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75" r:id="rId11"/>
    <p:sldId id="265" r:id="rId12"/>
    <p:sldId id="277" r:id="rId13"/>
    <p:sldId id="278" r:id="rId14"/>
    <p:sldId id="266" r:id="rId15"/>
    <p:sldId id="267" r:id="rId16"/>
    <p:sldId id="269" r:id="rId17"/>
    <p:sldId id="26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64" autoAdjust="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39748-343B-45FE-89FA-41AB7B34F4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96B1-B1F1-4A24-8E03-E40297B8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6F91-7DFB-9E2B-C510-7D012502E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0CAAF-30F3-565E-ED01-6AB4A3E8C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E0E15-6AE1-3682-F13E-F88F29BCC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72855-7335-C926-EF75-41071238E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1F28-BFF7-D396-4EDD-A4A3BC3C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8E806-74E7-3C60-05DC-D916AF2AA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0CAE5-068F-F2C9-D276-45F3C9DEA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D0DB9-E0E8-E21A-9421-8662E0D18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80BB-50B7-9C15-70A7-7575B640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B1BFC-DF66-E349-C938-0A846058B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9678E-B9AB-EF1F-3316-E318F0C3D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7951-6D90-989E-2E14-4B16C0333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3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83BEB-516E-8CEE-F7A9-A4FBDBA2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16DF8-A2A5-59DB-B47E-BA889629E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30880-D536-40AB-4001-C39221EC5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A78C4-DEEB-0ED0-8B05-89D6F0725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96B1-B1F1-4A24-8E03-E40297B8E1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E06E-B9D6-B617-EFD7-EE63284F8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DA17B-0C53-3BC9-0DEA-C4403221B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B1A29-3C48-9423-8DE7-69C64656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4155-A475-4426-AA35-80EF9E8E601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86A96-04D7-30E5-5864-7F6115A9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CA83B-654A-5805-689A-6D697534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0119-969E-87F3-70E1-E5E36099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4B622-93C6-F1E3-E6AF-D80B435D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908E1-F371-8D6E-1605-C9718B19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A7A4-5033-40B2-9638-B434EE9BF41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C86B-FBF3-8A73-13EE-2F5D213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269FB-C61D-2FA1-646F-7079C05D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09FFA-F07A-0C94-DA5A-B1F489AC3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48891-07E8-F95F-4B8B-36DF568DE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E969-3705-83C4-AD6F-1237B230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F3BE-6447-48A9-80E2-0BE9412C11FB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14DA-0DE0-EC02-EE94-B540004E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273F-4034-EEA7-F618-621C3046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3882-7947-EE61-760A-1CB1DE86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234F-24BE-AFFF-D26C-8A3EF60B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53E86-EF2C-71C2-9FE2-37E7B008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8002-8218-4A33-A83A-018CC4CB64BC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4F328-EE7A-ADEA-2857-156FA2DA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CBAC-1979-D54C-55BE-D9520CA6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0B6A-9292-10C5-AD1C-8FE41531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63448-A896-E8E5-D1EC-DF42F59E7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0154-5911-C3BA-86D5-F84865B0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1610-D1F6-4C36-AF28-AC078860B4B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1913-456C-EC84-0833-67897F34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C2922-21A3-485F-3145-C18FB7F9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2779-611E-8E81-7BE1-F93C374A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5A02-77C5-B27C-5E59-CCAA9280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AE372-A5F7-3FC2-0630-8DCBB87C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0AF44-DAB0-DF24-1F4A-DB5C4A00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EDC7-D98A-44DE-B030-6E34F2130197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E7980-6CC6-2B6A-C850-807B1B1C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8872D-205D-A64B-9133-0F45F442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77C9-3691-3F70-21B4-56E5D51B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29EF-2579-BC0C-14D7-423CD8EB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5CA34-9810-E919-DD4A-F09F786B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FFE3A-1E38-FA8C-1C5B-0D8328D72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512B8-C9CB-2B80-1EBB-4111003C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24E20-AFA6-A3E5-521A-2DC3CBAF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3724-EE4F-4F38-842D-D9CDC76230F0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E13A3-54EB-25B9-7D67-9D0253C5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5D5C4-5063-002D-BEAF-65B4150D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69A5-4A0C-7871-0CFB-30E76D1D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ECFED-68C3-4A57-AD60-07ED5A84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EF71-C59B-4F19-9799-9914EC557D56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47844-05E4-B859-B1A3-37B35875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60B50-0E82-6E6D-884A-88BF6E3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1B9FF-CEB0-7A58-9619-75C4A44D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636-D83B-454F-8C5A-317C21BF373D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88F6D-618D-E779-E092-65D2CF4D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9AB8-3C22-B046-303F-26842FB5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A794-CDD8-5454-D71B-C342FDF8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8D73-4A26-9326-D8B5-D298D386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2C8AA-E450-ECF7-625C-1996BDF73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58DB8-A620-D0EE-297F-7D617C27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4B4C-9229-43B2-85F7-9EE59C5A0124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F063-67D6-F35C-92B0-6E2A9CBE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00AD-EEB2-C47A-355A-4757F86C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82E8-BDBA-4F20-B90C-1730CE10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B39A-676B-DD75-9D0A-BA74B71CA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1384E-39F4-26E7-D1E7-EA07933EE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A4970-362C-47C4-D95C-F2F76768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779-9296-47A6-B249-006A5B1CB988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B037C-2667-9096-F7D7-CF7D042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52DEB-FAE5-6E49-AA34-255E432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1CA68-66B4-958D-DC24-CB7C4442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8CEA-A813-91BA-AB0A-12195FDB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11FB-B84F-B62B-577C-6BA6EC149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A9E2C-5B4C-4042-8904-90096AEC1C35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17AF-0038-F971-507F-323675314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46AF-2F47-1190-4B47-1331C28D4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976F6-13F8-4CAC-823C-6FDCD7435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Waterloo logo | Brand | University of Waterloo">
            <a:extLst>
              <a:ext uri="{FF2B5EF4-FFF2-40B4-BE49-F238E27FC236}">
                <a16:creationId xmlns:a16="http://schemas.microsoft.com/office/drawing/2014/main" id="{46E4826B-9FDB-935B-6F55-083ADD175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21" y="5533753"/>
            <a:ext cx="2207079" cy="13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37214-6E19-08E2-947D-0D95F330C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Are Your Epochs Too Epic? Batch Free Can Be Harmful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03079-6777-15CA-2D66-4F5157435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Daewoo Kim, Trevor Brown and Ajay Singh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Waterloo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BDC36-1869-3CBF-4D7D-2AB0F051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</a:t>
            </a:fld>
            <a:endParaRPr lang="en-US" dirty="0"/>
          </a:p>
        </p:txBody>
      </p:sp>
      <p:pic>
        <p:nvPicPr>
          <p:cNvPr id="1028" name="Picture 4" descr="Ajay Singh">
            <a:extLst>
              <a:ext uri="{FF2B5EF4-FFF2-40B4-BE49-F238E27FC236}">
                <a16:creationId xmlns:a16="http://schemas.microsoft.com/office/drawing/2014/main" id="{80065464-0593-6E98-32B7-679BD076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45" y="4553069"/>
            <a:ext cx="1193292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rait of Daewoo Kim">
            <a:extLst>
              <a:ext uri="{FF2B5EF4-FFF2-40B4-BE49-F238E27FC236}">
                <a16:creationId xmlns:a16="http://schemas.microsoft.com/office/drawing/2014/main" id="{BB529C5E-259C-553E-1DFA-38DDD3AB0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15204"/>
          <a:stretch/>
        </p:blipFill>
        <p:spPr bwMode="auto">
          <a:xfrm>
            <a:off x="3614963" y="4553069"/>
            <a:ext cx="1193292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240535-1CC4-F8C5-0D10-9E6599C7F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t="35104" r="26124" b="23333"/>
          <a:stretch/>
        </p:blipFill>
        <p:spPr bwMode="auto">
          <a:xfrm>
            <a:off x="5499354" y="4553069"/>
            <a:ext cx="1193292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5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B53E-B746-86FF-C2FE-2E038828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4309-868A-D8D1-F7F4-EC78BDF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Reclamation cost vs thread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C2D3E-8B6A-916E-49D4-A7804863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3BA102-0B8F-0DF2-AC4C-A9BE32D3B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8223"/>
              </p:ext>
            </p:extLst>
          </p:nvPr>
        </p:nvGraphicFramePr>
        <p:xfrm>
          <a:off x="8104508" y="1690688"/>
          <a:ext cx="24955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495461" imgH="2685813" progId="Acrobat.Document.DC">
                  <p:embed/>
                </p:oleObj>
              </mc:Choice>
              <mc:Fallback>
                <p:oleObj name="Acrobat Document" r:id="rId3" imgW="2495461" imgH="2685813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603E605-749B-60CC-3889-F7D976D487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4508" y="1690688"/>
                        <a:ext cx="249555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9663D8-EE67-BC96-1689-AA7C613BC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67735"/>
              </p:ext>
            </p:extLst>
          </p:nvPr>
        </p:nvGraphicFramePr>
        <p:xfrm>
          <a:off x="4541381" y="1681236"/>
          <a:ext cx="24955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495461" imgH="2685813" progId="Acrobat.Document.DC">
                  <p:embed/>
                </p:oleObj>
              </mc:Choice>
              <mc:Fallback>
                <p:oleObj name="Acrobat Document" r:id="rId5" imgW="2495461" imgH="2685813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4D5E79-F8C9-139A-4DFE-85B19281C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1381" y="1681236"/>
                        <a:ext cx="249555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1128A7-E49F-684A-AC40-7EC8CA03231C}"/>
              </a:ext>
            </a:extLst>
          </p:cNvPr>
          <p:cNvSpPr txBox="1"/>
          <p:nvPr/>
        </p:nvSpPr>
        <p:spPr>
          <a:xfrm>
            <a:off x="5270718" y="4390159"/>
            <a:ext cx="16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96 threads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6FC0A-4FD2-7EB9-EF02-815DE369E170}"/>
              </a:ext>
            </a:extLst>
          </p:cNvPr>
          <p:cNvSpPr txBox="1"/>
          <p:nvPr/>
        </p:nvSpPr>
        <p:spPr>
          <a:xfrm>
            <a:off x="8811325" y="4387584"/>
            <a:ext cx="16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192 threads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366DCA-FEF7-696B-A84F-016523F50C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052"/>
          <a:stretch/>
        </p:blipFill>
        <p:spPr>
          <a:xfrm>
            <a:off x="3883444" y="5028868"/>
            <a:ext cx="3811423" cy="1609478"/>
          </a:xfrm>
          <a:prstGeom prst="rect">
            <a:avLst/>
          </a:prstGeom>
          <a:ln w="76200">
            <a:noFill/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084CD8-DE12-80A7-0B83-2620E88D0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73312"/>
              </p:ext>
            </p:extLst>
          </p:nvPr>
        </p:nvGraphicFramePr>
        <p:xfrm>
          <a:off x="978254" y="1681236"/>
          <a:ext cx="24955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2495461" imgH="2685813" progId="Acrobat.Document.DC">
                  <p:embed/>
                </p:oleObj>
              </mc:Choice>
              <mc:Fallback>
                <p:oleObj name="Acrobat Document" r:id="rId8" imgW="2495461" imgH="268581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8254" y="1681236"/>
                        <a:ext cx="249555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A8DE03A-64E8-A4A7-DB51-656D18871A79}"/>
              </a:ext>
            </a:extLst>
          </p:cNvPr>
          <p:cNvSpPr txBox="1"/>
          <p:nvPr/>
        </p:nvSpPr>
        <p:spPr>
          <a:xfrm>
            <a:off x="1730111" y="4367286"/>
            <a:ext cx="16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48 threads</a:t>
            </a:r>
          </a:p>
        </p:txBody>
      </p:sp>
    </p:spTree>
    <p:extLst>
      <p:ext uri="{BB962C8B-B14F-4D97-AF65-F5344CB8AC3E}">
        <p14:creationId xmlns:p14="http://schemas.microsoft.com/office/powerpoint/2010/main" val="119070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D6E0-604F-B344-079B-FA79498A9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DA82-82EC-2863-21AB-6E1D65ED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Remote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B86F-D91A-669D-7A5B-CD1A24D41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825625"/>
            <a:ext cx="11159836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Freeing an object that the same thread allocated is usually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Places the object in the thread local memory chunk (arena bin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JEmalloc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/>
              <a:t>Freeing an object that was allocated on a different thread is </a:t>
            </a:r>
            <a:r>
              <a:rPr lang="en-US" b="1" dirty="0"/>
              <a:t>expensive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Involves taking locks, preventing other threads from freeing memory allocated on that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09B97-E9CE-F0C9-8F09-236CA980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E108D-5F7A-4238-C78C-955DCD388365}"/>
              </a:ext>
            </a:extLst>
          </p:cNvPr>
          <p:cNvSpPr/>
          <p:nvPr/>
        </p:nvSpPr>
        <p:spPr>
          <a:xfrm>
            <a:off x="2431473" y="4759035"/>
            <a:ext cx="2587336" cy="6234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27E5F-3C8F-7ACC-ED90-C704B2CA98BF}"/>
              </a:ext>
            </a:extLst>
          </p:cNvPr>
          <p:cNvSpPr txBox="1"/>
          <p:nvPr/>
        </p:nvSpPr>
        <p:spPr>
          <a:xfrm>
            <a:off x="2431473" y="4349963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77650-FDC8-247C-CD21-54771CBA1041}"/>
              </a:ext>
            </a:extLst>
          </p:cNvPr>
          <p:cNvSpPr/>
          <p:nvPr/>
        </p:nvSpPr>
        <p:spPr>
          <a:xfrm>
            <a:off x="5595505" y="4752864"/>
            <a:ext cx="2587336" cy="6234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8AC8-6DE9-D307-7088-1A507AAEB4C3}"/>
              </a:ext>
            </a:extLst>
          </p:cNvPr>
          <p:cNvSpPr txBox="1"/>
          <p:nvPr/>
        </p:nvSpPr>
        <p:spPr>
          <a:xfrm>
            <a:off x="5595505" y="4343792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9DF5A-09B5-5687-FAD7-AB7C2CFBA777}"/>
              </a:ext>
            </a:extLst>
          </p:cNvPr>
          <p:cNvSpPr/>
          <p:nvPr/>
        </p:nvSpPr>
        <p:spPr>
          <a:xfrm>
            <a:off x="8614064" y="4752864"/>
            <a:ext cx="2587336" cy="62345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4F4C1-F436-D7D8-0C5D-4707E4C69EA7}"/>
              </a:ext>
            </a:extLst>
          </p:cNvPr>
          <p:cNvSpPr txBox="1"/>
          <p:nvPr/>
        </p:nvSpPr>
        <p:spPr>
          <a:xfrm>
            <a:off x="8614064" y="4343792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08EA0-DFAA-486B-976E-5C6B9575BDA2}"/>
              </a:ext>
            </a:extLst>
          </p:cNvPr>
          <p:cNvSpPr txBox="1"/>
          <p:nvPr/>
        </p:nvSpPr>
        <p:spPr>
          <a:xfrm>
            <a:off x="729096" y="5064591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A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77E30E0-A56C-F625-FB48-A113465BB044}"/>
              </a:ext>
            </a:extLst>
          </p:cNvPr>
          <p:cNvCxnSpPr>
            <a:cxnSpLocks/>
            <a:stCxn id="13" idx="2"/>
            <a:endCxn id="7" idx="2"/>
          </p:cNvCxnSpPr>
          <p:nvPr/>
        </p:nvCxnSpPr>
        <p:spPr>
          <a:xfrm rot="5400000" flipH="1" flipV="1">
            <a:off x="2519190" y="4227972"/>
            <a:ext cx="51434" cy="2360468"/>
          </a:xfrm>
          <a:prstGeom prst="curvedConnector3">
            <a:avLst>
              <a:gd name="adj1" fmla="val -4444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803F5-E6D3-3B89-16FA-F5D2F815CDC2}"/>
              </a:ext>
            </a:extLst>
          </p:cNvPr>
          <p:cNvSpPr/>
          <p:nvPr/>
        </p:nvSpPr>
        <p:spPr>
          <a:xfrm>
            <a:off x="3540701" y="5552205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7BF0A-64AD-A04E-DCED-8DA1F353AD97}"/>
              </a:ext>
            </a:extLst>
          </p:cNvPr>
          <p:cNvSpPr txBox="1"/>
          <p:nvPr/>
        </p:nvSpPr>
        <p:spPr>
          <a:xfrm>
            <a:off x="3747654" y="5439681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4864C3A-A0C5-851F-4A59-D3BA2C72DBF3}"/>
              </a:ext>
            </a:extLst>
          </p:cNvPr>
          <p:cNvCxnSpPr>
            <a:stCxn id="13" idx="2"/>
            <a:endCxn id="11" idx="2"/>
          </p:cNvCxnSpPr>
          <p:nvPr/>
        </p:nvCxnSpPr>
        <p:spPr>
          <a:xfrm rot="5400000" flipH="1" flipV="1">
            <a:off x="5607399" y="1133591"/>
            <a:ext cx="57605" cy="8543059"/>
          </a:xfrm>
          <a:prstGeom prst="curvedConnector3">
            <a:avLst>
              <a:gd name="adj1" fmla="val -18579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1A1F171-AD88-8BAC-EBF9-BD3512B35800}"/>
              </a:ext>
            </a:extLst>
          </p:cNvPr>
          <p:cNvSpPr/>
          <p:nvPr/>
        </p:nvSpPr>
        <p:spPr>
          <a:xfrm>
            <a:off x="9830666" y="5716680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AE6ACF-F782-6921-84EE-F6643CD66500}"/>
              </a:ext>
            </a:extLst>
          </p:cNvPr>
          <p:cNvSpPr txBox="1"/>
          <p:nvPr/>
        </p:nvSpPr>
        <p:spPr>
          <a:xfrm>
            <a:off x="10037619" y="5604156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expensive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6527011-F8BF-9391-9754-8456E11A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731" y="5021420"/>
            <a:ext cx="477403" cy="6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F9B0DEDE-FD2E-D075-548A-2AE398626368}"/>
              </a:ext>
            </a:extLst>
          </p:cNvPr>
          <p:cNvCxnSpPr>
            <a:cxnSpLocks/>
            <a:stCxn id="13" idx="2"/>
            <a:endCxn id="9" idx="2"/>
          </p:cNvCxnSpPr>
          <p:nvPr/>
        </p:nvCxnSpPr>
        <p:spPr>
          <a:xfrm rot="5400000" flipH="1" flipV="1">
            <a:off x="4098120" y="2642871"/>
            <a:ext cx="57605" cy="5524500"/>
          </a:xfrm>
          <a:prstGeom prst="curvedConnector3">
            <a:avLst>
              <a:gd name="adj1" fmla="val -13167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D1992-E173-8B1C-664E-E57904C71F5F}"/>
              </a:ext>
            </a:extLst>
          </p:cNvPr>
          <p:cNvSpPr/>
          <p:nvPr/>
        </p:nvSpPr>
        <p:spPr>
          <a:xfrm>
            <a:off x="6862763" y="5612574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6E4CBD-DA87-867A-8125-450FDA88EBF4}"/>
              </a:ext>
            </a:extLst>
          </p:cNvPr>
          <p:cNvSpPr txBox="1"/>
          <p:nvPr/>
        </p:nvSpPr>
        <p:spPr>
          <a:xfrm>
            <a:off x="7069716" y="5500050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expensive</a:t>
            </a: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24E3F85C-4FC5-3D53-99B0-1067F5E2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0042" y="4985289"/>
            <a:ext cx="477403" cy="6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10791D0-2E10-FE17-D153-1B45BAC9FBBF}"/>
              </a:ext>
            </a:extLst>
          </p:cNvPr>
          <p:cNvSpPr txBox="1"/>
          <p:nvPr/>
        </p:nvSpPr>
        <p:spPr>
          <a:xfrm>
            <a:off x="1909330" y="6039512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9EB812-A856-F2E0-0CC1-28576B655055}"/>
              </a:ext>
            </a:extLst>
          </p:cNvPr>
          <p:cNvSpPr/>
          <p:nvPr/>
        </p:nvSpPr>
        <p:spPr>
          <a:xfrm>
            <a:off x="2537112" y="4981576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4E9284-F0AA-C491-4C62-9432CFE95C37}"/>
              </a:ext>
            </a:extLst>
          </p:cNvPr>
          <p:cNvSpPr/>
          <p:nvPr/>
        </p:nvSpPr>
        <p:spPr>
          <a:xfrm>
            <a:off x="2905123" y="4980588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264E8B-CE61-0916-4D72-C99BE440E978}"/>
              </a:ext>
            </a:extLst>
          </p:cNvPr>
          <p:cNvSpPr/>
          <p:nvPr/>
        </p:nvSpPr>
        <p:spPr>
          <a:xfrm>
            <a:off x="3266061" y="4975010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7DF6EC-79A9-C415-6ABF-263B059AD374}"/>
              </a:ext>
            </a:extLst>
          </p:cNvPr>
          <p:cNvSpPr/>
          <p:nvPr/>
        </p:nvSpPr>
        <p:spPr>
          <a:xfrm>
            <a:off x="5759878" y="5027773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4AB040-7396-0041-6206-B9821B8A768B}"/>
              </a:ext>
            </a:extLst>
          </p:cNvPr>
          <p:cNvSpPr/>
          <p:nvPr/>
        </p:nvSpPr>
        <p:spPr>
          <a:xfrm>
            <a:off x="6076952" y="5027773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04FE07-B717-3FDF-7DA7-B68EFC35D2D0}"/>
              </a:ext>
            </a:extLst>
          </p:cNvPr>
          <p:cNvSpPr/>
          <p:nvPr/>
        </p:nvSpPr>
        <p:spPr>
          <a:xfrm>
            <a:off x="8736879" y="5016812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CB12C8-FB50-9D51-FB2B-3E2611686362}"/>
              </a:ext>
            </a:extLst>
          </p:cNvPr>
          <p:cNvSpPr/>
          <p:nvPr/>
        </p:nvSpPr>
        <p:spPr>
          <a:xfrm>
            <a:off x="9066646" y="5016812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A4E0-C31F-63EF-ABC7-45262FF1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759E-97B4-0066-E2A9-01E9E1FC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JEmalloc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C6A5-F55E-0C60-A111-10AE7AE4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825625"/>
            <a:ext cx="11159836" cy="4351338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JEmalloc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tries to avoid remote frees by placing objects in a local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freelist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 thread needs to allocate an object, it can reuse one from its local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freelist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no longer need to free it remotely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501E3-11B2-02E2-F3FF-99DCA489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D786E-61C8-BD8B-0F9C-7EB63999594E}"/>
              </a:ext>
            </a:extLst>
          </p:cNvPr>
          <p:cNvSpPr/>
          <p:nvPr/>
        </p:nvSpPr>
        <p:spPr>
          <a:xfrm>
            <a:off x="2431473" y="4759035"/>
            <a:ext cx="2587336" cy="6234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B2848-9B92-9904-B7F3-AE18EB5953CC}"/>
              </a:ext>
            </a:extLst>
          </p:cNvPr>
          <p:cNvSpPr txBox="1"/>
          <p:nvPr/>
        </p:nvSpPr>
        <p:spPr>
          <a:xfrm>
            <a:off x="2431473" y="4349963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09EFF-B68F-6261-7894-2DB7408722CC}"/>
              </a:ext>
            </a:extLst>
          </p:cNvPr>
          <p:cNvSpPr/>
          <p:nvPr/>
        </p:nvSpPr>
        <p:spPr>
          <a:xfrm>
            <a:off x="5595505" y="4752864"/>
            <a:ext cx="2587336" cy="6234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0F58D-F7B8-FD2E-0A3F-0228CF48C530}"/>
              </a:ext>
            </a:extLst>
          </p:cNvPr>
          <p:cNvSpPr txBox="1"/>
          <p:nvPr/>
        </p:nvSpPr>
        <p:spPr>
          <a:xfrm>
            <a:off x="5595505" y="4343792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34FE89-0C14-0AA6-8982-C4DD7A468484}"/>
              </a:ext>
            </a:extLst>
          </p:cNvPr>
          <p:cNvSpPr/>
          <p:nvPr/>
        </p:nvSpPr>
        <p:spPr>
          <a:xfrm>
            <a:off x="8614064" y="4752864"/>
            <a:ext cx="2587336" cy="62345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F2BCF-12CE-8DF9-735B-EAD97DE77902}"/>
              </a:ext>
            </a:extLst>
          </p:cNvPr>
          <p:cNvSpPr txBox="1"/>
          <p:nvPr/>
        </p:nvSpPr>
        <p:spPr>
          <a:xfrm>
            <a:off x="8614064" y="4343792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3C8FE-6269-7EAF-7D52-653CC792C924}"/>
              </a:ext>
            </a:extLst>
          </p:cNvPr>
          <p:cNvSpPr txBox="1"/>
          <p:nvPr/>
        </p:nvSpPr>
        <p:spPr>
          <a:xfrm>
            <a:off x="729096" y="5064591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A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8AA69F4-CDD3-60AD-608F-7117D2772295}"/>
              </a:ext>
            </a:extLst>
          </p:cNvPr>
          <p:cNvCxnSpPr>
            <a:stCxn id="13" idx="2"/>
            <a:endCxn id="7" idx="2"/>
          </p:cNvCxnSpPr>
          <p:nvPr/>
        </p:nvCxnSpPr>
        <p:spPr>
          <a:xfrm rot="5400000" flipH="1" flipV="1">
            <a:off x="2519190" y="4227972"/>
            <a:ext cx="51434" cy="2360468"/>
          </a:xfrm>
          <a:prstGeom prst="curvedConnector3">
            <a:avLst>
              <a:gd name="adj1" fmla="val -4444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2C45A-E772-14B0-FC10-B215E764D5C6}"/>
              </a:ext>
            </a:extLst>
          </p:cNvPr>
          <p:cNvSpPr/>
          <p:nvPr/>
        </p:nvSpPr>
        <p:spPr>
          <a:xfrm>
            <a:off x="2337954" y="5770485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F7BCA-06AC-C24A-610E-64079C5EC308}"/>
              </a:ext>
            </a:extLst>
          </p:cNvPr>
          <p:cNvSpPr txBox="1"/>
          <p:nvPr/>
        </p:nvSpPr>
        <p:spPr>
          <a:xfrm>
            <a:off x="2544907" y="5657961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4EA88-5593-58C3-4796-68F015625408}"/>
              </a:ext>
            </a:extLst>
          </p:cNvPr>
          <p:cNvSpPr/>
          <p:nvPr/>
        </p:nvSpPr>
        <p:spPr>
          <a:xfrm>
            <a:off x="2337954" y="6035473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94C0-23B1-E8D7-021B-F5E2DE0039E6}"/>
              </a:ext>
            </a:extLst>
          </p:cNvPr>
          <p:cNvSpPr txBox="1"/>
          <p:nvPr/>
        </p:nvSpPr>
        <p:spPr>
          <a:xfrm>
            <a:off x="2544907" y="5922949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0E084-8CF7-49DA-C8DB-2A09A7A5B215}"/>
              </a:ext>
            </a:extLst>
          </p:cNvPr>
          <p:cNvSpPr/>
          <p:nvPr/>
        </p:nvSpPr>
        <p:spPr>
          <a:xfrm>
            <a:off x="2337954" y="6320564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45D5D-213E-FF1C-118C-481D5F2F4916}"/>
              </a:ext>
            </a:extLst>
          </p:cNvPr>
          <p:cNvSpPr txBox="1"/>
          <p:nvPr/>
        </p:nvSpPr>
        <p:spPr>
          <a:xfrm>
            <a:off x="2544907" y="6208040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7C2EE-FD35-2D4F-9F27-88BC11AA4408}"/>
              </a:ext>
            </a:extLst>
          </p:cNvPr>
          <p:cNvSpPr/>
          <p:nvPr/>
        </p:nvSpPr>
        <p:spPr>
          <a:xfrm>
            <a:off x="8759537" y="5020829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2764D-A300-AA0B-759B-F7AA7C89F94B}"/>
              </a:ext>
            </a:extLst>
          </p:cNvPr>
          <p:cNvSpPr/>
          <p:nvPr/>
        </p:nvSpPr>
        <p:spPr>
          <a:xfrm>
            <a:off x="9029698" y="5020829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7F9B8B-CBEB-12A2-141F-C0A4370A42DA}"/>
              </a:ext>
            </a:extLst>
          </p:cNvPr>
          <p:cNvSpPr/>
          <p:nvPr/>
        </p:nvSpPr>
        <p:spPr>
          <a:xfrm>
            <a:off x="2582140" y="4992619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192332-B414-A114-6629-8F78422D9C58}"/>
              </a:ext>
            </a:extLst>
          </p:cNvPr>
          <p:cNvSpPr/>
          <p:nvPr/>
        </p:nvSpPr>
        <p:spPr>
          <a:xfrm>
            <a:off x="2865292" y="4991856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296142-49FF-6C95-42FC-89CC6C6E2784}"/>
              </a:ext>
            </a:extLst>
          </p:cNvPr>
          <p:cNvSpPr/>
          <p:nvPr/>
        </p:nvSpPr>
        <p:spPr>
          <a:xfrm>
            <a:off x="3197798" y="4991856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3B965A-5D9F-CFF9-BCB6-6DF94201F67F}"/>
              </a:ext>
            </a:extLst>
          </p:cNvPr>
          <p:cNvSpPr/>
          <p:nvPr/>
        </p:nvSpPr>
        <p:spPr>
          <a:xfrm>
            <a:off x="3774487" y="4992756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D7ABC8-3CBE-3239-C12E-E5E5DB809EE6}"/>
              </a:ext>
            </a:extLst>
          </p:cNvPr>
          <p:cNvSpPr/>
          <p:nvPr/>
        </p:nvSpPr>
        <p:spPr>
          <a:xfrm>
            <a:off x="3467959" y="4985792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A3A66-102F-D773-40D0-4E0F17877CB9}"/>
              </a:ext>
            </a:extLst>
          </p:cNvPr>
          <p:cNvSpPr txBox="1"/>
          <p:nvPr/>
        </p:nvSpPr>
        <p:spPr>
          <a:xfrm>
            <a:off x="1535257" y="5638504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D53B4D-AF2B-2201-A187-B464446B10BF}"/>
              </a:ext>
            </a:extLst>
          </p:cNvPr>
          <p:cNvSpPr txBox="1"/>
          <p:nvPr/>
        </p:nvSpPr>
        <p:spPr>
          <a:xfrm>
            <a:off x="951635" y="4278375"/>
            <a:ext cx="108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allocate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DA3799C-FCEF-3D24-CE48-9A38BDE2E061}"/>
              </a:ext>
            </a:extLst>
          </p:cNvPr>
          <p:cNvCxnSpPr>
            <a:cxnSpLocks/>
          </p:cNvCxnSpPr>
          <p:nvPr/>
        </p:nvCxnSpPr>
        <p:spPr>
          <a:xfrm rot="10800000">
            <a:off x="590550" y="4584131"/>
            <a:ext cx="1820125" cy="289084"/>
          </a:xfrm>
          <a:prstGeom prst="curvedConnector3">
            <a:avLst>
              <a:gd name="adj1" fmla="val 465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C2B1265-B489-284B-4B09-7FE2C4F537FA}"/>
              </a:ext>
            </a:extLst>
          </p:cNvPr>
          <p:cNvSpPr/>
          <p:nvPr/>
        </p:nvSpPr>
        <p:spPr>
          <a:xfrm>
            <a:off x="813954" y="4370424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3DA1B8-1584-8BD5-2A69-C6FBAEC91813}"/>
              </a:ext>
            </a:extLst>
          </p:cNvPr>
          <p:cNvSpPr/>
          <p:nvPr/>
        </p:nvSpPr>
        <p:spPr>
          <a:xfrm>
            <a:off x="2428009" y="3685311"/>
            <a:ext cx="2587336" cy="6234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0C7128-DD67-528C-6B99-CDE5A0128C33}"/>
              </a:ext>
            </a:extLst>
          </p:cNvPr>
          <p:cNvSpPr txBox="1"/>
          <p:nvPr/>
        </p:nvSpPr>
        <p:spPr>
          <a:xfrm>
            <a:off x="2428009" y="3276239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7A49EF-BF03-8D40-549B-59CADD0E3B79}"/>
              </a:ext>
            </a:extLst>
          </p:cNvPr>
          <p:cNvSpPr/>
          <p:nvPr/>
        </p:nvSpPr>
        <p:spPr>
          <a:xfrm>
            <a:off x="5592041" y="3679140"/>
            <a:ext cx="2587336" cy="6234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F54CC0-B8E2-FCEB-0DB2-85861FD0C2C2}"/>
              </a:ext>
            </a:extLst>
          </p:cNvPr>
          <p:cNvSpPr txBox="1"/>
          <p:nvPr/>
        </p:nvSpPr>
        <p:spPr>
          <a:xfrm>
            <a:off x="5592041" y="3270068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7EBF50-46AE-3181-229D-651E28D0A0A5}"/>
              </a:ext>
            </a:extLst>
          </p:cNvPr>
          <p:cNvSpPr/>
          <p:nvPr/>
        </p:nvSpPr>
        <p:spPr>
          <a:xfrm>
            <a:off x="8610600" y="3679140"/>
            <a:ext cx="2587336" cy="62345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5DBBFA-F360-31FE-3B55-25D72C632871}"/>
              </a:ext>
            </a:extLst>
          </p:cNvPr>
          <p:cNvSpPr txBox="1"/>
          <p:nvPr/>
        </p:nvSpPr>
        <p:spPr>
          <a:xfrm>
            <a:off x="8610600" y="3270068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C</a:t>
            </a:r>
          </a:p>
        </p:txBody>
      </p:sp>
    </p:spTree>
    <p:extLst>
      <p:ext uri="{BB962C8B-B14F-4D97-AF65-F5344CB8AC3E}">
        <p14:creationId xmlns:p14="http://schemas.microsoft.com/office/powerpoint/2010/main" val="36246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78080-9D83-2518-2544-3FDD8027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592A-EDFE-7E10-7225-D2E28D1A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Root cause of long reclamation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0EDB-AD92-9A68-FF1D-E499DCDF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825625"/>
            <a:ext cx="11159836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thread local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freelist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filled beyond a given threshold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Thread locks the remote bins and iterates over all objects in its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freelist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(while holding the lock)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prevents other threads to free and causes long reclamation events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6B901-5CDC-DF4F-1C55-E12D258C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13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DCDD55-2EF7-B431-74FC-DACF1E26E3FB}"/>
              </a:ext>
            </a:extLst>
          </p:cNvPr>
          <p:cNvSpPr/>
          <p:nvPr/>
        </p:nvSpPr>
        <p:spPr>
          <a:xfrm>
            <a:off x="2431473" y="5164284"/>
            <a:ext cx="2587336" cy="6234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55354D-A911-F12C-D766-46CCF97DFAD9}"/>
              </a:ext>
            </a:extLst>
          </p:cNvPr>
          <p:cNvSpPr txBox="1"/>
          <p:nvPr/>
        </p:nvSpPr>
        <p:spPr>
          <a:xfrm>
            <a:off x="2431473" y="4755212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11B943-1AD2-B708-E3C6-B56F4C56D5F9}"/>
              </a:ext>
            </a:extLst>
          </p:cNvPr>
          <p:cNvSpPr/>
          <p:nvPr/>
        </p:nvSpPr>
        <p:spPr>
          <a:xfrm>
            <a:off x="5595505" y="5158113"/>
            <a:ext cx="2587336" cy="6234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EC226-9BDA-B4D8-78E5-F72F235FB1D2}"/>
              </a:ext>
            </a:extLst>
          </p:cNvPr>
          <p:cNvSpPr txBox="1"/>
          <p:nvPr/>
        </p:nvSpPr>
        <p:spPr>
          <a:xfrm>
            <a:off x="5595505" y="4749041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8EB12E-9F1F-C59C-8229-61D3567D440C}"/>
              </a:ext>
            </a:extLst>
          </p:cNvPr>
          <p:cNvSpPr/>
          <p:nvPr/>
        </p:nvSpPr>
        <p:spPr>
          <a:xfrm>
            <a:off x="8614064" y="5158113"/>
            <a:ext cx="2587336" cy="62345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184084-1A36-9B93-BCA1-4FD8220D6A80}"/>
              </a:ext>
            </a:extLst>
          </p:cNvPr>
          <p:cNvSpPr txBox="1"/>
          <p:nvPr/>
        </p:nvSpPr>
        <p:spPr>
          <a:xfrm>
            <a:off x="8614064" y="4749041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Freelist</a:t>
            </a:r>
            <a:r>
              <a:rPr lang="en-US" dirty="0"/>
              <a:t> - thread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1A7CE6-182F-D9D2-C9E3-11D7BC08134E}"/>
              </a:ext>
            </a:extLst>
          </p:cNvPr>
          <p:cNvSpPr txBox="1"/>
          <p:nvPr/>
        </p:nvSpPr>
        <p:spPr>
          <a:xfrm>
            <a:off x="729096" y="5469840"/>
            <a:ext cx="12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A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212B9079-F873-B05B-26B2-0815E2F13965}"/>
              </a:ext>
            </a:extLst>
          </p:cNvPr>
          <p:cNvCxnSpPr>
            <a:stCxn id="39" idx="2"/>
            <a:endCxn id="33" idx="2"/>
          </p:cNvCxnSpPr>
          <p:nvPr/>
        </p:nvCxnSpPr>
        <p:spPr>
          <a:xfrm rot="5400000" flipH="1" flipV="1">
            <a:off x="2519190" y="4633221"/>
            <a:ext cx="51434" cy="2360468"/>
          </a:xfrm>
          <a:prstGeom prst="curvedConnector3">
            <a:avLst>
              <a:gd name="adj1" fmla="val -4444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CD8E5D8-120B-4293-C75E-ECB19E12EBB9}"/>
              </a:ext>
            </a:extLst>
          </p:cNvPr>
          <p:cNvSpPr/>
          <p:nvPr/>
        </p:nvSpPr>
        <p:spPr>
          <a:xfrm>
            <a:off x="8759537" y="5426078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88D38F-A731-7C4B-1791-422FE36E6B8D}"/>
              </a:ext>
            </a:extLst>
          </p:cNvPr>
          <p:cNvSpPr/>
          <p:nvPr/>
        </p:nvSpPr>
        <p:spPr>
          <a:xfrm>
            <a:off x="9029698" y="5426078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4FAA3A-0A14-94EA-38A2-6CEAA7C356BC}"/>
              </a:ext>
            </a:extLst>
          </p:cNvPr>
          <p:cNvSpPr/>
          <p:nvPr/>
        </p:nvSpPr>
        <p:spPr>
          <a:xfrm>
            <a:off x="2582140" y="5397868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2BB5B9-5D64-A240-E385-0B3F9881F629}"/>
              </a:ext>
            </a:extLst>
          </p:cNvPr>
          <p:cNvSpPr/>
          <p:nvPr/>
        </p:nvSpPr>
        <p:spPr>
          <a:xfrm>
            <a:off x="2865292" y="5397105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8B06D7-87F4-19F4-1A1C-DA5B018FB7C4}"/>
              </a:ext>
            </a:extLst>
          </p:cNvPr>
          <p:cNvSpPr/>
          <p:nvPr/>
        </p:nvSpPr>
        <p:spPr>
          <a:xfrm>
            <a:off x="3197798" y="5397105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F51554-11DA-00D9-D886-9C8808AB329D}"/>
              </a:ext>
            </a:extLst>
          </p:cNvPr>
          <p:cNvSpPr/>
          <p:nvPr/>
        </p:nvSpPr>
        <p:spPr>
          <a:xfrm>
            <a:off x="3774487" y="5398005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7CE159-52B3-1A5D-0DA8-66EA2989FEAF}"/>
              </a:ext>
            </a:extLst>
          </p:cNvPr>
          <p:cNvSpPr/>
          <p:nvPr/>
        </p:nvSpPr>
        <p:spPr>
          <a:xfrm>
            <a:off x="3467959" y="5391041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3D4E7A-69C6-DF9A-D087-85818C8571B1}"/>
              </a:ext>
            </a:extLst>
          </p:cNvPr>
          <p:cNvSpPr txBox="1"/>
          <p:nvPr/>
        </p:nvSpPr>
        <p:spPr>
          <a:xfrm>
            <a:off x="1535257" y="6043753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F454D-79E5-99C3-1D61-DCADE8E34C98}"/>
              </a:ext>
            </a:extLst>
          </p:cNvPr>
          <p:cNvSpPr/>
          <p:nvPr/>
        </p:nvSpPr>
        <p:spPr>
          <a:xfrm>
            <a:off x="2428009" y="4090560"/>
            <a:ext cx="2587336" cy="6234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B5FD89-39E7-EFCA-9D5F-921433005BD9}"/>
              </a:ext>
            </a:extLst>
          </p:cNvPr>
          <p:cNvSpPr txBox="1"/>
          <p:nvPr/>
        </p:nvSpPr>
        <p:spPr>
          <a:xfrm>
            <a:off x="2428009" y="3681488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3341A54-C6D6-D4B7-866D-F9157F06B9BA}"/>
              </a:ext>
            </a:extLst>
          </p:cNvPr>
          <p:cNvSpPr/>
          <p:nvPr/>
        </p:nvSpPr>
        <p:spPr>
          <a:xfrm>
            <a:off x="5592041" y="4084389"/>
            <a:ext cx="2587336" cy="6234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92ED83-CC5B-289F-E5B7-58478EA48DB7}"/>
              </a:ext>
            </a:extLst>
          </p:cNvPr>
          <p:cNvSpPr txBox="1"/>
          <p:nvPr/>
        </p:nvSpPr>
        <p:spPr>
          <a:xfrm>
            <a:off x="5592041" y="3675317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22C35E-FF95-4468-C9AB-2736AD0FA1F5}"/>
              </a:ext>
            </a:extLst>
          </p:cNvPr>
          <p:cNvSpPr/>
          <p:nvPr/>
        </p:nvSpPr>
        <p:spPr>
          <a:xfrm>
            <a:off x="8610600" y="4084389"/>
            <a:ext cx="2587336" cy="62345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F6BBD2C-1CB3-E606-B7CA-C9E757F4A411}"/>
              </a:ext>
            </a:extLst>
          </p:cNvPr>
          <p:cNvSpPr txBox="1"/>
          <p:nvPr/>
        </p:nvSpPr>
        <p:spPr>
          <a:xfrm>
            <a:off x="8610600" y="3675317"/>
            <a:ext cx="24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Arena bin - thread 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F27421-586E-E186-65AD-4730E180C0DC}"/>
              </a:ext>
            </a:extLst>
          </p:cNvPr>
          <p:cNvSpPr/>
          <p:nvPr/>
        </p:nvSpPr>
        <p:spPr>
          <a:xfrm>
            <a:off x="4046396" y="5393641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C79C0EC-8820-18A3-627D-DF16618D88E9}"/>
              </a:ext>
            </a:extLst>
          </p:cNvPr>
          <p:cNvSpPr/>
          <p:nvPr/>
        </p:nvSpPr>
        <p:spPr>
          <a:xfrm>
            <a:off x="4378902" y="5393641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58C6C6F-E994-57E9-4BCC-88152B02F0DF}"/>
              </a:ext>
            </a:extLst>
          </p:cNvPr>
          <p:cNvSpPr/>
          <p:nvPr/>
        </p:nvSpPr>
        <p:spPr>
          <a:xfrm>
            <a:off x="4649063" y="5387577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C6E623-E686-48FF-FD65-3BA6DA4A2090}"/>
              </a:ext>
            </a:extLst>
          </p:cNvPr>
          <p:cNvSpPr/>
          <p:nvPr/>
        </p:nvSpPr>
        <p:spPr>
          <a:xfrm>
            <a:off x="2428009" y="6141133"/>
            <a:ext cx="187037" cy="1852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B914B3C-1EF3-3697-D721-B2E8CB4E4228}"/>
              </a:ext>
            </a:extLst>
          </p:cNvPr>
          <p:cNvSpPr/>
          <p:nvPr/>
        </p:nvSpPr>
        <p:spPr>
          <a:xfrm>
            <a:off x="2760515" y="6141133"/>
            <a:ext cx="187037" cy="1852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5FD6B76-0C4D-E6CD-CACE-416A1F3CB3C7}"/>
              </a:ext>
            </a:extLst>
          </p:cNvPr>
          <p:cNvSpPr/>
          <p:nvPr/>
        </p:nvSpPr>
        <p:spPr>
          <a:xfrm>
            <a:off x="3030676" y="6135069"/>
            <a:ext cx="187037" cy="1852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10">
            <a:extLst>
              <a:ext uri="{FF2B5EF4-FFF2-40B4-BE49-F238E27FC236}">
                <a16:creationId xmlns:a16="http://schemas.microsoft.com/office/drawing/2014/main" id="{40B2EA46-C776-CC07-EC43-1E050741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3543" y="4044649"/>
            <a:ext cx="477403" cy="6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80D392F3-BB95-B04A-3436-D6F3A51B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2102" y="4054403"/>
            <a:ext cx="477403" cy="6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287ABAD-181A-7A81-2F58-22746D638229}"/>
              </a:ext>
            </a:extLst>
          </p:cNvPr>
          <p:cNvCxnSpPr>
            <a:endCxn id="61" idx="1"/>
          </p:cNvCxnSpPr>
          <p:nvPr/>
        </p:nvCxnSpPr>
        <p:spPr>
          <a:xfrm flipV="1">
            <a:off x="5015345" y="4396116"/>
            <a:ext cx="576696" cy="761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265B2BD-E085-E194-9C8E-F903D16D0E4F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5018809" y="4396116"/>
            <a:ext cx="3591791" cy="761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92C7CFE2-F695-14E4-CD3F-BF33B21FF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54908"/>
              </p:ext>
            </p:extLst>
          </p:nvPr>
        </p:nvGraphicFramePr>
        <p:xfrm>
          <a:off x="3645476" y="2983027"/>
          <a:ext cx="48994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729">
                  <a:extLst>
                    <a:ext uri="{9D8B030D-6E8A-4147-A177-3AD203B41FA5}">
                      <a16:colId xmlns:a16="http://schemas.microsoft.com/office/drawing/2014/main" val="832763248"/>
                    </a:ext>
                  </a:extLst>
                </a:gridCol>
                <a:gridCol w="2449729">
                  <a:extLst>
                    <a:ext uri="{9D8B030D-6E8A-4147-A177-3AD203B41FA5}">
                      <a16:colId xmlns:a16="http://schemas.microsoft.com/office/drawing/2014/main" val="264360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Threads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% this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4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3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38.3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58.8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8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9570-24C8-0BD5-420D-6DB020B0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F7B-668D-AB56-7203-A836E281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solution: amortized free (AF)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6352-2E4A-2F96-23BA-8B917860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When a batch is safe to free, instead of freeing it all at once, we push its objects into a thread local buffer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Free these objects one by one in subsequent data structure operations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208EC-D764-F0D5-A66F-72BCBC6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F2ED335-E631-9110-E52E-26AE4E05F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07907"/>
              </p:ext>
            </p:extLst>
          </p:nvPr>
        </p:nvGraphicFramePr>
        <p:xfrm>
          <a:off x="3923776" y="3580607"/>
          <a:ext cx="24955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495461" imgH="2685813" progId="Acrobat.Document.DC">
                  <p:embed/>
                </p:oleObj>
              </mc:Choice>
              <mc:Fallback>
                <p:oleObj name="Acrobat Document" r:id="rId3" imgW="2495461" imgH="268581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776" y="3580607"/>
                        <a:ext cx="249555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D269D2-0C8F-BC10-ACC8-B2A256847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24519"/>
              </p:ext>
            </p:extLst>
          </p:nvPr>
        </p:nvGraphicFramePr>
        <p:xfrm>
          <a:off x="838200" y="3580607"/>
          <a:ext cx="24955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495461" imgH="2685813" progId="Acrobat.Document.DC">
                  <p:embed/>
                </p:oleObj>
              </mc:Choice>
              <mc:Fallback>
                <p:oleObj name="Acrobat Document" r:id="rId5" imgW="2495461" imgH="268581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580607"/>
                        <a:ext cx="249555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B1B6FC-4EBD-662F-95D3-E8254ABE9E57}"/>
              </a:ext>
            </a:extLst>
          </p:cNvPr>
          <p:cNvSpPr txBox="1"/>
          <p:nvPr/>
        </p:nvSpPr>
        <p:spPr>
          <a:xfrm>
            <a:off x="1231862" y="6247374"/>
            <a:ext cx="17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DEBRA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F052A-0E3D-0C64-3C0B-B962B8655754}"/>
              </a:ext>
            </a:extLst>
          </p:cNvPr>
          <p:cNvSpPr txBox="1"/>
          <p:nvPr/>
        </p:nvSpPr>
        <p:spPr>
          <a:xfrm>
            <a:off x="4576324" y="6247374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DEBRA AF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90306-07FC-F78B-07A6-9468E17FD1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339"/>
          <a:stretch/>
        </p:blipFill>
        <p:spPr>
          <a:xfrm>
            <a:off x="6734175" y="4437857"/>
            <a:ext cx="3033280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EB0E2-A522-B535-1180-0917078AAE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396"/>
          <a:stretch/>
        </p:blipFill>
        <p:spPr>
          <a:xfrm>
            <a:off x="9762430" y="4437857"/>
            <a:ext cx="76702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2D9D3-361A-78A1-5F82-603E3B656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6441-3D41-E24D-9343-FEFD83D0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Number of garbage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87AB-4D35-FC84-F24C-F4BACA75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766" y="2080727"/>
            <a:ext cx="4841033" cy="40962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 shows the number of garbage nodes over all threads in each epoch for batch free (upper) and amortized free (lower)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Amortized free have less spikes and smoother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801DB-2DF5-7BB4-D4FF-C07C6EE7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graph with red lines&#10;&#10;Description automatically generated">
            <a:extLst>
              <a:ext uri="{FF2B5EF4-FFF2-40B4-BE49-F238E27FC236}">
                <a16:creationId xmlns:a16="http://schemas.microsoft.com/office/drawing/2014/main" id="{5FA2AC76-A412-57D6-A2E4-877F725C0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1718778"/>
            <a:ext cx="5903177" cy="1844743"/>
          </a:xfrm>
          <a:prstGeom prst="rect">
            <a:avLst/>
          </a:prstGeom>
        </p:spPr>
      </p:pic>
      <p:pic>
        <p:nvPicPr>
          <p:cNvPr id="8" name="Picture 7" descr="A graph with red lines&#10;&#10;Description automatically generated">
            <a:extLst>
              <a:ext uri="{FF2B5EF4-FFF2-40B4-BE49-F238E27FC236}">
                <a16:creationId xmlns:a16="http://schemas.microsoft.com/office/drawing/2014/main" id="{CFD5BC9E-2B8C-E666-E49A-1BFA80C5E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3591611"/>
            <a:ext cx="5903178" cy="18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26519-F595-B91C-668F-7C361CAB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6F79-9C6E-6528-1FD1-EB21139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5C9D-4A05-4F6E-B784-BB8C508FE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890" y="1825625"/>
            <a:ext cx="478591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Applied amortized freeing technique to other SMR algorithms freeing batches of objects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 on 192 threads for all algorithms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 significantly improves many of these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48106-087A-40E6-D48A-824D00E9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FD240A38-0276-F0C3-A30E-86151628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0"/>
          <a:stretch/>
        </p:blipFill>
        <p:spPr>
          <a:xfrm>
            <a:off x="774195" y="1825625"/>
            <a:ext cx="4604255" cy="3476217"/>
          </a:xfrm>
          <a:prstGeom prst="rect">
            <a:avLst/>
          </a:prstGeom>
        </p:spPr>
      </p:pic>
      <p:pic>
        <p:nvPicPr>
          <p:cNvPr id="5" name="Picture 4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66872FA4-78E4-BE4D-9622-2551113CE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0" r="1021"/>
          <a:stretch/>
        </p:blipFill>
        <p:spPr>
          <a:xfrm>
            <a:off x="5365750" y="1825625"/>
            <a:ext cx="660400" cy="34762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0C6223-3310-E5A6-653A-7374BBF67C78}"/>
              </a:ext>
            </a:extLst>
          </p:cNvPr>
          <p:cNvGrpSpPr/>
          <p:nvPr/>
        </p:nvGrpSpPr>
        <p:grpSpPr>
          <a:xfrm>
            <a:off x="406400" y="3906752"/>
            <a:ext cx="607141" cy="1003233"/>
            <a:chOff x="406400" y="3667759"/>
            <a:chExt cx="607141" cy="1003233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0C4DEEA-3C32-0BE0-6810-46B41ABA29D4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B8FB6-F962-E7E4-B224-515B7DD3E474}"/>
                </a:ext>
              </a:extLst>
            </p:cNvPr>
            <p:cNvSpPr txBox="1"/>
            <p:nvPr/>
          </p:nvSpPr>
          <p:spPr>
            <a:xfrm rot="16200000">
              <a:off x="30878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48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92D5-68BB-B991-0417-7844EAF5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E126-7B41-C535-AD53-5C28A073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Token-EBR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DE490-43D2-70C2-B190-25ED9549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Investigated if extremely simple EBR algorithm, paired with amortized freeing, can match or exceed the performance of the state of the art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Revisited an old idea: token rings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a thread that has token can free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check our paper for detailed explanation and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E1CEA-BB86-73F3-9130-F784306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3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866A-11B3-355A-45EB-366163EC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7D46-9F3E-5126-5941-355A9D0D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C73F3-0CEA-D888-EAC9-A223DD15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75" y="2248249"/>
            <a:ext cx="5259897" cy="392871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DEBRA_af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Token_af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outperforms other state of the art reclamation algorithms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Scales up well until 192 threads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 degradation at 240 threads due to over subscription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B4A63-A605-8F9D-7041-68050C4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CD22335-E5F4-4951-4F0F-5C2B44ECF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7" y="1949413"/>
            <a:ext cx="5811088" cy="3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B5C7-5A38-3BFC-AB1B-8848DEBF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E9FD-9AA2-9C86-36A5-11597948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1C22-6397-5CE4-4F6C-38F46A63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Freeing large batches bypasses allocator’s optimization techniques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192 threads, amortized freeing doubles the performance of the six fastest existing reclamation algorithms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token EBR outperforms the state of the art by up to 2.6x</a:t>
            </a:r>
          </a:p>
          <a:p>
            <a:r>
              <a:rPr lang="en-US" dirty="0"/>
              <a:t>MUCH more in the paper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AEB00-1D90-6477-86B8-DF203E0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6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2928-9288-6997-0F42-521357EF3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1B25-A0A7-AE42-743D-E5DA4B29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CFC84-2F1A-823F-AC14-DA20586E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Identifies a performance problem that affects safe memory reclamation (SMR) algorithms in highly concurrent environment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Figures out a subtle interaction between popular allocators and SMR algorithms that free large batches of objects at a 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Leverages this understanding to build a fast &amp; simple SMR algorithm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importantly, focuses on building a deep understanding of why existing algorithms degrade in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4E5CF-A9E3-1556-1592-CF6FBB62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910C-C7B1-E912-24E6-D2B255E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Epoch based reclamation (EBR)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7FA5-E56A-2320-B0A1-FBC4E2FB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778"/>
            <a:ext cx="109982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of the most widely used SMR algorithms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Easy to use and high performance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Divides an execution into epochs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 thread wants to reclaim an object in epoch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Instead of freeing right away, it places the object in a batch for epoch 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Entire batch is freed in a later epoch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A3E50-20C5-3DA5-8096-1E1C1D87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83830-7A13-A511-0992-97DA715C1CED}"/>
              </a:ext>
            </a:extLst>
          </p:cNvPr>
          <p:cNvSpPr txBox="1"/>
          <p:nvPr/>
        </p:nvSpPr>
        <p:spPr>
          <a:xfrm>
            <a:off x="1544679" y="5202606"/>
            <a:ext cx="165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Epoch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548B-C36A-31C2-C4BD-E0F559E3CF26}"/>
              </a:ext>
            </a:extLst>
          </p:cNvPr>
          <p:cNvSpPr txBox="1"/>
          <p:nvPr/>
        </p:nvSpPr>
        <p:spPr>
          <a:xfrm>
            <a:off x="1544679" y="6216888"/>
            <a:ext cx="10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Thread A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289805-9238-17EF-9593-671B04D94B37}"/>
              </a:ext>
            </a:extLst>
          </p:cNvPr>
          <p:cNvGrpSpPr/>
          <p:nvPr/>
        </p:nvGrpSpPr>
        <p:grpSpPr>
          <a:xfrm>
            <a:off x="2903104" y="5446586"/>
            <a:ext cx="1852046" cy="1088756"/>
            <a:chOff x="2562386" y="4461911"/>
            <a:chExt cx="1852046" cy="10887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95AB66-98F7-09D8-1800-BD8CD74A8B95}"/>
                </a:ext>
              </a:extLst>
            </p:cNvPr>
            <p:cNvSpPr/>
            <p:nvPr/>
          </p:nvSpPr>
          <p:spPr>
            <a:xfrm>
              <a:off x="2562386" y="4461911"/>
              <a:ext cx="1852046" cy="10887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E3883F-9DF0-88F3-76AC-E8D9FD6F6D91}"/>
                </a:ext>
              </a:extLst>
            </p:cNvPr>
            <p:cNvSpPr txBox="1"/>
            <p:nvPr/>
          </p:nvSpPr>
          <p:spPr>
            <a:xfrm>
              <a:off x="3051166" y="4461911"/>
              <a:ext cx="97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</a:t>
              </a:r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4A75764-2D3A-87CA-D5E6-B735CF077D83}"/>
              </a:ext>
            </a:extLst>
          </p:cNvPr>
          <p:cNvCxnSpPr>
            <a:stCxn id="5" idx="0"/>
            <a:endCxn id="7" idx="2"/>
          </p:cNvCxnSpPr>
          <p:nvPr/>
        </p:nvCxnSpPr>
        <p:spPr>
          <a:xfrm rot="5400000" flipH="1" flipV="1">
            <a:off x="2377540" y="5691324"/>
            <a:ext cx="225924" cy="8252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A76AF30-8FC9-F3BF-E14C-ACEC5CC272AE}"/>
              </a:ext>
            </a:extLst>
          </p:cNvPr>
          <p:cNvSpPr/>
          <p:nvPr/>
        </p:nvSpPr>
        <p:spPr>
          <a:xfrm>
            <a:off x="2333044" y="5756569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435CC6-1863-F797-865A-3019FADA06AB}"/>
              </a:ext>
            </a:extLst>
          </p:cNvPr>
          <p:cNvSpPr/>
          <p:nvPr/>
        </p:nvSpPr>
        <p:spPr>
          <a:xfrm>
            <a:off x="3155449" y="5810192"/>
            <a:ext cx="211810" cy="220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7280DA-D2A5-1467-0A86-3702D03A8B34}"/>
              </a:ext>
            </a:extLst>
          </p:cNvPr>
          <p:cNvSpPr/>
          <p:nvPr/>
        </p:nvSpPr>
        <p:spPr>
          <a:xfrm>
            <a:off x="3451288" y="5810192"/>
            <a:ext cx="211810" cy="22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FE935E-D343-7241-AC55-6A168D48CA51}"/>
              </a:ext>
            </a:extLst>
          </p:cNvPr>
          <p:cNvSpPr/>
          <p:nvPr/>
        </p:nvSpPr>
        <p:spPr>
          <a:xfrm>
            <a:off x="3744636" y="5815507"/>
            <a:ext cx="211810" cy="220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A055CD-E05F-63CB-2281-4F594CBDFBFF}"/>
              </a:ext>
            </a:extLst>
          </p:cNvPr>
          <p:cNvSpPr txBox="1"/>
          <p:nvPr/>
        </p:nvSpPr>
        <p:spPr>
          <a:xfrm>
            <a:off x="3955082" y="56913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1B70F6-B4F8-49A7-6B35-BE520E81FF5B}"/>
              </a:ext>
            </a:extLst>
          </p:cNvPr>
          <p:cNvSpPr/>
          <p:nvPr/>
        </p:nvSpPr>
        <p:spPr>
          <a:xfrm>
            <a:off x="4274480" y="5818332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B957A4-163D-4A1B-7377-724096E5145B}"/>
              </a:ext>
            </a:extLst>
          </p:cNvPr>
          <p:cNvSpPr/>
          <p:nvPr/>
        </p:nvSpPr>
        <p:spPr>
          <a:xfrm>
            <a:off x="3557193" y="6137502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0A0CCD-DFDE-133A-5647-FFAECF5FC2AD}"/>
              </a:ext>
            </a:extLst>
          </p:cNvPr>
          <p:cNvSpPr/>
          <p:nvPr/>
        </p:nvSpPr>
        <p:spPr>
          <a:xfrm>
            <a:off x="3863640" y="6143426"/>
            <a:ext cx="211810" cy="220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621494-97C1-D4BC-A28A-FA444684F939}"/>
              </a:ext>
            </a:extLst>
          </p:cNvPr>
          <p:cNvSpPr/>
          <p:nvPr/>
        </p:nvSpPr>
        <p:spPr>
          <a:xfrm>
            <a:off x="4158327" y="6127068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5E2B46-8CB3-E25C-0A00-19DA820C63D2}"/>
              </a:ext>
            </a:extLst>
          </p:cNvPr>
          <p:cNvSpPr txBox="1"/>
          <p:nvPr/>
        </p:nvSpPr>
        <p:spPr>
          <a:xfrm>
            <a:off x="6506247" y="5202606"/>
            <a:ext cx="165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Epoch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 + 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C200F7-9DA0-7B8C-094B-B8FEAB02D05E}"/>
              </a:ext>
            </a:extLst>
          </p:cNvPr>
          <p:cNvGrpSpPr/>
          <p:nvPr/>
        </p:nvGrpSpPr>
        <p:grpSpPr>
          <a:xfrm>
            <a:off x="8006912" y="5446586"/>
            <a:ext cx="1852046" cy="1088756"/>
            <a:chOff x="2562386" y="4461911"/>
            <a:chExt cx="1852046" cy="10887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6B72CB7-83D6-E7A0-2FEF-493F054A3968}"/>
                </a:ext>
              </a:extLst>
            </p:cNvPr>
            <p:cNvSpPr/>
            <p:nvPr/>
          </p:nvSpPr>
          <p:spPr>
            <a:xfrm>
              <a:off x="2562386" y="4461911"/>
              <a:ext cx="1852046" cy="10887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A34690-1F9F-3540-7B29-C322C464BEB1}"/>
                </a:ext>
              </a:extLst>
            </p:cNvPr>
            <p:cNvSpPr txBox="1"/>
            <p:nvPr/>
          </p:nvSpPr>
          <p:spPr>
            <a:xfrm>
              <a:off x="3051166" y="4461911"/>
              <a:ext cx="965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</a:t>
              </a:r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7AEF3F9-4ABB-9DDB-A9C5-165AEF9419CC}"/>
              </a:ext>
            </a:extLst>
          </p:cNvPr>
          <p:cNvSpPr/>
          <p:nvPr/>
        </p:nvSpPr>
        <p:spPr>
          <a:xfrm>
            <a:off x="8259257" y="5810192"/>
            <a:ext cx="211810" cy="220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151697-B266-2E30-562D-DA873367774E}"/>
              </a:ext>
            </a:extLst>
          </p:cNvPr>
          <p:cNvSpPr/>
          <p:nvPr/>
        </p:nvSpPr>
        <p:spPr>
          <a:xfrm>
            <a:off x="8555096" y="5810192"/>
            <a:ext cx="211810" cy="22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8CEE7B-8244-C964-77B2-E1ADDEC04475}"/>
              </a:ext>
            </a:extLst>
          </p:cNvPr>
          <p:cNvSpPr/>
          <p:nvPr/>
        </p:nvSpPr>
        <p:spPr>
          <a:xfrm>
            <a:off x="8848444" y="5815507"/>
            <a:ext cx="211810" cy="220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423955-AAB6-F150-D121-FDC06C446004}"/>
              </a:ext>
            </a:extLst>
          </p:cNvPr>
          <p:cNvSpPr txBox="1"/>
          <p:nvPr/>
        </p:nvSpPr>
        <p:spPr>
          <a:xfrm>
            <a:off x="9058890" y="569130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140079-EE27-B25F-8E42-DFCF8F3FF7B7}"/>
              </a:ext>
            </a:extLst>
          </p:cNvPr>
          <p:cNvSpPr/>
          <p:nvPr/>
        </p:nvSpPr>
        <p:spPr>
          <a:xfrm>
            <a:off x="9378288" y="5818332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56D97F-6DD4-33A8-36E0-58503C35402E}"/>
              </a:ext>
            </a:extLst>
          </p:cNvPr>
          <p:cNvSpPr/>
          <p:nvPr/>
        </p:nvSpPr>
        <p:spPr>
          <a:xfrm>
            <a:off x="8661001" y="6137502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023375-6957-FD17-3168-FED1C2EC667C}"/>
              </a:ext>
            </a:extLst>
          </p:cNvPr>
          <p:cNvSpPr/>
          <p:nvPr/>
        </p:nvSpPr>
        <p:spPr>
          <a:xfrm>
            <a:off x="8967448" y="6143426"/>
            <a:ext cx="211810" cy="220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41F87A-A791-30E5-FF6B-0CFB4AB842BC}"/>
              </a:ext>
            </a:extLst>
          </p:cNvPr>
          <p:cNvSpPr/>
          <p:nvPr/>
        </p:nvSpPr>
        <p:spPr>
          <a:xfrm>
            <a:off x="9262135" y="6127068"/>
            <a:ext cx="211810" cy="22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5AAED16A-135B-F6AE-D158-9DE9891631FD}"/>
              </a:ext>
            </a:extLst>
          </p:cNvPr>
          <p:cNvCxnSpPr/>
          <p:nvPr/>
        </p:nvCxnSpPr>
        <p:spPr>
          <a:xfrm rot="5400000" flipH="1" flipV="1">
            <a:off x="10055015" y="4996805"/>
            <a:ext cx="227156" cy="106379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2D01C63-0B5C-702F-331A-A1EA49020055}"/>
              </a:ext>
            </a:extLst>
          </p:cNvPr>
          <p:cNvSpPr txBox="1"/>
          <p:nvPr/>
        </p:nvSpPr>
        <p:spPr>
          <a:xfrm>
            <a:off x="9959700" y="5457614"/>
            <a:ext cx="63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431217-A9E7-FDF4-1734-A1B4887C4C97}"/>
              </a:ext>
            </a:extLst>
          </p:cNvPr>
          <p:cNvSpPr txBox="1"/>
          <p:nvPr/>
        </p:nvSpPr>
        <p:spPr>
          <a:xfrm>
            <a:off x="10684583" y="5226928"/>
            <a:ext cx="10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Allocator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6195721-FD2B-2EC9-03F3-539717C76613}"/>
              </a:ext>
            </a:extLst>
          </p:cNvPr>
          <p:cNvSpPr/>
          <p:nvPr/>
        </p:nvSpPr>
        <p:spPr>
          <a:xfrm>
            <a:off x="5078412" y="5528702"/>
            <a:ext cx="1436407" cy="8015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03E1-EC41-FA9B-159B-E5D4A9040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8A22-FA5B-F0D4-BD2B-E53703C1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A1FC-EBB7-3996-ED6E-3F16ECB8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4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Data structures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OCCtree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Optimistic concurrency control</a:t>
            </a:r>
          </a:p>
          <a:p>
            <a:pPr marL="342900" indent="-34290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ABtree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Variant of B-tree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Lock free data structure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Store key-value pairs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[0, 2 * 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key range</a:t>
            </a:r>
          </a:p>
          <a:p>
            <a:pPr marL="342900" indent="-3429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Search, insert and delete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50% insert, 50% delete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6A13-C5ED-7877-20D8-33830F38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06D9DB-C1F2-EE79-5810-73A18F510668}"/>
              </a:ext>
            </a:extLst>
          </p:cNvPr>
          <p:cNvSpPr txBox="1">
            <a:spLocks/>
          </p:cNvSpPr>
          <p:nvPr/>
        </p:nvSpPr>
        <p:spPr>
          <a:xfrm>
            <a:off x="5905500" y="1825625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Allocator &amp; EBR algorithm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JEmalloc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DEBRA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socket Intel Xeon Platinum 8160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24 cores (48 logical processors) per socket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Thread counts 1-48 run on a single socket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Thread counts 49-192 run on multiple sockets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384GB DRAM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20950-6660-9F57-0446-205BCAFFCA1B}"/>
              </a:ext>
            </a:extLst>
          </p:cNvPr>
          <p:cNvSpPr txBox="1"/>
          <p:nvPr/>
        </p:nvSpPr>
        <p:spPr>
          <a:xfrm>
            <a:off x="0" y="6295536"/>
            <a:ext cx="68791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/>
              <a:t>Nathan G Bronson, Jared Casper, Hassan </a:t>
            </a:r>
            <a:r>
              <a:rPr lang="en-US" sz="1000" dirty="0" err="1"/>
              <a:t>Chafi</a:t>
            </a:r>
            <a:r>
              <a:rPr lang="en-US" sz="1000" dirty="0"/>
              <a:t>, and Kunle Olukotun. A practical concurrent binary search tree. ACM </a:t>
            </a:r>
            <a:r>
              <a:rPr lang="en-US" sz="1000" dirty="0" err="1"/>
              <a:t>Sigplan</a:t>
            </a:r>
            <a:r>
              <a:rPr lang="en-US" sz="1000" dirty="0"/>
              <a:t> Notices, 45(5):257–268, 2010.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Trevor Brown. Techniques for Constructing Efficient Lock-free Data Structures. PhD thesis, University of Toronto, 2017. </a:t>
            </a:r>
          </a:p>
        </p:txBody>
      </p:sp>
    </p:spTree>
    <p:extLst>
      <p:ext uri="{BB962C8B-B14F-4D97-AF65-F5344CB8AC3E}">
        <p14:creationId xmlns:p14="http://schemas.microsoft.com/office/powerpoint/2010/main" val="398930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972C-4DD5-C312-16A5-73407BA1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B3FE915-21CF-01CE-C2A4-E53FB06F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7" y="1950736"/>
            <a:ext cx="5380567" cy="345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E9528-D713-DBBF-B2F6-80EF12DA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Symptom: poor scaling on NUMA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3EBF0-A6C4-D87B-C74A-147DB3EE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755EA0-93CD-3808-D08E-BD0A2474F37A}"/>
              </a:ext>
            </a:extLst>
          </p:cNvPr>
          <p:cNvSpPr txBox="1">
            <a:spLocks/>
          </p:cNvSpPr>
          <p:nvPr/>
        </p:nvSpPr>
        <p:spPr>
          <a:xfrm>
            <a:off x="6303432" y="2425413"/>
            <a:ext cx="4631268" cy="375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Single socket (6,12,24,36,48 threads) : Both data structures perform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scale up well</a:t>
            </a:r>
          </a:p>
          <a:p>
            <a:r>
              <a:rPr lang="en-US" sz="2000" dirty="0"/>
              <a:t>Multiple sockets (96,144,190 threads): </a:t>
            </a:r>
            <a:r>
              <a:rPr lang="en-US" sz="2000" dirty="0" err="1"/>
              <a:t>ABtree</a:t>
            </a:r>
            <a:r>
              <a:rPr lang="en-US" sz="2000" dirty="0"/>
              <a:t> </a:t>
            </a:r>
            <a:r>
              <a:rPr lang="en-US" sz="2000" b="1" dirty="0"/>
              <a:t>suffers scaling up </a:t>
            </a:r>
            <a:r>
              <a:rPr lang="en-US" sz="2000" dirty="0"/>
              <a:t>while </a:t>
            </a:r>
            <a:r>
              <a:rPr lang="en-US" sz="2000" dirty="0" err="1"/>
              <a:t>OCCtree</a:t>
            </a:r>
            <a:r>
              <a:rPr lang="en-US" sz="2000" dirty="0"/>
              <a:t> continues to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7AF58-C9E7-6133-A38D-54CC9C494EEF}"/>
              </a:ext>
            </a:extLst>
          </p:cNvPr>
          <p:cNvSpPr txBox="1"/>
          <p:nvPr/>
        </p:nvSpPr>
        <p:spPr>
          <a:xfrm>
            <a:off x="2103872" y="1992394"/>
            <a:ext cx="3199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Performance (operations/sec)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0C0FE-CBE1-E384-69E9-EAD21E1D5723}"/>
              </a:ext>
            </a:extLst>
          </p:cNvPr>
          <p:cNvSpPr/>
          <p:nvPr/>
        </p:nvSpPr>
        <p:spPr>
          <a:xfrm>
            <a:off x="1312332" y="3293533"/>
            <a:ext cx="2798235" cy="1377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B9C173-F364-5493-8503-293ACB630D50}"/>
              </a:ext>
            </a:extLst>
          </p:cNvPr>
          <p:cNvSpPr/>
          <p:nvPr/>
        </p:nvSpPr>
        <p:spPr>
          <a:xfrm>
            <a:off x="4110568" y="2425414"/>
            <a:ext cx="1735666" cy="2245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435F1B-3E19-AB7E-0784-417A75094356}"/>
              </a:ext>
            </a:extLst>
          </p:cNvPr>
          <p:cNvGrpSpPr/>
          <p:nvPr/>
        </p:nvGrpSpPr>
        <p:grpSpPr>
          <a:xfrm>
            <a:off x="406400" y="3667759"/>
            <a:ext cx="607141" cy="1003233"/>
            <a:chOff x="406400" y="3667759"/>
            <a:chExt cx="607141" cy="1003233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27023A6-2BC5-A7E6-CF2E-3A9DB0BB2381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FF5FB4-FB5D-6A71-B2FA-8B963CB11BA0}"/>
                </a:ext>
              </a:extLst>
            </p:cNvPr>
            <p:cNvSpPr txBox="1"/>
            <p:nvPr/>
          </p:nvSpPr>
          <p:spPr>
            <a:xfrm rot="16200000">
              <a:off x="30878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0EDFD7-92B3-E883-5727-91AF5156B708}"/>
              </a:ext>
            </a:extLst>
          </p:cNvPr>
          <p:cNvCxnSpPr/>
          <p:nvPr/>
        </p:nvCxnSpPr>
        <p:spPr>
          <a:xfrm>
            <a:off x="1239520" y="5257272"/>
            <a:ext cx="4616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E6461D-949A-AA36-F906-55A7260476E0}"/>
              </a:ext>
            </a:extLst>
          </p:cNvPr>
          <p:cNvSpPr txBox="1"/>
          <p:nvPr/>
        </p:nvSpPr>
        <p:spPr>
          <a:xfrm>
            <a:off x="2520036" y="5233468"/>
            <a:ext cx="205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threads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1EF2-3EC1-2413-6EC5-1BBCA899B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754C485-66AE-224B-F19C-1E79013C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5" y="2044030"/>
            <a:ext cx="5038709" cy="3239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0D630-67DE-7009-B32F-083F85A9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Symptom: poor scaling on NUMA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1FAD5-C20B-EA1D-E6BE-B7421344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2586B5-5A9A-F9AC-628F-599EF8B72C37}"/>
              </a:ext>
            </a:extLst>
          </p:cNvPr>
          <p:cNvSpPr txBox="1">
            <a:spLocks/>
          </p:cNvSpPr>
          <p:nvPr/>
        </p:nvSpPr>
        <p:spPr>
          <a:xfrm>
            <a:off x="6142566" y="2202777"/>
            <a:ext cx="4631268" cy="375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allocates one or two large nodes (240 bytes each) per insert or delete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only allocates one small node (64 bytes) per insert</a:t>
            </a:r>
          </a:p>
          <a:p>
            <a:r>
              <a:rPr lang="en-US" sz="2000" dirty="0" err="1"/>
              <a:t>Abtree</a:t>
            </a:r>
            <a:r>
              <a:rPr lang="en-US" sz="2000" dirty="0"/>
              <a:t> expected to have substantially higher peak memory usage,</a:t>
            </a:r>
            <a:br>
              <a:rPr lang="en-US" sz="2000" dirty="0"/>
            </a:br>
            <a:r>
              <a:rPr lang="en-US" sz="2000" dirty="0"/>
              <a:t>but </a:t>
            </a:r>
            <a:r>
              <a:rPr lang="en-US" sz="2000" b="1" dirty="0"/>
              <a:t>it does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2AA5D-3ED3-F610-B13E-BB263A7F3CA4}"/>
              </a:ext>
            </a:extLst>
          </p:cNvPr>
          <p:cNvSpPr txBox="1"/>
          <p:nvPr/>
        </p:nvSpPr>
        <p:spPr>
          <a:xfrm>
            <a:off x="2428240" y="1838515"/>
            <a:ext cx="2804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Peak memory usage (MiB)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B5283D-8206-D345-A356-E90FBD206136}"/>
              </a:ext>
            </a:extLst>
          </p:cNvPr>
          <p:cNvGrpSpPr/>
          <p:nvPr/>
        </p:nvGrpSpPr>
        <p:grpSpPr>
          <a:xfrm rot="10800000">
            <a:off x="629920" y="3667759"/>
            <a:ext cx="607141" cy="1003233"/>
            <a:chOff x="406400" y="3667759"/>
            <a:chExt cx="607141" cy="1003233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B803711-8E1D-0AFF-5F75-1CDDFF64E5DC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66CE76-77D8-A8D5-6C13-14C0237E2C2B}"/>
                </a:ext>
              </a:extLst>
            </p:cNvPr>
            <p:cNvSpPr txBox="1"/>
            <p:nvPr/>
          </p:nvSpPr>
          <p:spPr>
            <a:xfrm rot="5400000">
              <a:off x="31894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A923CC-89EA-1581-C45F-B5A90D1CD138}"/>
              </a:ext>
            </a:extLst>
          </p:cNvPr>
          <p:cNvCxnSpPr>
            <a:cxnSpLocks/>
          </p:cNvCxnSpPr>
          <p:nvPr/>
        </p:nvCxnSpPr>
        <p:spPr>
          <a:xfrm>
            <a:off x="1950720" y="5115032"/>
            <a:ext cx="3905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FB252D-D4A7-575B-78AC-1F3D13F72EE3}"/>
              </a:ext>
            </a:extLst>
          </p:cNvPr>
          <p:cNvSpPr txBox="1"/>
          <p:nvPr/>
        </p:nvSpPr>
        <p:spPr>
          <a:xfrm>
            <a:off x="2753716" y="5091228"/>
            <a:ext cx="205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threads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26266-B250-9B91-1DF6-FF73C9E2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988CB48-9D07-62C7-8523-3BFEA5C89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63" y="2236289"/>
            <a:ext cx="4933079" cy="3171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8E3001-6E49-6E9A-5291-7198F66C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2226-13ED-04E1-F332-E952377B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CA9FCF-C9DA-AF12-87A6-9D60AC8B4AD8}"/>
              </a:ext>
            </a:extLst>
          </p:cNvPr>
          <p:cNvSpPr txBox="1">
            <a:spLocks/>
          </p:cNvSpPr>
          <p:nvPr/>
        </p:nvSpPr>
        <p:spPr>
          <a:xfrm>
            <a:off x="3746396" y="365124"/>
            <a:ext cx="346123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(1) Compared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spends a larger fraction of the execution time allocating and reclaiming memory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23EA8-019E-9E83-3B69-97C99782C9BE}"/>
              </a:ext>
            </a:extLst>
          </p:cNvPr>
          <p:cNvSpPr txBox="1"/>
          <p:nvPr/>
        </p:nvSpPr>
        <p:spPr>
          <a:xfrm>
            <a:off x="7741922" y="2113085"/>
            <a:ext cx="28447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Peak memory usage (MiB)</a:t>
            </a:r>
          </a:p>
        </p:txBody>
      </p:sp>
      <p:pic>
        <p:nvPicPr>
          <p:cNvPr id="7" name="Picture 6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1FB66374-8C1E-47A6-8DB2-0CE275EAC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04" y="2236288"/>
            <a:ext cx="4933079" cy="3171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5F6B83-B950-03F9-5648-EAF39AD6F3A5}"/>
              </a:ext>
            </a:extLst>
          </p:cNvPr>
          <p:cNvSpPr txBox="1"/>
          <p:nvPr/>
        </p:nvSpPr>
        <p:spPr>
          <a:xfrm>
            <a:off x="2062480" y="2299919"/>
            <a:ext cx="3271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Performance (operations/sec)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12C45-2779-5670-DFB7-4B12540CC18E}"/>
              </a:ext>
            </a:extLst>
          </p:cNvPr>
          <p:cNvSpPr txBox="1"/>
          <p:nvPr/>
        </p:nvSpPr>
        <p:spPr>
          <a:xfrm>
            <a:off x="7315202" y="243304"/>
            <a:ext cx="3461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(2) Limit other useful work in the data structure (traversing and/or modifying it)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6F42B-7673-28D7-FD15-85B9073AC088}"/>
              </a:ext>
            </a:extLst>
          </p:cNvPr>
          <p:cNvSpPr txBox="1"/>
          <p:nvPr/>
        </p:nvSpPr>
        <p:spPr>
          <a:xfrm>
            <a:off x="7315202" y="12475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(3) Low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EF6C2-CA40-8906-F9D6-A9DC3E9A0CD9}"/>
              </a:ext>
            </a:extLst>
          </p:cNvPr>
          <p:cNvSpPr txBox="1"/>
          <p:nvPr/>
        </p:nvSpPr>
        <p:spPr>
          <a:xfrm>
            <a:off x="838200" y="1836178"/>
            <a:ext cx="3611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Leaking memory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both 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0A9C2B-64AE-9373-9CA9-4598387932C9}"/>
              </a:ext>
            </a:extLst>
          </p:cNvPr>
          <p:cNvSpPr txBox="1">
            <a:spLocks/>
          </p:cNvSpPr>
          <p:nvPr/>
        </p:nvSpPr>
        <p:spPr>
          <a:xfrm>
            <a:off x="838200" y="5176814"/>
            <a:ext cx="9887484" cy="14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Leaking memory closes the performance gap between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OCCtree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is clear that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Abtree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allocates much more memory</a:t>
            </a:r>
          </a:p>
          <a:p>
            <a:r>
              <a:rPr lang="en-US" sz="2000" dirty="0"/>
              <a:t>Means that allocator and EBR algorithm must do much more work to maintain a small memory footprint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3EAA8D-7CE1-443A-BCF5-F9E2D3E778DE}"/>
              </a:ext>
            </a:extLst>
          </p:cNvPr>
          <p:cNvGrpSpPr/>
          <p:nvPr/>
        </p:nvGrpSpPr>
        <p:grpSpPr>
          <a:xfrm>
            <a:off x="270665" y="3667759"/>
            <a:ext cx="607141" cy="1003233"/>
            <a:chOff x="406400" y="3667759"/>
            <a:chExt cx="607141" cy="1003233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81579AE-FC6D-9680-283A-DF2065FE3611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B5070-CD82-B019-8D27-2F5FF870C7AC}"/>
                </a:ext>
              </a:extLst>
            </p:cNvPr>
            <p:cNvSpPr txBox="1"/>
            <p:nvPr/>
          </p:nvSpPr>
          <p:spPr>
            <a:xfrm rot="16200000">
              <a:off x="30878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273710-FC90-F7B8-683F-5AD1DCBBA69B}"/>
              </a:ext>
            </a:extLst>
          </p:cNvPr>
          <p:cNvGrpSpPr/>
          <p:nvPr/>
        </p:nvGrpSpPr>
        <p:grpSpPr>
          <a:xfrm rot="10800000">
            <a:off x="5877592" y="3667758"/>
            <a:ext cx="607141" cy="1003233"/>
            <a:chOff x="406400" y="3667759"/>
            <a:chExt cx="607141" cy="1003233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41FC3BD-B427-B3E3-E865-DC9D7A06E026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B5251-0901-56D6-B8D9-E455DBF2F917}"/>
                </a:ext>
              </a:extLst>
            </p:cNvPr>
            <p:cNvSpPr txBox="1"/>
            <p:nvPr/>
          </p:nvSpPr>
          <p:spPr>
            <a:xfrm rot="5400000">
              <a:off x="31894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7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0" grpId="0" animBg="1"/>
      <p:bldP spid="1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3AC9D-58DF-F0EF-CCB0-BFD855B8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35424C9-51C2-2C39-0F41-14B1092EF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464956"/>
            <a:ext cx="5380567" cy="345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998A6-AE1B-4A77-BAE6-637C30DC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DEBRA vs leaky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3DE5C-9C73-EC2F-417A-202E70C8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B6AE1-55BA-89F9-91D2-F1A888896F2E}"/>
              </a:ext>
            </a:extLst>
          </p:cNvPr>
          <p:cNvSpPr txBox="1"/>
          <p:nvPr/>
        </p:nvSpPr>
        <p:spPr>
          <a:xfrm>
            <a:off x="1442721" y="1516774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DEBRA: Performance (operations/sec)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848AA9-3925-1DC3-8AAA-28933AF25D7F}"/>
              </a:ext>
            </a:extLst>
          </p:cNvPr>
          <p:cNvGrpSpPr/>
          <p:nvPr/>
        </p:nvGrpSpPr>
        <p:grpSpPr>
          <a:xfrm>
            <a:off x="77783" y="3181979"/>
            <a:ext cx="607141" cy="1003233"/>
            <a:chOff x="406400" y="3667759"/>
            <a:chExt cx="607141" cy="1003233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9502E19-D02F-DB17-9549-FFB8383490CB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A112C5-1A28-1852-1FC7-3AF9DB7ACC4E}"/>
                </a:ext>
              </a:extLst>
            </p:cNvPr>
            <p:cNvSpPr txBox="1"/>
            <p:nvPr/>
          </p:nvSpPr>
          <p:spPr>
            <a:xfrm rot="16200000">
              <a:off x="30878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pic>
        <p:nvPicPr>
          <p:cNvPr id="3" name="Picture 2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458437F2-447A-B1F0-7C44-95FB3D81C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4" y="1464956"/>
            <a:ext cx="5376673" cy="34564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7EA7D32-B280-AC6D-7709-5E7DB851A561}"/>
              </a:ext>
            </a:extLst>
          </p:cNvPr>
          <p:cNvGrpSpPr/>
          <p:nvPr/>
        </p:nvGrpSpPr>
        <p:grpSpPr>
          <a:xfrm>
            <a:off x="6061746" y="3181979"/>
            <a:ext cx="607141" cy="1003233"/>
            <a:chOff x="406400" y="3667759"/>
            <a:chExt cx="607141" cy="1003233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748E7CF1-2C04-64B1-A6E1-CA59058CBFB3}"/>
                </a:ext>
              </a:extLst>
            </p:cNvPr>
            <p:cNvSpPr/>
            <p:nvPr/>
          </p:nvSpPr>
          <p:spPr>
            <a:xfrm rot="16200000">
              <a:off x="208354" y="3865805"/>
              <a:ext cx="1003233" cy="6071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6BE7A-A599-1C5F-FB4B-BD47507CD045}"/>
                </a:ext>
              </a:extLst>
            </p:cNvPr>
            <p:cNvSpPr txBox="1"/>
            <p:nvPr/>
          </p:nvSpPr>
          <p:spPr>
            <a:xfrm rot="16200000">
              <a:off x="308782" y="4094007"/>
              <a:ext cx="78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A86974-54D7-F8B8-0003-7EAEC8EC034B}"/>
              </a:ext>
            </a:extLst>
          </p:cNvPr>
          <p:cNvSpPr txBox="1"/>
          <p:nvPr/>
        </p:nvSpPr>
        <p:spPr>
          <a:xfrm>
            <a:off x="7662835" y="1500677"/>
            <a:ext cx="38281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Leaky: Performance (operations/sec)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5A93B0-248F-6A0E-DEA8-10614F85C25E}"/>
              </a:ext>
            </a:extLst>
          </p:cNvPr>
          <p:cNvSpPr txBox="1">
            <a:spLocks/>
          </p:cNvSpPr>
          <p:nvPr/>
        </p:nvSpPr>
        <p:spPr>
          <a:xfrm>
            <a:off x="838200" y="4973206"/>
            <a:ext cx="9887484" cy="165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thread count (~48 threads): there is no difference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thread count (96 threads ~): leaking memory significantly improves performance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is contention related to thread count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Cost of managing memory is high at high thread count</a:t>
            </a:r>
          </a:p>
        </p:txBody>
      </p:sp>
    </p:spTree>
    <p:extLst>
      <p:ext uri="{BB962C8B-B14F-4D97-AF65-F5344CB8AC3E}">
        <p14:creationId xmlns:p14="http://schemas.microsoft.com/office/powerpoint/2010/main" val="20971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9D271-24D2-FC1F-4C09-A5B1E2C6C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F79C-A210-262E-281E-372A7DA0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Timeline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2B4F-5334-CE5C-6F62-EE61EBB8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77" y="1825625"/>
            <a:ext cx="11160807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EBR algorithms are very sensitive to thread delays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single delayed thread can prevent all threads from reclaiming garbage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Visualized behavior of threads, specifically the time spent freeing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244C-2285-F9F8-A64A-9F19435B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76F6-13F8-4CAC-823C-6FDCD743538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03E605-749B-60CC-3889-F7D976D48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54810"/>
              </p:ext>
            </p:extLst>
          </p:nvPr>
        </p:nvGraphicFramePr>
        <p:xfrm>
          <a:off x="743851" y="3446144"/>
          <a:ext cx="2873422" cy="309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495461" imgH="2685813" progId="Acrobat.Document.DC">
                  <p:embed/>
                </p:oleObj>
              </mc:Choice>
              <mc:Fallback>
                <p:oleObj name="Acrobat Document" r:id="rId3" imgW="2495461" imgH="268581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851" y="3446144"/>
                        <a:ext cx="2873422" cy="3092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3B5405-768A-49EC-42AE-B93FEB918382}"/>
              </a:ext>
            </a:extLst>
          </p:cNvPr>
          <p:cNvSpPr txBox="1">
            <a:spLocks/>
          </p:cNvSpPr>
          <p:nvPr/>
        </p:nvSpPr>
        <p:spPr>
          <a:xfrm>
            <a:off x="3805646" y="3665989"/>
            <a:ext cx="6968188" cy="282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Timeline graphs shows how much time threads spend freeing batches of nodes as epochs change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Y-axis = thread ID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Blue dot = epoch change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Each box = a reclamation event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Space between boxes = time spent accessing the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02556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1160</Words>
  <Application>Microsoft Office PowerPoint</Application>
  <PresentationFormat>Widescreen</PresentationFormat>
  <Paragraphs>203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Acrobat Document</vt:lpstr>
      <vt:lpstr>Are Your Epochs Too Epic? Batch Free Can Be Harmful</vt:lpstr>
      <vt:lpstr>This work</vt:lpstr>
      <vt:lpstr>Epoch based reclamation (EBR)</vt:lpstr>
      <vt:lpstr>Experimental setup</vt:lpstr>
      <vt:lpstr>Symptom: poor scaling on NUMA</vt:lpstr>
      <vt:lpstr>Symptom: poor scaling on NUMA</vt:lpstr>
      <vt:lpstr>Hypothesis</vt:lpstr>
      <vt:lpstr>DEBRA vs leaky</vt:lpstr>
      <vt:lpstr>Timeline graph</vt:lpstr>
      <vt:lpstr>Reclamation cost vs thread count</vt:lpstr>
      <vt:lpstr>Remote free</vt:lpstr>
      <vt:lpstr>JEmalloc</vt:lpstr>
      <vt:lpstr>Root cause of long reclamation events</vt:lpstr>
      <vt:lpstr>Simple solution: amortized free (AF)</vt:lpstr>
      <vt:lpstr>Number of garbage nodes</vt:lpstr>
      <vt:lpstr>Evaluation</vt:lpstr>
      <vt:lpstr>Token-EBR</vt:lpstr>
      <vt:lpstr>Evaluation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Your Epochs Too Epic? Batch Free Can Be Harmful</dc:title>
  <dc:creator>Daewoo Kim</dc:creator>
  <cp:lastModifiedBy>Daewoo Kim</cp:lastModifiedBy>
  <cp:revision>141</cp:revision>
  <dcterms:created xsi:type="dcterms:W3CDTF">2024-02-28T16:05:33Z</dcterms:created>
  <dcterms:modified xsi:type="dcterms:W3CDTF">2024-04-03T00:16:42Z</dcterms:modified>
</cp:coreProperties>
</file>