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52"/>
  </p:notesMasterIdLst>
  <p:sldIdLst>
    <p:sldId id="256" r:id="rId3"/>
    <p:sldId id="332" r:id="rId4"/>
    <p:sldId id="268" r:id="rId5"/>
    <p:sldId id="270" r:id="rId6"/>
    <p:sldId id="333" r:id="rId7"/>
    <p:sldId id="283" r:id="rId8"/>
    <p:sldId id="334" r:id="rId9"/>
    <p:sldId id="336" r:id="rId10"/>
    <p:sldId id="335" r:id="rId11"/>
    <p:sldId id="277" r:id="rId12"/>
    <p:sldId id="293" r:id="rId13"/>
    <p:sldId id="271" r:id="rId14"/>
    <p:sldId id="272" r:id="rId15"/>
    <p:sldId id="274" r:id="rId16"/>
    <p:sldId id="290" r:id="rId17"/>
    <p:sldId id="294" r:id="rId18"/>
    <p:sldId id="340" r:id="rId19"/>
    <p:sldId id="341" r:id="rId20"/>
    <p:sldId id="291" r:id="rId21"/>
    <p:sldId id="296" r:id="rId22"/>
    <p:sldId id="298" r:id="rId23"/>
    <p:sldId id="299" r:id="rId24"/>
    <p:sldId id="306" r:id="rId25"/>
    <p:sldId id="303" r:id="rId26"/>
    <p:sldId id="308" r:id="rId27"/>
    <p:sldId id="304" r:id="rId28"/>
    <p:sldId id="309" r:id="rId29"/>
    <p:sldId id="310" r:id="rId30"/>
    <p:sldId id="301" r:id="rId31"/>
    <p:sldId id="300" r:id="rId32"/>
    <p:sldId id="311" r:id="rId33"/>
    <p:sldId id="317" r:id="rId34"/>
    <p:sldId id="312" r:id="rId35"/>
    <p:sldId id="313" r:id="rId36"/>
    <p:sldId id="314" r:id="rId37"/>
    <p:sldId id="315" r:id="rId38"/>
    <p:sldId id="316" r:id="rId39"/>
    <p:sldId id="319" r:id="rId40"/>
    <p:sldId id="318" r:id="rId41"/>
    <p:sldId id="337" r:id="rId42"/>
    <p:sldId id="338" r:id="rId43"/>
    <p:sldId id="323" r:id="rId44"/>
    <p:sldId id="329" r:id="rId45"/>
    <p:sldId id="328" r:id="rId46"/>
    <p:sldId id="326" r:id="rId47"/>
    <p:sldId id="324" r:id="rId48"/>
    <p:sldId id="331" r:id="rId49"/>
    <p:sldId id="339" r:id="rId50"/>
    <p:sldId id="330" r:id="rId5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389" autoAdjust="0"/>
  </p:normalViewPr>
  <p:slideViewPr>
    <p:cSldViewPr>
      <p:cViewPr>
        <p:scale>
          <a:sx n="81" d="100"/>
          <a:sy n="81" d="100"/>
        </p:scale>
        <p:origin x="-12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2014-06-29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5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now describe Overflow trees, H-trees and the new B-slack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WANT TO BE ABLE TO DO SMALL UPDATES TO THE TREE AND SATISFY P1-P4.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4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precise control over memory was impossible, so the implementation is somewhat inefficient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[say this later, or not at all] Ideally, searches can run concurrently with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number of pointers per</a:t>
            </a:r>
            <a:r>
              <a:rPr lang="en-US" baseline="0" dirty="0" smtClean="0"/>
              <a:t> element by packing more elements in a node, which has higher degree: b pointers for b-1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0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ϴ</a:t>
            </a:r>
            <a:r>
              <a:rPr lang="en-US" sz="1200" dirty="0" smtClean="0"/>
              <a:t>(</a:t>
            </a:r>
            <a:r>
              <a:rPr lang="en-US" sz="1200" dirty="0" err="1" smtClean="0"/>
              <a:t>log</a:t>
            </a:r>
            <a:r>
              <a:rPr lang="en-US" sz="1200" baseline="-25000" dirty="0" err="1" smtClean="0"/>
              <a:t>b</a:t>
            </a:r>
            <a:r>
              <a:rPr lang="en-US" sz="1200" dirty="0" smtClean="0"/>
              <a:t> n) loads/stores per operation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 pointers for b-1 elements in full nodes, </a:t>
            </a:r>
            <a:br>
              <a:rPr lang="en-US" dirty="0" smtClean="0"/>
            </a:br>
            <a:r>
              <a:rPr lang="en-US" dirty="0" smtClean="0"/>
              <a:t>instead of 2 pointers for each element in BST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r>
              <a:rPr lang="en-US" baseline="0" dirty="0" smtClean="0"/>
              <a:t> keys are keys of current or old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Extra pointers in internal nodes are offset by eliminating</a:t>
            </a:r>
            <a:r>
              <a:rPr lang="en-US" baseline="0" dirty="0" smtClean="0"/>
              <a:t> </a:t>
            </a:r>
            <a:r>
              <a:rPr lang="en-US" dirty="0" smtClean="0"/>
              <a:t>pointers in leaves.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a small</a:t>
            </a:r>
            <a:r>
              <a:rPr lang="en-US" baseline="0" dirty="0" smtClean="0"/>
              <a:t> fraction of the nodes are </a:t>
            </a:r>
            <a:r>
              <a:rPr lang="en-US" baseline="0" smtClean="0"/>
              <a:t>internal : between 1/b and </a:t>
            </a:r>
            <a:r>
              <a:rPr lang="en-US" smtClean="0"/>
              <a:t>2/(b-2) </a:t>
            </a:r>
            <a:r>
              <a:rPr lang="en-US" dirty="0" smtClean="0"/>
              <a:t>of the nodes are internal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2014-06-29 12:20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2014-06-29 12:20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2014-06-29 12:20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2014-06-29 12:20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2014-06-29 12:20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2014-06-29 12:20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2014-06-29 12:20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2014-06-29 12:20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2014-06-29 12:20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2014-06-29 12:20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2014-06-29 12:20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2014-06-29 12:20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Trevor Brown – University of Toronto</a:t>
            </a:r>
            <a:endParaRPr lang="en-US" dirty="0" smtClean="0"/>
          </a:p>
        </p:txBody>
      </p:sp>
      <p:pic>
        <p:nvPicPr>
          <p:cNvPr id="1026" name="Picture 2" descr="http://www.cs.toronto.edu/~dtarlow/utoronto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09204"/>
            <a:ext cx="838200" cy="8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00.i.aliimg.com/wsphoto/v0/714954762/Abstract-Art-font-b-Tree-b-font-Oil-font-b-Painting-b-font-High-quality-ha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11812" r="1070" b="9897"/>
          <a:stretch/>
        </p:blipFill>
        <p:spPr bwMode="auto">
          <a:xfrm>
            <a:off x="304800" y="1606728"/>
            <a:ext cx="8635448" cy="4336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 smtClean="0">
                <a:solidFill>
                  <a:schemeClr val="accent1">
                    <a:lumMod val="75000"/>
                  </a:schemeClr>
                </a:solidFill>
              </a:rPr>
              <a:t>B-slack trees: Space efficient B-trees</a:t>
            </a:r>
            <a:endParaRPr lang="en-US" sz="3600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space complexity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Number of words of memory needed to store </a:t>
            </a:r>
            <a:r>
              <a:rPr lang="en-US" dirty="0"/>
              <a:t>a dictionary containing n </a:t>
            </a:r>
            <a:r>
              <a:rPr lang="en-US" dirty="0" smtClean="0"/>
              <a:t>elements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These results are from the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49" y="4114800"/>
            <a:ext cx="4393651" cy="19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space complexity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Number of words of memory needed to store a dictionary containing n elements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These results are from the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49" y="4114800"/>
            <a:ext cx="4393651" cy="1980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1800" y="3581276"/>
            <a:ext cx="22860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600" dirty="0"/>
              <a:t>Root has degree </a:t>
            </a:r>
            <a:r>
              <a:rPr lang="en-US" sz="16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900" dirty="0" smtClean="0"/>
          </a:p>
          <a:p>
            <a:pPr marL="0" lvl="1" algn="ctr"/>
            <a:r>
              <a:rPr lang="en-US" sz="1600" dirty="0" smtClean="0"/>
              <a:t>Every </a:t>
            </a:r>
            <a:r>
              <a:rPr lang="en-US" sz="1600" dirty="0"/>
              <a:t>other internal node has degree </a:t>
            </a:r>
            <a:r>
              <a:rPr lang="en-US" sz="1600" dirty="0" smtClean="0"/>
              <a:t>b/2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600" dirty="0" smtClean="0"/>
              <a:t>Every leaf has b/2 keys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6096000" y="4343276"/>
            <a:ext cx="685800" cy="152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7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efficient B-tree variants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Paper discusses many variants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B*-trees, Generalized B*-trees, </a:t>
            </a:r>
            <a:r>
              <a:rPr lang="en-US" dirty="0" err="1" smtClean="0"/>
              <a:t>B+trees</a:t>
            </a:r>
            <a:r>
              <a:rPr lang="en-US" dirty="0" smtClean="0"/>
              <a:t> with partial expansions, strongly dense </a:t>
            </a:r>
            <a:r>
              <a:rPr lang="en-US" dirty="0" err="1" smtClean="0"/>
              <a:t>multiway</a:t>
            </a:r>
            <a:r>
              <a:rPr lang="en-US" dirty="0" smtClean="0"/>
              <a:t> trees, compact B-trees, overflow trees, H-trees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Big </a:t>
            </a:r>
            <a:r>
              <a:rPr lang="en-US" dirty="0" smtClean="0"/>
              <a:t>problems:</a:t>
            </a:r>
          </a:p>
        </p:txBody>
      </p:sp>
    </p:spTree>
    <p:extLst>
      <p:ext uri="{BB962C8B-B14F-4D97-AF65-F5344CB8AC3E}">
        <p14:creationId xmlns:p14="http://schemas.microsoft.com/office/powerpoint/2010/main" val="325936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efficient B-tree variants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Paper discusses many variants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/>
                </a:solidFill>
              </a:rPr>
              <a:t>B*-trees, Generalized B*-trees, </a:t>
            </a:r>
            <a:r>
              <a:rPr lang="en-US" dirty="0" err="1" smtClean="0"/>
              <a:t>B+trees</a:t>
            </a:r>
            <a:r>
              <a:rPr lang="en-US" dirty="0" smtClean="0"/>
              <a:t> with partial expansions</a:t>
            </a:r>
            <a:r>
              <a:rPr lang="en-US" dirty="0" smtClean="0">
                <a:solidFill>
                  <a:srgbClr val="C32D2E"/>
                </a:solidFill>
              </a:rPr>
              <a:t>, strongly dense </a:t>
            </a:r>
            <a:r>
              <a:rPr lang="en-US" dirty="0" err="1" smtClean="0">
                <a:solidFill>
                  <a:srgbClr val="C32D2E"/>
                </a:solidFill>
              </a:rPr>
              <a:t>multiway</a:t>
            </a:r>
            <a:r>
              <a:rPr lang="en-US" dirty="0" smtClean="0">
                <a:solidFill>
                  <a:srgbClr val="C32D2E"/>
                </a:solidFill>
              </a:rPr>
              <a:t> trees, compact B-trees,</a:t>
            </a:r>
            <a:r>
              <a:rPr lang="en-US" dirty="0" smtClean="0"/>
              <a:t> overflow trees, H-trees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Big </a:t>
            </a:r>
            <a:r>
              <a:rPr lang="en-US" dirty="0" smtClean="0"/>
              <a:t>problems: </a:t>
            </a:r>
            <a:r>
              <a:rPr lang="en-US" dirty="0" smtClean="0">
                <a:solidFill>
                  <a:srgbClr val="C32D2E"/>
                </a:solidFill>
              </a:rPr>
              <a:t>no deletion</a:t>
            </a:r>
          </a:p>
        </p:txBody>
      </p:sp>
    </p:spTree>
    <p:extLst>
      <p:ext uri="{BB962C8B-B14F-4D97-AF65-F5344CB8AC3E}">
        <p14:creationId xmlns:p14="http://schemas.microsoft.com/office/powerpoint/2010/main" val="149128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efficient B-tree variants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Paper discusses many variants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32D2E"/>
                </a:solidFill>
              </a:rPr>
              <a:t>B*-trees, Generalized B*-trees, </a:t>
            </a:r>
            <a:r>
              <a:rPr lang="en-US" dirty="0" err="1" smtClean="0">
                <a:solidFill>
                  <a:srgbClr val="3891A7"/>
                </a:solidFill>
              </a:rPr>
              <a:t>B+trees</a:t>
            </a:r>
            <a:r>
              <a:rPr lang="en-US" dirty="0" smtClean="0">
                <a:solidFill>
                  <a:srgbClr val="3891A7"/>
                </a:solidFill>
              </a:rPr>
              <a:t> with partial expansions, </a:t>
            </a:r>
            <a:r>
              <a:rPr lang="en-US" dirty="0" smtClean="0">
                <a:solidFill>
                  <a:srgbClr val="C32D2E"/>
                </a:solidFill>
              </a:rPr>
              <a:t>strongly dense </a:t>
            </a:r>
            <a:r>
              <a:rPr lang="en-US" dirty="0" err="1" smtClean="0">
                <a:solidFill>
                  <a:srgbClr val="C32D2E"/>
                </a:solidFill>
              </a:rPr>
              <a:t>multiway</a:t>
            </a:r>
            <a:r>
              <a:rPr lang="en-US" dirty="0" smtClean="0">
                <a:solidFill>
                  <a:srgbClr val="C32D2E"/>
                </a:solidFill>
              </a:rPr>
              <a:t> trees, compact B-trees,</a:t>
            </a:r>
            <a:r>
              <a:rPr lang="en-US" dirty="0" smtClean="0"/>
              <a:t> overflow trees, H-trees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Big </a:t>
            </a:r>
            <a:r>
              <a:rPr lang="en-US" dirty="0" smtClean="0"/>
              <a:t>problems: </a:t>
            </a:r>
            <a:r>
              <a:rPr lang="en-US" dirty="0" smtClean="0">
                <a:solidFill>
                  <a:srgbClr val="C32D2E"/>
                </a:solidFill>
              </a:rPr>
              <a:t>no deletion, </a:t>
            </a:r>
            <a:r>
              <a:rPr lang="en-US" dirty="0" smtClean="0">
                <a:solidFill>
                  <a:srgbClr val="3891A7"/>
                </a:solidFill>
              </a:rPr>
              <a:t>multiple node sizes</a:t>
            </a:r>
          </a:p>
        </p:txBody>
      </p:sp>
    </p:spTree>
    <p:extLst>
      <p:ext uri="{BB962C8B-B14F-4D97-AF65-F5344CB8AC3E}">
        <p14:creationId xmlns:p14="http://schemas.microsoft.com/office/powerpoint/2010/main" val="296105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Satisfies B-tree properties</a:t>
            </a:r>
          </a:p>
          <a:p>
            <a:pPr lvl="1"/>
            <a:r>
              <a:rPr lang="en-US" dirty="0" smtClean="0"/>
              <a:t>The leaves under each parent are partitioned into one or more groups</a:t>
            </a:r>
          </a:p>
          <a:p>
            <a:pPr lvl="1"/>
            <a:r>
              <a:rPr lang="en-US" dirty="0" smtClean="0"/>
              <a:t>Each group gets one </a:t>
            </a:r>
            <a:r>
              <a:rPr lang="en-US" dirty="0" smtClean="0">
                <a:solidFill>
                  <a:schemeClr val="accent1"/>
                </a:solidFill>
              </a:rPr>
              <a:t>overflow leaf </a:t>
            </a:r>
            <a:r>
              <a:rPr lang="en-US" dirty="0" smtClean="0"/>
              <a:t>that contains between 0 and b keys/pointers</a:t>
            </a:r>
          </a:p>
          <a:p>
            <a:pPr lvl="1"/>
            <a:r>
              <a:rPr lang="en-US" dirty="0" smtClean="0"/>
              <a:t>Every non-overflow leaf contains at least b-3 keys</a:t>
            </a:r>
          </a:p>
          <a:p>
            <a:endParaRPr lang="en-US" dirty="0" smtClean="0"/>
          </a:p>
          <a:p>
            <a:r>
              <a:rPr lang="en-US" dirty="0"/>
              <a:t>Family </a:t>
            </a:r>
            <a:r>
              <a:rPr lang="en-US" dirty="0" smtClean="0"/>
              <a:t>with </a:t>
            </a:r>
            <a:r>
              <a:rPr lang="en-US" dirty="0"/>
              <a:t>poor </a:t>
            </a:r>
            <a:r>
              <a:rPr lang="en-US" dirty="0" smtClean="0"/>
              <a:t>space complexity:</a:t>
            </a:r>
          </a:p>
          <a:p>
            <a:pPr lvl="1"/>
            <a:r>
              <a:rPr lang="en-US" dirty="0" smtClean="0"/>
              <a:t>Root has degree 2, every other internal node has degree b/2, and every leaf contains b-3 keys, with one empty overflow node per group of b/2 leaves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3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Satisfies B-tree properties</a:t>
            </a:r>
          </a:p>
          <a:p>
            <a:pPr lvl="1"/>
            <a:r>
              <a:rPr lang="en-US" dirty="0" smtClean="0"/>
              <a:t>The leaves under each parent are partitioned into one or more groups</a:t>
            </a:r>
          </a:p>
          <a:p>
            <a:pPr lvl="1"/>
            <a:r>
              <a:rPr lang="en-US" dirty="0"/>
              <a:t>Each group gets one </a:t>
            </a:r>
            <a:r>
              <a:rPr lang="en-US" dirty="0">
                <a:solidFill>
                  <a:schemeClr val="accent1"/>
                </a:solidFill>
              </a:rPr>
              <a:t>overflow leaf </a:t>
            </a:r>
            <a:r>
              <a:rPr lang="en-US" dirty="0"/>
              <a:t>that contains between 0 and b keys/pointers</a:t>
            </a:r>
          </a:p>
          <a:p>
            <a:pPr lvl="1"/>
            <a:r>
              <a:rPr lang="en-US" dirty="0"/>
              <a:t>Every non-overflow leaf contains at least b-3 keys</a:t>
            </a:r>
          </a:p>
          <a:p>
            <a:endParaRPr lang="en-US" dirty="0" smtClean="0"/>
          </a:p>
          <a:p>
            <a:r>
              <a:rPr lang="en-US" dirty="0"/>
              <a:t>Family </a:t>
            </a:r>
            <a:r>
              <a:rPr lang="en-US" dirty="0" smtClean="0"/>
              <a:t>with </a:t>
            </a:r>
            <a:r>
              <a:rPr lang="en-US" dirty="0"/>
              <a:t>poor </a:t>
            </a:r>
            <a:r>
              <a:rPr lang="en-US" dirty="0" smtClean="0"/>
              <a:t>space complexity:</a:t>
            </a:r>
          </a:p>
          <a:p>
            <a:pPr lvl="1"/>
            <a:r>
              <a:rPr lang="en-US" dirty="0" smtClean="0"/>
              <a:t>Root has degree 2, every other internal node has degree b/2, and every leaf contains b-3 keys, with one empty overflow node per group of b/2 leaves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63" y="4648198"/>
            <a:ext cx="6907937" cy="19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5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Satisfies B-tree properties</a:t>
            </a:r>
          </a:p>
          <a:p>
            <a:pPr lvl="1"/>
            <a:r>
              <a:rPr lang="en-US" dirty="0" smtClean="0"/>
              <a:t>Each leaf contains at least b-3 keys</a:t>
            </a:r>
          </a:p>
          <a:p>
            <a:pPr lvl="1"/>
            <a:r>
              <a:rPr lang="en-US" dirty="0" smtClean="0"/>
              <a:t>Each internal node has 0 grandchildren or</a:t>
            </a:r>
            <a:br>
              <a:rPr lang="en-US" dirty="0" smtClean="0"/>
            </a:br>
            <a:r>
              <a:rPr lang="en-US" dirty="0" smtClean="0"/>
              <a:t>at least b</a:t>
            </a:r>
            <a:r>
              <a:rPr lang="en-US" baseline="30000" dirty="0" smtClean="0"/>
              <a:t>2</a:t>
            </a:r>
            <a:r>
              <a:rPr lang="en-US" dirty="0" smtClean="0"/>
              <a:t>/2 grandchildren</a:t>
            </a:r>
          </a:p>
          <a:p>
            <a:pPr lvl="1"/>
            <a:endParaRPr lang="en-US" dirty="0"/>
          </a:p>
          <a:p>
            <a:r>
              <a:rPr lang="en-US" dirty="0" smtClean="0"/>
              <a:t>Family with poor space complexity:</a:t>
            </a:r>
          </a:p>
          <a:p>
            <a:pPr lvl="1"/>
            <a:r>
              <a:rPr lang="en-US" dirty="0" smtClean="0"/>
              <a:t>Root has degree 2, every non-root internal node has degree b/</a:t>
            </a:r>
            <a:r>
              <a:rPr lang="en-US" dirty="0" smtClean="0">
                <a:solidFill>
                  <a:prstClr val="black"/>
                </a:solidFill>
                <a:latin typeface="AmericanTypewriter"/>
              </a:rPr>
              <a:t>√</a:t>
            </a:r>
            <a:r>
              <a:rPr lang="en-US" dirty="0" smtClean="0"/>
              <a:t>2, and every leaf contains b-3 keys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2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Satisfies B-tree properties</a:t>
            </a:r>
          </a:p>
          <a:p>
            <a:pPr lvl="1"/>
            <a:r>
              <a:rPr lang="en-US" dirty="0" smtClean="0"/>
              <a:t>Each leaf contains at least b-3 keys</a:t>
            </a:r>
          </a:p>
          <a:p>
            <a:pPr lvl="1"/>
            <a:r>
              <a:rPr lang="en-US" dirty="0" smtClean="0"/>
              <a:t>Each internal node has 0 grandchildren or</a:t>
            </a:r>
            <a:br>
              <a:rPr lang="en-US" dirty="0" smtClean="0"/>
            </a:br>
            <a:r>
              <a:rPr lang="en-US" dirty="0" smtClean="0"/>
              <a:t>at least b</a:t>
            </a:r>
            <a:r>
              <a:rPr lang="en-US" baseline="30000" dirty="0" smtClean="0"/>
              <a:t>2</a:t>
            </a:r>
            <a:r>
              <a:rPr lang="en-US" dirty="0" smtClean="0"/>
              <a:t>/2 grandchildren</a:t>
            </a:r>
          </a:p>
          <a:p>
            <a:pPr lvl="1"/>
            <a:endParaRPr lang="en-US" dirty="0"/>
          </a:p>
          <a:p>
            <a:r>
              <a:rPr lang="en-US" dirty="0" smtClean="0"/>
              <a:t>Family with poor space complexity:</a:t>
            </a:r>
          </a:p>
          <a:p>
            <a:pPr lvl="1"/>
            <a:r>
              <a:rPr lang="en-US" dirty="0" smtClean="0"/>
              <a:t>Root has degree 2, every non-root internal node has degree b/</a:t>
            </a:r>
            <a:r>
              <a:rPr lang="en-US" dirty="0" smtClean="0">
                <a:solidFill>
                  <a:prstClr val="black"/>
                </a:solidFill>
                <a:latin typeface="AmericanTypewriter"/>
              </a:rPr>
              <a:t>√</a:t>
            </a:r>
            <a:r>
              <a:rPr lang="en-US" dirty="0" smtClean="0"/>
              <a:t>2, and every leaf contains b-3 keys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8" y="3810000"/>
            <a:ext cx="8761905" cy="19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B-slack trees (where b &gt;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P1: All </a:t>
            </a:r>
            <a:r>
              <a:rPr lang="en-US" dirty="0"/>
              <a:t>leaves have the same depth</a:t>
            </a:r>
          </a:p>
          <a:p>
            <a:pPr lvl="1"/>
            <a:r>
              <a:rPr lang="en-US" dirty="0" smtClean="0"/>
              <a:t>P2: Internal </a:t>
            </a:r>
            <a:r>
              <a:rPr lang="en-US" dirty="0"/>
              <a:t>nodes have between 2 and b children</a:t>
            </a:r>
          </a:p>
          <a:p>
            <a:pPr lvl="1"/>
            <a:r>
              <a:rPr lang="en-US" dirty="0" smtClean="0"/>
              <a:t>P3: Leaves contain between 0 and b keys</a:t>
            </a:r>
          </a:p>
          <a:p>
            <a:pPr lvl="1"/>
            <a:r>
              <a:rPr lang="en-US" dirty="0" smtClean="0"/>
              <a:t>P4: a constraint on </a:t>
            </a:r>
            <a:r>
              <a:rPr lang="en-US" b="1" i="1" dirty="0" smtClean="0"/>
              <a:t>slack</a:t>
            </a:r>
          </a:p>
          <a:p>
            <a:pPr marL="365760" lvl="1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7328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Design an embedded device that implements a </a:t>
            </a:r>
            <a:r>
              <a:rPr lang="en-US" i="1" dirty="0" smtClean="0"/>
              <a:t>dictionary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Element </a:t>
            </a:r>
            <a:r>
              <a:rPr lang="en-US" dirty="0"/>
              <a:t>= key &amp; </a:t>
            </a:r>
            <a:r>
              <a:rPr lang="en-US" dirty="0" smtClean="0"/>
              <a:t>value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Operations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Search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Insert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294146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 in a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Leaf node</a:t>
            </a:r>
          </a:p>
          <a:p>
            <a:pPr lvl="1"/>
            <a:r>
              <a:rPr lang="en-US" dirty="0" smtClean="0"/>
              <a:t>Slack is the number of unused spaces for keys</a:t>
            </a:r>
            <a:endParaRPr lang="en-US" baseline="-250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Internal node</a:t>
            </a:r>
          </a:p>
          <a:p>
            <a:pPr lvl="1"/>
            <a:r>
              <a:rPr lang="en-US" dirty="0" smtClean="0"/>
              <a:t>Slack is the number of unused pointers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8092" y="270421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2044594" y="270421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441096" y="270421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2837598" y="270421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234100" y="270421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630602" y="270421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4027104" y="270421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1648092" y="310115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2044594" y="310115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2441096" y="310115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837598" y="310115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234100" y="310115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630602" y="310115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027104" y="310115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423606" y="270421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423606" y="310115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290268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slack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648092" y="4766946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2044594" y="4766946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2441096" y="4766946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2837598" y="4766946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3234100" y="4766946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3630602" y="4766946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4027104" y="4766946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1648092" y="516388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2044594" y="516388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2441096" y="516388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2837598" y="516388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3234100" y="516388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3630602" y="516388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4027104" y="516388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4423606" y="4766946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4423606" y="516388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496541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8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B-slack trees (where b &gt;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P1: All </a:t>
            </a:r>
            <a:r>
              <a:rPr lang="en-US" dirty="0"/>
              <a:t>leaves have the same depth</a:t>
            </a:r>
          </a:p>
          <a:p>
            <a:pPr lvl="1"/>
            <a:r>
              <a:rPr lang="en-US" dirty="0" smtClean="0"/>
              <a:t>P2: Internal </a:t>
            </a:r>
            <a:r>
              <a:rPr lang="en-US" dirty="0"/>
              <a:t>nodes have between 2 and b children</a:t>
            </a:r>
          </a:p>
          <a:p>
            <a:pPr lvl="1"/>
            <a:r>
              <a:rPr lang="en-US" dirty="0" smtClean="0"/>
              <a:t>P3: Leaves contain between 0 and b keys</a:t>
            </a:r>
          </a:p>
          <a:p>
            <a:pPr lvl="1"/>
            <a:r>
              <a:rPr lang="en-US" dirty="0"/>
              <a:t>P4: For each internal node u, the total slack contained in the children of u is at most </a:t>
            </a:r>
            <a:r>
              <a:rPr lang="en-US" b="1" dirty="0" smtClean="0"/>
              <a:t>b – 1</a:t>
            </a:r>
          </a:p>
          <a:p>
            <a:pPr lvl="1"/>
            <a:endParaRPr lang="en-US" b="1" dirty="0"/>
          </a:p>
          <a:p>
            <a:r>
              <a:rPr lang="en-US" dirty="0"/>
              <a:t>P4 distinguishes B-slack trees from other B-tree variants</a:t>
            </a:r>
          </a:p>
          <a:p>
            <a:pPr lvl="1"/>
            <a:r>
              <a:rPr lang="en-US" dirty="0"/>
              <a:t>It limits aggregate space wasted by a number of nodes, instead limiting each node’s wasted space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7292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 = 8, each node contains 4 slack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Children of the root contain a total of 16 slack</a:t>
            </a:r>
          </a:p>
          <a:p>
            <a:r>
              <a:rPr lang="en-US" dirty="0" smtClean="0"/>
              <a:t>P4 says they can have at most b - 1 = 7 slack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9272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1415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3558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5701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7844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89987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2130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8343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48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9262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6477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3691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0905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62200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634343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0648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7862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5077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2291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9505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8200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20343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9248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6462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73677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0891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8105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8960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191103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46324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3538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00753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7967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55181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>
            <a:endCxn id="15" idx="0"/>
          </p:cNvCxnSpPr>
          <p:nvPr/>
        </p:nvCxnSpPr>
        <p:spPr>
          <a:xfrm flipH="1">
            <a:off x="1028701" y="2895600"/>
            <a:ext cx="260057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0"/>
          </p:cNvCxnSpPr>
          <p:nvPr/>
        </p:nvCxnSpPr>
        <p:spPr>
          <a:xfrm flipH="1">
            <a:off x="3314701" y="2895600"/>
            <a:ext cx="586714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0"/>
          </p:cNvCxnSpPr>
          <p:nvPr/>
        </p:nvCxnSpPr>
        <p:spPr>
          <a:xfrm>
            <a:off x="4173558" y="2895600"/>
            <a:ext cx="1427143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0"/>
          </p:cNvCxnSpPr>
          <p:nvPr/>
        </p:nvCxnSpPr>
        <p:spPr>
          <a:xfrm>
            <a:off x="4445701" y="2895600"/>
            <a:ext cx="342576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98120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26720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55320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882396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3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 = 8, each node contains 4 slack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Children of the root contain a total of 16 slack</a:t>
            </a:r>
          </a:p>
          <a:p>
            <a:r>
              <a:rPr lang="en-US" dirty="0" smtClean="0"/>
              <a:t>P4 says they can have at most b - 1 = 7 slack</a:t>
            </a:r>
          </a:p>
          <a:p>
            <a:r>
              <a:rPr lang="en-US" dirty="0" smtClean="0"/>
              <a:t>So, this </a:t>
            </a:r>
            <a:r>
              <a:rPr lang="en-US" b="1" dirty="0" smtClean="0"/>
              <a:t>is not </a:t>
            </a:r>
            <a:r>
              <a:rPr lang="en-US" dirty="0" smtClean="0"/>
              <a:t>a B-slack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9272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1415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3558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5701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7844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89987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2130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8343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48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9262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6477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3691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0905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62200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634343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0648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7862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5077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2291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9505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8200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20343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9248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6462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73677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0891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8105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8960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191103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46324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3538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00753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7967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55181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>
            <a:endCxn id="15" idx="0"/>
          </p:cNvCxnSpPr>
          <p:nvPr/>
        </p:nvCxnSpPr>
        <p:spPr>
          <a:xfrm flipH="1">
            <a:off x="1028701" y="2895600"/>
            <a:ext cx="260057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0"/>
          </p:cNvCxnSpPr>
          <p:nvPr/>
        </p:nvCxnSpPr>
        <p:spPr>
          <a:xfrm flipH="1">
            <a:off x="3314701" y="2895600"/>
            <a:ext cx="586714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0"/>
          </p:cNvCxnSpPr>
          <p:nvPr/>
        </p:nvCxnSpPr>
        <p:spPr>
          <a:xfrm>
            <a:off x="4173558" y="2895600"/>
            <a:ext cx="1427143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0"/>
          </p:cNvCxnSpPr>
          <p:nvPr/>
        </p:nvCxnSpPr>
        <p:spPr>
          <a:xfrm>
            <a:off x="4445701" y="2895600"/>
            <a:ext cx="342576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98120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26720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55320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882396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2498271" y="2133600"/>
            <a:ext cx="3660310" cy="2286000"/>
          </a:xfrm>
          <a:prstGeom prst="line">
            <a:avLst/>
          </a:prstGeom>
          <a:ln w="254000" cmpd="sng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362200" y="1828800"/>
            <a:ext cx="3918858" cy="2819400"/>
          </a:xfrm>
          <a:prstGeom prst="line">
            <a:avLst/>
          </a:prstGeom>
          <a:ln w="254000" cmpd="sng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7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 = 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Children of the root contain a total of 5 slack</a:t>
            </a:r>
          </a:p>
          <a:p>
            <a:r>
              <a:rPr lang="en-US" dirty="0" smtClean="0"/>
              <a:t>P4 says they can have at most b - 1 = 7 slack</a:t>
            </a:r>
          </a:p>
          <a:p>
            <a:r>
              <a:rPr lang="en-US" dirty="0" smtClean="0"/>
              <a:t>This </a:t>
            </a:r>
            <a:r>
              <a:rPr lang="en-US" b="1" dirty="0" smtClean="0"/>
              <a:t>is </a:t>
            </a:r>
            <a:r>
              <a:rPr lang="en-US" dirty="0" smtClean="0"/>
              <a:t>a B-slack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9272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1415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3558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5701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7844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89987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2130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8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00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72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44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16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88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60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14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86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58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30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02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74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246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900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72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44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16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988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60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32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>
            <a:endCxn id="15" idx="0"/>
          </p:cNvCxnSpPr>
          <p:nvPr/>
        </p:nvCxnSpPr>
        <p:spPr>
          <a:xfrm flipH="1">
            <a:off x="2280557" y="2895600"/>
            <a:ext cx="134871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0"/>
          </p:cNvCxnSpPr>
          <p:nvPr/>
        </p:nvCxnSpPr>
        <p:spPr>
          <a:xfrm>
            <a:off x="3901415" y="2895600"/>
            <a:ext cx="66514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0"/>
          </p:cNvCxnSpPr>
          <p:nvPr/>
        </p:nvCxnSpPr>
        <p:spPr>
          <a:xfrm>
            <a:off x="4158342" y="2895600"/>
            <a:ext cx="269421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233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519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805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4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 = 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Children of the root contain a total of 5 slack</a:t>
            </a:r>
          </a:p>
          <a:p>
            <a:r>
              <a:rPr lang="en-US" dirty="0" smtClean="0"/>
              <a:t>P4 says they can have at most b - 1 = 7 slack</a:t>
            </a:r>
          </a:p>
          <a:p>
            <a:r>
              <a:rPr lang="en-US" dirty="0" smtClean="0"/>
              <a:t>This </a:t>
            </a:r>
            <a:r>
              <a:rPr lang="en-US" b="1" dirty="0" smtClean="0"/>
              <a:t>is </a:t>
            </a:r>
            <a:r>
              <a:rPr lang="en-US" dirty="0" smtClean="0"/>
              <a:t>a B-slack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9272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1415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3558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5701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7844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89987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2130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8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00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72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44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16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88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60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14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86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58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30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02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74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246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900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72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44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16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988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60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32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>
            <a:endCxn id="15" idx="0"/>
          </p:cNvCxnSpPr>
          <p:nvPr/>
        </p:nvCxnSpPr>
        <p:spPr>
          <a:xfrm flipH="1">
            <a:off x="2280557" y="2895600"/>
            <a:ext cx="134871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0"/>
          </p:cNvCxnSpPr>
          <p:nvPr/>
        </p:nvCxnSpPr>
        <p:spPr>
          <a:xfrm>
            <a:off x="3901415" y="2895600"/>
            <a:ext cx="66514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0"/>
          </p:cNvCxnSpPr>
          <p:nvPr/>
        </p:nvCxnSpPr>
        <p:spPr>
          <a:xfrm>
            <a:off x="4158342" y="2895600"/>
            <a:ext cx="269421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233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519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805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960914" y="3581400"/>
            <a:ext cx="1218644" cy="1066800"/>
          </a:xfrm>
          <a:prstGeom prst="line">
            <a:avLst/>
          </a:prstGeom>
          <a:ln w="254000" cap="rnd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94774" y="1447800"/>
            <a:ext cx="2134712" cy="3200400"/>
          </a:xfrm>
          <a:prstGeom prst="line">
            <a:avLst/>
          </a:prstGeom>
          <a:ln w="254000" cap="rnd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0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 = 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Children of the root contain a total of 7 slack</a:t>
            </a:r>
          </a:p>
          <a:p>
            <a:r>
              <a:rPr lang="en-US" dirty="0" smtClean="0"/>
              <a:t>P4 says they can have at most b - 1 = 7 slack</a:t>
            </a:r>
          </a:p>
          <a:p>
            <a:r>
              <a:rPr lang="en-US" dirty="0" smtClean="0"/>
              <a:t>This </a:t>
            </a:r>
            <a:r>
              <a:rPr lang="en-US" b="1" dirty="0" smtClean="0"/>
              <a:t>is </a:t>
            </a:r>
            <a:r>
              <a:rPr lang="en-US" dirty="0" smtClean="0"/>
              <a:t>a B-slack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9272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1415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3558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5701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7844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89987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2130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8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00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72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44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16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88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60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14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86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58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30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02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74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246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900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72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44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16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988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60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32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15" idx="0"/>
          </p:cNvCxnSpPr>
          <p:nvPr/>
        </p:nvCxnSpPr>
        <p:spPr>
          <a:xfrm flipH="1">
            <a:off x="2280557" y="2895600"/>
            <a:ext cx="134871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0"/>
          </p:cNvCxnSpPr>
          <p:nvPr/>
        </p:nvCxnSpPr>
        <p:spPr>
          <a:xfrm>
            <a:off x="3901415" y="2895600"/>
            <a:ext cx="66514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0"/>
          </p:cNvCxnSpPr>
          <p:nvPr/>
        </p:nvCxnSpPr>
        <p:spPr>
          <a:xfrm>
            <a:off x="4158342" y="2895600"/>
            <a:ext cx="269421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233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519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805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5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 = 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Children of the root contain a total of 7 slack</a:t>
            </a:r>
          </a:p>
          <a:p>
            <a:r>
              <a:rPr lang="en-US" dirty="0" smtClean="0"/>
              <a:t>P4 says they can have at most b - 1 = 7 slack</a:t>
            </a:r>
          </a:p>
          <a:p>
            <a:r>
              <a:rPr lang="en-US" dirty="0" smtClean="0"/>
              <a:t>This </a:t>
            </a:r>
            <a:r>
              <a:rPr lang="en-US" b="1" dirty="0" smtClean="0"/>
              <a:t>is </a:t>
            </a:r>
            <a:r>
              <a:rPr lang="en-US" dirty="0" smtClean="0"/>
              <a:t>a B-slack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9272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1415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3558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5701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7844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89987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2130" y="2438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8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00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72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44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16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88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60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14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86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58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30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02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74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246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900056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72199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44342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16485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988628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60771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32914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15" idx="0"/>
          </p:cNvCxnSpPr>
          <p:nvPr/>
        </p:nvCxnSpPr>
        <p:spPr>
          <a:xfrm flipH="1">
            <a:off x="2280557" y="2895600"/>
            <a:ext cx="134871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0"/>
          </p:cNvCxnSpPr>
          <p:nvPr/>
        </p:nvCxnSpPr>
        <p:spPr>
          <a:xfrm>
            <a:off x="3901415" y="2895600"/>
            <a:ext cx="66514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0"/>
          </p:cNvCxnSpPr>
          <p:nvPr/>
        </p:nvCxnSpPr>
        <p:spPr>
          <a:xfrm>
            <a:off x="4158342" y="2895600"/>
            <a:ext cx="269421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233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519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805057" y="34290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960914" y="3581400"/>
            <a:ext cx="1218644" cy="1066800"/>
          </a:xfrm>
          <a:prstGeom prst="line">
            <a:avLst/>
          </a:prstGeom>
          <a:ln w="254000" cap="rnd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194774" y="1447800"/>
            <a:ext cx="2134712" cy="3200400"/>
          </a:xfrm>
          <a:prstGeom prst="line">
            <a:avLst/>
          </a:prstGeom>
          <a:ln w="254000" cap="rnd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2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 implies large average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Example: b = </a:t>
            </a:r>
            <a:r>
              <a:rPr lang="en-US" dirty="0" smtClean="0"/>
              <a:t>8, height = 2 </a:t>
            </a:r>
            <a:endParaRPr lang="en-US" dirty="0"/>
          </a:p>
          <a:p>
            <a:r>
              <a:rPr lang="en-US" dirty="0" smtClean="0"/>
              <a:t>What is the smallest possible number of pointers/keys at each level?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113" name="Group 112"/>
          <p:cNvGrpSpPr/>
          <p:nvPr/>
        </p:nvGrpSpPr>
        <p:grpSpPr>
          <a:xfrm>
            <a:off x="3629272" y="3200400"/>
            <a:ext cx="1905001" cy="457200"/>
            <a:chOff x="3629272" y="3200400"/>
            <a:chExt cx="1905001" cy="457200"/>
          </a:xfrm>
        </p:grpSpPr>
        <p:sp>
          <p:nvSpPr>
            <p:cNvPr id="5" name="Rectangle 4"/>
            <p:cNvSpPr/>
            <p:nvPr/>
          </p:nvSpPr>
          <p:spPr>
            <a:xfrm>
              <a:off x="3629272" y="3200400"/>
              <a:ext cx="27214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01415" y="3200400"/>
              <a:ext cx="27214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73558" y="3200400"/>
              <a:ext cx="27214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45701" y="3200400"/>
              <a:ext cx="27214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17844" y="3200400"/>
              <a:ext cx="27214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89987" y="3200400"/>
              <a:ext cx="27214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62130" y="3200400"/>
              <a:ext cx="27214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362200" y="3657600"/>
            <a:ext cx="4191001" cy="990600"/>
            <a:chOff x="2362200" y="3657600"/>
            <a:chExt cx="4191001" cy="9906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2362200" y="3657600"/>
              <a:ext cx="1905001" cy="990600"/>
              <a:chOff x="2362200" y="3657600"/>
              <a:chExt cx="1905001" cy="9906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362200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34343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906486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i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78629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50772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22915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95058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0" name="Straight Arrow Connector 39"/>
              <p:cNvCxnSpPr>
                <a:endCxn id="15" idx="0"/>
              </p:cNvCxnSpPr>
              <p:nvPr/>
            </p:nvCxnSpPr>
            <p:spPr>
              <a:xfrm flipH="1">
                <a:off x="3314701" y="3657600"/>
                <a:ext cx="314571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901415" y="3657600"/>
              <a:ext cx="2651786" cy="990600"/>
              <a:chOff x="3901415" y="3657600"/>
              <a:chExt cx="2651786" cy="990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48200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q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920343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92486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464629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6772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008915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281058" y="4191000"/>
                <a:ext cx="272143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Arrow Connector 40"/>
              <p:cNvCxnSpPr>
                <a:endCxn id="22" idx="0"/>
              </p:cNvCxnSpPr>
              <p:nvPr/>
            </p:nvCxnSpPr>
            <p:spPr>
              <a:xfrm>
                <a:off x="3901415" y="3657600"/>
                <a:ext cx="1699286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/>
          <p:cNvGrpSpPr/>
          <p:nvPr/>
        </p:nvGrpSpPr>
        <p:grpSpPr>
          <a:xfrm>
            <a:off x="334170" y="4648200"/>
            <a:ext cx="8388105" cy="1148316"/>
            <a:chOff x="334170" y="4648200"/>
            <a:chExt cx="8388105" cy="1148316"/>
          </a:xfrm>
        </p:grpSpPr>
        <p:sp>
          <p:nvSpPr>
            <p:cNvPr id="43" name="Rectangle 42"/>
            <p:cNvSpPr/>
            <p:nvPr/>
          </p:nvSpPr>
          <p:spPr>
            <a:xfrm>
              <a:off x="334170" y="5334000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319163" y="5334000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93434" y="5334000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72783" y="5334000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60876" y="5334000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45869" y="5334000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20140" y="5334000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99489" y="5334000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endCxn id="43" idx="0"/>
            </p:cNvCxnSpPr>
            <p:nvPr/>
          </p:nvCxnSpPr>
          <p:spPr>
            <a:xfrm flipH="1">
              <a:off x="695563" y="4648200"/>
              <a:ext cx="1660447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9" idx="0"/>
            </p:cNvCxnSpPr>
            <p:nvPr/>
          </p:nvCxnSpPr>
          <p:spPr>
            <a:xfrm flipH="1">
              <a:off x="1680556" y="4648200"/>
              <a:ext cx="953787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60" idx="0"/>
            </p:cNvCxnSpPr>
            <p:nvPr/>
          </p:nvCxnSpPr>
          <p:spPr>
            <a:xfrm flipH="1">
              <a:off x="2654827" y="4648200"/>
              <a:ext cx="251659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61" idx="0"/>
            </p:cNvCxnSpPr>
            <p:nvPr/>
          </p:nvCxnSpPr>
          <p:spPr>
            <a:xfrm>
              <a:off x="3178629" y="4648200"/>
              <a:ext cx="455547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63" idx="0"/>
            </p:cNvCxnSpPr>
            <p:nvPr/>
          </p:nvCxnSpPr>
          <p:spPr>
            <a:xfrm>
              <a:off x="4648200" y="4648200"/>
              <a:ext cx="774069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endCxn id="65" idx="0"/>
            </p:cNvCxnSpPr>
            <p:nvPr/>
          </p:nvCxnSpPr>
          <p:spPr>
            <a:xfrm>
              <a:off x="4920343" y="4648200"/>
              <a:ext cx="1486919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67" idx="0"/>
            </p:cNvCxnSpPr>
            <p:nvPr/>
          </p:nvCxnSpPr>
          <p:spPr>
            <a:xfrm>
              <a:off x="5192486" y="4648200"/>
              <a:ext cx="2189047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68" idx="0"/>
            </p:cNvCxnSpPr>
            <p:nvPr/>
          </p:nvCxnSpPr>
          <p:spPr>
            <a:xfrm>
              <a:off x="5464629" y="4648200"/>
              <a:ext cx="2896253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4174944" y="5339316"/>
              <a:ext cx="7227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traight Arrow Connector 92"/>
            <p:cNvCxnSpPr>
              <a:endCxn id="91" idx="0"/>
            </p:cNvCxnSpPr>
            <p:nvPr/>
          </p:nvCxnSpPr>
          <p:spPr>
            <a:xfrm>
              <a:off x="3450772" y="4648200"/>
              <a:ext cx="1085565" cy="6911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2356011" y="4671950"/>
            <a:ext cx="4197190" cy="719836"/>
            <a:chOff x="2356011" y="4724399"/>
            <a:chExt cx="4197190" cy="719836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4273909" y="2806501"/>
              <a:ext cx="361393" cy="419719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01948" y="5074903"/>
              <a:ext cx="390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 total slack (so 2*8-7 = 9 pointers)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04801" y="5867399"/>
            <a:ext cx="4615542" cy="730727"/>
            <a:chOff x="304801" y="5867399"/>
            <a:chExt cx="4615542" cy="730727"/>
          </a:xfrm>
        </p:grpSpPr>
        <p:sp>
          <p:nvSpPr>
            <p:cNvPr id="81" name="Left Brace 80"/>
            <p:cNvSpPr/>
            <p:nvPr/>
          </p:nvSpPr>
          <p:spPr>
            <a:xfrm rot="16200000">
              <a:off x="2431875" y="3740325"/>
              <a:ext cx="361393" cy="4615542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9914" y="6228794"/>
              <a:ext cx="390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 total slack (so 5*8-7 = 33 keys)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937644" y="5867401"/>
            <a:ext cx="3905314" cy="724883"/>
            <a:chOff x="4937644" y="5867401"/>
            <a:chExt cx="3905314" cy="724883"/>
          </a:xfrm>
        </p:grpSpPr>
        <p:sp>
          <p:nvSpPr>
            <p:cNvPr id="79" name="Left Brace 78"/>
            <p:cNvSpPr/>
            <p:nvPr/>
          </p:nvSpPr>
          <p:spPr>
            <a:xfrm rot="16200000">
              <a:off x="6709605" y="4186764"/>
              <a:ext cx="361393" cy="3722667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937644" y="6222952"/>
              <a:ext cx="390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 total slack (so 4*8 - 7 = 25 keys)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52400" y="3048000"/>
            <a:ext cx="8915400" cy="762000"/>
            <a:chOff x="152400" y="3048000"/>
            <a:chExt cx="8915400" cy="762000"/>
          </a:xfrm>
        </p:grpSpPr>
        <p:sp>
          <p:nvSpPr>
            <p:cNvPr id="97" name="Rectangle 96"/>
            <p:cNvSpPr/>
            <p:nvPr/>
          </p:nvSpPr>
          <p:spPr>
            <a:xfrm>
              <a:off x="6517759" y="3179134"/>
              <a:ext cx="2435696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 pointers per node</a:t>
              </a: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2400" y="3048000"/>
              <a:ext cx="891540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52400" y="4038600"/>
            <a:ext cx="8915400" cy="762000"/>
            <a:chOff x="152400" y="4038600"/>
            <a:chExt cx="8915400" cy="762000"/>
          </a:xfrm>
        </p:grpSpPr>
        <p:sp>
          <p:nvSpPr>
            <p:cNvPr id="99" name="Rectangle 98"/>
            <p:cNvSpPr/>
            <p:nvPr/>
          </p:nvSpPr>
          <p:spPr>
            <a:xfrm>
              <a:off x="6517759" y="4169734"/>
              <a:ext cx="2435696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3.5 pointers per node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52400" y="4038600"/>
              <a:ext cx="891540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52400" y="5181600"/>
            <a:ext cx="8915400" cy="762000"/>
            <a:chOff x="152400" y="5181600"/>
            <a:chExt cx="8915400" cy="762000"/>
          </a:xfrm>
        </p:grpSpPr>
        <p:sp>
          <p:nvSpPr>
            <p:cNvPr id="101" name="Rectangle 100"/>
            <p:cNvSpPr/>
            <p:nvPr/>
          </p:nvSpPr>
          <p:spPr>
            <a:xfrm>
              <a:off x="6517759" y="5312734"/>
              <a:ext cx="2435696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6.4 keys per node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52400" y="5181600"/>
              <a:ext cx="891540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262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B-slack trees (where b &gt;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P1: All </a:t>
            </a:r>
            <a:r>
              <a:rPr lang="en-US" dirty="0"/>
              <a:t>leaves have the same depth</a:t>
            </a:r>
          </a:p>
          <a:p>
            <a:pPr lvl="1"/>
            <a:r>
              <a:rPr lang="en-US" dirty="0" smtClean="0"/>
              <a:t>P2: Internal </a:t>
            </a:r>
            <a:r>
              <a:rPr lang="en-US" dirty="0"/>
              <a:t>nodes have between 2 and b children</a:t>
            </a:r>
          </a:p>
          <a:p>
            <a:pPr lvl="1"/>
            <a:r>
              <a:rPr lang="en-US" dirty="0" smtClean="0"/>
              <a:t>P3: Leaves contain between 0 and b keys</a:t>
            </a:r>
          </a:p>
          <a:p>
            <a:pPr lvl="1"/>
            <a:r>
              <a:rPr lang="en-US" dirty="0"/>
              <a:t>P4: For each internal node u, the total slack contained in the children of u is at most </a:t>
            </a:r>
            <a:r>
              <a:rPr lang="en-US" b="1" dirty="0"/>
              <a:t>b – 1</a:t>
            </a:r>
          </a:p>
          <a:p>
            <a:pPr lvl="1"/>
            <a:endParaRPr lang="en-US" b="1" dirty="0"/>
          </a:p>
          <a:p>
            <a:r>
              <a:rPr lang="en-US" dirty="0" smtClean="0"/>
              <a:t>Family with worst case space complexity:</a:t>
            </a:r>
          </a:p>
          <a:p>
            <a:pPr lvl="1"/>
            <a:r>
              <a:rPr lang="en-US" dirty="0" smtClean="0"/>
              <a:t>Root has degree 2, the total slack contained in the children of each internal node is exactly b - 1</a:t>
            </a:r>
          </a:p>
          <a:p>
            <a:pPr lvl="1"/>
            <a:r>
              <a:rPr lang="en-US" dirty="0" smtClean="0"/>
              <a:t>Worse than possible: total slack contained in the children of each internal node is exactly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4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Goals: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Predictable running time for searches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Minimize amount of memory needed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Model: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Memory is allocated in blocks of one fixed </a:t>
            </a:r>
            <a:r>
              <a:rPr lang="en-US" dirty="0" smtClean="0"/>
              <a:t>size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32 words)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one cycle, can load and analyze a </a:t>
            </a:r>
            <a:r>
              <a:rPr lang="en-US" dirty="0" smtClean="0"/>
              <a:t>block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Pointers</a:t>
            </a:r>
            <a:r>
              <a:rPr lang="en-US" dirty="0"/>
              <a:t>, keys and values </a:t>
            </a:r>
            <a:r>
              <a:rPr lang="en-US" dirty="0" smtClean="0"/>
              <a:t>each fit in one word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B-slack trees (where b &gt; 4)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5801833"/>
            <a:ext cx="75438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P1: All </a:t>
            </a:r>
            <a:r>
              <a:rPr lang="en-US" dirty="0"/>
              <a:t>leaves have the same depth</a:t>
            </a:r>
          </a:p>
          <a:p>
            <a:pPr lvl="1"/>
            <a:r>
              <a:rPr lang="en-US" dirty="0" smtClean="0"/>
              <a:t>P2: Internal </a:t>
            </a:r>
            <a:r>
              <a:rPr lang="en-US" dirty="0"/>
              <a:t>nodes have between 2 and b children</a:t>
            </a:r>
          </a:p>
          <a:p>
            <a:pPr lvl="1"/>
            <a:r>
              <a:rPr lang="en-US" dirty="0" smtClean="0"/>
              <a:t>P3: Leaves contain between 0 and b keys</a:t>
            </a:r>
          </a:p>
          <a:p>
            <a:pPr lvl="1"/>
            <a:r>
              <a:rPr lang="en-US" dirty="0"/>
              <a:t>P4: For each internal node u, the total slack contained in the children of u is at most </a:t>
            </a:r>
            <a:r>
              <a:rPr lang="en-US" b="1" dirty="0"/>
              <a:t>b – 1</a:t>
            </a:r>
          </a:p>
          <a:p>
            <a:pPr lvl="1"/>
            <a:endParaRPr lang="en-US" b="1" dirty="0"/>
          </a:p>
          <a:p>
            <a:r>
              <a:rPr lang="en-US" dirty="0" smtClean="0"/>
              <a:t>Family with worst case space complexity:</a:t>
            </a:r>
          </a:p>
          <a:p>
            <a:pPr lvl="1"/>
            <a:r>
              <a:rPr lang="en-US" dirty="0" smtClean="0"/>
              <a:t>Root has degree 2, the total slack contained in the children of each internal node is exactly b - 1</a:t>
            </a:r>
          </a:p>
          <a:p>
            <a:pPr lvl="1"/>
            <a:r>
              <a:rPr lang="en-US" dirty="0" smtClean="0"/>
              <a:t>Worse than possible: total slack contained in the children of each internal node is exactly b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" y="4071758"/>
            <a:ext cx="8991600" cy="16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Relaxed B-slack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fontAlgn="ctr"/>
            <a:r>
              <a:rPr lang="en-US" sz="3200" dirty="0" smtClean="0"/>
              <a:t>Idea: </a:t>
            </a:r>
            <a:r>
              <a:rPr lang="en-US" sz="3200" dirty="0"/>
              <a:t>decouple rebalancing from insertion/deletion</a:t>
            </a:r>
            <a:endParaRPr lang="en-US" dirty="0"/>
          </a:p>
          <a:p>
            <a:pPr lvl="1" fontAlgn="ctr"/>
            <a:r>
              <a:rPr lang="en-US" sz="2800" dirty="0"/>
              <a:t>Insertion and deletion are simple</a:t>
            </a:r>
            <a:endParaRPr lang="en-US" dirty="0"/>
          </a:p>
          <a:p>
            <a:pPr lvl="1" fontAlgn="ctr"/>
            <a:r>
              <a:rPr lang="en-US" sz="2800" dirty="0"/>
              <a:t>All updates make small, localized changes</a:t>
            </a:r>
            <a:endParaRPr lang="en-US" dirty="0"/>
          </a:p>
          <a:p>
            <a:pPr lvl="1" fontAlgn="ctr"/>
            <a:r>
              <a:rPr lang="en-US" sz="2800" dirty="0" smtClean="0"/>
              <a:t>Any relaxed </a:t>
            </a:r>
            <a:r>
              <a:rPr lang="en-US" sz="2800" dirty="0"/>
              <a:t>B-slack </a:t>
            </a:r>
            <a:r>
              <a:rPr lang="en-US" sz="2800" dirty="0" smtClean="0"/>
              <a:t>tree can be transformed into</a:t>
            </a:r>
            <a:br>
              <a:rPr lang="en-US" sz="2800" dirty="0" smtClean="0"/>
            </a:br>
            <a:r>
              <a:rPr lang="en-US" sz="2800" dirty="0" smtClean="0"/>
              <a:t>a B</a:t>
            </a:r>
            <a:r>
              <a:rPr lang="en-US" sz="2800" dirty="0"/>
              <a:t>-slack </a:t>
            </a:r>
            <a:r>
              <a:rPr lang="en-US" sz="2800" dirty="0" smtClean="0"/>
              <a:t>tree by rebalancing</a:t>
            </a:r>
            <a:endParaRPr lang="en-US" dirty="0"/>
          </a:p>
          <a:p>
            <a:pPr lvl="1" fontAlgn="ctr"/>
            <a:r>
              <a:rPr lang="en-US" sz="2800" dirty="0" smtClean="0"/>
              <a:t>Rebalancing </a:t>
            </a:r>
            <a:r>
              <a:rPr lang="en-US" sz="2800" dirty="0"/>
              <a:t>can </a:t>
            </a:r>
            <a:r>
              <a:rPr lang="en-US" sz="2800" dirty="0" smtClean="0"/>
              <a:t>be deferred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3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Relaxed B-slack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fontAlgn="ctr"/>
            <a:r>
              <a:rPr lang="en-US" sz="3200" dirty="0" smtClean="0"/>
              <a:t>Goal:</a:t>
            </a:r>
          </a:p>
          <a:p>
            <a:pPr lvl="1" fontAlgn="ctr"/>
            <a:r>
              <a:rPr lang="en-US" dirty="0" smtClean="0"/>
              <a:t>Insertion </a:t>
            </a:r>
            <a:r>
              <a:rPr lang="en-US" dirty="0"/>
              <a:t>and deletion routines that maintain a relaxed B-slack </a:t>
            </a:r>
            <a:r>
              <a:rPr lang="en-US" dirty="0" smtClean="0"/>
              <a:t>tree</a:t>
            </a:r>
          </a:p>
          <a:p>
            <a:pPr lvl="1" fontAlgn="ctr"/>
            <a:r>
              <a:rPr lang="en-US" dirty="0" smtClean="0"/>
              <a:t>Rebalancing </a:t>
            </a:r>
            <a:r>
              <a:rPr lang="en-US" dirty="0"/>
              <a:t>steps </a:t>
            </a:r>
            <a:r>
              <a:rPr lang="en-US" dirty="0" smtClean="0"/>
              <a:t>that can turn any relaxed B-slack tree into a </a:t>
            </a:r>
            <a:r>
              <a:rPr lang="en-US" dirty="0"/>
              <a:t>B-slack </a:t>
            </a:r>
            <a:r>
              <a:rPr lang="en-US" dirty="0" smtClean="0"/>
              <a:t>tree</a:t>
            </a:r>
          </a:p>
          <a:p>
            <a:pPr lvl="1" fontAlgn="ctr"/>
            <a:endParaRPr lang="en-US" dirty="0"/>
          </a:p>
          <a:p>
            <a:pPr fontAlgn="ctr"/>
            <a:r>
              <a:rPr lang="en-US" dirty="0" smtClean="0"/>
              <a:t>Obtaining a B-slack tree:</a:t>
            </a:r>
          </a:p>
          <a:p>
            <a:pPr lvl="1" fontAlgn="ctr"/>
            <a:r>
              <a:rPr lang="en-US" dirty="0" smtClean="0"/>
              <a:t>After inserting or deleting, perform rebalancing steps until no rebalancing step is applicable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1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Nodes in a relaxed B-slack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ctr"/>
            <a:r>
              <a:rPr lang="en-US" sz="3200" dirty="0"/>
              <a:t>Each node is given a </a:t>
            </a:r>
            <a:r>
              <a:rPr lang="en-US" sz="3200" b="1" dirty="0"/>
              <a:t>weight </a:t>
            </a:r>
            <a:r>
              <a:rPr lang="en-US" sz="3200" dirty="0"/>
              <a:t>of </a:t>
            </a:r>
            <a:r>
              <a:rPr lang="en-US" sz="3200" dirty="0" smtClean="0"/>
              <a:t>0 or 1</a:t>
            </a:r>
            <a:endParaRPr lang="en-US" dirty="0"/>
          </a:p>
          <a:p>
            <a:pPr lvl="1" fontAlgn="ctr"/>
            <a:r>
              <a:rPr lang="en-US" sz="2800" dirty="0"/>
              <a:t>Serves a similar purpose to </a:t>
            </a:r>
            <a:r>
              <a:rPr lang="en-US" sz="2800" dirty="0" smtClean="0"/>
              <a:t>the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 </a:t>
            </a:r>
            <a:r>
              <a:rPr lang="en-US" sz="2800" dirty="0"/>
              <a:t>red &amp; black in </a:t>
            </a:r>
            <a:r>
              <a:rPr lang="en-US" sz="2800" dirty="0" smtClean="0"/>
              <a:t>a red-black tree</a:t>
            </a:r>
            <a:endParaRPr lang="en-US" dirty="0"/>
          </a:p>
          <a:p>
            <a:pPr fontAlgn="ctr"/>
            <a:r>
              <a:rPr lang="en-US" sz="3200" b="1" dirty="0"/>
              <a:t>Relaxed depth </a:t>
            </a:r>
            <a:r>
              <a:rPr lang="en-US" sz="3200" dirty="0"/>
              <a:t>is one less than the sum of weights on a root-to-leaf path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572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relaxed B-slack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8006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C32D2E"/>
                </a:solidFill>
              </a:rPr>
              <a:t>P0</a:t>
            </a:r>
            <a:r>
              <a:rPr lang="fr-FR" b="1" dirty="0">
                <a:solidFill>
                  <a:srgbClr val="C32D2E"/>
                </a:solidFill>
                <a:latin typeface="AlNile-Bold"/>
              </a:rPr>
              <a:t>'</a:t>
            </a:r>
            <a:r>
              <a:rPr lang="en-US" dirty="0" smtClean="0">
                <a:solidFill>
                  <a:srgbClr val="C32D2E"/>
                </a:solidFill>
              </a:rPr>
              <a:t>: Every node with weight 0 has 2 children</a:t>
            </a:r>
          </a:p>
          <a:p>
            <a:pPr lvl="1"/>
            <a:r>
              <a:rPr lang="en-US" dirty="0" smtClean="0">
                <a:solidFill>
                  <a:srgbClr val="C32D2E"/>
                </a:solidFill>
              </a:rPr>
              <a:t>P1</a:t>
            </a:r>
            <a:r>
              <a:rPr lang="fr-FR" b="1" dirty="0" smtClean="0">
                <a:solidFill>
                  <a:srgbClr val="C32D2E"/>
                </a:solidFill>
                <a:latin typeface="AlNile-Bold"/>
              </a:rPr>
              <a:t>'</a:t>
            </a:r>
            <a:r>
              <a:rPr lang="en-US" dirty="0" smtClean="0">
                <a:solidFill>
                  <a:srgbClr val="C32D2E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/>
              <a:t>All leaves have the same </a:t>
            </a:r>
            <a:r>
              <a:rPr lang="en-US" dirty="0" smtClean="0">
                <a:solidFill>
                  <a:srgbClr val="C32D2E"/>
                </a:solidFill>
              </a:rPr>
              <a:t>relaxed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depth</a:t>
            </a:r>
            <a:endParaRPr lang="en-US" dirty="0"/>
          </a:p>
          <a:p>
            <a:pPr lvl="1"/>
            <a:r>
              <a:rPr lang="en-US" dirty="0" smtClean="0">
                <a:solidFill>
                  <a:srgbClr val="C32D2E"/>
                </a:solidFill>
              </a:rPr>
              <a:t>P2</a:t>
            </a:r>
            <a:r>
              <a:rPr lang="fr-FR" b="1" dirty="0">
                <a:solidFill>
                  <a:srgbClr val="C32D2E"/>
                </a:solidFill>
                <a:latin typeface="AlNile-Bold"/>
              </a:rPr>
              <a:t>'</a:t>
            </a:r>
            <a:r>
              <a:rPr lang="en-US" dirty="0" smtClean="0">
                <a:solidFill>
                  <a:srgbClr val="C32D2E"/>
                </a:solidFill>
              </a:rPr>
              <a:t>: </a:t>
            </a:r>
            <a:r>
              <a:rPr lang="en-US" dirty="0"/>
              <a:t>Internal nodes have between </a:t>
            </a:r>
            <a:r>
              <a:rPr lang="en-US" dirty="0">
                <a:solidFill>
                  <a:srgbClr val="C32D2E"/>
                </a:solidFill>
              </a:rPr>
              <a:t>1</a:t>
            </a:r>
            <a:r>
              <a:rPr lang="en-US" dirty="0"/>
              <a:t> and b children</a:t>
            </a:r>
          </a:p>
          <a:p>
            <a:pPr lvl="1"/>
            <a:r>
              <a:rPr lang="en-US" dirty="0" smtClean="0"/>
              <a:t>P3: </a:t>
            </a:r>
            <a:r>
              <a:rPr lang="en-US" dirty="0"/>
              <a:t>Leaves contain </a:t>
            </a:r>
            <a:r>
              <a:rPr lang="en-US" dirty="0" smtClean="0"/>
              <a:t>between 0 and </a:t>
            </a:r>
            <a:r>
              <a:rPr lang="en-US" dirty="0"/>
              <a:t>b keys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P4: For each internal node u, the total slack contained in the children of u is at most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b –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983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relaxed B-slack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4800600"/>
          </a:xfrm>
        </p:spPr>
        <p:txBody>
          <a:bodyPr>
            <a:normAutofit/>
          </a:bodyPr>
          <a:lstStyle/>
          <a:p>
            <a:pPr fontAlgn="ctr"/>
            <a:r>
              <a:rPr lang="en-US" sz="3200" dirty="0" smtClean="0"/>
              <a:t>Three types </a:t>
            </a:r>
            <a:r>
              <a:rPr lang="en-US" sz="3200" dirty="0"/>
              <a:t>of </a:t>
            </a:r>
            <a:r>
              <a:rPr lang="en-US" sz="3200" b="1" dirty="0"/>
              <a:t>violations</a:t>
            </a:r>
            <a:r>
              <a:rPr lang="en-US" sz="3200" dirty="0"/>
              <a:t> in a relaxed B-slack tree </a:t>
            </a:r>
            <a:r>
              <a:rPr lang="en-US" sz="3200" dirty="0" smtClean="0"/>
              <a:t>can </a:t>
            </a:r>
            <a:r>
              <a:rPr lang="en-US" sz="3200" dirty="0"/>
              <a:t>be removed by rebalancing steps to produce a B-slack tree</a:t>
            </a:r>
            <a:endParaRPr lang="en-US" dirty="0"/>
          </a:p>
          <a:p>
            <a:pPr lvl="1" fontAlgn="ctr"/>
            <a:r>
              <a:rPr lang="en-US" sz="2800" dirty="0"/>
              <a:t>A </a:t>
            </a:r>
            <a:r>
              <a:rPr lang="en-US" sz="2800" b="1" dirty="0"/>
              <a:t>weight violation </a:t>
            </a:r>
            <a:r>
              <a:rPr lang="en-US" sz="2800" dirty="0"/>
              <a:t>occurs at a node with weight </a:t>
            </a:r>
            <a:r>
              <a:rPr lang="en-US" sz="2800" dirty="0" smtClean="0"/>
              <a:t>zero (</a:t>
            </a:r>
            <a:r>
              <a:rPr lang="en-US" sz="2800" dirty="0" smtClean="0">
                <a:sym typeface="Wingdings" pitchFamily="2" charset="2"/>
              </a:rPr>
              <a:t>violating</a:t>
            </a:r>
            <a:r>
              <a:rPr lang="en-US" sz="2800" dirty="0" smtClean="0"/>
              <a:t> </a:t>
            </a:r>
            <a:r>
              <a:rPr lang="en-US" sz="2800" dirty="0"/>
              <a:t>P1)</a:t>
            </a:r>
            <a:endParaRPr lang="en-US" dirty="0"/>
          </a:p>
          <a:p>
            <a:pPr lvl="1" fontAlgn="ctr"/>
            <a:r>
              <a:rPr lang="en-US" sz="2800" dirty="0"/>
              <a:t>A </a:t>
            </a:r>
            <a:r>
              <a:rPr lang="en-US" sz="2800" b="1" dirty="0"/>
              <a:t>degree violation </a:t>
            </a:r>
            <a:r>
              <a:rPr lang="en-US" sz="2800" dirty="0"/>
              <a:t>occurs at an internal node that has only one child </a:t>
            </a:r>
            <a:r>
              <a:rPr lang="en-US" sz="2800" dirty="0" smtClean="0"/>
              <a:t>(</a:t>
            </a:r>
            <a:r>
              <a:rPr lang="en-US" sz="2800" dirty="0">
                <a:sym typeface="Wingdings" pitchFamily="2" charset="2"/>
              </a:rPr>
              <a:t>violating</a:t>
            </a:r>
            <a:r>
              <a:rPr lang="en-US" sz="2800" dirty="0"/>
              <a:t> P2)</a:t>
            </a:r>
            <a:endParaRPr lang="en-US" dirty="0"/>
          </a:p>
          <a:p>
            <a:pPr lvl="1" fontAlgn="ctr"/>
            <a:r>
              <a:rPr lang="en-US" sz="2800" dirty="0"/>
              <a:t>A </a:t>
            </a:r>
            <a:r>
              <a:rPr lang="en-US" sz="2800" b="1" dirty="0"/>
              <a:t>slack violation </a:t>
            </a:r>
            <a:r>
              <a:rPr lang="en-US" sz="2800" dirty="0"/>
              <a:t>occurs at an internal node whose children contain a total of b or more slack </a:t>
            </a:r>
            <a:r>
              <a:rPr lang="en-US" sz="2800" dirty="0" smtClean="0"/>
              <a:t>(</a:t>
            </a:r>
            <a:r>
              <a:rPr lang="en-US" sz="2800" dirty="0">
                <a:sym typeface="Wingdings" pitchFamily="2" charset="2"/>
              </a:rPr>
              <a:t>violating</a:t>
            </a:r>
            <a:r>
              <a:rPr lang="en-US" sz="2800" dirty="0"/>
              <a:t> P4)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2286000"/>
            <a:ext cx="4343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32D2E"/>
                </a:solidFill>
              </a:rPr>
              <a:t>P1</a:t>
            </a:r>
            <a:r>
              <a:rPr lang="fr-FR" sz="2400" b="1" dirty="0">
                <a:solidFill>
                  <a:srgbClr val="C32D2E"/>
                </a:solidFill>
                <a:latin typeface="AlNile-Bold"/>
              </a:rPr>
              <a:t>'</a:t>
            </a:r>
            <a:r>
              <a:rPr lang="en-US" sz="2400" dirty="0" smtClean="0">
                <a:solidFill>
                  <a:srgbClr val="C32D2E"/>
                </a:solidFill>
              </a:rPr>
              <a:t>: </a:t>
            </a:r>
            <a:r>
              <a:rPr lang="en-US" sz="2400" dirty="0"/>
              <a:t>All leaves have the same </a:t>
            </a:r>
            <a:r>
              <a:rPr lang="en-US" sz="2400" dirty="0">
                <a:solidFill>
                  <a:srgbClr val="C32D2E"/>
                </a:solidFill>
              </a:rPr>
              <a:t>relaxed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depth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3233530"/>
            <a:ext cx="4343400" cy="805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32D2E"/>
                </a:solidFill>
              </a:rPr>
              <a:t>P2</a:t>
            </a:r>
            <a:r>
              <a:rPr lang="fr-FR" sz="2400" b="1" dirty="0">
                <a:solidFill>
                  <a:srgbClr val="C32D2E"/>
                </a:solidFill>
                <a:latin typeface="AlNile-Bold"/>
              </a:rPr>
              <a:t>'</a:t>
            </a:r>
            <a:r>
              <a:rPr lang="en-US" sz="2400" dirty="0" smtClean="0">
                <a:solidFill>
                  <a:srgbClr val="C32D2E"/>
                </a:solidFill>
              </a:rPr>
              <a:t>: </a:t>
            </a:r>
            <a:r>
              <a:rPr lang="en-US" sz="2400" dirty="0"/>
              <a:t>Internal nodes have between </a:t>
            </a:r>
            <a:r>
              <a:rPr lang="en-US" sz="2400" dirty="0">
                <a:solidFill>
                  <a:srgbClr val="C32D2E"/>
                </a:solidFill>
              </a:rPr>
              <a:t>1</a:t>
            </a:r>
            <a:r>
              <a:rPr lang="en-US" sz="2400" dirty="0"/>
              <a:t> and b children</a:t>
            </a:r>
          </a:p>
        </p:txBody>
      </p:sp>
    </p:spTree>
    <p:extLst>
      <p:ext uri="{BB962C8B-B14F-4D97-AF65-F5344CB8AC3E}">
        <p14:creationId xmlns:p14="http://schemas.microsoft.com/office/powerpoint/2010/main" val="85278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Updates to relaxed B-slack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Insertion and deletion routines that preserve P0</a:t>
            </a:r>
            <a:r>
              <a:rPr lang="fr-FR" b="1" dirty="0">
                <a:latin typeface="AlNile-Bold"/>
              </a:rPr>
              <a:t>'</a:t>
            </a:r>
            <a:r>
              <a:rPr lang="en-US" dirty="0" smtClean="0"/>
              <a:t>, P1</a:t>
            </a:r>
            <a:r>
              <a:rPr lang="fr-FR" b="1" dirty="0">
                <a:latin typeface="AlNile-Bold"/>
              </a:rPr>
              <a:t>'</a:t>
            </a:r>
            <a:r>
              <a:rPr lang="en-US" dirty="0" smtClean="0"/>
              <a:t>, P2</a:t>
            </a:r>
            <a:r>
              <a:rPr lang="fr-FR" b="1" dirty="0">
                <a:latin typeface="AlNile-Bold"/>
              </a:rPr>
              <a:t>'</a:t>
            </a:r>
            <a:r>
              <a:rPr lang="en-US" dirty="0" smtClean="0"/>
              <a:t> and P3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0" t="41795" r="24474" b="19519"/>
          <a:stretch/>
        </p:blipFill>
        <p:spPr bwMode="auto">
          <a:xfrm>
            <a:off x="1066800" y="2622651"/>
            <a:ext cx="7177962" cy="400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2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Rebalancing: fix a </a:t>
            </a:r>
            <a:r>
              <a:rPr lang="en-US" sz="3900" b="1" dirty="0" smtClean="0"/>
              <a:t>weight violation</a:t>
            </a:r>
            <a:endParaRPr lang="en-US" sz="3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t="24524" b="42898"/>
          <a:stretch/>
        </p:blipFill>
        <p:spPr bwMode="auto">
          <a:xfrm>
            <a:off x="1213119" y="3227208"/>
            <a:ext cx="6711681" cy="14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9259" r="4854" b="11386"/>
          <a:stretch/>
        </p:blipFill>
        <p:spPr bwMode="auto">
          <a:xfrm>
            <a:off x="1828800" y="2123704"/>
            <a:ext cx="5486401" cy="7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5523" y="2279974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63120" y="3862451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t="62262"/>
          <a:stretch/>
        </p:blipFill>
        <p:spPr bwMode="auto">
          <a:xfrm>
            <a:off x="1219200" y="5004503"/>
            <a:ext cx="6711681" cy="170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47014" y="5625033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90464" y="5015433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1677299"/>
            <a:ext cx="215735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Root-Zero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52400" y="3048000"/>
            <a:ext cx="215735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Absorb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52400" y="4822459"/>
            <a:ext cx="215735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Split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483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Rebalancing: fix a </a:t>
            </a:r>
            <a:r>
              <a:rPr lang="en-US" sz="3900" b="1" dirty="0" smtClean="0"/>
              <a:t>degree violation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348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676400"/>
            <a:ext cx="2743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Root-Replace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4"/>
          <a:stretch/>
        </p:blipFill>
        <p:spPr bwMode="auto">
          <a:xfrm>
            <a:off x="250402" y="4495800"/>
            <a:ext cx="8761413" cy="119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3886200"/>
            <a:ext cx="2743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One-Child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695890"/>
            <a:ext cx="436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 ≥ 2 children with total slack s &lt; b, and </a:t>
            </a:r>
            <a:r>
              <a:rPr lang="en-US" sz="2000" dirty="0"/>
              <a:t>some child has ONE </a:t>
            </a:r>
            <a:r>
              <a:rPr lang="en-US" sz="2000" dirty="0" smtClean="0"/>
              <a:t>pointer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00550" y="5695683"/>
            <a:ext cx="42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Evenly distribute the keys &amp; pointers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667000" y="2286000"/>
            <a:ext cx="609600" cy="838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2050" y="5181600"/>
            <a:ext cx="381000" cy="48524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Rebalancing: fix a </a:t>
            </a:r>
            <a:r>
              <a:rPr lang="en-US" b="1" dirty="0" smtClean="0"/>
              <a:t>slack violation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b="35221"/>
          <a:stretch/>
        </p:blipFill>
        <p:spPr bwMode="auto">
          <a:xfrm>
            <a:off x="128650" y="3124200"/>
            <a:ext cx="8877220" cy="12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543299"/>
            <a:ext cx="215735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Compress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8650" y="4431268"/>
            <a:ext cx="43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</a:t>
            </a:r>
            <a:r>
              <a:rPr lang="en-US" sz="2000" dirty="0" smtClean="0"/>
              <a:t> ≥ 2 children with total slack s ≥ b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4431061"/>
            <a:ext cx="42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remove children until s &lt; b and</a:t>
            </a:r>
            <a:br>
              <a:rPr lang="en-US" sz="2000" dirty="0" smtClean="0"/>
            </a:br>
            <a:r>
              <a:rPr lang="en-US" sz="2000" dirty="0" smtClean="0"/>
              <a:t>evenly distribute keys &amp; pointers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734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Sorted array</a:t>
            </a:r>
          </a:p>
          <a:p>
            <a:pPr lvl="1"/>
            <a:r>
              <a:rPr lang="en-US" dirty="0" smtClean="0"/>
              <a:t>2n space (optimal)</a:t>
            </a:r>
          </a:p>
          <a:p>
            <a:pPr lvl="1"/>
            <a:r>
              <a:rPr lang="en-US" dirty="0" smtClean="0"/>
              <a:t>search takes log</a:t>
            </a:r>
            <a:r>
              <a:rPr lang="en-US" baseline="-25000" dirty="0" smtClean="0"/>
              <a:t>2</a:t>
            </a:r>
            <a:r>
              <a:rPr lang="en-US" dirty="0" smtClean="0"/>
              <a:t> n loads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pdates take </a:t>
            </a:r>
            <a:r>
              <a:rPr lang="el-GR" dirty="0" smtClean="0"/>
              <a:t>ϴ</a:t>
            </a:r>
            <a:r>
              <a:rPr lang="en-US" dirty="0" smtClean="0"/>
              <a:t>(n) loads/stores</a:t>
            </a:r>
          </a:p>
          <a:p>
            <a:endParaRPr lang="en-US" dirty="0" smtClean="0"/>
          </a:p>
          <a:p>
            <a:r>
              <a:rPr lang="en-US" dirty="0" smtClean="0"/>
              <a:t>Hash table with linear probing</a:t>
            </a:r>
          </a:p>
          <a:p>
            <a:pPr lvl="1"/>
            <a:r>
              <a:rPr lang="en-US" dirty="0" smtClean="0"/>
              <a:t>only expected running time</a:t>
            </a:r>
          </a:p>
          <a:p>
            <a:pPr lvl="1"/>
            <a:r>
              <a:rPr lang="en-US" dirty="0" smtClean="0"/>
              <a:t>usually wastes 25-50% of space to avoid collisions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67184" y="24065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063686" y="24065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460188" y="24065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856690" y="24065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253192" y="24065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7649694" y="24065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8046196" y="24065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667184" y="28034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6063686" y="28034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460188" y="28034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6856690" y="28034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7253192" y="28034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7649694" y="28034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8046196" y="28034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8442698" y="24065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8442698" y="28034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9089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Amortized complexity of rebalancing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Starting from a B-slack tree containing </a:t>
            </a:r>
            <a:r>
              <a:rPr lang="en-US" b="1" dirty="0" smtClean="0"/>
              <a:t>n</a:t>
            </a:r>
            <a:r>
              <a:rPr lang="en-US" dirty="0" smtClean="0"/>
              <a:t> keys,</a:t>
            </a:r>
            <a:br>
              <a:rPr lang="en-US" dirty="0" smtClean="0"/>
            </a:br>
            <a:r>
              <a:rPr lang="en-US" dirty="0" smtClean="0"/>
              <a:t>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insertions and </a:t>
            </a:r>
            <a:r>
              <a:rPr lang="en-US" b="1" dirty="0" smtClean="0">
                <a:solidFill>
                  <a:srgbClr val="000000"/>
                </a:solidFill>
              </a:rPr>
              <a:t>d</a:t>
            </a:r>
            <a:r>
              <a:rPr lang="en-US" dirty="0" smtClean="0"/>
              <a:t> deletions</a:t>
            </a:r>
          </a:p>
          <a:p>
            <a:r>
              <a:rPr lang="en-US" dirty="0" smtClean="0"/>
              <a:t>The resulting relaxed B-slack tree will be transformed into a B-slack tree after at most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rebalancing steps</a:t>
            </a:r>
          </a:p>
          <a:p>
            <a:r>
              <a:rPr lang="en-US" dirty="0" smtClean="0"/>
              <a:t>O(log(</a:t>
            </a:r>
            <a:r>
              <a:rPr lang="en-US" b="1" dirty="0" err="1" smtClean="0"/>
              <a:t>n</a:t>
            </a:r>
            <a:r>
              <a:rPr lang="en-US" dirty="0" err="1" smtClean="0"/>
              <a:t>+</a:t>
            </a:r>
            <a:r>
              <a:rPr lang="en-US" b="1" dirty="0" err="1" smtClean="0"/>
              <a:t>i</a:t>
            </a:r>
            <a:r>
              <a:rPr lang="en-US" dirty="0" smtClean="0"/>
              <a:t>)) rebalancing steps per insertion</a:t>
            </a:r>
          </a:p>
          <a:p>
            <a:r>
              <a:rPr lang="en-US" dirty="0" smtClean="0"/>
              <a:t>O(1/b) rebalancing </a:t>
            </a:r>
            <a:r>
              <a:rPr lang="en-US" dirty="0"/>
              <a:t>steps per </a:t>
            </a:r>
            <a:r>
              <a:rPr lang="en-US" dirty="0" smtClean="0"/>
              <a:t>deletion</a:t>
            </a:r>
          </a:p>
        </p:txBody>
      </p:sp>
      <p:pic>
        <p:nvPicPr>
          <p:cNvPr id="7" name="Picture 6" descr="Screen Shot 2014-06-29 at 11.20.5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36447" r="53189" b="52578"/>
          <a:stretch/>
        </p:blipFill>
        <p:spPr>
          <a:xfrm>
            <a:off x="999199" y="3581400"/>
            <a:ext cx="6620801" cy="12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words needed to store n &gt; b</a:t>
            </a:r>
            <a:r>
              <a:rPr lang="en-US" baseline="30000" dirty="0" smtClean="0"/>
              <a:t>3</a:t>
            </a:r>
            <a:r>
              <a:rPr lang="en-US" dirty="0" smtClean="0"/>
              <a:t> elements is less than 2n b/(b-3)</a:t>
            </a:r>
          </a:p>
          <a:p>
            <a:pPr lvl="1"/>
            <a:r>
              <a:rPr lang="en-US" dirty="0" smtClean="0"/>
              <a:t>Close to the optimal 2n</a:t>
            </a:r>
          </a:p>
          <a:p>
            <a:r>
              <a:rPr lang="en-US" dirty="0" smtClean="0"/>
              <a:t>More complicated bounds are known; they are much better when b is small</a:t>
            </a:r>
          </a:p>
        </p:txBody>
      </p:sp>
    </p:spTree>
    <p:extLst>
      <p:ext uri="{BB962C8B-B14F-4D97-AF65-F5344CB8AC3E}">
        <p14:creationId xmlns:p14="http://schemas.microsoft.com/office/powerpoint/2010/main" val="271964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B-slack tree implemented in Java</a:t>
            </a:r>
          </a:p>
          <a:p>
            <a:r>
              <a:rPr lang="en-US" dirty="0" smtClean="0"/>
              <a:t>Experiments performed random operations</a:t>
            </a:r>
            <a:br>
              <a:rPr lang="en-US" dirty="0" smtClean="0"/>
            </a:br>
            <a:r>
              <a:rPr lang="en-US" dirty="0" smtClean="0"/>
              <a:t>(50% insertion and 50% deletion)</a:t>
            </a:r>
            <a:br>
              <a:rPr lang="en-US" dirty="0" smtClean="0"/>
            </a:br>
            <a:r>
              <a:rPr lang="en-US" dirty="0" smtClean="0"/>
              <a:t>on keys drawn uniformly from a fixed range</a:t>
            </a:r>
          </a:p>
        </p:txBody>
      </p:sp>
    </p:spTree>
    <p:extLst>
      <p:ext uri="{BB962C8B-B14F-4D97-AF65-F5344CB8AC3E}">
        <p14:creationId xmlns:p14="http://schemas.microsoft.com/office/powerpoint/2010/main" val="217877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Prefilling phase</a:t>
            </a:r>
          </a:p>
          <a:p>
            <a:pPr lvl="1"/>
            <a:r>
              <a:rPr lang="en-US" dirty="0" smtClean="0"/>
              <a:t>Perform updates until the tree is approximately half full (i.e., contains approximately half of the keys in the key range)</a:t>
            </a:r>
            <a:endParaRPr lang="en-US" dirty="0"/>
          </a:p>
          <a:p>
            <a:r>
              <a:rPr lang="en-US" dirty="0" smtClean="0"/>
              <a:t>Measurement phrase</a:t>
            </a:r>
          </a:p>
          <a:p>
            <a:pPr lvl="1"/>
            <a:r>
              <a:rPr lang="en-US" dirty="0" smtClean="0"/>
              <a:t>Perform one million updates, and record:</a:t>
            </a:r>
          </a:p>
          <a:p>
            <a:pPr lvl="2"/>
            <a:r>
              <a:rPr lang="en-US" sz="2600" dirty="0" smtClean="0"/>
              <a:t>Number of rebalancing steps performed</a:t>
            </a:r>
          </a:p>
          <a:p>
            <a:pPr lvl="2"/>
            <a:r>
              <a:rPr lang="en-US" sz="2600" dirty="0" smtClean="0"/>
              <a:t>Number of nodes in the tree at the end</a:t>
            </a:r>
          </a:p>
          <a:p>
            <a:pPr lvl="2"/>
            <a:r>
              <a:rPr lang="en-US" sz="2600" dirty="0" smtClean="0"/>
              <a:t>Number of keys in the dictionary at the end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4507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small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B-slack tree with b = 16</a:t>
            </a:r>
          </a:p>
          <a:p>
            <a:r>
              <a:rPr lang="en-US" dirty="0" smtClean="0"/>
              <a:t>Key </a:t>
            </a:r>
            <a:r>
              <a:rPr lang="en-US" dirty="0"/>
              <a:t>range [</a:t>
            </a:r>
            <a:r>
              <a:rPr lang="en-US" dirty="0" smtClean="0"/>
              <a:t>0,2</a:t>
            </a:r>
            <a:r>
              <a:rPr lang="en-US" baseline="30000" dirty="0" smtClean="0"/>
              <a:t>12</a:t>
            </a:r>
            <a:r>
              <a:rPr lang="en-US" dirty="0" smtClean="0"/>
              <a:t>) = [0,4096)</a:t>
            </a:r>
            <a:endParaRPr lang="en-US" dirty="0"/>
          </a:p>
          <a:p>
            <a:r>
              <a:rPr lang="en-US" dirty="0" smtClean="0"/>
              <a:t>Measurements:</a:t>
            </a:r>
          </a:p>
          <a:p>
            <a:pPr lvl="1"/>
            <a:r>
              <a:rPr lang="en-US" dirty="0" smtClean="0"/>
              <a:t>0.6 rebalancing steps per update</a:t>
            </a:r>
          </a:p>
          <a:p>
            <a:pPr lvl="1"/>
            <a:r>
              <a:rPr lang="en-US" dirty="0" smtClean="0"/>
              <a:t>Average degree of nodes was 15.4</a:t>
            </a:r>
            <a:br>
              <a:rPr lang="en-US" dirty="0" smtClean="0"/>
            </a:br>
            <a:r>
              <a:rPr lang="en-US" dirty="0" smtClean="0"/>
              <a:t>(lower bound = 12.7, optimal = 16)</a:t>
            </a:r>
          </a:p>
          <a:p>
            <a:pPr lvl="1"/>
            <a:r>
              <a:rPr lang="en-US" dirty="0" smtClean="0"/>
              <a:t>Space complexity 2.226n</a:t>
            </a:r>
            <a:br>
              <a:rPr lang="en-US" dirty="0" smtClean="0"/>
            </a:br>
            <a:r>
              <a:rPr lang="en-US" dirty="0" smtClean="0"/>
              <a:t>(upper bound = 2.727n, optimal = 2n)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1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big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B-slack tree with b = 32</a:t>
            </a:r>
          </a:p>
          <a:p>
            <a:r>
              <a:rPr lang="en-US" dirty="0" smtClean="0"/>
              <a:t>Key </a:t>
            </a:r>
            <a:r>
              <a:rPr lang="en-US" dirty="0"/>
              <a:t>range [</a:t>
            </a:r>
            <a:r>
              <a:rPr lang="en-US" dirty="0" smtClean="0"/>
              <a:t>0,2</a:t>
            </a:r>
            <a:r>
              <a:rPr lang="en-US" baseline="30000" dirty="0" smtClean="0"/>
              <a:t>20</a:t>
            </a:r>
            <a:r>
              <a:rPr lang="en-US" dirty="0" smtClean="0"/>
              <a:t>) = [0,1048576)</a:t>
            </a:r>
          </a:p>
          <a:p>
            <a:r>
              <a:rPr lang="en-US" dirty="0" smtClean="0"/>
              <a:t>Measurements:</a:t>
            </a:r>
          </a:p>
          <a:p>
            <a:pPr lvl="1"/>
            <a:r>
              <a:rPr lang="en-US" dirty="0" smtClean="0"/>
              <a:t>1.1 rebalancing steps per update</a:t>
            </a:r>
          </a:p>
          <a:p>
            <a:pPr lvl="1"/>
            <a:r>
              <a:rPr lang="en-US" dirty="0" smtClean="0"/>
              <a:t>Average degree of nodes was 31.5</a:t>
            </a:r>
            <a:br>
              <a:rPr lang="en-US" dirty="0" smtClean="0"/>
            </a:br>
            <a:r>
              <a:rPr lang="en-US" dirty="0" smtClean="0"/>
              <a:t>(lower bound = 30.8, optimal = 32)</a:t>
            </a:r>
          </a:p>
          <a:p>
            <a:pPr lvl="1"/>
            <a:r>
              <a:rPr lang="en-US" dirty="0" smtClean="0"/>
              <a:t>Space complexity 2.097n</a:t>
            </a:r>
            <a:br>
              <a:rPr lang="en-US" dirty="0" smtClean="0"/>
            </a:br>
            <a:r>
              <a:rPr lang="en-US" dirty="0" smtClean="0"/>
              <a:t>(upper bound = </a:t>
            </a:r>
            <a:r>
              <a:rPr lang="en-US" dirty="0"/>
              <a:t>2.144n, optimal = 2n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7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Rebalancing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0683" r="1707" b="5607"/>
          <a:stretch/>
        </p:blipFill>
        <p:spPr bwMode="auto">
          <a:xfrm>
            <a:off x="381000" y="1691244"/>
            <a:ext cx="8382000" cy="46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32055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number of rebalancing steps per insertion or deletion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897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Performed experiments for</a:t>
            </a:r>
          </a:p>
          <a:p>
            <a:pPr lvl="1"/>
            <a:r>
              <a:rPr lang="en-US" dirty="0"/>
              <a:t>b = 8, 16, 32</a:t>
            </a:r>
          </a:p>
          <a:p>
            <a:pPr lvl="1"/>
            <a:r>
              <a:rPr lang="en-US" dirty="0"/>
              <a:t>key range sizes 2</a:t>
            </a:r>
            <a:r>
              <a:rPr lang="en-US" baseline="30000" dirty="0"/>
              <a:t>5</a:t>
            </a:r>
            <a:r>
              <a:rPr lang="en-US" dirty="0"/>
              <a:t>, 2</a:t>
            </a:r>
            <a:r>
              <a:rPr lang="en-US" baseline="30000" dirty="0"/>
              <a:t>6</a:t>
            </a:r>
            <a:r>
              <a:rPr lang="en-US" dirty="0"/>
              <a:t>, 2</a:t>
            </a:r>
            <a:r>
              <a:rPr lang="en-US" baseline="30000" dirty="0"/>
              <a:t>7</a:t>
            </a:r>
            <a:r>
              <a:rPr lang="en-US" dirty="0"/>
              <a:t>, …, 2</a:t>
            </a:r>
            <a:r>
              <a:rPr lang="en-US" baseline="30000" dirty="0"/>
              <a:t>20</a:t>
            </a:r>
          </a:p>
          <a:p>
            <a:pPr lvl="1"/>
            <a:r>
              <a:rPr lang="en-US" dirty="0" smtClean="0"/>
              <a:t>workloads:</a:t>
            </a:r>
          </a:p>
          <a:p>
            <a:pPr lvl="2"/>
            <a:r>
              <a:rPr lang="en-US" dirty="0" smtClean="0"/>
              <a:t>50</a:t>
            </a:r>
            <a:r>
              <a:rPr lang="en-US" dirty="0"/>
              <a:t>% </a:t>
            </a:r>
            <a:r>
              <a:rPr lang="en-US" dirty="0" smtClean="0"/>
              <a:t>ins </a:t>
            </a:r>
            <a:r>
              <a:rPr lang="en-US" dirty="0"/>
              <a:t>50% </a:t>
            </a:r>
            <a:r>
              <a:rPr lang="en-US" dirty="0" smtClean="0"/>
              <a:t>del</a:t>
            </a:r>
          </a:p>
          <a:p>
            <a:pPr lvl="2"/>
            <a:r>
              <a:rPr lang="en-US" dirty="0" smtClean="0"/>
              <a:t>90</a:t>
            </a:r>
            <a:r>
              <a:rPr lang="en-US" dirty="0"/>
              <a:t>% </a:t>
            </a:r>
            <a:r>
              <a:rPr lang="en-US" dirty="0" smtClean="0"/>
              <a:t>ins </a:t>
            </a:r>
            <a:r>
              <a:rPr lang="en-US" dirty="0"/>
              <a:t>10% </a:t>
            </a:r>
            <a:r>
              <a:rPr lang="en-US" dirty="0" smtClean="0"/>
              <a:t>del</a:t>
            </a:r>
          </a:p>
          <a:p>
            <a:pPr lvl="2"/>
            <a:r>
              <a:rPr lang="en-US" dirty="0" smtClean="0"/>
              <a:t>10</a:t>
            </a:r>
            <a:r>
              <a:rPr lang="en-US" dirty="0"/>
              <a:t>% </a:t>
            </a:r>
            <a:r>
              <a:rPr lang="en-US" dirty="0" smtClean="0"/>
              <a:t>ins </a:t>
            </a:r>
            <a:r>
              <a:rPr lang="en-US" dirty="0"/>
              <a:t>90% </a:t>
            </a:r>
            <a:r>
              <a:rPr lang="en-US" dirty="0" smtClean="0"/>
              <a:t>del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Average degrees always approximately b - 0.5</a:t>
            </a:r>
          </a:p>
          <a:p>
            <a:pPr lvl="1"/>
            <a:r>
              <a:rPr lang="en-US" dirty="0" smtClean="0"/>
              <a:t>At most 1.2 rebalancing steps per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Improving rebalancing complexity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pPr lvl="1"/>
            <a:r>
              <a:rPr lang="en-US" sz="2900" dirty="0" smtClean="0"/>
              <a:t>Can greatly improve amortized complexity of rebalancing at a small space cost by changing P4:</a:t>
            </a:r>
            <a:br>
              <a:rPr lang="en-US" sz="2900" dirty="0" smtClean="0"/>
            </a:br>
            <a:r>
              <a:rPr lang="en-US" sz="2900" dirty="0" smtClean="0"/>
              <a:t>For </a:t>
            </a:r>
            <a:r>
              <a:rPr lang="en-US" sz="2900" dirty="0"/>
              <a:t>each internal node u, the total slack contained in the children of u is at most </a:t>
            </a:r>
            <a:r>
              <a:rPr lang="en-US" sz="2900" b="1" dirty="0"/>
              <a:t>b – </a:t>
            </a:r>
            <a:r>
              <a:rPr lang="en-US" sz="2900" b="1" dirty="0" smtClean="0"/>
              <a:t>1 </a:t>
            </a:r>
            <a:r>
              <a:rPr lang="en-US" sz="2900" b="1" dirty="0" smtClean="0">
                <a:solidFill>
                  <a:schemeClr val="accent3"/>
                </a:solidFill>
              </a:rPr>
              <a:t>+ degree(u)</a:t>
            </a:r>
            <a:endParaRPr lang="en-US" sz="2900" b="1" dirty="0">
              <a:solidFill>
                <a:schemeClr val="accent3"/>
              </a:solidFill>
            </a:endParaRPr>
          </a:p>
          <a:p>
            <a:pPr lvl="1"/>
            <a:r>
              <a:rPr lang="en-US" sz="2900" dirty="0" smtClean="0"/>
              <a:t>O(1) amortized rebalancing complexity</a:t>
            </a:r>
          </a:p>
          <a:p>
            <a:pPr lvl="1"/>
            <a:r>
              <a:rPr lang="en-US" sz="2900" dirty="0" smtClean="0"/>
              <a:t>B-slack tree containing n elements requires</a:t>
            </a:r>
            <a:br>
              <a:rPr lang="en-US" sz="2900" dirty="0" smtClean="0"/>
            </a:br>
            <a:r>
              <a:rPr lang="en-US" sz="2900" dirty="0" smtClean="0"/>
              <a:t>less than 2n b/(b-4) words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01720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B-slack trees have</a:t>
            </a:r>
          </a:p>
          <a:p>
            <a:pPr lvl="1"/>
            <a:r>
              <a:rPr lang="en-US" dirty="0" smtClean="0"/>
              <a:t>Excellent worst-case space complexity</a:t>
            </a:r>
          </a:p>
          <a:p>
            <a:pPr lvl="1"/>
            <a:r>
              <a:rPr lang="en-US" dirty="0" smtClean="0"/>
              <a:t>Even better space complexity in practice</a:t>
            </a:r>
          </a:p>
          <a:p>
            <a:pPr lvl="1"/>
            <a:r>
              <a:rPr lang="en-US" dirty="0" smtClean="0"/>
              <a:t>Amortized </a:t>
            </a:r>
            <a:r>
              <a:rPr lang="en-US" dirty="0"/>
              <a:t>logarithmic </a:t>
            </a:r>
            <a:r>
              <a:rPr lang="en-US" dirty="0" smtClean="0"/>
              <a:t>insertion and deletion</a:t>
            </a:r>
          </a:p>
          <a:p>
            <a:pPr lvl="1"/>
            <a:r>
              <a:rPr lang="en-US" dirty="0" smtClean="0"/>
              <a:t>Only one node size</a:t>
            </a:r>
          </a:p>
          <a:p>
            <a:r>
              <a:rPr lang="en-US" dirty="0" smtClean="0"/>
              <a:t>Well suited for hardware implementation</a:t>
            </a:r>
            <a:endParaRPr lang="en-US" dirty="0"/>
          </a:p>
          <a:p>
            <a:r>
              <a:rPr lang="en-US" dirty="0" smtClean="0"/>
              <a:t>Rebalancing can be improved to amortized constant per update with a small increase in space</a:t>
            </a:r>
          </a:p>
          <a:p>
            <a:r>
              <a:rPr lang="en-US" dirty="0" smtClean="0"/>
              <a:t>Easy to obtain good concurrent implementation of relaxed B-slack tree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702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Balanced BST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earches take log</a:t>
            </a:r>
            <a:r>
              <a:rPr lang="en-US" baseline="-25000" dirty="0" smtClean="0"/>
              <a:t>2</a:t>
            </a:r>
            <a:r>
              <a:rPr lang="en-US" dirty="0" smtClean="0"/>
              <a:t> n loads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pdates take </a:t>
            </a:r>
            <a:r>
              <a:rPr lang="el-GR" dirty="0" smtClean="0"/>
              <a:t>ϴ</a:t>
            </a:r>
            <a:r>
              <a:rPr lang="en-US" dirty="0" smtClean="0"/>
              <a:t>(log</a:t>
            </a:r>
            <a:r>
              <a:rPr lang="en-US" baseline="-25000" dirty="0" smtClean="0"/>
              <a:t>2</a:t>
            </a:r>
            <a:r>
              <a:rPr lang="en-US" dirty="0" smtClean="0"/>
              <a:t> n) loads/stores</a:t>
            </a:r>
            <a:endParaRPr lang="en-US" dirty="0"/>
          </a:p>
          <a:p>
            <a:pPr lvl="1"/>
            <a:r>
              <a:rPr lang="en-US" dirty="0" smtClean="0"/>
              <a:t>but 50% of space is used for pointers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91000" y="3733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d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3064565" y="47244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b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5274365" y="4711148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f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2454965" y="55626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a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3674165" y="55626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684644" y="55626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e</a:t>
            </a:r>
            <a:endParaRPr lang="en-US" sz="2400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5883965" y="55626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g, v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>
            <a:endCxn id="21" idx="0"/>
          </p:cNvCxnSpPr>
          <p:nvPr/>
        </p:nvCxnSpPr>
        <p:spPr>
          <a:xfrm flipH="1">
            <a:off x="3445565" y="4191000"/>
            <a:ext cx="74543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2" idx="0"/>
          </p:cNvCxnSpPr>
          <p:nvPr/>
        </p:nvCxnSpPr>
        <p:spPr>
          <a:xfrm>
            <a:off x="4953000" y="4191000"/>
            <a:ext cx="702365" cy="520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0"/>
          </p:cNvCxnSpPr>
          <p:nvPr/>
        </p:nvCxnSpPr>
        <p:spPr>
          <a:xfrm flipH="1">
            <a:off x="2835965" y="51816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0"/>
          </p:cNvCxnSpPr>
          <p:nvPr/>
        </p:nvCxnSpPr>
        <p:spPr>
          <a:xfrm>
            <a:off x="3826565" y="51816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0"/>
          </p:cNvCxnSpPr>
          <p:nvPr/>
        </p:nvCxnSpPr>
        <p:spPr>
          <a:xfrm flipH="1">
            <a:off x="5065644" y="5168348"/>
            <a:ext cx="238538" cy="394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0"/>
          </p:cNvCxnSpPr>
          <p:nvPr/>
        </p:nvCxnSpPr>
        <p:spPr>
          <a:xfrm>
            <a:off x="6019801" y="5168348"/>
            <a:ext cx="245164" cy="394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378765" y="6019800"/>
            <a:ext cx="76200" cy="45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16965" y="6019800"/>
            <a:ext cx="76200" cy="45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597965" y="6019800"/>
            <a:ext cx="76200" cy="45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36165" y="6019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84644" y="6019800"/>
            <a:ext cx="0" cy="45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446645" y="6019800"/>
            <a:ext cx="5632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07765" y="6019800"/>
            <a:ext cx="76200" cy="45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45965" y="60198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52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leaves have same depth, </a:t>
            </a:r>
            <a:r>
              <a:rPr lang="el-GR" sz="2400" dirty="0" smtClean="0"/>
              <a:t>ϴ</a:t>
            </a:r>
            <a:r>
              <a:rPr lang="en-US" sz="2400" dirty="0" smtClean="0"/>
              <a:t>(</a:t>
            </a:r>
            <a:r>
              <a:rPr lang="en-US" sz="2400" dirty="0" err="1" smtClean="0"/>
              <a:t>log</a:t>
            </a:r>
            <a:r>
              <a:rPr lang="en-US" sz="2400" baseline="-25000" dirty="0" err="1" smtClean="0"/>
              <a:t>b</a:t>
            </a:r>
            <a:r>
              <a:rPr lang="en-US" sz="2400" dirty="0"/>
              <a:t> </a:t>
            </a:r>
            <a:r>
              <a:rPr lang="en-US" sz="2400" dirty="0" smtClean="0"/>
              <a:t>n) </a:t>
            </a:r>
          </a:p>
          <a:p>
            <a:r>
              <a:rPr lang="en-US" sz="2400" dirty="0" smtClean="0"/>
              <a:t>Root is a leaf or has between 2 and b children</a:t>
            </a:r>
            <a:endParaRPr lang="en-US" sz="2400" dirty="0"/>
          </a:p>
          <a:p>
            <a:r>
              <a:rPr lang="en-US" sz="2400" dirty="0"/>
              <a:t>Every non-root leaf contains between </a:t>
            </a:r>
            <a:r>
              <a:rPr lang="en-US" sz="2400" dirty="0" smtClean="0"/>
              <a:t>b</a:t>
            </a:r>
            <a:r>
              <a:rPr lang="en-US" sz="2400" dirty="0"/>
              <a:t>/2 and </a:t>
            </a:r>
            <a:r>
              <a:rPr lang="en-US" sz="2400" dirty="0" smtClean="0"/>
              <a:t>b keys</a:t>
            </a:r>
            <a:endParaRPr lang="en-US" sz="2400" dirty="0"/>
          </a:p>
          <a:p>
            <a:r>
              <a:rPr lang="en-US" sz="2400" dirty="0"/>
              <a:t>Every non-root internal node has </a:t>
            </a:r>
            <a:r>
              <a:rPr lang="en-US" sz="2400" dirty="0" smtClean="0"/>
              <a:t>between b</a:t>
            </a:r>
            <a:r>
              <a:rPr lang="en-US" sz="2400" dirty="0"/>
              <a:t>/2 </a:t>
            </a:r>
            <a:r>
              <a:rPr lang="en-US" sz="2400" dirty="0" smtClean="0"/>
              <a:t>and b children</a:t>
            </a:r>
            <a:endParaRPr lang="en-US" sz="2400" dirty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3200" y="415126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25286" y="40909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97429" y="40909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69572" y="40909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41715" y="40909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713858" y="40909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986001" y="40909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258144" y="40909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244927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17070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789213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061356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333499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605642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877785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2519626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791769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063912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336055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608198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880341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152484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4764108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036251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308394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580537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852680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6124823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396966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6994070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266213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538356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7810499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082642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8354785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8626928" y="5081599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5" name="Straight Arrow Connector 4"/>
          <p:cNvCxnSpPr>
            <a:endCxn id="86" idx="0"/>
          </p:cNvCxnSpPr>
          <p:nvPr/>
        </p:nvCxnSpPr>
        <p:spPr>
          <a:xfrm flipH="1">
            <a:off x="1197428" y="4548199"/>
            <a:ext cx="242785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3" idx="0"/>
          </p:cNvCxnSpPr>
          <p:nvPr/>
        </p:nvCxnSpPr>
        <p:spPr>
          <a:xfrm flipH="1">
            <a:off x="3472127" y="4548199"/>
            <a:ext cx="42530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00" idx="0"/>
          </p:cNvCxnSpPr>
          <p:nvPr/>
        </p:nvCxnSpPr>
        <p:spPr>
          <a:xfrm>
            <a:off x="4169572" y="4548199"/>
            <a:ext cx="1547037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7" idx="0"/>
          </p:cNvCxnSpPr>
          <p:nvPr/>
        </p:nvCxnSpPr>
        <p:spPr>
          <a:xfrm>
            <a:off x="4441715" y="4548199"/>
            <a:ext cx="3504856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" y="5538799"/>
            <a:ext cx="9252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7070" y="553879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89213" y="553879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1060974" y="5529939"/>
            <a:ext cx="5826" cy="466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2427099" y="5538799"/>
            <a:ext cx="9252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2791769" y="553879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063912" y="553879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671581" y="5529939"/>
            <a:ext cx="9252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5036251" y="552993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5308394" y="552993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6901543" y="5529939"/>
            <a:ext cx="9252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7266213" y="552993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7538356" y="552993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295400" y="5523858"/>
            <a:ext cx="22154" cy="472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589696" y="552385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61839" y="552385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133600" y="5514998"/>
            <a:ext cx="68226" cy="439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346974" y="5553740"/>
            <a:ext cx="5826" cy="466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581400" y="5547659"/>
            <a:ext cx="22154" cy="472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875696" y="554765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147839" y="554765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419600" y="5538799"/>
            <a:ext cx="68226" cy="439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586656" y="5523858"/>
            <a:ext cx="5826" cy="466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821082" y="5517777"/>
            <a:ext cx="22154" cy="472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115378" y="551777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387521" y="551777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659282" y="5508917"/>
            <a:ext cx="68226" cy="439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812892" y="5523858"/>
            <a:ext cx="5826" cy="466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8047318" y="5517777"/>
            <a:ext cx="22154" cy="472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341614" y="551777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613757" y="551777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1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Worst case: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Root </a:t>
            </a:r>
            <a:r>
              <a:rPr lang="en-US" dirty="0"/>
              <a:t>has degree </a:t>
            </a:r>
            <a:r>
              <a:rPr lang="en-US" dirty="0" smtClean="0"/>
              <a:t>2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Other internal nodes have b</a:t>
            </a:r>
            <a:r>
              <a:rPr lang="en-US" dirty="0"/>
              <a:t>/</a:t>
            </a:r>
            <a:r>
              <a:rPr lang="en-US" dirty="0" smtClean="0"/>
              <a:t>2 children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Each leaf contains </a:t>
            </a:r>
            <a:r>
              <a:rPr lang="en-US" dirty="0"/>
              <a:t>b/2 </a:t>
            </a:r>
            <a:r>
              <a:rPr lang="en-US" dirty="0" smtClean="0"/>
              <a:t>keys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/>
              <a:t>~50% of space is </a:t>
            </a:r>
            <a:r>
              <a:rPr lang="en-US" dirty="0" smtClean="0"/>
              <a:t>unused</a:t>
            </a:r>
            <a:endParaRPr lang="en-US" dirty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3200" y="417506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25286" y="41148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97429" y="41148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69572" y="41148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41715" y="41148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713858" y="41148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986001" y="41148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258144" y="41148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244927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17070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789213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061356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333499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605642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877785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2519626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791769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063912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336055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608198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880341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152484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4764108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036251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5308394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5580537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5852680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6124823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396966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6994070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266213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7538356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7810499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8082642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8354785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8626928" y="5105400"/>
            <a:ext cx="27214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5" name="Straight Arrow Connector 4"/>
          <p:cNvCxnSpPr>
            <a:endCxn id="86" idx="0"/>
          </p:cNvCxnSpPr>
          <p:nvPr/>
        </p:nvCxnSpPr>
        <p:spPr>
          <a:xfrm flipH="1">
            <a:off x="1197428" y="4572000"/>
            <a:ext cx="242785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3" idx="0"/>
          </p:cNvCxnSpPr>
          <p:nvPr/>
        </p:nvCxnSpPr>
        <p:spPr>
          <a:xfrm flipH="1">
            <a:off x="3472127" y="4572000"/>
            <a:ext cx="42530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00" idx="0"/>
          </p:cNvCxnSpPr>
          <p:nvPr/>
        </p:nvCxnSpPr>
        <p:spPr>
          <a:xfrm>
            <a:off x="4169572" y="4572000"/>
            <a:ext cx="1547037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7" idx="0"/>
          </p:cNvCxnSpPr>
          <p:nvPr/>
        </p:nvCxnSpPr>
        <p:spPr>
          <a:xfrm>
            <a:off x="4441715" y="4572000"/>
            <a:ext cx="3504856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" y="5562600"/>
            <a:ext cx="9252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7070" y="556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89213" y="556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1060974" y="5553740"/>
            <a:ext cx="68226" cy="439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2427099" y="5562600"/>
            <a:ext cx="9252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2791769" y="556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063912" y="556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3335673" y="5553740"/>
            <a:ext cx="68226" cy="439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671581" y="5553740"/>
            <a:ext cx="9252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5036251" y="555374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5308394" y="555374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580155" y="5544880"/>
            <a:ext cx="68226" cy="448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6901543" y="5553740"/>
            <a:ext cx="9252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7266213" y="555374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7538356" y="555374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7810117" y="5544880"/>
            <a:ext cx="6822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5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Leaf-oriented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elements (keys &amp; values) are stored in leaves</a:t>
            </a:r>
          </a:p>
          <a:p>
            <a:r>
              <a:rPr lang="en-US" dirty="0" smtClean="0"/>
              <a:t>Internal nodes store pointers and routing keys,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direct searches to the correct </a:t>
            </a:r>
            <a:r>
              <a:rPr lang="en-US" dirty="0" smtClean="0"/>
              <a:t>leaf</a:t>
            </a:r>
          </a:p>
          <a:p>
            <a:r>
              <a:rPr lang="en-US" dirty="0" smtClean="0"/>
              <a:t>Leaves store no pointers</a:t>
            </a:r>
          </a:p>
          <a:p>
            <a:r>
              <a:rPr lang="en-US" dirty="0" smtClean="0"/>
              <a:t>Internal nodes</a:t>
            </a:r>
            <a:r>
              <a:rPr lang="en-US" dirty="0"/>
              <a:t> </a:t>
            </a:r>
            <a:r>
              <a:rPr lang="en-US" dirty="0" smtClean="0"/>
              <a:t>store </a:t>
            </a:r>
            <a:r>
              <a:rPr lang="en-US" dirty="0"/>
              <a:t>no </a:t>
            </a:r>
            <a:r>
              <a:rPr lang="en-US" dirty="0" smtClean="0"/>
              <a:t>values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830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Nodes in a leaf oriented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/>
          <a:lstStyle/>
          <a:p>
            <a:r>
              <a:rPr lang="en-US" dirty="0" smtClean="0"/>
              <a:t>Leaf node</a:t>
            </a:r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is a key, v</a:t>
            </a:r>
            <a:r>
              <a:rPr lang="en-US" baseline="-25000" dirty="0" smtClean="0"/>
              <a:t>i</a:t>
            </a:r>
            <a:r>
              <a:rPr lang="en-US" dirty="0" smtClean="0"/>
              <a:t> is its associated value</a:t>
            </a:r>
            <a:endParaRPr lang="en-US" baseline="-250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Internal node</a:t>
            </a:r>
          </a:p>
          <a:p>
            <a:pPr lvl="1"/>
            <a:r>
              <a:rPr lang="en-US" dirty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is a child pointer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8092" y="270599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2044594" y="270599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441096" y="270599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2837598" y="270599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234100" y="270599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630602" y="270599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4027104" y="270599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1648092" y="3102930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2044594" y="3102930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2441096" y="3102930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837598" y="3102930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234100" y="3102930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630602" y="3102930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027104" y="3102930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423606" y="270599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423606" y="3102930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290446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words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648092" y="47687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2044594" y="47687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2441096" y="47687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2837598" y="47687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3234100" y="47687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3630602" y="47687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4027104" y="47687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1648092" y="51656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2044594" y="51656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2441096" y="51656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2837598" y="51656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3234100" y="51656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3630602" y="51656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4027104" y="51656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4423606" y="4768724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4423606" y="5165662"/>
            <a:ext cx="396502" cy="39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49671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words (1 wasted)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90600" y="290446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b=8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90599" y="496719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b=8</a:t>
            </a:r>
          </a:p>
        </p:txBody>
      </p:sp>
    </p:spTree>
    <p:extLst>
      <p:ext uri="{BB962C8B-B14F-4D97-AF65-F5344CB8AC3E}">
        <p14:creationId xmlns:p14="http://schemas.microsoft.com/office/powerpoint/2010/main" val="429431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2605</Words>
  <Application>Microsoft Macintosh PowerPoint</Application>
  <PresentationFormat>On-screen Show (4:3)</PresentationFormat>
  <Paragraphs>611</Paragraphs>
  <Slides>49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AcademicPresentation1</vt:lpstr>
      <vt:lpstr>B-slack trees: Space efficient B-trees</vt:lpstr>
      <vt:lpstr>Problem</vt:lpstr>
      <vt:lpstr>PowerPoint Presentation</vt:lpstr>
      <vt:lpstr>Naïve solutions</vt:lpstr>
      <vt:lpstr>Naïve solutions</vt:lpstr>
      <vt:lpstr>B-trees</vt:lpstr>
      <vt:lpstr>B-trees</vt:lpstr>
      <vt:lpstr>Leaf-oriented trees</vt:lpstr>
      <vt:lpstr>Nodes in a leaf oriented B-tree</vt:lpstr>
      <vt:lpstr>Analysis of space complexity</vt:lpstr>
      <vt:lpstr>Analysis of space complexity</vt:lpstr>
      <vt:lpstr>Space efficient B-tree variants</vt:lpstr>
      <vt:lpstr>Space efficient B-tree variants</vt:lpstr>
      <vt:lpstr>Space efficient B-tree variants</vt:lpstr>
      <vt:lpstr>Overflow trees</vt:lpstr>
      <vt:lpstr>Overflow trees</vt:lpstr>
      <vt:lpstr>H-trees</vt:lpstr>
      <vt:lpstr>H-trees</vt:lpstr>
      <vt:lpstr>B-slack trees (where b &gt; 4)</vt:lpstr>
      <vt:lpstr>Slack in a node</vt:lpstr>
      <vt:lpstr>B-slack trees (where b &gt; 4)</vt:lpstr>
      <vt:lpstr>Understanding P4</vt:lpstr>
      <vt:lpstr>Understanding P4</vt:lpstr>
      <vt:lpstr>Understanding P4</vt:lpstr>
      <vt:lpstr>Understanding P4</vt:lpstr>
      <vt:lpstr>Understanding P4</vt:lpstr>
      <vt:lpstr>Understanding P4</vt:lpstr>
      <vt:lpstr>P4 implies large average degree</vt:lpstr>
      <vt:lpstr>B-slack trees (where b &gt; 4)</vt:lpstr>
      <vt:lpstr>B-slack trees (where b &gt; 4)</vt:lpstr>
      <vt:lpstr>Relaxed B-slack trees</vt:lpstr>
      <vt:lpstr>Relaxed B-slack trees</vt:lpstr>
      <vt:lpstr>Nodes in a relaxed B-slack tree</vt:lpstr>
      <vt:lpstr>Properties of relaxed B-slack trees</vt:lpstr>
      <vt:lpstr>Properties of relaxed B-slack trees</vt:lpstr>
      <vt:lpstr>Updates to relaxed B-slack trees</vt:lpstr>
      <vt:lpstr>Rebalancing: fix a weight violation</vt:lpstr>
      <vt:lpstr>Rebalancing: fix a degree violation</vt:lpstr>
      <vt:lpstr>Rebalancing: fix a slack violation</vt:lpstr>
      <vt:lpstr>Amortized complexity of rebalancing</vt:lpstr>
      <vt:lpstr>Space complexity</vt:lpstr>
      <vt:lpstr>Experiments</vt:lpstr>
      <vt:lpstr>Experiments</vt:lpstr>
      <vt:lpstr>Experiment 1: small tree</vt:lpstr>
      <vt:lpstr>Experiment 2: big tree</vt:lpstr>
      <vt:lpstr>Rebalancing histogram</vt:lpstr>
      <vt:lpstr>Other experiments</vt:lpstr>
      <vt:lpstr>Improving rebalancing complexity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2014-06-19T19:58:59Z</dcterms:created>
  <dcterms:modified xsi:type="dcterms:W3CDTF">2014-06-29T10:21:24Z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