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4" r:id="rId5"/>
    <p:sldId id="259" r:id="rId6"/>
    <p:sldId id="278" r:id="rId7"/>
    <p:sldId id="263" r:id="rId8"/>
    <p:sldId id="275" r:id="rId9"/>
    <p:sldId id="277" r:id="rId10"/>
    <p:sldId id="280" r:id="rId11"/>
    <p:sldId id="265" r:id="rId12"/>
    <p:sldId id="267" r:id="rId13"/>
    <p:sldId id="282" r:id="rId14"/>
    <p:sldId id="276" r:id="rId15"/>
    <p:sldId id="268" r:id="rId16"/>
    <p:sldId id="266" r:id="rId17"/>
    <p:sldId id="260" r:id="rId18"/>
    <p:sldId id="270" r:id="rId19"/>
    <p:sldId id="272" r:id="rId20"/>
    <p:sldId id="274" r:id="rId21"/>
    <p:sldId id="26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E28"/>
    <a:srgbClr val="0000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7" autoAdjust="0"/>
    <p:restoredTop sz="85746" autoAdjust="0"/>
  </p:normalViewPr>
  <p:slideViewPr>
    <p:cSldViewPr snapToGrid="0" snapToObjects="1">
      <p:cViewPr>
        <p:scale>
          <a:sx n="100" d="100"/>
          <a:sy n="100" d="100"/>
        </p:scale>
        <p:origin x="228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E89E1-9168-4D03-9FAF-F2EE9A7088F2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8A144-4229-4CB9-AA03-9DAD88ACE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3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des = </a:t>
            </a:r>
            <a:r>
              <a:rPr lang="en-US" sz="2800" dirty="0" err="1" smtClean="0"/>
              <a:t>CreateNew</a:t>
            </a:r>
            <a:r>
              <a:rPr lang="en-US" sz="2800" dirty="0" smtClean="0"/>
              <a:t>(DCSS descriptor, &lt;a1, e1, a2, e2, n2&gt;)</a:t>
            </a:r>
          </a:p>
          <a:p>
            <a:pPr lvl="1"/>
            <a:r>
              <a:rPr lang="en-US" sz="2800" dirty="0" smtClean="0"/>
              <a:t>Use CAS to change *a2 from e2 to des</a:t>
            </a:r>
          </a:p>
          <a:p>
            <a:pPr lvl="1"/>
            <a:r>
              <a:rPr lang="en-US" sz="2800" dirty="0" smtClean="0"/>
              <a:t>Help (code for help?)</a:t>
            </a:r>
          </a:p>
          <a:p>
            <a:pPr lvl="1"/>
            <a:r>
              <a:rPr lang="en-US" sz="2800" dirty="0" smtClean="0"/>
              <a:t>Reclaim descriptor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8A144-4229-4CB9-AA03-9DAD88ACE6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6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8A144-4229-4CB9-AA03-9DAD88ACE6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7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8A144-4229-4CB9-AA03-9DAD88ACE6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2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Reuse, don’t recycle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Transforming Lock-free Algorithms that Throw Away Descriptors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75732" y="4318001"/>
            <a:ext cx="1600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Trevor Brown</a:t>
            </a:r>
          </a:p>
          <a:p>
            <a:pPr algn="ctr"/>
            <a:r>
              <a:rPr lang="en-US" dirty="0" smtClean="0"/>
              <a:t>IST Austria*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39074" y="4318001"/>
            <a:ext cx="2169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Maya </a:t>
            </a:r>
            <a:r>
              <a:rPr lang="en-US" dirty="0" err="1" smtClean="0"/>
              <a:t>Arbel-Raviv</a:t>
            </a:r>
            <a:endParaRPr lang="en-US" dirty="0" smtClean="0"/>
          </a:p>
          <a:p>
            <a:pPr algn="ctr"/>
            <a:r>
              <a:rPr lang="en-US" dirty="0" smtClean="0"/>
              <a:t>Technion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DCSS with the descriptor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194560"/>
            <a:ext cx="10820400" cy="19571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/>
              <a:t>Original Help(des) function: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if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dirty="0" smtClean="0"/>
              <a:t>des.a1 = des.e1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CAS(des.a2, des, des.n2)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else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CAS(des.a2, des, des.e2)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4343400"/>
            <a:ext cx="10820400" cy="18752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/>
              <a:t>Using the descriptor ADT:</a:t>
            </a:r>
          </a:p>
          <a:p>
            <a:r>
              <a:rPr lang="en-US" sz="2400" dirty="0" smtClean="0"/>
              <a:t>    if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dirty="0" err="1" smtClean="0"/>
              <a:t>ReadField</a:t>
            </a:r>
            <a:r>
              <a:rPr lang="en-US" sz="2400" dirty="0" smtClean="0"/>
              <a:t>(des, des.a1) = </a:t>
            </a:r>
            <a:r>
              <a:rPr lang="en-US" sz="2400" dirty="0" err="1" smtClean="0"/>
              <a:t>ReadField</a:t>
            </a:r>
            <a:r>
              <a:rPr lang="en-US" sz="2400" dirty="0" smtClean="0"/>
              <a:t>(des, des.e1)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CAS(</a:t>
            </a:r>
            <a:r>
              <a:rPr lang="en-US" sz="2400" dirty="0" err="1" smtClean="0"/>
              <a:t>ReadField</a:t>
            </a:r>
            <a:r>
              <a:rPr lang="en-US" sz="2400" dirty="0" smtClean="0"/>
              <a:t>(des</a:t>
            </a:r>
            <a:r>
              <a:rPr lang="en-US" sz="2400" dirty="0"/>
              <a:t>, </a:t>
            </a:r>
            <a:r>
              <a:rPr lang="en-US" sz="2400" dirty="0" smtClean="0"/>
              <a:t>des.a2), des, </a:t>
            </a:r>
            <a:r>
              <a:rPr lang="en-US" sz="2400" dirty="0" err="1"/>
              <a:t>ReadField</a:t>
            </a:r>
            <a:r>
              <a:rPr lang="en-US" sz="2400" dirty="0"/>
              <a:t>(des, </a:t>
            </a:r>
            <a:r>
              <a:rPr lang="en-US" sz="2400" dirty="0" smtClean="0"/>
              <a:t>des.n2))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else</a:t>
            </a:r>
          </a:p>
          <a:p>
            <a:r>
              <a:rPr lang="en-US" sz="2400" dirty="0" smtClean="0"/>
              <a:t>        CAS(</a:t>
            </a:r>
            <a:r>
              <a:rPr lang="en-US" sz="2400" dirty="0" err="1" smtClean="0"/>
              <a:t>ReadField</a:t>
            </a:r>
            <a:r>
              <a:rPr lang="en-US" sz="2400" dirty="0" smtClean="0"/>
              <a:t>(des, des.a2), des, </a:t>
            </a:r>
            <a:r>
              <a:rPr lang="en-US" sz="2400" dirty="0" err="1" smtClean="0"/>
              <a:t>ReadField</a:t>
            </a:r>
            <a:r>
              <a:rPr lang="en-US" sz="2400" dirty="0" smtClean="0"/>
              <a:t>(des, des.e2))</a:t>
            </a:r>
          </a:p>
        </p:txBody>
      </p:sp>
    </p:spTree>
    <p:extLst>
      <p:ext uri="{BB962C8B-B14F-4D97-AF65-F5344CB8AC3E}">
        <p14:creationId xmlns:p14="http://schemas.microsoft.com/office/powerpoint/2010/main" val="29713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Weak</a:t>
            </a:r>
            <a:r>
              <a:rPr lang="en-US" dirty="0" smtClean="0"/>
              <a:t> descriptor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Old descriptors become </a:t>
            </a:r>
            <a:r>
              <a:rPr lang="en-US" sz="2800" b="1" dirty="0" smtClean="0"/>
              <a:t>invalid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Operations on an invalid descriptor </a:t>
            </a:r>
            <a:r>
              <a:rPr lang="en-US" sz="2800" b="1" dirty="0" smtClean="0"/>
              <a:t>fail</a:t>
            </a:r>
          </a:p>
          <a:p>
            <a:pPr lvl="1"/>
            <a:r>
              <a:rPr lang="en-US" sz="2600" dirty="0" smtClean="0"/>
              <a:t>They have no effect and return </a:t>
            </a:r>
            <a:r>
              <a:rPr lang="en-US" sz="2600" b="1" dirty="0" smtClean="0"/>
              <a:t>NIL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57547" y="2829431"/>
            <a:ext cx="1612450" cy="2104519"/>
            <a:chOff x="4108496" y="2562731"/>
            <a:chExt cx="2140841" cy="2794157"/>
          </a:xfrm>
        </p:grpSpPr>
        <p:sp>
          <p:nvSpPr>
            <p:cNvPr id="4" name="Rectangle 3"/>
            <p:cNvSpPr/>
            <p:nvPr/>
          </p:nvSpPr>
          <p:spPr>
            <a:xfrm>
              <a:off x="4133721" y="2918488"/>
              <a:ext cx="1365504" cy="4876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400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33721" y="3406168"/>
              <a:ext cx="1365504" cy="4876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33721" y="3893848"/>
              <a:ext cx="1365504" cy="4876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424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33721" y="4381528"/>
              <a:ext cx="1365504" cy="4876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33721" y="4869208"/>
              <a:ext cx="1365504" cy="4876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08496" y="2562731"/>
              <a:ext cx="1415743" cy="408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Descriptor</a:t>
              </a:r>
              <a:endParaRPr lang="en-US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99225" y="2977259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9225" y="3463538"/>
              <a:ext cx="737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99225" y="3949817"/>
              <a:ext cx="750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99225" y="4438898"/>
              <a:ext cx="750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99225" y="4921387"/>
              <a:ext cx="750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n2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04875" y="3381375"/>
            <a:ext cx="2635658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Thread T step 1:</a:t>
            </a:r>
          </a:p>
          <a:p>
            <a:r>
              <a:rPr lang="en-US" sz="2400" dirty="0" err="1" smtClean="0"/>
              <a:t>CreateNew</a:t>
            </a:r>
            <a:r>
              <a:rPr lang="en-US" sz="2400" dirty="0" smtClean="0"/>
              <a:t>(400,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N, 424, B, D)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9229647" y="2810381"/>
            <a:ext cx="1612450" cy="2104519"/>
            <a:chOff x="4108496" y="2562731"/>
            <a:chExt cx="2140841" cy="2794157"/>
          </a:xfrm>
        </p:grpSpPr>
        <p:sp>
          <p:nvSpPr>
            <p:cNvPr id="18" name="Rectangle 17"/>
            <p:cNvSpPr/>
            <p:nvPr/>
          </p:nvSpPr>
          <p:spPr>
            <a:xfrm>
              <a:off x="4133721" y="2918488"/>
              <a:ext cx="1365504" cy="4876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824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33721" y="3406168"/>
              <a:ext cx="1365504" cy="4876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33721" y="3893848"/>
              <a:ext cx="1365504" cy="4876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200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33721" y="4381528"/>
              <a:ext cx="1365504" cy="4876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33721" y="4869208"/>
              <a:ext cx="1365504" cy="4876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08496" y="2562731"/>
              <a:ext cx="1415743" cy="408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Descriptor</a:t>
              </a:r>
              <a:endParaRPr lang="en-US" sz="1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99225" y="2977259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a1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99225" y="3463538"/>
              <a:ext cx="737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99225" y="3949817"/>
              <a:ext cx="750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a2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99225" y="4438898"/>
              <a:ext cx="750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99225" y="4921387"/>
              <a:ext cx="750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n2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76975" y="3362325"/>
            <a:ext cx="2635658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Thread T step 2:</a:t>
            </a:r>
          </a:p>
          <a:p>
            <a:r>
              <a:rPr lang="en-US" sz="2400" dirty="0" err="1" smtClean="0"/>
              <a:t>CreateNew</a:t>
            </a:r>
            <a:r>
              <a:rPr lang="en-US" sz="2400" dirty="0" smtClean="0"/>
              <a:t>(824,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A, 200, X, J)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3676650" y="2714625"/>
            <a:ext cx="2047875" cy="2390775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4924426" y="2619375"/>
            <a:ext cx="904874" cy="5334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07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1087100" cy="40241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Transforms algorithms to use </a:t>
            </a:r>
            <a:r>
              <a:rPr lang="en-US" sz="2800" b="1" dirty="0" smtClean="0"/>
              <a:t>weak descriptors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Intuitively, works for algorithms that: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 smtClean="0"/>
              <a:t>create a descriptor des and invoke Help(des)</a:t>
            </a:r>
          </a:p>
          <a:p>
            <a:pPr marL="9715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dirty="0" smtClean="0"/>
              <a:t>perform </a:t>
            </a:r>
            <a:r>
              <a:rPr lang="en-US" sz="2800" dirty="0" err="1" smtClean="0"/>
              <a:t>ReadField</a:t>
            </a:r>
            <a:r>
              <a:rPr lang="en-US" sz="2800" dirty="0" smtClean="0"/>
              <a:t>, </a:t>
            </a:r>
            <a:r>
              <a:rPr lang="en-US" sz="2800" dirty="0" err="1" smtClean="0"/>
              <a:t>WriteField</a:t>
            </a:r>
            <a:r>
              <a:rPr lang="en-US" sz="2800" dirty="0" smtClean="0"/>
              <a:t>, </a:t>
            </a:r>
            <a:r>
              <a:rPr lang="en-US" sz="2800" dirty="0" err="1" smtClean="0"/>
              <a:t>CASField</a:t>
            </a:r>
            <a:r>
              <a:rPr lang="en-US" sz="2800" dirty="0" smtClean="0"/>
              <a:t> </a:t>
            </a:r>
            <a:r>
              <a:rPr lang="en-US" sz="2800" b="1" dirty="0" smtClean="0"/>
              <a:t>only</a:t>
            </a:r>
            <a:r>
              <a:rPr lang="en-US" sz="2800" dirty="0" smtClean="0"/>
              <a:t> in Help(des)</a:t>
            </a:r>
          </a:p>
        </p:txBody>
      </p:sp>
    </p:spTree>
    <p:extLst>
      <p:ext uri="{BB962C8B-B14F-4D97-AF65-F5344CB8AC3E}">
        <p14:creationId xmlns:p14="http://schemas.microsoft.com/office/powerpoint/2010/main" val="7943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025" y="764373"/>
            <a:ext cx="9782175" cy="1293028"/>
          </a:xfrm>
        </p:spPr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/>
              <a:t>Modify </a:t>
            </a:r>
            <a:r>
              <a:rPr lang="en-US" sz="2800" b="1" dirty="0"/>
              <a:t>Help(des):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After each </a:t>
            </a:r>
            <a:r>
              <a:rPr lang="en-US" sz="2800" dirty="0" err="1" smtClean="0"/>
              <a:t>ReadField</a:t>
            </a:r>
            <a:r>
              <a:rPr lang="en-US" sz="2800" dirty="0"/>
              <a:t> </a:t>
            </a:r>
            <a:r>
              <a:rPr lang="en-US" sz="2800" dirty="0" smtClean="0"/>
              <a:t>/ </a:t>
            </a:r>
            <a:r>
              <a:rPr lang="en-US" sz="2800" dirty="0" err="1" smtClean="0"/>
              <a:t>CASField</a:t>
            </a:r>
            <a:r>
              <a:rPr lang="en-US" sz="2800" dirty="0" smtClean="0"/>
              <a:t>, </a:t>
            </a:r>
            <a:r>
              <a:rPr lang="en-US" sz="2800" dirty="0"/>
              <a:t>check if it failed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If so, </a:t>
            </a:r>
            <a:r>
              <a:rPr lang="en-US" sz="2800" dirty="0" smtClean="0"/>
              <a:t>stop helping (return)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 smtClean="0"/>
              <a:t>Why does this work?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Failed </a:t>
            </a:r>
            <a:r>
              <a:rPr lang="en-US" sz="2800" dirty="0" err="1" smtClean="0"/>
              <a:t>ReadField</a:t>
            </a:r>
            <a:r>
              <a:rPr lang="en-US" sz="2800" dirty="0" smtClean="0"/>
              <a:t> / </a:t>
            </a:r>
            <a:r>
              <a:rPr lang="en-US" sz="2800" dirty="0" err="1" smtClean="0"/>
              <a:t>CASField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invalid descriptor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sym typeface="Wingdings" panose="05000000000000000000" pitchFamily="2" charset="2"/>
              </a:rPr>
              <a:t> thread created a new descriptor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sym typeface="Wingdings" panose="05000000000000000000" pitchFamily="2" charset="2"/>
              </a:rPr>
              <a:t> thread started a new operation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sym typeface="Wingdings" panose="05000000000000000000" pitchFamily="2" charset="2"/>
              </a:rPr>
              <a:t> operation being helped has already finished</a:t>
            </a:r>
            <a:r>
              <a:rPr lang="en-US" sz="2800" dirty="0">
                <a:sym typeface="Wingdings" panose="05000000000000000000" pitchFamily="2" charset="2"/>
              </a:rPr>
              <a:t>!</a:t>
            </a:r>
            <a:endParaRPr lang="en-US" sz="2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023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942" y="764373"/>
            <a:ext cx="9263258" cy="1293028"/>
          </a:xfrm>
        </p:spPr>
        <p:txBody>
          <a:bodyPr/>
          <a:lstStyle/>
          <a:p>
            <a:r>
              <a:rPr lang="en-US" dirty="0" smtClean="0"/>
              <a:t>Implementing weak 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Descriptor array: one slot per thread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238246" y="3840332"/>
            <a:ext cx="1028478" cy="36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38246" y="4207646"/>
            <a:ext cx="1028478" cy="36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38246" y="4574959"/>
            <a:ext cx="1028478" cy="36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38246" y="4942273"/>
            <a:ext cx="1028478" cy="36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38246" y="5309586"/>
            <a:ext cx="1028478" cy="36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17276" y="2987723"/>
            <a:ext cx="344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Descriptor for thread T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66724" y="3884598"/>
            <a:ext cx="560153" cy="27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66724" y="4250856"/>
            <a:ext cx="555324" cy="27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66724" y="4617114"/>
            <a:ext cx="564973" cy="27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66724" y="4985483"/>
            <a:ext cx="564973" cy="27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66724" y="5348887"/>
            <a:ext cx="564973" cy="27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38246" y="3467932"/>
            <a:ext cx="1028478" cy="3673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61895" y="3472177"/>
            <a:ext cx="110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version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40269" y="3102023"/>
            <a:ext cx="5102021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Thread T step 1:</a:t>
            </a:r>
          </a:p>
          <a:p>
            <a:r>
              <a:rPr lang="en-US" sz="2400" dirty="0" err="1" smtClean="0"/>
              <a:t>CreateNew</a:t>
            </a:r>
            <a:r>
              <a:rPr lang="en-US" sz="2400" dirty="0" smtClean="0"/>
              <a:t>(400, N, 424, B, D)</a:t>
            </a:r>
          </a:p>
          <a:p>
            <a:r>
              <a:rPr lang="en-US" sz="2400" dirty="0" smtClean="0"/>
              <a:t>Returned pointer = &lt;T, 4&gt;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2238246" y="3849857"/>
            <a:ext cx="1028478" cy="36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238246" y="4217171"/>
            <a:ext cx="1028478" cy="36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238246" y="4584484"/>
            <a:ext cx="1028478" cy="36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424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238246" y="4951798"/>
            <a:ext cx="1028478" cy="36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238246" y="5319111"/>
            <a:ext cx="1028478" cy="36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238246" y="3477457"/>
            <a:ext cx="1028478" cy="3673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42942" y="3467932"/>
            <a:ext cx="1028478" cy="3673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540269" y="4451764"/>
            <a:ext cx="5102021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Thread T step 2:</a:t>
            </a:r>
          </a:p>
          <a:p>
            <a:r>
              <a:rPr lang="en-US" sz="2400" dirty="0" err="1" smtClean="0"/>
              <a:t>CreateNew</a:t>
            </a:r>
            <a:r>
              <a:rPr lang="en-US" sz="2400" dirty="0" smtClean="0"/>
              <a:t>(824, A, 200, X, J)</a:t>
            </a:r>
          </a:p>
          <a:p>
            <a:r>
              <a:rPr lang="en-US" sz="2400" dirty="0" smtClean="0"/>
              <a:t>Returned pointer = &lt;T, 6&gt;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2242942" y="3467932"/>
            <a:ext cx="1028478" cy="3673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242942" y="3849857"/>
            <a:ext cx="1028478" cy="36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824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242942" y="4217171"/>
            <a:ext cx="1028478" cy="36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242942" y="4584484"/>
            <a:ext cx="1028478" cy="36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242942" y="4951798"/>
            <a:ext cx="1028478" cy="36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242942" y="5319111"/>
            <a:ext cx="1028478" cy="367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242942" y="3467932"/>
            <a:ext cx="1028478" cy="3673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accesses outside of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Some algorithms invoke </a:t>
            </a:r>
            <a:r>
              <a:rPr lang="en-US" sz="2800" dirty="0" err="1" smtClean="0"/>
              <a:t>ReadField</a:t>
            </a:r>
            <a:r>
              <a:rPr lang="en-US" sz="2800" dirty="0" smtClean="0"/>
              <a:t> </a:t>
            </a:r>
            <a:r>
              <a:rPr lang="en-US" sz="2800" b="1" dirty="0" smtClean="0"/>
              <a:t>outside</a:t>
            </a:r>
            <a:r>
              <a:rPr lang="en-US" sz="2800" dirty="0" smtClean="0"/>
              <a:t> of Help(des)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Examples: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LLX/SCX primitives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K-CAS primitive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Challenge: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How to react when </a:t>
            </a:r>
            <a:r>
              <a:rPr lang="en-US" sz="2800" dirty="0" err="1" smtClean="0"/>
              <a:t>ReadField</a:t>
            </a:r>
            <a:r>
              <a:rPr lang="en-US" sz="2800" dirty="0" smtClean="0"/>
              <a:t> fails </a:t>
            </a:r>
            <a:r>
              <a:rPr lang="en-US" sz="2800" b="1" dirty="0" smtClean="0"/>
              <a:t>outside </a:t>
            </a:r>
            <a:r>
              <a:rPr lang="en-US" sz="2800" dirty="0" smtClean="0"/>
              <a:t>of Help?</a:t>
            </a:r>
          </a:p>
          <a:p>
            <a:pPr lvl="1">
              <a:lnSpc>
                <a:spcPct val="10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5934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Extended</a:t>
            </a:r>
            <a:r>
              <a:rPr lang="en-US" dirty="0" smtClean="0"/>
              <a:t> weak descriptor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US" sz="2800" dirty="0" smtClean="0"/>
              <a:t>Intuitive description:</a:t>
            </a:r>
          </a:p>
          <a:p>
            <a:pPr lvl="1">
              <a:lnSpc>
                <a:spcPct val="105000"/>
              </a:lnSpc>
            </a:pPr>
            <a:r>
              <a:rPr lang="en-US" sz="2800" dirty="0" smtClean="0"/>
              <a:t>Similar to weak descriptor ADT +</a:t>
            </a:r>
            <a:br>
              <a:rPr lang="en-US" sz="2800" dirty="0" smtClean="0"/>
            </a:br>
            <a:r>
              <a:rPr lang="en-US" sz="2800" dirty="0" smtClean="0"/>
              <a:t>a predicate </a:t>
            </a:r>
            <a:r>
              <a:rPr lang="en-US" sz="2800" b="1" dirty="0" err="1"/>
              <a:t>IsOperationFinished</a:t>
            </a:r>
            <a:r>
              <a:rPr lang="en-US" sz="2800" b="1" dirty="0"/>
              <a:t>(des)</a:t>
            </a:r>
            <a:endParaRPr lang="en-US" sz="2800" dirty="0" smtClean="0"/>
          </a:p>
          <a:p>
            <a:pPr lvl="1">
              <a:lnSpc>
                <a:spcPct val="105000"/>
              </a:lnSpc>
            </a:pPr>
            <a:r>
              <a:rPr lang="en-US" sz="2800" dirty="0" smtClean="0"/>
              <a:t>Supports algorithms in which</a:t>
            </a:r>
          </a:p>
          <a:p>
            <a:pPr lvl="2">
              <a:lnSpc>
                <a:spcPct val="105000"/>
              </a:lnSpc>
            </a:pPr>
            <a:r>
              <a:rPr lang="en-US" sz="2800" dirty="0" err="1" smtClean="0"/>
              <a:t>ReadFields</a:t>
            </a:r>
            <a:r>
              <a:rPr lang="en-US" sz="2800" dirty="0" smtClean="0"/>
              <a:t> performed outside of Help</a:t>
            </a:r>
            <a:br>
              <a:rPr lang="en-US" sz="2800" dirty="0" smtClean="0"/>
            </a:br>
            <a:r>
              <a:rPr lang="en-US" sz="2800" dirty="0" smtClean="0"/>
              <a:t>can be replaced with </a:t>
            </a:r>
            <a:r>
              <a:rPr lang="en-US" sz="2800" dirty="0" err="1" smtClean="0"/>
              <a:t>IsOperationFinished</a:t>
            </a:r>
            <a:endParaRPr lang="en-US" sz="2800" dirty="0" smtClean="0"/>
          </a:p>
          <a:p>
            <a:pPr>
              <a:lnSpc>
                <a:spcPct val="105000"/>
              </a:lnSpc>
            </a:pPr>
            <a:r>
              <a:rPr lang="en-US" sz="2800" dirty="0" smtClean="0"/>
              <a:t>Both LLX/SCX and K-CAS are supported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416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2x Intel E7-4830 v3</a:t>
            </a:r>
          </a:p>
          <a:p>
            <a:r>
              <a:rPr lang="en-US" sz="2800" dirty="0" smtClean="0"/>
              <a:t>12 cores (24 threads) per socket</a:t>
            </a:r>
          </a:p>
          <a:p>
            <a:r>
              <a:rPr lang="en-US" sz="2800" dirty="0"/>
              <a:t>128GB RAM</a:t>
            </a:r>
            <a:endParaRPr lang="en-US" sz="2800" dirty="0" smtClean="0"/>
          </a:p>
          <a:p>
            <a:r>
              <a:rPr lang="en-US" sz="2800" dirty="0" smtClean="0"/>
              <a:t>Ubuntu 14.04 LTS, G++ 4.8.4 –O3</a:t>
            </a:r>
          </a:p>
          <a:p>
            <a:r>
              <a:rPr lang="en-US" sz="2800" dirty="0" smtClean="0"/>
              <a:t>Fast allocator: </a:t>
            </a:r>
            <a:r>
              <a:rPr lang="en-US" sz="2800" dirty="0" err="1" smtClean="0"/>
              <a:t>jemalloc</a:t>
            </a:r>
            <a:r>
              <a:rPr lang="en-US" sz="2800" dirty="0" smtClean="0"/>
              <a:t> 4.2.1</a:t>
            </a:r>
          </a:p>
        </p:txBody>
      </p:sp>
    </p:spTree>
    <p:extLst>
      <p:ext uri="{BB962C8B-B14F-4D97-AF65-F5344CB8AC3E}">
        <p14:creationId xmlns:p14="http://schemas.microsoft.com/office/powerpoint/2010/main" val="361103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50048"/>
            <a:ext cx="8610600" cy="826302"/>
          </a:xfrm>
        </p:spPr>
        <p:txBody>
          <a:bodyPr/>
          <a:lstStyle/>
          <a:p>
            <a:r>
              <a:rPr lang="en-US" dirty="0" smtClean="0"/>
              <a:t>K-CAS experiment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22896" r="12809" b="18203"/>
          <a:stretch/>
        </p:blipFill>
        <p:spPr bwMode="auto">
          <a:xfrm>
            <a:off x="1338971" y="1828800"/>
            <a:ext cx="9871954" cy="4264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45480" r="9503" b="31416"/>
          <a:stretch/>
        </p:blipFill>
        <p:spPr bwMode="auto">
          <a:xfrm>
            <a:off x="3275766" y="1443376"/>
            <a:ext cx="5658684" cy="332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75487" y="6104965"/>
            <a:ext cx="3525324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2800" dirty="0" smtClean="0"/>
              <a:t>concurrent threads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2450" y="1802685"/>
            <a:ext cx="553998" cy="431945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2400" dirty="0"/>
              <a:t>o</a:t>
            </a:r>
            <a:r>
              <a:rPr lang="en-US" sz="2400" dirty="0" smtClean="0"/>
              <a:t>perations per microsecond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620500" y="2899834"/>
            <a:ext cx="0" cy="127211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582400" y="3275554"/>
            <a:ext cx="461665" cy="77681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9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73873"/>
            <a:ext cx="8610600" cy="712002"/>
          </a:xfrm>
        </p:spPr>
        <p:txBody>
          <a:bodyPr/>
          <a:lstStyle/>
          <a:p>
            <a:r>
              <a:rPr lang="en-US" dirty="0" smtClean="0"/>
              <a:t>K-CAS Memory usage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28875" y="2078117"/>
            <a:ext cx="1046440" cy="382572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2800" dirty="0"/>
              <a:t>p</a:t>
            </a:r>
            <a:r>
              <a:rPr lang="en-US" sz="2800" dirty="0" smtClean="0"/>
              <a:t>eak memory usage</a:t>
            </a:r>
          </a:p>
          <a:p>
            <a:pPr algn="ctr"/>
            <a:r>
              <a:rPr lang="en-US" sz="2800" dirty="0" smtClean="0"/>
              <a:t>for descriptors (bytes)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51762" y="5885890"/>
            <a:ext cx="3525324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2800" dirty="0" smtClean="0"/>
              <a:t>concurrent threads</a:t>
            </a:r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0" t="27675" r="25801" b="21540"/>
          <a:stretch/>
        </p:blipFill>
        <p:spPr bwMode="auto">
          <a:xfrm>
            <a:off x="3629024" y="2162175"/>
            <a:ext cx="4686717" cy="3695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45480" r="9503" b="31416"/>
          <a:stretch/>
        </p:blipFill>
        <p:spPr bwMode="auto">
          <a:xfrm>
            <a:off x="3628607" y="1820305"/>
            <a:ext cx="4687135" cy="275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8696325" y="4378360"/>
            <a:ext cx="0" cy="133664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67750" y="4453502"/>
            <a:ext cx="461665" cy="77681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Lock-free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/>
              <a:t>Lock-freedom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Individual threads may starve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Whole system makes progress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Cannot use locks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Typically use </a:t>
            </a:r>
            <a:r>
              <a:rPr lang="en-US" sz="2800" b="1" dirty="0" smtClean="0"/>
              <a:t>helping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658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69098"/>
            <a:ext cx="8610600" cy="731052"/>
          </a:xfrm>
        </p:spPr>
        <p:txBody>
          <a:bodyPr>
            <a:normAutofit/>
          </a:bodyPr>
          <a:lstStyle/>
          <a:p>
            <a:r>
              <a:rPr lang="en-US" dirty="0" smtClean="0"/>
              <a:t>LLX/SCX BST experiment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t="23170" r="3958" b="14516"/>
          <a:stretch/>
        </p:blipFill>
        <p:spPr bwMode="auto">
          <a:xfrm>
            <a:off x="1813398" y="1818667"/>
            <a:ext cx="9321327" cy="4253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1575" y="1793160"/>
            <a:ext cx="553998" cy="431945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2400" dirty="0"/>
              <a:t>o</a:t>
            </a:r>
            <a:r>
              <a:rPr lang="en-US" sz="2400" dirty="0" smtClean="0"/>
              <a:t>perations per microsecond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23162" y="6019240"/>
            <a:ext cx="3525324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2800" dirty="0" smtClean="0"/>
              <a:t>concurrent threads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8" t="39977" r="11316" b="55011"/>
          <a:stretch/>
        </p:blipFill>
        <p:spPr bwMode="auto">
          <a:xfrm>
            <a:off x="2533650" y="1317940"/>
            <a:ext cx="8429625" cy="374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1391900" y="2673362"/>
            <a:ext cx="0" cy="1272209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353800" y="3049082"/>
            <a:ext cx="461665" cy="77681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Weak descriptors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Support a large class of lock-free algorithms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Can significantly improve performance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Drastically improve memory usage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In the paper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Formal definitions and proofs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Support for multiple descriptor types, …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More experiments (4-socket AMD)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84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Suppose</a:t>
            </a:r>
          </a:p>
          <a:p>
            <a:pPr lvl="1">
              <a:lnSpc>
                <a:spcPct val="110000"/>
              </a:lnSpc>
            </a:pPr>
            <a:r>
              <a:rPr lang="en-US" sz="2800" dirty="0" smtClean="0"/>
              <a:t>p starts an operation O</a:t>
            </a:r>
          </a:p>
          <a:p>
            <a:pPr lvl="1">
              <a:lnSpc>
                <a:spcPct val="110000"/>
              </a:lnSpc>
            </a:pPr>
            <a:r>
              <a:rPr lang="en-US" sz="2800" dirty="0" smtClean="0"/>
              <a:t>q is blocked by O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Lock-based approach</a:t>
            </a:r>
          </a:p>
          <a:p>
            <a:pPr lvl="1">
              <a:lnSpc>
                <a:spcPct val="110000"/>
              </a:lnSpc>
            </a:pPr>
            <a:r>
              <a:rPr lang="en-US" sz="2800" dirty="0" smtClean="0"/>
              <a:t>q waits for p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Lock-free approach</a:t>
            </a:r>
          </a:p>
          <a:p>
            <a:pPr lvl="1">
              <a:lnSpc>
                <a:spcPct val="110000"/>
              </a:lnSpc>
            </a:pPr>
            <a:r>
              <a:rPr lang="en-US" sz="2800" dirty="0" smtClean="0"/>
              <a:t>q performs O on behalf of p</a:t>
            </a:r>
          </a:p>
          <a:p>
            <a:pPr lvl="1">
              <a:lnSpc>
                <a:spcPct val="110000"/>
              </a:lnSpc>
            </a:pPr>
            <a:r>
              <a:rPr lang="en-US" sz="2800" b="1" dirty="0" smtClean="0"/>
              <a:t>How does it know how to perform O?</a:t>
            </a:r>
            <a:endParaRPr lang="en-US" sz="2800" b="1" dirty="0"/>
          </a:p>
        </p:txBody>
      </p:sp>
      <p:pic>
        <p:nvPicPr>
          <p:cNvPr id="1027" name="Picture 3" descr="C:\Users\trbot\AppData\Local\Microsoft\Windows\Temporary Internet Files\Content.IE5\DG3AAIWQ\person-helping-another-climb-a-ladd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4112813"/>
            <a:ext cx="1357311" cy="255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rbot\AppData\Local\Microsoft\Windows\Temporary Internet Files\Content.IE5\N88KN9IZ\17_waitingroom_inv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605606"/>
            <a:ext cx="1145897" cy="11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81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dirty="0" smtClean="0"/>
              <a:t>Each operation O creates a </a:t>
            </a:r>
            <a:r>
              <a:rPr lang="en-US" sz="3000" b="1" dirty="0" smtClean="0"/>
              <a:t>descriptor</a:t>
            </a:r>
            <a:r>
              <a:rPr lang="en-US" sz="3000" dirty="0" smtClean="0"/>
              <a:t> des</a:t>
            </a:r>
          </a:p>
          <a:p>
            <a:pPr>
              <a:lnSpc>
                <a:spcPct val="100000"/>
              </a:lnSpc>
            </a:pPr>
            <a:r>
              <a:rPr lang="en-US" sz="3000" dirty="0" smtClean="0"/>
              <a:t>Descriptor encodes how to perform O</a:t>
            </a:r>
          </a:p>
          <a:p>
            <a:pPr lvl="1">
              <a:lnSpc>
                <a:spcPct val="100000"/>
              </a:lnSpc>
            </a:pPr>
            <a:r>
              <a:rPr lang="en-US" sz="3000" dirty="0" smtClean="0"/>
              <a:t>may contain arguments to O, and</a:t>
            </a:r>
          </a:p>
          <a:p>
            <a:pPr lvl="1">
              <a:lnSpc>
                <a:spcPct val="100000"/>
              </a:lnSpc>
            </a:pPr>
            <a:r>
              <a:rPr lang="en-US" sz="3000" dirty="0" smtClean="0"/>
              <a:t>status information</a:t>
            </a:r>
          </a:p>
          <a:p>
            <a:pPr>
              <a:lnSpc>
                <a:spcPct val="100000"/>
              </a:lnSpc>
            </a:pPr>
            <a:r>
              <a:rPr lang="en-US" sz="3000" dirty="0" smtClean="0"/>
              <a:t>Help by invoking Help(des)</a:t>
            </a:r>
          </a:p>
          <a:p>
            <a:pPr lvl="1">
              <a:lnSpc>
                <a:spcPct val="100000"/>
              </a:lnSpc>
            </a:pPr>
            <a:r>
              <a:rPr lang="en-US" sz="3000" dirty="0" smtClean="0"/>
              <a:t>Completes the operation that created des</a:t>
            </a:r>
          </a:p>
        </p:txBody>
      </p:sp>
    </p:spTree>
    <p:extLst>
      <p:ext uri="{BB962C8B-B14F-4D97-AF65-F5344CB8AC3E}">
        <p14:creationId xmlns:p14="http://schemas.microsoft.com/office/powerpoint/2010/main" val="14104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double compare single swap (DCSS)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Atomic </a:t>
            </a:r>
            <a:r>
              <a:rPr lang="en-US" sz="2800" dirty="0" smtClean="0"/>
              <a:t>semantics</a:t>
            </a:r>
            <a:r>
              <a:rPr lang="en-US" sz="2800" dirty="0" smtClean="0"/>
              <a:t>:</a:t>
            </a: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247776" y="2867024"/>
            <a:ext cx="6400799" cy="2181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DCSS(a1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, e1, a2, e2, n2)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old = *a2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if *a1 = e1 and *a2 = e2 then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 *a2 = n2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return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old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Implementation:</a:t>
            </a:r>
            <a:br>
              <a:rPr lang="en-US" dirty="0" smtClean="0"/>
            </a:br>
            <a:r>
              <a:rPr lang="en-US" dirty="0" smtClean="0"/>
              <a:t>DCSS(400, N, 424, B, D)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42288" y="2564227"/>
            <a:ext cx="1847088" cy="4998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2288" y="3064099"/>
            <a:ext cx="1847088" cy="4998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42288" y="3563971"/>
            <a:ext cx="1847088" cy="4998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2288" y="4063843"/>
            <a:ext cx="1847088" cy="4998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42288" y="4563715"/>
            <a:ext cx="1847088" cy="4998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2901" y="262949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2901" y="312569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72901" y="363127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416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2900" y="412580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72900" y="463253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432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00050" y="2193399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Main memory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81138" y="596400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4133721" y="2918488"/>
            <a:ext cx="1365504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33721" y="3406168"/>
            <a:ext cx="1365504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133721" y="3893848"/>
            <a:ext cx="1365504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424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133721" y="4381528"/>
            <a:ext cx="1365504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33721" y="4869208"/>
            <a:ext cx="1365504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59081" y="2562731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Descriptor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99225" y="2977259"/>
            <a:ext cx="74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99225" y="3463538"/>
            <a:ext cx="73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99225" y="3949817"/>
            <a:ext cx="75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499225" y="4438898"/>
            <a:ext cx="75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99225" y="4921387"/>
            <a:ext cx="75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542288" y="5063587"/>
            <a:ext cx="1847088" cy="4998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542288" y="5563459"/>
            <a:ext cx="1847088" cy="4998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72900" y="512554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440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72900" y="563227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448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542288" y="4063843"/>
            <a:ext cx="1847088" cy="4998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369755" y="4231980"/>
            <a:ext cx="165962" cy="150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34" idx="6"/>
            <a:endCxn id="16" idx="1"/>
          </p:cNvCxnSpPr>
          <p:nvPr/>
        </p:nvCxnSpPr>
        <p:spPr>
          <a:xfrm flipV="1">
            <a:off x="2535717" y="3162328"/>
            <a:ext cx="1598004" cy="11449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38" name="Rectangle 37"/>
          <p:cNvSpPr/>
          <p:nvPr/>
        </p:nvSpPr>
        <p:spPr>
          <a:xfrm>
            <a:off x="6561511" y="4375117"/>
            <a:ext cx="4934324" cy="19571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/>
              <a:t>Help(des) function: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if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dirty="0" smtClean="0"/>
              <a:t>des.a1 = des.e1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CAS(des.a2, des, des.n2)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else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CAS(des.a2, des, des.e2)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565476" y="2629497"/>
            <a:ext cx="4934324" cy="49619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des = pointer to new descriptor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561511" y="3123092"/>
            <a:ext cx="4934324" cy="4997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2400" dirty="0" smtClean="0"/>
              <a:t>CAS(a2</a:t>
            </a:r>
            <a:r>
              <a:rPr lang="en-US" sz="2400" dirty="0"/>
              <a:t>, </a:t>
            </a:r>
            <a:r>
              <a:rPr lang="en-US" sz="2400" dirty="0" smtClean="0"/>
              <a:t>e2</a:t>
            </a:r>
            <a:r>
              <a:rPr lang="en-US" sz="2400" dirty="0"/>
              <a:t>, des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3" name="Rectangle 42"/>
          <p:cNvSpPr/>
          <p:nvPr/>
        </p:nvSpPr>
        <p:spPr>
          <a:xfrm>
            <a:off x="6561511" y="3622823"/>
            <a:ext cx="4934324" cy="4997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sz="2400" dirty="0" smtClean="0"/>
              <a:t>Help(des)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1543224" y="4073524"/>
            <a:ext cx="1847088" cy="4998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4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9" grpId="0" animBg="1"/>
      <p:bldP spid="30" grpId="0" animBg="1"/>
      <p:bldP spid="31" grpId="0"/>
      <p:bldP spid="32" grpId="0"/>
      <p:bldP spid="33" grpId="0" animBg="1"/>
      <p:bldP spid="33" grpId="1" animBg="1"/>
      <p:bldP spid="34" grpId="0" animBg="1"/>
      <p:bldP spid="38" grpId="0" animBg="1"/>
      <p:bldP spid="41" grpId="0" animBg="1"/>
      <p:bldP spid="42" grpId="0" animBg="1"/>
      <p:bldP spid="43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Reclaiming 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n-US" sz="2800" dirty="0" smtClean="0"/>
              <a:t>Once the DCSS is over, can we free the descriptor?</a:t>
            </a:r>
          </a:p>
          <a:p>
            <a:pPr lvl="1">
              <a:lnSpc>
                <a:spcPct val="105000"/>
              </a:lnSpc>
            </a:pPr>
            <a:r>
              <a:rPr lang="en-US" sz="2800" dirty="0" smtClean="0"/>
              <a:t>Helpers may still access it</a:t>
            </a:r>
          </a:p>
          <a:p>
            <a:pPr lvl="1">
              <a:lnSpc>
                <a:spcPct val="105000"/>
              </a:lnSpc>
            </a:pPr>
            <a:r>
              <a:rPr lang="en-US" sz="2800" dirty="0" smtClean="0"/>
              <a:t>Reclaiming it can cause crashes / corruption</a:t>
            </a:r>
          </a:p>
          <a:p>
            <a:pPr>
              <a:lnSpc>
                <a:spcPct val="105000"/>
              </a:lnSpc>
            </a:pPr>
            <a:r>
              <a:rPr lang="en-US" sz="2800" dirty="0" smtClean="0"/>
              <a:t>Correctly reclaiming descriptors</a:t>
            </a:r>
          </a:p>
          <a:p>
            <a:pPr lvl="1">
              <a:lnSpc>
                <a:spcPct val="105000"/>
              </a:lnSpc>
            </a:pPr>
            <a:r>
              <a:rPr lang="en-US" sz="2600" dirty="0" smtClean="0"/>
              <a:t>Difficult: often relies on garbage collection</a:t>
            </a:r>
            <a:endParaRPr lang="en-US" sz="2600" dirty="0"/>
          </a:p>
          <a:p>
            <a:pPr lvl="1">
              <a:lnSpc>
                <a:spcPct val="105000"/>
              </a:lnSpc>
            </a:pPr>
            <a:r>
              <a:rPr lang="en-US" sz="2800" dirty="0" smtClean="0"/>
              <a:t>High overhead: allocation, reclamation, </a:t>
            </a:r>
            <a:r>
              <a:rPr lang="en-US" sz="2800" dirty="0" err="1" smtClean="0"/>
              <a:t>deallocation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1637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Reusing descriptors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Intuition: descriptors only needed for helping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Only </a:t>
            </a:r>
            <a:r>
              <a:rPr lang="en-US" sz="2800" dirty="0" smtClean="0"/>
              <a:t>for </a:t>
            </a:r>
            <a:r>
              <a:rPr lang="en-US" sz="2800" dirty="0"/>
              <a:t>current ongoing operation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076325" y="3705225"/>
            <a:ext cx="9944100" cy="10001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The dream: just reuse one descriptor per </a:t>
            </a:r>
            <a:r>
              <a:rPr lang="en-US" sz="3200" dirty="0" smtClean="0"/>
              <a:t>thread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711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Descriptor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CreateNew(</a:t>
            </a:r>
            <a:r>
              <a:rPr lang="en-US" sz="2800" b="1" dirty="0" smtClean="0"/>
              <a:t>values</a:t>
            </a:r>
            <a:r>
              <a:rPr lang="en-US" sz="2800" dirty="0" smtClean="0"/>
              <a:t>…)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Create and return a descriptor containing </a:t>
            </a:r>
            <a:r>
              <a:rPr lang="en-US" sz="2600" b="1" dirty="0" smtClean="0"/>
              <a:t>values</a:t>
            </a:r>
          </a:p>
          <a:p>
            <a:pPr>
              <a:lnSpc>
                <a:spcPct val="100000"/>
              </a:lnSpc>
            </a:pPr>
            <a:r>
              <a:rPr lang="en-US" sz="2800" dirty="0" err="1" smtClean="0"/>
              <a:t>ReadField</a:t>
            </a:r>
            <a:r>
              <a:rPr lang="en-US" sz="2800" dirty="0" smtClean="0"/>
              <a:t>(des, f)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Read field f</a:t>
            </a:r>
          </a:p>
          <a:p>
            <a:pPr>
              <a:lnSpc>
                <a:spcPct val="100000"/>
              </a:lnSpc>
            </a:pPr>
            <a:r>
              <a:rPr lang="en-US" sz="2800" dirty="0" err="1" smtClean="0"/>
              <a:t>WriteField</a:t>
            </a:r>
            <a:r>
              <a:rPr lang="en-US" sz="2800" dirty="0" smtClean="0"/>
              <a:t>(des, f, new)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Write new to field f</a:t>
            </a:r>
          </a:p>
          <a:p>
            <a:pPr>
              <a:lnSpc>
                <a:spcPct val="100000"/>
              </a:lnSpc>
            </a:pPr>
            <a:r>
              <a:rPr lang="en-US" sz="2800" dirty="0" err="1" smtClean="0"/>
              <a:t>CASField</a:t>
            </a:r>
            <a:r>
              <a:rPr lang="en-US" sz="2800" dirty="0" smtClean="0"/>
              <a:t>(des, f, </a:t>
            </a:r>
            <a:r>
              <a:rPr lang="en-US" sz="2800" dirty="0" err="1" smtClean="0"/>
              <a:t>exp</a:t>
            </a:r>
            <a:r>
              <a:rPr lang="en-US" sz="2800" dirty="0" smtClean="0"/>
              <a:t>, new)</a:t>
            </a:r>
          </a:p>
          <a:p>
            <a:pPr lvl="1">
              <a:lnSpc>
                <a:spcPct val="100000"/>
              </a:lnSpc>
            </a:pPr>
            <a:r>
              <a:rPr lang="en-US" sz="2600" dirty="0" smtClean="0"/>
              <a:t>CAS a field f from </a:t>
            </a:r>
            <a:r>
              <a:rPr lang="en-US" sz="2600" dirty="0" err="1" smtClean="0"/>
              <a:t>exp</a:t>
            </a:r>
            <a:r>
              <a:rPr lang="en-US" sz="2600" dirty="0" smtClean="0"/>
              <a:t> to new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1353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A0A0A0"/>
      </a:dk1>
      <a:lt1>
        <a:sysClr val="window" lastClr="383635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A0A0A0"/>
      </a:dk1>
      <a:lt1>
        <a:sysClr val="window" lastClr="383635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4873</TotalTime>
  <Words>837</Words>
  <Application>Microsoft Office PowerPoint</Application>
  <PresentationFormat>Custom</PresentationFormat>
  <Paragraphs>237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Vapor Trail</vt:lpstr>
      <vt:lpstr>Reuse, don’t recycle</vt:lpstr>
      <vt:lpstr>Lock-free algorithms</vt:lpstr>
      <vt:lpstr>helping</vt:lpstr>
      <vt:lpstr>Descriptors</vt:lpstr>
      <vt:lpstr>Example: double compare single swap (DCSS)</vt:lpstr>
      <vt:lpstr>Implementation: DCSS(400, N, 424, B, D)</vt:lpstr>
      <vt:lpstr>Reclaiming descriptors</vt:lpstr>
      <vt:lpstr>Reusing descriptors</vt:lpstr>
      <vt:lpstr>Descriptor ADT</vt:lpstr>
      <vt:lpstr>DCSS with the descriptor ADT</vt:lpstr>
      <vt:lpstr>Weak descriptor ADT</vt:lpstr>
      <vt:lpstr>Weak transformation</vt:lpstr>
      <vt:lpstr>How it works</vt:lpstr>
      <vt:lpstr>Implementing weak descriptors</vt:lpstr>
      <vt:lpstr>accesses outside of help</vt:lpstr>
      <vt:lpstr>Extended weak descriptor ADT</vt:lpstr>
      <vt:lpstr>Experimental Setup</vt:lpstr>
      <vt:lpstr>K-CAS experiment</vt:lpstr>
      <vt:lpstr>K-CAS Memory usage</vt:lpstr>
      <vt:lpstr>LLX/SCX BST experiment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Reuse, don’t recycle</dc:title>
  <dc:creator>trbot</dc:creator>
  <cp:lastModifiedBy>Trevor Brown</cp:lastModifiedBy>
  <cp:revision>48</cp:revision>
  <dcterms:created xsi:type="dcterms:W3CDTF">2017-09-27T16:24:48Z</dcterms:created>
  <dcterms:modified xsi:type="dcterms:W3CDTF">2017-10-08T13:58:24Z</dcterms:modified>
</cp:coreProperties>
</file>