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32"/>
  </p:notesMasterIdLst>
  <p:sldIdLst>
    <p:sldId id="446" r:id="rId5"/>
    <p:sldId id="358" r:id="rId6"/>
    <p:sldId id="432" r:id="rId7"/>
    <p:sldId id="508" r:id="rId8"/>
    <p:sldId id="444" r:id="rId9"/>
    <p:sldId id="445" r:id="rId10"/>
    <p:sldId id="440" r:id="rId11"/>
    <p:sldId id="497" r:id="rId12"/>
    <p:sldId id="379" r:id="rId13"/>
    <p:sldId id="376" r:id="rId14"/>
    <p:sldId id="483" r:id="rId15"/>
    <p:sldId id="380" r:id="rId16"/>
    <p:sldId id="382" r:id="rId17"/>
    <p:sldId id="481" r:id="rId18"/>
    <p:sldId id="471" r:id="rId19"/>
    <p:sldId id="486" r:id="rId20"/>
    <p:sldId id="488" r:id="rId21"/>
    <p:sldId id="489" r:id="rId22"/>
    <p:sldId id="490" r:id="rId23"/>
    <p:sldId id="495" r:id="rId24"/>
    <p:sldId id="500" r:id="rId25"/>
    <p:sldId id="498" r:id="rId26"/>
    <p:sldId id="499" r:id="rId27"/>
    <p:sldId id="453" r:id="rId28"/>
    <p:sldId id="494" r:id="rId29"/>
    <p:sldId id="472" r:id="rId30"/>
    <p:sldId id="496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sina Kharal" initials="RK" lastIdx="1" clrIdx="0">
    <p:extLst>
      <p:ext uri="{19B8F6BF-5375-455C-9EA6-DF929625EA0E}">
        <p15:presenceInfo xmlns:p15="http://schemas.microsoft.com/office/powerpoint/2012/main" userId="Rosina Kharal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91" autoAdjust="0"/>
    <p:restoredTop sz="64354" autoAdjust="0"/>
  </p:normalViewPr>
  <p:slideViewPr>
    <p:cSldViewPr snapToGrid="0">
      <p:cViewPr varScale="1">
        <p:scale>
          <a:sx n="80" d="100"/>
          <a:sy n="80" d="100"/>
        </p:scale>
        <p:origin x="2256" y="17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60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7C1709-3C41-499F-816A-5996EE34525F}" type="datetimeFigureOut">
              <a:rPr lang="en-CA" smtClean="0"/>
              <a:t>2024-04-02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1F055A-4BFF-44CE-9505-95A55FEA90C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46631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F055A-4BFF-44CE-9505-95A55FEA90CC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236935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F055A-4BFF-44CE-9505-95A55FEA90CC}" type="slidenum">
              <a:rPr lang="en-CA" smtClean="0"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067534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F055A-4BFF-44CE-9505-95A55FEA90CC}" type="slidenum">
              <a:rPr lang="en-CA" smtClean="0"/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09223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F055A-4BFF-44CE-9505-95A55FEA90CC}" type="slidenum">
              <a:rPr lang="en-CA" smtClean="0"/>
              <a:t>15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325798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baseline="0" dirty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F055A-4BFF-44CE-9505-95A55FEA90CC}" type="slidenum">
              <a:rPr lang="en-CA" smtClean="0"/>
              <a:t>16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835363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F055A-4BFF-44CE-9505-95A55FEA90CC}" type="slidenum">
              <a:rPr lang="en-CA" smtClean="0"/>
              <a:t>17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716727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F055A-4BFF-44CE-9505-95A55FEA90CC}" type="slidenum">
              <a:rPr lang="en-CA" smtClean="0"/>
              <a:t>18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415045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baseline="0" dirty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F055A-4BFF-44CE-9505-95A55FEA90CC}" type="slidenum">
              <a:rPr lang="en-CA" smtClean="0"/>
              <a:t>19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499930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baseline="0" dirty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F055A-4BFF-44CE-9505-95A55FEA90CC}" type="slidenum">
              <a:rPr lang="en-CA" smtClean="0"/>
              <a:t>20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3286866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baseline="0" dirty="0"/>
              <a:t>.</a:t>
            </a:r>
          </a:p>
          <a:p>
            <a:endParaRPr lang="en-CA" baseline="0" dirty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F055A-4BFF-44CE-9505-95A55FEA90CC}" type="slidenum">
              <a:rPr lang="en-CA" smtClean="0"/>
              <a:t>21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5367040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F055A-4BFF-44CE-9505-95A55FEA90CC}" type="slidenum">
              <a:rPr lang="en-CA" smtClean="0"/>
              <a:t>22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124749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F055A-4BFF-44CE-9505-95A55FEA90CC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6183744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F055A-4BFF-44CE-9505-95A55FEA90CC}" type="slidenum">
              <a:rPr lang="en-CA" smtClean="0"/>
              <a:t>23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4737384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F055A-4BFF-44CE-9505-95A55FEA90CC}" type="slidenum">
              <a:rPr lang="en-CA" smtClean="0"/>
              <a:t>24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3488895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F055A-4BFF-44CE-9505-95A55FEA90CC}" type="slidenum">
              <a:rPr lang="en-CA" smtClean="0"/>
              <a:t>25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8967258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F055A-4BFF-44CE-9505-95A55FEA90CC}" type="slidenum">
              <a:rPr lang="en-CA" smtClean="0"/>
              <a:t>26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0090696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F055A-4BFF-44CE-9505-95A55FEA90CC}" type="slidenum">
              <a:rPr lang="en-CA" smtClean="0"/>
              <a:t>27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158240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F055A-4BFF-44CE-9505-95A55FEA90CC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416815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F055A-4BFF-44CE-9505-95A55FEA90CC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068434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b="1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F055A-4BFF-44CE-9505-95A55FEA90CC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0090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F055A-4BFF-44CE-9505-95A55FEA90CC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291535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F055A-4BFF-44CE-9505-95A55FEA90CC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480462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F055A-4BFF-44CE-9505-95A55FEA90CC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445801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F055A-4BFF-44CE-9505-95A55FEA90CC}" type="slidenum">
              <a:rPr lang="en-CA" smtClean="0"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096470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jpe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C2BA46B-62E1-9C4E-9919-D959D552468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98000"/>
            <a:ext cx="4592702" cy="126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2740" y="1028940"/>
            <a:ext cx="9821560" cy="1474115"/>
          </a:xfrm>
        </p:spPr>
        <p:txBody>
          <a:bodyPr lIns="0" anchor="b">
            <a:noAutofit/>
          </a:bodyPr>
          <a:lstStyle>
            <a:lvl1pPr algn="l">
              <a:defRPr sz="5400" b="1" i="0" cap="all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SLIDE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2740" y="4266821"/>
            <a:ext cx="5486243" cy="666549"/>
          </a:xfrm>
        </p:spPr>
        <p:txBody>
          <a:bodyPr lIns="0" anchor="t">
            <a:normAutofit/>
          </a:bodyPr>
          <a:lstStyle>
            <a:lvl1pPr marL="0" indent="0" algn="l">
              <a:buNone/>
              <a:defRPr sz="15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2740" y="2642329"/>
            <a:ext cx="1182916" cy="377962"/>
          </a:xfrm>
          <a:solidFill>
            <a:schemeClr val="accent1"/>
          </a:solidFill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6619DCF6-8A19-4F4F-A258-1625A66B6247}" type="datetimeFigureOut">
              <a:rPr lang="en-CA" smtClean="0"/>
              <a:t>2024-04-02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623674" y="6377231"/>
            <a:ext cx="4293708" cy="250337"/>
          </a:xfrm>
        </p:spPr>
        <p:txBody>
          <a:bodyPr/>
          <a:lstStyle>
            <a:lvl1pPr algn="ctr">
              <a:defRPr/>
            </a:lvl1pPr>
          </a:lstStyle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148416" y="6377231"/>
            <a:ext cx="553900" cy="250337"/>
          </a:xfrm>
        </p:spPr>
        <p:txBody>
          <a:bodyPr/>
          <a:lstStyle>
            <a:lvl1pPr algn="ctr">
              <a:defRPr/>
            </a:lvl1pPr>
          </a:lstStyle>
          <a:p>
            <a:fld id="{7D2B8363-91EC-4E26-85A0-7519E98723F9}" type="slidenum">
              <a:rPr lang="en-CA" smtClean="0"/>
              <a:t>‹#›</a:t>
            </a:fld>
            <a:endParaRPr lang="en-CA"/>
          </a:p>
        </p:txBody>
      </p:sp>
      <p:grpSp>
        <p:nvGrpSpPr>
          <p:cNvPr id="5" name="Group 4"/>
          <p:cNvGrpSpPr/>
          <p:nvPr/>
        </p:nvGrpSpPr>
        <p:grpSpPr>
          <a:xfrm>
            <a:off x="0" y="0"/>
            <a:ext cx="12192000" cy="397164"/>
            <a:chOff x="0" y="0"/>
            <a:chExt cx="12192000" cy="397164"/>
          </a:xfrm>
        </p:grpSpPr>
        <p:sp>
          <p:nvSpPr>
            <p:cNvPr id="18" name="Rectangle 17"/>
            <p:cNvSpPr/>
            <p:nvPr userDrawn="1"/>
          </p:nvSpPr>
          <p:spPr>
            <a:xfrm>
              <a:off x="1" y="198582"/>
              <a:ext cx="3082197" cy="1985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3050818" y="198582"/>
              <a:ext cx="3047061" cy="19858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6097879" y="198582"/>
              <a:ext cx="3047061" cy="19858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9144939" y="198582"/>
              <a:ext cx="3047061" cy="19858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0" y="0"/>
              <a:ext cx="12191999" cy="19858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77348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9881" y="1396192"/>
            <a:ext cx="5542713" cy="670270"/>
          </a:xfrm>
        </p:spPr>
        <p:txBody>
          <a:bodyPr anchor="b">
            <a:noAutofit/>
          </a:bodyPr>
          <a:lstStyle>
            <a:lvl1pPr marL="0" indent="0">
              <a:buNone/>
              <a:defRPr sz="2800" b="1" baseline="0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9881" y="2184400"/>
            <a:ext cx="5542713" cy="3846945"/>
          </a:xfrm>
        </p:spPr>
        <p:txBody>
          <a:bodyPr>
            <a:normAutofit/>
          </a:bodyPr>
          <a:lstStyle>
            <a:lvl1pPr marL="288925" indent="-288925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 sz="2000"/>
            </a:lvl1pPr>
            <a:lvl2pPr marL="685800" indent="-228600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 sz="1800"/>
            </a:lvl2pPr>
            <a:lvl3pPr marL="1143000" indent="-228600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 sz="1600"/>
            </a:lvl3pPr>
            <a:lvl4pPr marL="1600200" indent="-228600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 sz="1400"/>
            </a:lvl4pPr>
            <a:lvl5pPr marL="2057400" indent="-228600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6154" y="1396192"/>
            <a:ext cx="5593458" cy="670270"/>
          </a:xfrm>
        </p:spPr>
        <p:txBody>
          <a:bodyPr anchor="b">
            <a:normAutofit/>
          </a:bodyPr>
          <a:lstStyle>
            <a:lvl1pPr marL="0" indent="0">
              <a:buNone/>
              <a:defRPr sz="2800" b="1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6154" y="2184400"/>
            <a:ext cx="5593458" cy="3846945"/>
          </a:xfrm>
        </p:spPr>
        <p:txBody>
          <a:bodyPr>
            <a:normAutofit/>
          </a:bodyPr>
          <a:lstStyle>
            <a:lvl1pPr marL="288925" indent="-288925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 sz="2000"/>
            </a:lvl1pPr>
            <a:lvl2pPr marL="685800" indent="-228600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 sz="1800"/>
            </a:lvl2pPr>
            <a:lvl3pPr marL="1143000" indent="-228600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 sz="1600"/>
            </a:lvl3pPr>
            <a:lvl4pPr marL="1600200" indent="-228600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 sz="1400"/>
            </a:lvl4pPr>
            <a:lvl5pPr marL="2057400" indent="-228600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xfrm>
            <a:off x="259883" y="434108"/>
            <a:ext cx="11569729" cy="895927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9DCF6-8A19-4F4F-A258-1625A66B6247}" type="datetimeFigureOut">
              <a:rPr lang="en-CA" smtClean="0"/>
              <a:t>2024-04-02</a:t>
            </a:fld>
            <a:endParaRPr lang="en-CA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B8363-91EC-4E26-85A0-7519E98723F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90555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9DCF6-8A19-4F4F-A258-1625A66B6247}" type="datetimeFigureOut">
              <a:rPr lang="en-CA" smtClean="0"/>
              <a:t>2024-04-02</a:t>
            </a:fld>
            <a:endParaRPr lang="en-CA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B8363-91EC-4E26-85A0-7519E98723F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94224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9DCF6-8A19-4F4F-A258-1625A66B6247}" type="datetimeFigureOut">
              <a:rPr lang="en-CA" smtClean="0"/>
              <a:t>2024-04-02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B8363-91EC-4E26-85A0-7519E98723F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70844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_NoBkg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751004" y="6335309"/>
            <a:ext cx="1181114" cy="250337"/>
          </a:xfrm>
        </p:spPr>
        <p:txBody>
          <a:bodyPr/>
          <a:lstStyle/>
          <a:p>
            <a:fld id="{6619DCF6-8A19-4F4F-A258-1625A66B6247}" type="datetimeFigureOut">
              <a:rPr lang="en-CA" smtClean="0"/>
              <a:t>2024-04-02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B8363-91EC-4E26-85A0-7519E98723F9}" type="slidenum">
              <a:rPr lang="en-CA" smtClean="0"/>
              <a:t>‹#›</a:t>
            </a:fld>
            <a:endParaRPr lang="en-CA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CABB091-8774-9E48-B7F2-27B51F3E1D9E}"/>
              </a:ext>
            </a:extLst>
          </p:cNvPr>
          <p:cNvGrpSpPr/>
          <p:nvPr/>
        </p:nvGrpSpPr>
        <p:grpSpPr>
          <a:xfrm>
            <a:off x="0" y="0"/>
            <a:ext cx="12192000" cy="397164"/>
            <a:chOff x="0" y="0"/>
            <a:chExt cx="12192000" cy="397164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838D7EA-7D07-4B42-ADCB-1BD63AAF7D0C}"/>
                </a:ext>
              </a:extLst>
            </p:cNvPr>
            <p:cNvSpPr/>
            <p:nvPr userDrawn="1"/>
          </p:nvSpPr>
          <p:spPr>
            <a:xfrm>
              <a:off x="1" y="198582"/>
              <a:ext cx="3082197" cy="1985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039E683-6E4A-C449-AE6A-1450532C4F8B}"/>
                </a:ext>
              </a:extLst>
            </p:cNvPr>
            <p:cNvSpPr/>
            <p:nvPr userDrawn="1"/>
          </p:nvSpPr>
          <p:spPr>
            <a:xfrm>
              <a:off x="3050818" y="198582"/>
              <a:ext cx="3047061" cy="19858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42A2C1C-9C97-DD44-B681-19658D0285CE}"/>
                </a:ext>
              </a:extLst>
            </p:cNvPr>
            <p:cNvSpPr/>
            <p:nvPr userDrawn="1"/>
          </p:nvSpPr>
          <p:spPr>
            <a:xfrm>
              <a:off x="6097879" y="198582"/>
              <a:ext cx="3047061" cy="19858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326D620-ECF0-0F4F-8577-FEDCE92C9B0F}"/>
                </a:ext>
              </a:extLst>
            </p:cNvPr>
            <p:cNvSpPr/>
            <p:nvPr userDrawn="1"/>
          </p:nvSpPr>
          <p:spPr>
            <a:xfrm>
              <a:off x="9144939" y="198582"/>
              <a:ext cx="3047061" cy="19858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E1EAD5E-D572-2543-A13B-AF19766C6061}"/>
                </a:ext>
              </a:extLst>
            </p:cNvPr>
            <p:cNvSpPr/>
            <p:nvPr userDrawn="1"/>
          </p:nvSpPr>
          <p:spPr>
            <a:xfrm>
              <a:off x="0" y="0"/>
              <a:ext cx="12191999" cy="19858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20128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ext or Quot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930071" y="1237675"/>
            <a:ext cx="4331855" cy="910202"/>
          </a:xfrm>
        </p:spPr>
        <p:txBody>
          <a:bodyPr anchor="b">
            <a:normAutofit/>
          </a:bodyPr>
          <a:lstStyle>
            <a:lvl1pPr algn="ctr">
              <a:defRPr sz="2800" b="1" cap="all" baseline="0"/>
            </a:lvl1pPr>
          </a:lstStyle>
          <a:p>
            <a:r>
              <a:rPr lang="en-US" dirty="0"/>
              <a:t>CONTEXT or THEME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0751004" y="6335309"/>
            <a:ext cx="1181114" cy="250337"/>
          </a:xfrm>
        </p:spPr>
        <p:txBody>
          <a:bodyPr/>
          <a:lstStyle/>
          <a:p>
            <a:fld id="{6619DCF6-8A19-4F4F-A258-1625A66B6247}" type="datetimeFigureOut">
              <a:rPr lang="en-CA" smtClean="0"/>
              <a:t>2024-04-02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B8363-91EC-4E26-85A0-7519E98723F9}" type="slidenum">
              <a:rPr lang="en-CA" smtClean="0"/>
              <a:t>‹#›</a:t>
            </a:fld>
            <a:endParaRPr lang="en-CA"/>
          </a:p>
        </p:txBody>
      </p:sp>
      <p:cxnSp>
        <p:nvCxnSpPr>
          <p:cNvPr id="12" name="Straight Connector 11"/>
          <p:cNvCxnSpPr/>
          <p:nvPr/>
        </p:nvCxnSpPr>
        <p:spPr>
          <a:xfrm>
            <a:off x="3930073" y="2244437"/>
            <a:ext cx="4331855" cy="0"/>
          </a:xfrm>
          <a:prstGeom prst="line">
            <a:avLst/>
          </a:prstGeom>
          <a:ln w="15875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930073" y="4668983"/>
            <a:ext cx="4331855" cy="0"/>
          </a:xfrm>
          <a:prstGeom prst="line">
            <a:avLst/>
          </a:prstGeom>
          <a:ln w="15875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660400" y="2420360"/>
            <a:ext cx="10871200" cy="2114550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280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3930072" y="4784725"/>
            <a:ext cx="4331855" cy="276225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 algn="ctr">
              <a:buNone/>
              <a:defRPr lang="en-US" sz="1200" b="1" cap="all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lvl="0" algn="ctr"/>
            <a:r>
              <a:rPr lang="en-US"/>
              <a:t>Edit Master text styles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A98F507-4C7B-6440-9274-D567E17B880A}"/>
              </a:ext>
            </a:extLst>
          </p:cNvPr>
          <p:cNvGrpSpPr/>
          <p:nvPr/>
        </p:nvGrpSpPr>
        <p:grpSpPr>
          <a:xfrm>
            <a:off x="0" y="0"/>
            <a:ext cx="12192000" cy="397164"/>
            <a:chOff x="0" y="0"/>
            <a:chExt cx="12192000" cy="397164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062FC0E-C608-DC42-8142-5E620C586391}"/>
                </a:ext>
              </a:extLst>
            </p:cNvPr>
            <p:cNvSpPr/>
            <p:nvPr userDrawn="1"/>
          </p:nvSpPr>
          <p:spPr>
            <a:xfrm>
              <a:off x="1" y="198582"/>
              <a:ext cx="3082197" cy="1985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ECC75DC-12D2-C548-B93B-8BE8DDE058E8}"/>
                </a:ext>
              </a:extLst>
            </p:cNvPr>
            <p:cNvSpPr/>
            <p:nvPr userDrawn="1"/>
          </p:nvSpPr>
          <p:spPr>
            <a:xfrm>
              <a:off x="3050818" y="198582"/>
              <a:ext cx="3047061" cy="19858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74F8930-F07E-A444-B191-FE56C3BD8316}"/>
                </a:ext>
              </a:extLst>
            </p:cNvPr>
            <p:cNvSpPr/>
            <p:nvPr userDrawn="1"/>
          </p:nvSpPr>
          <p:spPr>
            <a:xfrm>
              <a:off x="6097879" y="198582"/>
              <a:ext cx="3047061" cy="19858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C226A990-F64D-7B46-9DDB-79FB7E56237D}"/>
                </a:ext>
              </a:extLst>
            </p:cNvPr>
            <p:cNvSpPr/>
            <p:nvPr userDrawn="1"/>
          </p:nvSpPr>
          <p:spPr>
            <a:xfrm>
              <a:off x="9144939" y="198582"/>
              <a:ext cx="3047061" cy="19858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009A52E3-1AD5-F04B-A519-876179FD2849}"/>
                </a:ext>
              </a:extLst>
            </p:cNvPr>
            <p:cNvSpPr/>
            <p:nvPr userDrawn="1"/>
          </p:nvSpPr>
          <p:spPr>
            <a:xfrm>
              <a:off x="0" y="0"/>
              <a:ext cx="12191999" cy="19858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11891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ext or Quote with Phot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6350285" y="807867"/>
            <a:ext cx="5440648" cy="5445153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54362" y="1237675"/>
            <a:ext cx="4331855" cy="910202"/>
          </a:xfrm>
        </p:spPr>
        <p:txBody>
          <a:bodyPr anchor="b">
            <a:normAutofit/>
          </a:bodyPr>
          <a:lstStyle>
            <a:lvl1pPr algn="ctr">
              <a:defRPr sz="2800" b="1" cap="all" baseline="0"/>
            </a:lvl1pPr>
          </a:lstStyle>
          <a:p>
            <a:r>
              <a:rPr lang="en-US" dirty="0"/>
              <a:t>CONTEXT or THEME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0751004" y="6335309"/>
            <a:ext cx="1181114" cy="250337"/>
          </a:xfrm>
        </p:spPr>
        <p:txBody>
          <a:bodyPr/>
          <a:lstStyle/>
          <a:p>
            <a:fld id="{6619DCF6-8A19-4F4F-A258-1625A66B6247}" type="datetimeFigureOut">
              <a:rPr lang="en-CA" smtClean="0"/>
              <a:t>2024-04-02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59882" y="6335309"/>
            <a:ext cx="3887245" cy="250337"/>
          </a:xfrm>
        </p:spPr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587999" y="6335309"/>
            <a:ext cx="1016000" cy="250337"/>
          </a:xfrm>
        </p:spPr>
        <p:txBody>
          <a:bodyPr/>
          <a:lstStyle/>
          <a:p>
            <a:fld id="{7D2B8363-91EC-4E26-85A0-7519E98723F9}" type="slidenum">
              <a:rPr lang="en-CA" smtClean="0"/>
              <a:t>‹#›</a:t>
            </a:fld>
            <a:endParaRPr lang="en-CA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544943" y="2409026"/>
            <a:ext cx="4950694" cy="2114550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220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854362" y="4784725"/>
            <a:ext cx="4331855" cy="276225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 algn="ctr">
              <a:buNone/>
              <a:defRPr lang="en-US" sz="1200" b="1" cap="all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lvl="0" algn="ctr"/>
            <a:r>
              <a:rPr lang="en-US"/>
              <a:t>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854363" y="2244437"/>
            <a:ext cx="4331855" cy="0"/>
          </a:xfrm>
          <a:prstGeom prst="line">
            <a:avLst/>
          </a:prstGeom>
          <a:ln w="15875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854363" y="4668983"/>
            <a:ext cx="4331855" cy="0"/>
          </a:xfrm>
          <a:prstGeom prst="line">
            <a:avLst/>
          </a:prstGeom>
          <a:ln w="15875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683A625-C185-494B-B37B-9A01244E3192}"/>
              </a:ext>
            </a:extLst>
          </p:cNvPr>
          <p:cNvGrpSpPr/>
          <p:nvPr/>
        </p:nvGrpSpPr>
        <p:grpSpPr>
          <a:xfrm>
            <a:off x="0" y="0"/>
            <a:ext cx="12192000" cy="397164"/>
            <a:chOff x="0" y="0"/>
            <a:chExt cx="12192000" cy="397164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EB838A2-1B77-0E49-8EB2-7C6DCD7571CB}"/>
                </a:ext>
              </a:extLst>
            </p:cNvPr>
            <p:cNvSpPr/>
            <p:nvPr userDrawn="1"/>
          </p:nvSpPr>
          <p:spPr>
            <a:xfrm>
              <a:off x="1" y="198582"/>
              <a:ext cx="3082197" cy="1985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2B6C057-9898-964D-A318-DDE19B199684}"/>
                </a:ext>
              </a:extLst>
            </p:cNvPr>
            <p:cNvSpPr/>
            <p:nvPr userDrawn="1"/>
          </p:nvSpPr>
          <p:spPr>
            <a:xfrm>
              <a:off x="3050818" y="198582"/>
              <a:ext cx="3047061" cy="19858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1A7EC5E2-3D95-A749-8B20-E089E5CD8094}"/>
                </a:ext>
              </a:extLst>
            </p:cNvPr>
            <p:cNvSpPr/>
            <p:nvPr userDrawn="1"/>
          </p:nvSpPr>
          <p:spPr>
            <a:xfrm>
              <a:off x="6097879" y="198582"/>
              <a:ext cx="3047061" cy="19858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AF1FB6F0-3123-6F44-ADA3-9A378BBFB9EC}"/>
                </a:ext>
              </a:extLst>
            </p:cNvPr>
            <p:cNvSpPr/>
            <p:nvPr userDrawn="1"/>
          </p:nvSpPr>
          <p:spPr>
            <a:xfrm>
              <a:off x="9144939" y="198582"/>
              <a:ext cx="3047061" cy="19858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458458C1-B21A-1740-8C2E-D51A34AFD1A3}"/>
                </a:ext>
              </a:extLst>
            </p:cNvPr>
            <p:cNvSpPr/>
            <p:nvPr userDrawn="1"/>
          </p:nvSpPr>
          <p:spPr>
            <a:xfrm>
              <a:off x="0" y="0"/>
              <a:ext cx="12191999" cy="19858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25252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1550988" y="3461559"/>
            <a:ext cx="9070975" cy="598488"/>
          </a:xfrm>
        </p:spPr>
        <p:txBody>
          <a:bodyPr>
            <a:normAutofit/>
          </a:bodyPr>
          <a:lstStyle>
            <a:lvl1pPr marL="0" indent="0" algn="ctr">
              <a:buNone/>
              <a:defRPr sz="32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 err="1"/>
              <a:t>Subheader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7591" y="2382981"/>
            <a:ext cx="11569729" cy="1046019"/>
          </a:xfrm>
        </p:spPr>
        <p:txBody>
          <a:bodyPr anchor="b">
            <a:normAutofit/>
          </a:bodyPr>
          <a:lstStyle>
            <a:lvl1pPr algn="ctr">
              <a:defRPr sz="6000" b="1" cap="all" baseline="0"/>
            </a:lvl1pPr>
          </a:lstStyle>
          <a:p>
            <a:r>
              <a:rPr lang="en-US" dirty="0"/>
              <a:t>SECTION DIVIDER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0751004" y="6335309"/>
            <a:ext cx="1181114" cy="250337"/>
          </a:xfrm>
        </p:spPr>
        <p:txBody>
          <a:bodyPr/>
          <a:lstStyle/>
          <a:p>
            <a:fld id="{6619DCF6-8A19-4F4F-A258-1625A66B6247}" type="datetimeFigureOut">
              <a:rPr lang="en-CA" smtClean="0"/>
              <a:t>2024-04-02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B8363-91EC-4E26-85A0-7519E98723F9}" type="slidenum">
              <a:rPr lang="en-CA" smtClean="0"/>
              <a:t>‹#›</a:t>
            </a:fld>
            <a:endParaRPr lang="en-CA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A77994C-28FD-564D-8D2B-3C1D1E003F78}"/>
              </a:ext>
            </a:extLst>
          </p:cNvPr>
          <p:cNvGrpSpPr/>
          <p:nvPr/>
        </p:nvGrpSpPr>
        <p:grpSpPr>
          <a:xfrm>
            <a:off x="0" y="0"/>
            <a:ext cx="12192000" cy="397164"/>
            <a:chOff x="0" y="0"/>
            <a:chExt cx="12192000" cy="397164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AF1F1A7-A97F-2043-A2B6-700DB47E5D6E}"/>
                </a:ext>
              </a:extLst>
            </p:cNvPr>
            <p:cNvSpPr/>
            <p:nvPr userDrawn="1"/>
          </p:nvSpPr>
          <p:spPr>
            <a:xfrm>
              <a:off x="1" y="198582"/>
              <a:ext cx="3082197" cy="1985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224B184-90A6-454F-9D9E-ECF073E8AB22}"/>
                </a:ext>
              </a:extLst>
            </p:cNvPr>
            <p:cNvSpPr/>
            <p:nvPr userDrawn="1"/>
          </p:nvSpPr>
          <p:spPr>
            <a:xfrm>
              <a:off x="3050818" y="198582"/>
              <a:ext cx="3047061" cy="19858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9BF415E-5C68-5A46-A4AA-12882385D646}"/>
                </a:ext>
              </a:extLst>
            </p:cNvPr>
            <p:cNvSpPr/>
            <p:nvPr userDrawn="1"/>
          </p:nvSpPr>
          <p:spPr>
            <a:xfrm>
              <a:off x="6097879" y="198582"/>
              <a:ext cx="3047061" cy="19858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38F68827-DD27-C847-A47E-256BF5F3DD58}"/>
                </a:ext>
              </a:extLst>
            </p:cNvPr>
            <p:cNvSpPr/>
            <p:nvPr userDrawn="1"/>
          </p:nvSpPr>
          <p:spPr>
            <a:xfrm>
              <a:off x="9144939" y="198582"/>
              <a:ext cx="3047061" cy="19858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0BE1C56-BDF3-2C49-8D53-7F278C21E615}"/>
                </a:ext>
              </a:extLst>
            </p:cNvPr>
            <p:cNvSpPr/>
            <p:nvPr userDrawn="1"/>
          </p:nvSpPr>
          <p:spPr>
            <a:xfrm>
              <a:off x="0" y="0"/>
              <a:ext cx="12191999" cy="19858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8777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Divider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1550988" y="3461559"/>
            <a:ext cx="9070975" cy="598488"/>
          </a:xfrm>
        </p:spPr>
        <p:txBody>
          <a:bodyPr>
            <a:normAutofit/>
          </a:bodyPr>
          <a:lstStyle>
            <a:lvl1pPr marL="0" indent="0" algn="ctr">
              <a:buNone/>
              <a:defRPr sz="32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 err="1"/>
              <a:t>Subheader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7591" y="2382981"/>
            <a:ext cx="11569729" cy="1046019"/>
          </a:xfrm>
        </p:spPr>
        <p:txBody>
          <a:bodyPr anchor="b">
            <a:normAutofit/>
          </a:bodyPr>
          <a:lstStyle>
            <a:lvl1pPr algn="ctr">
              <a:defRPr sz="6000" b="1" cap="all" baseline="0"/>
            </a:lvl1pPr>
          </a:lstStyle>
          <a:p>
            <a:r>
              <a:rPr lang="en-US" dirty="0"/>
              <a:t>SECTION DIVIDER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0751004" y="6335309"/>
            <a:ext cx="1181114" cy="250337"/>
          </a:xfrm>
        </p:spPr>
        <p:txBody>
          <a:bodyPr/>
          <a:lstStyle/>
          <a:p>
            <a:fld id="{6619DCF6-8A19-4F4F-A258-1625A66B6247}" type="datetimeFigureOut">
              <a:rPr lang="en-CA" smtClean="0"/>
              <a:t>2024-04-02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B8363-91EC-4E26-85A0-7519E98723F9}" type="slidenum">
              <a:rPr lang="en-CA" smtClean="0"/>
              <a:t>‹#›</a:t>
            </a:fld>
            <a:endParaRPr lang="en-CA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4B9973A-E968-E149-B111-4E3A0085298A}"/>
              </a:ext>
            </a:extLst>
          </p:cNvPr>
          <p:cNvGrpSpPr/>
          <p:nvPr/>
        </p:nvGrpSpPr>
        <p:grpSpPr>
          <a:xfrm>
            <a:off x="0" y="0"/>
            <a:ext cx="12192000" cy="397164"/>
            <a:chOff x="0" y="0"/>
            <a:chExt cx="12192000" cy="397164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D2FDE60-617C-5041-979E-D1F7A2C5C89F}"/>
                </a:ext>
              </a:extLst>
            </p:cNvPr>
            <p:cNvSpPr/>
            <p:nvPr userDrawn="1"/>
          </p:nvSpPr>
          <p:spPr>
            <a:xfrm>
              <a:off x="1" y="198582"/>
              <a:ext cx="3082197" cy="1985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B4F1CEB-D611-BA47-A19D-E0A5A169870A}"/>
                </a:ext>
              </a:extLst>
            </p:cNvPr>
            <p:cNvSpPr/>
            <p:nvPr userDrawn="1"/>
          </p:nvSpPr>
          <p:spPr>
            <a:xfrm>
              <a:off x="3050818" y="198582"/>
              <a:ext cx="3047061" cy="19858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97D50D4-6174-034C-A3F3-E9AB2E1D3281}"/>
                </a:ext>
              </a:extLst>
            </p:cNvPr>
            <p:cNvSpPr/>
            <p:nvPr userDrawn="1"/>
          </p:nvSpPr>
          <p:spPr>
            <a:xfrm>
              <a:off x="6097879" y="198582"/>
              <a:ext cx="3047061" cy="19858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37EA6D82-A05D-0249-8E30-A4790C4403B2}"/>
                </a:ext>
              </a:extLst>
            </p:cNvPr>
            <p:cNvSpPr/>
            <p:nvPr userDrawn="1"/>
          </p:nvSpPr>
          <p:spPr>
            <a:xfrm>
              <a:off x="9144939" y="198582"/>
              <a:ext cx="3047061" cy="19858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7C19425-79B1-3342-B23A-57609026ACF2}"/>
                </a:ext>
              </a:extLst>
            </p:cNvPr>
            <p:cNvSpPr/>
            <p:nvPr userDrawn="1"/>
          </p:nvSpPr>
          <p:spPr>
            <a:xfrm>
              <a:off x="0" y="0"/>
              <a:ext cx="12191999" cy="19858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26213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Divider 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1550988" y="3461559"/>
            <a:ext cx="9070975" cy="598488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 err="1"/>
              <a:t>Subheader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7591" y="2382981"/>
            <a:ext cx="11569729" cy="1046019"/>
          </a:xfrm>
        </p:spPr>
        <p:txBody>
          <a:bodyPr anchor="b">
            <a:normAutofit/>
          </a:bodyPr>
          <a:lstStyle>
            <a:lvl1pPr algn="ctr">
              <a:defRPr sz="60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DIVIDER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0751004" y="6335309"/>
            <a:ext cx="1181114" cy="25033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619DCF6-8A19-4F4F-A258-1625A66B6247}" type="datetimeFigureOut">
              <a:rPr lang="en-CA" smtClean="0"/>
              <a:t>2024-04-02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D2B8363-91EC-4E26-85A0-7519E98723F9}" type="slidenum">
              <a:rPr lang="en-CA" smtClean="0"/>
              <a:t>‹#›</a:t>
            </a:fld>
            <a:endParaRPr lang="en-CA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C710A07-0963-2F48-B979-AEAC595D2302}"/>
              </a:ext>
            </a:extLst>
          </p:cNvPr>
          <p:cNvGrpSpPr/>
          <p:nvPr/>
        </p:nvGrpSpPr>
        <p:grpSpPr>
          <a:xfrm>
            <a:off x="0" y="0"/>
            <a:ext cx="12192000" cy="397164"/>
            <a:chOff x="0" y="0"/>
            <a:chExt cx="12192000" cy="397164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EF4AFBB-4878-E449-BA3E-95D6B0E5FAB1}"/>
                </a:ext>
              </a:extLst>
            </p:cNvPr>
            <p:cNvSpPr/>
            <p:nvPr userDrawn="1"/>
          </p:nvSpPr>
          <p:spPr>
            <a:xfrm>
              <a:off x="1" y="198582"/>
              <a:ext cx="3082197" cy="1985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8A5CE70-AD3F-774E-BE63-C49B146F7847}"/>
                </a:ext>
              </a:extLst>
            </p:cNvPr>
            <p:cNvSpPr/>
            <p:nvPr userDrawn="1"/>
          </p:nvSpPr>
          <p:spPr>
            <a:xfrm>
              <a:off x="3050818" y="198582"/>
              <a:ext cx="3047061" cy="19858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5CBF245-27F6-0A4E-A98C-1F74A015B671}"/>
                </a:ext>
              </a:extLst>
            </p:cNvPr>
            <p:cNvSpPr/>
            <p:nvPr userDrawn="1"/>
          </p:nvSpPr>
          <p:spPr>
            <a:xfrm>
              <a:off x="6097879" y="198582"/>
              <a:ext cx="3047061" cy="19858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79344F2-19C3-7A47-BC07-9351DEF6EEAF}"/>
                </a:ext>
              </a:extLst>
            </p:cNvPr>
            <p:cNvSpPr/>
            <p:nvPr userDrawn="1"/>
          </p:nvSpPr>
          <p:spPr>
            <a:xfrm>
              <a:off x="9144939" y="198582"/>
              <a:ext cx="3047061" cy="19858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D60D7D3-7608-864C-95F0-5D019659C1F5}"/>
                </a:ext>
              </a:extLst>
            </p:cNvPr>
            <p:cNvSpPr/>
            <p:nvPr userDrawn="1"/>
          </p:nvSpPr>
          <p:spPr>
            <a:xfrm>
              <a:off x="0" y="0"/>
              <a:ext cx="12191999" cy="19858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02251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7225" y="4581236"/>
            <a:ext cx="10877550" cy="1597891"/>
          </a:xfrm>
          <a:noFill/>
        </p:spPr>
        <p:txBody>
          <a:bodyPr wrap="square" rtlCol="0" anchor="ctr" anchorCtr="1">
            <a:noAutofit/>
          </a:bodyPr>
          <a:lstStyle>
            <a:lvl1pPr algn="ctr">
              <a:defRPr lang="en-US" sz="1800" b="0" i="0" cap="none" baseline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marL="0" lvl="0" algn="ctr">
              <a:lnSpc>
                <a:spcPct val="75000"/>
              </a:lnSpc>
            </a:pPr>
            <a:r>
              <a:rPr lang="en-US" dirty="0"/>
              <a:t>Click to edit master closing slide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10719067" y="6335309"/>
            <a:ext cx="1181114" cy="250337"/>
          </a:xfrm>
        </p:spPr>
        <p:txBody>
          <a:bodyPr/>
          <a:lstStyle/>
          <a:p>
            <a:fld id="{6619DCF6-8A19-4F4F-A258-1625A66B6247}" type="datetimeFigureOut">
              <a:rPr lang="en-CA" smtClean="0"/>
              <a:t>2024-04-02</a:t>
            </a:fld>
            <a:endParaRPr lang="en-CA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291819" y="6335309"/>
            <a:ext cx="4829174" cy="250337"/>
          </a:xfrm>
        </p:spPr>
        <p:txBody>
          <a:bodyPr/>
          <a:lstStyle/>
          <a:p>
            <a:endParaRPr lang="en-CA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B8363-91EC-4E26-85A0-7519E98723F9}" type="slidenum">
              <a:rPr lang="en-CA" smtClean="0"/>
              <a:t>‹#›</a:t>
            </a:fld>
            <a:endParaRPr lang="en-CA"/>
          </a:p>
        </p:txBody>
      </p:sp>
      <p:grpSp>
        <p:nvGrpSpPr>
          <p:cNvPr id="16" name="Group 15"/>
          <p:cNvGrpSpPr/>
          <p:nvPr/>
        </p:nvGrpSpPr>
        <p:grpSpPr>
          <a:xfrm>
            <a:off x="0" y="0"/>
            <a:ext cx="12192000" cy="397164"/>
            <a:chOff x="0" y="0"/>
            <a:chExt cx="12192000" cy="397164"/>
          </a:xfrm>
        </p:grpSpPr>
        <p:sp>
          <p:nvSpPr>
            <p:cNvPr id="17" name="Rectangle 16"/>
            <p:cNvSpPr/>
            <p:nvPr userDrawn="1"/>
          </p:nvSpPr>
          <p:spPr>
            <a:xfrm>
              <a:off x="1" y="198582"/>
              <a:ext cx="3082197" cy="19858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3050818" y="198582"/>
              <a:ext cx="3047061" cy="1985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6097879" y="198582"/>
              <a:ext cx="3047061" cy="19858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9144939" y="198582"/>
              <a:ext cx="3047061" cy="19858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0" y="0"/>
              <a:ext cx="12191999" cy="19858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51951DB4-78E5-884C-BDE1-084877EE3A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063" y="985586"/>
            <a:ext cx="6173872" cy="40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396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6094124" y="397164"/>
            <a:ext cx="6097876" cy="6460836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2740" y="1028940"/>
            <a:ext cx="5486243" cy="1474115"/>
          </a:xfrm>
        </p:spPr>
        <p:txBody>
          <a:bodyPr lIns="0" anchor="b">
            <a:noAutofit/>
          </a:bodyPr>
          <a:lstStyle>
            <a:lvl1pPr algn="l">
              <a:defRPr sz="5400" b="1" cap="all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SLIDE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2740" y="4266821"/>
            <a:ext cx="5486243" cy="666549"/>
          </a:xfrm>
        </p:spPr>
        <p:txBody>
          <a:bodyPr lIns="0" anchor="t">
            <a:normAutofit/>
          </a:bodyPr>
          <a:lstStyle>
            <a:lvl1pPr marL="0" indent="0" algn="l">
              <a:buNone/>
              <a:defRPr sz="15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2740" y="2642329"/>
            <a:ext cx="1182916" cy="377962"/>
          </a:xfrm>
          <a:solidFill>
            <a:schemeClr val="accent1"/>
          </a:solidFill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6619DCF6-8A19-4F4F-A258-1625A66B6247}" type="datetimeFigureOut">
              <a:rPr lang="en-CA" smtClean="0"/>
              <a:t>2024-04-02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623674" y="6377231"/>
            <a:ext cx="4293708" cy="250337"/>
          </a:xfrm>
        </p:spPr>
        <p:txBody>
          <a:bodyPr/>
          <a:lstStyle>
            <a:lvl1pPr algn="ctr">
              <a:defRPr/>
            </a:lvl1pPr>
          </a:lstStyle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148416" y="6377231"/>
            <a:ext cx="553900" cy="250337"/>
          </a:xfrm>
        </p:spPr>
        <p:txBody>
          <a:bodyPr/>
          <a:lstStyle>
            <a:lvl1pPr algn="ctr">
              <a:defRPr/>
            </a:lvl1pPr>
          </a:lstStyle>
          <a:p>
            <a:fld id="{7D2B8363-91EC-4E26-85A0-7519E98723F9}" type="slidenum">
              <a:rPr lang="en-CA" smtClean="0"/>
              <a:t>‹#›</a:t>
            </a:fld>
            <a:endParaRPr lang="en-CA"/>
          </a:p>
        </p:txBody>
      </p:sp>
      <p:grpSp>
        <p:nvGrpSpPr>
          <p:cNvPr id="30" name="Group 29"/>
          <p:cNvGrpSpPr/>
          <p:nvPr/>
        </p:nvGrpSpPr>
        <p:grpSpPr>
          <a:xfrm>
            <a:off x="0" y="0"/>
            <a:ext cx="12192000" cy="397164"/>
            <a:chOff x="0" y="0"/>
            <a:chExt cx="12192000" cy="397164"/>
          </a:xfrm>
        </p:grpSpPr>
        <p:sp>
          <p:nvSpPr>
            <p:cNvPr id="31" name="Rectangle 30"/>
            <p:cNvSpPr/>
            <p:nvPr userDrawn="1"/>
          </p:nvSpPr>
          <p:spPr>
            <a:xfrm>
              <a:off x="1" y="198582"/>
              <a:ext cx="3082197" cy="1985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 userDrawn="1"/>
          </p:nvSpPr>
          <p:spPr>
            <a:xfrm>
              <a:off x="3050818" y="198582"/>
              <a:ext cx="3047061" cy="19858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 userDrawn="1"/>
          </p:nvSpPr>
          <p:spPr>
            <a:xfrm>
              <a:off x="6097879" y="198582"/>
              <a:ext cx="3047061" cy="19858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 userDrawn="1"/>
          </p:nvSpPr>
          <p:spPr>
            <a:xfrm>
              <a:off x="9144939" y="198582"/>
              <a:ext cx="3047061" cy="19858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/>
            <p:cNvSpPr/>
            <p:nvPr userDrawn="1"/>
          </p:nvSpPr>
          <p:spPr>
            <a:xfrm>
              <a:off x="0" y="0"/>
              <a:ext cx="12191999" cy="19858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AED51070-0FEE-B746-AFAB-B0E11FE67C4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98000"/>
            <a:ext cx="4592702" cy="12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526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Slide_AL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33425" y="4682836"/>
            <a:ext cx="10725150" cy="1559782"/>
          </a:xfrm>
          <a:noFill/>
        </p:spPr>
        <p:txBody>
          <a:bodyPr wrap="square" rtlCol="0" anchor="ctr" anchorCtr="1">
            <a:noAutofit/>
          </a:bodyPr>
          <a:lstStyle>
            <a:lvl1pPr marL="0" algn="ctr">
              <a:lnSpc>
                <a:spcPct val="75000"/>
              </a:lnSpc>
              <a:defRPr lang="en-US" sz="1800" b="0" i="0">
                <a:solidFill>
                  <a:schemeClr val="bg1">
                    <a:alpha val="81000"/>
                  </a:schemeClr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marL="0" lvl="0" algn="ctr">
              <a:lnSpc>
                <a:spcPct val="75000"/>
              </a:lnSpc>
            </a:pPr>
            <a:r>
              <a:rPr lang="en-US" dirty="0"/>
              <a:t>Click to edit master closing slide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10765732" y="6335309"/>
            <a:ext cx="1181114" cy="25033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619DCF6-8A19-4F4F-A258-1625A66B6247}" type="datetimeFigureOut">
              <a:rPr lang="en-CA" smtClean="0"/>
              <a:t>2024-04-02</a:t>
            </a:fld>
            <a:endParaRPr lang="en-CA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245154" y="6335309"/>
            <a:ext cx="4752974" cy="25033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CA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D2B8363-91EC-4E26-85A0-7519E98723F9}" type="slidenum">
              <a:rPr lang="en-CA" smtClean="0"/>
              <a:t>‹#›</a:t>
            </a:fld>
            <a:endParaRPr lang="en-CA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0DB1498-F58C-E646-9F6F-54D3F125A3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064" y="985586"/>
            <a:ext cx="6173872" cy="4075200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642D84BF-CC9F-2E45-B41E-E1018E52236B}"/>
              </a:ext>
            </a:extLst>
          </p:cNvPr>
          <p:cNvGrpSpPr/>
          <p:nvPr/>
        </p:nvGrpSpPr>
        <p:grpSpPr>
          <a:xfrm>
            <a:off x="0" y="0"/>
            <a:ext cx="12192000" cy="397164"/>
            <a:chOff x="0" y="0"/>
            <a:chExt cx="12192000" cy="397164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4C387F9-B9F8-B843-A4AF-1DE8170DDD75}"/>
                </a:ext>
              </a:extLst>
            </p:cNvPr>
            <p:cNvSpPr/>
            <p:nvPr userDrawn="1"/>
          </p:nvSpPr>
          <p:spPr>
            <a:xfrm>
              <a:off x="1" y="198582"/>
              <a:ext cx="3082197" cy="1985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8777F05-86E1-1440-B143-A590EF7D0CF5}"/>
                </a:ext>
              </a:extLst>
            </p:cNvPr>
            <p:cNvSpPr/>
            <p:nvPr userDrawn="1"/>
          </p:nvSpPr>
          <p:spPr>
            <a:xfrm>
              <a:off x="3050818" y="198582"/>
              <a:ext cx="3047061" cy="19858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2ABB63A-2280-5247-9344-AFFBEEA91B4A}"/>
                </a:ext>
              </a:extLst>
            </p:cNvPr>
            <p:cNvSpPr/>
            <p:nvPr userDrawn="1"/>
          </p:nvSpPr>
          <p:spPr>
            <a:xfrm>
              <a:off x="6097879" y="198582"/>
              <a:ext cx="3047061" cy="19858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247B0FD2-33DD-9B46-A0F5-B6C6D770C391}"/>
                </a:ext>
              </a:extLst>
            </p:cNvPr>
            <p:cNvSpPr/>
            <p:nvPr userDrawn="1"/>
          </p:nvSpPr>
          <p:spPr>
            <a:xfrm>
              <a:off x="9144939" y="198582"/>
              <a:ext cx="3047061" cy="19858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2A3A37A-AABE-5844-99CD-3DE6893FA8D7}"/>
                </a:ext>
              </a:extLst>
            </p:cNvPr>
            <p:cNvSpPr/>
            <p:nvPr userDrawn="1"/>
          </p:nvSpPr>
          <p:spPr>
            <a:xfrm>
              <a:off x="0" y="0"/>
              <a:ext cx="12191999" cy="19858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67969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Closing Slide_Y+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10719067" y="6335309"/>
            <a:ext cx="1181114" cy="250337"/>
          </a:xfrm>
        </p:spPr>
        <p:txBody>
          <a:bodyPr/>
          <a:lstStyle/>
          <a:p>
            <a:fld id="{6619DCF6-8A19-4F4F-A258-1625A66B6247}" type="datetimeFigureOut">
              <a:rPr lang="en-CA" smtClean="0"/>
              <a:t>2024-04-02</a:t>
            </a:fld>
            <a:endParaRPr lang="en-CA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291819" y="6335309"/>
            <a:ext cx="4829174" cy="250337"/>
          </a:xfrm>
        </p:spPr>
        <p:txBody>
          <a:bodyPr/>
          <a:lstStyle/>
          <a:p>
            <a:endParaRPr lang="en-CA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B8363-91EC-4E26-85A0-7519E98723F9}" type="slidenum">
              <a:rPr lang="en-CA" smtClean="0"/>
              <a:t>‹#›</a:t>
            </a:fld>
            <a:endParaRPr lang="en-CA"/>
          </a:p>
        </p:txBody>
      </p:sp>
      <p:grpSp>
        <p:nvGrpSpPr>
          <p:cNvPr id="16" name="Group 15"/>
          <p:cNvGrpSpPr/>
          <p:nvPr/>
        </p:nvGrpSpPr>
        <p:grpSpPr>
          <a:xfrm>
            <a:off x="0" y="0"/>
            <a:ext cx="12192000" cy="397164"/>
            <a:chOff x="0" y="0"/>
            <a:chExt cx="12192000" cy="397164"/>
          </a:xfrm>
        </p:grpSpPr>
        <p:sp>
          <p:nvSpPr>
            <p:cNvPr id="17" name="Rectangle 16"/>
            <p:cNvSpPr/>
            <p:nvPr userDrawn="1"/>
          </p:nvSpPr>
          <p:spPr>
            <a:xfrm>
              <a:off x="1" y="198582"/>
              <a:ext cx="3082197" cy="19858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3050818" y="198582"/>
              <a:ext cx="3047061" cy="1985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6097879" y="198582"/>
              <a:ext cx="3047061" cy="19858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9144939" y="198582"/>
              <a:ext cx="3047061" cy="19858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0" y="0"/>
              <a:ext cx="12191999" cy="19858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51951DB4-78E5-884C-BDE1-084877EE3A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064" y="805093"/>
            <a:ext cx="6173872" cy="40752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0B9F152-2C9C-3C49-91F6-1A68EA51269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87315" y="4854114"/>
            <a:ext cx="1817370" cy="51435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9FD4754-DD21-1142-99BB-DD4E0873283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37482" y="5539328"/>
            <a:ext cx="3717036" cy="243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118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Closing Slide_Y+W_AL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10765732" y="6335309"/>
            <a:ext cx="1181114" cy="25033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619DCF6-8A19-4F4F-A258-1625A66B6247}" type="datetimeFigureOut">
              <a:rPr lang="en-CA" smtClean="0"/>
              <a:t>2024-04-02</a:t>
            </a:fld>
            <a:endParaRPr lang="en-CA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245154" y="6335309"/>
            <a:ext cx="4752974" cy="25033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CA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D2B8363-91EC-4E26-85A0-7519E98723F9}" type="slidenum">
              <a:rPr lang="en-CA" smtClean="0"/>
              <a:t>‹#›</a:t>
            </a:fld>
            <a:endParaRPr lang="en-CA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0DB1498-F58C-E646-9F6F-54D3F125A3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064" y="799131"/>
            <a:ext cx="6173872" cy="4075200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642D84BF-CC9F-2E45-B41E-E1018E52236B}"/>
              </a:ext>
            </a:extLst>
          </p:cNvPr>
          <p:cNvGrpSpPr/>
          <p:nvPr/>
        </p:nvGrpSpPr>
        <p:grpSpPr>
          <a:xfrm>
            <a:off x="0" y="0"/>
            <a:ext cx="12192000" cy="397164"/>
            <a:chOff x="0" y="0"/>
            <a:chExt cx="12192000" cy="397164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4C387F9-B9F8-B843-A4AF-1DE8170DDD75}"/>
                </a:ext>
              </a:extLst>
            </p:cNvPr>
            <p:cNvSpPr/>
            <p:nvPr userDrawn="1"/>
          </p:nvSpPr>
          <p:spPr>
            <a:xfrm>
              <a:off x="1" y="198582"/>
              <a:ext cx="3082197" cy="1985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8777F05-86E1-1440-B143-A590EF7D0CF5}"/>
                </a:ext>
              </a:extLst>
            </p:cNvPr>
            <p:cNvSpPr/>
            <p:nvPr userDrawn="1"/>
          </p:nvSpPr>
          <p:spPr>
            <a:xfrm>
              <a:off x="3050818" y="198582"/>
              <a:ext cx="3047061" cy="19858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2ABB63A-2280-5247-9344-AFFBEEA91B4A}"/>
                </a:ext>
              </a:extLst>
            </p:cNvPr>
            <p:cNvSpPr/>
            <p:nvPr userDrawn="1"/>
          </p:nvSpPr>
          <p:spPr>
            <a:xfrm>
              <a:off x="6097879" y="198582"/>
              <a:ext cx="3047061" cy="19858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247B0FD2-33DD-9B46-A0F5-B6C6D770C391}"/>
                </a:ext>
              </a:extLst>
            </p:cNvPr>
            <p:cNvSpPr/>
            <p:nvPr userDrawn="1"/>
          </p:nvSpPr>
          <p:spPr>
            <a:xfrm>
              <a:off x="9144939" y="198582"/>
              <a:ext cx="3047061" cy="19858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2A3A37A-AABE-5844-99CD-3DE6893FA8D7}"/>
                </a:ext>
              </a:extLst>
            </p:cNvPr>
            <p:cNvSpPr/>
            <p:nvPr userDrawn="1"/>
          </p:nvSpPr>
          <p:spPr>
            <a:xfrm>
              <a:off x="0" y="0"/>
              <a:ext cx="12191999" cy="19858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44F621A7-BC12-434B-BB2A-7AB9ABA1472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87315" y="4854114"/>
            <a:ext cx="1817370" cy="51435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7034381-4CDE-A64B-9AB1-A8FE06B6A14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37482" y="5539328"/>
            <a:ext cx="3717036" cy="243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539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2740" y="1028940"/>
            <a:ext cx="9504060" cy="1474115"/>
          </a:xfrm>
        </p:spPr>
        <p:txBody>
          <a:bodyPr lIns="0" anchor="b">
            <a:noAutofit/>
          </a:bodyPr>
          <a:lstStyle>
            <a:lvl1pPr algn="l">
              <a:defRPr sz="54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SLIDE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2740" y="4266821"/>
            <a:ext cx="5486243" cy="666549"/>
          </a:xfrm>
        </p:spPr>
        <p:txBody>
          <a:bodyPr lIns="0" anchor="t">
            <a:normAutofit/>
          </a:bodyPr>
          <a:lstStyle>
            <a:lvl1pPr marL="0" indent="0" algn="l">
              <a:buNone/>
              <a:defRPr sz="1500" b="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2740" y="2642329"/>
            <a:ext cx="1182916" cy="377962"/>
          </a:xfrm>
          <a:solidFill>
            <a:schemeClr val="accent1"/>
          </a:solidFill>
          <a:ln>
            <a:noFill/>
          </a:ln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6619DCF6-8A19-4F4F-A258-1625A66B6247}" type="datetimeFigureOut">
              <a:rPr lang="en-CA" smtClean="0"/>
              <a:t>2024-04-02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623674" y="6377231"/>
            <a:ext cx="4293708" cy="250337"/>
          </a:xfrm>
        </p:spPr>
        <p:txBody>
          <a:bodyPr/>
          <a:lstStyle>
            <a:lvl1pPr algn="ctr"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148416" y="6377231"/>
            <a:ext cx="553900" cy="250337"/>
          </a:xfrm>
        </p:spPr>
        <p:txBody>
          <a:bodyPr/>
          <a:lstStyle>
            <a:lvl1pPr algn="ctr"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7D2B8363-91EC-4E26-85A0-7519E98723F9}" type="slidenum">
              <a:rPr lang="en-CA" smtClean="0"/>
              <a:t>‹#›</a:t>
            </a:fld>
            <a:endParaRPr lang="en-CA"/>
          </a:p>
        </p:txBody>
      </p:sp>
      <p:grpSp>
        <p:nvGrpSpPr>
          <p:cNvPr id="23" name="Group 22"/>
          <p:cNvGrpSpPr/>
          <p:nvPr/>
        </p:nvGrpSpPr>
        <p:grpSpPr>
          <a:xfrm>
            <a:off x="0" y="0"/>
            <a:ext cx="12192000" cy="397164"/>
            <a:chOff x="0" y="0"/>
            <a:chExt cx="12192000" cy="397164"/>
          </a:xfrm>
        </p:grpSpPr>
        <p:sp>
          <p:nvSpPr>
            <p:cNvPr id="24" name="Rectangle 23"/>
            <p:cNvSpPr/>
            <p:nvPr userDrawn="1"/>
          </p:nvSpPr>
          <p:spPr>
            <a:xfrm>
              <a:off x="1" y="198582"/>
              <a:ext cx="3082197" cy="1985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 userDrawn="1"/>
          </p:nvSpPr>
          <p:spPr>
            <a:xfrm>
              <a:off x="3050818" y="198582"/>
              <a:ext cx="3047061" cy="19858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 userDrawn="1"/>
          </p:nvSpPr>
          <p:spPr>
            <a:xfrm>
              <a:off x="6097879" y="198582"/>
              <a:ext cx="3047061" cy="19858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 userDrawn="1"/>
          </p:nvSpPr>
          <p:spPr>
            <a:xfrm>
              <a:off x="9144939" y="198582"/>
              <a:ext cx="3047061" cy="19858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 userDrawn="1"/>
          </p:nvSpPr>
          <p:spPr>
            <a:xfrm>
              <a:off x="0" y="0"/>
              <a:ext cx="12191999" cy="19858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A25637DD-B94D-0C4B-80E5-DEC983B41AF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98000"/>
            <a:ext cx="4592704" cy="12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03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Black with Imag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6094124" y="397164"/>
            <a:ext cx="6097876" cy="6460836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2740" y="1028940"/>
            <a:ext cx="5486243" cy="1474115"/>
          </a:xfrm>
        </p:spPr>
        <p:txBody>
          <a:bodyPr lIns="0" anchor="b">
            <a:noAutofit/>
          </a:bodyPr>
          <a:lstStyle>
            <a:lvl1pPr algn="l">
              <a:defRPr sz="54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SLIDE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2740" y="4266821"/>
            <a:ext cx="5486243" cy="666549"/>
          </a:xfrm>
        </p:spPr>
        <p:txBody>
          <a:bodyPr lIns="0" anchor="t">
            <a:normAutofit/>
          </a:bodyPr>
          <a:lstStyle>
            <a:lvl1pPr marL="0" indent="0" algn="l">
              <a:buNone/>
              <a:defRPr sz="1500" b="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2740" y="2642329"/>
            <a:ext cx="1182916" cy="377962"/>
          </a:xfrm>
          <a:solidFill>
            <a:schemeClr val="accent1"/>
          </a:solidFill>
          <a:ln>
            <a:noFill/>
          </a:ln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6619DCF6-8A19-4F4F-A258-1625A66B6247}" type="datetimeFigureOut">
              <a:rPr lang="en-CA" smtClean="0"/>
              <a:t>2024-04-02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623674" y="6377231"/>
            <a:ext cx="4293708" cy="250337"/>
          </a:xfrm>
        </p:spPr>
        <p:txBody>
          <a:bodyPr/>
          <a:lstStyle>
            <a:lvl1pPr algn="ctr"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148416" y="6377231"/>
            <a:ext cx="553900" cy="250337"/>
          </a:xfrm>
        </p:spPr>
        <p:txBody>
          <a:bodyPr/>
          <a:lstStyle>
            <a:lvl1pPr algn="ctr"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7D2B8363-91EC-4E26-85A0-7519E98723F9}" type="slidenum">
              <a:rPr lang="en-CA" smtClean="0"/>
              <a:t>‹#›</a:t>
            </a:fld>
            <a:endParaRPr lang="en-CA"/>
          </a:p>
        </p:txBody>
      </p:sp>
      <p:grpSp>
        <p:nvGrpSpPr>
          <p:cNvPr id="30" name="Group 29"/>
          <p:cNvGrpSpPr/>
          <p:nvPr/>
        </p:nvGrpSpPr>
        <p:grpSpPr>
          <a:xfrm>
            <a:off x="0" y="0"/>
            <a:ext cx="12192000" cy="397164"/>
            <a:chOff x="0" y="0"/>
            <a:chExt cx="12192000" cy="397164"/>
          </a:xfrm>
        </p:grpSpPr>
        <p:sp>
          <p:nvSpPr>
            <p:cNvPr id="31" name="Rectangle 30"/>
            <p:cNvSpPr/>
            <p:nvPr userDrawn="1"/>
          </p:nvSpPr>
          <p:spPr>
            <a:xfrm>
              <a:off x="1" y="198582"/>
              <a:ext cx="3082197" cy="1985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 userDrawn="1"/>
          </p:nvSpPr>
          <p:spPr>
            <a:xfrm>
              <a:off x="3050818" y="198582"/>
              <a:ext cx="3047061" cy="19858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 userDrawn="1"/>
          </p:nvSpPr>
          <p:spPr>
            <a:xfrm>
              <a:off x="6097879" y="198582"/>
              <a:ext cx="3047061" cy="19858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 userDrawn="1"/>
          </p:nvSpPr>
          <p:spPr>
            <a:xfrm>
              <a:off x="9144939" y="198582"/>
              <a:ext cx="3047061" cy="19858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/>
            <p:cNvSpPr/>
            <p:nvPr userDrawn="1"/>
          </p:nvSpPr>
          <p:spPr>
            <a:xfrm>
              <a:off x="0" y="0"/>
              <a:ext cx="12191999" cy="19858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CA7E8EE6-1FF2-414B-9B24-9195B1BD6F7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98000"/>
            <a:ext cx="4592704" cy="12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364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9DCF6-8A19-4F4F-A258-1625A66B6247}" type="datetimeFigureOut">
              <a:rPr lang="en-CA" smtClean="0"/>
              <a:t>2024-04-02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B8363-91EC-4E26-85A0-7519E98723F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8430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_M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7407696" y="685060"/>
            <a:ext cx="1420859" cy="286052"/>
          </a:xfrm>
        </p:spPr>
        <p:txBody>
          <a:bodyPr anchor="ctr">
            <a:noAutofit/>
          </a:bodyPr>
          <a:lstStyle>
            <a:lvl1pPr marL="0" indent="0" algn="ctr">
              <a:buNone/>
              <a:defRPr sz="1100" b="0" baseline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MENU ITEM 1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8908224" y="685060"/>
            <a:ext cx="1420859" cy="286052"/>
          </a:xfrm>
        </p:spPr>
        <p:txBody>
          <a:bodyPr anchor="ctr">
            <a:noAutofit/>
          </a:bodyPr>
          <a:lstStyle>
            <a:lvl1pPr marL="0" indent="0" algn="ctr">
              <a:buNone/>
              <a:defRPr sz="1100" b="0" baseline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MENU ITEM 2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10408752" y="685060"/>
            <a:ext cx="1420859" cy="286052"/>
          </a:xfrm>
        </p:spPr>
        <p:txBody>
          <a:bodyPr anchor="ctr">
            <a:noAutofit/>
          </a:bodyPr>
          <a:lstStyle>
            <a:lvl1pPr marL="0" indent="0" algn="ctr">
              <a:buNone/>
              <a:defRPr sz="1100" b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MENU ITEM 3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6619DCF6-8A19-4F4F-A258-1625A66B6247}" type="datetimeFigureOut">
              <a:rPr lang="en-CA" smtClean="0"/>
              <a:t>2024-04-02</a:t>
            </a:fld>
            <a:endParaRPr lang="en-CA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7D2B8363-91EC-4E26-85A0-7519E98723F9}" type="slidenum">
              <a:rPr lang="en-CA" smtClean="0"/>
              <a:t>‹#›</a:t>
            </a:fld>
            <a:endParaRPr lang="en-CA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9883" y="434108"/>
            <a:ext cx="7046081" cy="895927"/>
          </a:xfrm>
        </p:spPr>
        <p:txBody>
          <a:bodyPr/>
          <a:lstStyle>
            <a:lvl1pPr>
              <a:defRPr b="1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3161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9882" y="1709738"/>
            <a:ext cx="9399507" cy="2852737"/>
          </a:xfrm>
        </p:spPr>
        <p:txBody>
          <a:bodyPr anchor="b">
            <a:normAutofit/>
          </a:bodyPr>
          <a:lstStyle>
            <a:lvl1pPr algn="l">
              <a:defRPr sz="4000" b="1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</a:t>
            </a:r>
            <a:br>
              <a:rPr lang="en-US" dirty="0"/>
            </a:br>
            <a:r>
              <a:rPr lang="en-US" dirty="0"/>
              <a:t>SECTION TITLE SLIDE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9882" y="4589463"/>
            <a:ext cx="9399507" cy="1500187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9DCF6-8A19-4F4F-A258-1625A66B6247}" type="datetimeFigureOut">
              <a:rPr lang="en-CA" smtClean="0"/>
              <a:t>2024-04-02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B8363-91EC-4E26-85A0-7519E98723F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82371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ection Header_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60521" y="3219583"/>
            <a:ext cx="8770620" cy="1212056"/>
          </a:xfrm>
        </p:spPr>
        <p:txBody>
          <a:bodyPr anchor="b">
            <a:noAutofit/>
          </a:bodyPr>
          <a:lstStyle>
            <a:lvl1pPr algn="l">
              <a:defRPr sz="4000" b="1" cap="all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EDIT MASTER</a:t>
            </a:r>
            <a:br>
              <a:rPr lang="en-US" dirty="0"/>
            </a:br>
            <a:r>
              <a:rPr lang="en-US" dirty="0"/>
              <a:t>SECTION TITLE SLIDE OPTION 2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960521" y="4439469"/>
            <a:ext cx="8770620" cy="666549"/>
          </a:xfrm>
        </p:spPr>
        <p:txBody>
          <a:bodyPr anchor="t">
            <a:normAutofit/>
          </a:bodyPr>
          <a:lstStyle>
            <a:lvl1pPr marL="0" indent="0" algn="l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49107" y="6335309"/>
            <a:ext cx="1181114" cy="250337"/>
          </a:xfrm>
        </p:spPr>
        <p:txBody>
          <a:bodyPr/>
          <a:lstStyle/>
          <a:p>
            <a:fld id="{6619DCF6-8A19-4F4F-A258-1625A66B6247}" type="datetimeFigureOut">
              <a:rPr lang="en-CA" smtClean="0"/>
              <a:t>2024-04-02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779" y="6335309"/>
            <a:ext cx="4525878" cy="250337"/>
          </a:xfrm>
        </p:spPr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B8363-91EC-4E26-85A0-7519E98723F9}" type="slidenum">
              <a:rPr lang="en-CA" smtClean="0"/>
              <a:t>‹#›</a:t>
            </a:fld>
            <a:endParaRPr lang="en-CA"/>
          </a:p>
        </p:txBody>
      </p:sp>
      <p:grpSp>
        <p:nvGrpSpPr>
          <p:cNvPr id="27" name="Group 26"/>
          <p:cNvGrpSpPr/>
          <p:nvPr/>
        </p:nvGrpSpPr>
        <p:grpSpPr>
          <a:xfrm>
            <a:off x="0" y="0"/>
            <a:ext cx="12192000" cy="397164"/>
            <a:chOff x="0" y="0"/>
            <a:chExt cx="12192000" cy="397164"/>
          </a:xfrm>
        </p:grpSpPr>
        <p:sp>
          <p:nvSpPr>
            <p:cNvPr id="28" name="Rectangle 27"/>
            <p:cNvSpPr/>
            <p:nvPr userDrawn="1"/>
          </p:nvSpPr>
          <p:spPr>
            <a:xfrm>
              <a:off x="1" y="198582"/>
              <a:ext cx="3082197" cy="1985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 userDrawn="1"/>
          </p:nvSpPr>
          <p:spPr>
            <a:xfrm>
              <a:off x="3050818" y="198582"/>
              <a:ext cx="3047061" cy="19858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 userDrawn="1"/>
          </p:nvSpPr>
          <p:spPr>
            <a:xfrm>
              <a:off x="6097879" y="198582"/>
              <a:ext cx="3047061" cy="19858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 userDrawn="1"/>
          </p:nvSpPr>
          <p:spPr>
            <a:xfrm>
              <a:off x="9144939" y="198582"/>
              <a:ext cx="3047061" cy="19858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 userDrawn="1"/>
          </p:nvSpPr>
          <p:spPr>
            <a:xfrm>
              <a:off x="0" y="0"/>
              <a:ext cx="12191999" cy="19858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16379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9883" y="434108"/>
            <a:ext cx="11569729" cy="895927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9882" y="1413164"/>
            <a:ext cx="5586855" cy="4590472"/>
          </a:xfrm>
        </p:spPr>
        <p:txBody>
          <a:bodyPr/>
          <a:lstStyle>
            <a:lvl1pPr marL="288925" indent="-288925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/>
            </a:lvl1pPr>
            <a:lvl2pPr marL="685800" indent="-228600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/>
            </a:lvl2pPr>
            <a:lvl3pPr marL="1143000" indent="-228600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/>
            </a:lvl3pPr>
            <a:lvl4pPr marL="1600200" indent="-228600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/>
            </a:lvl4pPr>
            <a:lvl5pPr marL="2057400" indent="-228600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992" y="1413164"/>
            <a:ext cx="5658620" cy="4590472"/>
          </a:xfrm>
        </p:spPr>
        <p:txBody>
          <a:bodyPr/>
          <a:lstStyle>
            <a:lvl1pPr marL="288925" indent="-288925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/>
            </a:lvl1pPr>
            <a:lvl2pPr marL="685800" indent="-228600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/>
            </a:lvl2pPr>
            <a:lvl3pPr marL="1143000" indent="-228600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/>
            </a:lvl3pPr>
            <a:lvl4pPr marL="1600200" indent="-228600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/>
            </a:lvl4pPr>
            <a:lvl5pPr marL="2057400" indent="-228600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9DCF6-8A19-4F4F-A258-1625A66B6247}" type="datetimeFigureOut">
              <a:rPr lang="en-CA" smtClean="0"/>
              <a:t>2024-04-02</a:t>
            </a:fld>
            <a:endParaRPr lang="en-CA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B8363-91EC-4E26-85A0-7519E98723F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53967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D880C77E-1E1D-EE42-A63B-AC14ACFC9757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1499" y="5995768"/>
            <a:ext cx="3280501" cy="900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883" y="434108"/>
            <a:ext cx="11569729" cy="8959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9882" y="1413163"/>
            <a:ext cx="11569729" cy="45951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38014" y="6335309"/>
            <a:ext cx="1181114" cy="2503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6619DCF6-8A19-4F4F-A258-1625A66B6247}" type="datetimeFigureOut">
              <a:rPr lang="en-CA" smtClean="0"/>
              <a:t>2024-04-02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882" y="6335309"/>
            <a:ext cx="5226517" cy="2503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88000" y="6335309"/>
            <a:ext cx="1016000" cy="2503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7D2B8363-91EC-4E26-85A0-7519E98723F9}" type="slidenum">
              <a:rPr lang="en-CA" smtClean="0"/>
              <a:t>‹#›</a:t>
            </a:fld>
            <a:endParaRPr lang="en-CA"/>
          </a:p>
        </p:txBody>
      </p:sp>
      <p:grpSp>
        <p:nvGrpSpPr>
          <p:cNvPr id="26" name="Group 25"/>
          <p:cNvGrpSpPr/>
          <p:nvPr/>
        </p:nvGrpSpPr>
        <p:grpSpPr>
          <a:xfrm>
            <a:off x="0" y="0"/>
            <a:ext cx="12192000" cy="397164"/>
            <a:chOff x="0" y="0"/>
            <a:chExt cx="12192000" cy="397164"/>
          </a:xfrm>
        </p:grpSpPr>
        <p:sp>
          <p:nvSpPr>
            <p:cNvPr id="27" name="Rectangle 26"/>
            <p:cNvSpPr/>
            <p:nvPr userDrawn="1"/>
          </p:nvSpPr>
          <p:spPr>
            <a:xfrm>
              <a:off x="1" y="198582"/>
              <a:ext cx="3082197" cy="1985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 userDrawn="1"/>
          </p:nvSpPr>
          <p:spPr>
            <a:xfrm>
              <a:off x="3050818" y="198582"/>
              <a:ext cx="3047061" cy="19858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 userDrawn="1"/>
          </p:nvSpPr>
          <p:spPr>
            <a:xfrm>
              <a:off x="6097879" y="198582"/>
              <a:ext cx="3047061" cy="19858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 userDrawn="1"/>
          </p:nvSpPr>
          <p:spPr>
            <a:xfrm>
              <a:off x="9144939" y="198582"/>
              <a:ext cx="3047061" cy="19858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 userDrawn="1"/>
          </p:nvSpPr>
          <p:spPr>
            <a:xfrm>
              <a:off x="0" y="0"/>
              <a:ext cx="12191999" cy="19858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39010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3600" b="1" kern="1200" spc="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8925" indent="-288925" algn="l" defTabSz="914400" rtl="0" eaLnBrk="1" latinLnBrk="0" hangingPunct="1">
        <a:lnSpc>
          <a:spcPct val="100000"/>
        </a:lnSpc>
        <a:spcBef>
          <a:spcPts val="800"/>
        </a:spcBef>
        <a:spcAft>
          <a:spcPts val="800"/>
        </a:spcAft>
        <a:buClr>
          <a:schemeClr val="tx1"/>
        </a:buClr>
        <a:buSzPct val="85000"/>
        <a:buFont typeface="Wingdings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800"/>
        </a:spcBef>
        <a:spcAft>
          <a:spcPts val="800"/>
        </a:spcAft>
        <a:buClr>
          <a:schemeClr val="tx1"/>
        </a:buClr>
        <a:buSzPct val="85000"/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spcAft>
          <a:spcPts val="800"/>
        </a:spcAft>
        <a:buClr>
          <a:schemeClr val="tx1"/>
        </a:buClr>
        <a:buSzPct val="85000"/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800"/>
        </a:spcBef>
        <a:spcAft>
          <a:spcPts val="800"/>
        </a:spcAft>
        <a:buClr>
          <a:schemeClr val="tx1"/>
        </a:buClr>
        <a:buSzPct val="85000"/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800"/>
        </a:spcBef>
        <a:spcAft>
          <a:spcPts val="800"/>
        </a:spcAft>
        <a:buClr>
          <a:schemeClr val="tx1"/>
        </a:buClr>
        <a:buSzPct val="85000"/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1339" y="956204"/>
            <a:ext cx="10984755" cy="1474115"/>
          </a:xfrm>
        </p:spPr>
        <p:txBody>
          <a:bodyPr/>
          <a:lstStyle/>
          <a:p>
            <a:pPr algn="ctr"/>
            <a:r>
              <a:rPr lang="en-CA" sz="36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Brief Announcement: </a:t>
            </a:r>
            <a:br>
              <a:rPr lang="en-CA" sz="36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CA" sz="3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Performance Anomalies in Concurrent Data Structure Microbenchmarks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1F273DF6-C28E-47C9-B20D-0A2678239618}"/>
              </a:ext>
            </a:extLst>
          </p:cNvPr>
          <p:cNvSpPr txBox="1">
            <a:spLocks/>
          </p:cNvSpPr>
          <p:nvPr/>
        </p:nvSpPr>
        <p:spPr>
          <a:xfrm>
            <a:off x="3837709" y="3754793"/>
            <a:ext cx="5486243" cy="1695139"/>
          </a:xfrm>
          <a:prstGeom prst="rect">
            <a:avLst/>
          </a:prstGeom>
        </p:spPr>
        <p:txBody>
          <a:bodyPr vert="horz" lIns="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chemeClr val="tx1"/>
              </a:buClr>
              <a:buSzPct val="85000"/>
              <a:buFont typeface="Wingdings" charset="2"/>
              <a:buNone/>
              <a:defRPr sz="1500" b="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chemeClr val="tx1"/>
              </a:buClr>
              <a:buSzPct val="85000"/>
              <a:buFont typeface="Wingdings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chemeClr val="tx1"/>
              </a:buClr>
              <a:buSzPct val="85000"/>
              <a:buFont typeface="Wingdings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chemeClr val="tx1"/>
              </a:buClr>
              <a:buSzPct val="85000"/>
              <a:buFont typeface="Wingdings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chemeClr val="tx1"/>
              </a:buClr>
              <a:buSzPct val="85000"/>
              <a:buFont typeface="Wingdings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2000" b="1" dirty="0"/>
              <a:t>Authors:  </a:t>
            </a:r>
            <a:r>
              <a:rPr lang="en-CA" sz="2000" dirty="0"/>
              <a:t>Rosina Kharal, Trevor Brown</a:t>
            </a:r>
          </a:p>
        </p:txBody>
      </p:sp>
      <p:sp>
        <p:nvSpPr>
          <p:cNvPr id="4" name="Rectangle 3"/>
          <p:cNvSpPr/>
          <p:nvPr/>
        </p:nvSpPr>
        <p:spPr>
          <a:xfrm>
            <a:off x="9071264" y="6008280"/>
            <a:ext cx="3120736" cy="849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93158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9427" y="2297059"/>
            <a:ext cx="4210638" cy="305795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714289" y="5267712"/>
            <a:ext cx="8290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400" dirty="0"/>
              <a:t>Threads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36529" y="423717"/>
            <a:ext cx="11569729" cy="8959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600" b="1" kern="1200" spc="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dirty="0">
                <a:solidFill>
                  <a:schemeClr val="accent5">
                    <a:lumMod val="75000"/>
                  </a:schemeClr>
                </a:solidFill>
                <a:cs typeface="Times New Roman" panose="02020603050405020304" pitchFamily="18" charset="0"/>
              </a:rPr>
              <a:t>Motivation:</a:t>
            </a:r>
          </a:p>
        </p:txBody>
      </p:sp>
      <p:sp>
        <p:nvSpPr>
          <p:cNvPr id="8" name="Rectangle 7"/>
          <p:cNvSpPr/>
          <p:nvPr/>
        </p:nvSpPr>
        <p:spPr>
          <a:xfrm>
            <a:off x="9071264" y="6008280"/>
            <a:ext cx="3120736" cy="849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2271" y="1319644"/>
            <a:ext cx="11569729" cy="5237018"/>
          </a:xfrm>
        </p:spPr>
        <p:txBody>
          <a:bodyPr>
            <a:normAutofit fontScale="92500" lnSpcReduction="20000"/>
          </a:bodyPr>
          <a:lstStyle/>
          <a:p>
            <a:r>
              <a:rPr lang="en-CA" sz="2600" dirty="0"/>
              <a:t>The same concurrent data structure (Natarajan-Mittal Tree)</a:t>
            </a:r>
          </a:p>
          <a:p>
            <a:endParaRPr lang="en-CA" sz="2600" dirty="0"/>
          </a:p>
          <a:p>
            <a:endParaRPr lang="en-CA" sz="2600" dirty="0"/>
          </a:p>
          <a:p>
            <a:endParaRPr lang="en-CA" sz="2600" dirty="0"/>
          </a:p>
          <a:p>
            <a:endParaRPr lang="en-CA" sz="2600" dirty="0"/>
          </a:p>
          <a:p>
            <a:endParaRPr lang="en-CA" sz="2600" dirty="0"/>
          </a:p>
          <a:p>
            <a:endParaRPr lang="en-CA" sz="2600" dirty="0"/>
          </a:p>
          <a:p>
            <a:endParaRPr lang="en-CA" sz="2600" dirty="0"/>
          </a:p>
          <a:p>
            <a:r>
              <a:rPr lang="en-CA" sz="2600" dirty="0"/>
              <a:t>Logarithmic y-axis</a:t>
            </a:r>
          </a:p>
          <a:p>
            <a:r>
              <a:rPr lang="en-CA" sz="2600" dirty="0"/>
              <a:t>10-100x performance differences</a:t>
            </a:r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</p:txBody>
      </p:sp>
      <p:sp>
        <p:nvSpPr>
          <p:cNvPr id="2" name="Rectangle 1"/>
          <p:cNvSpPr/>
          <p:nvPr/>
        </p:nvSpPr>
        <p:spPr>
          <a:xfrm>
            <a:off x="4969042" y="2454442"/>
            <a:ext cx="890337" cy="4812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TextBox 6"/>
          <p:cNvSpPr txBox="1"/>
          <p:nvPr/>
        </p:nvSpPr>
        <p:spPr>
          <a:xfrm>
            <a:off x="4914308" y="2406315"/>
            <a:ext cx="1130438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Ascylib Initial</a:t>
            </a:r>
          </a:p>
          <a:p>
            <a:r>
              <a:rPr lang="en-CA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Synchro Initial</a:t>
            </a:r>
          </a:p>
          <a:p>
            <a:r>
              <a:rPr lang="en-CA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Setbench Initial</a:t>
            </a:r>
          </a:p>
        </p:txBody>
      </p:sp>
      <p:sp>
        <p:nvSpPr>
          <p:cNvPr id="10" name="Rectangle 9"/>
          <p:cNvSpPr/>
          <p:nvPr/>
        </p:nvSpPr>
        <p:spPr>
          <a:xfrm>
            <a:off x="3939427" y="2793076"/>
            <a:ext cx="333315" cy="17789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Rectangle 10"/>
          <p:cNvSpPr/>
          <p:nvPr/>
        </p:nvSpPr>
        <p:spPr>
          <a:xfrm>
            <a:off x="4744466" y="5087127"/>
            <a:ext cx="3256534" cy="2046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" name="TextBox 11"/>
          <p:cNvSpPr txBox="1"/>
          <p:nvPr/>
        </p:nvSpPr>
        <p:spPr>
          <a:xfrm>
            <a:off x="4779818" y="5050466"/>
            <a:ext cx="32624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4        8        16       32       64       128     256    512</a:t>
            </a:r>
          </a:p>
        </p:txBody>
      </p:sp>
      <p:sp>
        <p:nvSpPr>
          <p:cNvPr id="13" name="TextBox 12"/>
          <p:cNvSpPr txBox="1"/>
          <p:nvPr/>
        </p:nvSpPr>
        <p:spPr>
          <a:xfrm rot="16200000">
            <a:off x="3313062" y="3419441"/>
            <a:ext cx="16220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Throughput</a:t>
            </a:r>
          </a:p>
        </p:txBody>
      </p:sp>
    </p:spTree>
    <p:extLst>
      <p:ext uri="{BB962C8B-B14F-4D97-AF65-F5344CB8AC3E}">
        <p14:creationId xmlns:p14="http://schemas.microsoft.com/office/powerpoint/2010/main" val="784347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9427" y="2297059"/>
            <a:ext cx="4210638" cy="305795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714289" y="5267712"/>
            <a:ext cx="8290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400" dirty="0"/>
              <a:t>Threads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36529" y="423717"/>
            <a:ext cx="11569729" cy="8959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600" b="1" kern="1200" spc="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dirty="0">
                <a:solidFill>
                  <a:schemeClr val="accent5">
                    <a:lumMod val="75000"/>
                  </a:schemeClr>
                </a:solidFill>
                <a:cs typeface="Times New Roman" panose="02020603050405020304" pitchFamily="18" charset="0"/>
              </a:rPr>
              <a:t>Motivation:</a:t>
            </a:r>
          </a:p>
        </p:txBody>
      </p:sp>
      <p:sp>
        <p:nvSpPr>
          <p:cNvPr id="8" name="Rectangle 7"/>
          <p:cNvSpPr/>
          <p:nvPr/>
        </p:nvSpPr>
        <p:spPr>
          <a:xfrm>
            <a:off x="9071264" y="6008280"/>
            <a:ext cx="3120736" cy="849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2271" y="1469418"/>
            <a:ext cx="11569729" cy="5237018"/>
          </a:xfrm>
        </p:spPr>
        <p:txBody>
          <a:bodyPr>
            <a:normAutofit/>
          </a:bodyPr>
          <a:lstStyle/>
          <a:p>
            <a:r>
              <a:rPr lang="en-CA" dirty="0"/>
              <a:t>The same concurrent data structure (Natarajan-Mittal Tree)</a:t>
            </a:r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r>
              <a:rPr lang="en-CA" dirty="0"/>
              <a:t>Equalized the specific </a:t>
            </a:r>
            <a:r>
              <a:rPr lang="en-CA" dirty="0">
                <a:solidFill>
                  <a:schemeClr val="accent1">
                    <a:lumMod val="75000"/>
                  </a:schemeClr>
                </a:solidFill>
              </a:rPr>
              <a:t>data structure implementations </a:t>
            </a:r>
            <a:r>
              <a:rPr lang="en-CA" dirty="0"/>
              <a:t>across the microbenchmarks, yet large performance gaps remained.</a:t>
            </a:r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</p:txBody>
      </p:sp>
      <p:sp>
        <p:nvSpPr>
          <p:cNvPr id="7" name="Rectangle 6"/>
          <p:cNvSpPr/>
          <p:nvPr/>
        </p:nvSpPr>
        <p:spPr>
          <a:xfrm>
            <a:off x="5020887" y="2452255"/>
            <a:ext cx="847898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extBox 1"/>
          <p:cNvSpPr txBox="1"/>
          <p:nvPr/>
        </p:nvSpPr>
        <p:spPr>
          <a:xfrm>
            <a:off x="4914308" y="2392314"/>
            <a:ext cx="1130438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Ascylib Initial</a:t>
            </a:r>
          </a:p>
          <a:p>
            <a:r>
              <a:rPr lang="en-CA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Synchro Initial</a:t>
            </a:r>
          </a:p>
          <a:p>
            <a:r>
              <a:rPr lang="en-CA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Setbench Initial</a:t>
            </a:r>
          </a:p>
        </p:txBody>
      </p:sp>
      <p:sp>
        <p:nvSpPr>
          <p:cNvPr id="10" name="Rectangle 9"/>
          <p:cNvSpPr/>
          <p:nvPr/>
        </p:nvSpPr>
        <p:spPr>
          <a:xfrm>
            <a:off x="3939427" y="2793076"/>
            <a:ext cx="333315" cy="17789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TextBox 8"/>
          <p:cNvSpPr txBox="1"/>
          <p:nvPr/>
        </p:nvSpPr>
        <p:spPr>
          <a:xfrm rot="16200000">
            <a:off x="3313062" y="3419441"/>
            <a:ext cx="16220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Throughput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779818" y="5087389"/>
            <a:ext cx="3370247" cy="1803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TextBox 10"/>
          <p:cNvSpPr txBox="1"/>
          <p:nvPr/>
        </p:nvSpPr>
        <p:spPr>
          <a:xfrm>
            <a:off x="4779818" y="5050466"/>
            <a:ext cx="32624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4        8        16       32       64       128     256    512</a:t>
            </a:r>
          </a:p>
        </p:txBody>
      </p:sp>
    </p:spTree>
    <p:extLst>
      <p:ext uri="{BB962C8B-B14F-4D97-AF65-F5344CB8AC3E}">
        <p14:creationId xmlns:p14="http://schemas.microsoft.com/office/powerpoint/2010/main" val="1781020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6529" y="423717"/>
            <a:ext cx="11569729" cy="895927"/>
          </a:xfrm>
        </p:spPr>
        <p:txBody>
          <a:bodyPr/>
          <a:lstStyle/>
          <a:p>
            <a:r>
              <a:rPr lang="en-CA" dirty="0">
                <a:solidFill>
                  <a:schemeClr val="accent5">
                    <a:lumMod val="75000"/>
                  </a:schemeClr>
                </a:solidFill>
                <a:cs typeface="Times New Roman" panose="02020603050405020304" pitchFamily="18" charset="0"/>
              </a:rPr>
              <a:t>Goals: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Once we understand causes for performance variance and account for </a:t>
            </a:r>
            <a:r>
              <a:rPr lang="en-CA" dirty="0" err="1"/>
              <a:t>microbenchmark</a:t>
            </a:r>
            <a:r>
              <a:rPr lang="en-CA" dirty="0"/>
              <a:t> design discrepancies,</a:t>
            </a:r>
          </a:p>
          <a:p>
            <a:r>
              <a:rPr lang="en-CA" dirty="0"/>
              <a:t>Can we reach a point where performance results are more equalized across the microbenchmarks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0360" y="3322730"/>
            <a:ext cx="7408718" cy="277907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97498" y="6029062"/>
            <a:ext cx="8290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400" dirty="0"/>
              <a:t>Threads</a:t>
            </a:r>
          </a:p>
        </p:txBody>
      </p:sp>
      <p:sp>
        <p:nvSpPr>
          <p:cNvPr id="8" name="Rectangle 7"/>
          <p:cNvSpPr/>
          <p:nvPr/>
        </p:nvSpPr>
        <p:spPr>
          <a:xfrm>
            <a:off x="2026223" y="3460173"/>
            <a:ext cx="7284028" cy="2609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Rectangle 8"/>
          <p:cNvSpPr/>
          <p:nvPr/>
        </p:nvSpPr>
        <p:spPr>
          <a:xfrm>
            <a:off x="5782538" y="3381610"/>
            <a:ext cx="3642014" cy="27569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TextBox 9"/>
          <p:cNvSpPr txBox="1"/>
          <p:nvPr/>
        </p:nvSpPr>
        <p:spPr>
          <a:xfrm flipH="1">
            <a:off x="3312912" y="3448167"/>
            <a:ext cx="24273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Initial Results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9071264" y="6008280"/>
            <a:ext cx="3120736" cy="849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64054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9071264" y="6038760"/>
            <a:ext cx="3120736" cy="849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6529" y="423717"/>
            <a:ext cx="11569729" cy="895927"/>
          </a:xfrm>
        </p:spPr>
        <p:txBody>
          <a:bodyPr/>
          <a:lstStyle/>
          <a:p>
            <a:r>
              <a:rPr lang="en-CA" dirty="0">
                <a:solidFill>
                  <a:schemeClr val="accent5">
                    <a:lumMod val="75000"/>
                  </a:schemeClr>
                </a:solidFill>
                <a:cs typeface="Times New Roman" panose="02020603050405020304" pitchFamily="18" charset="0"/>
              </a:rPr>
              <a:t>Goals: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Once we understand causes for performance variance and account for </a:t>
            </a:r>
            <a:r>
              <a:rPr lang="en-CA" dirty="0" err="1"/>
              <a:t>microbenchmark</a:t>
            </a:r>
            <a:r>
              <a:rPr lang="en-CA" dirty="0"/>
              <a:t> design discrepancies,</a:t>
            </a:r>
          </a:p>
          <a:p>
            <a:r>
              <a:rPr lang="en-CA" dirty="0"/>
              <a:t>Can we reach a point where performance results are more equalized across the microbenchmarks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0360" y="3322730"/>
            <a:ext cx="7408718" cy="277907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35152" y="6039453"/>
            <a:ext cx="8290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400" dirty="0"/>
              <a:t>Threads</a:t>
            </a:r>
          </a:p>
        </p:txBody>
      </p:sp>
      <p:sp>
        <p:nvSpPr>
          <p:cNvPr id="8" name="Rectangle 7"/>
          <p:cNvSpPr/>
          <p:nvPr/>
        </p:nvSpPr>
        <p:spPr>
          <a:xfrm>
            <a:off x="2026223" y="3460173"/>
            <a:ext cx="7284028" cy="2609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Rectangle 8"/>
          <p:cNvSpPr/>
          <p:nvPr/>
        </p:nvSpPr>
        <p:spPr>
          <a:xfrm>
            <a:off x="5782538" y="3381610"/>
            <a:ext cx="3642014" cy="27569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TextBox 9"/>
          <p:cNvSpPr txBox="1"/>
          <p:nvPr/>
        </p:nvSpPr>
        <p:spPr>
          <a:xfrm flipH="1">
            <a:off x="3312912" y="3448167"/>
            <a:ext cx="24273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Initial Results</a:t>
            </a:r>
          </a:p>
        </p:txBody>
      </p:sp>
      <p:sp>
        <p:nvSpPr>
          <p:cNvPr id="4" name="Right Arrow 3"/>
          <p:cNvSpPr/>
          <p:nvPr/>
        </p:nvSpPr>
        <p:spPr>
          <a:xfrm>
            <a:off x="5748546" y="4488873"/>
            <a:ext cx="857997" cy="529936"/>
          </a:xfrm>
          <a:prstGeom prst="rightArrow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TextBox 10"/>
          <p:cNvSpPr txBox="1"/>
          <p:nvPr/>
        </p:nvSpPr>
        <p:spPr>
          <a:xfrm>
            <a:off x="7715315" y="6033398"/>
            <a:ext cx="8290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400" dirty="0"/>
              <a:t>Threads</a:t>
            </a:r>
          </a:p>
        </p:txBody>
      </p:sp>
      <p:sp>
        <p:nvSpPr>
          <p:cNvPr id="12" name="TextBox 11"/>
          <p:cNvSpPr txBox="1"/>
          <p:nvPr/>
        </p:nvSpPr>
        <p:spPr>
          <a:xfrm flipH="1">
            <a:off x="7560839" y="3422602"/>
            <a:ext cx="24273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Final Results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5855" y="3721112"/>
            <a:ext cx="3272302" cy="2386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802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9071264" y="6008280"/>
            <a:ext cx="3120736" cy="849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61235" y="3874654"/>
            <a:ext cx="11569729" cy="459511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CA" b="1" dirty="0"/>
          </a:p>
          <a:p>
            <a:pPr lvl="1"/>
            <a:r>
              <a:rPr lang="en-US" dirty="0"/>
              <a:t>Performed a systematic review of the design intricacies within each microbenchmark</a:t>
            </a:r>
            <a:endParaRPr lang="en-CA" dirty="0"/>
          </a:p>
          <a:p>
            <a:pPr lvl="1"/>
            <a:r>
              <a:rPr lang="en-CA" b="1" dirty="0"/>
              <a:t>Derive a prescriptive approach for best practice in </a:t>
            </a:r>
            <a:r>
              <a:rPr lang="en-CA" b="1" dirty="0" err="1"/>
              <a:t>microbenchmark</a:t>
            </a:r>
            <a:r>
              <a:rPr lang="en-CA" b="1" dirty="0"/>
              <a:t> design for concurrent set data structures.</a:t>
            </a:r>
          </a:p>
          <a:p>
            <a:pPr marL="0" indent="0">
              <a:buNone/>
            </a:pPr>
            <a:endParaRPr lang="en-CA" dirty="0"/>
          </a:p>
          <a:p>
            <a:pPr marL="457200" lvl="1" indent="0">
              <a:buNone/>
            </a:pPr>
            <a:endParaRPr lang="en-US" dirty="0"/>
          </a:p>
          <a:p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chemeClr val="accent5">
                    <a:lumMod val="75000"/>
                  </a:schemeClr>
                </a:solidFill>
              </a:rPr>
              <a:t>Investigation: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4233" y="1454726"/>
            <a:ext cx="8196349" cy="2618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754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Microbenchmark Design</a:t>
            </a:r>
            <a:endParaRPr lang="en-CA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Effective Updates:</a:t>
            </a:r>
            <a:r>
              <a:rPr lang="en-US" dirty="0"/>
              <a:t>	</a:t>
            </a:r>
          </a:p>
          <a:p>
            <a:pPr lvl="1"/>
            <a:r>
              <a:rPr lang="en-US" dirty="0"/>
              <a:t>Splitting the update rate across insert and delete operations.</a:t>
            </a:r>
          </a:p>
          <a:p>
            <a:pPr lvl="1"/>
            <a:r>
              <a:rPr lang="en-US" dirty="0"/>
              <a:t>Effective updates ensure one type of update is successful before another type of update is attempted /thread.</a:t>
            </a:r>
          </a:p>
          <a:p>
            <a:pPr lvl="1"/>
            <a:r>
              <a:rPr lang="en-US" dirty="0"/>
              <a:t>A thread is not allowed to perform deletions until a successful insert operation occurs.</a:t>
            </a:r>
          </a:p>
        </p:txBody>
      </p:sp>
      <p:sp>
        <p:nvSpPr>
          <p:cNvPr id="4" name="Rectangle 3"/>
          <p:cNvSpPr/>
          <p:nvPr/>
        </p:nvSpPr>
        <p:spPr>
          <a:xfrm>
            <a:off x="9071264" y="6008280"/>
            <a:ext cx="3120736" cy="849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19598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Microbenchmark Design</a:t>
            </a:r>
            <a:endParaRPr lang="en-CA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Effective Updates:</a:t>
            </a:r>
            <a:r>
              <a:rPr lang="en-US" dirty="0"/>
              <a:t>	</a:t>
            </a:r>
          </a:p>
          <a:p>
            <a:r>
              <a:rPr lang="en-US" dirty="0"/>
              <a:t>Key range[1,10]: 	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50% effective inserts, 50% effective deletes</a:t>
            </a:r>
          </a:p>
          <a:p>
            <a:pPr marL="1371600" lvl="3" indent="0"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9071264" y="6008280"/>
            <a:ext cx="3120736" cy="849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Isosceles Triangle 4"/>
          <p:cNvSpPr/>
          <p:nvPr/>
        </p:nvSpPr>
        <p:spPr>
          <a:xfrm>
            <a:off x="947852" y="3266194"/>
            <a:ext cx="3624147" cy="3166946"/>
          </a:xfrm>
          <a:prstGeom prst="triangle">
            <a:avLst>
              <a:gd name="adj" fmla="val 5092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6" name="TextBox 5"/>
          <p:cNvSpPr txBox="1"/>
          <p:nvPr/>
        </p:nvSpPr>
        <p:spPr>
          <a:xfrm>
            <a:off x="2580816" y="3493228"/>
            <a:ext cx="393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/>
              <a:t> 6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32189" y="4594520"/>
            <a:ext cx="13388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3              8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94835" y="5605449"/>
            <a:ext cx="12747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1           5</a:t>
            </a:r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2386361" y="3895387"/>
            <a:ext cx="373564" cy="6964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1836236" y="4973338"/>
            <a:ext cx="373564" cy="6964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838036" y="3889722"/>
            <a:ext cx="383182" cy="70207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2299064" y="4978828"/>
            <a:ext cx="281752" cy="67705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5259969" y="3220476"/>
            <a:ext cx="29546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/>
              <a:t>Insert(5)  </a:t>
            </a:r>
            <a:r>
              <a:rPr lang="en-CA" dirty="0">
                <a:sym typeface="Wingdings" panose="05000000000000000000" pitchFamily="2" charset="2"/>
              </a:rPr>
              <a:t> </a:t>
            </a:r>
            <a:r>
              <a:rPr lang="en-CA" dirty="0"/>
              <a:t> false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/>
              <a:t>Insert(1)  </a:t>
            </a:r>
            <a:r>
              <a:rPr lang="en-CA" dirty="0">
                <a:sym typeface="Wingdings" panose="05000000000000000000" pitchFamily="2" charset="2"/>
              </a:rPr>
              <a:t>  false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>
                <a:sym typeface="Wingdings" panose="05000000000000000000" pitchFamily="2" charset="2"/>
              </a:rPr>
              <a:t>Insert(8)   false	</a:t>
            </a:r>
          </a:p>
        </p:txBody>
      </p:sp>
    </p:spTree>
    <p:extLst>
      <p:ext uri="{BB962C8B-B14F-4D97-AF65-F5344CB8AC3E}">
        <p14:creationId xmlns:p14="http://schemas.microsoft.com/office/powerpoint/2010/main" val="501011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Microbenchmark Design</a:t>
            </a:r>
            <a:endParaRPr lang="en-CA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Effective Updates:</a:t>
            </a:r>
            <a:r>
              <a:rPr lang="en-US" dirty="0"/>
              <a:t>	</a:t>
            </a:r>
          </a:p>
          <a:p>
            <a:r>
              <a:rPr lang="en-US" dirty="0"/>
              <a:t>Key range[1,10]: 	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50% effective inserts, 50% effective deletes</a:t>
            </a:r>
          </a:p>
          <a:p>
            <a:pPr marL="1371600" lvl="3" indent="0"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9071264" y="6008280"/>
            <a:ext cx="3120736" cy="849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.</a:t>
            </a:r>
          </a:p>
          <a:p>
            <a:pPr algn="ctr"/>
            <a:r>
              <a:rPr lang="en-CA" dirty="0"/>
              <a:t>.</a:t>
            </a:r>
          </a:p>
          <a:p>
            <a:pPr algn="ctr"/>
            <a:r>
              <a:rPr lang="en-CA" dirty="0"/>
              <a:t>.</a:t>
            </a:r>
          </a:p>
        </p:txBody>
      </p:sp>
      <p:sp>
        <p:nvSpPr>
          <p:cNvPr id="5" name="Isosceles Triangle 4"/>
          <p:cNvSpPr/>
          <p:nvPr/>
        </p:nvSpPr>
        <p:spPr>
          <a:xfrm>
            <a:off x="947852" y="3266194"/>
            <a:ext cx="3624147" cy="3166946"/>
          </a:xfrm>
          <a:prstGeom prst="triangle">
            <a:avLst>
              <a:gd name="adj" fmla="val 5092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6" name="TextBox 5"/>
          <p:cNvSpPr txBox="1"/>
          <p:nvPr/>
        </p:nvSpPr>
        <p:spPr>
          <a:xfrm>
            <a:off x="2580816" y="3493228"/>
            <a:ext cx="393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/>
              <a:t> 6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32189" y="4594520"/>
            <a:ext cx="13388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3              8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94835" y="5605449"/>
            <a:ext cx="12747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1           5</a:t>
            </a:r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2386361" y="3895387"/>
            <a:ext cx="373564" cy="6964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1836236" y="4973338"/>
            <a:ext cx="373564" cy="6964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838036" y="3889722"/>
            <a:ext cx="383182" cy="70207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2299064" y="4978828"/>
            <a:ext cx="281752" cy="67705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5259969" y="3220476"/>
            <a:ext cx="29546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/>
              <a:t>Insert(5)  </a:t>
            </a:r>
            <a:r>
              <a:rPr lang="en-CA" dirty="0">
                <a:sym typeface="Wingdings" panose="05000000000000000000" pitchFamily="2" charset="2"/>
              </a:rPr>
              <a:t> </a:t>
            </a:r>
            <a:r>
              <a:rPr lang="en-CA" dirty="0"/>
              <a:t> false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/>
              <a:t>Insert(1)  </a:t>
            </a:r>
            <a:r>
              <a:rPr lang="en-CA" dirty="0">
                <a:sym typeface="Wingdings" panose="05000000000000000000" pitchFamily="2" charset="2"/>
              </a:rPr>
              <a:t>  false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>
                <a:sym typeface="Wingdings" panose="05000000000000000000" pitchFamily="2" charset="2"/>
              </a:rPr>
              <a:t>Insert(8)   false	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1589" y="4190639"/>
            <a:ext cx="104790" cy="10479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1596" y="4324458"/>
            <a:ext cx="104790" cy="10479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1593" y="4447123"/>
            <a:ext cx="104790" cy="10479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5246149" y="4703755"/>
            <a:ext cx="20136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b="1" dirty="0">
                <a:solidFill>
                  <a:schemeClr val="accent5">
                    <a:lumMod val="50000"/>
                  </a:schemeClr>
                </a:solidFill>
              </a:rPr>
              <a:t>Insert(9)  </a:t>
            </a:r>
            <a:r>
              <a:rPr lang="en-CA" b="1" dirty="0">
                <a:solidFill>
                  <a:schemeClr val="accent5">
                    <a:lumMod val="50000"/>
                  </a:schemeClr>
                </a:solidFill>
                <a:sym typeface="Wingdings" panose="05000000000000000000" pitchFamily="2" charset="2"/>
              </a:rPr>
              <a:t> </a:t>
            </a:r>
            <a:r>
              <a:rPr lang="en-CA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  <a:p>
            <a:r>
              <a:rPr lang="en-CA" dirty="0">
                <a:sym typeface="Wingdings" panose="05000000000000000000" pitchFamily="2" charset="2"/>
              </a:rPr>
              <a:t>	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607863" y="4190639"/>
            <a:ext cx="246663" cy="3743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rgbClr val="0070C0"/>
                </a:solidFill>
              </a:rPr>
              <a:t>k</a:t>
            </a:r>
          </a:p>
        </p:txBody>
      </p:sp>
    </p:spTree>
    <p:extLst>
      <p:ext uri="{BB962C8B-B14F-4D97-AF65-F5344CB8AC3E}">
        <p14:creationId xmlns:p14="http://schemas.microsoft.com/office/powerpoint/2010/main" val="3618881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Microbenchmark Design</a:t>
            </a:r>
            <a:endParaRPr lang="en-CA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Effective Updates:</a:t>
            </a:r>
            <a:r>
              <a:rPr lang="en-US" dirty="0"/>
              <a:t>	</a:t>
            </a:r>
          </a:p>
          <a:p>
            <a:r>
              <a:rPr lang="en-US" dirty="0"/>
              <a:t>Key range[1,10]: 	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50% effective inserts, 50% effective deletes</a:t>
            </a:r>
          </a:p>
          <a:p>
            <a:pPr marL="1371600" lvl="3" indent="0"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9071264" y="6008280"/>
            <a:ext cx="3120736" cy="849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.</a:t>
            </a:r>
          </a:p>
          <a:p>
            <a:pPr algn="ctr"/>
            <a:r>
              <a:rPr lang="en-CA" dirty="0"/>
              <a:t>.</a:t>
            </a:r>
          </a:p>
          <a:p>
            <a:pPr algn="ctr"/>
            <a:r>
              <a:rPr lang="en-CA" dirty="0"/>
              <a:t>.</a:t>
            </a:r>
          </a:p>
        </p:txBody>
      </p:sp>
      <p:sp>
        <p:nvSpPr>
          <p:cNvPr id="5" name="Isosceles Triangle 4"/>
          <p:cNvSpPr/>
          <p:nvPr/>
        </p:nvSpPr>
        <p:spPr>
          <a:xfrm>
            <a:off x="947852" y="3266194"/>
            <a:ext cx="3624147" cy="3166946"/>
          </a:xfrm>
          <a:prstGeom prst="triangle">
            <a:avLst>
              <a:gd name="adj" fmla="val 5092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6" name="TextBox 5"/>
          <p:cNvSpPr txBox="1"/>
          <p:nvPr/>
        </p:nvSpPr>
        <p:spPr>
          <a:xfrm>
            <a:off x="2580816" y="3493228"/>
            <a:ext cx="393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/>
              <a:t> 6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32189" y="4594520"/>
            <a:ext cx="13388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3              8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94834" y="5605449"/>
            <a:ext cx="35678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1           5                 9</a:t>
            </a:r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2386361" y="3895387"/>
            <a:ext cx="373564" cy="6964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1836236" y="4973338"/>
            <a:ext cx="373564" cy="6964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838036" y="3889722"/>
            <a:ext cx="383182" cy="70207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2299064" y="4978828"/>
            <a:ext cx="281752" cy="67705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5259969" y="3220476"/>
            <a:ext cx="29546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/>
              <a:t>Insert(5)  </a:t>
            </a:r>
            <a:r>
              <a:rPr lang="en-CA" dirty="0">
                <a:sym typeface="Wingdings" panose="05000000000000000000" pitchFamily="2" charset="2"/>
              </a:rPr>
              <a:t> </a:t>
            </a:r>
            <a:r>
              <a:rPr lang="en-CA" dirty="0"/>
              <a:t> false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/>
              <a:t>Insert(1)  </a:t>
            </a:r>
            <a:r>
              <a:rPr lang="en-CA" dirty="0">
                <a:sym typeface="Wingdings" panose="05000000000000000000" pitchFamily="2" charset="2"/>
              </a:rPr>
              <a:t>  false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>
                <a:sym typeface="Wingdings" panose="05000000000000000000" pitchFamily="2" charset="2"/>
              </a:rPr>
              <a:t>Insert(8)   false	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1589" y="4190639"/>
            <a:ext cx="104790" cy="10479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1596" y="4324458"/>
            <a:ext cx="104790" cy="10479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1593" y="4447123"/>
            <a:ext cx="104790" cy="10479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5246149" y="4703755"/>
            <a:ext cx="26308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b="1" dirty="0">
                <a:solidFill>
                  <a:schemeClr val="accent5">
                    <a:lumMod val="50000"/>
                  </a:schemeClr>
                </a:solidFill>
              </a:rPr>
              <a:t>Insert(9)  </a:t>
            </a:r>
            <a:r>
              <a:rPr lang="en-CA" b="1" dirty="0">
                <a:solidFill>
                  <a:schemeClr val="accent5">
                    <a:lumMod val="50000"/>
                  </a:schemeClr>
                </a:solidFill>
                <a:sym typeface="Wingdings" panose="05000000000000000000" pitchFamily="2" charset="2"/>
              </a:rPr>
              <a:t>  true </a:t>
            </a:r>
            <a:r>
              <a:rPr lang="en-CA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  <a:p>
            <a:r>
              <a:rPr lang="en-CA" dirty="0">
                <a:sym typeface="Wingdings" panose="05000000000000000000" pitchFamily="2" charset="2"/>
              </a:rPr>
              <a:t>	</a:t>
            </a:r>
          </a:p>
        </p:txBody>
      </p:sp>
      <p:cxnSp>
        <p:nvCxnSpPr>
          <p:cNvPr id="20" name="Straight Connector 19"/>
          <p:cNvCxnSpPr/>
          <p:nvPr/>
        </p:nvCxnSpPr>
        <p:spPr>
          <a:xfrm>
            <a:off x="3347270" y="4967673"/>
            <a:ext cx="383182" cy="70207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607863" y="4190639"/>
            <a:ext cx="246663" cy="3743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rgbClr val="0070C0"/>
                </a:solidFill>
              </a:rPr>
              <a:t>k</a:t>
            </a:r>
          </a:p>
        </p:txBody>
      </p:sp>
    </p:spTree>
    <p:extLst>
      <p:ext uri="{BB962C8B-B14F-4D97-AF65-F5344CB8AC3E}">
        <p14:creationId xmlns:p14="http://schemas.microsoft.com/office/powerpoint/2010/main" val="290698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Microbenchmark Design</a:t>
            </a:r>
            <a:endParaRPr lang="en-CA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Effective Updates:</a:t>
            </a:r>
            <a:r>
              <a:rPr lang="en-US" dirty="0"/>
              <a:t>	</a:t>
            </a:r>
          </a:p>
          <a:p>
            <a:r>
              <a:rPr lang="en-US" dirty="0"/>
              <a:t>Key range[1,10]: 	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50% effective inserts, 50% effective deletes</a:t>
            </a:r>
          </a:p>
          <a:p>
            <a:pPr marL="1371600" lvl="3" indent="0"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9071264" y="6008280"/>
            <a:ext cx="3120736" cy="849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.</a:t>
            </a:r>
          </a:p>
          <a:p>
            <a:pPr algn="ctr"/>
            <a:r>
              <a:rPr lang="en-CA" dirty="0"/>
              <a:t>.</a:t>
            </a:r>
          </a:p>
          <a:p>
            <a:pPr algn="ctr"/>
            <a:r>
              <a:rPr lang="en-CA" dirty="0"/>
              <a:t>.</a:t>
            </a:r>
          </a:p>
        </p:txBody>
      </p:sp>
      <p:sp>
        <p:nvSpPr>
          <p:cNvPr id="5" name="Isosceles Triangle 4"/>
          <p:cNvSpPr/>
          <p:nvPr/>
        </p:nvSpPr>
        <p:spPr>
          <a:xfrm>
            <a:off x="947852" y="3266194"/>
            <a:ext cx="3624147" cy="3166946"/>
          </a:xfrm>
          <a:prstGeom prst="triangle">
            <a:avLst>
              <a:gd name="adj" fmla="val 5092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6" name="TextBox 5"/>
          <p:cNvSpPr txBox="1"/>
          <p:nvPr/>
        </p:nvSpPr>
        <p:spPr>
          <a:xfrm>
            <a:off x="2580816" y="3493228"/>
            <a:ext cx="393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/>
              <a:t> 6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32189" y="4594520"/>
            <a:ext cx="13388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3              8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94834" y="5605449"/>
            <a:ext cx="35678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1           5                 9</a:t>
            </a:r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2386361" y="3895387"/>
            <a:ext cx="373564" cy="6964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1836236" y="4973338"/>
            <a:ext cx="373564" cy="6964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838036" y="3889722"/>
            <a:ext cx="383182" cy="70207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2299064" y="4978828"/>
            <a:ext cx="281752" cy="67705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5259969" y="3220476"/>
            <a:ext cx="29546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/>
              <a:t>Insert(5)  </a:t>
            </a:r>
            <a:r>
              <a:rPr lang="en-CA" dirty="0">
                <a:sym typeface="Wingdings" panose="05000000000000000000" pitchFamily="2" charset="2"/>
              </a:rPr>
              <a:t> </a:t>
            </a:r>
            <a:r>
              <a:rPr lang="en-CA" dirty="0"/>
              <a:t> false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/>
              <a:t>Insert(1)  </a:t>
            </a:r>
            <a:r>
              <a:rPr lang="en-CA" dirty="0">
                <a:sym typeface="Wingdings" panose="05000000000000000000" pitchFamily="2" charset="2"/>
              </a:rPr>
              <a:t>  false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>
                <a:sym typeface="Wingdings" panose="05000000000000000000" pitchFamily="2" charset="2"/>
              </a:rPr>
              <a:t>Insert(8)   false	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1589" y="4190639"/>
            <a:ext cx="104790" cy="10479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1596" y="4324458"/>
            <a:ext cx="104790" cy="10479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1593" y="4447123"/>
            <a:ext cx="104790" cy="10479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5246149" y="4703755"/>
            <a:ext cx="26308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b="1" dirty="0">
                <a:solidFill>
                  <a:schemeClr val="accent5">
                    <a:lumMod val="50000"/>
                  </a:schemeClr>
                </a:solidFill>
              </a:rPr>
              <a:t>Insert(9)  </a:t>
            </a:r>
            <a:r>
              <a:rPr lang="en-CA" b="1" dirty="0">
                <a:solidFill>
                  <a:schemeClr val="accent5">
                    <a:lumMod val="50000"/>
                  </a:schemeClr>
                </a:solidFill>
                <a:sym typeface="Wingdings" panose="05000000000000000000" pitchFamily="2" charset="2"/>
              </a:rPr>
              <a:t>  true </a:t>
            </a:r>
            <a:r>
              <a:rPr lang="en-CA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  <a:p>
            <a:r>
              <a:rPr lang="en-CA" dirty="0">
                <a:sym typeface="Wingdings" panose="05000000000000000000" pitchFamily="2" charset="2"/>
              </a:rPr>
              <a:t>	</a:t>
            </a:r>
          </a:p>
        </p:txBody>
      </p:sp>
      <p:cxnSp>
        <p:nvCxnSpPr>
          <p:cNvPr id="20" name="Straight Connector 19"/>
          <p:cNvCxnSpPr/>
          <p:nvPr/>
        </p:nvCxnSpPr>
        <p:spPr>
          <a:xfrm>
            <a:off x="3347270" y="4967673"/>
            <a:ext cx="383182" cy="70207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35748" y="2996458"/>
            <a:ext cx="438211" cy="1419423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996597" y="3484491"/>
            <a:ext cx="21804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chemeClr val="accent5">
                    <a:lumMod val="75000"/>
                  </a:schemeClr>
                </a:solidFill>
              </a:rPr>
              <a:t>Inflates throughput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607863" y="4190639"/>
            <a:ext cx="246663" cy="3743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rgbClr val="0070C0"/>
                </a:solidFill>
              </a:rPr>
              <a:t>k</a:t>
            </a:r>
          </a:p>
        </p:txBody>
      </p:sp>
    </p:spTree>
    <p:extLst>
      <p:ext uri="{BB962C8B-B14F-4D97-AF65-F5344CB8AC3E}">
        <p14:creationId xmlns:p14="http://schemas.microsoft.com/office/powerpoint/2010/main" val="2658745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/>
              <a:t>(Our work) focuses on optimizing performance of concurrent data structures</a:t>
            </a:r>
          </a:p>
          <a:p>
            <a:r>
              <a:rPr lang="en-CA" dirty="0"/>
              <a:t>Performance efficiency of concurrent data structures plays a pivotal role in modern day data access: </a:t>
            </a:r>
          </a:p>
          <a:p>
            <a:pPr lvl="1"/>
            <a:r>
              <a:rPr lang="en-CA" dirty="0"/>
              <a:t>Fast update and retrieval of information</a:t>
            </a:r>
          </a:p>
          <a:p>
            <a:pPr lvl="1"/>
            <a:r>
              <a:rPr lang="en-CA" dirty="0"/>
              <a:t>Allow multiple users/threads to access and update data in a parallel manner </a:t>
            </a:r>
          </a:p>
          <a:p>
            <a:pPr lvl="1"/>
            <a:r>
              <a:rPr lang="en-CA" dirty="0"/>
              <a:t>Uninterrupted, smooth transitions while limiting delays and managing concurrency</a:t>
            </a:r>
          </a:p>
        </p:txBody>
      </p:sp>
      <p:sp>
        <p:nvSpPr>
          <p:cNvPr id="4" name="Rectangle 3"/>
          <p:cNvSpPr/>
          <p:nvPr/>
        </p:nvSpPr>
        <p:spPr>
          <a:xfrm>
            <a:off x="9071264" y="6008280"/>
            <a:ext cx="3120736" cy="849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259883" y="434108"/>
            <a:ext cx="11569729" cy="8959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600" b="1" kern="1200" spc="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>
                <a:solidFill>
                  <a:schemeClr val="accent5">
                    <a:lumMod val="75000"/>
                  </a:schemeClr>
                </a:solidFill>
              </a:rPr>
              <a:t>Overview:</a:t>
            </a:r>
            <a:endParaRPr lang="en-CA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0426" y="4389120"/>
            <a:ext cx="6210838" cy="2468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440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Microbenchmark Design</a:t>
            </a:r>
            <a:endParaRPr lang="en-CA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Effective Updates:</a:t>
            </a:r>
            <a:r>
              <a:rPr lang="en-US" dirty="0"/>
              <a:t>	</a:t>
            </a:r>
          </a:p>
          <a:p>
            <a:r>
              <a:rPr lang="en-US" dirty="0"/>
              <a:t>Key range[1,10]: 	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50% effective inserts, 50% effective deletes</a:t>
            </a:r>
          </a:p>
          <a:p>
            <a:pPr marL="1371600" lvl="3" indent="0"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9071264" y="6008280"/>
            <a:ext cx="3120736" cy="849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.</a:t>
            </a:r>
          </a:p>
          <a:p>
            <a:pPr algn="ctr"/>
            <a:r>
              <a:rPr lang="en-CA" dirty="0"/>
              <a:t>.</a:t>
            </a:r>
          </a:p>
          <a:p>
            <a:pPr algn="ctr"/>
            <a:r>
              <a:rPr lang="en-CA" dirty="0"/>
              <a:t>.</a:t>
            </a:r>
          </a:p>
        </p:txBody>
      </p:sp>
      <p:sp>
        <p:nvSpPr>
          <p:cNvPr id="5" name="Isosceles Triangle 4"/>
          <p:cNvSpPr/>
          <p:nvPr/>
        </p:nvSpPr>
        <p:spPr>
          <a:xfrm>
            <a:off x="947852" y="3266194"/>
            <a:ext cx="3624147" cy="3166946"/>
          </a:xfrm>
          <a:prstGeom prst="triangle">
            <a:avLst>
              <a:gd name="adj" fmla="val 5092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6" name="TextBox 5"/>
          <p:cNvSpPr txBox="1"/>
          <p:nvPr/>
        </p:nvSpPr>
        <p:spPr>
          <a:xfrm>
            <a:off x="2580816" y="3493228"/>
            <a:ext cx="393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/>
              <a:t> 6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32189" y="4594520"/>
            <a:ext cx="13388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3              8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94834" y="5605449"/>
            <a:ext cx="35678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1           5                 9</a:t>
            </a:r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2386361" y="3895387"/>
            <a:ext cx="373564" cy="6964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1836236" y="4973338"/>
            <a:ext cx="373564" cy="6964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838036" y="3889722"/>
            <a:ext cx="383182" cy="70207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2299064" y="4978828"/>
            <a:ext cx="281752" cy="67705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5259969" y="3220476"/>
            <a:ext cx="29546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/>
              <a:t>Insert(5)  </a:t>
            </a:r>
            <a:r>
              <a:rPr lang="en-CA" dirty="0">
                <a:sym typeface="Wingdings" panose="05000000000000000000" pitchFamily="2" charset="2"/>
              </a:rPr>
              <a:t> </a:t>
            </a:r>
            <a:r>
              <a:rPr lang="en-CA" dirty="0"/>
              <a:t> false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/>
              <a:t>Insert(1)  </a:t>
            </a:r>
            <a:r>
              <a:rPr lang="en-CA" dirty="0">
                <a:sym typeface="Wingdings" panose="05000000000000000000" pitchFamily="2" charset="2"/>
              </a:rPr>
              <a:t>  false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>
                <a:sym typeface="Wingdings" panose="05000000000000000000" pitchFamily="2" charset="2"/>
              </a:rPr>
              <a:t>Insert(8)   false	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1589" y="4190639"/>
            <a:ext cx="104790" cy="10479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1596" y="4324458"/>
            <a:ext cx="104790" cy="10479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1593" y="4447123"/>
            <a:ext cx="104790" cy="10479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5246149" y="4703755"/>
            <a:ext cx="26308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b="1" dirty="0">
                <a:solidFill>
                  <a:schemeClr val="accent5">
                    <a:lumMod val="50000"/>
                  </a:schemeClr>
                </a:solidFill>
              </a:rPr>
              <a:t>Insert(9)  </a:t>
            </a:r>
            <a:r>
              <a:rPr lang="en-CA" b="1" dirty="0">
                <a:solidFill>
                  <a:schemeClr val="accent5">
                    <a:lumMod val="50000"/>
                  </a:schemeClr>
                </a:solidFill>
                <a:sym typeface="Wingdings" panose="05000000000000000000" pitchFamily="2" charset="2"/>
              </a:rPr>
              <a:t>  true </a:t>
            </a:r>
            <a:r>
              <a:rPr lang="en-CA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  <a:p>
            <a:r>
              <a:rPr lang="en-CA" dirty="0">
                <a:sym typeface="Wingdings" panose="05000000000000000000" pitchFamily="2" charset="2"/>
              </a:rPr>
              <a:t>	</a:t>
            </a:r>
          </a:p>
        </p:txBody>
      </p:sp>
      <p:cxnSp>
        <p:nvCxnSpPr>
          <p:cNvPr id="20" name="Straight Connector 19"/>
          <p:cNvCxnSpPr/>
          <p:nvPr/>
        </p:nvCxnSpPr>
        <p:spPr>
          <a:xfrm>
            <a:off x="3347270" y="4967673"/>
            <a:ext cx="383182" cy="70207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35748" y="2996458"/>
            <a:ext cx="438211" cy="1419423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996597" y="3484491"/>
            <a:ext cx="21804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chemeClr val="accent5">
                    <a:lumMod val="75000"/>
                  </a:schemeClr>
                </a:solidFill>
              </a:rPr>
              <a:t>Inflates throughput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591361" y="5795016"/>
            <a:ext cx="4411283" cy="6430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chemeClr val="tx1"/>
                </a:solidFill>
                <a:latin typeface="Arial Rounded MT Bold" panose="020F0704030504030204" pitchFamily="34" charset="0"/>
              </a:rPr>
              <a:t>Use Effective Updates with Caution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607863" y="4190639"/>
            <a:ext cx="246663" cy="3743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rgbClr val="0070C0"/>
                </a:solidFill>
              </a:rPr>
              <a:t>k</a:t>
            </a:r>
          </a:p>
        </p:txBody>
      </p:sp>
    </p:spTree>
    <p:extLst>
      <p:ext uri="{BB962C8B-B14F-4D97-AF65-F5344CB8AC3E}">
        <p14:creationId xmlns:p14="http://schemas.microsoft.com/office/powerpoint/2010/main" val="561835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Microbenchmark Design</a:t>
            </a:r>
            <a:endParaRPr lang="en-CA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Effective Updates:</a:t>
            </a:r>
            <a:r>
              <a:rPr lang="en-US" dirty="0"/>
              <a:t>	</a:t>
            </a:r>
          </a:p>
          <a:p>
            <a:r>
              <a:rPr lang="en-US" dirty="0"/>
              <a:t>Key range[1,10]: 	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50% effective inserts, 50% effective deletes</a:t>
            </a:r>
          </a:p>
          <a:p>
            <a:pPr marL="1371600" lvl="3" indent="0"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9071264" y="6008280"/>
            <a:ext cx="3120736" cy="849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.</a:t>
            </a:r>
          </a:p>
          <a:p>
            <a:pPr algn="ctr"/>
            <a:r>
              <a:rPr lang="en-CA" dirty="0"/>
              <a:t>.</a:t>
            </a:r>
          </a:p>
          <a:p>
            <a:pPr algn="ctr"/>
            <a:r>
              <a:rPr lang="en-CA" dirty="0"/>
              <a:t>.</a:t>
            </a:r>
          </a:p>
        </p:txBody>
      </p:sp>
      <p:sp>
        <p:nvSpPr>
          <p:cNvPr id="5" name="Isosceles Triangle 4"/>
          <p:cNvSpPr/>
          <p:nvPr/>
        </p:nvSpPr>
        <p:spPr>
          <a:xfrm>
            <a:off x="947852" y="3266194"/>
            <a:ext cx="3624147" cy="3166946"/>
          </a:xfrm>
          <a:prstGeom prst="triangle">
            <a:avLst>
              <a:gd name="adj" fmla="val 5092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6" name="TextBox 5"/>
          <p:cNvSpPr txBox="1"/>
          <p:nvPr/>
        </p:nvSpPr>
        <p:spPr>
          <a:xfrm>
            <a:off x="2580816" y="3493228"/>
            <a:ext cx="393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/>
              <a:t> 6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32189" y="4594520"/>
            <a:ext cx="13388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3              8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94834" y="5605449"/>
            <a:ext cx="35678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1           5                 9</a:t>
            </a:r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2386361" y="3895387"/>
            <a:ext cx="373564" cy="6964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1836236" y="4973338"/>
            <a:ext cx="373564" cy="6964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838036" y="3889722"/>
            <a:ext cx="383182" cy="70207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2299064" y="4978828"/>
            <a:ext cx="281752" cy="67705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5259969" y="3220476"/>
            <a:ext cx="29546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/>
              <a:t>Insert(5)  </a:t>
            </a:r>
            <a:r>
              <a:rPr lang="en-CA" dirty="0">
                <a:sym typeface="Wingdings" panose="05000000000000000000" pitchFamily="2" charset="2"/>
              </a:rPr>
              <a:t> </a:t>
            </a:r>
            <a:r>
              <a:rPr lang="en-CA" dirty="0"/>
              <a:t> false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/>
              <a:t>Insert(1)  </a:t>
            </a:r>
            <a:r>
              <a:rPr lang="en-CA" dirty="0">
                <a:sym typeface="Wingdings" panose="05000000000000000000" pitchFamily="2" charset="2"/>
              </a:rPr>
              <a:t>  false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>
                <a:sym typeface="Wingdings" panose="05000000000000000000" pitchFamily="2" charset="2"/>
              </a:rPr>
              <a:t>Insert(8)   false	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1589" y="4190639"/>
            <a:ext cx="104790" cy="10479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1596" y="4324458"/>
            <a:ext cx="104790" cy="10479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1593" y="4447123"/>
            <a:ext cx="104790" cy="10479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5246149" y="4703755"/>
            <a:ext cx="26308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b="1" dirty="0">
                <a:solidFill>
                  <a:schemeClr val="accent5">
                    <a:lumMod val="50000"/>
                  </a:schemeClr>
                </a:solidFill>
              </a:rPr>
              <a:t>Insert(9)  </a:t>
            </a:r>
            <a:r>
              <a:rPr lang="en-CA" b="1" dirty="0">
                <a:solidFill>
                  <a:schemeClr val="accent5">
                    <a:lumMod val="50000"/>
                  </a:schemeClr>
                </a:solidFill>
                <a:sym typeface="Wingdings" panose="05000000000000000000" pitchFamily="2" charset="2"/>
              </a:rPr>
              <a:t>  true </a:t>
            </a:r>
            <a:r>
              <a:rPr lang="en-CA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  <a:p>
            <a:r>
              <a:rPr lang="en-CA" dirty="0">
                <a:sym typeface="Wingdings" panose="05000000000000000000" pitchFamily="2" charset="2"/>
              </a:rPr>
              <a:t>	</a:t>
            </a:r>
          </a:p>
        </p:txBody>
      </p:sp>
      <p:cxnSp>
        <p:nvCxnSpPr>
          <p:cNvPr id="20" name="Straight Connector 19"/>
          <p:cNvCxnSpPr/>
          <p:nvPr/>
        </p:nvCxnSpPr>
        <p:spPr>
          <a:xfrm>
            <a:off x="3347270" y="4967673"/>
            <a:ext cx="383182" cy="70207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35748" y="2996458"/>
            <a:ext cx="438211" cy="1419423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996597" y="3484491"/>
            <a:ext cx="21804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chemeClr val="accent5">
                    <a:lumMod val="75000"/>
                  </a:schemeClr>
                </a:solidFill>
              </a:rPr>
              <a:t>Inflates throughput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591361" y="5795016"/>
            <a:ext cx="5970986" cy="6430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chemeClr val="tx1"/>
                </a:solidFill>
                <a:latin typeface="Arial Rounded MT Bold" panose="020F0704030504030204" pitchFamily="34" charset="0"/>
              </a:rPr>
              <a:t>Recommendation: </a:t>
            </a:r>
          </a:p>
          <a:p>
            <a:pPr algn="ctr"/>
            <a:r>
              <a:rPr lang="en-CA" dirty="0">
                <a:solidFill>
                  <a:schemeClr val="tx1"/>
                </a:solidFill>
                <a:latin typeface="Arial Rounded MT Bold" panose="020F0704030504030204" pitchFamily="34" charset="0"/>
              </a:rPr>
              <a:t>Randomly select between insert/delete operations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607863" y="4190639"/>
            <a:ext cx="246663" cy="3743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rgbClr val="0070C0"/>
                </a:solidFill>
              </a:rPr>
              <a:t>k</a:t>
            </a:r>
          </a:p>
        </p:txBody>
      </p:sp>
    </p:spTree>
    <p:extLst>
      <p:ext uri="{BB962C8B-B14F-4D97-AF65-F5344CB8AC3E}">
        <p14:creationId xmlns:p14="http://schemas.microsoft.com/office/powerpoint/2010/main" val="4070646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Microbenchmark Design</a:t>
            </a:r>
            <a:endParaRPr lang="en-CA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PRNG Usage</a:t>
            </a:r>
          </a:p>
          <a:p>
            <a:pPr lvl="1"/>
            <a:r>
              <a:rPr lang="en-US" dirty="0"/>
              <a:t>PRNG are necessary in order to generate random keys and decide the operation choice at random</a:t>
            </a:r>
          </a:p>
          <a:p>
            <a:pPr lvl="1"/>
            <a:r>
              <a:rPr lang="en-US" dirty="0"/>
              <a:t>Choice of PRNG can have a non-trivial impact on performance results</a:t>
            </a:r>
          </a:p>
          <a:p>
            <a:pPr lvl="1"/>
            <a:r>
              <a:rPr lang="en-US" dirty="0"/>
              <a:t>Observed performance inversion based on the PRNG of choice</a:t>
            </a:r>
            <a:endParaRPr lang="en-CA" dirty="0"/>
          </a:p>
        </p:txBody>
      </p:sp>
      <p:sp>
        <p:nvSpPr>
          <p:cNvPr id="12" name="Rectangle 11"/>
          <p:cNvSpPr/>
          <p:nvPr/>
        </p:nvSpPr>
        <p:spPr>
          <a:xfrm>
            <a:off x="9071264" y="6008280"/>
            <a:ext cx="3120736" cy="849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3" name="Rectangle 12"/>
          <p:cNvSpPr/>
          <p:nvPr/>
        </p:nvSpPr>
        <p:spPr>
          <a:xfrm flipV="1">
            <a:off x="4981697" y="3653866"/>
            <a:ext cx="3120736" cy="2902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92043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Microbenchmark Design</a:t>
            </a:r>
            <a:endParaRPr lang="en-CA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PRNG Usage</a:t>
            </a:r>
          </a:p>
          <a:p>
            <a:pPr lvl="1"/>
            <a:r>
              <a:rPr lang="en-US" dirty="0"/>
              <a:t>PRNG are necessary in order to generate random keys and decide the operation choice at random</a:t>
            </a:r>
          </a:p>
          <a:p>
            <a:pPr lvl="1"/>
            <a:r>
              <a:rPr lang="en-US" dirty="0"/>
              <a:t>Choice of PRNG can have a non-trivial impact on performance results</a:t>
            </a:r>
          </a:p>
          <a:p>
            <a:pPr lvl="1"/>
            <a:r>
              <a:rPr lang="en-US" dirty="0"/>
              <a:t>Observed performance inversion based on the PRNG of choice</a:t>
            </a:r>
            <a:endParaRPr lang="en-C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7059" y="4443800"/>
            <a:ext cx="4115374" cy="231489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30859" y="4702724"/>
            <a:ext cx="1333686" cy="27626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52521" y="5568621"/>
            <a:ext cx="1943371" cy="26673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9005454" y="4142922"/>
            <a:ext cx="944585" cy="2762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Rectangle 10"/>
          <p:cNvSpPr/>
          <p:nvPr/>
        </p:nvSpPr>
        <p:spPr>
          <a:xfrm>
            <a:off x="8864303" y="4647371"/>
            <a:ext cx="1516214" cy="3498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" name="Rectangle 11"/>
          <p:cNvSpPr/>
          <p:nvPr/>
        </p:nvSpPr>
        <p:spPr>
          <a:xfrm>
            <a:off x="9071264" y="6008280"/>
            <a:ext cx="3120736" cy="849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3" name="Rectangle 12"/>
          <p:cNvSpPr/>
          <p:nvPr/>
        </p:nvSpPr>
        <p:spPr>
          <a:xfrm flipV="1">
            <a:off x="4981697" y="4287717"/>
            <a:ext cx="3120736" cy="2902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4" name="TextBox 13"/>
          <p:cNvSpPr txBox="1"/>
          <p:nvPr/>
        </p:nvSpPr>
        <p:spPr>
          <a:xfrm>
            <a:off x="4646797" y="4115846"/>
            <a:ext cx="32480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Throughput Concurrent Trees</a:t>
            </a:r>
            <a:endParaRPr lang="en-CA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912473" y="5497772"/>
            <a:ext cx="1516214" cy="3498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6" name="TextBox 15"/>
          <p:cNvSpPr txBox="1"/>
          <p:nvPr/>
        </p:nvSpPr>
        <p:spPr>
          <a:xfrm>
            <a:off x="8192117" y="4908858"/>
            <a:ext cx="8162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BST-TK</a:t>
            </a:r>
          </a:p>
          <a:p>
            <a:endParaRPr lang="en-CA" dirty="0"/>
          </a:p>
        </p:txBody>
      </p:sp>
      <p:sp>
        <p:nvSpPr>
          <p:cNvPr id="17" name="TextBox 16"/>
          <p:cNvSpPr txBox="1"/>
          <p:nvPr/>
        </p:nvSpPr>
        <p:spPr>
          <a:xfrm>
            <a:off x="8217067" y="5814189"/>
            <a:ext cx="13612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Lock-Free BST</a:t>
            </a:r>
          </a:p>
          <a:p>
            <a:endParaRPr lang="en-CA" dirty="0"/>
          </a:p>
        </p:txBody>
      </p:sp>
      <p:sp>
        <p:nvSpPr>
          <p:cNvPr id="18" name="Rectangle 17"/>
          <p:cNvSpPr/>
          <p:nvPr/>
        </p:nvSpPr>
        <p:spPr>
          <a:xfrm>
            <a:off x="5038741" y="6542446"/>
            <a:ext cx="2637761" cy="3498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9" name="TextBox 18"/>
          <p:cNvSpPr txBox="1"/>
          <p:nvPr/>
        </p:nvSpPr>
        <p:spPr>
          <a:xfrm>
            <a:off x="5059570" y="6507724"/>
            <a:ext cx="22926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FNV</a:t>
            </a:r>
            <a:r>
              <a:rPr lang="en-US" dirty="0"/>
              <a:t>1</a:t>
            </a:r>
            <a:r>
              <a:rPr lang="en-US" sz="1400" dirty="0"/>
              <a:t>A                        KISS</a:t>
            </a:r>
          </a:p>
          <a:p>
            <a:endParaRPr lang="en-CA" dirty="0"/>
          </a:p>
        </p:txBody>
      </p:sp>
      <p:sp>
        <p:nvSpPr>
          <p:cNvPr id="20" name="Rectangle 19"/>
          <p:cNvSpPr/>
          <p:nvPr/>
        </p:nvSpPr>
        <p:spPr>
          <a:xfrm>
            <a:off x="2845781" y="4391012"/>
            <a:ext cx="1516214" cy="3498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1" name="TextBox 20"/>
          <p:cNvSpPr txBox="1"/>
          <p:nvPr/>
        </p:nvSpPr>
        <p:spPr>
          <a:xfrm>
            <a:off x="3907917" y="4445849"/>
            <a:ext cx="4780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e8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86947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Microbenchmark Design</a:t>
            </a:r>
            <a:endParaRPr lang="en-CA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Decentralized Microbenchmark Experimental Loop</a:t>
            </a:r>
            <a:r>
              <a:rPr lang="en-US" dirty="0"/>
              <a:t>	</a:t>
            </a:r>
          </a:p>
          <a:p>
            <a:pPr lvl="1"/>
            <a:r>
              <a:rPr lang="en-US" dirty="0"/>
              <a:t>Error prone</a:t>
            </a:r>
          </a:p>
          <a:p>
            <a:pPr lvl="1"/>
            <a:r>
              <a:rPr lang="en-US" dirty="0"/>
              <a:t>One microbenchmark was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performing delete only</a:t>
            </a:r>
            <a:r>
              <a:rPr lang="en-US" dirty="0"/>
              <a:t> update operations in the experimental loop</a:t>
            </a:r>
          </a:p>
          <a:p>
            <a:pPr lvl="1"/>
            <a:r>
              <a:rPr lang="en-US" dirty="0"/>
              <a:t>Leads to quickly empty data structure, all operations reduce to fast search operations</a:t>
            </a:r>
            <a:endParaRPr lang="en-CA" dirty="0"/>
          </a:p>
        </p:txBody>
      </p:sp>
      <p:sp>
        <p:nvSpPr>
          <p:cNvPr id="4" name="Rectangle 3"/>
          <p:cNvSpPr/>
          <p:nvPr/>
        </p:nvSpPr>
        <p:spPr>
          <a:xfrm>
            <a:off x="9071264" y="6008280"/>
            <a:ext cx="3120736" cy="849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9738" y="3758644"/>
            <a:ext cx="4393467" cy="3099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524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Microbenchmark Design</a:t>
            </a:r>
            <a:endParaRPr lang="en-CA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Memory Reclamation:	</a:t>
            </a:r>
          </a:p>
          <a:p>
            <a:pPr lvl="1"/>
            <a:r>
              <a:rPr lang="en-US" dirty="0"/>
              <a:t>Microbenchmarks may incorporate memory reclamation for some concurrent data structures</a:t>
            </a:r>
          </a:p>
          <a:p>
            <a:pPr lvl="1"/>
            <a:r>
              <a:rPr lang="en-US" dirty="0"/>
              <a:t>Poor vs more efficient memory reclamation will impact performance </a:t>
            </a:r>
          </a:p>
        </p:txBody>
      </p:sp>
      <p:sp>
        <p:nvSpPr>
          <p:cNvPr id="4" name="Rectangle 3"/>
          <p:cNvSpPr/>
          <p:nvPr/>
        </p:nvSpPr>
        <p:spPr>
          <a:xfrm>
            <a:off x="9131878" y="5925152"/>
            <a:ext cx="3120736" cy="849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0403" y="3460116"/>
            <a:ext cx="5098472" cy="339788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910406" y="3699971"/>
            <a:ext cx="825374" cy="2382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Rectangle 5"/>
          <p:cNvSpPr/>
          <p:nvPr/>
        </p:nvSpPr>
        <p:spPr>
          <a:xfrm>
            <a:off x="4910406" y="3710721"/>
            <a:ext cx="1598678" cy="5739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6270" y="3705724"/>
            <a:ext cx="1572814" cy="548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4377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Full Paper	</a:t>
            </a:r>
            <a:endParaRPr lang="en-CA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accent3">
                    <a:lumMod val="50000"/>
                  </a:schemeClr>
                </a:solidFill>
              </a:rPr>
              <a:t>Summary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: </a:t>
            </a:r>
            <a:r>
              <a:rPr lang="en-US" dirty="0"/>
              <a:t>We perform experiments relevant to design strategies for optimal microbenchmark design</a:t>
            </a:r>
          </a:p>
          <a:p>
            <a:r>
              <a:rPr lang="en-US" dirty="0"/>
              <a:t>In order to get an accurate depiction of performance across various concurrent data structures</a:t>
            </a:r>
          </a:p>
          <a:p>
            <a:pPr marL="457200" lvl="1" indent="0">
              <a:buNone/>
            </a:pPr>
            <a:endParaRPr lang="en-US" dirty="0"/>
          </a:p>
          <a:p>
            <a:endParaRPr lang="en-CA" dirty="0"/>
          </a:p>
        </p:txBody>
      </p:sp>
      <p:sp>
        <p:nvSpPr>
          <p:cNvPr id="4" name="Rectangle 3"/>
          <p:cNvSpPr/>
          <p:nvPr/>
        </p:nvSpPr>
        <p:spPr>
          <a:xfrm>
            <a:off x="9071264" y="6008280"/>
            <a:ext cx="3120736" cy="849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18406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Full Paper	</a:t>
            </a:r>
            <a:endParaRPr lang="en-CA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Describe additional properties leading to inaccurate performance results</a:t>
            </a:r>
          </a:p>
          <a:p>
            <a:r>
              <a:rPr lang="en-US" dirty="0"/>
              <a:t>A set of recommended best practice for microbenchmark design</a:t>
            </a:r>
          </a:p>
          <a:p>
            <a:r>
              <a:rPr lang="en-US" dirty="0"/>
              <a:t>Impact of poor vs efficient memory reclamation on throughput results</a:t>
            </a:r>
          </a:p>
          <a:p>
            <a:r>
              <a:rPr lang="en-US" dirty="0"/>
              <a:t>Assess various strategies for PRNG utilization within microbenchmark experiments</a:t>
            </a:r>
          </a:p>
          <a:p>
            <a:pPr lvl="1"/>
            <a:r>
              <a:rPr lang="en-US" dirty="0"/>
              <a:t>Examining bitwise randomness of numbers generated by PRNG</a:t>
            </a:r>
          </a:p>
          <a:p>
            <a:pPr lvl="1"/>
            <a:r>
              <a:rPr lang="en-US" dirty="0"/>
              <a:t>Practical use of hardware RNG is microbenchmark experiments</a:t>
            </a:r>
          </a:p>
          <a:p>
            <a:pPr lvl="1"/>
            <a:r>
              <a:rPr lang="en-US" dirty="0"/>
              <a:t>Recommendations for efficient, high quality random number generation while limiting the added cost during the measured portion of experiments</a:t>
            </a:r>
          </a:p>
          <a:p>
            <a:pPr marL="457200" lvl="1" indent="0">
              <a:buNone/>
            </a:pPr>
            <a:endParaRPr lang="en-US" dirty="0"/>
          </a:p>
          <a:p>
            <a:endParaRPr lang="en-CA" dirty="0"/>
          </a:p>
        </p:txBody>
      </p:sp>
      <p:sp>
        <p:nvSpPr>
          <p:cNvPr id="4" name="Rectangle 3"/>
          <p:cNvSpPr/>
          <p:nvPr/>
        </p:nvSpPr>
        <p:spPr>
          <a:xfrm>
            <a:off x="9071264" y="6008280"/>
            <a:ext cx="3120736" cy="849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738482" y="6091408"/>
            <a:ext cx="11569729" cy="45951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8925" indent="-288925" algn="l" defTabSz="914400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chemeClr val="tx1"/>
              </a:buClr>
              <a:buSzPct val="85000"/>
              <a:buFont typeface="Wingdings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chemeClr val="tx1"/>
              </a:buClr>
              <a:buSzPct val="85000"/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chemeClr val="tx1"/>
              </a:buClr>
              <a:buSzPct val="85000"/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chemeClr val="tx1"/>
              </a:buClr>
              <a:buSzPct val="85000"/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chemeClr val="tx1"/>
              </a:buClr>
              <a:buSzPct val="85000"/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charset="2"/>
              <a:buNone/>
            </a:pPr>
            <a:r>
              <a:rPr lang="en-US" b="1" dirty="0">
                <a:solidFill>
                  <a:schemeClr val="accent3">
                    <a:lumMod val="50000"/>
                  </a:schemeClr>
                </a:solidFill>
              </a:rPr>
              <a:t>Thank you 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sym typeface="Wingdings" panose="05000000000000000000" pitchFamily="2" charset="2"/>
              </a:rPr>
              <a:t></a:t>
            </a:r>
            <a:br>
              <a:rPr lang="en-US" dirty="0">
                <a:sym typeface="Wingdings" panose="05000000000000000000" pitchFamily="2" charset="2"/>
              </a:rPr>
            </a:br>
            <a:endParaRPr lang="en-US" dirty="0">
              <a:sym typeface="Wingdings" panose="05000000000000000000" pitchFamily="2" charset="2"/>
            </a:endParaRPr>
          </a:p>
          <a:p>
            <a:pPr marL="0" indent="0">
              <a:buFont typeface="Wingdings" charset="2"/>
              <a:buNone/>
            </a:pPr>
            <a:endParaRPr lang="en-US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612076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/>
              <a:t>Benchmarks </a:t>
            </a:r>
            <a:r>
              <a:rPr lang="en-US" dirty="0"/>
              <a:t>commonly used to evaluate the performance of concurrent data structures</a:t>
            </a:r>
          </a:p>
          <a:p>
            <a:pPr lvl="1"/>
            <a:r>
              <a:rPr lang="en-US" dirty="0"/>
              <a:t>Microbenchmarks: Assessing limited range of performance metrics across varying implementations of concurrent data structures.		</a:t>
            </a:r>
            <a:endParaRPr lang="en-CA" dirty="0"/>
          </a:p>
          <a:p>
            <a:pPr lvl="1"/>
            <a:r>
              <a:rPr lang="en-CA" dirty="0"/>
              <a:t>We are primarily interested in </a:t>
            </a:r>
            <a:r>
              <a:rPr lang="en-CA" b="1" dirty="0">
                <a:solidFill>
                  <a:schemeClr val="accent5">
                    <a:lumMod val="75000"/>
                  </a:schemeClr>
                </a:solidFill>
              </a:rPr>
              <a:t>throughput results </a:t>
            </a:r>
            <a:r>
              <a:rPr lang="en-CA" dirty="0"/>
              <a:t>for comparative analysis</a:t>
            </a:r>
          </a:p>
          <a:p>
            <a:pPr lvl="2"/>
            <a:r>
              <a:rPr lang="en-CA" dirty="0"/>
              <a:t>How many operations (update/retrieval) can be performed on the concurrent data structure by </a:t>
            </a:r>
            <a:r>
              <a:rPr lang="en-CA" b="1" dirty="0"/>
              <a:t>n</a:t>
            </a:r>
            <a:r>
              <a:rPr lang="en-CA" dirty="0"/>
              <a:t> threads in a limited amount of time.</a:t>
            </a:r>
          </a:p>
          <a:p>
            <a:pPr lvl="2"/>
            <a:r>
              <a:rPr lang="en-CA" dirty="0"/>
              <a:t>Other performance measures are possible (memory usage, total cycles per operation, total instructions per operation).</a:t>
            </a:r>
          </a:p>
        </p:txBody>
      </p:sp>
      <p:sp>
        <p:nvSpPr>
          <p:cNvPr id="4" name="Rectangle 3"/>
          <p:cNvSpPr/>
          <p:nvPr/>
        </p:nvSpPr>
        <p:spPr>
          <a:xfrm>
            <a:off x="9071264" y="6008280"/>
            <a:ext cx="3120736" cy="849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259883" y="434108"/>
            <a:ext cx="11569729" cy="8959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600" b="1" kern="1200" spc="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dirty="0">
                <a:solidFill>
                  <a:schemeClr val="accent5">
                    <a:lumMod val="75000"/>
                  </a:schemeClr>
                </a:solidFill>
              </a:rPr>
              <a:t>Overview:</a:t>
            </a:r>
          </a:p>
        </p:txBody>
      </p:sp>
    </p:spTree>
    <p:extLst>
      <p:ext uri="{BB962C8B-B14F-4D97-AF65-F5344CB8AC3E}">
        <p14:creationId xmlns:p14="http://schemas.microsoft.com/office/powerpoint/2010/main" val="1722211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/>
              <a:t>Benchmarks </a:t>
            </a:r>
            <a:r>
              <a:rPr lang="en-US" dirty="0"/>
              <a:t>commonly used to evaluate the performance of concurrent data structures</a:t>
            </a:r>
          </a:p>
          <a:p>
            <a:pPr lvl="1"/>
            <a:r>
              <a:rPr lang="en-US" dirty="0"/>
              <a:t>Microbenchmarks: Assessing limited range of performance metrics across varying implementations of concurrent data structures.		</a:t>
            </a:r>
            <a:endParaRPr lang="en-CA" dirty="0"/>
          </a:p>
          <a:p>
            <a:pPr lvl="1"/>
            <a:r>
              <a:rPr lang="en-CA" dirty="0"/>
              <a:t>We are primarily interested in </a:t>
            </a:r>
            <a:r>
              <a:rPr lang="en-CA" b="1" dirty="0">
                <a:solidFill>
                  <a:schemeClr val="accent5">
                    <a:lumMod val="75000"/>
                  </a:schemeClr>
                </a:solidFill>
              </a:rPr>
              <a:t>throughput results </a:t>
            </a:r>
            <a:r>
              <a:rPr lang="en-CA" dirty="0"/>
              <a:t>for comparative analysis</a:t>
            </a:r>
          </a:p>
          <a:p>
            <a:pPr lvl="2"/>
            <a:r>
              <a:rPr lang="en-CA" dirty="0"/>
              <a:t>How many operations (update/retrieval) can be performed on the concurrent data structure by </a:t>
            </a:r>
            <a:r>
              <a:rPr lang="en-CA" b="1" dirty="0"/>
              <a:t>n</a:t>
            </a:r>
            <a:r>
              <a:rPr lang="en-CA" dirty="0"/>
              <a:t> threads in a limited amount of time.</a:t>
            </a:r>
          </a:p>
          <a:p>
            <a:pPr lvl="2"/>
            <a:r>
              <a:rPr lang="en-CA" dirty="0"/>
              <a:t>Other performance measures are possible (memory usage, total cycles per operation, total instructions per operation).</a:t>
            </a:r>
          </a:p>
        </p:txBody>
      </p:sp>
      <p:sp>
        <p:nvSpPr>
          <p:cNvPr id="4" name="Rectangle 3"/>
          <p:cNvSpPr/>
          <p:nvPr/>
        </p:nvSpPr>
        <p:spPr>
          <a:xfrm>
            <a:off x="9071264" y="6008280"/>
            <a:ext cx="3120736" cy="849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259883" y="434108"/>
            <a:ext cx="11569729" cy="8959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600" b="1" kern="1200" spc="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dirty="0">
                <a:solidFill>
                  <a:schemeClr val="accent5">
                    <a:lumMod val="75000"/>
                  </a:schemeClr>
                </a:solidFill>
              </a:rPr>
              <a:t>Overview:</a:t>
            </a:r>
          </a:p>
        </p:txBody>
      </p:sp>
    </p:spTree>
    <p:extLst>
      <p:ext uri="{BB962C8B-B14F-4D97-AF65-F5344CB8AC3E}">
        <p14:creationId xmlns:p14="http://schemas.microsoft.com/office/powerpoint/2010/main" val="2993421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59882" y="1413163"/>
            <a:ext cx="11932118" cy="4595117"/>
          </a:xfrm>
        </p:spPr>
        <p:txBody>
          <a:bodyPr>
            <a:normAutofit/>
          </a:bodyPr>
          <a:lstStyle/>
          <a:p>
            <a:r>
              <a:rPr lang="en-CA" dirty="0"/>
              <a:t>Focus on </a:t>
            </a:r>
            <a:r>
              <a:rPr lang="en-CA" i="1" dirty="0">
                <a:solidFill>
                  <a:schemeClr val="accent5">
                    <a:lumMod val="75000"/>
                  </a:schemeClr>
                </a:solidFill>
              </a:rPr>
              <a:t>concurrent set data structures</a:t>
            </a:r>
            <a:r>
              <a:rPr lang="en-CA" dirty="0"/>
              <a:t> (</a:t>
            </a:r>
            <a:r>
              <a:rPr lang="en-CA" dirty="0" err="1"/>
              <a:t>CSet</a:t>
            </a:r>
            <a:r>
              <a:rPr lang="en-CA" dirty="0"/>
              <a:t>).</a:t>
            </a:r>
          </a:p>
          <a:p>
            <a:pPr lvl="1"/>
            <a:r>
              <a:rPr lang="en-CA" dirty="0"/>
              <a:t>Allow search, insertion, deletion of keys in a data structure by multiple threads.</a:t>
            </a:r>
          </a:p>
          <a:p>
            <a:pPr lvl="1"/>
            <a:r>
              <a:rPr lang="en-CA" dirty="0"/>
              <a:t>Many implementations of </a:t>
            </a:r>
            <a:r>
              <a:rPr lang="en-CA" i="1" dirty="0"/>
              <a:t>Concurrent Sets </a:t>
            </a:r>
            <a:r>
              <a:rPr lang="en-CA" dirty="0"/>
              <a:t>(concurrent trees, skip-lists, linked lists, hash tables …)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77982" y="434108"/>
            <a:ext cx="11351630" cy="895927"/>
          </a:xfrm>
        </p:spPr>
        <p:txBody>
          <a:bodyPr/>
          <a:lstStyle/>
          <a:p>
            <a:r>
              <a:rPr lang="en-CA" dirty="0">
                <a:solidFill>
                  <a:schemeClr val="accent5">
                    <a:lumMod val="75000"/>
                  </a:schemeClr>
                </a:solidFill>
              </a:rPr>
              <a:t>Overview:</a:t>
            </a:r>
          </a:p>
        </p:txBody>
      </p:sp>
      <p:sp>
        <p:nvSpPr>
          <p:cNvPr id="4" name="Flowchart: Magnetic Disk 3"/>
          <p:cNvSpPr/>
          <p:nvPr/>
        </p:nvSpPr>
        <p:spPr>
          <a:xfrm>
            <a:off x="4799287" y="3710721"/>
            <a:ext cx="2337956" cy="3093284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5782734" y="4683760"/>
          <a:ext cx="371063" cy="201168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71063">
                  <a:extLst>
                    <a:ext uri="{9D8B030D-6E8A-4147-A177-3AD203B41FA5}">
                      <a16:colId xmlns:a16="http://schemas.microsoft.com/office/drawing/2014/main" val="3355809164"/>
                    </a:ext>
                  </a:extLst>
                </a:gridCol>
              </a:tblGrid>
              <a:tr h="151967">
                <a:tc>
                  <a:txBody>
                    <a:bodyPr/>
                    <a:lstStyle/>
                    <a:p>
                      <a:r>
                        <a:rPr lang="en-CA" sz="1050" b="0" i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7205223"/>
                  </a:ext>
                </a:extLst>
              </a:tr>
              <a:tr h="151967">
                <a:tc>
                  <a:txBody>
                    <a:bodyPr/>
                    <a:lstStyle/>
                    <a:p>
                      <a:r>
                        <a:rPr lang="en-CA" sz="1050" dirty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4000299"/>
                  </a:ext>
                </a:extLst>
              </a:tr>
              <a:tr h="151967">
                <a:tc>
                  <a:txBody>
                    <a:bodyPr/>
                    <a:lstStyle/>
                    <a:p>
                      <a:r>
                        <a:rPr lang="en-CA" sz="1050" dirty="0"/>
                        <a:t>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5069687"/>
                  </a:ext>
                </a:extLst>
              </a:tr>
              <a:tr h="151967">
                <a:tc>
                  <a:txBody>
                    <a:bodyPr/>
                    <a:lstStyle/>
                    <a:p>
                      <a:r>
                        <a:rPr lang="en-CA" sz="1050" dirty="0"/>
                        <a:t>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8154380"/>
                  </a:ext>
                </a:extLst>
              </a:tr>
              <a:tr h="151967">
                <a:tc>
                  <a:txBody>
                    <a:bodyPr/>
                    <a:lstStyle/>
                    <a:p>
                      <a:r>
                        <a:rPr lang="en-CA" sz="1050" dirty="0"/>
                        <a:t>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5453535"/>
                  </a:ext>
                </a:extLst>
              </a:tr>
              <a:tr h="151967">
                <a:tc>
                  <a:txBody>
                    <a:bodyPr/>
                    <a:lstStyle/>
                    <a:p>
                      <a:r>
                        <a:rPr lang="en-CA" sz="1050" dirty="0"/>
                        <a:t>27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0551294"/>
                  </a:ext>
                </a:extLst>
              </a:tr>
              <a:tr h="151967">
                <a:tc>
                  <a:txBody>
                    <a:bodyPr/>
                    <a:lstStyle/>
                    <a:p>
                      <a:r>
                        <a:rPr lang="en-CA" sz="1050" dirty="0"/>
                        <a:t>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9751536"/>
                  </a:ext>
                </a:extLst>
              </a:tr>
              <a:tr h="151967">
                <a:tc>
                  <a:txBody>
                    <a:bodyPr/>
                    <a:lstStyle/>
                    <a:p>
                      <a:r>
                        <a:rPr lang="en-CA" sz="1050" dirty="0"/>
                        <a:t>61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0612235"/>
                  </a:ext>
                </a:extLst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>
            <a:off x="9071264" y="6008280"/>
            <a:ext cx="3120736" cy="849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Rectangle 5"/>
          <p:cNvSpPr/>
          <p:nvPr/>
        </p:nvSpPr>
        <p:spPr>
          <a:xfrm>
            <a:off x="812800" y="4998027"/>
            <a:ext cx="822960" cy="2750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36083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59882" y="1413163"/>
            <a:ext cx="12053345" cy="4595117"/>
          </a:xfrm>
        </p:spPr>
        <p:txBody>
          <a:bodyPr>
            <a:normAutofit/>
          </a:bodyPr>
          <a:lstStyle/>
          <a:p>
            <a:r>
              <a:rPr lang="en-CA" dirty="0"/>
              <a:t>Focus on </a:t>
            </a:r>
            <a:r>
              <a:rPr lang="en-CA" i="1" dirty="0">
                <a:solidFill>
                  <a:schemeClr val="accent5">
                    <a:lumMod val="75000"/>
                  </a:schemeClr>
                </a:solidFill>
              </a:rPr>
              <a:t>concurrent set data structures</a:t>
            </a:r>
            <a:r>
              <a:rPr lang="en-CA" dirty="0"/>
              <a:t> (</a:t>
            </a:r>
            <a:r>
              <a:rPr lang="en-CA" dirty="0" err="1"/>
              <a:t>CSet</a:t>
            </a:r>
            <a:r>
              <a:rPr lang="en-CA" dirty="0"/>
              <a:t>).</a:t>
            </a:r>
          </a:p>
          <a:p>
            <a:pPr lvl="1"/>
            <a:r>
              <a:rPr lang="en-CA" dirty="0"/>
              <a:t>Allow search, insertion, deletion of keys in a data structure by multiple threads.</a:t>
            </a:r>
          </a:p>
          <a:p>
            <a:pPr lvl="1"/>
            <a:r>
              <a:rPr lang="en-CA" dirty="0"/>
              <a:t>Many implementations of </a:t>
            </a:r>
            <a:r>
              <a:rPr lang="en-CA" i="1" dirty="0"/>
              <a:t>Concurrent Sets </a:t>
            </a:r>
            <a:r>
              <a:rPr lang="en-CA" dirty="0"/>
              <a:t>(concurrent trees, skip-lists, linked lists, hash tables …)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77982" y="434108"/>
            <a:ext cx="11351630" cy="895927"/>
          </a:xfrm>
        </p:spPr>
        <p:txBody>
          <a:bodyPr/>
          <a:lstStyle/>
          <a:p>
            <a:r>
              <a:rPr lang="en-CA" dirty="0">
                <a:solidFill>
                  <a:schemeClr val="accent5">
                    <a:lumMod val="75000"/>
                  </a:schemeClr>
                </a:solidFill>
              </a:rPr>
              <a:t>Overview:</a:t>
            </a:r>
          </a:p>
        </p:txBody>
      </p:sp>
      <p:sp>
        <p:nvSpPr>
          <p:cNvPr id="4" name="Flowchart: Magnetic Disk 3"/>
          <p:cNvSpPr/>
          <p:nvPr/>
        </p:nvSpPr>
        <p:spPr>
          <a:xfrm>
            <a:off x="4799287" y="3710721"/>
            <a:ext cx="2337956" cy="3093284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5782734" y="4683760"/>
          <a:ext cx="371063" cy="201168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71063">
                  <a:extLst>
                    <a:ext uri="{9D8B030D-6E8A-4147-A177-3AD203B41FA5}">
                      <a16:colId xmlns:a16="http://schemas.microsoft.com/office/drawing/2014/main" val="3355809164"/>
                    </a:ext>
                  </a:extLst>
                </a:gridCol>
              </a:tblGrid>
              <a:tr h="151967">
                <a:tc>
                  <a:txBody>
                    <a:bodyPr/>
                    <a:lstStyle/>
                    <a:p>
                      <a:r>
                        <a:rPr lang="en-CA" sz="1050" b="0" i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7205223"/>
                  </a:ext>
                </a:extLst>
              </a:tr>
              <a:tr h="151967">
                <a:tc>
                  <a:txBody>
                    <a:bodyPr/>
                    <a:lstStyle/>
                    <a:p>
                      <a:r>
                        <a:rPr lang="en-CA" sz="1050" dirty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4000299"/>
                  </a:ext>
                </a:extLst>
              </a:tr>
              <a:tr h="151967">
                <a:tc>
                  <a:txBody>
                    <a:bodyPr/>
                    <a:lstStyle/>
                    <a:p>
                      <a:r>
                        <a:rPr lang="en-CA" sz="1050" dirty="0"/>
                        <a:t>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5069687"/>
                  </a:ext>
                </a:extLst>
              </a:tr>
              <a:tr h="151967">
                <a:tc>
                  <a:txBody>
                    <a:bodyPr/>
                    <a:lstStyle/>
                    <a:p>
                      <a:r>
                        <a:rPr lang="en-CA" sz="1050" dirty="0"/>
                        <a:t>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8154380"/>
                  </a:ext>
                </a:extLst>
              </a:tr>
              <a:tr h="151967">
                <a:tc>
                  <a:txBody>
                    <a:bodyPr/>
                    <a:lstStyle/>
                    <a:p>
                      <a:r>
                        <a:rPr lang="en-CA" sz="1050" dirty="0"/>
                        <a:t>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5453535"/>
                  </a:ext>
                </a:extLst>
              </a:tr>
              <a:tr h="151967">
                <a:tc>
                  <a:txBody>
                    <a:bodyPr/>
                    <a:lstStyle/>
                    <a:p>
                      <a:r>
                        <a:rPr lang="en-CA" sz="1050" dirty="0"/>
                        <a:t>27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0551294"/>
                  </a:ext>
                </a:extLst>
              </a:tr>
              <a:tr h="151967">
                <a:tc>
                  <a:txBody>
                    <a:bodyPr/>
                    <a:lstStyle/>
                    <a:p>
                      <a:r>
                        <a:rPr lang="en-CA" sz="1050" dirty="0"/>
                        <a:t>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9751536"/>
                  </a:ext>
                </a:extLst>
              </a:tr>
              <a:tr h="151967">
                <a:tc>
                  <a:txBody>
                    <a:bodyPr/>
                    <a:lstStyle/>
                    <a:p>
                      <a:r>
                        <a:rPr lang="en-CA" sz="1050" dirty="0"/>
                        <a:t>61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0612235"/>
                  </a:ext>
                </a:extLst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>
            <a:off x="9071264" y="6008280"/>
            <a:ext cx="3120736" cy="849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982" y="4998027"/>
            <a:ext cx="4165519" cy="185997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12800" y="4998027"/>
            <a:ext cx="822960" cy="2750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7588" y="3050631"/>
            <a:ext cx="2120409" cy="375337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9848" y="3169252"/>
            <a:ext cx="2988304" cy="1236519"/>
          </a:xfrm>
          <a:prstGeom prst="rect">
            <a:avLst/>
          </a:prstGeom>
        </p:spPr>
      </p:pic>
      <p:pic>
        <p:nvPicPr>
          <p:cNvPr id="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9848" y="3169252"/>
            <a:ext cx="2988304" cy="1236519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>
          <a:xfrm flipH="1" flipV="1">
            <a:off x="4017854" y="4465756"/>
            <a:ext cx="582176" cy="3244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4073236" y="5174673"/>
            <a:ext cx="570265" cy="3325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7194691" y="4790209"/>
            <a:ext cx="484191" cy="3008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1180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/>
              <a:t>Microbenchmark performs a stress test on a </a:t>
            </a:r>
            <a:r>
              <a:rPr lang="en-CA" dirty="0" err="1"/>
              <a:t>CSet</a:t>
            </a:r>
            <a:endParaRPr lang="en-US" dirty="0"/>
          </a:p>
          <a:p>
            <a:pPr lvl="1"/>
            <a:r>
              <a:rPr lang="en-US" dirty="0"/>
              <a:t>An experiment loop where </a:t>
            </a:r>
            <a:r>
              <a:rPr lang="en-US" b="1" dirty="0"/>
              <a:t>n</a:t>
            </a:r>
            <a:r>
              <a:rPr lang="en-US" dirty="0"/>
              <a:t> threads bombard the concurrent set data structure with randomized operations on randomly generated keys from a specified key range.</a:t>
            </a:r>
          </a:p>
          <a:p>
            <a:pPr lvl="1"/>
            <a:r>
              <a:rPr lang="en-US" dirty="0"/>
              <a:t>Potentially hundreds of threads on shared memory system trying to access the data structure, possibly the same location, at the same time.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9071264" y="6008280"/>
            <a:ext cx="3120736" cy="849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259883" y="434108"/>
            <a:ext cx="11569729" cy="8959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600" b="1" kern="1200" spc="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dirty="0">
                <a:solidFill>
                  <a:schemeClr val="accent5">
                    <a:lumMod val="75000"/>
                  </a:schemeClr>
                </a:solidFill>
              </a:rPr>
              <a:t>Role of Microbenchmarks:</a:t>
            </a:r>
          </a:p>
        </p:txBody>
      </p:sp>
    </p:spTree>
    <p:extLst>
      <p:ext uri="{BB962C8B-B14F-4D97-AF65-F5344CB8AC3E}">
        <p14:creationId xmlns:p14="http://schemas.microsoft.com/office/powerpoint/2010/main" val="2746252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59882" y="1252375"/>
            <a:ext cx="11569729" cy="4595117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en-US" dirty="0"/>
          </a:p>
          <a:p>
            <a:r>
              <a:rPr lang="en-CA" dirty="0"/>
              <a:t>User Specified Parameters:</a:t>
            </a:r>
          </a:p>
          <a:p>
            <a:pPr lvl="1"/>
            <a:r>
              <a:rPr lang="en-CA" dirty="0"/>
              <a:t>Number of threads: </a:t>
            </a:r>
            <a:r>
              <a:rPr lang="en-CA" b="1" dirty="0">
                <a:solidFill>
                  <a:srgbClr val="0070C0"/>
                </a:solidFill>
              </a:rPr>
              <a:t>n</a:t>
            </a:r>
            <a:r>
              <a:rPr lang="en-CA" dirty="0"/>
              <a:t>, duration of experiment: </a:t>
            </a:r>
            <a:r>
              <a:rPr lang="en-CA" b="1" dirty="0">
                <a:solidFill>
                  <a:srgbClr val="0070C0"/>
                </a:solidFill>
              </a:rPr>
              <a:t>d</a:t>
            </a:r>
            <a:r>
              <a:rPr lang="en-CA" dirty="0"/>
              <a:t>, key range in </a:t>
            </a:r>
            <a:r>
              <a:rPr lang="en-CA" dirty="0" err="1"/>
              <a:t>CSet</a:t>
            </a:r>
            <a:r>
              <a:rPr lang="en-CA" dirty="0"/>
              <a:t>: </a:t>
            </a:r>
            <a:r>
              <a:rPr lang="en-CA" b="1" dirty="0">
                <a:solidFill>
                  <a:srgbClr val="0070C0"/>
                </a:solidFill>
              </a:rPr>
              <a:t>r</a:t>
            </a:r>
          </a:p>
          <a:p>
            <a:pPr lvl="1"/>
            <a:r>
              <a:rPr lang="en-CA" dirty="0"/>
              <a:t>Update rate: </a:t>
            </a:r>
            <a:r>
              <a:rPr lang="en-CA" b="1" dirty="0">
                <a:solidFill>
                  <a:srgbClr val="0070C0"/>
                </a:solidFill>
              </a:rPr>
              <a:t>u </a:t>
            </a:r>
            <a:r>
              <a:rPr lang="en-CA" dirty="0"/>
              <a:t>(ratio of insert/delete operations to search operations), prefill size: </a:t>
            </a:r>
            <a:r>
              <a:rPr lang="en-CA" b="1" dirty="0" err="1">
                <a:solidFill>
                  <a:srgbClr val="0070C0"/>
                </a:solidFill>
              </a:rPr>
              <a:t>i</a:t>
            </a:r>
            <a:endParaRPr lang="en-CA" b="1" dirty="0">
              <a:solidFill>
                <a:srgbClr val="0070C0"/>
              </a:solidFill>
            </a:endParaRP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9071264" y="6008280"/>
            <a:ext cx="3120736" cy="849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259883" y="434108"/>
            <a:ext cx="11569729" cy="8959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600" b="1" kern="1200" spc="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dirty="0">
                <a:solidFill>
                  <a:schemeClr val="accent5">
                    <a:lumMod val="75000"/>
                  </a:schemeClr>
                </a:solidFill>
              </a:rPr>
              <a:t>Role of Microbenchmarks:</a:t>
            </a:r>
          </a:p>
        </p:txBody>
      </p:sp>
    </p:spTree>
    <p:extLst>
      <p:ext uri="{BB962C8B-B14F-4D97-AF65-F5344CB8AC3E}">
        <p14:creationId xmlns:p14="http://schemas.microsoft.com/office/powerpoint/2010/main" val="4011066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CA" sz="2400" dirty="0"/>
              <a:t>Take various microbenchmarks </a:t>
            </a:r>
          </a:p>
          <a:p>
            <a:pPr lvl="1"/>
            <a:r>
              <a:rPr lang="en-CA" sz="2400" dirty="0"/>
              <a:t>Test the same common concurrent data structure with identical input parameters across each</a:t>
            </a:r>
          </a:p>
          <a:p>
            <a:pPr lvl="1"/>
            <a:r>
              <a:rPr lang="en-CA" sz="2400" dirty="0"/>
              <a:t>We would expect to observe relatively similar performance results </a:t>
            </a:r>
          </a:p>
          <a:p>
            <a:pPr lvl="1"/>
            <a:r>
              <a:rPr lang="en-CA" sz="2400" dirty="0"/>
              <a:t>Observed strikingly large performance differences</a:t>
            </a:r>
          </a:p>
          <a:p>
            <a:pPr marL="457200" lvl="1" indent="0">
              <a:buNone/>
            </a:pPr>
            <a:endParaRPr lang="en-US" dirty="0"/>
          </a:p>
          <a:p>
            <a:endParaRPr lang="en-CA" dirty="0"/>
          </a:p>
        </p:txBody>
      </p:sp>
      <p:sp>
        <p:nvSpPr>
          <p:cNvPr id="6" name="Rectangle 5"/>
          <p:cNvSpPr/>
          <p:nvPr/>
        </p:nvSpPr>
        <p:spPr>
          <a:xfrm>
            <a:off x="9071264" y="6008280"/>
            <a:ext cx="3120736" cy="849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36529" y="423717"/>
            <a:ext cx="11569729" cy="8959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600" b="1" kern="1200" spc="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dirty="0">
                <a:solidFill>
                  <a:schemeClr val="accent5">
                    <a:lumMod val="75000"/>
                  </a:schemeClr>
                </a:solidFill>
                <a:cs typeface="Times New Roman" panose="02020603050405020304" pitchFamily="18" charset="0"/>
              </a:rPr>
              <a:t>Motivation:</a:t>
            </a:r>
          </a:p>
        </p:txBody>
      </p:sp>
    </p:spTree>
    <p:extLst>
      <p:ext uri="{BB962C8B-B14F-4D97-AF65-F5344CB8AC3E}">
        <p14:creationId xmlns:p14="http://schemas.microsoft.com/office/powerpoint/2010/main" val="2251397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UofWaterloo_WhiteBkgrd">
  <a:themeElements>
    <a:clrScheme name="Math">
      <a:dk1>
        <a:srgbClr val="000000"/>
      </a:dk1>
      <a:lt1>
        <a:srgbClr val="FFFFFF"/>
      </a:lt1>
      <a:dk2>
        <a:srgbClr val="757575"/>
      </a:dk2>
      <a:lt2>
        <a:srgbClr val="D6D6D6"/>
      </a:lt2>
      <a:accent1>
        <a:srgbClr val="DE2498"/>
      </a:accent1>
      <a:accent2>
        <a:srgbClr val="0C0C0C"/>
      </a:accent2>
      <a:accent3>
        <a:srgbClr val="FF62AA"/>
      </a:accent3>
      <a:accent4>
        <a:srgbClr val="FFBDEF"/>
      </a:accent4>
      <a:accent5>
        <a:srgbClr val="C50078"/>
      </a:accent5>
      <a:accent6>
        <a:srgbClr val="0073CE"/>
      </a:accent6>
      <a:hlink>
        <a:srgbClr val="C50078"/>
      </a:hlink>
      <a:folHlink>
        <a:srgbClr val="595959"/>
      </a:folHlink>
    </a:clrScheme>
    <a:fontScheme name="Custom 6">
      <a:majorFont>
        <a:latin typeface="Barlow Condensed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ulty_of_mathematics_powerpoint_template_16-9_widescreen" id="{3A67D3AE-E7B6-9047-BD69-C458749CDD0A}" vid="{732B3BD8-0955-F34A-A9C8-6A5C97B2E8E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DEF706CC8B37C4198E5C1F1B624C9FF" ma:contentTypeVersion="13" ma:contentTypeDescription="Create a new document." ma:contentTypeScope="" ma:versionID="b16adfe3deb7721ee5499aa758f107ea">
  <xsd:schema xmlns:xsd="http://www.w3.org/2001/XMLSchema" xmlns:xs="http://www.w3.org/2001/XMLSchema" xmlns:p="http://schemas.microsoft.com/office/2006/metadata/properties" xmlns:ns3="3b57a82c-a542-431f-96c8-5b52d1c0b2b6" xmlns:ns4="789e7c09-017b-4a1e-9b92-b6bdbb173b3a" targetNamespace="http://schemas.microsoft.com/office/2006/metadata/properties" ma:root="true" ma:fieldsID="64009c853f407a442e1fa1cc17f6afca" ns3:_="" ns4:_="">
    <xsd:import namespace="3b57a82c-a542-431f-96c8-5b52d1c0b2b6"/>
    <xsd:import namespace="789e7c09-017b-4a1e-9b92-b6bdbb173b3a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OCR" minOccurs="0"/>
                <xsd:element ref="ns4:MediaServiceAutoKeyPoints" minOccurs="0"/>
                <xsd:element ref="ns4:MediaServiceKeyPoints" minOccurs="0"/>
                <xsd:element ref="ns4:MediaServiceDateTaken" minOccurs="0"/>
                <xsd:element ref="ns4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57a82c-a542-431f-96c8-5b52d1c0b2b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9e7c09-017b-4a1e-9b92-b6bdbb173b3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CEFBB0F-8ECF-4CD3-B884-8EF2D4A7559D}">
  <ds:schemaRefs>
    <ds:schemaRef ds:uri="http://purl.org/dc/elements/1.1/"/>
    <ds:schemaRef ds:uri="http://purl.org/dc/dcmitype/"/>
    <ds:schemaRef ds:uri="789e7c09-017b-4a1e-9b92-b6bdbb173b3a"/>
    <ds:schemaRef ds:uri="http://schemas.microsoft.com/office/infopath/2007/PartnerControls"/>
    <ds:schemaRef ds:uri="http://www.w3.org/XML/1998/namespace"/>
    <ds:schemaRef ds:uri="http://schemas.openxmlformats.org/package/2006/metadata/core-properties"/>
    <ds:schemaRef ds:uri="3b57a82c-a542-431f-96c8-5b52d1c0b2b6"/>
    <ds:schemaRef ds:uri="http://purl.org/dc/terms/"/>
    <ds:schemaRef ds:uri="http://schemas.microsoft.com/office/2006/metadata/properties"/>
    <ds:schemaRef ds:uri="http://schemas.microsoft.com/office/2006/documentManagement/types"/>
  </ds:schemaRefs>
</ds:datastoreItem>
</file>

<file path=customXml/itemProps2.xml><?xml version="1.0" encoding="utf-8"?>
<ds:datastoreItem xmlns:ds="http://schemas.openxmlformats.org/officeDocument/2006/customXml" ds:itemID="{413A8646-213D-48F0-ADF1-EFB7B6423AC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b57a82c-a542-431f-96c8-5b52d1c0b2b6"/>
    <ds:schemaRef ds:uri="789e7c09-017b-4a1e-9b92-b6bdbb173b3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A1061B2-898F-41BC-AF99-139BE33B4FE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VC_Classes_RosinaKharal</Template>
  <TotalTime>21740</TotalTime>
  <Words>1359</Words>
  <Application>Microsoft Macintosh PowerPoint</Application>
  <PresentationFormat>Widescreen</PresentationFormat>
  <Paragraphs>271</Paragraphs>
  <Slides>27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6" baseType="lpstr">
      <vt:lpstr>Arial</vt:lpstr>
      <vt:lpstr>Arial Rounded MT Bold</vt:lpstr>
      <vt:lpstr>Barlow Condensed</vt:lpstr>
      <vt:lpstr>Calibri</vt:lpstr>
      <vt:lpstr>Georgia</vt:lpstr>
      <vt:lpstr>Times New Roman</vt:lpstr>
      <vt:lpstr>Verdana</vt:lpstr>
      <vt:lpstr>Wingdings</vt:lpstr>
      <vt:lpstr>UofWaterloo_WhiteBkgrd</vt:lpstr>
      <vt:lpstr>Brief Announcement:  Performance Anomalies in Concurrent Data Structure Microbenchmarks</vt:lpstr>
      <vt:lpstr>PowerPoint Presentation</vt:lpstr>
      <vt:lpstr>PowerPoint Presentation</vt:lpstr>
      <vt:lpstr>PowerPoint Presentation</vt:lpstr>
      <vt:lpstr>Overview:</vt:lpstr>
      <vt:lpstr>Overview: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Goals:</vt:lpstr>
      <vt:lpstr>Goals:</vt:lpstr>
      <vt:lpstr>Investigation:</vt:lpstr>
      <vt:lpstr>Microbenchmark Design</vt:lpstr>
      <vt:lpstr>Microbenchmark Design</vt:lpstr>
      <vt:lpstr>Microbenchmark Design</vt:lpstr>
      <vt:lpstr>Microbenchmark Design</vt:lpstr>
      <vt:lpstr>Microbenchmark Design</vt:lpstr>
      <vt:lpstr>Microbenchmark Design</vt:lpstr>
      <vt:lpstr>Microbenchmark Design</vt:lpstr>
      <vt:lpstr>Microbenchmark Design</vt:lpstr>
      <vt:lpstr>Microbenchmark Design</vt:lpstr>
      <vt:lpstr>Microbenchmark Design</vt:lpstr>
      <vt:lpstr>Microbenchmark Design</vt:lpstr>
      <vt:lpstr>Full Paper </vt:lpstr>
      <vt:lpstr>Full Paper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Rosina Kharal</dc:creator>
  <cp:lastModifiedBy>Rosina Kharal</cp:lastModifiedBy>
  <cp:revision>864</cp:revision>
  <dcterms:created xsi:type="dcterms:W3CDTF">2022-06-26T18:36:26Z</dcterms:created>
  <dcterms:modified xsi:type="dcterms:W3CDTF">2024-04-03T00:53:14Z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0x0101008DEF706CC8B37C4198E5C1F1B624C9FF</vt:lpwstr>
  </property>
</Properties>
</file>