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7"/>
  </p:notesMasterIdLst>
  <p:sldIdLst>
    <p:sldId id="256" r:id="rId5"/>
    <p:sldId id="446" r:id="rId6"/>
    <p:sldId id="561" r:id="rId7"/>
    <p:sldId id="519" r:id="rId8"/>
    <p:sldId id="521" r:id="rId9"/>
    <p:sldId id="358" r:id="rId10"/>
    <p:sldId id="432" r:id="rId11"/>
    <p:sldId id="508" r:id="rId12"/>
    <p:sldId id="445" r:id="rId13"/>
    <p:sldId id="522" r:id="rId14"/>
    <p:sldId id="510" r:id="rId15"/>
    <p:sldId id="511" r:id="rId16"/>
    <p:sldId id="514" r:id="rId17"/>
    <p:sldId id="517" r:id="rId18"/>
    <p:sldId id="516" r:id="rId19"/>
    <p:sldId id="518" r:id="rId20"/>
    <p:sldId id="513" r:id="rId21"/>
    <p:sldId id="520" r:id="rId22"/>
    <p:sldId id="497" r:id="rId23"/>
    <p:sldId id="379" r:id="rId24"/>
    <p:sldId id="376" r:id="rId25"/>
    <p:sldId id="483" r:id="rId26"/>
    <p:sldId id="524" r:id="rId27"/>
    <p:sldId id="380" r:id="rId28"/>
    <p:sldId id="382" r:id="rId29"/>
    <p:sldId id="481" r:id="rId30"/>
    <p:sldId id="543" r:id="rId31"/>
    <p:sldId id="546" r:id="rId32"/>
    <p:sldId id="544" r:id="rId33"/>
    <p:sldId id="545" r:id="rId34"/>
    <p:sldId id="547" r:id="rId35"/>
    <p:sldId id="556" r:id="rId36"/>
    <p:sldId id="548" r:id="rId37"/>
    <p:sldId id="549" r:id="rId38"/>
    <p:sldId id="551" r:id="rId39"/>
    <p:sldId id="552" r:id="rId40"/>
    <p:sldId id="553" r:id="rId41"/>
    <p:sldId id="554" r:id="rId42"/>
    <p:sldId id="555" r:id="rId43"/>
    <p:sldId id="557" r:id="rId44"/>
    <p:sldId id="528" r:id="rId45"/>
    <p:sldId id="560" r:id="rId46"/>
    <p:sldId id="558" r:id="rId47"/>
    <p:sldId id="559" r:id="rId48"/>
    <p:sldId id="542" r:id="rId49"/>
    <p:sldId id="525" r:id="rId50"/>
    <p:sldId id="526" r:id="rId51"/>
    <p:sldId id="498" r:id="rId52"/>
    <p:sldId id="499" r:id="rId53"/>
    <p:sldId id="531" r:id="rId54"/>
    <p:sldId id="532" r:id="rId55"/>
    <p:sldId id="533" r:id="rId56"/>
    <p:sldId id="562" r:id="rId57"/>
    <p:sldId id="534" r:id="rId58"/>
    <p:sldId id="536" r:id="rId59"/>
    <p:sldId id="537" r:id="rId60"/>
    <p:sldId id="472" r:id="rId61"/>
    <p:sldId id="496" r:id="rId62"/>
    <p:sldId id="563" r:id="rId63"/>
    <p:sldId id="538" r:id="rId64"/>
    <p:sldId id="540" r:id="rId65"/>
    <p:sldId id="54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na Kharal" initials="RK" lastIdx="1" clrIdx="0">
    <p:extLst>
      <p:ext uri="{19B8F6BF-5375-455C-9EA6-DF929625EA0E}">
        <p15:presenceInfo xmlns:p15="http://schemas.microsoft.com/office/powerpoint/2012/main" userId="Rosina Khar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76" autoAdjust="0"/>
    <p:restoredTop sz="80704" autoAdjust="0"/>
  </p:normalViewPr>
  <p:slideViewPr>
    <p:cSldViewPr snapToGrid="0">
      <p:cViewPr varScale="1">
        <p:scale>
          <a:sx n="98" d="100"/>
          <a:sy n="98" d="100"/>
        </p:scale>
        <p:origin x="936" y="192"/>
      </p:cViewPr>
      <p:guideLst/>
    </p:cSldViewPr>
  </p:slideViewPr>
  <p:notesTextViewPr>
    <p:cViewPr>
      <p:scale>
        <a:sx n="3" d="2"/>
        <a:sy n="3" d="2"/>
      </p:scale>
      <p:origin x="0" y="0"/>
    </p:cViewPr>
  </p:notesTextViewPr>
  <p:sorterViewPr>
    <p:cViewPr>
      <p:scale>
        <a:sx n="100" d="100"/>
        <a:sy n="100" d="100"/>
      </p:scale>
      <p:origin x="0" y="-6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B7E82-F87E-4ED0-869F-D317E79ABB98}"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68505B44-1EA9-4D4B-96FC-AC6B327EE0B0}">
      <dgm:prSet phldrT="[Text]" phldr="1"/>
      <dgm:spPr/>
      <dgm:t>
        <a:bodyPr/>
        <a:lstStyle/>
        <a:p>
          <a:endParaRPr lang="en-US" dirty="0"/>
        </a:p>
      </dgm:t>
    </dgm:pt>
    <dgm:pt modelId="{4F89E77E-60D9-4E96-B87C-65892C333AAB}" type="parTrans" cxnId="{A62D620B-F6D6-488F-AA0E-AB8A97E85D0D}">
      <dgm:prSet/>
      <dgm:spPr/>
      <dgm:t>
        <a:bodyPr/>
        <a:lstStyle/>
        <a:p>
          <a:endParaRPr lang="en-US"/>
        </a:p>
      </dgm:t>
    </dgm:pt>
    <dgm:pt modelId="{C6D1D31B-F214-4D61-9EEC-27575B855A2B}" type="sibTrans" cxnId="{A62D620B-F6D6-488F-AA0E-AB8A97E85D0D}">
      <dgm:prSet/>
      <dgm:spPr/>
      <dgm:t>
        <a:bodyPr/>
        <a:lstStyle/>
        <a:p>
          <a:endParaRPr lang="en-US"/>
        </a:p>
      </dgm:t>
    </dgm:pt>
    <dgm:pt modelId="{6BC57DD8-D83F-48D7-8A3B-C28D90FBB400}">
      <dgm:prSet phldrT="[Text]"/>
      <dgm:spPr>
        <a:solidFill>
          <a:schemeClr val="accent4">
            <a:lumMod val="50000"/>
          </a:schemeClr>
        </a:solidFill>
      </dgm:spPr>
      <dgm:t>
        <a:bodyPr/>
        <a:lstStyle/>
        <a:p>
          <a:endParaRPr lang="en-US" sz="1200" dirty="0"/>
        </a:p>
      </dgm:t>
    </dgm:pt>
    <dgm:pt modelId="{CB975D35-D192-4F67-9579-26F92195FDC1}" type="parTrans" cxnId="{AE686FF1-4AD2-4CDA-8423-B1FF60270803}">
      <dgm:prSet/>
      <dgm:spPr/>
      <dgm:t>
        <a:bodyPr/>
        <a:lstStyle/>
        <a:p>
          <a:endParaRPr lang="en-US"/>
        </a:p>
      </dgm:t>
    </dgm:pt>
    <dgm:pt modelId="{69D8FE4A-5815-43C5-8BD1-A4317CB073BE}" type="sibTrans" cxnId="{AE686FF1-4AD2-4CDA-8423-B1FF60270803}">
      <dgm:prSet/>
      <dgm:spPr/>
      <dgm:t>
        <a:bodyPr/>
        <a:lstStyle/>
        <a:p>
          <a:endParaRPr lang="en-US"/>
        </a:p>
      </dgm:t>
    </dgm:pt>
    <dgm:pt modelId="{5203D6D5-2FFE-4267-B8AF-AA9E8C5CC8F5}">
      <dgm:prSet phldrT="[Text]" custT="1"/>
      <dgm:spPr>
        <a:solidFill>
          <a:schemeClr val="accent4">
            <a:lumMod val="50000"/>
          </a:schemeClr>
        </a:solidFill>
      </dgm:spPr>
      <dgm:t>
        <a:bodyPr/>
        <a:lstStyle/>
        <a:p>
          <a:r>
            <a:rPr lang="en-US" sz="1600" dirty="0"/>
            <a:t>Background</a:t>
          </a:r>
        </a:p>
      </dgm:t>
    </dgm:pt>
    <dgm:pt modelId="{1ACCB761-F5E3-4988-8C26-7036F933344D}" type="parTrans" cxnId="{59AF8A72-609A-4FC7-B1E1-BD4049C1E89E}">
      <dgm:prSet/>
      <dgm:spPr/>
      <dgm:t>
        <a:bodyPr/>
        <a:lstStyle/>
        <a:p>
          <a:endParaRPr lang="en-US"/>
        </a:p>
      </dgm:t>
    </dgm:pt>
    <dgm:pt modelId="{76D15911-09A1-4D82-A40E-D41B548E3942}" type="sibTrans" cxnId="{59AF8A72-609A-4FC7-B1E1-BD4049C1E89E}">
      <dgm:prSet/>
      <dgm:spPr/>
      <dgm:t>
        <a:bodyPr/>
        <a:lstStyle/>
        <a:p>
          <a:endParaRPr lang="en-US"/>
        </a:p>
      </dgm:t>
    </dgm:pt>
    <dgm:pt modelId="{EC356E21-21A5-4E23-A9E9-FEDDDDF10201}">
      <dgm:prSet phldrT="[Text]" phldr="1"/>
      <dgm:spPr/>
      <dgm:t>
        <a:bodyPr/>
        <a:lstStyle/>
        <a:p>
          <a:endParaRPr lang="en-US" dirty="0"/>
        </a:p>
      </dgm:t>
    </dgm:pt>
    <dgm:pt modelId="{1B8F7D18-EA69-4AEF-85FA-3BC0E32E6184}" type="sibTrans" cxnId="{652A0C9C-3E27-413B-9D9A-7F86927DD8B1}">
      <dgm:prSet/>
      <dgm:spPr/>
      <dgm:t>
        <a:bodyPr/>
        <a:lstStyle/>
        <a:p>
          <a:endParaRPr lang="en-US"/>
        </a:p>
      </dgm:t>
    </dgm:pt>
    <dgm:pt modelId="{CB147BC4-6C5A-4732-949A-B990048EE526}" type="parTrans" cxnId="{652A0C9C-3E27-413B-9D9A-7F86927DD8B1}">
      <dgm:prSet/>
      <dgm:spPr/>
      <dgm:t>
        <a:bodyPr/>
        <a:lstStyle/>
        <a:p>
          <a:endParaRPr lang="en-US"/>
        </a:p>
      </dgm:t>
    </dgm:pt>
    <dgm:pt modelId="{B3181A3A-BF3D-43CD-BE1E-BF32378781A0}">
      <dgm:prSet phldrT="[Text]" phldr="1"/>
      <dgm:spPr/>
      <dgm:t>
        <a:bodyPr/>
        <a:lstStyle/>
        <a:p>
          <a:endParaRPr lang="en-US" dirty="0"/>
        </a:p>
      </dgm:t>
    </dgm:pt>
    <dgm:pt modelId="{52083381-7B6B-4D98-8A6E-BCEAA6CA9FAA}" type="sibTrans" cxnId="{AD0EA01C-0B2E-4C6F-97C9-82AA2D421F5D}">
      <dgm:prSet/>
      <dgm:spPr/>
      <dgm:t>
        <a:bodyPr/>
        <a:lstStyle/>
        <a:p>
          <a:endParaRPr lang="en-US"/>
        </a:p>
      </dgm:t>
    </dgm:pt>
    <dgm:pt modelId="{9DC0396C-3499-4BD7-AAE0-58E3205A941A}" type="parTrans" cxnId="{AD0EA01C-0B2E-4C6F-97C9-82AA2D421F5D}">
      <dgm:prSet/>
      <dgm:spPr/>
      <dgm:t>
        <a:bodyPr/>
        <a:lstStyle/>
        <a:p>
          <a:endParaRPr lang="en-US"/>
        </a:p>
      </dgm:t>
    </dgm:pt>
    <dgm:pt modelId="{86CC44B9-DE21-4482-9409-1479D9C9AE13}">
      <dgm:prSet phldrT="[Text]" custT="1"/>
      <dgm:spPr>
        <a:solidFill>
          <a:schemeClr val="accent4">
            <a:lumMod val="50000"/>
          </a:schemeClr>
        </a:solidFill>
      </dgm:spPr>
      <dgm:t>
        <a:bodyPr/>
        <a:lstStyle/>
        <a:p>
          <a:endParaRPr lang="en-US" sz="1600" dirty="0"/>
        </a:p>
      </dgm:t>
    </dgm:pt>
    <dgm:pt modelId="{59F13801-8268-4456-BB23-CBB71F89555F}" type="parTrans" cxnId="{AC284ED6-C06F-4E52-B393-A3D6CB754ED5}">
      <dgm:prSet/>
      <dgm:spPr/>
      <dgm:t>
        <a:bodyPr/>
        <a:lstStyle/>
        <a:p>
          <a:endParaRPr lang="en-US"/>
        </a:p>
      </dgm:t>
    </dgm:pt>
    <dgm:pt modelId="{A10DCD90-13ED-41DF-A8A6-5FCB3630411B}" type="sibTrans" cxnId="{AC284ED6-C06F-4E52-B393-A3D6CB754ED5}">
      <dgm:prSet/>
      <dgm:spPr/>
      <dgm:t>
        <a:bodyPr/>
        <a:lstStyle/>
        <a:p>
          <a:endParaRPr lang="en-US"/>
        </a:p>
      </dgm:t>
    </dgm:pt>
    <dgm:pt modelId="{C0332EC0-4107-4F4F-A9A8-43DE0330CE89}">
      <dgm:prSet phldrT="[Text]" custT="1"/>
      <dgm:spPr>
        <a:solidFill>
          <a:schemeClr val="accent5">
            <a:lumMod val="40000"/>
            <a:lumOff val="60000"/>
          </a:schemeClr>
        </a:solidFill>
      </dgm:spPr>
      <dgm:t>
        <a:bodyPr/>
        <a:lstStyle/>
        <a:p>
          <a:r>
            <a:rPr lang="en-US" sz="1600" dirty="0"/>
            <a:t>Microbenchmark Investigation</a:t>
          </a:r>
          <a:endParaRPr lang="en-US" sz="1200" dirty="0"/>
        </a:p>
      </dgm:t>
    </dgm:pt>
    <dgm:pt modelId="{650F3B42-05BE-4F15-B95E-8246D7845673}" type="parTrans" cxnId="{DF9D7568-CC73-4361-AD7E-71C6EE5D60AD}">
      <dgm:prSet/>
      <dgm:spPr/>
      <dgm:t>
        <a:bodyPr/>
        <a:lstStyle/>
        <a:p>
          <a:endParaRPr lang="en-US"/>
        </a:p>
      </dgm:t>
    </dgm:pt>
    <dgm:pt modelId="{BF5D6552-4471-400B-98C2-46721BC3AD25}" type="sibTrans" cxnId="{DF9D7568-CC73-4361-AD7E-71C6EE5D60AD}">
      <dgm:prSet/>
      <dgm:spPr/>
      <dgm:t>
        <a:bodyPr/>
        <a:lstStyle/>
        <a:p>
          <a:endParaRPr lang="en-US"/>
        </a:p>
      </dgm:t>
    </dgm:pt>
    <dgm:pt modelId="{DA1F4808-B9E1-42AE-9CDB-AB3A10D86200}">
      <dgm:prSet phldrT="[Text]" custT="1"/>
      <dgm:spPr>
        <a:solidFill>
          <a:schemeClr val="accent5">
            <a:lumMod val="75000"/>
          </a:schemeClr>
        </a:solidFill>
      </dgm:spPr>
      <dgm:t>
        <a:bodyPr/>
        <a:lstStyle/>
        <a:p>
          <a:r>
            <a:rPr lang="en-US" sz="1600" dirty="0"/>
            <a:t>PRNG Usage</a:t>
          </a:r>
          <a:endParaRPr lang="en-US" sz="2600" dirty="0"/>
        </a:p>
      </dgm:t>
    </dgm:pt>
    <dgm:pt modelId="{3FFD1F25-FDAA-4BC0-AA2E-2914F96AB574}" type="parTrans" cxnId="{D96355A8-71CA-4E7E-9CAA-D7F78CB40934}">
      <dgm:prSet/>
      <dgm:spPr/>
      <dgm:t>
        <a:bodyPr/>
        <a:lstStyle/>
        <a:p>
          <a:endParaRPr lang="en-US"/>
        </a:p>
      </dgm:t>
    </dgm:pt>
    <dgm:pt modelId="{3C3FB6E7-A5E7-432D-B8C8-2743B1A8CFFF}" type="sibTrans" cxnId="{D96355A8-71CA-4E7E-9CAA-D7F78CB40934}">
      <dgm:prSet/>
      <dgm:spPr/>
      <dgm:t>
        <a:bodyPr/>
        <a:lstStyle/>
        <a:p>
          <a:endParaRPr lang="en-US"/>
        </a:p>
      </dgm:t>
    </dgm:pt>
    <dgm:pt modelId="{BDEEB40A-0664-47DE-87B4-C6ECC7AEE6C2}">
      <dgm:prSet phldrT="[Text]" custT="1"/>
      <dgm:spPr>
        <a:solidFill>
          <a:schemeClr val="accent5">
            <a:lumMod val="75000"/>
          </a:schemeClr>
        </a:solidFill>
      </dgm:spPr>
      <dgm:t>
        <a:bodyPr/>
        <a:lstStyle/>
        <a:p>
          <a:endParaRPr lang="en-US" sz="2600" dirty="0"/>
        </a:p>
      </dgm:t>
    </dgm:pt>
    <dgm:pt modelId="{A963D029-B92A-41BA-AAF3-5493946B3E74}" type="parTrans" cxnId="{A564432E-69A4-4057-8182-2DB3C4CB2970}">
      <dgm:prSet/>
      <dgm:spPr/>
      <dgm:t>
        <a:bodyPr/>
        <a:lstStyle/>
        <a:p>
          <a:endParaRPr lang="en-US"/>
        </a:p>
      </dgm:t>
    </dgm:pt>
    <dgm:pt modelId="{67AAEB3D-2886-4656-B2AD-9369A1A4044F}" type="sibTrans" cxnId="{A564432E-69A4-4057-8182-2DB3C4CB2970}">
      <dgm:prSet/>
      <dgm:spPr/>
      <dgm:t>
        <a:bodyPr/>
        <a:lstStyle/>
        <a:p>
          <a:endParaRPr lang="en-US"/>
        </a:p>
      </dgm:t>
    </dgm:pt>
    <dgm:pt modelId="{29F1B7C6-36E6-438A-92C6-028C85149241}">
      <dgm:prSet phldrT="[Text]" custT="1"/>
      <dgm:spPr>
        <a:solidFill>
          <a:schemeClr val="accent4">
            <a:lumMod val="50000"/>
          </a:schemeClr>
        </a:solidFill>
      </dgm:spPr>
      <dgm:t>
        <a:bodyPr/>
        <a:lstStyle/>
        <a:p>
          <a:endParaRPr lang="en-US" sz="1600" dirty="0"/>
        </a:p>
      </dgm:t>
    </dgm:pt>
    <dgm:pt modelId="{FC140570-3470-49AD-827D-D5798886513F}" type="parTrans" cxnId="{E3C7AD73-17A3-4587-920B-556274126531}">
      <dgm:prSet/>
      <dgm:spPr/>
      <dgm:t>
        <a:bodyPr/>
        <a:lstStyle/>
        <a:p>
          <a:endParaRPr lang="en-US"/>
        </a:p>
      </dgm:t>
    </dgm:pt>
    <dgm:pt modelId="{A5154FD4-366C-4DF7-8106-2CE8067B27E2}" type="sibTrans" cxnId="{E3C7AD73-17A3-4587-920B-556274126531}">
      <dgm:prSet/>
      <dgm:spPr/>
      <dgm:t>
        <a:bodyPr/>
        <a:lstStyle/>
        <a:p>
          <a:endParaRPr lang="en-US"/>
        </a:p>
      </dgm:t>
    </dgm:pt>
    <dgm:pt modelId="{AFC6995F-C23A-443E-9D83-09D37FD82445}">
      <dgm:prSet phldrT="[Text]" custT="1"/>
      <dgm:spPr>
        <a:solidFill>
          <a:schemeClr val="accent5">
            <a:lumMod val="40000"/>
            <a:lumOff val="60000"/>
          </a:schemeClr>
        </a:solidFill>
      </dgm:spPr>
      <dgm:t>
        <a:bodyPr/>
        <a:lstStyle/>
        <a:p>
          <a:endParaRPr lang="en-US" sz="1200" dirty="0"/>
        </a:p>
      </dgm:t>
    </dgm:pt>
    <dgm:pt modelId="{A1E94FD2-339F-4C12-B6EF-6536C270EAF9}" type="parTrans" cxnId="{BAC07840-9A3D-49BF-80D0-B6CBCD69C476}">
      <dgm:prSet/>
      <dgm:spPr/>
      <dgm:t>
        <a:bodyPr/>
        <a:lstStyle/>
        <a:p>
          <a:endParaRPr lang="en-US"/>
        </a:p>
      </dgm:t>
    </dgm:pt>
    <dgm:pt modelId="{9A6FC959-F4C6-4FA7-83DB-14DDA398A658}" type="sibTrans" cxnId="{BAC07840-9A3D-49BF-80D0-B6CBCD69C476}">
      <dgm:prSet/>
      <dgm:spPr/>
      <dgm:t>
        <a:bodyPr/>
        <a:lstStyle/>
        <a:p>
          <a:endParaRPr lang="en-US"/>
        </a:p>
      </dgm:t>
    </dgm:pt>
    <dgm:pt modelId="{8C981102-208B-43F5-B2BD-A3635DA420A2}">
      <dgm:prSet phldrT="[Text]" custT="1"/>
      <dgm:spPr>
        <a:solidFill>
          <a:schemeClr val="accent4">
            <a:lumMod val="50000"/>
          </a:schemeClr>
        </a:solidFill>
      </dgm:spPr>
      <dgm:t>
        <a:bodyPr/>
        <a:lstStyle/>
        <a:p>
          <a:r>
            <a:rPr lang="en-US" sz="1600" dirty="0"/>
            <a:t>Overview</a:t>
          </a:r>
        </a:p>
      </dgm:t>
    </dgm:pt>
    <dgm:pt modelId="{958C5FA0-4906-4728-8A7D-E279177C381D}" type="parTrans" cxnId="{98624797-3CF2-4B71-B84A-4BE8E8A0B776}">
      <dgm:prSet/>
      <dgm:spPr/>
      <dgm:t>
        <a:bodyPr/>
        <a:lstStyle/>
        <a:p>
          <a:endParaRPr lang="en-US"/>
        </a:p>
      </dgm:t>
    </dgm:pt>
    <dgm:pt modelId="{D855BE63-AE53-49EA-A9B3-010AF46BE13E}" type="sibTrans" cxnId="{98624797-3CF2-4B71-B84A-4BE8E8A0B776}">
      <dgm:prSet/>
      <dgm:spPr/>
      <dgm:t>
        <a:bodyPr/>
        <a:lstStyle/>
        <a:p>
          <a:endParaRPr lang="en-US"/>
        </a:p>
      </dgm:t>
    </dgm:pt>
    <dgm:pt modelId="{BEA672A8-3623-49D9-A61A-69E6DD19FC94}">
      <dgm:prSet phldrT="[Text]" custT="1"/>
      <dgm:spPr>
        <a:solidFill>
          <a:schemeClr val="accent4">
            <a:lumMod val="50000"/>
          </a:schemeClr>
        </a:solidFill>
      </dgm:spPr>
      <dgm:t>
        <a:bodyPr/>
        <a:lstStyle/>
        <a:p>
          <a:endParaRPr lang="en-US" sz="1600" dirty="0"/>
        </a:p>
      </dgm:t>
    </dgm:pt>
    <dgm:pt modelId="{DF164EC9-E281-4139-9E9B-516BB800D68A}" type="parTrans" cxnId="{204E603E-8752-4FE3-8410-56DD778A99F3}">
      <dgm:prSet/>
      <dgm:spPr/>
      <dgm:t>
        <a:bodyPr/>
        <a:lstStyle/>
        <a:p>
          <a:endParaRPr lang="en-US"/>
        </a:p>
      </dgm:t>
    </dgm:pt>
    <dgm:pt modelId="{AF536DBF-D28C-40C2-8120-623C215A97BA}" type="sibTrans" cxnId="{204E603E-8752-4FE3-8410-56DD778A99F3}">
      <dgm:prSet/>
      <dgm:spPr/>
      <dgm:t>
        <a:bodyPr/>
        <a:lstStyle/>
        <a:p>
          <a:endParaRPr lang="en-US"/>
        </a:p>
      </dgm:t>
    </dgm:pt>
    <dgm:pt modelId="{20FFCEC1-0225-4FAD-B4C1-EED29EEA208B}" type="pres">
      <dgm:prSet presAssocID="{DE9B7E82-F87E-4ED0-869F-D317E79ABB98}" presName="linearFlow" presStyleCnt="0">
        <dgm:presLayoutVars>
          <dgm:dir/>
          <dgm:animLvl val="lvl"/>
          <dgm:resizeHandles/>
        </dgm:presLayoutVars>
      </dgm:prSet>
      <dgm:spPr/>
    </dgm:pt>
    <dgm:pt modelId="{3590A3B7-589D-412F-8984-9963BAC7C093}" type="pres">
      <dgm:prSet presAssocID="{68505B44-1EA9-4D4B-96FC-AC6B327EE0B0}" presName="compositeNode" presStyleCnt="0">
        <dgm:presLayoutVars>
          <dgm:bulletEnabled val="1"/>
        </dgm:presLayoutVars>
      </dgm:prSet>
      <dgm:spPr/>
    </dgm:pt>
    <dgm:pt modelId="{AE410A81-1095-4587-B11A-09620BB2C04D}" type="pres">
      <dgm:prSet presAssocID="{68505B44-1EA9-4D4B-96FC-AC6B327EE0B0}" presName="image" presStyleLbl="fgImgPlace1" presStyleIdx="0" presStyleCnt="3" custLinFactNeighborX="-22017"/>
      <dgm:spPr>
        <a:solidFill>
          <a:schemeClr val="accent4">
            <a:lumMod val="50000"/>
          </a:schemeClr>
        </a:solidFill>
      </dgm:spPr>
    </dgm:pt>
    <dgm:pt modelId="{C88537B4-51C3-4113-A52F-955890FC6595}" type="pres">
      <dgm:prSet presAssocID="{68505B44-1EA9-4D4B-96FC-AC6B327EE0B0}" presName="childNode" presStyleLbl="node1" presStyleIdx="0" presStyleCnt="3" custScaleX="123085" custLinFactNeighborY="221">
        <dgm:presLayoutVars>
          <dgm:bulletEnabled val="1"/>
        </dgm:presLayoutVars>
      </dgm:prSet>
      <dgm:spPr/>
    </dgm:pt>
    <dgm:pt modelId="{8BF4C1B7-1F25-4FA6-A3DE-8682FA72BB8E}" type="pres">
      <dgm:prSet presAssocID="{68505B44-1EA9-4D4B-96FC-AC6B327EE0B0}" presName="parentNode" presStyleLbl="revTx" presStyleIdx="0" presStyleCnt="3">
        <dgm:presLayoutVars>
          <dgm:chMax val="0"/>
          <dgm:bulletEnabled val="1"/>
        </dgm:presLayoutVars>
      </dgm:prSet>
      <dgm:spPr/>
    </dgm:pt>
    <dgm:pt modelId="{423AB3CC-B882-493D-99A8-9067E6D678EA}" type="pres">
      <dgm:prSet presAssocID="{C6D1D31B-F214-4D61-9EEC-27575B855A2B}" presName="sibTrans" presStyleCnt="0"/>
      <dgm:spPr/>
    </dgm:pt>
    <dgm:pt modelId="{4102A674-5CD2-4A1C-B212-84FAD4CF519A}" type="pres">
      <dgm:prSet presAssocID="{EC356E21-21A5-4E23-A9E9-FEDDDDF10201}" presName="compositeNode" presStyleCnt="0">
        <dgm:presLayoutVars>
          <dgm:bulletEnabled val="1"/>
        </dgm:presLayoutVars>
      </dgm:prSet>
      <dgm:spPr/>
    </dgm:pt>
    <dgm:pt modelId="{79170F4F-AF3B-445E-9F4E-ECED29E4970F}" type="pres">
      <dgm:prSet presAssocID="{EC356E21-21A5-4E23-A9E9-FEDDDDF10201}" presName="image" presStyleLbl="fgImgPlace1" presStyleIdx="1" presStyleCnt="3" custLinFactNeighborX="-19320"/>
      <dgm:spPr>
        <a:solidFill>
          <a:schemeClr val="accent1">
            <a:lumMod val="60000"/>
            <a:lumOff val="40000"/>
          </a:schemeClr>
        </a:solidFill>
      </dgm:spPr>
    </dgm:pt>
    <dgm:pt modelId="{36193DA7-69F8-487B-9563-DC1568C50C90}" type="pres">
      <dgm:prSet presAssocID="{EC356E21-21A5-4E23-A9E9-FEDDDDF10201}" presName="childNode" presStyleLbl="node1" presStyleIdx="1" presStyleCnt="3" custScaleX="128404" custLinFactNeighborX="1347">
        <dgm:presLayoutVars>
          <dgm:bulletEnabled val="1"/>
        </dgm:presLayoutVars>
      </dgm:prSet>
      <dgm:spPr/>
    </dgm:pt>
    <dgm:pt modelId="{37CF3612-A5A2-46BC-B02F-6F8BB4B38DED}" type="pres">
      <dgm:prSet presAssocID="{EC356E21-21A5-4E23-A9E9-FEDDDDF10201}" presName="parentNode" presStyleLbl="revTx" presStyleIdx="1" presStyleCnt="3">
        <dgm:presLayoutVars>
          <dgm:chMax val="0"/>
          <dgm:bulletEnabled val="1"/>
        </dgm:presLayoutVars>
      </dgm:prSet>
      <dgm:spPr/>
    </dgm:pt>
    <dgm:pt modelId="{A1DAA6E3-68FE-4F62-B464-0429CCC7D705}" type="pres">
      <dgm:prSet presAssocID="{1B8F7D18-EA69-4AEF-85FA-3BC0E32E6184}" presName="sibTrans" presStyleCnt="0"/>
      <dgm:spPr/>
    </dgm:pt>
    <dgm:pt modelId="{B58F9141-97A6-48E0-8543-73152214C6C6}" type="pres">
      <dgm:prSet presAssocID="{B3181A3A-BF3D-43CD-BE1E-BF32378781A0}" presName="compositeNode" presStyleCnt="0">
        <dgm:presLayoutVars>
          <dgm:bulletEnabled val="1"/>
        </dgm:presLayoutVars>
      </dgm:prSet>
      <dgm:spPr/>
    </dgm:pt>
    <dgm:pt modelId="{E6756F73-3442-4C03-800C-31B4D3A657DB}" type="pres">
      <dgm:prSet presAssocID="{B3181A3A-BF3D-43CD-BE1E-BF32378781A0}" presName="image" presStyleLbl="fgImgPlace1" presStyleIdx="2" presStyleCnt="3"/>
      <dgm:spPr>
        <a:solidFill>
          <a:schemeClr val="accent5">
            <a:lumMod val="75000"/>
          </a:schemeClr>
        </a:solidFill>
      </dgm:spPr>
    </dgm:pt>
    <dgm:pt modelId="{6CFE171D-F559-4A30-9FE0-466C06C40AFE}" type="pres">
      <dgm:prSet presAssocID="{B3181A3A-BF3D-43CD-BE1E-BF32378781A0}" presName="childNode" presStyleLbl="node1" presStyleIdx="2" presStyleCnt="3" custScaleX="134323" custLinFactNeighborX="170" custLinFactNeighborY="-692">
        <dgm:presLayoutVars>
          <dgm:bulletEnabled val="1"/>
        </dgm:presLayoutVars>
      </dgm:prSet>
      <dgm:spPr/>
    </dgm:pt>
    <dgm:pt modelId="{F731E700-9784-4712-B7A1-65C45675B4B6}" type="pres">
      <dgm:prSet presAssocID="{B3181A3A-BF3D-43CD-BE1E-BF32378781A0}" presName="parentNode" presStyleLbl="revTx" presStyleIdx="2" presStyleCnt="3">
        <dgm:presLayoutVars>
          <dgm:chMax val="0"/>
          <dgm:bulletEnabled val="1"/>
        </dgm:presLayoutVars>
      </dgm:prSet>
      <dgm:spPr/>
    </dgm:pt>
  </dgm:ptLst>
  <dgm:cxnLst>
    <dgm:cxn modelId="{D719E000-5690-4B7E-BC3B-645DDCF8CFD9}" type="presOf" srcId="{8C981102-208B-43F5-B2BD-A3635DA420A2}" destId="{C88537B4-51C3-4113-A52F-955890FC6595}" srcOrd="0" destOrd="1" presId="urn:microsoft.com/office/officeart/2005/8/layout/hList2"/>
    <dgm:cxn modelId="{A62D620B-F6D6-488F-AA0E-AB8A97E85D0D}" srcId="{DE9B7E82-F87E-4ED0-869F-D317E79ABB98}" destId="{68505B44-1EA9-4D4B-96FC-AC6B327EE0B0}" srcOrd="0" destOrd="0" parTransId="{4F89E77E-60D9-4E96-B87C-65892C333AAB}" sibTransId="{C6D1D31B-F214-4D61-9EEC-27575B855A2B}"/>
    <dgm:cxn modelId="{904CDC11-F632-492B-9549-1A2F48F54A6A}" type="presOf" srcId="{BDEEB40A-0664-47DE-87B4-C6ECC7AEE6C2}" destId="{6CFE171D-F559-4A30-9FE0-466C06C40AFE}" srcOrd="0" destOrd="0" presId="urn:microsoft.com/office/officeart/2005/8/layout/hList2"/>
    <dgm:cxn modelId="{AD0EA01C-0B2E-4C6F-97C9-82AA2D421F5D}" srcId="{DE9B7E82-F87E-4ED0-869F-D317E79ABB98}" destId="{B3181A3A-BF3D-43CD-BE1E-BF32378781A0}" srcOrd="2" destOrd="0" parTransId="{9DC0396C-3499-4BD7-AAE0-58E3205A941A}" sibTransId="{52083381-7B6B-4D98-8A6E-BCEAA6CA9FAA}"/>
    <dgm:cxn modelId="{C1CB5528-DA44-40F9-B555-49F193716018}" type="presOf" srcId="{BEA672A8-3623-49D9-A61A-69E6DD19FC94}" destId="{C88537B4-51C3-4113-A52F-955890FC6595}" srcOrd="0" destOrd="2" presId="urn:microsoft.com/office/officeart/2005/8/layout/hList2"/>
    <dgm:cxn modelId="{A564432E-69A4-4057-8182-2DB3C4CB2970}" srcId="{B3181A3A-BF3D-43CD-BE1E-BF32378781A0}" destId="{BDEEB40A-0664-47DE-87B4-C6ECC7AEE6C2}" srcOrd="0" destOrd="0" parTransId="{A963D029-B92A-41BA-AAF3-5493946B3E74}" sibTransId="{67AAEB3D-2886-4656-B2AD-9369A1A4044F}"/>
    <dgm:cxn modelId="{FDB9EF34-E834-4ADF-9634-923887B12F78}" type="presOf" srcId="{DE9B7E82-F87E-4ED0-869F-D317E79ABB98}" destId="{20FFCEC1-0225-4FAD-B4C1-EED29EEA208B}" srcOrd="0" destOrd="0" presId="urn:microsoft.com/office/officeart/2005/8/layout/hList2"/>
    <dgm:cxn modelId="{204E603E-8752-4FE3-8410-56DD778A99F3}" srcId="{68505B44-1EA9-4D4B-96FC-AC6B327EE0B0}" destId="{BEA672A8-3623-49D9-A61A-69E6DD19FC94}" srcOrd="2" destOrd="0" parTransId="{DF164EC9-E281-4139-9E9B-516BB800D68A}" sibTransId="{AF536DBF-D28C-40C2-8120-623C215A97BA}"/>
    <dgm:cxn modelId="{BAC07840-9A3D-49BF-80D0-B6CBCD69C476}" srcId="{EC356E21-21A5-4E23-A9E9-FEDDDDF10201}" destId="{AFC6995F-C23A-443E-9D83-09D37FD82445}" srcOrd="0" destOrd="0" parTransId="{A1E94FD2-339F-4C12-B6EF-6536C270EAF9}" sibTransId="{9A6FC959-F4C6-4FA7-83DB-14DDA398A658}"/>
    <dgm:cxn modelId="{D61B7841-6217-4552-809B-60C13269BB1C}" type="presOf" srcId="{EC356E21-21A5-4E23-A9E9-FEDDDDF10201}" destId="{37CF3612-A5A2-46BC-B02F-6F8BB4B38DED}" srcOrd="0" destOrd="0" presId="urn:microsoft.com/office/officeart/2005/8/layout/hList2"/>
    <dgm:cxn modelId="{87CB4E68-A82A-46C3-8277-A2F7D0FA04FD}" type="presOf" srcId="{DA1F4808-B9E1-42AE-9CDB-AB3A10D86200}" destId="{6CFE171D-F559-4A30-9FE0-466C06C40AFE}" srcOrd="0" destOrd="1" presId="urn:microsoft.com/office/officeart/2005/8/layout/hList2"/>
    <dgm:cxn modelId="{DF9D7568-CC73-4361-AD7E-71C6EE5D60AD}" srcId="{EC356E21-21A5-4E23-A9E9-FEDDDDF10201}" destId="{C0332EC0-4107-4F4F-A9A8-43DE0330CE89}" srcOrd="1" destOrd="0" parTransId="{650F3B42-05BE-4F15-B95E-8246D7845673}" sibTransId="{BF5D6552-4471-400B-98C2-46721BC3AD25}"/>
    <dgm:cxn modelId="{BC01706F-348E-48AD-B759-6E25530584D4}" type="presOf" srcId="{68505B44-1EA9-4D4B-96FC-AC6B327EE0B0}" destId="{8BF4C1B7-1F25-4FA6-A3DE-8682FA72BB8E}" srcOrd="0" destOrd="0" presId="urn:microsoft.com/office/officeart/2005/8/layout/hList2"/>
    <dgm:cxn modelId="{59AF8A72-609A-4FC7-B1E1-BD4049C1E89E}" srcId="{68505B44-1EA9-4D4B-96FC-AC6B327EE0B0}" destId="{5203D6D5-2FFE-4267-B8AF-AA9E8C5CC8F5}" srcOrd="3" destOrd="0" parTransId="{1ACCB761-F5E3-4988-8C26-7036F933344D}" sibTransId="{76D15911-09A1-4D82-A40E-D41B548E3942}"/>
    <dgm:cxn modelId="{E3C7AD73-17A3-4587-920B-556274126531}" srcId="{68505B44-1EA9-4D4B-96FC-AC6B327EE0B0}" destId="{29F1B7C6-36E6-438A-92C6-028C85149241}" srcOrd="4" destOrd="0" parTransId="{FC140570-3470-49AD-827D-D5798886513F}" sibTransId="{A5154FD4-366C-4DF7-8106-2CE8067B27E2}"/>
    <dgm:cxn modelId="{C7A8B58F-9844-4D4E-AF28-0825BF96EEC2}" type="presOf" srcId="{C0332EC0-4107-4F4F-A9A8-43DE0330CE89}" destId="{36193DA7-69F8-487B-9563-DC1568C50C90}" srcOrd="0" destOrd="1" presId="urn:microsoft.com/office/officeart/2005/8/layout/hList2"/>
    <dgm:cxn modelId="{98624797-3CF2-4B71-B84A-4BE8E8A0B776}" srcId="{68505B44-1EA9-4D4B-96FC-AC6B327EE0B0}" destId="{8C981102-208B-43F5-B2BD-A3635DA420A2}" srcOrd="1" destOrd="0" parTransId="{958C5FA0-4906-4728-8A7D-E279177C381D}" sibTransId="{D855BE63-AE53-49EA-A9B3-010AF46BE13E}"/>
    <dgm:cxn modelId="{652A0C9C-3E27-413B-9D9A-7F86927DD8B1}" srcId="{DE9B7E82-F87E-4ED0-869F-D317E79ABB98}" destId="{EC356E21-21A5-4E23-A9E9-FEDDDDF10201}" srcOrd="1" destOrd="0" parTransId="{CB147BC4-6C5A-4732-949A-B990048EE526}" sibTransId="{1B8F7D18-EA69-4AEF-85FA-3BC0E32E6184}"/>
    <dgm:cxn modelId="{D96355A8-71CA-4E7E-9CAA-D7F78CB40934}" srcId="{B3181A3A-BF3D-43CD-BE1E-BF32378781A0}" destId="{DA1F4808-B9E1-42AE-9CDB-AB3A10D86200}" srcOrd="1" destOrd="0" parTransId="{3FFD1F25-FDAA-4BC0-AA2E-2914F96AB574}" sibTransId="{3C3FB6E7-A5E7-432D-B8C8-2743B1A8CFFF}"/>
    <dgm:cxn modelId="{61A7B7A9-00D5-46A1-944B-4156D2F732A2}" type="presOf" srcId="{B3181A3A-BF3D-43CD-BE1E-BF32378781A0}" destId="{F731E700-9784-4712-B7A1-65C45675B4B6}" srcOrd="0" destOrd="0" presId="urn:microsoft.com/office/officeart/2005/8/layout/hList2"/>
    <dgm:cxn modelId="{D87371AA-5EA6-48BA-BE21-7FACCB494CCF}" type="presOf" srcId="{86CC44B9-DE21-4482-9409-1479D9C9AE13}" destId="{C88537B4-51C3-4113-A52F-955890FC6595}" srcOrd="0" destOrd="5" presId="urn:microsoft.com/office/officeart/2005/8/layout/hList2"/>
    <dgm:cxn modelId="{11F8B0C1-A879-428E-A1D7-719DD00594E4}" type="presOf" srcId="{6BC57DD8-D83F-48D7-8A3B-C28D90FBB400}" destId="{C88537B4-51C3-4113-A52F-955890FC6595}" srcOrd="0" destOrd="0" presId="urn:microsoft.com/office/officeart/2005/8/layout/hList2"/>
    <dgm:cxn modelId="{9214D4CA-0871-4C90-9FEF-0B2586CED61A}" type="presOf" srcId="{AFC6995F-C23A-443E-9D83-09D37FD82445}" destId="{36193DA7-69F8-487B-9563-DC1568C50C90}" srcOrd="0" destOrd="0" presId="urn:microsoft.com/office/officeart/2005/8/layout/hList2"/>
    <dgm:cxn modelId="{5273DECE-448E-4C5A-9590-F5D3C200C9AB}" type="presOf" srcId="{5203D6D5-2FFE-4267-B8AF-AA9E8C5CC8F5}" destId="{C88537B4-51C3-4113-A52F-955890FC6595}" srcOrd="0" destOrd="3" presId="urn:microsoft.com/office/officeart/2005/8/layout/hList2"/>
    <dgm:cxn modelId="{AC284ED6-C06F-4E52-B393-A3D6CB754ED5}" srcId="{68505B44-1EA9-4D4B-96FC-AC6B327EE0B0}" destId="{86CC44B9-DE21-4482-9409-1479D9C9AE13}" srcOrd="5" destOrd="0" parTransId="{59F13801-8268-4456-BB23-CBB71F89555F}" sibTransId="{A10DCD90-13ED-41DF-A8A6-5FCB3630411B}"/>
    <dgm:cxn modelId="{661202E5-E675-4FE6-B9F4-BF3F97DDFC10}" type="presOf" srcId="{29F1B7C6-36E6-438A-92C6-028C85149241}" destId="{C88537B4-51C3-4113-A52F-955890FC6595}" srcOrd="0" destOrd="4" presId="urn:microsoft.com/office/officeart/2005/8/layout/hList2"/>
    <dgm:cxn modelId="{AE686FF1-4AD2-4CDA-8423-B1FF60270803}" srcId="{68505B44-1EA9-4D4B-96FC-AC6B327EE0B0}" destId="{6BC57DD8-D83F-48D7-8A3B-C28D90FBB400}" srcOrd="0" destOrd="0" parTransId="{CB975D35-D192-4F67-9579-26F92195FDC1}" sibTransId="{69D8FE4A-5815-43C5-8BD1-A4317CB073BE}"/>
    <dgm:cxn modelId="{B3732113-9ADB-4A57-810C-878E3405DB9B}" type="presParOf" srcId="{20FFCEC1-0225-4FAD-B4C1-EED29EEA208B}" destId="{3590A3B7-589D-412F-8984-9963BAC7C093}" srcOrd="0" destOrd="0" presId="urn:microsoft.com/office/officeart/2005/8/layout/hList2"/>
    <dgm:cxn modelId="{F6113C41-9769-4714-BCFE-3190D338D031}" type="presParOf" srcId="{3590A3B7-589D-412F-8984-9963BAC7C093}" destId="{AE410A81-1095-4587-B11A-09620BB2C04D}" srcOrd="0" destOrd="0" presId="urn:microsoft.com/office/officeart/2005/8/layout/hList2"/>
    <dgm:cxn modelId="{9551DEF4-E12C-47E1-B31D-624C0EEC9D8B}" type="presParOf" srcId="{3590A3B7-589D-412F-8984-9963BAC7C093}" destId="{C88537B4-51C3-4113-A52F-955890FC6595}" srcOrd="1" destOrd="0" presId="urn:microsoft.com/office/officeart/2005/8/layout/hList2"/>
    <dgm:cxn modelId="{4E02423A-4503-4E0E-9E8F-A1A0ADFCB675}" type="presParOf" srcId="{3590A3B7-589D-412F-8984-9963BAC7C093}" destId="{8BF4C1B7-1F25-4FA6-A3DE-8682FA72BB8E}" srcOrd="2" destOrd="0" presId="urn:microsoft.com/office/officeart/2005/8/layout/hList2"/>
    <dgm:cxn modelId="{03B478F3-4C09-4DE8-B33F-82BE293A5916}" type="presParOf" srcId="{20FFCEC1-0225-4FAD-B4C1-EED29EEA208B}" destId="{423AB3CC-B882-493D-99A8-9067E6D678EA}" srcOrd="1" destOrd="0" presId="urn:microsoft.com/office/officeart/2005/8/layout/hList2"/>
    <dgm:cxn modelId="{D15B8FEA-A73D-4A15-8727-43E946244F9A}" type="presParOf" srcId="{20FFCEC1-0225-4FAD-B4C1-EED29EEA208B}" destId="{4102A674-5CD2-4A1C-B212-84FAD4CF519A}" srcOrd="2" destOrd="0" presId="urn:microsoft.com/office/officeart/2005/8/layout/hList2"/>
    <dgm:cxn modelId="{B0DED3C4-EAD9-41DC-8FD1-D3FA09AF4AAB}" type="presParOf" srcId="{4102A674-5CD2-4A1C-B212-84FAD4CF519A}" destId="{79170F4F-AF3B-445E-9F4E-ECED29E4970F}" srcOrd="0" destOrd="0" presId="urn:microsoft.com/office/officeart/2005/8/layout/hList2"/>
    <dgm:cxn modelId="{838DC91B-E5EB-4191-BA91-AAA8D6C0CBB4}" type="presParOf" srcId="{4102A674-5CD2-4A1C-B212-84FAD4CF519A}" destId="{36193DA7-69F8-487B-9563-DC1568C50C90}" srcOrd="1" destOrd="0" presId="urn:microsoft.com/office/officeart/2005/8/layout/hList2"/>
    <dgm:cxn modelId="{C9D04CA1-82DE-4DFE-89D9-67D632B9908D}" type="presParOf" srcId="{4102A674-5CD2-4A1C-B212-84FAD4CF519A}" destId="{37CF3612-A5A2-46BC-B02F-6F8BB4B38DED}" srcOrd="2" destOrd="0" presId="urn:microsoft.com/office/officeart/2005/8/layout/hList2"/>
    <dgm:cxn modelId="{40D106AE-9E51-4737-866E-E2DED0445C25}" type="presParOf" srcId="{20FFCEC1-0225-4FAD-B4C1-EED29EEA208B}" destId="{A1DAA6E3-68FE-4F62-B464-0429CCC7D705}" srcOrd="3" destOrd="0" presId="urn:microsoft.com/office/officeart/2005/8/layout/hList2"/>
    <dgm:cxn modelId="{914EF4FA-D23A-42C7-9E13-3218F65897F1}" type="presParOf" srcId="{20FFCEC1-0225-4FAD-B4C1-EED29EEA208B}" destId="{B58F9141-97A6-48E0-8543-73152214C6C6}" srcOrd="4" destOrd="0" presId="urn:microsoft.com/office/officeart/2005/8/layout/hList2"/>
    <dgm:cxn modelId="{9E127D27-F07E-4C75-BB9B-7896DCF0DDF9}" type="presParOf" srcId="{B58F9141-97A6-48E0-8543-73152214C6C6}" destId="{E6756F73-3442-4C03-800C-31B4D3A657DB}" srcOrd="0" destOrd="0" presId="urn:microsoft.com/office/officeart/2005/8/layout/hList2"/>
    <dgm:cxn modelId="{C3E38269-E4B1-4069-9849-6FDD4DDF2426}" type="presParOf" srcId="{B58F9141-97A6-48E0-8543-73152214C6C6}" destId="{6CFE171D-F559-4A30-9FE0-466C06C40AFE}" srcOrd="1" destOrd="0" presId="urn:microsoft.com/office/officeart/2005/8/layout/hList2"/>
    <dgm:cxn modelId="{F77BA475-5DAA-4477-8B97-671A422535A4}" type="presParOf" srcId="{B58F9141-97A6-48E0-8543-73152214C6C6}" destId="{F731E700-9784-4712-B7A1-65C45675B4B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9B7E82-F87E-4ED0-869F-D317E79ABB98}"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68505B44-1EA9-4D4B-96FC-AC6B327EE0B0}">
      <dgm:prSet phldrT="[Text]" phldr="1"/>
      <dgm:spPr/>
      <dgm:t>
        <a:bodyPr/>
        <a:lstStyle/>
        <a:p>
          <a:endParaRPr lang="en-US" dirty="0"/>
        </a:p>
      </dgm:t>
    </dgm:pt>
    <dgm:pt modelId="{4F89E77E-60D9-4E96-B87C-65892C333AAB}" type="parTrans" cxnId="{A62D620B-F6D6-488F-AA0E-AB8A97E85D0D}">
      <dgm:prSet/>
      <dgm:spPr/>
      <dgm:t>
        <a:bodyPr/>
        <a:lstStyle/>
        <a:p>
          <a:endParaRPr lang="en-US"/>
        </a:p>
      </dgm:t>
    </dgm:pt>
    <dgm:pt modelId="{C6D1D31B-F214-4D61-9EEC-27575B855A2B}" type="sibTrans" cxnId="{A62D620B-F6D6-488F-AA0E-AB8A97E85D0D}">
      <dgm:prSet/>
      <dgm:spPr/>
      <dgm:t>
        <a:bodyPr/>
        <a:lstStyle/>
        <a:p>
          <a:endParaRPr lang="en-US"/>
        </a:p>
      </dgm:t>
    </dgm:pt>
    <dgm:pt modelId="{6BC57DD8-D83F-48D7-8A3B-C28D90FBB400}">
      <dgm:prSet phldrT="[Text]"/>
      <dgm:spPr>
        <a:solidFill>
          <a:schemeClr val="accent4">
            <a:lumMod val="50000"/>
          </a:schemeClr>
        </a:solidFill>
      </dgm:spPr>
      <dgm:t>
        <a:bodyPr/>
        <a:lstStyle/>
        <a:p>
          <a:endParaRPr lang="en-US" sz="1200" dirty="0"/>
        </a:p>
      </dgm:t>
    </dgm:pt>
    <dgm:pt modelId="{CB975D35-D192-4F67-9579-26F92195FDC1}" type="parTrans" cxnId="{AE686FF1-4AD2-4CDA-8423-B1FF60270803}">
      <dgm:prSet/>
      <dgm:spPr/>
      <dgm:t>
        <a:bodyPr/>
        <a:lstStyle/>
        <a:p>
          <a:endParaRPr lang="en-US"/>
        </a:p>
      </dgm:t>
    </dgm:pt>
    <dgm:pt modelId="{69D8FE4A-5815-43C5-8BD1-A4317CB073BE}" type="sibTrans" cxnId="{AE686FF1-4AD2-4CDA-8423-B1FF60270803}">
      <dgm:prSet/>
      <dgm:spPr/>
      <dgm:t>
        <a:bodyPr/>
        <a:lstStyle/>
        <a:p>
          <a:endParaRPr lang="en-US"/>
        </a:p>
      </dgm:t>
    </dgm:pt>
    <dgm:pt modelId="{5203D6D5-2FFE-4267-B8AF-AA9E8C5CC8F5}">
      <dgm:prSet phldrT="[Text]" custT="1"/>
      <dgm:spPr>
        <a:solidFill>
          <a:schemeClr val="accent4">
            <a:lumMod val="50000"/>
          </a:schemeClr>
        </a:solidFill>
      </dgm:spPr>
      <dgm:t>
        <a:bodyPr/>
        <a:lstStyle/>
        <a:p>
          <a:r>
            <a:rPr lang="en-US" sz="1600" dirty="0"/>
            <a:t>Background</a:t>
          </a:r>
        </a:p>
      </dgm:t>
    </dgm:pt>
    <dgm:pt modelId="{1ACCB761-F5E3-4988-8C26-7036F933344D}" type="parTrans" cxnId="{59AF8A72-609A-4FC7-B1E1-BD4049C1E89E}">
      <dgm:prSet/>
      <dgm:spPr/>
      <dgm:t>
        <a:bodyPr/>
        <a:lstStyle/>
        <a:p>
          <a:endParaRPr lang="en-US"/>
        </a:p>
      </dgm:t>
    </dgm:pt>
    <dgm:pt modelId="{76D15911-09A1-4D82-A40E-D41B548E3942}" type="sibTrans" cxnId="{59AF8A72-609A-4FC7-B1E1-BD4049C1E89E}">
      <dgm:prSet/>
      <dgm:spPr/>
      <dgm:t>
        <a:bodyPr/>
        <a:lstStyle/>
        <a:p>
          <a:endParaRPr lang="en-US"/>
        </a:p>
      </dgm:t>
    </dgm:pt>
    <dgm:pt modelId="{EC356E21-21A5-4E23-A9E9-FEDDDDF10201}">
      <dgm:prSet phldrT="[Text]" phldr="1"/>
      <dgm:spPr/>
      <dgm:t>
        <a:bodyPr/>
        <a:lstStyle/>
        <a:p>
          <a:endParaRPr lang="en-US" dirty="0"/>
        </a:p>
      </dgm:t>
    </dgm:pt>
    <dgm:pt modelId="{1B8F7D18-EA69-4AEF-85FA-3BC0E32E6184}" type="sibTrans" cxnId="{652A0C9C-3E27-413B-9D9A-7F86927DD8B1}">
      <dgm:prSet/>
      <dgm:spPr/>
      <dgm:t>
        <a:bodyPr/>
        <a:lstStyle/>
        <a:p>
          <a:endParaRPr lang="en-US"/>
        </a:p>
      </dgm:t>
    </dgm:pt>
    <dgm:pt modelId="{CB147BC4-6C5A-4732-949A-B990048EE526}" type="parTrans" cxnId="{652A0C9C-3E27-413B-9D9A-7F86927DD8B1}">
      <dgm:prSet/>
      <dgm:spPr/>
      <dgm:t>
        <a:bodyPr/>
        <a:lstStyle/>
        <a:p>
          <a:endParaRPr lang="en-US"/>
        </a:p>
      </dgm:t>
    </dgm:pt>
    <dgm:pt modelId="{B3181A3A-BF3D-43CD-BE1E-BF32378781A0}">
      <dgm:prSet phldrT="[Text]" phldr="1"/>
      <dgm:spPr/>
      <dgm:t>
        <a:bodyPr/>
        <a:lstStyle/>
        <a:p>
          <a:endParaRPr lang="en-US" dirty="0"/>
        </a:p>
      </dgm:t>
    </dgm:pt>
    <dgm:pt modelId="{52083381-7B6B-4D98-8A6E-BCEAA6CA9FAA}" type="sibTrans" cxnId="{AD0EA01C-0B2E-4C6F-97C9-82AA2D421F5D}">
      <dgm:prSet/>
      <dgm:spPr/>
      <dgm:t>
        <a:bodyPr/>
        <a:lstStyle/>
        <a:p>
          <a:endParaRPr lang="en-US"/>
        </a:p>
      </dgm:t>
    </dgm:pt>
    <dgm:pt modelId="{9DC0396C-3499-4BD7-AAE0-58E3205A941A}" type="parTrans" cxnId="{AD0EA01C-0B2E-4C6F-97C9-82AA2D421F5D}">
      <dgm:prSet/>
      <dgm:spPr/>
      <dgm:t>
        <a:bodyPr/>
        <a:lstStyle/>
        <a:p>
          <a:endParaRPr lang="en-US"/>
        </a:p>
      </dgm:t>
    </dgm:pt>
    <dgm:pt modelId="{C0332EC0-4107-4F4F-A9A8-43DE0330CE89}">
      <dgm:prSet phldrT="[Text]" custT="1"/>
      <dgm:spPr>
        <a:solidFill>
          <a:schemeClr val="accent5">
            <a:lumMod val="40000"/>
            <a:lumOff val="60000"/>
          </a:schemeClr>
        </a:solidFill>
      </dgm:spPr>
      <dgm:t>
        <a:bodyPr/>
        <a:lstStyle/>
        <a:p>
          <a:r>
            <a:rPr lang="en-US" sz="1600" dirty="0"/>
            <a:t>Microbenchmark Investigation</a:t>
          </a:r>
          <a:endParaRPr lang="en-US" sz="1200" dirty="0"/>
        </a:p>
      </dgm:t>
    </dgm:pt>
    <dgm:pt modelId="{650F3B42-05BE-4F15-B95E-8246D7845673}" type="parTrans" cxnId="{DF9D7568-CC73-4361-AD7E-71C6EE5D60AD}">
      <dgm:prSet/>
      <dgm:spPr/>
      <dgm:t>
        <a:bodyPr/>
        <a:lstStyle/>
        <a:p>
          <a:endParaRPr lang="en-US"/>
        </a:p>
      </dgm:t>
    </dgm:pt>
    <dgm:pt modelId="{BF5D6552-4471-400B-98C2-46721BC3AD25}" type="sibTrans" cxnId="{DF9D7568-CC73-4361-AD7E-71C6EE5D60AD}">
      <dgm:prSet/>
      <dgm:spPr/>
      <dgm:t>
        <a:bodyPr/>
        <a:lstStyle/>
        <a:p>
          <a:endParaRPr lang="en-US"/>
        </a:p>
      </dgm:t>
    </dgm:pt>
    <dgm:pt modelId="{DA1F4808-B9E1-42AE-9CDB-AB3A10D86200}">
      <dgm:prSet phldrT="[Text]" custT="1"/>
      <dgm:spPr>
        <a:solidFill>
          <a:schemeClr val="accent5">
            <a:lumMod val="75000"/>
          </a:schemeClr>
        </a:solidFill>
      </dgm:spPr>
      <dgm:t>
        <a:bodyPr/>
        <a:lstStyle/>
        <a:p>
          <a:r>
            <a:rPr lang="en-US" sz="1600" dirty="0"/>
            <a:t>PRNG Usage</a:t>
          </a:r>
          <a:endParaRPr lang="en-US" sz="2600" dirty="0"/>
        </a:p>
      </dgm:t>
    </dgm:pt>
    <dgm:pt modelId="{3FFD1F25-FDAA-4BC0-AA2E-2914F96AB574}" type="parTrans" cxnId="{D96355A8-71CA-4E7E-9CAA-D7F78CB40934}">
      <dgm:prSet/>
      <dgm:spPr/>
      <dgm:t>
        <a:bodyPr/>
        <a:lstStyle/>
        <a:p>
          <a:endParaRPr lang="en-US"/>
        </a:p>
      </dgm:t>
    </dgm:pt>
    <dgm:pt modelId="{3C3FB6E7-A5E7-432D-B8C8-2743B1A8CFFF}" type="sibTrans" cxnId="{D96355A8-71CA-4E7E-9CAA-D7F78CB40934}">
      <dgm:prSet/>
      <dgm:spPr/>
      <dgm:t>
        <a:bodyPr/>
        <a:lstStyle/>
        <a:p>
          <a:endParaRPr lang="en-US"/>
        </a:p>
      </dgm:t>
    </dgm:pt>
    <dgm:pt modelId="{BDEEB40A-0664-47DE-87B4-C6ECC7AEE6C2}">
      <dgm:prSet phldrT="[Text]" custT="1"/>
      <dgm:spPr>
        <a:solidFill>
          <a:schemeClr val="accent5">
            <a:lumMod val="75000"/>
          </a:schemeClr>
        </a:solidFill>
      </dgm:spPr>
      <dgm:t>
        <a:bodyPr/>
        <a:lstStyle/>
        <a:p>
          <a:endParaRPr lang="en-US" sz="2600" dirty="0"/>
        </a:p>
      </dgm:t>
    </dgm:pt>
    <dgm:pt modelId="{A963D029-B92A-41BA-AAF3-5493946B3E74}" type="parTrans" cxnId="{A564432E-69A4-4057-8182-2DB3C4CB2970}">
      <dgm:prSet/>
      <dgm:spPr/>
      <dgm:t>
        <a:bodyPr/>
        <a:lstStyle/>
        <a:p>
          <a:endParaRPr lang="en-US"/>
        </a:p>
      </dgm:t>
    </dgm:pt>
    <dgm:pt modelId="{67AAEB3D-2886-4656-B2AD-9369A1A4044F}" type="sibTrans" cxnId="{A564432E-69A4-4057-8182-2DB3C4CB2970}">
      <dgm:prSet/>
      <dgm:spPr/>
      <dgm:t>
        <a:bodyPr/>
        <a:lstStyle/>
        <a:p>
          <a:endParaRPr lang="en-US"/>
        </a:p>
      </dgm:t>
    </dgm:pt>
    <dgm:pt modelId="{29F1B7C6-36E6-438A-92C6-028C85149241}">
      <dgm:prSet phldrT="[Text]" custT="1"/>
      <dgm:spPr>
        <a:solidFill>
          <a:schemeClr val="accent4">
            <a:lumMod val="50000"/>
          </a:schemeClr>
        </a:solidFill>
      </dgm:spPr>
      <dgm:t>
        <a:bodyPr/>
        <a:lstStyle/>
        <a:p>
          <a:endParaRPr lang="en-US" sz="1600" dirty="0"/>
        </a:p>
      </dgm:t>
    </dgm:pt>
    <dgm:pt modelId="{FC140570-3470-49AD-827D-D5798886513F}" type="parTrans" cxnId="{E3C7AD73-17A3-4587-920B-556274126531}">
      <dgm:prSet/>
      <dgm:spPr/>
      <dgm:t>
        <a:bodyPr/>
        <a:lstStyle/>
        <a:p>
          <a:endParaRPr lang="en-US"/>
        </a:p>
      </dgm:t>
    </dgm:pt>
    <dgm:pt modelId="{A5154FD4-366C-4DF7-8106-2CE8067B27E2}" type="sibTrans" cxnId="{E3C7AD73-17A3-4587-920B-556274126531}">
      <dgm:prSet/>
      <dgm:spPr/>
      <dgm:t>
        <a:bodyPr/>
        <a:lstStyle/>
        <a:p>
          <a:endParaRPr lang="en-US"/>
        </a:p>
      </dgm:t>
    </dgm:pt>
    <dgm:pt modelId="{AFC6995F-C23A-443E-9D83-09D37FD82445}">
      <dgm:prSet phldrT="[Text]" custT="1"/>
      <dgm:spPr>
        <a:solidFill>
          <a:schemeClr val="accent5">
            <a:lumMod val="40000"/>
            <a:lumOff val="60000"/>
          </a:schemeClr>
        </a:solidFill>
      </dgm:spPr>
      <dgm:t>
        <a:bodyPr/>
        <a:lstStyle/>
        <a:p>
          <a:endParaRPr lang="en-US" sz="1200" dirty="0"/>
        </a:p>
      </dgm:t>
    </dgm:pt>
    <dgm:pt modelId="{A1E94FD2-339F-4C12-B6EF-6536C270EAF9}" type="parTrans" cxnId="{BAC07840-9A3D-49BF-80D0-B6CBCD69C476}">
      <dgm:prSet/>
      <dgm:spPr/>
      <dgm:t>
        <a:bodyPr/>
        <a:lstStyle/>
        <a:p>
          <a:endParaRPr lang="en-US"/>
        </a:p>
      </dgm:t>
    </dgm:pt>
    <dgm:pt modelId="{9A6FC959-F4C6-4FA7-83DB-14DDA398A658}" type="sibTrans" cxnId="{BAC07840-9A3D-49BF-80D0-B6CBCD69C476}">
      <dgm:prSet/>
      <dgm:spPr/>
      <dgm:t>
        <a:bodyPr/>
        <a:lstStyle/>
        <a:p>
          <a:endParaRPr lang="en-US"/>
        </a:p>
      </dgm:t>
    </dgm:pt>
    <dgm:pt modelId="{8C981102-208B-43F5-B2BD-A3635DA420A2}">
      <dgm:prSet phldrT="[Text]" custT="1"/>
      <dgm:spPr>
        <a:solidFill>
          <a:schemeClr val="accent4">
            <a:lumMod val="50000"/>
          </a:schemeClr>
        </a:solidFill>
      </dgm:spPr>
      <dgm:t>
        <a:bodyPr/>
        <a:lstStyle/>
        <a:p>
          <a:r>
            <a:rPr lang="en-US" sz="1600" dirty="0"/>
            <a:t>Overview</a:t>
          </a:r>
        </a:p>
      </dgm:t>
    </dgm:pt>
    <dgm:pt modelId="{958C5FA0-4906-4728-8A7D-E279177C381D}" type="parTrans" cxnId="{98624797-3CF2-4B71-B84A-4BE8E8A0B776}">
      <dgm:prSet/>
      <dgm:spPr/>
      <dgm:t>
        <a:bodyPr/>
        <a:lstStyle/>
        <a:p>
          <a:endParaRPr lang="en-US"/>
        </a:p>
      </dgm:t>
    </dgm:pt>
    <dgm:pt modelId="{D855BE63-AE53-49EA-A9B3-010AF46BE13E}" type="sibTrans" cxnId="{98624797-3CF2-4B71-B84A-4BE8E8A0B776}">
      <dgm:prSet/>
      <dgm:spPr/>
      <dgm:t>
        <a:bodyPr/>
        <a:lstStyle/>
        <a:p>
          <a:endParaRPr lang="en-US"/>
        </a:p>
      </dgm:t>
    </dgm:pt>
    <dgm:pt modelId="{BEA672A8-3623-49D9-A61A-69E6DD19FC94}">
      <dgm:prSet phldrT="[Text]" custT="1"/>
      <dgm:spPr>
        <a:solidFill>
          <a:schemeClr val="accent4">
            <a:lumMod val="50000"/>
          </a:schemeClr>
        </a:solidFill>
      </dgm:spPr>
      <dgm:t>
        <a:bodyPr/>
        <a:lstStyle/>
        <a:p>
          <a:endParaRPr lang="en-US" sz="1600" dirty="0"/>
        </a:p>
      </dgm:t>
    </dgm:pt>
    <dgm:pt modelId="{DF164EC9-E281-4139-9E9B-516BB800D68A}" type="parTrans" cxnId="{204E603E-8752-4FE3-8410-56DD778A99F3}">
      <dgm:prSet/>
      <dgm:spPr/>
      <dgm:t>
        <a:bodyPr/>
        <a:lstStyle/>
        <a:p>
          <a:endParaRPr lang="en-US"/>
        </a:p>
      </dgm:t>
    </dgm:pt>
    <dgm:pt modelId="{AF536DBF-D28C-40C2-8120-623C215A97BA}" type="sibTrans" cxnId="{204E603E-8752-4FE3-8410-56DD778A99F3}">
      <dgm:prSet/>
      <dgm:spPr/>
      <dgm:t>
        <a:bodyPr/>
        <a:lstStyle/>
        <a:p>
          <a:endParaRPr lang="en-US"/>
        </a:p>
      </dgm:t>
    </dgm:pt>
    <dgm:pt modelId="{20FFCEC1-0225-4FAD-B4C1-EED29EEA208B}" type="pres">
      <dgm:prSet presAssocID="{DE9B7E82-F87E-4ED0-869F-D317E79ABB98}" presName="linearFlow" presStyleCnt="0">
        <dgm:presLayoutVars>
          <dgm:dir/>
          <dgm:animLvl val="lvl"/>
          <dgm:resizeHandles/>
        </dgm:presLayoutVars>
      </dgm:prSet>
      <dgm:spPr/>
    </dgm:pt>
    <dgm:pt modelId="{3590A3B7-589D-412F-8984-9963BAC7C093}" type="pres">
      <dgm:prSet presAssocID="{68505B44-1EA9-4D4B-96FC-AC6B327EE0B0}" presName="compositeNode" presStyleCnt="0">
        <dgm:presLayoutVars>
          <dgm:bulletEnabled val="1"/>
        </dgm:presLayoutVars>
      </dgm:prSet>
      <dgm:spPr/>
    </dgm:pt>
    <dgm:pt modelId="{AE410A81-1095-4587-B11A-09620BB2C04D}" type="pres">
      <dgm:prSet presAssocID="{68505B44-1EA9-4D4B-96FC-AC6B327EE0B0}" presName="image" presStyleLbl="fgImgPlace1" presStyleIdx="0" presStyleCnt="3" custLinFactNeighborX="-22017"/>
      <dgm:spPr>
        <a:solidFill>
          <a:schemeClr val="accent4">
            <a:lumMod val="50000"/>
          </a:schemeClr>
        </a:solidFill>
      </dgm:spPr>
    </dgm:pt>
    <dgm:pt modelId="{C88537B4-51C3-4113-A52F-955890FC6595}" type="pres">
      <dgm:prSet presAssocID="{68505B44-1EA9-4D4B-96FC-AC6B327EE0B0}" presName="childNode" presStyleLbl="node1" presStyleIdx="0" presStyleCnt="3" custScaleX="123085" custLinFactNeighborY="221">
        <dgm:presLayoutVars>
          <dgm:bulletEnabled val="1"/>
        </dgm:presLayoutVars>
      </dgm:prSet>
      <dgm:spPr/>
    </dgm:pt>
    <dgm:pt modelId="{8BF4C1B7-1F25-4FA6-A3DE-8682FA72BB8E}" type="pres">
      <dgm:prSet presAssocID="{68505B44-1EA9-4D4B-96FC-AC6B327EE0B0}" presName="parentNode" presStyleLbl="revTx" presStyleIdx="0" presStyleCnt="3">
        <dgm:presLayoutVars>
          <dgm:chMax val="0"/>
          <dgm:bulletEnabled val="1"/>
        </dgm:presLayoutVars>
      </dgm:prSet>
      <dgm:spPr/>
    </dgm:pt>
    <dgm:pt modelId="{423AB3CC-B882-493D-99A8-9067E6D678EA}" type="pres">
      <dgm:prSet presAssocID="{C6D1D31B-F214-4D61-9EEC-27575B855A2B}" presName="sibTrans" presStyleCnt="0"/>
      <dgm:spPr/>
    </dgm:pt>
    <dgm:pt modelId="{4102A674-5CD2-4A1C-B212-84FAD4CF519A}" type="pres">
      <dgm:prSet presAssocID="{EC356E21-21A5-4E23-A9E9-FEDDDDF10201}" presName="compositeNode" presStyleCnt="0">
        <dgm:presLayoutVars>
          <dgm:bulletEnabled val="1"/>
        </dgm:presLayoutVars>
      </dgm:prSet>
      <dgm:spPr/>
    </dgm:pt>
    <dgm:pt modelId="{79170F4F-AF3B-445E-9F4E-ECED29E4970F}" type="pres">
      <dgm:prSet presAssocID="{EC356E21-21A5-4E23-A9E9-FEDDDDF10201}" presName="image" presStyleLbl="fgImgPlace1" presStyleIdx="1" presStyleCnt="3" custLinFactNeighborX="-19320"/>
      <dgm:spPr>
        <a:solidFill>
          <a:schemeClr val="accent1">
            <a:lumMod val="60000"/>
            <a:lumOff val="40000"/>
          </a:schemeClr>
        </a:solidFill>
      </dgm:spPr>
    </dgm:pt>
    <dgm:pt modelId="{36193DA7-69F8-487B-9563-DC1568C50C90}" type="pres">
      <dgm:prSet presAssocID="{EC356E21-21A5-4E23-A9E9-FEDDDDF10201}" presName="childNode" presStyleLbl="node1" presStyleIdx="1" presStyleCnt="3" custScaleX="128404" custLinFactNeighborX="1347">
        <dgm:presLayoutVars>
          <dgm:bulletEnabled val="1"/>
        </dgm:presLayoutVars>
      </dgm:prSet>
      <dgm:spPr/>
    </dgm:pt>
    <dgm:pt modelId="{37CF3612-A5A2-46BC-B02F-6F8BB4B38DED}" type="pres">
      <dgm:prSet presAssocID="{EC356E21-21A5-4E23-A9E9-FEDDDDF10201}" presName="parentNode" presStyleLbl="revTx" presStyleIdx="1" presStyleCnt="3">
        <dgm:presLayoutVars>
          <dgm:chMax val="0"/>
          <dgm:bulletEnabled val="1"/>
        </dgm:presLayoutVars>
      </dgm:prSet>
      <dgm:spPr/>
    </dgm:pt>
    <dgm:pt modelId="{A1DAA6E3-68FE-4F62-B464-0429CCC7D705}" type="pres">
      <dgm:prSet presAssocID="{1B8F7D18-EA69-4AEF-85FA-3BC0E32E6184}" presName="sibTrans" presStyleCnt="0"/>
      <dgm:spPr/>
    </dgm:pt>
    <dgm:pt modelId="{B58F9141-97A6-48E0-8543-73152214C6C6}" type="pres">
      <dgm:prSet presAssocID="{B3181A3A-BF3D-43CD-BE1E-BF32378781A0}" presName="compositeNode" presStyleCnt="0">
        <dgm:presLayoutVars>
          <dgm:bulletEnabled val="1"/>
        </dgm:presLayoutVars>
      </dgm:prSet>
      <dgm:spPr/>
    </dgm:pt>
    <dgm:pt modelId="{E6756F73-3442-4C03-800C-31B4D3A657DB}" type="pres">
      <dgm:prSet presAssocID="{B3181A3A-BF3D-43CD-BE1E-BF32378781A0}" presName="image" presStyleLbl="fgImgPlace1" presStyleIdx="2" presStyleCnt="3"/>
      <dgm:spPr>
        <a:solidFill>
          <a:schemeClr val="accent5">
            <a:lumMod val="75000"/>
          </a:schemeClr>
        </a:solidFill>
      </dgm:spPr>
    </dgm:pt>
    <dgm:pt modelId="{6CFE171D-F559-4A30-9FE0-466C06C40AFE}" type="pres">
      <dgm:prSet presAssocID="{B3181A3A-BF3D-43CD-BE1E-BF32378781A0}" presName="childNode" presStyleLbl="node1" presStyleIdx="2" presStyleCnt="3" custScaleX="134323" custLinFactNeighborX="170" custLinFactNeighborY="-692">
        <dgm:presLayoutVars>
          <dgm:bulletEnabled val="1"/>
        </dgm:presLayoutVars>
      </dgm:prSet>
      <dgm:spPr/>
    </dgm:pt>
    <dgm:pt modelId="{F731E700-9784-4712-B7A1-65C45675B4B6}" type="pres">
      <dgm:prSet presAssocID="{B3181A3A-BF3D-43CD-BE1E-BF32378781A0}" presName="parentNode" presStyleLbl="revTx" presStyleIdx="2" presStyleCnt="3">
        <dgm:presLayoutVars>
          <dgm:chMax val="0"/>
          <dgm:bulletEnabled val="1"/>
        </dgm:presLayoutVars>
      </dgm:prSet>
      <dgm:spPr/>
    </dgm:pt>
  </dgm:ptLst>
  <dgm:cxnLst>
    <dgm:cxn modelId="{D719E000-5690-4B7E-BC3B-645DDCF8CFD9}" type="presOf" srcId="{8C981102-208B-43F5-B2BD-A3635DA420A2}" destId="{C88537B4-51C3-4113-A52F-955890FC6595}" srcOrd="0" destOrd="1" presId="urn:microsoft.com/office/officeart/2005/8/layout/hList2"/>
    <dgm:cxn modelId="{A62D620B-F6D6-488F-AA0E-AB8A97E85D0D}" srcId="{DE9B7E82-F87E-4ED0-869F-D317E79ABB98}" destId="{68505B44-1EA9-4D4B-96FC-AC6B327EE0B0}" srcOrd="0" destOrd="0" parTransId="{4F89E77E-60D9-4E96-B87C-65892C333AAB}" sibTransId="{C6D1D31B-F214-4D61-9EEC-27575B855A2B}"/>
    <dgm:cxn modelId="{904CDC11-F632-492B-9549-1A2F48F54A6A}" type="presOf" srcId="{BDEEB40A-0664-47DE-87B4-C6ECC7AEE6C2}" destId="{6CFE171D-F559-4A30-9FE0-466C06C40AFE}" srcOrd="0" destOrd="0" presId="urn:microsoft.com/office/officeart/2005/8/layout/hList2"/>
    <dgm:cxn modelId="{AD0EA01C-0B2E-4C6F-97C9-82AA2D421F5D}" srcId="{DE9B7E82-F87E-4ED0-869F-D317E79ABB98}" destId="{B3181A3A-BF3D-43CD-BE1E-BF32378781A0}" srcOrd="2" destOrd="0" parTransId="{9DC0396C-3499-4BD7-AAE0-58E3205A941A}" sibTransId="{52083381-7B6B-4D98-8A6E-BCEAA6CA9FAA}"/>
    <dgm:cxn modelId="{C1CB5528-DA44-40F9-B555-49F193716018}" type="presOf" srcId="{BEA672A8-3623-49D9-A61A-69E6DD19FC94}" destId="{C88537B4-51C3-4113-A52F-955890FC6595}" srcOrd="0" destOrd="2" presId="urn:microsoft.com/office/officeart/2005/8/layout/hList2"/>
    <dgm:cxn modelId="{A564432E-69A4-4057-8182-2DB3C4CB2970}" srcId="{B3181A3A-BF3D-43CD-BE1E-BF32378781A0}" destId="{BDEEB40A-0664-47DE-87B4-C6ECC7AEE6C2}" srcOrd="0" destOrd="0" parTransId="{A963D029-B92A-41BA-AAF3-5493946B3E74}" sibTransId="{67AAEB3D-2886-4656-B2AD-9369A1A4044F}"/>
    <dgm:cxn modelId="{FDB9EF34-E834-4ADF-9634-923887B12F78}" type="presOf" srcId="{DE9B7E82-F87E-4ED0-869F-D317E79ABB98}" destId="{20FFCEC1-0225-4FAD-B4C1-EED29EEA208B}" srcOrd="0" destOrd="0" presId="urn:microsoft.com/office/officeart/2005/8/layout/hList2"/>
    <dgm:cxn modelId="{204E603E-8752-4FE3-8410-56DD778A99F3}" srcId="{68505B44-1EA9-4D4B-96FC-AC6B327EE0B0}" destId="{BEA672A8-3623-49D9-A61A-69E6DD19FC94}" srcOrd="2" destOrd="0" parTransId="{DF164EC9-E281-4139-9E9B-516BB800D68A}" sibTransId="{AF536DBF-D28C-40C2-8120-623C215A97BA}"/>
    <dgm:cxn modelId="{BAC07840-9A3D-49BF-80D0-B6CBCD69C476}" srcId="{EC356E21-21A5-4E23-A9E9-FEDDDDF10201}" destId="{AFC6995F-C23A-443E-9D83-09D37FD82445}" srcOrd="0" destOrd="0" parTransId="{A1E94FD2-339F-4C12-B6EF-6536C270EAF9}" sibTransId="{9A6FC959-F4C6-4FA7-83DB-14DDA398A658}"/>
    <dgm:cxn modelId="{D61B7841-6217-4552-809B-60C13269BB1C}" type="presOf" srcId="{EC356E21-21A5-4E23-A9E9-FEDDDDF10201}" destId="{37CF3612-A5A2-46BC-B02F-6F8BB4B38DED}" srcOrd="0" destOrd="0" presId="urn:microsoft.com/office/officeart/2005/8/layout/hList2"/>
    <dgm:cxn modelId="{87CB4E68-A82A-46C3-8277-A2F7D0FA04FD}" type="presOf" srcId="{DA1F4808-B9E1-42AE-9CDB-AB3A10D86200}" destId="{6CFE171D-F559-4A30-9FE0-466C06C40AFE}" srcOrd="0" destOrd="1" presId="urn:microsoft.com/office/officeart/2005/8/layout/hList2"/>
    <dgm:cxn modelId="{DF9D7568-CC73-4361-AD7E-71C6EE5D60AD}" srcId="{EC356E21-21A5-4E23-A9E9-FEDDDDF10201}" destId="{C0332EC0-4107-4F4F-A9A8-43DE0330CE89}" srcOrd="1" destOrd="0" parTransId="{650F3B42-05BE-4F15-B95E-8246D7845673}" sibTransId="{BF5D6552-4471-400B-98C2-46721BC3AD25}"/>
    <dgm:cxn modelId="{BC01706F-348E-48AD-B759-6E25530584D4}" type="presOf" srcId="{68505B44-1EA9-4D4B-96FC-AC6B327EE0B0}" destId="{8BF4C1B7-1F25-4FA6-A3DE-8682FA72BB8E}" srcOrd="0" destOrd="0" presId="urn:microsoft.com/office/officeart/2005/8/layout/hList2"/>
    <dgm:cxn modelId="{59AF8A72-609A-4FC7-B1E1-BD4049C1E89E}" srcId="{68505B44-1EA9-4D4B-96FC-AC6B327EE0B0}" destId="{5203D6D5-2FFE-4267-B8AF-AA9E8C5CC8F5}" srcOrd="3" destOrd="0" parTransId="{1ACCB761-F5E3-4988-8C26-7036F933344D}" sibTransId="{76D15911-09A1-4D82-A40E-D41B548E3942}"/>
    <dgm:cxn modelId="{E3C7AD73-17A3-4587-920B-556274126531}" srcId="{68505B44-1EA9-4D4B-96FC-AC6B327EE0B0}" destId="{29F1B7C6-36E6-438A-92C6-028C85149241}" srcOrd="4" destOrd="0" parTransId="{FC140570-3470-49AD-827D-D5798886513F}" sibTransId="{A5154FD4-366C-4DF7-8106-2CE8067B27E2}"/>
    <dgm:cxn modelId="{C7A8B58F-9844-4D4E-AF28-0825BF96EEC2}" type="presOf" srcId="{C0332EC0-4107-4F4F-A9A8-43DE0330CE89}" destId="{36193DA7-69F8-487B-9563-DC1568C50C90}" srcOrd="0" destOrd="1" presId="urn:microsoft.com/office/officeart/2005/8/layout/hList2"/>
    <dgm:cxn modelId="{98624797-3CF2-4B71-B84A-4BE8E8A0B776}" srcId="{68505B44-1EA9-4D4B-96FC-AC6B327EE0B0}" destId="{8C981102-208B-43F5-B2BD-A3635DA420A2}" srcOrd="1" destOrd="0" parTransId="{958C5FA0-4906-4728-8A7D-E279177C381D}" sibTransId="{D855BE63-AE53-49EA-A9B3-010AF46BE13E}"/>
    <dgm:cxn modelId="{652A0C9C-3E27-413B-9D9A-7F86927DD8B1}" srcId="{DE9B7E82-F87E-4ED0-869F-D317E79ABB98}" destId="{EC356E21-21A5-4E23-A9E9-FEDDDDF10201}" srcOrd="1" destOrd="0" parTransId="{CB147BC4-6C5A-4732-949A-B990048EE526}" sibTransId="{1B8F7D18-EA69-4AEF-85FA-3BC0E32E6184}"/>
    <dgm:cxn modelId="{D96355A8-71CA-4E7E-9CAA-D7F78CB40934}" srcId="{B3181A3A-BF3D-43CD-BE1E-BF32378781A0}" destId="{DA1F4808-B9E1-42AE-9CDB-AB3A10D86200}" srcOrd="1" destOrd="0" parTransId="{3FFD1F25-FDAA-4BC0-AA2E-2914F96AB574}" sibTransId="{3C3FB6E7-A5E7-432D-B8C8-2743B1A8CFFF}"/>
    <dgm:cxn modelId="{61A7B7A9-00D5-46A1-944B-4156D2F732A2}" type="presOf" srcId="{B3181A3A-BF3D-43CD-BE1E-BF32378781A0}" destId="{F731E700-9784-4712-B7A1-65C45675B4B6}" srcOrd="0" destOrd="0" presId="urn:microsoft.com/office/officeart/2005/8/layout/hList2"/>
    <dgm:cxn modelId="{11F8B0C1-A879-428E-A1D7-719DD00594E4}" type="presOf" srcId="{6BC57DD8-D83F-48D7-8A3B-C28D90FBB400}" destId="{C88537B4-51C3-4113-A52F-955890FC6595}" srcOrd="0" destOrd="0" presId="urn:microsoft.com/office/officeart/2005/8/layout/hList2"/>
    <dgm:cxn modelId="{9214D4CA-0871-4C90-9FEF-0B2586CED61A}" type="presOf" srcId="{AFC6995F-C23A-443E-9D83-09D37FD82445}" destId="{36193DA7-69F8-487B-9563-DC1568C50C90}" srcOrd="0" destOrd="0" presId="urn:microsoft.com/office/officeart/2005/8/layout/hList2"/>
    <dgm:cxn modelId="{5273DECE-448E-4C5A-9590-F5D3C200C9AB}" type="presOf" srcId="{5203D6D5-2FFE-4267-B8AF-AA9E8C5CC8F5}" destId="{C88537B4-51C3-4113-A52F-955890FC6595}" srcOrd="0" destOrd="3" presId="urn:microsoft.com/office/officeart/2005/8/layout/hList2"/>
    <dgm:cxn modelId="{661202E5-E675-4FE6-B9F4-BF3F97DDFC10}" type="presOf" srcId="{29F1B7C6-36E6-438A-92C6-028C85149241}" destId="{C88537B4-51C3-4113-A52F-955890FC6595}" srcOrd="0" destOrd="4" presId="urn:microsoft.com/office/officeart/2005/8/layout/hList2"/>
    <dgm:cxn modelId="{AE686FF1-4AD2-4CDA-8423-B1FF60270803}" srcId="{68505B44-1EA9-4D4B-96FC-AC6B327EE0B0}" destId="{6BC57DD8-D83F-48D7-8A3B-C28D90FBB400}" srcOrd="0" destOrd="0" parTransId="{CB975D35-D192-4F67-9579-26F92195FDC1}" sibTransId="{69D8FE4A-5815-43C5-8BD1-A4317CB073BE}"/>
    <dgm:cxn modelId="{B3732113-9ADB-4A57-810C-878E3405DB9B}" type="presParOf" srcId="{20FFCEC1-0225-4FAD-B4C1-EED29EEA208B}" destId="{3590A3B7-589D-412F-8984-9963BAC7C093}" srcOrd="0" destOrd="0" presId="urn:microsoft.com/office/officeart/2005/8/layout/hList2"/>
    <dgm:cxn modelId="{F6113C41-9769-4714-BCFE-3190D338D031}" type="presParOf" srcId="{3590A3B7-589D-412F-8984-9963BAC7C093}" destId="{AE410A81-1095-4587-B11A-09620BB2C04D}" srcOrd="0" destOrd="0" presId="urn:microsoft.com/office/officeart/2005/8/layout/hList2"/>
    <dgm:cxn modelId="{9551DEF4-E12C-47E1-B31D-624C0EEC9D8B}" type="presParOf" srcId="{3590A3B7-589D-412F-8984-9963BAC7C093}" destId="{C88537B4-51C3-4113-A52F-955890FC6595}" srcOrd="1" destOrd="0" presId="urn:microsoft.com/office/officeart/2005/8/layout/hList2"/>
    <dgm:cxn modelId="{4E02423A-4503-4E0E-9E8F-A1A0ADFCB675}" type="presParOf" srcId="{3590A3B7-589D-412F-8984-9963BAC7C093}" destId="{8BF4C1B7-1F25-4FA6-A3DE-8682FA72BB8E}" srcOrd="2" destOrd="0" presId="urn:microsoft.com/office/officeart/2005/8/layout/hList2"/>
    <dgm:cxn modelId="{03B478F3-4C09-4DE8-B33F-82BE293A5916}" type="presParOf" srcId="{20FFCEC1-0225-4FAD-B4C1-EED29EEA208B}" destId="{423AB3CC-B882-493D-99A8-9067E6D678EA}" srcOrd="1" destOrd="0" presId="urn:microsoft.com/office/officeart/2005/8/layout/hList2"/>
    <dgm:cxn modelId="{D15B8FEA-A73D-4A15-8727-43E946244F9A}" type="presParOf" srcId="{20FFCEC1-0225-4FAD-B4C1-EED29EEA208B}" destId="{4102A674-5CD2-4A1C-B212-84FAD4CF519A}" srcOrd="2" destOrd="0" presId="urn:microsoft.com/office/officeart/2005/8/layout/hList2"/>
    <dgm:cxn modelId="{B0DED3C4-EAD9-41DC-8FD1-D3FA09AF4AAB}" type="presParOf" srcId="{4102A674-5CD2-4A1C-B212-84FAD4CF519A}" destId="{79170F4F-AF3B-445E-9F4E-ECED29E4970F}" srcOrd="0" destOrd="0" presId="urn:microsoft.com/office/officeart/2005/8/layout/hList2"/>
    <dgm:cxn modelId="{838DC91B-E5EB-4191-BA91-AAA8D6C0CBB4}" type="presParOf" srcId="{4102A674-5CD2-4A1C-B212-84FAD4CF519A}" destId="{36193DA7-69F8-487B-9563-DC1568C50C90}" srcOrd="1" destOrd="0" presId="urn:microsoft.com/office/officeart/2005/8/layout/hList2"/>
    <dgm:cxn modelId="{C9D04CA1-82DE-4DFE-89D9-67D632B9908D}" type="presParOf" srcId="{4102A674-5CD2-4A1C-B212-84FAD4CF519A}" destId="{37CF3612-A5A2-46BC-B02F-6F8BB4B38DED}" srcOrd="2" destOrd="0" presId="urn:microsoft.com/office/officeart/2005/8/layout/hList2"/>
    <dgm:cxn modelId="{40D106AE-9E51-4737-866E-E2DED0445C25}" type="presParOf" srcId="{20FFCEC1-0225-4FAD-B4C1-EED29EEA208B}" destId="{A1DAA6E3-68FE-4F62-B464-0429CCC7D705}" srcOrd="3" destOrd="0" presId="urn:microsoft.com/office/officeart/2005/8/layout/hList2"/>
    <dgm:cxn modelId="{914EF4FA-D23A-42C7-9E13-3218F65897F1}" type="presParOf" srcId="{20FFCEC1-0225-4FAD-B4C1-EED29EEA208B}" destId="{B58F9141-97A6-48E0-8543-73152214C6C6}" srcOrd="4" destOrd="0" presId="urn:microsoft.com/office/officeart/2005/8/layout/hList2"/>
    <dgm:cxn modelId="{9E127D27-F07E-4C75-BB9B-7896DCF0DDF9}" type="presParOf" srcId="{B58F9141-97A6-48E0-8543-73152214C6C6}" destId="{E6756F73-3442-4C03-800C-31B4D3A657DB}" srcOrd="0" destOrd="0" presId="urn:microsoft.com/office/officeart/2005/8/layout/hList2"/>
    <dgm:cxn modelId="{C3E38269-E4B1-4069-9849-6FDD4DDF2426}" type="presParOf" srcId="{B58F9141-97A6-48E0-8543-73152214C6C6}" destId="{6CFE171D-F559-4A30-9FE0-466C06C40AFE}" srcOrd="1" destOrd="0" presId="urn:microsoft.com/office/officeart/2005/8/layout/hList2"/>
    <dgm:cxn modelId="{F77BA475-5DAA-4477-8B97-671A422535A4}" type="presParOf" srcId="{B58F9141-97A6-48E0-8543-73152214C6C6}" destId="{F731E700-9784-4712-B7A1-65C45675B4B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4C1B7-1F25-4FA6-A3DE-8682FA72BB8E}">
      <dsp:nvSpPr>
        <dsp:cNvPr id="0" name=""/>
        <dsp:cNvSpPr/>
      </dsp:nvSpPr>
      <dsp:spPr>
        <a:xfrm rot="16200000">
          <a:off x="-1877165" y="2758736"/>
          <a:ext cx="4226560" cy="308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2317" bIns="0" numCol="1" spcCol="1270" anchor="t" anchorCtr="0">
          <a:noAutofit/>
        </a:bodyPr>
        <a:lstStyle/>
        <a:p>
          <a:pPr marL="0" lvl="0" indent="0" algn="r" defTabSz="1022350">
            <a:lnSpc>
              <a:spcPct val="90000"/>
            </a:lnSpc>
            <a:spcBef>
              <a:spcPct val="0"/>
            </a:spcBef>
            <a:spcAft>
              <a:spcPct val="35000"/>
            </a:spcAft>
            <a:buNone/>
          </a:pPr>
          <a:endParaRPr lang="en-US" sz="2300" kern="1200" dirty="0"/>
        </a:p>
      </dsp:txBody>
      <dsp:txXfrm>
        <a:off x="-1877165" y="2758736"/>
        <a:ext cx="4226560" cy="308768"/>
      </dsp:txXfrm>
    </dsp:sp>
    <dsp:sp modelId="{C88537B4-51C3-4113-A52F-955890FC6595}">
      <dsp:nvSpPr>
        <dsp:cNvPr id="0" name=""/>
        <dsp:cNvSpPr/>
      </dsp:nvSpPr>
      <dsp:spPr>
        <a:xfrm>
          <a:off x="212975" y="809181"/>
          <a:ext cx="1893043" cy="4226560"/>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72317" rIns="113792" bIns="11379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71450" lvl="1" indent="-171450" algn="l" defTabSz="711200">
            <a:lnSpc>
              <a:spcPct val="90000"/>
            </a:lnSpc>
            <a:spcBef>
              <a:spcPct val="0"/>
            </a:spcBef>
            <a:spcAft>
              <a:spcPct val="15000"/>
            </a:spcAft>
            <a:buChar char="•"/>
          </a:pPr>
          <a:r>
            <a:rPr lang="en-US" sz="1600" kern="1200" dirty="0"/>
            <a:t>Overview</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Background</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212975" y="809181"/>
        <a:ext cx="1893043" cy="4226560"/>
      </dsp:txXfrm>
    </dsp:sp>
    <dsp:sp modelId="{AE410A81-1095-4587-B11A-09620BB2C04D}">
      <dsp:nvSpPr>
        <dsp:cNvPr id="0" name=""/>
        <dsp:cNvSpPr/>
      </dsp:nvSpPr>
      <dsp:spPr>
        <a:xfrm>
          <a:off x="0" y="392265"/>
          <a:ext cx="617537" cy="617537"/>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CF3612-A5A2-46BC-B02F-6F8BB4B38DED}">
      <dsp:nvSpPr>
        <dsp:cNvPr id="0" name=""/>
        <dsp:cNvSpPr/>
      </dsp:nvSpPr>
      <dsp:spPr>
        <a:xfrm rot="16200000">
          <a:off x="530836" y="2758736"/>
          <a:ext cx="4226560" cy="308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2317" bIns="0" numCol="1" spcCol="1270" anchor="t" anchorCtr="0">
          <a:noAutofit/>
        </a:bodyPr>
        <a:lstStyle/>
        <a:p>
          <a:pPr marL="0" lvl="0" indent="0" algn="r" defTabSz="1022350">
            <a:lnSpc>
              <a:spcPct val="90000"/>
            </a:lnSpc>
            <a:spcBef>
              <a:spcPct val="0"/>
            </a:spcBef>
            <a:spcAft>
              <a:spcPct val="35000"/>
            </a:spcAft>
            <a:buNone/>
          </a:pPr>
          <a:endParaRPr lang="en-US" sz="2300" kern="1200" dirty="0"/>
        </a:p>
      </dsp:txBody>
      <dsp:txXfrm>
        <a:off x="530836" y="2758736"/>
        <a:ext cx="4226560" cy="308768"/>
      </dsp:txXfrm>
    </dsp:sp>
    <dsp:sp modelId="{36193DA7-69F8-487B-9563-DC1568C50C90}">
      <dsp:nvSpPr>
        <dsp:cNvPr id="0" name=""/>
        <dsp:cNvSpPr/>
      </dsp:nvSpPr>
      <dsp:spPr>
        <a:xfrm>
          <a:off x="2600791" y="799840"/>
          <a:ext cx="1974849" cy="4226560"/>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72317" rIns="85344" bIns="85344"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71450" lvl="1" indent="-171450" algn="l" defTabSz="711200">
            <a:lnSpc>
              <a:spcPct val="90000"/>
            </a:lnSpc>
            <a:spcBef>
              <a:spcPct val="0"/>
            </a:spcBef>
            <a:spcAft>
              <a:spcPct val="15000"/>
            </a:spcAft>
            <a:buChar char="•"/>
          </a:pPr>
          <a:r>
            <a:rPr lang="en-US" sz="1600" kern="1200" dirty="0"/>
            <a:t>Microbenchmark Investigation</a:t>
          </a:r>
          <a:endParaRPr lang="en-US" sz="1200" kern="1200" dirty="0"/>
        </a:p>
      </dsp:txBody>
      <dsp:txXfrm>
        <a:off x="2600791" y="799840"/>
        <a:ext cx="1974849" cy="4226560"/>
      </dsp:txXfrm>
    </dsp:sp>
    <dsp:sp modelId="{79170F4F-AF3B-445E-9F4E-ECED29E4970F}">
      <dsp:nvSpPr>
        <dsp:cNvPr id="0" name=""/>
        <dsp:cNvSpPr/>
      </dsp:nvSpPr>
      <dsp:spPr>
        <a:xfrm>
          <a:off x="2370423" y="392265"/>
          <a:ext cx="617537" cy="617537"/>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31E700-9784-4712-B7A1-65C45675B4B6}">
      <dsp:nvSpPr>
        <dsp:cNvPr id="0" name=""/>
        <dsp:cNvSpPr/>
      </dsp:nvSpPr>
      <dsp:spPr>
        <a:xfrm rot="16200000">
          <a:off x="2979741" y="2758736"/>
          <a:ext cx="4226560" cy="308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2317" bIns="0" numCol="1" spcCol="1270" anchor="t" anchorCtr="0">
          <a:noAutofit/>
        </a:bodyPr>
        <a:lstStyle/>
        <a:p>
          <a:pPr marL="0" lvl="0" indent="0" algn="r" defTabSz="1022350">
            <a:lnSpc>
              <a:spcPct val="90000"/>
            </a:lnSpc>
            <a:spcBef>
              <a:spcPct val="0"/>
            </a:spcBef>
            <a:spcAft>
              <a:spcPct val="35000"/>
            </a:spcAft>
            <a:buNone/>
          </a:pPr>
          <a:endParaRPr lang="en-US" sz="2300" kern="1200" dirty="0"/>
        </a:p>
      </dsp:txBody>
      <dsp:txXfrm>
        <a:off x="2979741" y="2758736"/>
        <a:ext cx="4226560" cy="308768"/>
      </dsp:txXfrm>
    </dsp:sp>
    <dsp:sp modelId="{6CFE171D-F559-4A30-9FE0-466C06C40AFE}">
      <dsp:nvSpPr>
        <dsp:cNvPr id="0" name=""/>
        <dsp:cNvSpPr/>
      </dsp:nvSpPr>
      <dsp:spPr>
        <a:xfrm>
          <a:off x="4986077" y="770593"/>
          <a:ext cx="2065883" cy="4226560"/>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272317" rIns="184912" bIns="184912" numCol="1" spcCol="1270" anchor="t" anchorCtr="0">
          <a:noAutofit/>
        </a:bodyPr>
        <a:lstStyle/>
        <a:p>
          <a:pPr marL="228600" lvl="1" indent="-228600" algn="l" defTabSz="1155700">
            <a:lnSpc>
              <a:spcPct val="90000"/>
            </a:lnSpc>
            <a:spcBef>
              <a:spcPct val="0"/>
            </a:spcBef>
            <a:spcAft>
              <a:spcPct val="15000"/>
            </a:spcAft>
            <a:buChar char="•"/>
          </a:pPr>
          <a:endParaRPr lang="en-US" sz="2600" kern="1200" dirty="0"/>
        </a:p>
        <a:p>
          <a:pPr marL="171450" lvl="1" indent="-171450" algn="l" defTabSz="711200">
            <a:lnSpc>
              <a:spcPct val="90000"/>
            </a:lnSpc>
            <a:spcBef>
              <a:spcPct val="0"/>
            </a:spcBef>
            <a:spcAft>
              <a:spcPct val="15000"/>
            </a:spcAft>
            <a:buChar char="•"/>
          </a:pPr>
          <a:r>
            <a:rPr lang="en-US" sz="1600" kern="1200" dirty="0"/>
            <a:t>PRNG Usage</a:t>
          </a:r>
          <a:endParaRPr lang="en-US" sz="2600" kern="1200" dirty="0"/>
        </a:p>
      </dsp:txBody>
      <dsp:txXfrm>
        <a:off x="4986077" y="770593"/>
        <a:ext cx="2065883" cy="4226560"/>
      </dsp:txXfrm>
    </dsp:sp>
    <dsp:sp modelId="{E6756F73-3442-4C03-800C-31B4D3A657DB}">
      <dsp:nvSpPr>
        <dsp:cNvPr id="0" name=""/>
        <dsp:cNvSpPr/>
      </dsp:nvSpPr>
      <dsp:spPr>
        <a:xfrm>
          <a:off x="4938637" y="392265"/>
          <a:ext cx="617537" cy="617537"/>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4C1B7-1F25-4FA6-A3DE-8682FA72BB8E}">
      <dsp:nvSpPr>
        <dsp:cNvPr id="0" name=""/>
        <dsp:cNvSpPr/>
      </dsp:nvSpPr>
      <dsp:spPr>
        <a:xfrm rot="16200000">
          <a:off x="-1877165" y="2758736"/>
          <a:ext cx="4226560" cy="308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2317" bIns="0" numCol="1" spcCol="1270" anchor="t" anchorCtr="0">
          <a:noAutofit/>
        </a:bodyPr>
        <a:lstStyle/>
        <a:p>
          <a:pPr marL="0" lvl="0" indent="0" algn="r" defTabSz="1022350">
            <a:lnSpc>
              <a:spcPct val="90000"/>
            </a:lnSpc>
            <a:spcBef>
              <a:spcPct val="0"/>
            </a:spcBef>
            <a:spcAft>
              <a:spcPct val="35000"/>
            </a:spcAft>
            <a:buNone/>
          </a:pPr>
          <a:endParaRPr lang="en-US" sz="2300" kern="1200" dirty="0"/>
        </a:p>
      </dsp:txBody>
      <dsp:txXfrm>
        <a:off x="-1877165" y="2758736"/>
        <a:ext cx="4226560" cy="308768"/>
      </dsp:txXfrm>
    </dsp:sp>
    <dsp:sp modelId="{C88537B4-51C3-4113-A52F-955890FC6595}">
      <dsp:nvSpPr>
        <dsp:cNvPr id="0" name=""/>
        <dsp:cNvSpPr/>
      </dsp:nvSpPr>
      <dsp:spPr>
        <a:xfrm>
          <a:off x="212975" y="809181"/>
          <a:ext cx="1893043" cy="4226560"/>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72317" rIns="113792" bIns="113792"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71450" lvl="1" indent="-171450" algn="l" defTabSz="711200">
            <a:lnSpc>
              <a:spcPct val="90000"/>
            </a:lnSpc>
            <a:spcBef>
              <a:spcPct val="0"/>
            </a:spcBef>
            <a:spcAft>
              <a:spcPct val="15000"/>
            </a:spcAft>
            <a:buChar char="•"/>
          </a:pPr>
          <a:r>
            <a:rPr lang="en-US" sz="1600" kern="1200" dirty="0"/>
            <a:t>Overview</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Background</a:t>
          </a:r>
        </a:p>
        <a:p>
          <a:pPr marL="171450" lvl="1" indent="-171450" algn="l" defTabSz="711200">
            <a:lnSpc>
              <a:spcPct val="90000"/>
            </a:lnSpc>
            <a:spcBef>
              <a:spcPct val="0"/>
            </a:spcBef>
            <a:spcAft>
              <a:spcPct val="15000"/>
            </a:spcAft>
            <a:buChar char="•"/>
          </a:pPr>
          <a:endParaRPr lang="en-US" sz="1600" kern="1200" dirty="0"/>
        </a:p>
      </dsp:txBody>
      <dsp:txXfrm>
        <a:off x="212975" y="809181"/>
        <a:ext cx="1893043" cy="4226560"/>
      </dsp:txXfrm>
    </dsp:sp>
    <dsp:sp modelId="{AE410A81-1095-4587-B11A-09620BB2C04D}">
      <dsp:nvSpPr>
        <dsp:cNvPr id="0" name=""/>
        <dsp:cNvSpPr/>
      </dsp:nvSpPr>
      <dsp:spPr>
        <a:xfrm>
          <a:off x="0" y="392265"/>
          <a:ext cx="617537" cy="617537"/>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CF3612-A5A2-46BC-B02F-6F8BB4B38DED}">
      <dsp:nvSpPr>
        <dsp:cNvPr id="0" name=""/>
        <dsp:cNvSpPr/>
      </dsp:nvSpPr>
      <dsp:spPr>
        <a:xfrm rot="16200000">
          <a:off x="530836" y="2758736"/>
          <a:ext cx="4226560" cy="308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2317" bIns="0" numCol="1" spcCol="1270" anchor="t" anchorCtr="0">
          <a:noAutofit/>
        </a:bodyPr>
        <a:lstStyle/>
        <a:p>
          <a:pPr marL="0" lvl="0" indent="0" algn="r" defTabSz="1022350">
            <a:lnSpc>
              <a:spcPct val="90000"/>
            </a:lnSpc>
            <a:spcBef>
              <a:spcPct val="0"/>
            </a:spcBef>
            <a:spcAft>
              <a:spcPct val="35000"/>
            </a:spcAft>
            <a:buNone/>
          </a:pPr>
          <a:endParaRPr lang="en-US" sz="2300" kern="1200" dirty="0"/>
        </a:p>
      </dsp:txBody>
      <dsp:txXfrm>
        <a:off x="530836" y="2758736"/>
        <a:ext cx="4226560" cy="308768"/>
      </dsp:txXfrm>
    </dsp:sp>
    <dsp:sp modelId="{36193DA7-69F8-487B-9563-DC1568C50C90}">
      <dsp:nvSpPr>
        <dsp:cNvPr id="0" name=""/>
        <dsp:cNvSpPr/>
      </dsp:nvSpPr>
      <dsp:spPr>
        <a:xfrm>
          <a:off x="2600791" y="799840"/>
          <a:ext cx="1974849" cy="4226560"/>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72317" rIns="85344" bIns="85344"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a:p>
          <a:pPr marL="171450" lvl="1" indent="-171450" algn="l" defTabSz="711200">
            <a:lnSpc>
              <a:spcPct val="90000"/>
            </a:lnSpc>
            <a:spcBef>
              <a:spcPct val="0"/>
            </a:spcBef>
            <a:spcAft>
              <a:spcPct val="15000"/>
            </a:spcAft>
            <a:buChar char="•"/>
          </a:pPr>
          <a:r>
            <a:rPr lang="en-US" sz="1600" kern="1200" dirty="0"/>
            <a:t>Microbenchmark Investigation</a:t>
          </a:r>
          <a:endParaRPr lang="en-US" sz="1200" kern="1200" dirty="0"/>
        </a:p>
      </dsp:txBody>
      <dsp:txXfrm>
        <a:off x="2600791" y="799840"/>
        <a:ext cx="1974849" cy="4226560"/>
      </dsp:txXfrm>
    </dsp:sp>
    <dsp:sp modelId="{79170F4F-AF3B-445E-9F4E-ECED29E4970F}">
      <dsp:nvSpPr>
        <dsp:cNvPr id="0" name=""/>
        <dsp:cNvSpPr/>
      </dsp:nvSpPr>
      <dsp:spPr>
        <a:xfrm>
          <a:off x="2370423" y="392265"/>
          <a:ext cx="617537" cy="617537"/>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31E700-9784-4712-B7A1-65C45675B4B6}">
      <dsp:nvSpPr>
        <dsp:cNvPr id="0" name=""/>
        <dsp:cNvSpPr/>
      </dsp:nvSpPr>
      <dsp:spPr>
        <a:xfrm rot="16200000">
          <a:off x="2979741" y="2758736"/>
          <a:ext cx="4226560" cy="308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2317" bIns="0" numCol="1" spcCol="1270" anchor="t" anchorCtr="0">
          <a:noAutofit/>
        </a:bodyPr>
        <a:lstStyle/>
        <a:p>
          <a:pPr marL="0" lvl="0" indent="0" algn="r" defTabSz="1022350">
            <a:lnSpc>
              <a:spcPct val="90000"/>
            </a:lnSpc>
            <a:spcBef>
              <a:spcPct val="0"/>
            </a:spcBef>
            <a:spcAft>
              <a:spcPct val="35000"/>
            </a:spcAft>
            <a:buNone/>
          </a:pPr>
          <a:endParaRPr lang="en-US" sz="2300" kern="1200" dirty="0"/>
        </a:p>
      </dsp:txBody>
      <dsp:txXfrm>
        <a:off x="2979741" y="2758736"/>
        <a:ext cx="4226560" cy="308768"/>
      </dsp:txXfrm>
    </dsp:sp>
    <dsp:sp modelId="{6CFE171D-F559-4A30-9FE0-466C06C40AFE}">
      <dsp:nvSpPr>
        <dsp:cNvPr id="0" name=""/>
        <dsp:cNvSpPr/>
      </dsp:nvSpPr>
      <dsp:spPr>
        <a:xfrm>
          <a:off x="4986077" y="770593"/>
          <a:ext cx="2065883" cy="4226560"/>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272317" rIns="184912" bIns="184912" numCol="1" spcCol="1270" anchor="t" anchorCtr="0">
          <a:noAutofit/>
        </a:bodyPr>
        <a:lstStyle/>
        <a:p>
          <a:pPr marL="228600" lvl="1" indent="-228600" algn="l" defTabSz="1155700">
            <a:lnSpc>
              <a:spcPct val="90000"/>
            </a:lnSpc>
            <a:spcBef>
              <a:spcPct val="0"/>
            </a:spcBef>
            <a:spcAft>
              <a:spcPct val="15000"/>
            </a:spcAft>
            <a:buChar char="•"/>
          </a:pPr>
          <a:endParaRPr lang="en-US" sz="2600" kern="1200" dirty="0"/>
        </a:p>
        <a:p>
          <a:pPr marL="171450" lvl="1" indent="-171450" algn="l" defTabSz="711200">
            <a:lnSpc>
              <a:spcPct val="90000"/>
            </a:lnSpc>
            <a:spcBef>
              <a:spcPct val="0"/>
            </a:spcBef>
            <a:spcAft>
              <a:spcPct val="15000"/>
            </a:spcAft>
            <a:buChar char="•"/>
          </a:pPr>
          <a:r>
            <a:rPr lang="en-US" sz="1600" kern="1200" dirty="0"/>
            <a:t>PRNG Usage</a:t>
          </a:r>
          <a:endParaRPr lang="en-US" sz="2600" kern="1200" dirty="0"/>
        </a:p>
      </dsp:txBody>
      <dsp:txXfrm>
        <a:off x="4986077" y="770593"/>
        <a:ext cx="2065883" cy="4226560"/>
      </dsp:txXfrm>
    </dsp:sp>
    <dsp:sp modelId="{E6756F73-3442-4C03-800C-31B4D3A657DB}">
      <dsp:nvSpPr>
        <dsp:cNvPr id="0" name=""/>
        <dsp:cNvSpPr/>
      </dsp:nvSpPr>
      <dsp:spPr>
        <a:xfrm>
          <a:off x="4938637" y="392265"/>
          <a:ext cx="617537" cy="617537"/>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C1709-3C41-499F-816A-5996EE34525F}" type="datetimeFigureOut">
              <a:rPr lang="en-CA" smtClean="0"/>
              <a:t>2023-03-12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1F055A-4BFF-44CE-9505-95A55FEA90CC}" type="slidenum">
              <a:rPr lang="en-CA" smtClean="0"/>
              <a:t>‹#›</a:t>
            </a:fld>
            <a:endParaRPr lang="en-CA"/>
          </a:p>
        </p:txBody>
      </p:sp>
    </p:spTree>
    <p:extLst>
      <p:ext uri="{BB962C8B-B14F-4D97-AF65-F5344CB8AC3E}">
        <p14:creationId xmlns:p14="http://schemas.microsoft.com/office/powerpoint/2010/main" val="84663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en.wikipedia.org/wiki/Multiply-with-carry"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s://en.wikipedia.org/wiki/KISS_(algorithm)#cite_note-5" TargetMode="External"/><Relationship Id="rId4" Type="http://schemas.openxmlformats.org/officeDocument/2006/relationships/hyperlink" Target="https://en.wikipedia.org/wiki/Xorshift"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researchgate.net/publication/325889908_MRG8_Random_Number_Generation_for_the_Exascale_Era"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researchgate.net/publication/325889908_MRG8_Random_Number_Generation_for_the_Exascale_Era"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Hello My name is Rosina</a:t>
            </a:r>
            <a:r>
              <a:rPr lang="en-CA" baseline="0" dirty="0"/>
              <a:t> Kharal</a:t>
            </a:r>
          </a:p>
          <a:p>
            <a:r>
              <a:rPr lang="en-CA" baseline="0" dirty="0"/>
              <a:t>Thank you for having me today  in this beautiful warm city Of Augusta</a:t>
            </a:r>
          </a:p>
          <a:p>
            <a:endParaRPr lang="en-CA" baseline="0" dirty="0"/>
          </a:p>
          <a:p>
            <a:r>
              <a:rPr lang="en-CA" baseline="0" dirty="0"/>
              <a:t>I will be speaking about our work on “ Performance anomalies in concurrent data structure </a:t>
            </a:r>
            <a:r>
              <a:rPr lang="en-CA" baseline="0" dirty="0" err="1"/>
              <a:t>microbenachmrks</a:t>
            </a:r>
            <a:r>
              <a:rPr lang="en-CA" baseline="0" dirty="0"/>
              <a:t>”</a:t>
            </a:r>
            <a:endParaRPr lang="en-CA" dirty="0"/>
          </a:p>
          <a:p>
            <a:r>
              <a:rPr lang="en-CA" dirty="0"/>
              <a:t>This is work under the supervision</a:t>
            </a:r>
            <a:r>
              <a:rPr lang="en-CA" baseline="0" dirty="0"/>
              <a:t> of Trevor Brown at the University of Waterloo.</a:t>
            </a:r>
          </a:p>
          <a:p>
            <a:endParaRPr lang="en-CA" dirty="0"/>
          </a:p>
          <a:p>
            <a:r>
              <a:rPr lang="en-CA" dirty="0"/>
              <a:t>I</a:t>
            </a:r>
            <a:r>
              <a:rPr lang="en-CA" baseline="0" dirty="0"/>
              <a:t> will provide a brief overview of our work discussing our  </a:t>
            </a:r>
            <a:r>
              <a:rPr lang="en-CA" baseline="0" dirty="0" err="1"/>
              <a:t>motivaitons</a:t>
            </a:r>
            <a:r>
              <a:rPr lang="en-CA" baseline="0" dirty="0"/>
              <a:t> and some of the take </a:t>
            </a:r>
            <a:r>
              <a:rPr lang="en-CA" baseline="0" dirty="0" err="1"/>
              <a:t>aways</a:t>
            </a:r>
            <a:r>
              <a:rPr lang="en-CA" baseline="0" dirty="0"/>
              <a:t> from our findings.</a:t>
            </a:r>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2</a:t>
            </a:fld>
            <a:endParaRPr lang="en-CA"/>
          </a:p>
        </p:txBody>
      </p:sp>
    </p:spTree>
    <p:extLst>
      <p:ext uri="{BB962C8B-B14F-4D97-AF65-F5344CB8AC3E}">
        <p14:creationId xmlns:p14="http://schemas.microsoft.com/office/powerpoint/2010/main" val="3923693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r>
              <a:rPr lang="en-CA" dirty="0"/>
              <a:t>In addition to Insert/Delete operations (</a:t>
            </a:r>
            <a:r>
              <a:rPr lang="en-CA" baseline="0" dirty="0"/>
              <a:t> known as UPDATE Operations)</a:t>
            </a:r>
          </a:p>
          <a:p>
            <a:r>
              <a:rPr lang="en-CA" b="1" baseline="0" dirty="0"/>
              <a:t>We would have threads performing search only operations, simply checking for the </a:t>
            </a:r>
            <a:r>
              <a:rPr lang="en-CA" b="1" baseline="0" dirty="0" err="1"/>
              <a:t>presense</a:t>
            </a:r>
            <a:r>
              <a:rPr lang="en-CA" b="1" baseline="0" dirty="0"/>
              <a:t> or absence of a key</a:t>
            </a:r>
          </a:p>
        </p:txBody>
      </p:sp>
      <p:sp>
        <p:nvSpPr>
          <p:cNvPr id="4" name="Slide Number Placeholder 3"/>
          <p:cNvSpPr>
            <a:spLocks noGrp="1"/>
          </p:cNvSpPr>
          <p:nvPr>
            <p:ph type="sldNum" sz="quarter" idx="10"/>
          </p:nvPr>
        </p:nvSpPr>
        <p:spPr/>
        <p:txBody>
          <a:bodyPr/>
          <a:lstStyle/>
          <a:p>
            <a:fld id="{061F055A-4BFF-44CE-9505-95A55FEA90CC}" type="slidenum">
              <a:rPr lang="en-CA" smtClean="0"/>
              <a:t>14</a:t>
            </a:fld>
            <a:endParaRPr lang="en-CA"/>
          </a:p>
        </p:txBody>
      </p:sp>
    </p:spTree>
    <p:extLst>
      <p:ext uri="{BB962C8B-B14F-4D97-AF65-F5344CB8AC3E}">
        <p14:creationId xmlns:p14="http://schemas.microsoft.com/office/powerpoint/2010/main" val="1037341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pPr lvl="1"/>
            <a:r>
              <a:rPr lang="en-US" dirty="0"/>
              <a:t>Potentially hundreds of threads on shared memory system trying to access the data structure, possibly the same location, at the same time.</a:t>
            </a:r>
          </a:p>
        </p:txBody>
      </p:sp>
      <p:sp>
        <p:nvSpPr>
          <p:cNvPr id="4" name="Slide Number Placeholder 3"/>
          <p:cNvSpPr>
            <a:spLocks noGrp="1"/>
          </p:cNvSpPr>
          <p:nvPr>
            <p:ph type="sldNum" sz="quarter" idx="10"/>
          </p:nvPr>
        </p:nvSpPr>
        <p:spPr/>
        <p:txBody>
          <a:bodyPr/>
          <a:lstStyle/>
          <a:p>
            <a:fld id="{061F055A-4BFF-44CE-9505-95A55FEA90CC}" type="slidenum">
              <a:rPr lang="en-CA" smtClean="0"/>
              <a:t>15</a:t>
            </a:fld>
            <a:endParaRPr lang="en-CA"/>
          </a:p>
        </p:txBody>
      </p:sp>
    </p:spTree>
    <p:extLst>
      <p:ext uri="{BB962C8B-B14F-4D97-AF65-F5344CB8AC3E}">
        <p14:creationId xmlns:p14="http://schemas.microsoft.com/office/powerpoint/2010/main" val="3067206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pPr lvl="1"/>
            <a:r>
              <a:rPr lang="en-US" dirty="0"/>
              <a:t>Potentially hundreds of threads on shared memory system trying to access the data structure, possibly the same location, at the same time.</a:t>
            </a:r>
          </a:p>
        </p:txBody>
      </p:sp>
      <p:sp>
        <p:nvSpPr>
          <p:cNvPr id="4" name="Slide Number Placeholder 3"/>
          <p:cNvSpPr>
            <a:spLocks noGrp="1"/>
          </p:cNvSpPr>
          <p:nvPr>
            <p:ph type="sldNum" sz="quarter" idx="10"/>
          </p:nvPr>
        </p:nvSpPr>
        <p:spPr/>
        <p:txBody>
          <a:bodyPr/>
          <a:lstStyle/>
          <a:p>
            <a:fld id="{061F055A-4BFF-44CE-9505-95A55FEA90CC}" type="slidenum">
              <a:rPr lang="en-CA" smtClean="0"/>
              <a:t>16</a:t>
            </a:fld>
            <a:endParaRPr lang="en-CA"/>
          </a:p>
        </p:txBody>
      </p:sp>
    </p:spTree>
    <p:extLst>
      <p:ext uri="{BB962C8B-B14F-4D97-AF65-F5344CB8AC3E}">
        <p14:creationId xmlns:p14="http://schemas.microsoft.com/office/powerpoint/2010/main" val="516016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r>
              <a:rPr lang="en-CA" dirty="0"/>
              <a:t>benchmarks… allow</a:t>
            </a:r>
            <a:r>
              <a:rPr lang="en-CA" baseline="0" dirty="0"/>
              <a:t> users to customize input parameters…</a:t>
            </a:r>
          </a:p>
          <a:p>
            <a:endParaRPr lang="en-CA" b="1" baseline="0" dirty="0"/>
          </a:p>
          <a:p>
            <a:r>
              <a:rPr lang="en-CA" b="1" baseline="0" dirty="0"/>
              <a:t>It is possible to install various different Microbenchmarks,</a:t>
            </a:r>
          </a:p>
          <a:p>
            <a:endParaRPr lang="en-CA" b="1" baseline="0" dirty="0"/>
          </a:p>
          <a:p>
            <a:r>
              <a:rPr lang="en-CA" b="1" baseline="0" dirty="0"/>
              <a:t>Set parameters exactly the same such that we can test a common workload</a:t>
            </a:r>
          </a:p>
          <a:p>
            <a:r>
              <a:rPr lang="en-CA" b="1" baseline="0" dirty="0"/>
              <a:t>Across all of them.</a:t>
            </a:r>
          </a:p>
        </p:txBody>
      </p:sp>
      <p:sp>
        <p:nvSpPr>
          <p:cNvPr id="4" name="Slide Number Placeholder 3"/>
          <p:cNvSpPr>
            <a:spLocks noGrp="1"/>
          </p:cNvSpPr>
          <p:nvPr>
            <p:ph type="sldNum" sz="quarter" idx="10"/>
          </p:nvPr>
        </p:nvSpPr>
        <p:spPr/>
        <p:txBody>
          <a:bodyPr/>
          <a:lstStyle/>
          <a:p>
            <a:fld id="{061F055A-4BFF-44CE-9505-95A55FEA90CC}" type="slidenum">
              <a:rPr lang="en-CA" smtClean="0"/>
              <a:t>17</a:t>
            </a:fld>
            <a:endParaRPr lang="en-CA"/>
          </a:p>
        </p:txBody>
      </p:sp>
    </p:spTree>
    <p:extLst>
      <p:ext uri="{BB962C8B-B14F-4D97-AF65-F5344CB8AC3E}">
        <p14:creationId xmlns:p14="http://schemas.microsoft.com/office/powerpoint/2010/main" val="3853160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r>
              <a:rPr lang="en-CA" dirty="0"/>
              <a:t>benchmarks… allow</a:t>
            </a:r>
            <a:r>
              <a:rPr lang="en-CA" baseline="0" dirty="0"/>
              <a:t> users to customize input parameters…</a:t>
            </a:r>
          </a:p>
          <a:p>
            <a:endParaRPr lang="en-CA" b="1" baseline="0" dirty="0"/>
          </a:p>
          <a:p>
            <a:r>
              <a:rPr lang="en-CA" b="1" baseline="0" dirty="0"/>
              <a:t>It is possible to install various different Microbenchmarks,</a:t>
            </a:r>
          </a:p>
          <a:p>
            <a:endParaRPr lang="en-CA" b="1" baseline="0" dirty="0"/>
          </a:p>
          <a:p>
            <a:r>
              <a:rPr lang="en-CA" b="1" baseline="0" dirty="0"/>
              <a:t>Set parameters exactly the same such that we can test a common workload</a:t>
            </a:r>
          </a:p>
          <a:p>
            <a:r>
              <a:rPr lang="en-CA" b="1" baseline="0" dirty="0"/>
              <a:t>Across all of them.</a:t>
            </a:r>
          </a:p>
        </p:txBody>
      </p:sp>
      <p:sp>
        <p:nvSpPr>
          <p:cNvPr id="4" name="Slide Number Placeholder 3"/>
          <p:cNvSpPr>
            <a:spLocks noGrp="1"/>
          </p:cNvSpPr>
          <p:nvPr>
            <p:ph type="sldNum" sz="quarter" idx="10"/>
          </p:nvPr>
        </p:nvSpPr>
        <p:spPr/>
        <p:txBody>
          <a:bodyPr/>
          <a:lstStyle/>
          <a:p>
            <a:fld id="{061F055A-4BFF-44CE-9505-95A55FEA90CC}" type="slidenum">
              <a:rPr lang="en-CA" smtClean="0"/>
              <a:t>18</a:t>
            </a:fld>
            <a:endParaRPr lang="en-CA"/>
          </a:p>
        </p:txBody>
      </p:sp>
    </p:spTree>
    <p:extLst>
      <p:ext uri="{BB962C8B-B14F-4D97-AF65-F5344CB8AC3E}">
        <p14:creationId xmlns:p14="http://schemas.microsoft.com/office/powerpoint/2010/main" val="3815676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r>
              <a:rPr lang="en-CA" dirty="0"/>
              <a:t>benchmarks… allow</a:t>
            </a:r>
            <a:r>
              <a:rPr lang="en-CA" baseline="0" dirty="0"/>
              <a:t> users to customize input parameters…</a:t>
            </a:r>
          </a:p>
          <a:p>
            <a:endParaRPr lang="en-CA" b="1" baseline="0" dirty="0"/>
          </a:p>
          <a:p>
            <a:r>
              <a:rPr lang="en-CA" b="1" baseline="0" dirty="0"/>
              <a:t>It is possible to install various different Microbenchmarks,</a:t>
            </a:r>
          </a:p>
          <a:p>
            <a:endParaRPr lang="en-CA" b="1" baseline="0" dirty="0"/>
          </a:p>
          <a:p>
            <a:r>
              <a:rPr lang="en-CA" b="1" baseline="0" dirty="0"/>
              <a:t>Set parameters exactly the same such that we can test a common workload</a:t>
            </a:r>
          </a:p>
          <a:p>
            <a:r>
              <a:rPr lang="en-CA" b="1" baseline="0" dirty="0"/>
              <a:t>Across all of them.</a:t>
            </a:r>
          </a:p>
        </p:txBody>
      </p:sp>
      <p:sp>
        <p:nvSpPr>
          <p:cNvPr id="4" name="Slide Number Placeholder 3"/>
          <p:cNvSpPr>
            <a:spLocks noGrp="1"/>
          </p:cNvSpPr>
          <p:nvPr>
            <p:ph type="sldNum" sz="quarter" idx="10"/>
          </p:nvPr>
        </p:nvSpPr>
        <p:spPr/>
        <p:txBody>
          <a:bodyPr/>
          <a:lstStyle/>
          <a:p>
            <a:fld id="{061F055A-4BFF-44CE-9505-95A55FEA90CC}" type="slidenum">
              <a:rPr lang="en-CA" smtClean="0"/>
              <a:t>19</a:t>
            </a:fld>
            <a:endParaRPr lang="en-CA"/>
          </a:p>
        </p:txBody>
      </p:sp>
    </p:spTree>
    <p:extLst>
      <p:ext uri="{BB962C8B-B14F-4D97-AF65-F5344CB8AC3E}">
        <p14:creationId xmlns:p14="http://schemas.microsoft.com/office/powerpoint/2010/main" val="2629153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Download</a:t>
            </a:r>
            <a:r>
              <a:rPr lang="en-CA" baseline="0" dirty="0"/>
              <a:t> two microbenchmarks.. Each contain an implementation of the same data structure…</a:t>
            </a:r>
          </a:p>
          <a:p>
            <a:r>
              <a:rPr lang="en-CA" baseline="0" dirty="0"/>
              <a:t>If you ran the same workload in each </a:t>
            </a:r>
            <a:r>
              <a:rPr lang="en-CA" baseline="0" dirty="0" err="1"/>
              <a:t>microbenchmark</a:t>
            </a:r>
            <a:r>
              <a:rPr lang="en-CA" baseline="0" dirty="0"/>
              <a:t>, you would expect </a:t>
            </a:r>
            <a:r>
              <a:rPr lang="en-CA" baseline="0" dirty="0" err="1"/>
              <a:t>similira</a:t>
            </a:r>
            <a:endParaRPr lang="en-CA" baseline="0" dirty="0"/>
          </a:p>
          <a:p>
            <a:endParaRPr lang="en-CA" dirty="0"/>
          </a:p>
          <a:p>
            <a:r>
              <a:rPr lang="en-CA" dirty="0"/>
              <a:t>Suppose you download</a:t>
            </a:r>
            <a:r>
              <a:rPr lang="en-CA" baseline="0" dirty="0"/>
              <a:t> two </a:t>
            </a:r>
          </a:p>
          <a:p>
            <a:r>
              <a:rPr lang="en-CA" baseline="0" dirty="0"/>
              <a:t>Offer data structure X for you to run experiments…</a:t>
            </a:r>
          </a:p>
          <a:p>
            <a:endParaRPr lang="en-CA" baseline="0" dirty="0"/>
          </a:p>
          <a:p>
            <a:r>
              <a:rPr lang="en-CA" baseline="0" dirty="0"/>
              <a:t>Take both benchmarks…</a:t>
            </a:r>
          </a:p>
          <a:p>
            <a:r>
              <a:rPr lang="en-CA" baseline="0" dirty="0"/>
              <a:t>Run a 90% search, …</a:t>
            </a:r>
          </a:p>
          <a:p>
            <a:r>
              <a:rPr lang="en-CA" baseline="0" dirty="0"/>
              <a:t>Same workload on the same data structure…</a:t>
            </a:r>
          </a:p>
          <a:p>
            <a:r>
              <a:rPr lang="en-CA" baseline="0" dirty="0"/>
              <a:t>You would expect to see similar performance…. Well… </a:t>
            </a:r>
          </a:p>
          <a:p>
            <a:r>
              <a:rPr lang="en-CA" baseline="0" dirty="0"/>
              <a:t>We actually found large performance gaps…</a:t>
            </a:r>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20</a:t>
            </a:fld>
            <a:endParaRPr lang="en-CA"/>
          </a:p>
        </p:txBody>
      </p:sp>
    </p:spTree>
    <p:extLst>
      <p:ext uri="{BB962C8B-B14F-4D97-AF65-F5344CB8AC3E}">
        <p14:creationId xmlns:p14="http://schemas.microsoft.com/office/powerpoint/2010/main" val="648046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a:t>
            </a:r>
            <a:r>
              <a:rPr lang="en-CA" baseline="0" dirty="0"/>
              <a:t> are initial performance results for 3 commonly employed microbenchmarks</a:t>
            </a:r>
            <a:endParaRPr lang="en-CA" dirty="0"/>
          </a:p>
          <a:p>
            <a:r>
              <a:rPr lang="en-CA" dirty="0"/>
              <a:t>256 logical</a:t>
            </a:r>
            <a:r>
              <a:rPr lang="en-CA" baseline="0" dirty="0"/>
              <a:t> processors</a:t>
            </a:r>
          </a:p>
          <a:p>
            <a:r>
              <a:rPr lang="en-CA" baseline="0" dirty="0"/>
              <a:t>At 512 we are oversubscribing </a:t>
            </a:r>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21</a:t>
            </a:fld>
            <a:endParaRPr lang="en-CA"/>
          </a:p>
        </p:txBody>
      </p:sp>
    </p:spTree>
    <p:extLst>
      <p:ext uri="{BB962C8B-B14F-4D97-AF65-F5344CB8AC3E}">
        <p14:creationId xmlns:p14="http://schemas.microsoft.com/office/powerpoint/2010/main" val="3944580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sdfsdfsdfsdfsdfsdfsdfssdfsdfhhhhhhhhhhh</a:t>
            </a:r>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22</a:t>
            </a:fld>
            <a:endParaRPr lang="en-CA"/>
          </a:p>
        </p:txBody>
      </p:sp>
    </p:spTree>
    <p:extLst>
      <p:ext uri="{BB962C8B-B14F-4D97-AF65-F5344CB8AC3E}">
        <p14:creationId xmlns:p14="http://schemas.microsoft.com/office/powerpoint/2010/main" val="4009647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was the Basis of our work</a:t>
            </a:r>
          </a:p>
        </p:txBody>
      </p:sp>
      <p:sp>
        <p:nvSpPr>
          <p:cNvPr id="4" name="Slide Number Placeholder 3"/>
          <p:cNvSpPr>
            <a:spLocks noGrp="1"/>
          </p:cNvSpPr>
          <p:nvPr>
            <p:ph type="sldNum" sz="quarter" idx="10"/>
          </p:nvPr>
        </p:nvSpPr>
        <p:spPr/>
        <p:txBody>
          <a:bodyPr/>
          <a:lstStyle/>
          <a:p>
            <a:fld id="{061F055A-4BFF-44CE-9505-95A55FEA90CC}" type="slidenum">
              <a:rPr lang="en-CA" smtClean="0"/>
              <a:t>25</a:t>
            </a:fld>
            <a:endParaRPr lang="en-CA"/>
          </a:p>
        </p:txBody>
      </p:sp>
    </p:spTree>
    <p:extLst>
      <p:ext uri="{BB962C8B-B14F-4D97-AF65-F5344CB8AC3E}">
        <p14:creationId xmlns:p14="http://schemas.microsoft.com/office/powerpoint/2010/main" val="280675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1)Overview of the research area</a:t>
            </a:r>
            <a:r>
              <a:rPr lang="en-CA" baseline="0" dirty="0"/>
              <a:t> and the role of </a:t>
            </a:r>
            <a:r>
              <a:rPr lang="en-CA" baseline="0" dirty="0" err="1"/>
              <a:t>microbenchmarks</a:t>
            </a:r>
            <a:endParaRPr lang="en-CA" dirty="0"/>
          </a:p>
          <a:p>
            <a:endParaRPr lang="en-CA" dirty="0"/>
          </a:p>
          <a:p>
            <a:r>
              <a:rPr lang="en-CA" dirty="0"/>
              <a:t>4)Recommended</a:t>
            </a:r>
            <a:r>
              <a:rPr lang="en-CA" baseline="0" dirty="0"/>
              <a:t> best practice in </a:t>
            </a:r>
            <a:r>
              <a:rPr lang="en-CA" baseline="0" dirty="0" err="1"/>
              <a:t>Microbenchmark</a:t>
            </a:r>
            <a:r>
              <a:rPr lang="en-CA" baseline="0" dirty="0"/>
              <a:t> design</a:t>
            </a:r>
          </a:p>
          <a:p>
            <a:r>
              <a:rPr lang="en-CA" baseline="0" dirty="0"/>
              <a:t>I will not be able to speak about every experiments in a great amount of detail, but I will be sure to try to touch upon many key results.</a:t>
            </a:r>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3</a:t>
            </a:fld>
            <a:endParaRPr lang="en-CA"/>
          </a:p>
        </p:txBody>
      </p:sp>
    </p:spTree>
    <p:extLst>
      <p:ext uri="{BB962C8B-B14F-4D97-AF65-F5344CB8AC3E}">
        <p14:creationId xmlns:p14="http://schemas.microsoft.com/office/powerpoint/2010/main" val="3888289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a:t>We investigate and formalize the root causes for large</a:t>
            </a:r>
            <a:r>
              <a:rPr lang="en-CA" baseline="0" dirty="0"/>
              <a:t> differences in </a:t>
            </a:r>
            <a:r>
              <a:rPr lang="en-CA" dirty="0"/>
              <a:t>performance results</a:t>
            </a:r>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26</a:t>
            </a:fld>
            <a:endParaRPr lang="en-CA"/>
          </a:p>
        </p:txBody>
      </p:sp>
    </p:spTree>
    <p:extLst>
      <p:ext uri="{BB962C8B-B14F-4D97-AF65-F5344CB8AC3E}">
        <p14:creationId xmlns:p14="http://schemas.microsoft.com/office/powerpoint/2010/main" val="120922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Certainly insert and delete</a:t>
            </a:r>
            <a:r>
              <a:rPr lang="en-CA" baseline="0" dirty="0"/>
              <a:t> </a:t>
            </a:r>
            <a:r>
              <a:rPr lang="en-CA" baseline="0" dirty="0" err="1"/>
              <a:t>operaitons</a:t>
            </a:r>
            <a:r>
              <a:rPr lang="en-CA" baseline="0" dirty="0"/>
              <a:t> are increasing the performance gaps, and the concurrent lock-free BST is certainly boosted on </a:t>
            </a:r>
            <a:r>
              <a:rPr lang="en-CA" baseline="0" dirty="0" err="1"/>
              <a:t>synchrobench</a:t>
            </a:r>
            <a:r>
              <a:rPr lang="en-CA" baseline="0" dirty="0"/>
              <a:t> compared to results in </a:t>
            </a:r>
            <a:r>
              <a:rPr lang="en-CA" baseline="0" dirty="0" err="1"/>
              <a:t>Setbench</a:t>
            </a:r>
            <a:r>
              <a:rPr lang="en-CA" baseline="0" dirty="0"/>
              <a:t> and </a:t>
            </a:r>
            <a:r>
              <a:rPr lang="en-CA" baseline="0" dirty="0" err="1"/>
              <a:t>Ascyblib</a:t>
            </a:r>
            <a:endParaRPr lang="en-CA" baseline="0" dirty="0"/>
          </a:p>
          <a:p>
            <a:r>
              <a:rPr lang="en-CA" baseline="0" dirty="0"/>
              <a:t>Lets try to understand why</a:t>
            </a:r>
          </a:p>
          <a:p>
            <a:endParaRPr lang="en-CA" baseline="0" dirty="0"/>
          </a:p>
          <a:p>
            <a:endParaRPr lang="en-CA" baseline="0" dirty="0"/>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29</a:t>
            </a:fld>
            <a:endParaRPr lang="en-CA"/>
          </a:p>
        </p:txBody>
      </p:sp>
    </p:spTree>
    <p:extLst>
      <p:ext uri="{BB962C8B-B14F-4D97-AF65-F5344CB8AC3E}">
        <p14:creationId xmlns:p14="http://schemas.microsoft.com/office/powerpoint/2010/main" val="4291841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Certainly insert and delete</a:t>
            </a:r>
            <a:r>
              <a:rPr lang="en-CA" baseline="0" dirty="0"/>
              <a:t> </a:t>
            </a:r>
            <a:r>
              <a:rPr lang="en-CA" baseline="0" dirty="0" err="1"/>
              <a:t>operaitons</a:t>
            </a:r>
            <a:r>
              <a:rPr lang="en-CA" baseline="0" dirty="0"/>
              <a:t> are increasing the performance gaps, and the concurrent lock-free BST is certainly boosted on </a:t>
            </a:r>
            <a:r>
              <a:rPr lang="en-CA" baseline="0" dirty="0" err="1"/>
              <a:t>synchrobench</a:t>
            </a:r>
            <a:r>
              <a:rPr lang="en-CA" baseline="0" dirty="0"/>
              <a:t> compared to results in </a:t>
            </a:r>
            <a:r>
              <a:rPr lang="en-CA" baseline="0" dirty="0" err="1"/>
              <a:t>Setbench</a:t>
            </a:r>
            <a:r>
              <a:rPr lang="en-CA" baseline="0" dirty="0"/>
              <a:t> and </a:t>
            </a:r>
            <a:r>
              <a:rPr lang="en-CA" baseline="0" dirty="0" err="1"/>
              <a:t>Ascyblib</a:t>
            </a:r>
            <a:endParaRPr lang="en-CA" baseline="0" dirty="0"/>
          </a:p>
          <a:p>
            <a:r>
              <a:rPr lang="en-CA" baseline="0" dirty="0"/>
              <a:t>Lets try to understand why</a:t>
            </a:r>
          </a:p>
          <a:p>
            <a:endParaRPr lang="en-CA" baseline="0" dirty="0"/>
          </a:p>
          <a:p>
            <a:endParaRPr lang="en-CA" baseline="0" dirty="0"/>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30</a:t>
            </a:fld>
            <a:endParaRPr lang="en-CA"/>
          </a:p>
        </p:txBody>
      </p:sp>
    </p:spTree>
    <p:extLst>
      <p:ext uri="{BB962C8B-B14F-4D97-AF65-F5344CB8AC3E}">
        <p14:creationId xmlns:p14="http://schemas.microsoft.com/office/powerpoint/2010/main" val="19812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I will run through</a:t>
            </a:r>
            <a:r>
              <a:rPr lang="en-CA" baseline="0" dirty="0"/>
              <a:t> some of the interesting </a:t>
            </a:r>
            <a:r>
              <a:rPr lang="en-CA" baseline="0" dirty="0" err="1"/>
              <a:t>differnces</a:t>
            </a:r>
            <a:r>
              <a:rPr lang="en-CA" baseline="0" dirty="0"/>
              <a:t>, design discrepancies found within some of the microbenchmarks.</a:t>
            </a:r>
          </a:p>
          <a:p>
            <a:endParaRPr lang="en-CA" dirty="0"/>
          </a:p>
          <a:p>
            <a:r>
              <a:rPr lang="en-CA" dirty="0"/>
              <a:t>There</a:t>
            </a:r>
            <a:r>
              <a:rPr lang="en-CA" baseline="0" dirty="0"/>
              <a:t> were a few modifications to </a:t>
            </a:r>
            <a:r>
              <a:rPr lang="en-CA" baseline="0" dirty="0" err="1"/>
              <a:t>synchrobench</a:t>
            </a:r>
            <a:r>
              <a:rPr lang="en-CA" baseline="0" dirty="0"/>
              <a:t> that quickly reduced performance results.</a:t>
            </a:r>
          </a:p>
          <a:p>
            <a:endParaRPr lang="en-CA" baseline="0" dirty="0"/>
          </a:p>
          <a:p>
            <a:r>
              <a:rPr lang="en-CA" baseline="0" dirty="0"/>
              <a:t>The first was related to Decentralised Experiment loop</a:t>
            </a:r>
            <a:endParaRPr lang="en-CA" dirty="0"/>
          </a:p>
          <a:p>
            <a:r>
              <a:rPr lang="en-CA" dirty="0"/>
              <a:t>I will just touch upon some of our</a:t>
            </a:r>
            <a:r>
              <a:rPr lang="en-CA" baseline="0" dirty="0"/>
              <a:t> findings… and certainly the full paper discusses several more interesting issues in further detail</a:t>
            </a:r>
          </a:p>
          <a:p>
            <a:endParaRPr lang="en-CA" baseline="0" dirty="0"/>
          </a:p>
          <a:p>
            <a:r>
              <a:rPr lang="en-CA" baseline="0" dirty="0"/>
              <a:t>This is one of the reasons why Synchrobench results on this particular data structure were much </a:t>
            </a:r>
            <a:r>
              <a:rPr lang="en-CA" baseline="0" dirty="0" err="1"/>
              <a:t>much</a:t>
            </a:r>
            <a:r>
              <a:rPr lang="en-CA" baseline="0" dirty="0"/>
              <a:t> higher</a:t>
            </a:r>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31</a:t>
            </a:fld>
            <a:endParaRPr lang="en-CA"/>
          </a:p>
        </p:txBody>
      </p:sp>
    </p:spTree>
    <p:extLst>
      <p:ext uri="{BB962C8B-B14F-4D97-AF65-F5344CB8AC3E}">
        <p14:creationId xmlns:p14="http://schemas.microsoft.com/office/powerpoint/2010/main" val="2199846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I will run through</a:t>
            </a:r>
            <a:r>
              <a:rPr lang="en-CA" baseline="0" dirty="0"/>
              <a:t> some of the interesting </a:t>
            </a:r>
            <a:r>
              <a:rPr lang="en-CA" baseline="0" dirty="0" err="1"/>
              <a:t>differnces</a:t>
            </a:r>
            <a:r>
              <a:rPr lang="en-CA" baseline="0" dirty="0"/>
              <a:t>, design discrepancies found within some of the microbenchmarks.</a:t>
            </a:r>
          </a:p>
          <a:p>
            <a:endParaRPr lang="en-CA" dirty="0"/>
          </a:p>
          <a:p>
            <a:r>
              <a:rPr lang="en-CA" dirty="0"/>
              <a:t>There</a:t>
            </a:r>
            <a:r>
              <a:rPr lang="en-CA" baseline="0" dirty="0"/>
              <a:t> were a few modifications to </a:t>
            </a:r>
            <a:r>
              <a:rPr lang="en-CA" baseline="0" dirty="0" err="1"/>
              <a:t>synchrobench</a:t>
            </a:r>
            <a:r>
              <a:rPr lang="en-CA" baseline="0" dirty="0"/>
              <a:t> that quickly reduced performance results.</a:t>
            </a:r>
          </a:p>
          <a:p>
            <a:endParaRPr lang="en-CA" baseline="0" dirty="0"/>
          </a:p>
          <a:p>
            <a:r>
              <a:rPr lang="en-CA" baseline="0" dirty="0"/>
              <a:t>The first was related to Decentralised Experiment loop</a:t>
            </a:r>
            <a:endParaRPr lang="en-CA" dirty="0"/>
          </a:p>
          <a:p>
            <a:r>
              <a:rPr lang="en-CA" dirty="0"/>
              <a:t>I will just touch upon some of our</a:t>
            </a:r>
            <a:r>
              <a:rPr lang="en-CA" baseline="0" dirty="0"/>
              <a:t> findings… and certainly the full paper discusses several more interesting issues in further detail</a:t>
            </a:r>
          </a:p>
          <a:p>
            <a:endParaRPr lang="en-CA" baseline="0" dirty="0"/>
          </a:p>
          <a:p>
            <a:r>
              <a:rPr lang="en-CA" baseline="0" dirty="0"/>
              <a:t>This is one of the reasons why Synchrobench results on this particular data structure were much </a:t>
            </a:r>
            <a:r>
              <a:rPr lang="en-CA" baseline="0" dirty="0" err="1"/>
              <a:t>much</a:t>
            </a:r>
            <a:r>
              <a:rPr lang="en-CA" baseline="0" dirty="0"/>
              <a:t> higher</a:t>
            </a:r>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32</a:t>
            </a:fld>
            <a:endParaRPr lang="en-CA"/>
          </a:p>
        </p:txBody>
      </p:sp>
    </p:spTree>
    <p:extLst>
      <p:ext uri="{BB962C8B-B14F-4D97-AF65-F5344CB8AC3E}">
        <p14:creationId xmlns:p14="http://schemas.microsoft.com/office/powerpoint/2010/main" val="4134666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Another important</a:t>
            </a:r>
            <a:r>
              <a:rPr lang="en-CA" baseline="0" dirty="0"/>
              <a:t> design consideration is related to Effective Updates.</a:t>
            </a:r>
          </a:p>
          <a:p>
            <a:r>
              <a:rPr lang="en-CA" baseline="0" dirty="0"/>
              <a:t>What is the protocol for splitting  the update rates across insert and delete operations.</a:t>
            </a:r>
          </a:p>
          <a:p>
            <a:endParaRPr lang="en-CA" dirty="0"/>
          </a:p>
          <a:p>
            <a:endParaRPr lang="en-CA" dirty="0"/>
          </a:p>
          <a:p>
            <a:endParaRPr lang="en-CA" baseline="0" dirty="0"/>
          </a:p>
          <a:p>
            <a:endParaRPr lang="en-CA" baseline="0" dirty="0"/>
          </a:p>
          <a:p>
            <a:r>
              <a:rPr lang="en-CA" baseline="0" dirty="0"/>
              <a:t>Counting all these searches towards throughput.</a:t>
            </a:r>
          </a:p>
          <a:p>
            <a:r>
              <a:rPr lang="en-CA" baseline="0" dirty="0"/>
              <a:t>Not saying you cannot effective…</a:t>
            </a:r>
          </a:p>
          <a:p>
            <a:endParaRPr lang="en-CA" baseline="0" dirty="0"/>
          </a:p>
          <a:p>
            <a:r>
              <a:rPr lang="en-CA" baseline="0" dirty="0"/>
              <a:t>Use with </a:t>
            </a:r>
            <a:r>
              <a:rPr lang="en-CA" baseline="0" dirty="0" err="1"/>
              <a:t>with</a:t>
            </a:r>
            <a:r>
              <a:rPr lang="en-CA" baseline="0" dirty="0"/>
              <a:t> causation…</a:t>
            </a:r>
          </a:p>
          <a:p>
            <a:r>
              <a:rPr lang="en-CA" baseline="0" dirty="0"/>
              <a:t>Because you may not be measuring what you think you are measuring.</a:t>
            </a:r>
          </a:p>
          <a:p>
            <a:endParaRPr lang="en-CA" baseline="0" dirty="0"/>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33</a:t>
            </a:fld>
            <a:endParaRPr lang="en-CA"/>
          </a:p>
        </p:txBody>
      </p:sp>
    </p:spTree>
    <p:extLst>
      <p:ext uri="{BB962C8B-B14F-4D97-AF65-F5344CB8AC3E}">
        <p14:creationId xmlns:p14="http://schemas.microsoft.com/office/powerpoint/2010/main" val="527373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endParaRPr lang="en-CA" baseline="0" dirty="0"/>
          </a:p>
          <a:p>
            <a:r>
              <a:rPr lang="en-CA" baseline="0" dirty="0"/>
              <a:t>Counting all these searches towards throughput.</a:t>
            </a:r>
          </a:p>
          <a:p>
            <a:r>
              <a:rPr lang="en-CA" baseline="0" dirty="0"/>
              <a:t>Not saying you cannot effective…</a:t>
            </a:r>
          </a:p>
          <a:p>
            <a:endParaRPr lang="en-CA" baseline="0" dirty="0"/>
          </a:p>
          <a:p>
            <a:r>
              <a:rPr lang="en-CA" baseline="0" dirty="0"/>
              <a:t>Use with </a:t>
            </a:r>
            <a:r>
              <a:rPr lang="en-CA" baseline="0" dirty="0" err="1"/>
              <a:t>with</a:t>
            </a:r>
            <a:r>
              <a:rPr lang="en-CA" baseline="0" dirty="0"/>
              <a:t> causation…</a:t>
            </a:r>
          </a:p>
          <a:p>
            <a:r>
              <a:rPr lang="en-CA" baseline="0" dirty="0"/>
              <a:t>Because you may not be measuring what you think you are measuring.</a:t>
            </a:r>
          </a:p>
          <a:p>
            <a:endParaRPr lang="en-CA" baseline="0" dirty="0"/>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34</a:t>
            </a:fld>
            <a:endParaRPr lang="en-CA"/>
          </a:p>
        </p:txBody>
      </p:sp>
    </p:spTree>
    <p:extLst>
      <p:ext uri="{BB962C8B-B14F-4D97-AF65-F5344CB8AC3E}">
        <p14:creationId xmlns:p14="http://schemas.microsoft.com/office/powerpoint/2010/main" val="2411328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Following t attempted </a:t>
            </a:r>
            <a:r>
              <a:rPr lang="en-CA" dirty="0" err="1"/>
              <a:t>insersions</a:t>
            </a:r>
            <a:r>
              <a:rPr lang="en-CA" dirty="0"/>
              <a:t>…</a:t>
            </a:r>
          </a:p>
          <a:p>
            <a:r>
              <a:rPr lang="en-CA" dirty="0"/>
              <a:t> we have</a:t>
            </a:r>
            <a:r>
              <a:rPr lang="en-CA" baseline="0" dirty="0"/>
              <a:t> a successful insertion</a:t>
            </a:r>
            <a:endParaRPr lang="en-CA" dirty="0"/>
          </a:p>
          <a:p>
            <a:endParaRPr lang="en-CA" baseline="0" dirty="0"/>
          </a:p>
          <a:p>
            <a:endParaRPr lang="en-CA" baseline="0" dirty="0"/>
          </a:p>
          <a:p>
            <a:r>
              <a:rPr lang="en-CA" baseline="0" dirty="0"/>
              <a:t>Counting all these searches towards throughput.</a:t>
            </a:r>
          </a:p>
          <a:p>
            <a:r>
              <a:rPr lang="en-CA" baseline="0" dirty="0"/>
              <a:t>Not saying you cannot effective…</a:t>
            </a:r>
          </a:p>
          <a:p>
            <a:endParaRPr lang="en-CA" baseline="0" dirty="0"/>
          </a:p>
          <a:p>
            <a:r>
              <a:rPr lang="en-CA" baseline="0" dirty="0"/>
              <a:t>Use with </a:t>
            </a:r>
            <a:r>
              <a:rPr lang="en-CA" baseline="0" dirty="0" err="1"/>
              <a:t>with</a:t>
            </a:r>
            <a:r>
              <a:rPr lang="en-CA" baseline="0" dirty="0"/>
              <a:t> causation…</a:t>
            </a:r>
          </a:p>
          <a:p>
            <a:r>
              <a:rPr lang="en-CA" baseline="0" dirty="0"/>
              <a:t>Because you may not be measuring what you think you are measuring.</a:t>
            </a:r>
          </a:p>
          <a:p>
            <a:endParaRPr lang="en-CA" baseline="0" dirty="0"/>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35</a:t>
            </a:fld>
            <a:endParaRPr lang="en-CA"/>
          </a:p>
        </p:txBody>
      </p:sp>
    </p:spTree>
    <p:extLst>
      <p:ext uri="{BB962C8B-B14F-4D97-AF65-F5344CB8AC3E}">
        <p14:creationId xmlns:p14="http://schemas.microsoft.com/office/powerpoint/2010/main" val="2902056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Stick to 50 50</a:t>
            </a:r>
          </a:p>
          <a:p>
            <a:endParaRPr lang="en-CA" dirty="0"/>
          </a:p>
          <a:p>
            <a:endParaRPr lang="en-CA" baseline="0" dirty="0"/>
          </a:p>
          <a:p>
            <a:endParaRPr lang="en-CA" baseline="0" dirty="0"/>
          </a:p>
          <a:p>
            <a:r>
              <a:rPr lang="en-CA" baseline="0" dirty="0"/>
              <a:t>Counting all these searches towards throughput.</a:t>
            </a:r>
          </a:p>
          <a:p>
            <a:r>
              <a:rPr lang="en-CA" baseline="0" dirty="0"/>
              <a:t>Not saying you cannot effective…</a:t>
            </a:r>
          </a:p>
          <a:p>
            <a:endParaRPr lang="en-CA" baseline="0" dirty="0"/>
          </a:p>
          <a:p>
            <a:r>
              <a:rPr lang="en-CA" baseline="0" dirty="0"/>
              <a:t>Use with </a:t>
            </a:r>
            <a:r>
              <a:rPr lang="en-CA" baseline="0" dirty="0" err="1"/>
              <a:t>with</a:t>
            </a:r>
            <a:r>
              <a:rPr lang="en-CA" baseline="0" dirty="0"/>
              <a:t> causation…</a:t>
            </a:r>
          </a:p>
          <a:p>
            <a:r>
              <a:rPr lang="en-CA" baseline="0" dirty="0"/>
              <a:t>Because you may not be measuring what you think you are measuring.</a:t>
            </a:r>
          </a:p>
          <a:p>
            <a:endParaRPr lang="en-CA" baseline="0" dirty="0"/>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36</a:t>
            </a:fld>
            <a:endParaRPr lang="en-CA"/>
          </a:p>
        </p:txBody>
      </p:sp>
    </p:spTree>
    <p:extLst>
      <p:ext uri="{BB962C8B-B14F-4D97-AF65-F5344CB8AC3E}">
        <p14:creationId xmlns:p14="http://schemas.microsoft.com/office/powerpoint/2010/main" val="194687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Stick to 50 50</a:t>
            </a:r>
          </a:p>
          <a:p>
            <a:endParaRPr lang="en-CA" dirty="0"/>
          </a:p>
          <a:p>
            <a:endParaRPr lang="en-CA" baseline="0" dirty="0"/>
          </a:p>
          <a:p>
            <a:endParaRPr lang="en-CA" baseline="0" dirty="0"/>
          </a:p>
          <a:p>
            <a:r>
              <a:rPr lang="en-CA" baseline="0" dirty="0"/>
              <a:t>Counting all these searches towards throughput.</a:t>
            </a:r>
          </a:p>
          <a:p>
            <a:r>
              <a:rPr lang="en-CA" baseline="0" dirty="0"/>
              <a:t>Not saying you cannot effective…</a:t>
            </a:r>
          </a:p>
          <a:p>
            <a:endParaRPr lang="en-CA" baseline="0" dirty="0"/>
          </a:p>
          <a:p>
            <a:r>
              <a:rPr lang="en-CA" baseline="0" dirty="0"/>
              <a:t>Use with </a:t>
            </a:r>
            <a:r>
              <a:rPr lang="en-CA" baseline="0" dirty="0" err="1"/>
              <a:t>with</a:t>
            </a:r>
            <a:r>
              <a:rPr lang="en-CA" baseline="0" dirty="0"/>
              <a:t> causation…</a:t>
            </a:r>
          </a:p>
          <a:p>
            <a:r>
              <a:rPr lang="en-CA" baseline="0" dirty="0"/>
              <a:t>Because you may not be measuring what you think you are measuring.</a:t>
            </a:r>
          </a:p>
          <a:p>
            <a:endParaRPr lang="en-CA" baseline="0" dirty="0"/>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37</a:t>
            </a:fld>
            <a:endParaRPr lang="en-CA"/>
          </a:p>
        </p:txBody>
      </p:sp>
    </p:spTree>
    <p:extLst>
      <p:ext uri="{BB962C8B-B14F-4D97-AF65-F5344CB8AC3E}">
        <p14:creationId xmlns:p14="http://schemas.microsoft.com/office/powerpoint/2010/main" val="74525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1)Overview of the research area</a:t>
            </a:r>
            <a:r>
              <a:rPr lang="en-CA" baseline="0" dirty="0"/>
              <a:t> and the role of </a:t>
            </a:r>
            <a:r>
              <a:rPr lang="en-CA" baseline="0" dirty="0" err="1"/>
              <a:t>microbenchmarks</a:t>
            </a:r>
            <a:endParaRPr lang="en-CA" dirty="0"/>
          </a:p>
          <a:p>
            <a:endParaRPr lang="en-CA" dirty="0"/>
          </a:p>
          <a:p>
            <a:r>
              <a:rPr lang="en-CA" dirty="0"/>
              <a:t>4)Recommended</a:t>
            </a:r>
            <a:r>
              <a:rPr lang="en-CA" baseline="0" dirty="0"/>
              <a:t> best practice in </a:t>
            </a:r>
            <a:r>
              <a:rPr lang="en-CA" baseline="0" dirty="0" err="1"/>
              <a:t>Microbenchmark</a:t>
            </a:r>
            <a:r>
              <a:rPr lang="en-CA" baseline="0" dirty="0"/>
              <a:t> design</a:t>
            </a:r>
          </a:p>
          <a:p>
            <a:r>
              <a:rPr lang="en-CA" baseline="0" dirty="0"/>
              <a:t>I will not be able to speak about every experiments in a great amount of detail, but I will be sure to try to touch upon many key results.</a:t>
            </a:r>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4</a:t>
            </a:fld>
            <a:endParaRPr lang="en-CA"/>
          </a:p>
        </p:txBody>
      </p:sp>
    </p:spTree>
    <p:extLst>
      <p:ext uri="{BB962C8B-B14F-4D97-AF65-F5344CB8AC3E}">
        <p14:creationId xmlns:p14="http://schemas.microsoft.com/office/powerpoint/2010/main" val="4189858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Stick to 50 50</a:t>
            </a:r>
          </a:p>
          <a:p>
            <a:endParaRPr lang="en-CA" dirty="0"/>
          </a:p>
          <a:p>
            <a:endParaRPr lang="en-CA" baseline="0" dirty="0"/>
          </a:p>
          <a:p>
            <a:endParaRPr lang="en-CA" baseline="0" dirty="0"/>
          </a:p>
          <a:p>
            <a:r>
              <a:rPr lang="en-CA" baseline="0" dirty="0"/>
              <a:t>Counting all these searches towards throughput.</a:t>
            </a:r>
          </a:p>
          <a:p>
            <a:r>
              <a:rPr lang="en-CA" baseline="0" dirty="0"/>
              <a:t>Not saying you cannot effective…</a:t>
            </a:r>
          </a:p>
          <a:p>
            <a:endParaRPr lang="en-CA" baseline="0" dirty="0"/>
          </a:p>
          <a:p>
            <a:r>
              <a:rPr lang="en-CA" baseline="0" dirty="0"/>
              <a:t>Use with </a:t>
            </a:r>
            <a:r>
              <a:rPr lang="en-CA" baseline="0" dirty="0" err="1"/>
              <a:t>with</a:t>
            </a:r>
            <a:r>
              <a:rPr lang="en-CA" baseline="0" dirty="0"/>
              <a:t> causation…</a:t>
            </a:r>
          </a:p>
          <a:p>
            <a:r>
              <a:rPr lang="en-CA" baseline="0" dirty="0"/>
              <a:t>Because you may not be measuring what you think you are measuring.</a:t>
            </a:r>
          </a:p>
          <a:p>
            <a:endParaRPr lang="en-CA" baseline="0" dirty="0"/>
          </a:p>
          <a:p>
            <a:r>
              <a:rPr lang="en-CA" dirty="0"/>
              <a:t>We discuss later</a:t>
            </a:r>
            <a:r>
              <a:rPr lang="en-CA" baseline="0" dirty="0"/>
              <a:t> in the conclusions section… our recommendation is to randomly decide between insert and delete operations.</a:t>
            </a:r>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38</a:t>
            </a:fld>
            <a:endParaRPr lang="en-CA"/>
          </a:p>
        </p:txBody>
      </p:sp>
    </p:spTree>
    <p:extLst>
      <p:ext uri="{BB962C8B-B14F-4D97-AF65-F5344CB8AC3E}">
        <p14:creationId xmlns:p14="http://schemas.microsoft.com/office/powerpoint/2010/main" val="1499743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Stick to 50 50</a:t>
            </a:r>
          </a:p>
          <a:p>
            <a:endParaRPr lang="en-CA" dirty="0"/>
          </a:p>
          <a:p>
            <a:endParaRPr lang="en-CA" baseline="0" dirty="0"/>
          </a:p>
          <a:p>
            <a:endParaRPr lang="en-CA" baseline="0" dirty="0"/>
          </a:p>
          <a:p>
            <a:r>
              <a:rPr lang="en-CA" baseline="0" dirty="0"/>
              <a:t>Counting all these searches towards throughput.</a:t>
            </a:r>
          </a:p>
          <a:p>
            <a:r>
              <a:rPr lang="en-CA" baseline="0" dirty="0"/>
              <a:t>Not saying you cannot effective…</a:t>
            </a:r>
          </a:p>
          <a:p>
            <a:endParaRPr lang="en-CA" baseline="0" dirty="0"/>
          </a:p>
          <a:p>
            <a:r>
              <a:rPr lang="en-CA" baseline="0" dirty="0"/>
              <a:t>Use with </a:t>
            </a:r>
            <a:r>
              <a:rPr lang="en-CA" baseline="0" dirty="0" err="1"/>
              <a:t>with</a:t>
            </a:r>
            <a:r>
              <a:rPr lang="en-CA" baseline="0" dirty="0"/>
              <a:t> causation…</a:t>
            </a:r>
          </a:p>
          <a:p>
            <a:r>
              <a:rPr lang="en-CA" baseline="0" dirty="0"/>
              <a:t>Because you may not be measuring what you think you are measuring.</a:t>
            </a:r>
          </a:p>
          <a:p>
            <a:endParaRPr lang="en-CA" baseline="0" dirty="0"/>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39</a:t>
            </a:fld>
            <a:endParaRPr lang="en-CA"/>
          </a:p>
        </p:txBody>
      </p:sp>
    </p:spTree>
    <p:extLst>
      <p:ext uri="{BB962C8B-B14F-4D97-AF65-F5344CB8AC3E}">
        <p14:creationId xmlns:p14="http://schemas.microsoft.com/office/powerpoint/2010/main" val="412856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Microbenchmarks may incorporate memory reclamation for some concurrent data structures.</a:t>
            </a:r>
          </a:p>
          <a:p>
            <a:pPr lvl="1"/>
            <a:r>
              <a:rPr lang="en-US" dirty="0"/>
              <a:t>Poor vs more efficient memory reclamation will impact performance </a:t>
            </a:r>
          </a:p>
          <a:p>
            <a:endParaRPr lang="en-CA" dirty="0"/>
          </a:p>
          <a:p>
            <a:r>
              <a:rPr lang="en-CA" dirty="0"/>
              <a:t>Microbenchmarks</a:t>
            </a:r>
            <a:r>
              <a:rPr lang="en-CA" baseline="0" dirty="0"/>
              <a:t> will reclaim memory in some concurrent data structure implementations,</a:t>
            </a:r>
          </a:p>
          <a:p>
            <a:endParaRPr lang="en-CA" baseline="0" dirty="0"/>
          </a:p>
          <a:p>
            <a:r>
              <a:rPr lang="en-CA" baseline="0" dirty="0"/>
              <a:t>Throughput results across various microbenchmarks may be similar, but one </a:t>
            </a:r>
            <a:r>
              <a:rPr lang="en-CA" baseline="0" dirty="0" err="1"/>
              <a:t>impelemnation</a:t>
            </a:r>
            <a:r>
              <a:rPr lang="en-CA" baseline="0" dirty="0"/>
              <a:t> is leaking memory at higher thread counts.</a:t>
            </a:r>
          </a:p>
          <a:p>
            <a:endParaRPr lang="en-CA" dirty="0"/>
          </a:p>
          <a:p>
            <a:r>
              <a:rPr lang="en-CA" dirty="0"/>
              <a:t>Here we see the maximum </a:t>
            </a:r>
            <a:r>
              <a:rPr lang="en-CA" baseline="0" dirty="0"/>
              <a:t>memory usage for two </a:t>
            </a:r>
            <a:r>
              <a:rPr lang="en-CA" baseline="0" dirty="0" err="1"/>
              <a:t>microbenchmakrs</a:t>
            </a:r>
            <a:r>
              <a:rPr lang="en-CA" baseline="0" dirty="0"/>
              <a:t> testing the ticket based concurrent binary search tree</a:t>
            </a:r>
          </a:p>
          <a:p>
            <a:r>
              <a:rPr lang="en-CA" baseline="0" dirty="0"/>
              <a:t>One is leaking memory at higher thread counts. </a:t>
            </a:r>
            <a:r>
              <a:rPr lang="en-CA" baseline="0" dirty="0" err="1"/>
              <a:t>Particulary</a:t>
            </a:r>
            <a:r>
              <a:rPr lang="en-CA" baseline="0" dirty="0"/>
              <a:t> when the cores are oversubscribed.</a:t>
            </a:r>
          </a:p>
          <a:p>
            <a:endParaRPr lang="en-CA" baseline="0" dirty="0"/>
          </a:p>
          <a:p>
            <a:r>
              <a:rPr lang="en-CA" baseline="0" dirty="0"/>
              <a:t>One may have- Fast Memory Reclamation, vs more efficient memory </a:t>
            </a:r>
            <a:r>
              <a:rPr lang="en-CA" baseline="0" dirty="0" err="1"/>
              <a:t>reclamiation</a:t>
            </a:r>
            <a:r>
              <a:rPr lang="en-CA" baseline="0" dirty="0"/>
              <a:t> but pay a penalty </a:t>
            </a:r>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40</a:t>
            </a:fld>
            <a:endParaRPr lang="en-CA"/>
          </a:p>
        </p:txBody>
      </p:sp>
    </p:spTree>
    <p:extLst>
      <p:ext uri="{BB962C8B-B14F-4D97-AF65-F5344CB8AC3E}">
        <p14:creationId xmlns:p14="http://schemas.microsoft.com/office/powerpoint/2010/main" val="729567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Microbenchmarks may incorporate memory reclamation for some concurrent data structures.</a:t>
            </a:r>
          </a:p>
          <a:p>
            <a:pPr lvl="1"/>
            <a:r>
              <a:rPr lang="en-US" dirty="0"/>
              <a:t>Poor vs more efficient memory reclamation will impact performance </a:t>
            </a:r>
          </a:p>
          <a:p>
            <a:endParaRPr lang="en-CA" dirty="0"/>
          </a:p>
          <a:p>
            <a:r>
              <a:rPr lang="en-CA" dirty="0"/>
              <a:t>Microbenchmarks</a:t>
            </a:r>
            <a:r>
              <a:rPr lang="en-CA" baseline="0" dirty="0"/>
              <a:t> will reclaim memory in some concurrent data structure implementations,</a:t>
            </a:r>
          </a:p>
          <a:p>
            <a:endParaRPr lang="en-CA" baseline="0" dirty="0"/>
          </a:p>
          <a:p>
            <a:r>
              <a:rPr lang="en-CA" baseline="0" dirty="0"/>
              <a:t>Throughput results across various microbenchmarks may be similar, but one </a:t>
            </a:r>
            <a:r>
              <a:rPr lang="en-CA" baseline="0" dirty="0" err="1"/>
              <a:t>impelemnation</a:t>
            </a:r>
            <a:r>
              <a:rPr lang="en-CA" baseline="0" dirty="0"/>
              <a:t> is leaking memory at higher thread counts.</a:t>
            </a:r>
          </a:p>
          <a:p>
            <a:endParaRPr lang="en-CA" dirty="0"/>
          </a:p>
          <a:p>
            <a:r>
              <a:rPr lang="en-CA" dirty="0"/>
              <a:t>Here we see the maximum </a:t>
            </a:r>
            <a:r>
              <a:rPr lang="en-CA" baseline="0" dirty="0"/>
              <a:t>memory usage for two </a:t>
            </a:r>
            <a:r>
              <a:rPr lang="en-CA" baseline="0" dirty="0" err="1"/>
              <a:t>microbenchmakrs</a:t>
            </a:r>
            <a:r>
              <a:rPr lang="en-CA" baseline="0" dirty="0"/>
              <a:t> testing the ticket based concurrent binary search tree</a:t>
            </a:r>
          </a:p>
          <a:p>
            <a:r>
              <a:rPr lang="en-CA" baseline="0" dirty="0"/>
              <a:t>One is leaking memory at higher thread counts. </a:t>
            </a:r>
            <a:r>
              <a:rPr lang="en-CA" baseline="0" dirty="0" err="1"/>
              <a:t>Particulary</a:t>
            </a:r>
            <a:r>
              <a:rPr lang="en-CA" baseline="0" dirty="0"/>
              <a:t> when the cores are oversubscribed.</a:t>
            </a:r>
          </a:p>
          <a:p>
            <a:endParaRPr lang="en-CA" baseline="0" dirty="0"/>
          </a:p>
          <a:p>
            <a:r>
              <a:rPr lang="en-CA" baseline="0" dirty="0"/>
              <a:t>One may have- Fast Memory Reclamation, vs more efficient memory </a:t>
            </a:r>
            <a:r>
              <a:rPr lang="en-CA" baseline="0" dirty="0" err="1"/>
              <a:t>reclamiation</a:t>
            </a:r>
            <a:r>
              <a:rPr lang="en-CA" baseline="0" dirty="0"/>
              <a:t> but pay a penalty </a:t>
            </a:r>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41</a:t>
            </a:fld>
            <a:endParaRPr lang="en-CA"/>
          </a:p>
        </p:txBody>
      </p:sp>
    </p:spTree>
    <p:extLst>
      <p:ext uri="{BB962C8B-B14F-4D97-AF65-F5344CB8AC3E}">
        <p14:creationId xmlns:p14="http://schemas.microsoft.com/office/powerpoint/2010/main" val="3750940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accent5">
                    <a:lumMod val="75000"/>
                  </a:schemeClr>
                </a:solidFill>
              </a:rPr>
              <a:t>Testing across varying key ranges, shorter duration experiments ~ 5 seconds</a:t>
            </a:r>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42</a:t>
            </a:fld>
            <a:endParaRPr lang="en-CA"/>
          </a:p>
        </p:txBody>
      </p:sp>
    </p:spTree>
    <p:extLst>
      <p:ext uri="{BB962C8B-B14F-4D97-AF65-F5344CB8AC3E}">
        <p14:creationId xmlns:p14="http://schemas.microsoft.com/office/powerpoint/2010/main" val="2054773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accent5">
                    <a:lumMod val="75000"/>
                  </a:schemeClr>
                </a:solidFill>
              </a:rPr>
              <a:t>Testing across varying key ranges, shorter duration experiments ~ 5 seconds</a:t>
            </a:r>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43</a:t>
            </a:fld>
            <a:endParaRPr lang="en-CA"/>
          </a:p>
        </p:txBody>
      </p:sp>
    </p:spTree>
    <p:extLst>
      <p:ext uri="{BB962C8B-B14F-4D97-AF65-F5344CB8AC3E}">
        <p14:creationId xmlns:p14="http://schemas.microsoft.com/office/powerpoint/2010/main" val="1928216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accent5">
                    <a:lumMod val="75000"/>
                  </a:schemeClr>
                </a:solidFill>
              </a:rPr>
              <a:t>Testing across varying key ranges, shorter duration experiments ~ 5 seconds</a:t>
            </a:r>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44</a:t>
            </a:fld>
            <a:endParaRPr lang="en-CA"/>
          </a:p>
        </p:txBody>
      </p:sp>
    </p:spTree>
    <p:extLst>
      <p:ext uri="{BB962C8B-B14F-4D97-AF65-F5344CB8AC3E}">
        <p14:creationId xmlns:p14="http://schemas.microsoft.com/office/powerpoint/2010/main" val="4478587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accent5">
                    <a:lumMod val="75000"/>
                  </a:schemeClr>
                </a:solidFill>
              </a:rPr>
              <a:t>Testing across varying key ranges, shorter duration experiments ~ 5 seconds</a:t>
            </a:r>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45</a:t>
            </a:fld>
            <a:endParaRPr lang="en-CA"/>
          </a:p>
        </p:txBody>
      </p:sp>
    </p:spTree>
    <p:extLst>
      <p:ext uri="{BB962C8B-B14F-4D97-AF65-F5344CB8AC3E}">
        <p14:creationId xmlns:p14="http://schemas.microsoft.com/office/powerpoint/2010/main" val="28173233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the</a:t>
            </a:r>
            <a:r>
              <a:rPr lang="en-CA" baseline="0" dirty="0"/>
              <a:t> second part of our experiments, we wanted to investigate the roll of PRNGs in Microbenchmark experiments and their impact on performance</a:t>
            </a:r>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46</a:t>
            </a:fld>
            <a:endParaRPr lang="en-CA"/>
          </a:p>
        </p:txBody>
      </p:sp>
    </p:spTree>
    <p:extLst>
      <p:ext uri="{BB962C8B-B14F-4D97-AF65-F5344CB8AC3E}">
        <p14:creationId xmlns:p14="http://schemas.microsoft.com/office/powerpoint/2010/main" val="38910716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accent5">
                    <a:lumMod val="75000"/>
                  </a:schemeClr>
                </a:solidFill>
              </a:rPr>
              <a:t>Testing across varying key ranges, shorter duration experiments ~ 5 seconds</a:t>
            </a:r>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47</a:t>
            </a:fld>
            <a:endParaRPr lang="en-CA"/>
          </a:p>
        </p:txBody>
      </p:sp>
    </p:spTree>
    <p:extLst>
      <p:ext uri="{BB962C8B-B14F-4D97-AF65-F5344CB8AC3E}">
        <p14:creationId xmlns:p14="http://schemas.microsoft.com/office/powerpoint/2010/main" val="3070611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a:t>
            </a:r>
            <a:r>
              <a:rPr lang="en-CA" baseline="0" dirty="0"/>
              <a:t> begin with,</a:t>
            </a:r>
          </a:p>
          <a:p>
            <a:r>
              <a:rPr lang="en-CA" dirty="0"/>
              <a:t>Our work focusses on the optimization</a:t>
            </a:r>
            <a:r>
              <a:rPr lang="en-CA" baseline="0" dirty="0"/>
              <a:t> of </a:t>
            </a:r>
            <a:r>
              <a:rPr lang="en-CA" dirty="0"/>
              <a:t>performance of concurrent data structures</a:t>
            </a:r>
          </a:p>
          <a:p>
            <a:endParaRPr lang="en-CA" dirty="0"/>
          </a:p>
          <a:p>
            <a:r>
              <a:rPr lang="en-CA" dirty="0"/>
              <a:t>As we know, </a:t>
            </a:r>
          </a:p>
          <a:p>
            <a:r>
              <a:rPr lang="en-CA" dirty="0"/>
              <a:t> Performance efficiency of concurrent data structures plays a pivotal role in modern day data access: </a:t>
            </a:r>
          </a:p>
          <a:p>
            <a:pPr lvl="1"/>
            <a:r>
              <a:rPr lang="en-CA" dirty="0"/>
              <a:t>Fast update and retrieval of information</a:t>
            </a:r>
          </a:p>
          <a:p>
            <a:pPr lvl="1"/>
            <a:r>
              <a:rPr lang="en-CA" dirty="0"/>
              <a:t>Allow multiple users/threads to access and update data in a parallel manner </a:t>
            </a:r>
          </a:p>
          <a:p>
            <a:pPr lvl="1"/>
            <a:r>
              <a:rPr lang="en-CA" dirty="0"/>
              <a:t>Uninterrupted, smooth transitions while limiting delays and managing concurrency</a:t>
            </a:r>
          </a:p>
        </p:txBody>
      </p:sp>
      <p:sp>
        <p:nvSpPr>
          <p:cNvPr id="4" name="Slide Number Placeholder 3"/>
          <p:cNvSpPr>
            <a:spLocks noGrp="1"/>
          </p:cNvSpPr>
          <p:nvPr>
            <p:ph type="sldNum" sz="quarter" idx="10"/>
          </p:nvPr>
        </p:nvSpPr>
        <p:spPr/>
        <p:txBody>
          <a:bodyPr/>
          <a:lstStyle/>
          <a:p>
            <a:fld id="{061F055A-4BFF-44CE-9505-95A55FEA90CC}" type="slidenum">
              <a:rPr lang="en-CA" smtClean="0"/>
              <a:t>6</a:t>
            </a:fld>
            <a:endParaRPr lang="en-CA"/>
          </a:p>
        </p:txBody>
      </p:sp>
    </p:spTree>
    <p:extLst>
      <p:ext uri="{BB962C8B-B14F-4D97-AF65-F5344CB8AC3E}">
        <p14:creationId xmlns:p14="http://schemas.microsoft.com/office/powerpoint/2010/main" val="761837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PRNG</a:t>
            </a:r>
            <a:r>
              <a:rPr lang="en-US" baseline="0" dirty="0"/>
              <a:t> are necessary in order to generate random keys and decide the operation choice also at random</a:t>
            </a:r>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48</a:t>
            </a:fld>
            <a:endParaRPr lang="en-CA"/>
          </a:p>
        </p:txBody>
      </p:sp>
    </p:spTree>
    <p:extLst>
      <p:ext uri="{BB962C8B-B14F-4D97-AF65-F5344CB8AC3E}">
        <p14:creationId xmlns:p14="http://schemas.microsoft.com/office/powerpoint/2010/main" val="27124749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conduct</a:t>
            </a:r>
            <a:r>
              <a:rPr lang="en-US" baseline="0" dirty="0"/>
              <a:t> additional experiments related to PRNG usage in our work</a:t>
            </a:r>
          </a:p>
          <a:p>
            <a:r>
              <a:rPr lang="en-US" sz="1200" b="0" i="0" kern="1200" dirty="0">
                <a:solidFill>
                  <a:schemeClr val="tx1"/>
                </a:solidFill>
                <a:effectLst/>
                <a:latin typeface="+mn-lt"/>
                <a:ea typeface="+mn-ea"/>
                <a:cs typeface="+mn-cs"/>
              </a:rPr>
              <a:t>In 2009 </a:t>
            </a:r>
            <a:r>
              <a:rPr lang="en-US" sz="1200" b="0" i="0" kern="1200" dirty="0" err="1">
                <a:solidFill>
                  <a:schemeClr val="tx1"/>
                </a:solidFill>
                <a:effectLst/>
                <a:latin typeface="+mn-lt"/>
                <a:ea typeface="+mn-ea"/>
                <a:cs typeface="+mn-cs"/>
              </a:rPr>
              <a:t>Marsaglia</a:t>
            </a:r>
            <a:r>
              <a:rPr lang="en-US" sz="1200" b="0" i="0" kern="1200" dirty="0">
                <a:solidFill>
                  <a:schemeClr val="tx1"/>
                </a:solidFill>
                <a:effectLst/>
                <a:latin typeface="+mn-lt"/>
                <a:ea typeface="+mn-ea"/>
                <a:cs typeface="+mn-cs"/>
              </a:rPr>
              <a:t> presented a version based on 64-bit integers (appropriate for 64-bit processors) which combines a </a:t>
            </a:r>
            <a:r>
              <a:rPr lang="en-US" sz="1200" b="0" i="0" u="none" strike="noStrike" kern="1200" dirty="0">
                <a:solidFill>
                  <a:schemeClr val="tx1"/>
                </a:solidFill>
                <a:effectLst/>
                <a:latin typeface="+mn-lt"/>
                <a:ea typeface="+mn-ea"/>
                <a:cs typeface="+mn-cs"/>
                <a:hlinkClick r:id="rId3" tooltip="Multiply-with-carry"/>
              </a:rPr>
              <a:t>multiply-with-carry</a:t>
            </a:r>
            <a:r>
              <a:rPr lang="en-US" sz="1200" b="0" i="0" kern="1200" dirty="0">
                <a:solidFill>
                  <a:schemeClr val="tx1"/>
                </a:solidFill>
                <a:effectLst/>
                <a:latin typeface="+mn-lt"/>
                <a:ea typeface="+mn-ea"/>
                <a:cs typeface="+mn-cs"/>
              </a:rPr>
              <a:t> generator, a </a:t>
            </a:r>
            <a:r>
              <a:rPr lang="en-US" sz="1200" b="0" i="0" u="none" strike="noStrike" kern="1200" dirty="0" err="1">
                <a:solidFill>
                  <a:schemeClr val="tx1"/>
                </a:solidFill>
                <a:effectLst/>
                <a:latin typeface="+mn-lt"/>
                <a:ea typeface="+mn-ea"/>
                <a:cs typeface="+mn-cs"/>
                <a:hlinkClick r:id="rId4" tooltip="Xorshift"/>
              </a:rPr>
              <a:t>Xorshift</a:t>
            </a:r>
            <a:r>
              <a:rPr lang="en-US" sz="1200" b="0" i="0" kern="1200" dirty="0">
                <a:solidFill>
                  <a:schemeClr val="tx1"/>
                </a:solidFill>
                <a:effectLst/>
                <a:latin typeface="+mn-lt"/>
                <a:ea typeface="+mn-ea"/>
                <a:cs typeface="+mn-cs"/>
              </a:rPr>
              <a:t> generator and a linear congruential generator.</a:t>
            </a:r>
            <a:r>
              <a:rPr lang="en-US" sz="1200" b="0" i="0" u="sng" kern="1200" baseline="30000" dirty="0">
                <a:solidFill>
                  <a:schemeClr val="tx1"/>
                </a:solidFill>
                <a:effectLst/>
                <a:latin typeface="+mn-lt"/>
                <a:ea typeface="+mn-ea"/>
                <a:cs typeface="+mn-cs"/>
                <a:hlinkClick r:id="rId5"/>
              </a:rPr>
              <a:t>[5]</a:t>
            </a:r>
            <a:endParaRPr lang="en-US" sz="1200" b="0" i="0" u="sng" kern="1200" baseline="30000" dirty="0">
              <a:solidFill>
                <a:schemeClr val="tx1"/>
              </a:solidFill>
              <a:effectLst/>
              <a:latin typeface="+mn-lt"/>
              <a:ea typeface="+mn-ea"/>
              <a:cs typeface="+mn-cs"/>
            </a:endParaRPr>
          </a:p>
          <a:p>
            <a:r>
              <a:rPr lang="en-US" sz="1200" b="0" i="0" u="sng" kern="1200" baseline="30000" dirty="0">
                <a:solidFill>
                  <a:schemeClr val="tx1"/>
                </a:solidFill>
                <a:effectLst/>
                <a:latin typeface="+mn-lt"/>
                <a:ea typeface="+mn-ea"/>
                <a:cs typeface="+mn-cs"/>
              </a:rPr>
              <a:t>Based on </a:t>
            </a:r>
            <a:r>
              <a:rPr lang="en-US" sz="1200" b="0" i="0" u="sng" kern="1200" baseline="30000" dirty="0" err="1">
                <a:solidFill>
                  <a:schemeClr val="tx1"/>
                </a:solidFill>
                <a:effectLst/>
                <a:latin typeface="+mn-lt"/>
                <a:ea typeface="+mn-ea"/>
                <a:cs typeface="+mn-cs"/>
              </a:rPr>
              <a:t>Marsaglia</a:t>
            </a:r>
            <a:r>
              <a:rPr lang="en-US" sz="1200" b="0" i="0" u="sng" kern="1200" baseline="30000" dirty="0">
                <a:solidFill>
                  <a:schemeClr val="tx1"/>
                </a:solidFill>
                <a:effectLst/>
                <a:latin typeface="+mn-lt"/>
                <a:ea typeface="+mn-ea"/>
                <a:cs typeface="+mn-cs"/>
              </a:rPr>
              <a:t> XOR</a:t>
            </a:r>
            <a:endParaRPr lang="en-US" baseline="0" dirty="0"/>
          </a:p>
        </p:txBody>
      </p:sp>
      <p:sp>
        <p:nvSpPr>
          <p:cNvPr id="4" name="Slide Number Placeholder 3"/>
          <p:cNvSpPr>
            <a:spLocks noGrp="1"/>
          </p:cNvSpPr>
          <p:nvPr>
            <p:ph type="sldNum" sz="quarter" idx="10"/>
          </p:nvPr>
        </p:nvSpPr>
        <p:spPr/>
        <p:txBody>
          <a:bodyPr/>
          <a:lstStyle/>
          <a:p>
            <a:fld id="{061F055A-4BFF-44CE-9505-95A55FEA90CC}" type="slidenum">
              <a:rPr lang="en-CA" smtClean="0"/>
              <a:t>49</a:t>
            </a:fld>
            <a:endParaRPr lang="en-CA"/>
          </a:p>
        </p:txBody>
      </p:sp>
    </p:spTree>
    <p:extLst>
      <p:ext uri="{BB962C8B-B14F-4D97-AF65-F5344CB8AC3E}">
        <p14:creationId xmlns:p14="http://schemas.microsoft.com/office/powerpoint/2010/main" val="1747373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too expensive to use</a:t>
            </a:r>
            <a:r>
              <a:rPr lang="en-US" baseline="0" dirty="0"/>
              <a:t> for IN-place RN Generation</a:t>
            </a:r>
          </a:p>
          <a:p>
            <a:endParaRPr lang="en-US" baseline="0" dirty="0"/>
          </a:p>
          <a:p>
            <a:r>
              <a:rPr lang="en-US" sz="1200" b="0" i="0" kern="1200" dirty="0">
                <a:solidFill>
                  <a:schemeClr val="tx1"/>
                </a:solidFill>
                <a:effectLst/>
                <a:latin typeface="+mn-lt"/>
                <a:ea typeface="+mn-ea"/>
                <a:cs typeface="+mn-cs"/>
              </a:rPr>
              <a:t> Multiple Recursive Generators (MRGs) are a family of random number generators based on higher order recursion, which provide statistically high-quality random number sequences with extremely long-recurrence lengths, and deterministic jump-ahead for effective parallelism. We reformulate the MRG8 (8th-order recursive implementation) for Intel's KNL and NVIDIA's P100 GPU - named MRG8-AVX512 and MRG8-GPU respectively. Our optimized implementation generates the same random number sequence as the original well-characterized MRG8. </a:t>
            </a:r>
          </a:p>
          <a:p>
            <a:r>
              <a:rPr lang="en-US" dirty="0">
                <a:hlinkClick r:id="rId3"/>
              </a:rPr>
              <a:t>(PDF) MRG8: Random Number Generation for the </a:t>
            </a:r>
            <a:r>
              <a:rPr lang="en-US" dirty="0" err="1">
                <a:hlinkClick r:id="rId3"/>
              </a:rPr>
              <a:t>Exascale</a:t>
            </a:r>
            <a:r>
              <a:rPr lang="en-US" dirty="0">
                <a:hlinkClick r:id="rId3"/>
              </a:rPr>
              <a:t> Era (researchgate.net)</a:t>
            </a:r>
            <a:endParaRPr lang="en-US" baseline="0" dirty="0"/>
          </a:p>
        </p:txBody>
      </p:sp>
      <p:sp>
        <p:nvSpPr>
          <p:cNvPr id="4" name="Slide Number Placeholder 3"/>
          <p:cNvSpPr>
            <a:spLocks noGrp="1"/>
          </p:cNvSpPr>
          <p:nvPr>
            <p:ph type="sldNum" sz="quarter" idx="10"/>
          </p:nvPr>
        </p:nvSpPr>
        <p:spPr/>
        <p:txBody>
          <a:bodyPr/>
          <a:lstStyle/>
          <a:p>
            <a:fld id="{061F055A-4BFF-44CE-9505-95A55FEA90CC}" type="slidenum">
              <a:rPr lang="en-CA" smtClean="0"/>
              <a:t>50</a:t>
            </a:fld>
            <a:endParaRPr lang="en-CA"/>
          </a:p>
        </p:txBody>
      </p:sp>
    </p:spTree>
    <p:extLst>
      <p:ext uri="{BB962C8B-B14F-4D97-AF65-F5344CB8AC3E}">
        <p14:creationId xmlns:p14="http://schemas.microsoft.com/office/powerpoint/2010/main" val="9723364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too expensive to use</a:t>
            </a:r>
            <a:r>
              <a:rPr lang="en-US" baseline="0" dirty="0"/>
              <a:t> for IN-place RN Generation</a:t>
            </a:r>
          </a:p>
          <a:p>
            <a:endParaRPr lang="en-US" baseline="0" dirty="0"/>
          </a:p>
          <a:p>
            <a:r>
              <a:rPr lang="en-US" sz="1200" b="0" i="0" kern="1200" dirty="0">
                <a:solidFill>
                  <a:schemeClr val="tx1"/>
                </a:solidFill>
                <a:effectLst/>
                <a:latin typeface="+mn-lt"/>
                <a:ea typeface="+mn-ea"/>
                <a:cs typeface="+mn-cs"/>
              </a:rPr>
              <a:t> Multiple Recursive Generators (MRGs) are a family of random number generators based on higher order recursion, which provide statistically high-quality random number sequences with extremely long-recurrence lengths, and deterministic jump-ahead for effective parallelism. We reformulate the MRG8 (8th-order recursive implementation) for Intel's KNL and NVIDIA's P100 GPU - named MRG8-AVX512 and MRG8-GPU respectively. Our optimized implementation generates the same random number sequence as the original well-characterized MRG8. </a:t>
            </a:r>
          </a:p>
          <a:p>
            <a:r>
              <a:rPr lang="en-US" dirty="0">
                <a:hlinkClick r:id="rId3"/>
              </a:rPr>
              <a:t>(PDF) MRG8: Random Number Generation for the </a:t>
            </a:r>
            <a:r>
              <a:rPr lang="en-US" dirty="0" err="1">
                <a:hlinkClick r:id="rId3"/>
              </a:rPr>
              <a:t>Exascale</a:t>
            </a:r>
            <a:r>
              <a:rPr lang="en-US" dirty="0">
                <a:hlinkClick r:id="rId3"/>
              </a:rPr>
              <a:t> Era (researchgate.net)</a:t>
            </a:r>
            <a:endParaRPr lang="en-US" baseline="0" dirty="0"/>
          </a:p>
        </p:txBody>
      </p:sp>
      <p:sp>
        <p:nvSpPr>
          <p:cNvPr id="4" name="Slide Number Placeholder 3"/>
          <p:cNvSpPr>
            <a:spLocks noGrp="1"/>
          </p:cNvSpPr>
          <p:nvPr>
            <p:ph type="sldNum" sz="quarter" idx="10"/>
          </p:nvPr>
        </p:nvSpPr>
        <p:spPr/>
        <p:txBody>
          <a:bodyPr/>
          <a:lstStyle/>
          <a:p>
            <a:fld id="{061F055A-4BFF-44CE-9505-95A55FEA90CC}" type="slidenum">
              <a:rPr lang="en-CA" smtClean="0"/>
              <a:t>51</a:t>
            </a:fld>
            <a:endParaRPr lang="en-CA"/>
          </a:p>
        </p:txBody>
      </p:sp>
    </p:spTree>
    <p:extLst>
      <p:ext uri="{BB962C8B-B14F-4D97-AF65-F5344CB8AC3E}">
        <p14:creationId xmlns:p14="http://schemas.microsoft.com/office/powerpoint/2010/main" val="2520135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too expensive to use</a:t>
            </a:r>
            <a:r>
              <a:rPr lang="en-US" baseline="0" dirty="0"/>
              <a:t> for IN-place RN Generation</a:t>
            </a:r>
          </a:p>
        </p:txBody>
      </p:sp>
      <p:sp>
        <p:nvSpPr>
          <p:cNvPr id="4" name="Slide Number Placeholder 3"/>
          <p:cNvSpPr>
            <a:spLocks noGrp="1"/>
          </p:cNvSpPr>
          <p:nvPr>
            <p:ph type="sldNum" sz="quarter" idx="10"/>
          </p:nvPr>
        </p:nvSpPr>
        <p:spPr/>
        <p:txBody>
          <a:bodyPr/>
          <a:lstStyle/>
          <a:p>
            <a:fld id="{061F055A-4BFF-44CE-9505-95A55FEA90CC}" type="slidenum">
              <a:rPr lang="en-CA" smtClean="0"/>
              <a:t>52</a:t>
            </a:fld>
            <a:endParaRPr lang="en-CA"/>
          </a:p>
        </p:txBody>
      </p:sp>
    </p:spTree>
    <p:extLst>
      <p:ext uri="{BB962C8B-B14F-4D97-AF65-F5344CB8AC3E}">
        <p14:creationId xmlns:p14="http://schemas.microsoft.com/office/powerpoint/2010/main" val="18359107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too expensive to use</a:t>
            </a:r>
            <a:r>
              <a:rPr lang="en-US" baseline="0" dirty="0"/>
              <a:t> for IN-place RN Generation</a:t>
            </a:r>
          </a:p>
        </p:txBody>
      </p:sp>
      <p:sp>
        <p:nvSpPr>
          <p:cNvPr id="4" name="Slide Number Placeholder 3"/>
          <p:cNvSpPr>
            <a:spLocks noGrp="1"/>
          </p:cNvSpPr>
          <p:nvPr>
            <p:ph type="sldNum" sz="quarter" idx="10"/>
          </p:nvPr>
        </p:nvSpPr>
        <p:spPr/>
        <p:txBody>
          <a:bodyPr/>
          <a:lstStyle/>
          <a:p>
            <a:fld id="{061F055A-4BFF-44CE-9505-95A55FEA90CC}" type="slidenum">
              <a:rPr lang="en-CA" smtClean="0"/>
              <a:t>53</a:t>
            </a:fld>
            <a:endParaRPr lang="en-CA"/>
          </a:p>
        </p:txBody>
      </p:sp>
    </p:spTree>
    <p:extLst>
      <p:ext uri="{BB962C8B-B14F-4D97-AF65-F5344CB8AC3E}">
        <p14:creationId xmlns:p14="http://schemas.microsoft.com/office/powerpoint/2010/main" val="36169634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too expensive to use</a:t>
            </a:r>
            <a:r>
              <a:rPr lang="en-US" baseline="0" dirty="0"/>
              <a:t> for IN-place RN Generation</a:t>
            </a:r>
          </a:p>
        </p:txBody>
      </p:sp>
      <p:sp>
        <p:nvSpPr>
          <p:cNvPr id="4" name="Slide Number Placeholder 3"/>
          <p:cNvSpPr>
            <a:spLocks noGrp="1"/>
          </p:cNvSpPr>
          <p:nvPr>
            <p:ph type="sldNum" sz="quarter" idx="10"/>
          </p:nvPr>
        </p:nvSpPr>
        <p:spPr/>
        <p:txBody>
          <a:bodyPr/>
          <a:lstStyle/>
          <a:p>
            <a:fld id="{061F055A-4BFF-44CE-9505-95A55FEA90CC}" type="slidenum">
              <a:rPr lang="en-CA" smtClean="0"/>
              <a:t>54</a:t>
            </a:fld>
            <a:endParaRPr lang="en-CA"/>
          </a:p>
        </p:txBody>
      </p:sp>
    </p:spTree>
    <p:extLst>
      <p:ext uri="{BB962C8B-B14F-4D97-AF65-F5344CB8AC3E}">
        <p14:creationId xmlns:p14="http://schemas.microsoft.com/office/powerpoint/2010/main" val="42673343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too expensive to use</a:t>
            </a:r>
            <a:r>
              <a:rPr lang="en-US" baseline="0" dirty="0"/>
              <a:t> for IN-place RN Generation</a:t>
            </a:r>
          </a:p>
        </p:txBody>
      </p:sp>
      <p:sp>
        <p:nvSpPr>
          <p:cNvPr id="4" name="Slide Number Placeholder 3"/>
          <p:cNvSpPr>
            <a:spLocks noGrp="1"/>
          </p:cNvSpPr>
          <p:nvPr>
            <p:ph type="sldNum" sz="quarter" idx="10"/>
          </p:nvPr>
        </p:nvSpPr>
        <p:spPr/>
        <p:txBody>
          <a:bodyPr/>
          <a:lstStyle/>
          <a:p>
            <a:fld id="{061F055A-4BFF-44CE-9505-95A55FEA90CC}" type="slidenum">
              <a:rPr lang="en-CA" smtClean="0"/>
              <a:t>55</a:t>
            </a:fld>
            <a:endParaRPr lang="en-CA"/>
          </a:p>
        </p:txBody>
      </p:sp>
    </p:spTree>
    <p:extLst>
      <p:ext uri="{BB962C8B-B14F-4D97-AF65-F5344CB8AC3E}">
        <p14:creationId xmlns:p14="http://schemas.microsoft.com/office/powerpoint/2010/main" val="39896045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accent5">
                    <a:lumMod val="75000"/>
                  </a:schemeClr>
                </a:solidFill>
              </a:rPr>
              <a:t>Testing across varying key ranges, shorter duration experiments ~ 5 seconds</a:t>
            </a:r>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56</a:t>
            </a:fld>
            <a:endParaRPr lang="en-CA"/>
          </a:p>
        </p:txBody>
      </p:sp>
    </p:spTree>
    <p:extLst>
      <p:ext uri="{BB962C8B-B14F-4D97-AF65-F5344CB8AC3E}">
        <p14:creationId xmlns:p14="http://schemas.microsoft.com/office/powerpoint/2010/main" val="36568542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 In Summary we are looking for an accurate</a:t>
            </a:r>
            <a:r>
              <a:rPr lang="en-CA" baseline="0" dirty="0"/>
              <a:t> depiction of performance across various </a:t>
            </a:r>
            <a:r>
              <a:rPr lang="en-CA" baseline="0" dirty="0" err="1"/>
              <a:t>implemenations</a:t>
            </a:r>
            <a:r>
              <a:rPr lang="en-CA" baseline="0" dirty="0"/>
              <a:t> of concurrent data structures…</a:t>
            </a:r>
          </a:p>
          <a:p>
            <a:r>
              <a:rPr lang="en-CA" baseline="0" dirty="0"/>
              <a:t>--- </a:t>
            </a:r>
            <a:r>
              <a:rPr lang="en-CA" baseline="0" dirty="0" err="1"/>
              <a:t>onsidering</a:t>
            </a:r>
            <a:r>
              <a:rPr lang="en-CA" baseline="0" dirty="0"/>
              <a:t> the Microbenchmark design is </a:t>
            </a:r>
            <a:r>
              <a:rPr lang="en-CA" baseline="0" dirty="0" err="1"/>
              <a:t>cructial</a:t>
            </a:r>
            <a:r>
              <a:rPr lang="en-CA" baseline="0" dirty="0"/>
              <a:t> in achieving that goal.</a:t>
            </a:r>
          </a:p>
          <a:p>
            <a:endParaRPr lang="en-CA" dirty="0"/>
          </a:p>
          <a:p>
            <a:r>
              <a:rPr lang="en-CA" dirty="0"/>
              <a:t>With that I will conclude…</a:t>
            </a:r>
          </a:p>
          <a:p>
            <a:r>
              <a:rPr lang="en-CA" dirty="0"/>
              <a:t>And I would be happy to discuss more during</a:t>
            </a:r>
            <a:r>
              <a:rPr lang="en-CA" baseline="0" dirty="0"/>
              <a:t> break.</a:t>
            </a:r>
          </a:p>
          <a:p>
            <a:endParaRPr lang="en-CA" baseline="0" dirty="0"/>
          </a:p>
          <a:p>
            <a:endParaRPr lang="en-CA" baseline="0" dirty="0"/>
          </a:p>
          <a:p>
            <a:r>
              <a:rPr lang="en-CA" baseline="0" dirty="0"/>
              <a:t>We performed </a:t>
            </a:r>
            <a:r>
              <a:rPr lang="en-CA" baseline="0" dirty="0" err="1"/>
              <a:t>additonia</a:t>
            </a:r>
            <a:r>
              <a:rPr lang="en-CA" baseline="0" dirty="0"/>
              <a:t> work that I could not discuss…</a:t>
            </a:r>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57</a:t>
            </a:fld>
            <a:endParaRPr lang="en-CA"/>
          </a:p>
        </p:txBody>
      </p:sp>
    </p:spTree>
    <p:extLst>
      <p:ext uri="{BB962C8B-B14F-4D97-AF65-F5344CB8AC3E}">
        <p14:creationId xmlns:p14="http://schemas.microsoft.com/office/powerpoint/2010/main" val="800906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Benchmarks </a:t>
            </a:r>
            <a:r>
              <a:rPr lang="en-US" dirty="0"/>
              <a:t>commonly used to evaluate the performance of concurrent data structures</a:t>
            </a:r>
          </a:p>
          <a:p>
            <a:pPr lvl="1"/>
            <a:r>
              <a:rPr lang="en-US" dirty="0"/>
              <a:t>Microbenchmarks: Assessing limited range of performance metrics across varying implementations of concurrent data structures.		</a:t>
            </a:r>
          </a:p>
          <a:p>
            <a:pPr marL="457200" lvl="1" indent="0">
              <a:buNone/>
            </a:pPr>
            <a:endParaRPr lang="en-CA" dirty="0"/>
          </a:p>
          <a:p>
            <a:pPr lvl="1"/>
            <a:r>
              <a:rPr lang="en-CA" dirty="0"/>
              <a:t>We are primarily interested in </a:t>
            </a:r>
            <a:r>
              <a:rPr lang="en-CA" b="1" dirty="0"/>
              <a:t>throughput results </a:t>
            </a:r>
            <a:r>
              <a:rPr lang="en-CA" dirty="0"/>
              <a:t>for comparative analysis</a:t>
            </a:r>
          </a:p>
          <a:p>
            <a:pPr lvl="2"/>
            <a:r>
              <a:rPr lang="en-CA" dirty="0"/>
              <a:t>How many operations (update/retrieval) can be performed on the concurrent data structure by </a:t>
            </a:r>
            <a:r>
              <a:rPr lang="en-CA" b="1" dirty="0"/>
              <a:t>n</a:t>
            </a:r>
            <a:r>
              <a:rPr lang="en-CA" dirty="0"/>
              <a:t> threads in a limited amount of time.</a:t>
            </a:r>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7</a:t>
            </a:fld>
            <a:endParaRPr lang="en-CA"/>
          </a:p>
        </p:txBody>
      </p:sp>
    </p:spTree>
    <p:extLst>
      <p:ext uri="{BB962C8B-B14F-4D97-AF65-F5344CB8AC3E}">
        <p14:creationId xmlns:p14="http://schemas.microsoft.com/office/powerpoint/2010/main" val="6416815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 In Summary we are looking for an accurate</a:t>
            </a:r>
            <a:r>
              <a:rPr lang="en-CA" baseline="0" dirty="0"/>
              <a:t> depiction of performance across various </a:t>
            </a:r>
            <a:r>
              <a:rPr lang="en-CA" baseline="0" dirty="0" err="1"/>
              <a:t>implemenations</a:t>
            </a:r>
            <a:r>
              <a:rPr lang="en-CA" baseline="0" dirty="0"/>
              <a:t> of concurrent data structures…</a:t>
            </a:r>
          </a:p>
          <a:p>
            <a:r>
              <a:rPr lang="en-CA" baseline="0" dirty="0"/>
              <a:t>--- </a:t>
            </a:r>
            <a:r>
              <a:rPr lang="en-CA" baseline="0" dirty="0" err="1"/>
              <a:t>onsidering</a:t>
            </a:r>
            <a:r>
              <a:rPr lang="en-CA" baseline="0" dirty="0"/>
              <a:t> the Microbenchmark design is </a:t>
            </a:r>
            <a:r>
              <a:rPr lang="en-CA" baseline="0" dirty="0" err="1"/>
              <a:t>cructial</a:t>
            </a:r>
            <a:r>
              <a:rPr lang="en-CA" baseline="0" dirty="0"/>
              <a:t> in achieving that goal.</a:t>
            </a:r>
          </a:p>
          <a:p>
            <a:endParaRPr lang="en-CA" dirty="0"/>
          </a:p>
          <a:p>
            <a:r>
              <a:rPr lang="en-CA" dirty="0"/>
              <a:t>With that I will conclude…</a:t>
            </a:r>
          </a:p>
          <a:p>
            <a:r>
              <a:rPr lang="en-CA" dirty="0"/>
              <a:t>And I would be happy to discuss more during</a:t>
            </a:r>
            <a:r>
              <a:rPr lang="en-CA" baseline="0" dirty="0"/>
              <a:t> break.</a:t>
            </a:r>
          </a:p>
          <a:p>
            <a:endParaRPr lang="en-CA" baseline="0" dirty="0"/>
          </a:p>
          <a:p>
            <a:endParaRPr lang="en-CA" baseline="0" dirty="0"/>
          </a:p>
          <a:p>
            <a:r>
              <a:rPr lang="en-CA" baseline="0" dirty="0"/>
              <a:t>We performed </a:t>
            </a:r>
            <a:r>
              <a:rPr lang="en-CA" baseline="0" dirty="0" err="1"/>
              <a:t>additonia</a:t>
            </a:r>
            <a:r>
              <a:rPr lang="en-CA" baseline="0" dirty="0"/>
              <a:t> work that I could not discuss…</a:t>
            </a:r>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58</a:t>
            </a:fld>
            <a:endParaRPr lang="en-CA"/>
          </a:p>
        </p:txBody>
      </p:sp>
    </p:spTree>
    <p:extLst>
      <p:ext uri="{BB962C8B-B14F-4D97-AF65-F5344CB8AC3E}">
        <p14:creationId xmlns:p14="http://schemas.microsoft.com/office/powerpoint/2010/main" val="14158240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 In Summary we are looking for an accurate</a:t>
            </a:r>
            <a:r>
              <a:rPr lang="en-CA" baseline="0" dirty="0"/>
              <a:t> depiction of performance across various </a:t>
            </a:r>
            <a:r>
              <a:rPr lang="en-CA" baseline="0" dirty="0" err="1"/>
              <a:t>implemenations</a:t>
            </a:r>
            <a:r>
              <a:rPr lang="en-CA" baseline="0" dirty="0"/>
              <a:t> of concurrent data structures…</a:t>
            </a:r>
          </a:p>
          <a:p>
            <a:r>
              <a:rPr lang="en-CA" baseline="0" dirty="0"/>
              <a:t>--- </a:t>
            </a:r>
            <a:r>
              <a:rPr lang="en-CA" baseline="0" dirty="0" err="1"/>
              <a:t>onsidering</a:t>
            </a:r>
            <a:r>
              <a:rPr lang="en-CA" baseline="0" dirty="0"/>
              <a:t> the Microbenchmark design is </a:t>
            </a:r>
            <a:r>
              <a:rPr lang="en-CA" baseline="0" dirty="0" err="1"/>
              <a:t>cructial</a:t>
            </a:r>
            <a:r>
              <a:rPr lang="en-CA" baseline="0" dirty="0"/>
              <a:t> in achieving that goal.</a:t>
            </a:r>
          </a:p>
          <a:p>
            <a:endParaRPr lang="en-CA" dirty="0"/>
          </a:p>
          <a:p>
            <a:r>
              <a:rPr lang="en-CA" dirty="0"/>
              <a:t>With that I will conclude…</a:t>
            </a:r>
          </a:p>
          <a:p>
            <a:r>
              <a:rPr lang="en-CA" dirty="0"/>
              <a:t>And I would be happy to discuss more during</a:t>
            </a:r>
            <a:r>
              <a:rPr lang="en-CA" baseline="0" dirty="0"/>
              <a:t> break.</a:t>
            </a:r>
          </a:p>
          <a:p>
            <a:endParaRPr lang="en-CA" baseline="0" dirty="0"/>
          </a:p>
          <a:p>
            <a:endParaRPr lang="en-CA" baseline="0" dirty="0"/>
          </a:p>
          <a:p>
            <a:r>
              <a:rPr lang="en-CA" baseline="0" dirty="0"/>
              <a:t>We performed </a:t>
            </a:r>
            <a:r>
              <a:rPr lang="en-CA" baseline="0" dirty="0" err="1"/>
              <a:t>additonia</a:t>
            </a:r>
            <a:r>
              <a:rPr lang="en-CA" baseline="0" dirty="0"/>
              <a:t> work that I could not discuss…</a:t>
            </a:r>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61</a:t>
            </a:fld>
            <a:endParaRPr lang="en-CA"/>
          </a:p>
        </p:txBody>
      </p:sp>
    </p:spTree>
    <p:extLst>
      <p:ext uri="{BB962C8B-B14F-4D97-AF65-F5344CB8AC3E}">
        <p14:creationId xmlns:p14="http://schemas.microsoft.com/office/powerpoint/2010/main" val="8210851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 In Summary we are looking for an accurate</a:t>
            </a:r>
            <a:r>
              <a:rPr lang="en-CA" baseline="0" dirty="0"/>
              <a:t> depiction of performance across various implementations of concurrent data structures…</a:t>
            </a:r>
          </a:p>
          <a:p>
            <a:r>
              <a:rPr lang="en-CA" baseline="0" dirty="0"/>
              <a:t>--- considering the Microbenchmark design is crucial in achieving that goal.</a:t>
            </a:r>
          </a:p>
          <a:p>
            <a:endParaRPr lang="en-CA" dirty="0"/>
          </a:p>
          <a:p>
            <a:r>
              <a:rPr lang="en-CA" dirty="0"/>
              <a:t>With that I will conclude…</a:t>
            </a:r>
          </a:p>
          <a:p>
            <a:r>
              <a:rPr lang="en-CA" dirty="0"/>
              <a:t>And I would be happy to discuss more during</a:t>
            </a:r>
            <a:r>
              <a:rPr lang="en-CA" baseline="0" dirty="0"/>
              <a:t> break.</a:t>
            </a:r>
          </a:p>
          <a:p>
            <a:endParaRPr lang="en-CA" baseline="0" dirty="0"/>
          </a:p>
          <a:p>
            <a:endParaRPr lang="en-CA" baseline="0" dirty="0"/>
          </a:p>
          <a:p>
            <a:r>
              <a:rPr lang="en-CA" baseline="0" dirty="0"/>
              <a:t>We performed </a:t>
            </a:r>
            <a:r>
              <a:rPr lang="en-CA" baseline="0" dirty="0" err="1"/>
              <a:t>additonia</a:t>
            </a:r>
            <a:r>
              <a:rPr lang="en-CA" baseline="0" dirty="0"/>
              <a:t> work that I could not discuss…</a:t>
            </a:r>
          </a:p>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62</a:t>
            </a:fld>
            <a:endParaRPr lang="en-CA"/>
          </a:p>
        </p:txBody>
      </p:sp>
    </p:spTree>
    <p:extLst>
      <p:ext uri="{BB962C8B-B14F-4D97-AF65-F5344CB8AC3E}">
        <p14:creationId xmlns:p14="http://schemas.microsoft.com/office/powerpoint/2010/main" val="1555924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61F055A-4BFF-44CE-9505-95A55FEA90CC}" type="slidenum">
              <a:rPr lang="en-CA" smtClean="0"/>
              <a:t>8</a:t>
            </a:fld>
            <a:endParaRPr lang="en-CA"/>
          </a:p>
        </p:txBody>
      </p:sp>
    </p:spTree>
    <p:extLst>
      <p:ext uri="{BB962C8B-B14F-4D97-AF65-F5344CB8AC3E}">
        <p14:creationId xmlns:p14="http://schemas.microsoft.com/office/powerpoint/2010/main" val="1225034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r>
              <a:rPr lang="en-CA" dirty="0"/>
              <a:t>benchmarks… allow</a:t>
            </a:r>
            <a:r>
              <a:rPr lang="en-CA" baseline="0" dirty="0"/>
              <a:t> users to customize input parameters…</a:t>
            </a:r>
          </a:p>
          <a:p>
            <a:endParaRPr lang="en-CA" b="1" baseline="0" dirty="0"/>
          </a:p>
          <a:p>
            <a:r>
              <a:rPr lang="en-CA" b="1" baseline="0" dirty="0"/>
              <a:t>It is possible to install various different Microbenchmarks,</a:t>
            </a:r>
          </a:p>
          <a:p>
            <a:endParaRPr lang="en-CA" b="1" baseline="0" dirty="0"/>
          </a:p>
          <a:p>
            <a:r>
              <a:rPr lang="en-CA" b="1" baseline="0" dirty="0"/>
              <a:t>Set parameters exactly the same such that we can test a common workload</a:t>
            </a:r>
          </a:p>
          <a:p>
            <a:r>
              <a:rPr lang="en-CA" b="1" baseline="0" dirty="0"/>
              <a:t>Across all of them.</a:t>
            </a:r>
          </a:p>
        </p:txBody>
      </p:sp>
      <p:sp>
        <p:nvSpPr>
          <p:cNvPr id="4" name="Slide Number Placeholder 3"/>
          <p:cNvSpPr>
            <a:spLocks noGrp="1"/>
          </p:cNvSpPr>
          <p:nvPr>
            <p:ph type="sldNum" sz="quarter" idx="10"/>
          </p:nvPr>
        </p:nvSpPr>
        <p:spPr/>
        <p:txBody>
          <a:bodyPr/>
          <a:lstStyle/>
          <a:p>
            <a:fld id="{061F055A-4BFF-44CE-9505-95A55FEA90CC}" type="slidenum">
              <a:rPr lang="en-CA" smtClean="0"/>
              <a:t>11</a:t>
            </a:fld>
            <a:endParaRPr lang="en-CA"/>
          </a:p>
        </p:txBody>
      </p:sp>
    </p:spTree>
    <p:extLst>
      <p:ext uri="{BB962C8B-B14F-4D97-AF65-F5344CB8AC3E}">
        <p14:creationId xmlns:p14="http://schemas.microsoft.com/office/powerpoint/2010/main" val="3869116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r>
              <a:rPr lang="en-CA" dirty="0"/>
              <a:t>benchmarks… allow</a:t>
            </a:r>
            <a:r>
              <a:rPr lang="en-CA" baseline="0" dirty="0"/>
              <a:t> users to customize input parameters…</a:t>
            </a:r>
          </a:p>
          <a:p>
            <a:endParaRPr lang="en-CA" b="1" baseline="0" dirty="0"/>
          </a:p>
          <a:p>
            <a:r>
              <a:rPr lang="en-CA" b="1" baseline="0" dirty="0"/>
              <a:t>It is possible to install various different Microbenchmarks,</a:t>
            </a:r>
          </a:p>
          <a:p>
            <a:endParaRPr lang="en-CA" b="1" baseline="0" dirty="0"/>
          </a:p>
          <a:p>
            <a:r>
              <a:rPr lang="en-CA" b="1" baseline="0" dirty="0"/>
              <a:t>Set parameters exactly the same such that we can test a common workload</a:t>
            </a:r>
          </a:p>
          <a:p>
            <a:r>
              <a:rPr lang="en-CA" b="1" baseline="0" dirty="0"/>
              <a:t>Across all of them.</a:t>
            </a:r>
          </a:p>
        </p:txBody>
      </p:sp>
      <p:sp>
        <p:nvSpPr>
          <p:cNvPr id="4" name="Slide Number Placeholder 3"/>
          <p:cNvSpPr>
            <a:spLocks noGrp="1"/>
          </p:cNvSpPr>
          <p:nvPr>
            <p:ph type="sldNum" sz="quarter" idx="10"/>
          </p:nvPr>
        </p:nvSpPr>
        <p:spPr/>
        <p:txBody>
          <a:bodyPr/>
          <a:lstStyle/>
          <a:p>
            <a:fld id="{061F055A-4BFF-44CE-9505-95A55FEA90CC}" type="slidenum">
              <a:rPr lang="en-CA" smtClean="0"/>
              <a:t>12</a:t>
            </a:fld>
            <a:endParaRPr lang="en-CA"/>
          </a:p>
        </p:txBody>
      </p:sp>
    </p:spTree>
    <p:extLst>
      <p:ext uri="{BB962C8B-B14F-4D97-AF65-F5344CB8AC3E}">
        <p14:creationId xmlns:p14="http://schemas.microsoft.com/office/powerpoint/2010/main" val="4280990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a:p>
            <a:r>
              <a:rPr lang="en-CA" dirty="0"/>
              <a:t>benchmarks… allow</a:t>
            </a:r>
            <a:r>
              <a:rPr lang="en-CA" baseline="0" dirty="0"/>
              <a:t> users to customize input parameters…</a:t>
            </a:r>
          </a:p>
          <a:p>
            <a:endParaRPr lang="en-CA" b="1" baseline="0" dirty="0"/>
          </a:p>
          <a:p>
            <a:r>
              <a:rPr lang="en-CA" b="1" baseline="0" dirty="0"/>
              <a:t>It is possible to install various different Microbenchmarks,</a:t>
            </a:r>
          </a:p>
          <a:p>
            <a:endParaRPr lang="en-CA" b="1" baseline="0" dirty="0"/>
          </a:p>
          <a:p>
            <a:r>
              <a:rPr lang="en-CA" b="1" baseline="0" dirty="0"/>
              <a:t>Set parameters exactly the same such that we can test a common workload</a:t>
            </a:r>
          </a:p>
          <a:p>
            <a:r>
              <a:rPr lang="en-CA" b="1" baseline="0" dirty="0"/>
              <a:t>Across all of them.</a:t>
            </a:r>
          </a:p>
        </p:txBody>
      </p:sp>
      <p:sp>
        <p:nvSpPr>
          <p:cNvPr id="4" name="Slide Number Placeholder 3"/>
          <p:cNvSpPr>
            <a:spLocks noGrp="1"/>
          </p:cNvSpPr>
          <p:nvPr>
            <p:ph type="sldNum" sz="quarter" idx="10"/>
          </p:nvPr>
        </p:nvSpPr>
        <p:spPr/>
        <p:txBody>
          <a:bodyPr/>
          <a:lstStyle/>
          <a:p>
            <a:fld id="{061F055A-4BFF-44CE-9505-95A55FEA90CC}" type="slidenum">
              <a:rPr lang="en-CA" smtClean="0"/>
              <a:t>13</a:t>
            </a:fld>
            <a:endParaRPr lang="en-CA"/>
          </a:p>
        </p:txBody>
      </p:sp>
    </p:spTree>
    <p:extLst>
      <p:ext uri="{BB962C8B-B14F-4D97-AF65-F5344CB8AC3E}">
        <p14:creationId xmlns:p14="http://schemas.microsoft.com/office/powerpoint/2010/main" val="196564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2BA46B-62E1-9C4E-9919-D959D55246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8000"/>
            <a:ext cx="4592702" cy="1260000"/>
          </a:xfrm>
          <a:prstGeom prst="rect">
            <a:avLst/>
          </a:prstGeom>
        </p:spPr>
      </p:pic>
      <p:sp>
        <p:nvSpPr>
          <p:cNvPr id="2" name="Title 1"/>
          <p:cNvSpPr>
            <a:spLocks noGrp="1"/>
          </p:cNvSpPr>
          <p:nvPr>
            <p:ph type="ctrTitle" hasCustomPrompt="1"/>
          </p:nvPr>
        </p:nvSpPr>
        <p:spPr>
          <a:xfrm>
            <a:off x="452740" y="1028940"/>
            <a:ext cx="9821560" cy="1474115"/>
          </a:xfrm>
        </p:spPr>
        <p:txBody>
          <a:bodyPr lIns="0" anchor="b">
            <a:noAutofit/>
          </a:bodyPr>
          <a:lstStyle>
            <a:lvl1pPr algn="l">
              <a:defRPr sz="5400" b="1" i="0" cap="all" baseline="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619DCF6-8A19-4F4F-A258-1625A66B6247}" type="datetimeFigureOut">
              <a:rPr lang="en-CA" smtClean="0"/>
              <a:t>2023-03-12</a:t>
            </a:fld>
            <a:endParaRPr lang="en-CA"/>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endParaRPr lang="en-CA"/>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7D2B8363-91EC-4E26-85A0-7519E98723F9}" type="slidenum">
              <a:rPr lang="en-CA" smtClean="0"/>
              <a:t>‹#›</a:t>
            </a:fld>
            <a:endParaRPr lang="en-CA"/>
          </a:p>
        </p:txBody>
      </p:sp>
      <p:grpSp>
        <p:nvGrpSpPr>
          <p:cNvPr id="5" name="Group 4"/>
          <p:cNvGrpSpPr/>
          <p:nvPr/>
        </p:nvGrpSpPr>
        <p:grpSpPr>
          <a:xfrm>
            <a:off x="0" y="0"/>
            <a:ext cx="12192000" cy="397164"/>
            <a:chOff x="0" y="0"/>
            <a:chExt cx="12192000" cy="397164"/>
          </a:xfrm>
        </p:grpSpPr>
        <p:sp>
          <p:nvSpPr>
            <p:cNvPr id="18" name="Rectangle 17"/>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734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259883" y="434108"/>
            <a:ext cx="11569729" cy="895927"/>
          </a:xfrm>
        </p:spPr>
        <p:txBody>
          <a:bodyPr/>
          <a:lstStyle>
            <a:lvl1pPr>
              <a:defRPr b="1"/>
            </a:lvl1pPr>
          </a:lstStyle>
          <a:p>
            <a:r>
              <a:rPr lang="en-US" dirty="0"/>
              <a:t>CLICK TO EDIT MASTER TITLE STYLE</a:t>
            </a:r>
          </a:p>
        </p:txBody>
      </p:sp>
      <p:sp>
        <p:nvSpPr>
          <p:cNvPr id="2" name="Date Placeholder 1"/>
          <p:cNvSpPr>
            <a:spLocks noGrp="1"/>
          </p:cNvSpPr>
          <p:nvPr>
            <p:ph type="dt" sz="half" idx="10"/>
          </p:nvPr>
        </p:nvSpPr>
        <p:spPr/>
        <p:txBody>
          <a:bodyPr/>
          <a:lstStyle/>
          <a:p>
            <a:fld id="{6619DCF6-8A19-4F4F-A258-1625A66B6247}" type="datetimeFigureOut">
              <a:rPr lang="en-CA" smtClean="0"/>
              <a:t>2023-03-12</a:t>
            </a:fld>
            <a:endParaRPr lang="en-CA"/>
          </a:p>
        </p:txBody>
      </p:sp>
      <p:sp>
        <p:nvSpPr>
          <p:cNvPr id="11" name="Footer Placeholder 10"/>
          <p:cNvSpPr>
            <a:spLocks noGrp="1"/>
          </p:cNvSpPr>
          <p:nvPr>
            <p:ph type="ftr" sz="quarter" idx="11"/>
          </p:nvPr>
        </p:nvSpPr>
        <p:spPr/>
        <p:txBody>
          <a:bodyPr/>
          <a:lstStyle/>
          <a:p>
            <a:endParaRPr lang="en-CA"/>
          </a:p>
        </p:txBody>
      </p:sp>
      <p:sp>
        <p:nvSpPr>
          <p:cNvPr id="12" name="Slide Number Placeholder 11"/>
          <p:cNvSpPr>
            <a:spLocks noGrp="1"/>
          </p:cNvSpPr>
          <p:nvPr>
            <p:ph type="sldNum" sz="quarter" idx="12"/>
          </p:nvPr>
        </p:nvSpPr>
        <p:spPr/>
        <p:txBody>
          <a:bodyPr/>
          <a:lstStyle/>
          <a:p>
            <a:fld id="{7D2B8363-91EC-4E26-85A0-7519E98723F9}" type="slidenum">
              <a:rPr lang="en-CA" smtClean="0"/>
              <a:t>‹#›</a:t>
            </a:fld>
            <a:endParaRPr lang="en-CA"/>
          </a:p>
        </p:txBody>
      </p:sp>
    </p:spTree>
    <p:extLst>
      <p:ext uri="{BB962C8B-B14F-4D97-AF65-F5344CB8AC3E}">
        <p14:creationId xmlns:p14="http://schemas.microsoft.com/office/powerpoint/2010/main" val="89055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CLICK TO EDIT MASTER TITLE STYLE</a:t>
            </a:r>
          </a:p>
        </p:txBody>
      </p:sp>
      <p:sp>
        <p:nvSpPr>
          <p:cNvPr id="6" name="Date Placeholder 5"/>
          <p:cNvSpPr>
            <a:spLocks noGrp="1"/>
          </p:cNvSpPr>
          <p:nvPr>
            <p:ph type="dt" sz="half" idx="10"/>
          </p:nvPr>
        </p:nvSpPr>
        <p:spPr/>
        <p:txBody>
          <a:bodyPr/>
          <a:lstStyle/>
          <a:p>
            <a:fld id="{6619DCF6-8A19-4F4F-A258-1625A66B6247}" type="datetimeFigureOut">
              <a:rPr lang="en-CA" smtClean="0"/>
              <a:t>2023-03-12</a:t>
            </a:fld>
            <a:endParaRPr lang="en-CA"/>
          </a:p>
        </p:txBody>
      </p:sp>
      <p:sp>
        <p:nvSpPr>
          <p:cNvPr id="7" name="Footer Placeholder 6"/>
          <p:cNvSpPr>
            <a:spLocks noGrp="1"/>
          </p:cNvSpPr>
          <p:nvPr>
            <p:ph type="ftr" sz="quarter" idx="11"/>
          </p:nvPr>
        </p:nvSpPr>
        <p:spPr/>
        <p:txBody>
          <a:bodyPr/>
          <a:lstStyle/>
          <a:p>
            <a:endParaRPr lang="en-CA"/>
          </a:p>
        </p:txBody>
      </p:sp>
      <p:sp>
        <p:nvSpPr>
          <p:cNvPr id="8" name="Slide Number Placeholder 7"/>
          <p:cNvSpPr>
            <a:spLocks noGrp="1"/>
          </p:cNvSpPr>
          <p:nvPr>
            <p:ph type="sldNum" sz="quarter" idx="12"/>
          </p:nvPr>
        </p:nvSpPr>
        <p:spPr/>
        <p:txBody>
          <a:bodyPr/>
          <a:lstStyle/>
          <a:p>
            <a:fld id="{7D2B8363-91EC-4E26-85A0-7519E98723F9}" type="slidenum">
              <a:rPr lang="en-CA" smtClean="0"/>
              <a:t>‹#›</a:t>
            </a:fld>
            <a:endParaRPr lang="en-CA"/>
          </a:p>
        </p:txBody>
      </p:sp>
    </p:spTree>
    <p:extLst>
      <p:ext uri="{BB962C8B-B14F-4D97-AF65-F5344CB8AC3E}">
        <p14:creationId xmlns:p14="http://schemas.microsoft.com/office/powerpoint/2010/main" val="309422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619DCF6-8A19-4F4F-A258-1625A66B6247}" type="datetimeFigureOut">
              <a:rPr lang="en-CA" smtClean="0"/>
              <a:t>2023-03-12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D2B8363-91EC-4E26-85A0-7519E98723F9}" type="slidenum">
              <a:rPr lang="en-CA" smtClean="0"/>
              <a:t>‹#›</a:t>
            </a:fld>
            <a:endParaRPr lang="en-CA"/>
          </a:p>
        </p:txBody>
      </p:sp>
    </p:spTree>
    <p:extLst>
      <p:ext uri="{BB962C8B-B14F-4D97-AF65-F5344CB8AC3E}">
        <p14:creationId xmlns:p14="http://schemas.microsoft.com/office/powerpoint/2010/main" val="297084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0751004" y="6335309"/>
            <a:ext cx="1181114" cy="250337"/>
          </a:xfrm>
        </p:spPr>
        <p:txBody>
          <a:bodyPr/>
          <a:lstStyle/>
          <a:p>
            <a:fld id="{6619DCF6-8A19-4F4F-A258-1625A66B6247}" type="datetimeFigureOut">
              <a:rPr lang="en-CA" smtClean="0"/>
              <a:t>2023-03-12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D2B8363-91EC-4E26-85A0-7519E98723F9}" type="slidenum">
              <a:rPr lang="en-CA" smtClean="0"/>
              <a:t>‹#›</a:t>
            </a:fld>
            <a:endParaRPr lang="en-CA"/>
          </a:p>
        </p:txBody>
      </p:sp>
      <p:grpSp>
        <p:nvGrpSpPr>
          <p:cNvPr id="8" name="Group 7">
            <a:extLst>
              <a:ext uri="{FF2B5EF4-FFF2-40B4-BE49-F238E27FC236}">
                <a16:creationId xmlns:a16="http://schemas.microsoft.com/office/drawing/2014/main" id="{CCABB091-8774-9E48-B7F2-27B51F3E1D9E}"/>
              </a:ext>
            </a:extLst>
          </p:cNvPr>
          <p:cNvGrpSpPr/>
          <p:nvPr/>
        </p:nvGrpSpPr>
        <p:grpSpPr>
          <a:xfrm>
            <a:off x="0" y="0"/>
            <a:ext cx="12192000" cy="397164"/>
            <a:chOff x="0" y="0"/>
            <a:chExt cx="12192000" cy="397164"/>
          </a:xfrm>
        </p:grpSpPr>
        <p:sp>
          <p:nvSpPr>
            <p:cNvPr id="9" name="Rectangle 8">
              <a:extLst>
                <a:ext uri="{FF2B5EF4-FFF2-40B4-BE49-F238E27FC236}">
                  <a16:creationId xmlns:a16="http://schemas.microsoft.com/office/drawing/2014/main" id="{A838D7EA-7D07-4B42-ADCB-1BD63AAF7D0C}"/>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39E683-6E4A-C449-AE6A-1450532C4F8B}"/>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2A2C1C-9C97-DD44-B681-19658D0285CE}"/>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26D620-ECF0-0F4F-8577-FEDCE92C9B0F}"/>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1EAD5E-D572-2543-A13B-AF19766C6061}"/>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012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b="1" cap="all" baseline="0"/>
            </a:lvl1pPr>
          </a:lstStyle>
          <a:p>
            <a:r>
              <a:rPr lang="en-US" dirty="0"/>
              <a:t>CONTEXT or THEME</a:t>
            </a:r>
          </a:p>
        </p:txBody>
      </p:sp>
      <p:sp>
        <p:nvSpPr>
          <p:cNvPr id="3" name="Date Placeholder 2"/>
          <p:cNvSpPr>
            <a:spLocks noGrp="1"/>
          </p:cNvSpPr>
          <p:nvPr>
            <p:ph type="dt" sz="half" idx="10"/>
          </p:nvPr>
        </p:nvSpPr>
        <p:spPr>
          <a:xfrm>
            <a:off x="10751004" y="6335309"/>
            <a:ext cx="1181114" cy="250337"/>
          </a:xfrm>
        </p:spPr>
        <p:txBody>
          <a:bodyPr/>
          <a:lstStyle/>
          <a:p>
            <a:fld id="{6619DCF6-8A19-4F4F-A258-1625A66B6247}" type="datetimeFigureOut">
              <a:rPr lang="en-CA" smtClean="0"/>
              <a:t>2023-03-12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D2B8363-91EC-4E26-85A0-7519E98723F9}" type="slidenum">
              <a:rPr lang="en-CA" smtClean="0"/>
              <a:t>‹#›</a:t>
            </a:fld>
            <a:endParaRPr lang="en-CA"/>
          </a:p>
        </p:txBody>
      </p:sp>
      <p:cxnSp>
        <p:nvCxnSpPr>
          <p:cNvPr id="12" name="Straight Connector 11"/>
          <p:cNvCxnSpPr/>
          <p:nvPr/>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grpSp>
        <p:nvGrpSpPr>
          <p:cNvPr id="10" name="Group 9">
            <a:extLst>
              <a:ext uri="{FF2B5EF4-FFF2-40B4-BE49-F238E27FC236}">
                <a16:creationId xmlns:a16="http://schemas.microsoft.com/office/drawing/2014/main" id="{9A98F507-4C7B-6440-9274-D567E17B880A}"/>
              </a:ext>
            </a:extLst>
          </p:cNvPr>
          <p:cNvGrpSpPr/>
          <p:nvPr/>
        </p:nvGrpSpPr>
        <p:grpSpPr>
          <a:xfrm>
            <a:off x="0" y="0"/>
            <a:ext cx="12192000" cy="397164"/>
            <a:chOff x="0" y="0"/>
            <a:chExt cx="12192000" cy="397164"/>
          </a:xfrm>
        </p:grpSpPr>
        <p:sp>
          <p:nvSpPr>
            <p:cNvPr id="11" name="Rectangle 10">
              <a:extLst>
                <a:ext uri="{FF2B5EF4-FFF2-40B4-BE49-F238E27FC236}">
                  <a16:creationId xmlns:a16="http://schemas.microsoft.com/office/drawing/2014/main" id="{0062FC0E-C608-DC42-8142-5E620C586391}"/>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CC75DC-12D2-C548-B93B-8BE8DDE058E8}"/>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4F8930-F07E-A444-B191-FE56C3BD8316}"/>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226A990-F64D-7B46-9DDB-79FB7E56237D}"/>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09A52E3-1AD5-F04B-A519-876179FD2849}"/>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189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807867"/>
            <a:ext cx="5440648" cy="5445153"/>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b="1" cap="all" baseline="0"/>
            </a:lvl1pPr>
          </a:lstStyle>
          <a:p>
            <a:r>
              <a:rPr lang="en-US" dirty="0"/>
              <a:t>CONTEXT or THEME</a:t>
            </a:r>
          </a:p>
        </p:txBody>
      </p:sp>
      <p:sp>
        <p:nvSpPr>
          <p:cNvPr id="3" name="Date Placeholder 2"/>
          <p:cNvSpPr>
            <a:spLocks noGrp="1"/>
          </p:cNvSpPr>
          <p:nvPr>
            <p:ph type="dt" sz="half" idx="10"/>
          </p:nvPr>
        </p:nvSpPr>
        <p:spPr>
          <a:xfrm>
            <a:off x="10751004" y="6335309"/>
            <a:ext cx="1181114" cy="250337"/>
          </a:xfrm>
        </p:spPr>
        <p:txBody>
          <a:bodyPr/>
          <a:lstStyle/>
          <a:p>
            <a:fld id="{6619DCF6-8A19-4F4F-A258-1625A66B6247}" type="datetimeFigureOut">
              <a:rPr lang="en-CA" smtClean="0"/>
              <a:t>2023-03-12</a:t>
            </a:fld>
            <a:endParaRPr lang="en-CA"/>
          </a:p>
        </p:txBody>
      </p:sp>
      <p:sp>
        <p:nvSpPr>
          <p:cNvPr id="4" name="Footer Placeholder 3"/>
          <p:cNvSpPr>
            <a:spLocks noGrp="1"/>
          </p:cNvSpPr>
          <p:nvPr>
            <p:ph type="ftr" sz="quarter" idx="11"/>
          </p:nvPr>
        </p:nvSpPr>
        <p:spPr>
          <a:xfrm>
            <a:off x="259882" y="6335309"/>
            <a:ext cx="3887245" cy="250337"/>
          </a:xfrm>
        </p:spPr>
        <p:txBody>
          <a:bodyPr/>
          <a:lstStyle/>
          <a:p>
            <a:endParaRPr lang="en-CA"/>
          </a:p>
        </p:txBody>
      </p:sp>
      <p:sp>
        <p:nvSpPr>
          <p:cNvPr id="5" name="Slide Number Placeholder 4"/>
          <p:cNvSpPr>
            <a:spLocks noGrp="1"/>
          </p:cNvSpPr>
          <p:nvPr>
            <p:ph type="sldNum" sz="quarter" idx="12"/>
          </p:nvPr>
        </p:nvSpPr>
        <p:spPr>
          <a:xfrm>
            <a:off x="5587999" y="6335309"/>
            <a:ext cx="1016000" cy="250337"/>
          </a:xfrm>
        </p:spPr>
        <p:txBody>
          <a:bodyPr/>
          <a:lstStyle/>
          <a:p>
            <a:fld id="{7D2B8363-91EC-4E26-85A0-7519E98723F9}" type="slidenum">
              <a:rPr lang="en-CA" smtClean="0"/>
              <a:t>‹#›</a:t>
            </a:fld>
            <a:endParaRPr lang="en-CA"/>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cap="all"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cxnSp>
        <p:nvCxnSpPr>
          <p:cNvPr id="10" name="Straight Connector 9"/>
          <p:cNvCxnSpPr/>
          <p:nvPr/>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683A625-C185-494B-B37B-9A01244E3192}"/>
              </a:ext>
            </a:extLst>
          </p:cNvPr>
          <p:cNvGrpSpPr/>
          <p:nvPr/>
        </p:nvGrpSpPr>
        <p:grpSpPr>
          <a:xfrm>
            <a:off x="0" y="0"/>
            <a:ext cx="12192000" cy="397164"/>
            <a:chOff x="0" y="0"/>
            <a:chExt cx="12192000" cy="397164"/>
          </a:xfrm>
        </p:grpSpPr>
        <p:sp>
          <p:nvSpPr>
            <p:cNvPr id="13" name="Rectangle 12">
              <a:extLst>
                <a:ext uri="{FF2B5EF4-FFF2-40B4-BE49-F238E27FC236}">
                  <a16:creationId xmlns:a16="http://schemas.microsoft.com/office/drawing/2014/main" id="{EEB838A2-1B77-0E49-8EB2-7C6DCD7571CB}"/>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B6C057-9898-964D-A318-DDE19B199684}"/>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A7EC5E2-3D95-A749-8B20-E089E5CD8094}"/>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1FB6F0-3123-6F44-ADA3-9A378BBFB9EC}"/>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58458C1-B21A-1740-8C2E-D51A34AFD1A3}"/>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525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b="1" cap="all" baseline="0"/>
            </a:lvl1pPr>
          </a:lstStyle>
          <a:p>
            <a:r>
              <a:rPr lang="en-US" dirty="0"/>
              <a:t>SECTION DIVIDER</a:t>
            </a:r>
          </a:p>
        </p:txBody>
      </p:sp>
      <p:sp>
        <p:nvSpPr>
          <p:cNvPr id="3" name="Date Placeholder 2"/>
          <p:cNvSpPr>
            <a:spLocks noGrp="1"/>
          </p:cNvSpPr>
          <p:nvPr>
            <p:ph type="dt" sz="half" idx="10"/>
          </p:nvPr>
        </p:nvSpPr>
        <p:spPr>
          <a:xfrm>
            <a:off x="10751004" y="6335309"/>
            <a:ext cx="1181114" cy="250337"/>
          </a:xfrm>
        </p:spPr>
        <p:txBody>
          <a:bodyPr/>
          <a:lstStyle/>
          <a:p>
            <a:fld id="{6619DCF6-8A19-4F4F-A258-1625A66B6247}" type="datetimeFigureOut">
              <a:rPr lang="en-CA" smtClean="0"/>
              <a:t>2023-03-12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D2B8363-91EC-4E26-85A0-7519E98723F9}" type="slidenum">
              <a:rPr lang="en-CA" smtClean="0"/>
              <a:t>‹#›</a:t>
            </a:fld>
            <a:endParaRPr lang="en-CA"/>
          </a:p>
        </p:txBody>
      </p:sp>
      <p:grpSp>
        <p:nvGrpSpPr>
          <p:cNvPr id="7" name="Group 6">
            <a:extLst>
              <a:ext uri="{FF2B5EF4-FFF2-40B4-BE49-F238E27FC236}">
                <a16:creationId xmlns:a16="http://schemas.microsoft.com/office/drawing/2014/main" id="{DA77994C-28FD-564D-8D2B-3C1D1E003F78}"/>
              </a:ext>
            </a:extLst>
          </p:cNvPr>
          <p:cNvGrpSpPr/>
          <p:nvPr/>
        </p:nvGrpSpPr>
        <p:grpSpPr>
          <a:xfrm>
            <a:off x="0" y="0"/>
            <a:ext cx="12192000" cy="397164"/>
            <a:chOff x="0" y="0"/>
            <a:chExt cx="12192000" cy="397164"/>
          </a:xfrm>
        </p:grpSpPr>
        <p:sp>
          <p:nvSpPr>
            <p:cNvPr id="8" name="Rectangle 7">
              <a:extLst>
                <a:ext uri="{FF2B5EF4-FFF2-40B4-BE49-F238E27FC236}">
                  <a16:creationId xmlns:a16="http://schemas.microsoft.com/office/drawing/2014/main" id="{3AF1F1A7-A97F-2043-A2B6-700DB47E5D6E}"/>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224B184-90A6-454F-9D9E-ECF073E8AB22}"/>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BF415E-5C68-5A46-A4AA-12882385D646}"/>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F68827-DD27-C847-A47E-256BF5F3DD58}"/>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0BE1C56-BDF3-2C49-8D53-7F278C21E615}"/>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77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b="1" cap="all" baseline="0"/>
            </a:lvl1pPr>
          </a:lstStyle>
          <a:p>
            <a:r>
              <a:rPr lang="en-US" dirty="0"/>
              <a:t>SECTION DIVIDER</a:t>
            </a:r>
          </a:p>
        </p:txBody>
      </p:sp>
      <p:sp>
        <p:nvSpPr>
          <p:cNvPr id="3" name="Date Placeholder 2"/>
          <p:cNvSpPr>
            <a:spLocks noGrp="1"/>
          </p:cNvSpPr>
          <p:nvPr>
            <p:ph type="dt" sz="half" idx="10"/>
          </p:nvPr>
        </p:nvSpPr>
        <p:spPr>
          <a:xfrm>
            <a:off x="10751004" y="6335309"/>
            <a:ext cx="1181114" cy="250337"/>
          </a:xfrm>
        </p:spPr>
        <p:txBody>
          <a:bodyPr/>
          <a:lstStyle/>
          <a:p>
            <a:fld id="{6619DCF6-8A19-4F4F-A258-1625A66B6247}" type="datetimeFigureOut">
              <a:rPr lang="en-CA" smtClean="0"/>
              <a:t>2023-03-12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D2B8363-91EC-4E26-85A0-7519E98723F9}" type="slidenum">
              <a:rPr lang="en-CA" smtClean="0"/>
              <a:t>‹#›</a:t>
            </a:fld>
            <a:endParaRPr lang="en-CA"/>
          </a:p>
        </p:txBody>
      </p:sp>
      <p:grpSp>
        <p:nvGrpSpPr>
          <p:cNvPr id="7" name="Group 6">
            <a:extLst>
              <a:ext uri="{FF2B5EF4-FFF2-40B4-BE49-F238E27FC236}">
                <a16:creationId xmlns:a16="http://schemas.microsoft.com/office/drawing/2014/main" id="{94B9973A-E968-E149-B111-4E3A0085298A}"/>
              </a:ext>
            </a:extLst>
          </p:cNvPr>
          <p:cNvGrpSpPr/>
          <p:nvPr/>
        </p:nvGrpSpPr>
        <p:grpSpPr>
          <a:xfrm>
            <a:off x="0" y="0"/>
            <a:ext cx="12192000" cy="397164"/>
            <a:chOff x="0" y="0"/>
            <a:chExt cx="12192000" cy="397164"/>
          </a:xfrm>
        </p:grpSpPr>
        <p:sp>
          <p:nvSpPr>
            <p:cNvPr id="8" name="Rectangle 7">
              <a:extLst>
                <a:ext uri="{FF2B5EF4-FFF2-40B4-BE49-F238E27FC236}">
                  <a16:creationId xmlns:a16="http://schemas.microsoft.com/office/drawing/2014/main" id="{3D2FDE60-617C-5041-979E-D1F7A2C5C89F}"/>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4F1CEB-D611-BA47-A19D-E0A5A169870A}"/>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7D50D4-6174-034C-A3F3-E9AB2E1D3281}"/>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7EA6D82-A05D-0249-8E30-A4790C4403B2}"/>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C19425-79B1-3342-B23A-57609026ACF2}"/>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621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Subheader</a:t>
            </a:r>
            <a:endParaRPr lang="en-US" dirty="0"/>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b="1" cap="all" baseline="0">
                <a:solidFill>
                  <a:schemeClr val="bg1"/>
                </a:solidFill>
              </a:defRPr>
            </a:lvl1pPr>
          </a:lstStyle>
          <a:p>
            <a:r>
              <a:rPr lang="en-US" dirty="0"/>
              <a:t>SECTION DIVIDER</a:t>
            </a:r>
          </a:p>
        </p:txBody>
      </p:sp>
      <p:sp>
        <p:nvSpPr>
          <p:cNvPr id="3" name="Date Placeholder 2"/>
          <p:cNvSpPr>
            <a:spLocks noGrp="1"/>
          </p:cNvSpPr>
          <p:nvPr>
            <p:ph type="dt" sz="half" idx="10"/>
          </p:nvPr>
        </p:nvSpPr>
        <p:spPr>
          <a:xfrm>
            <a:off x="10751004" y="6335309"/>
            <a:ext cx="1181114" cy="250337"/>
          </a:xfrm>
        </p:spPr>
        <p:txBody>
          <a:bodyPr/>
          <a:lstStyle>
            <a:lvl1pPr>
              <a:defRPr>
                <a:solidFill>
                  <a:schemeClr val="bg1"/>
                </a:solidFill>
              </a:defRPr>
            </a:lvl1pPr>
          </a:lstStyle>
          <a:p>
            <a:fld id="{6619DCF6-8A19-4F4F-A258-1625A66B6247}" type="datetimeFigureOut">
              <a:rPr lang="en-CA" smtClean="0"/>
              <a:t>2023-03-12</a:t>
            </a:fld>
            <a:endParaRPr lang="en-CA"/>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CA"/>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7D2B8363-91EC-4E26-85A0-7519E98723F9}" type="slidenum">
              <a:rPr lang="en-CA" smtClean="0"/>
              <a:t>‹#›</a:t>
            </a:fld>
            <a:endParaRPr lang="en-CA"/>
          </a:p>
        </p:txBody>
      </p:sp>
      <p:grpSp>
        <p:nvGrpSpPr>
          <p:cNvPr id="7" name="Group 6">
            <a:extLst>
              <a:ext uri="{FF2B5EF4-FFF2-40B4-BE49-F238E27FC236}">
                <a16:creationId xmlns:a16="http://schemas.microsoft.com/office/drawing/2014/main" id="{3C710A07-0963-2F48-B979-AEAC595D2302}"/>
              </a:ext>
            </a:extLst>
          </p:cNvPr>
          <p:cNvGrpSpPr/>
          <p:nvPr/>
        </p:nvGrpSpPr>
        <p:grpSpPr>
          <a:xfrm>
            <a:off x="0" y="0"/>
            <a:ext cx="12192000" cy="397164"/>
            <a:chOff x="0" y="0"/>
            <a:chExt cx="12192000" cy="397164"/>
          </a:xfrm>
        </p:grpSpPr>
        <p:sp>
          <p:nvSpPr>
            <p:cNvPr id="8" name="Rectangle 7">
              <a:extLst>
                <a:ext uri="{FF2B5EF4-FFF2-40B4-BE49-F238E27FC236}">
                  <a16:creationId xmlns:a16="http://schemas.microsoft.com/office/drawing/2014/main" id="{BEF4AFBB-4878-E449-BA3E-95D6B0E5FAB1}"/>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8A5CE70-AD3F-774E-BE63-C49B146F7847}"/>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CBF245-27F6-0A4E-A98C-1F74A015B671}"/>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79344F2-19C3-7A47-BC07-9351DEF6EEAF}"/>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D60D7D3-7608-864C-95F0-5D019659C1F5}"/>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225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none" baseline="0">
                <a:solidFill>
                  <a:schemeClr val="tx1"/>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a:xfrm>
            <a:off x="10719067" y="6335309"/>
            <a:ext cx="1181114" cy="250337"/>
          </a:xfrm>
        </p:spPr>
        <p:txBody>
          <a:bodyPr/>
          <a:lstStyle/>
          <a:p>
            <a:fld id="{6619DCF6-8A19-4F4F-A258-1625A66B6247}" type="datetimeFigureOut">
              <a:rPr lang="en-CA" smtClean="0"/>
              <a:t>2023-03-12</a:t>
            </a:fld>
            <a:endParaRPr lang="en-CA"/>
          </a:p>
        </p:txBody>
      </p:sp>
      <p:sp>
        <p:nvSpPr>
          <p:cNvPr id="10" name="Footer Placeholder 9"/>
          <p:cNvSpPr>
            <a:spLocks noGrp="1"/>
          </p:cNvSpPr>
          <p:nvPr>
            <p:ph type="ftr" sz="quarter" idx="11"/>
          </p:nvPr>
        </p:nvSpPr>
        <p:spPr>
          <a:xfrm>
            <a:off x="291819" y="6335309"/>
            <a:ext cx="4829174" cy="250337"/>
          </a:xfrm>
        </p:spPr>
        <p:txBody>
          <a:bodyPr/>
          <a:lstStyle/>
          <a:p>
            <a:endParaRPr lang="en-CA"/>
          </a:p>
        </p:txBody>
      </p:sp>
      <p:sp>
        <p:nvSpPr>
          <p:cNvPr id="11" name="Slide Number Placeholder 10"/>
          <p:cNvSpPr>
            <a:spLocks noGrp="1"/>
          </p:cNvSpPr>
          <p:nvPr>
            <p:ph type="sldNum" sz="quarter" idx="12"/>
          </p:nvPr>
        </p:nvSpPr>
        <p:spPr/>
        <p:txBody>
          <a:bodyPr/>
          <a:lstStyle/>
          <a:p>
            <a:fld id="{7D2B8363-91EC-4E26-85A0-7519E98723F9}" type="slidenum">
              <a:rPr lang="en-CA" smtClean="0"/>
              <a:t>‹#›</a:t>
            </a:fld>
            <a:endParaRPr lang="en-CA"/>
          </a:p>
        </p:txBody>
      </p:sp>
      <p:grpSp>
        <p:nvGrpSpPr>
          <p:cNvPr id="16" name="Group 15"/>
          <p:cNvGrpSpPr/>
          <p:nvPr/>
        </p:nvGrpSpPr>
        <p:grpSpPr>
          <a:xfrm>
            <a:off x="0" y="0"/>
            <a:ext cx="12192000" cy="397164"/>
            <a:chOff x="0" y="0"/>
            <a:chExt cx="12192000" cy="397164"/>
          </a:xfrm>
        </p:grpSpPr>
        <p:sp>
          <p:nvSpPr>
            <p:cNvPr id="17" name="Rectangle 16"/>
            <p:cNvSpPr/>
            <p:nvPr userDrawn="1"/>
          </p:nvSpPr>
          <p:spPr>
            <a:xfrm>
              <a:off x="1" y="198582"/>
              <a:ext cx="3082197"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050818" y="198582"/>
              <a:ext cx="3047061"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1951DB4-78E5-884C-BDE1-084877EE3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063" y="985586"/>
            <a:ext cx="6173872" cy="4075200"/>
          </a:xfrm>
          <a:prstGeom prst="rect">
            <a:avLst/>
          </a:prstGeom>
        </p:spPr>
      </p:pic>
    </p:spTree>
    <p:extLst>
      <p:ext uri="{BB962C8B-B14F-4D97-AF65-F5344CB8AC3E}">
        <p14:creationId xmlns:p14="http://schemas.microsoft.com/office/powerpoint/2010/main" val="184039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cap="all" baseline="0">
                <a:solidFill>
                  <a:schemeClr val="tx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619DCF6-8A19-4F4F-A258-1625A66B6247}" type="datetimeFigureOut">
              <a:rPr lang="en-CA" smtClean="0"/>
              <a:t>2023-03-12</a:t>
            </a:fld>
            <a:endParaRPr lang="en-CA"/>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endParaRPr lang="en-CA"/>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7D2B8363-91EC-4E26-85A0-7519E98723F9}" type="slidenum">
              <a:rPr lang="en-CA" smtClean="0"/>
              <a:t>‹#›</a:t>
            </a:fld>
            <a:endParaRPr lang="en-CA"/>
          </a:p>
        </p:txBody>
      </p:sp>
      <p:grpSp>
        <p:nvGrpSpPr>
          <p:cNvPr id="30" name="Group 29"/>
          <p:cNvGrpSpPr/>
          <p:nvPr/>
        </p:nvGrpSpPr>
        <p:grpSpPr>
          <a:xfrm>
            <a:off x="0" y="0"/>
            <a:ext cx="12192000" cy="397164"/>
            <a:chOff x="0" y="0"/>
            <a:chExt cx="12192000" cy="397164"/>
          </a:xfrm>
        </p:grpSpPr>
        <p:sp>
          <p:nvSpPr>
            <p:cNvPr id="31" name="Rectangle 30"/>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AED51070-0FEE-B746-AFAB-B0E11FE67C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8000"/>
            <a:ext cx="4592702" cy="1260000"/>
          </a:xfrm>
          <a:prstGeom prst="rect">
            <a:avLst/>
          </a:prstGeom>
        </p:spPr>
      </p:pic>
    </p:spTree>
    <p:extLst>
      <p:ext uri="{BB962C8B-B14F-4D97-AF65-F5344CB8AC3E}">
        <p14:creationId xmlns:p14="http://schemas.microsoft.com/office/powerpoint/2010/main" val="235752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losing Slide_AL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marL="0" algn="ctr">
              <a:lnSpc>
                <a:spcPct val="75000"/>
              </a:lnSpc>
              <a:defRPr lang="en-US" sz="1800" b="0" i="0">
                <a:solidFill>
                  <a:schemeClr val="bg1">
                    <a:alpha val="81000"/>
                  </a:schemeClr>
                </a:solidFill>
                <a:latin typeface="Verdana" charset="0"/>
                <a:ea typeface="Verdana" charset="0"/>
                <a:cs typeface="Verdana" charset="0"/>
              </a:defRPr>
            </a:lvl1pPr>
          </a:lstStyle>
          <a:p>
            <a:pPr marL="0" lvl="0" algn="ctr">
              <a:lnSpc>
                <a:spcPct val="75000"/>
              </a:lnSpc>
            </a:pPr>
            <a:r>
              <a:rPr lang="en-US" dirty="0"/>
              <a:t>Click to edit master closing slide</a:t>
            </a:r>
          </a:p>
        </p:txBody>
      </p:sp>
      <p:sp>
        <p:nvSpPr>
          <p:cNvPr id="6" name="Date Placeholder 5"/>
          <p:cNvSpPr>
            <a:spLocks noGrp="1"/>
          </p:cNvSpPr>
          <p:nvPr>
            <p:ph type="dt" sz="half" idx="10"/>
          </p:nvPr>
        </p:nvSpPr>
        <p:spPr>
          <a:xfrm>
            <a:off x="10765732" y="6335309"/>
            <a:ext cx="1181114" cy="250337"/>
          </a:xfrm>
        </p:spPr>
        <p:txBody>
          <a:bodyPr/>
          <a:lstStyle>
            <a:lvl1pPr>
              <a:defRPr>
                <a:solidFill>
                  <a:schemeClr val="bg1"/>
                </a:solidFill>
              </a:defRPr>
            </a:lvl1pPr>
          </a:lstStyle>
          <a:p>
            <a:fld id="{6619DCF6-8A19-4F4F-A258-1625A66B6247}" type="datetimeFigureOut">
              <a:rPr lang="en-CA" smtClean="0"/>
              <a:t>2023-03-12</a:t>
            </a:fld>
            <a:endParaRPr lang="en-CA"/>
          </a:p>
        </p:txBody>
      </p:sp>
      <p:sp>
        <p:nvSpPr>
          <p:cNvPr id="7" name="Footer Placeholder 6"/>
          <p:cNvSpPr>
            <a:spLocks noGrp="1"/>
          </p:cNvSpPr>
          <p:nvPr>
            <p:ph type="ftr" sz="quarter" idx="11"/>
          </p:nvPr>
        </p:nvSpPr>
        <p:spPr>
          <a:xfrm>
            <a:off x="245154" y="6335309"/>
            <a:ext cx="4752974" cy="250337"/>
          </a:xfrm>
        </p:spPr>
        <p:txBody>
          <a:bodyPr/>
          <a:lstStyle>
            <a:lvl1pPr>
              <a:defRPr>
                <a:solidFill>
                  <a:schemeClr val="bg1"/>
                </a:solidFill>
              </a:defRPr>
            </a:lvl1pPr>
          </a:lstStyle>
          <a:p>
            <a:endParaRPr lang="en-CA"/>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7D2B8363-91EC-4E26-85A0-7519E98723F9}" type="slidenum">
              <a:rPr lang="en-CA" smtClean="0"/>
              <a:t>‹#›</a:t>
            </a:fld>
            <a:endParaRPr lang="en-CA"/>
          </a:p>
        </p:txBody>
      </p:sp>
      <p:pic>
        <p:nvPicPr>
          <p:cNvPr id="5" name="Picture 4">
            <a:extLst>
              <a:ext uri="{FF2B5EF4-FFF2-40B4-BE49-F238E27FC236}">
                <a16:creationId xmlns:a16="http://schemas.microsoft.com/office/drawing/2014/main" id="{90DB1498-F58C-E646-9F6F-54D3F125A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064" y="985586"/>
            <a:ext cx="6173872" cy="4075200"/>
          </a:xfrm>
          <a:prstGeom prst="rect">
            <a:avLst/>
          </a:prstGeom>
        </p:spPr>
      </p:pic>
      <p:grpSp>
        <p:nvGrpSpPr>
          <p:cNvPr id="10" name="Group 9">
            <a:extLst>
              <a:ext uri="{FF2B5EF4-FFF2-40B4-BE49-F238E27FC236}">
                <a16:creationId xmlns:a16="http://schemas.microsoft.com/office/drawing/2014/main" id="{642D84BF-CC9F-2E45-B41E-E1018E52236B}"/>
              </a:ext>
            </a:extLst>
          </p:cNvPr>
          <p:cNvGrpSpPr/>
          <p:nvPr/>
        </p:nvGrpSpPr>
        <p:grpSpPr>
          <a:xfrm>
            <a:off x="0" y="0"/>
            <a:ext cx="12192000" cy="397164"/>
            <a:chOff x="0" y="0"/>
            <a:chExt cx="12192000" cy="397164"/>
          </a:xfrm>
        </p:grpSpPr>
        <p:sp>
          <p:nvSpPr>
            <p:cNvPr id="11" name="Rectangle 10">
              <a:extLst>
                <a:ext uri="{FF2B5EF4-FFF2-40B4-BE49-F238E27FC236}">
                  <a16:creationId xmlns:a16="http://schemas.microsoft.com/office/drawing/2014/main" id="{B4C387F9-B9F8-B843-A4AF-1DE8170DDD75}"/>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777F05-86E1-1440-B143-A590EF7D0CF5}"/>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ABB63A-2280-5247-9344-AFFBEEA91B4A}"/>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7B0FD2-33DD-9B46-A0F5-B6C6D770C391}"/>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A3A37A-AABE-5844-99CD-3DE6893FA8D7}"/>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796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Closing Slide_Y+W">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0719067" y="6335309"/>
            <a:ext cx="1181114" cy="250337"/>
          </a:xfrm>
        </p:spPr>
        <p:txBody>
          <a:bodyPr/>
          <a:lstStyle/>
          <a:p>
            <a:fld id="{6619DCF6-8A19-4F4F-A258-1625A66B6247}" type="datetimeFigureOut">
              <a:rPr lang="en-CA" smtClean="0"/>
              <a:t>2023-03-12</a:t>
            </a:fld>
            <a:endParaRPr lang="en-CA"/>
          </a:p>
        </p:txBody>
      </p:sp>
      <p:sp>
        <p:nvSpPr>
          <p:cNvPr id="10" name="Footer Placeholder 9"/>
          <p:cNvSpPr>
            <a:spLocks noGrp="1"/>
          </p:cNvSpPr>
          <p:nvPr>
            <p:ph type="ftr" sz="quarter" idx="11"/>
          </p:nvPr>
        </p:nvSpPr>
        <p:spPr>
          <a:xfrm>
            <a:off x="291819" y="6335309"/>
            <a:ext cx="4829174" cy="250337"/>
          </a:xfrm>
        </p:spPr>
        <p:txBody>
          <a:bodyPr/>
          <a:lstStyle/>
          <a:p>
            <a:endParaRPr lang="en-CA"/>
          </a:p>
        </p:txBody>
      </p:sp>
      <p:sp>
        <p:nvSpPr>
          <p:cNvPr id="11" name="Slide Number Placeholder 10"/>
          <p:cNvSpPr>
            <a:spLocks noGrp="1"/>
          </p:cNvSpPr>
          <p:nvPr>
            <p:ph type="sldNum" sz="quarter" idx="12"/>
          </p:nvPr>
        </p:nvSpPr>
        <p:spPr/>
        <p:txBody>
          <a:bodyPr/>
          <a:lstStyle/>
          <a:p>
            <a:fld id="{7D2B8363-91EC-4E26-85A0-7519E98723F9}" type="slidenum">
              <a:rPr lang="en-CA" smtClean="0"/>
              <a:t>‹#›</a:t>
            </a:fld>
            <a:endParaRPr lang="en-CA"/>
          </a:p>
        </p:txBody>
      </p:sp>
      <p:grpSp>
        <p:nvGrpSpPr>
          <p:cNvPr id="16" name="Group 15"/>
          <p:cNvGrpSpPr/>
          <p:nvPr/>
        </p:nvGrpSpPr>
        <p:grpSpPr>
          <a:xfrm>
            <a:off x="0" y="0"/>
            <a:ext cx="12192000" cy="397164"/>
            <a:chOff x="0" y="0"/>
            <a:chExt cx="12192000" cy="397164"/>
          </a:xfrm>
        </p:grpSpPr>
        <p:sp>
          <p:nvSpPr>
            <p:cNvPr id="17" name="Rectangle 16"/>
            <p:cNvSpPr/>
            <p:nvPr userDrawn="1"/>
          </p:nvSpPr>
          <p:spPr>
            <a:xfrm>
              <a:off x="1" y="198582"/>
              <a:ext cx="3082197"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050818" y="198582"/>
              <a:ext cx="3047061"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51951DB4-78E5-884C-BDE1-084877EE3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064" y="805093"/>
            <a:ext cx="6173872" cy="4075200"/>
          </a:xfrm>
          <a:prstGeom prst="rect">
            <a:avLst/>
          </a:prstGeom>
        </p:spPr>
      </p:pic>
      <p:pic>
        <p:nvPicPr>
          <p:cNvPr id="14" name="Picture 13">
            <a:extLst>
              <a:ext uri="{FF2B5EF4-FFF2-40B4-BE49-F238E27FC236}">
                <a16:creationId xmlns:a16="http://schemas.microsoft.com/office/drawing/2014/main" id="{F0B9F152-2C9C-3C49-91F6-1A68EA5126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87315" y="4854114"/>
            <a:ext cx="1817370" cy="514350"/>
          </a:xfrm>
          <a:prstGeom prst="rect">
            <a:avLst/>
          </a:prstGeom>
        </p:spPr>
      </p:pic>
      <p:pic>
        <p:nvPicPr>
          <p:cNvPr id="15" name="Picture 14">
            <a:extLst>
              <a:ext uri="{FF2B5EF4-FFF2-40B4-BE49-F238E27FC236}">
                <a16:creationId xmlns:a16="http://schemas.microsoft.com/office/drawing/2014/main" id="{49FD4754-DD21-1142-99BB-DD4E0873283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237482" y="5539328"/>
            <a:ext cx="3717036" cy="243459"/>
          </a:xfrm>
          <a:prstGeom prst="rect">
            <a:avLst/>
          </a:prstGeom>
        </p:spPr>
      </p:pic>
    </p:spTree>
    <p:extLst>
      <p:ext uri="{BB962C8B-B14F-4D97-AF65-F5344CB8AC3E}">
        <p14:creationId xmlns:p14="http://schemas.microsoft.com/office/powerpoint/2010/main" val="375811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Closing Slide_Y+W_ALT">
    <p:bg>
      <p:bgPr>
        <a:solidFill>
          <a:schemeClr val="tx1"/>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0765732" y="6335309"/>
            <a:ext cx="1181114" cy="250337"/>
          </a:xfrm>
        </p:spPr>
        <p:txBody>
          <a:bodyPr/>
          <a:lstStyle>
            <a:lvl1pPr>
              <a:defRPr>
                <a:solidFill>
                  <a:schemeClr val="bg1"/>
                </a:solidFill>
              </a:defRPr>
            </a:lvl1pPr>
          </a:lstStyle>
          <a:p>
            <a:fld id="{6619DCF6-8A19-4F4F-A258-1625A66B6247}" type="datetimeFigureOut">
              <a:rPr lang="en-CA" smtClean="0"/>
              <a:t>2023-03-12</a:t>
            </a:fld>
            <a:endParaRPr lang="en-CA"/>
          </a:p>
        </p:txBody>
      </p:sp>
      <p:sp>
        <p:nvSpPr>
          <p:cNvPr id="7" name="Footer Placeholder 6"/>
          <p:cNvSpPr>
            <a:spLocks noGrp="1"/>
          </p:cNvSpPr>
          <p:nvPr>
            <p:ph type="ftr" sz="quarter" idx="11"/>
          </p:nvPr>
        </p:nvSpPr>
        <p:spPr>
          <a:xfrm>
            <a:off x="245154" y="6335309"/>
            <a:ext cx="4752974" cy="250337"/>
          </a:xfrm>
        </p:spPr>
        <p:txBody>
          <a:bodyPr/>
          <a:lstStyle>
            <a:lvl1pPr>
              <a:defRPr>
                <a:solidFill>
                  <a:schemeClr val="bg1"/>
                </a:solidFill>
              </a:defRPr>
            </a:lvl1pPr>
          </a:lstStyle>
          <a:p>
            <a:endParaRPr lang="en-CA"/>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7D2B8363-91EC-4E26-85A0-7519E98723F9}" type="slidenum">
              <a:rPr lang="en-CA" smtClean="0"/>
              <a:t>‹#›</a:t>
            </a:fld>
            <a:endParaRPr lang="en-CA"/>
          </a:p>
        </p:txBody>
      </p:sp>
      <p:pic>
        <p:nvPicPr>
          <p:cNvPr id="5" name="Picture 4">
            <a:extLst>
              <a:ext uri="{FF2B5EF4-FFF2-40B4-BE49-F238E27FC236}">
                <a16:creationId xmlns:a16="http://schemas.microsoft.com/office/drawing/2014/main" id="{90DB1498-F58C-E646-9F6F-54D3F125A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064" y="799131"/>
            <a:ext cx="6173872" cy="4075200"/>
          </a:xfrm>
          <a:prstGeom prst="rect">
            <a:avLst/>
          </a:prstGeom>
        </p:spPr>
      </p:pic>
      <p:grpSp>
        <p:nvGrpSpPr>
          <p:cNvPr id="10" name="Group 9">
            <a:extLst>
              <a:ext uri="{FF2B5EF4-FFF2-40B4-BE49-F238E27FC236}">
                <a16:creationId xmlns:a16="http://schemas.microsoft.com/office/drawing/2014/main" id="{642D84BF-CC9F-2E45-B41E-E1018E52236B}"/>
              </a:ext>
            </a:extLst>
          </p:cNvPr>
          <p:cNvGrpSpPr/>
          <p:nvPr/>
        </p:nvGrpSpPr>
        <p:grpSpPr>
          <a:xfrm>
            <a:off x="0" y="0"/>
            <a:ext cx="12192000" cy="397164"/>
            <a:chOff x="0" y="0"/>
            <a:chExt cx="12192000" cy="397164"/>
          </a:xfrm>
        </p:grpSpPr>
        <p:sp>
          <p:nvSpPr>
            <p:cNvPr id="11" name="Rectangle 10">
              <a:extLst>
                <a:ext uri="{FF2B5EF4-FFF2-40B4-BE49-F238E27FC236}">
                  <a16:creationId xmlns:a16="http://schemas.microsoft.com/office/drawing/2014/main" id="{B4C387F9-B9F8-B843-A4AF-1DE8170DDD75}"/>
                </a:ext>
              </a:extLst>
            </p:cNvPr>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777F05-86E1-1440-B143-A590EF7D0CF5}"/>
                </a:ext>
              </a:extLst>
            </p:cNvPr>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ABB63A-2280-5247-9344-AFFBEEA91B4A}"/>
                </a:ext>
              </a:extLst>
            </p:cNvPr>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7B0FD2-33DD-9B46-A0F5-B6C6D770C391}"/>
                </a:ext>
              </a:extLst>
            </p:cNvPr>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2A3A37A-AABE-5844-99CD-3DE6893FA8D7}"/>
                </a:ext>
              </a:extLst>
            </p:cNvPr>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44F621A7-BC12-434B-BB2A-7AB9ABA1472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87315" y="4854114"/>
            <a:ext cx="1817370" cy="514350"/>
          </a:xfrm>
          <a:prstGeom prst="rect">
            <a:avLst/>
          </a:prstGeom>
        </p:spPr>
      </p:pic>
      <p:pic>
        <p:nvPicPr>
          <p:cNvPr id="17" name="Picture 16">
            <a:extLst>
              <a:ext uri="{FF2B5EF4-FFF2-40B4-BE49-F238E27FC236}">
                <a16:creationId xmlns:a16="http://schemas.microsoft.com/office/drawing/2014/main" id="{17034381-4CDE-A64B-9AB1-A8FE06B6A14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237482" y="5539328"/>
            <a:ext cx="3717036" cy="243459"/>
          </a:xfrm>
          <a:prstGeom prst="rect">
            <a:avLst/>
          </a:prstGeom>
        </p:spPr>
      </p:pic>
    </p:spTree>
    <p:extLst>
      <p:ext uri="{BB962C8B-B14F-4D97-AF65-F5344CB8AC3E}">
        <p14:creationId xmlns:p14="http://schemas.microsoft.com/office/powerpoint/2010/main" val="191053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2740" y="1028940"/>
            <a:ext cx="9504060" cy="1474115"/>
          </a:xfrm>
        </p:spPr>
        <p:txBody>
          <a:bodyPr lIns="0" anchor="b">
            <a:noAutofit/>
          </a:bodyPr>
          <a:lstStyle>
            <a:lvl1pPr algn="l">
              <a:defRPr sz="5400" b="1" cap="all" baseline="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a:ln>
            <a:noFill/>
          </a:ln>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619DCF6-8A19-4F4F-A258-1625A66B6247}" type="datetimeFigureOut">
              <a:rPr lang="en-CA" smtClean="0"/>
              <a:t>2023-03-12</a:t>
            </a:fld>
            <a:endParaRPr lang="en-CA"/>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endParaRPr lang="en-CA"/>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7D2B8363-91EC-4E26-85A0-7519E98723F9}" type="slidenum">
              <a:rPr lang="en-CA" smtClean="0"/>
              <a:t>‹#›</a:t>
            </a:fld>
            <a:endParaRPr lang="en-CA"/>
          </a:p>
        </p:txBody>
      </p:sp>
      <p:grpSp>
        <p:nvGrpSpPr>
          <p:cNvPr id="23" name="Group 22"/>
          <p:cNvGrpSpPr/>
          <p:nvPr/>
        </p:nvGrpSpPr>
        <p:grpSpPr>
          <a:xfrm>
            <a:off x="0" y="0"/>
            <a:ext cx="12192000" cy="397164"/>
            <a:chOff x="0" y="0"/>
            <a:chExt cx="12192000" cy="397164"/>
          </a:xfrm>
        </p:grpSpPr>
        <p:sp>
          <p:nvSpPr>
            <p:cNvPr id="24" name="Rectangle 23"/>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A25637DD-B94D-0C4B-80E5-DEC983B41A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8000"/>
            <a:ext cx="4592704" cy="1260000"/>
          </a:xfrm>
          <a:prstGeom prst="rect">
            <a:avLst/>
          </a:prstGeom>
        </p:spPr>
      </p:pic>
    </p:spTree>
    <p:extLst>
      <p:ext uri="{BB962C8B-B14F-4D97-AF65-F5344CB8AC3E}">
        <p14:creationId xmlns:p14="http://schemas.microsoft.com/office/powerpoint/2010/main" val="10340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b="1" cap="all" baseline="0">
                <a:solidFill>
                  <a:schemeClr val="bg1"/>
                </a:solidFill>
                <a:latin typeface="+mj-lt"/>
              </a:defRPr>
            </a:lvl1pPr>
          </a:lstStyle>
          <a:p>
            <a:r>
              <a:rPr lang="en-US" dirty="0"/>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15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452740" y="2642329"/>
            <a:ext cx="1182916" cy="377962"/>
          </a:xfrm>
          <a:solidFill>
            <a:schemeClr val="accent1"/>
          </a:solidFill>
          <a:ln>
            <a:noFill/>
          </a:ln>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619DCF6-8A19-4F4F-A258-1625A66B6247}" type="datetimeFigureOut">
              <a:rPr lang="en-CA" smtClean="0"/>
              <a:t>2023-03-12</a:t>
            </a:fld>
            <a:endParaRPr lang="en-CA"/>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endParaRPr lang="en-CA"/>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7D2B8363-91EC-4E26-85A0-7519E98723F9}" type="slidenum">
              <a:rPr lang="en-CA" smtClean="0"/>
              <a:t>‹#›</a:t>
            </a:fld>
            <a:endParaRPr lang="en-CA"/>
          </a:p>
        </p:txBody>
      </p:sp>
      <p:grpSp>
        <p:nvGrpSpPr>
          <p:cNvPr id="30" name="Group 29"/>
          <p:cNvGrpSpPr/>
          <p:nvPr/>
        </p:nvGrpSpPr>
        <p:grpSpPr>
          <a:xfrm>
            <a:off x="0" y="0"/>
            <a:ext cx="12192000" cy="397164"/>
            <a:chOff x="0" y="0"/>
            <a:chExt cx="12192000" cy="397164"/>
          </a:xfrm>
        </p:grpSpPr>
        <p:sp>
          <p:nvSpPr>
            <p:cNvPr id="31" name="Rectangle 30"/>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CA7E8EE6-1FF2-414B-9B24-9195B1BD6F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8000"/>
            <a:ext cx="4592704" cy="1260000"/>
          </a:xfrm>
          <a:prstGeom prst="rect">
            <a:avLst/>
          </a:prstGeom>
        </p:spPr>
      </p:pic>
    </p:spTree>
    <p:extLst>
      <p:ext uri="{BB962C8B-B14F-4D97-AF65-F5344CB8AC3E}">
        <p14:creationId xmlns:p14="http://schemas.microsoft.com/office/powerpoint/2010/main" val="116636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19DCF6-8A19-4F4F-A258-1625A66B6247}" type="datetimeFigureOut">
              <a:rPr lang="en-CA" smtClean="0"/>
              <a:t>2023-03-12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D2B8363-91EC-4E26-85A0-7519E98723F9}" type="slidenum">
              <a:rPr lang="en-CA" smtClean="0"/>
              <a:t>‹#›</a:t>
            </a:fld>
            <a:endParaRPr lang="en-CA"/>
          </a:p>
        </p:txBody>
      </p:sp>
    </p:spTree>
    <p:extLst>
      <p:ext uri="{BB962C8B-B14F-4D97-AF65-F5344CB8AC3E}">
        <p14:creationId xmlns:p14="http://schemas.microsoft.com/office/powerpoint/2010/main" val="30843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MENU ITEM 3</a:t>
            </a:r>
          </a:p>
        </p:txBody>
      </p:sp>
      <p:sp>
        <p:nvSpPr>
          <p:cNvPr id="7" name="Date Placeholder 6"/>
          <p:cNvSpPr>
            <a:spLocks noGrp="1"/>
          </p:cNvSpPr>
          <p:nvPr>
            <p:ph type="dt" sz="half" idx="16"/>
          </p:nvPr>
        </p:nvSpPr>
        <p:spPr/>
        <p:txBody>
          <a:bodyPr/>
          <a:lstStyle/>
          <a:p>
            <a:fld id="{6619DCF6-8A19-4F4F-A258-1625A66B6247}" type="datetimeFigureOut">
              <a:rPr lang="en-CA" smtClean="0"/>
              <a:t>2023-03-12</a:t>
            </a:fld>
            <a:endParaRPr lang="en-CA"/>
          </a:p>
        </p:txBody>
      </p:sp>
      <p:sp>
        <p:nvSpPr>
          <p:cNvPr id="11" name="Footer Placeholder 10"/>
          <p:cNvSpPr>
            <a:spLocks noGrp="1"/>
          </p:cNvSpPr>
          <p:nvPr>
            <p:ph type="ftr" sz="quarter" idx="17"/>
          </p:nvPr>
        </p:nvSpPr>
        <p:spPr/>
        <p:txBody>
          <a:bodyPr/>
          <a:lstStyle/>
          <a:p>
            <a:endParaRPr lang="en-CA"/>
          </a:p>
        </p:txBody>
      </p:sp>
      <p:sp>
        <p:nvSpPr>
          <p:cNvPr id="12" name="Slide Number Placeholder 11"/>
          <p:cNvSpPr>
            <a:spLocks noGrp="1"/>
          </p:cNvSpPr>
          <p:nvPr>
            <p:ph type="sldNum" sz="quarter" idx="18"/>
          </p:nvPr>
        </p:nvSpPr>
        <p:spPr/>
        <p:txBody>
          <a:bodyPr/>
          <a:lstStyle/>
          <a:p>
            <a:fld id="{7D2B8363-91EC-4E26-85A0-7519E98723F9}" type="slidenum">
              <a:rPr lang="en-CA" smtClean="0"/>
              <a:t>‹#›</a:t>
            </a:fld>
            <a:endParaRPr lang="en-CA"/>
          </a:p>
        </p:txBody>
      </p:sp>
      <p:sp>
        <p:nvSpPr>
          <p:cNvPr id="4" name="Title 3"/>
          <p:cNvSpPr>
            <a:spLocks noGrp="1"/>
          </p:cNvSpPr>
          <p:nvPr>
            <p:ph type="title"/>
          </p:nvPr>
        </p:nvSpPr>
        <p:spPr>
          <a:xfrm>
            <a:off x="259883" y="434108"/>
            <a:ext cx="7046081" cy="895927"/>
          </a:xfrm>
        </p:spPr>
        <p:txBody>
          <a:bodyPr/>
          <a:lstStyle>
            <a:lvl1pPr>
              <a:defRPr b="1" cap="all" baseline="0"/>
            </a:lvl1pPr>
          </a:lstStyle>
          <a:p>
            <a:r>
              <a:rPr lang="en-US"/>
              <a:t>Click to edit Master title style</a:t>
            </a:r>
            <a:endParaRPr lang="en-US" dirty="0"/>
          </a:p>
        </p:txBody>
      </p:sp>
    </p:spTree>
    <p:extLst>
      <p:ext uri="{BB962C8B-B14F-4D97-AF65-F5344CB8AC3E}">
        <p14:creationId xmlns:p14="http://schemas.microsoft.com/office/powerpoint/2010/main" val="419316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1" cap="all" baseline="0">
                <a:solidFill>
                  <a:schemeClr val="tx1"/>
                </a:solidFill>
              </a:defRPr>
            </a:lvl1pPr>
          </a:lstStyle>
          <a:p>
            <a:r>
              <a:rPr lang="en-US" dirty="0"/>
              <a:t>CLICK TO EDIT MASTER</a:t>
            </a:r>
            <a:br>
              <a:rPr lang="en-US" dirty="0"/>
            </a:br>
            <a:r>
              <a:rPr lang="en-US" dirty="0"/>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6619DCF6-8A19-4F4F-A258-1625A66B6247}" type="datetimeFigureOut">
              <a:rPr lang="en-CA" smtClean="0"/>
              <a:t>2023-03-12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D2B8363-91EC-4E26-85A0-7519E98723F9}" type="slidenum">
              <a:rPr lang="en-CA" smtClean="0"/>
              <a:t>‹#›</a:t>
            </a:fld>
            <a:endParaRPr lang="en-CA"/>
          </a:p>
        </p:txBody>
      </p:sp>
    </p:spTree>
    <p:extLst>
      <p:ext uri="{BB962C8B-B14F-4D97-AF65-F5344CB8AC3E}">
        <p14:creationId xmlns:p14="http://schemas.microsoft.com/office/powerpoint/2010/main" val="188237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0521" y="3219583"/>
            <a:ext cx="8770620" cy="1212056"/>
          </a:xfrm>
        </p:spPr>
        <p:txBody>
          <a:bodyPr anchor="b">
            <a:noAutofit/>
          </a:bodyPr>
          <a:lstStyle>
            <a:lvl1pPr algn="l">
              <a:defRPr sz="4000" b="1" cap="all" baseline="0">
                <a:solidFill>
                  <a:schemeClr val="tx1"/>
                </a:solidFill>
                <a:latin typeface="+mj-lt"/>
              </a:defRPr>
            </a:lvl1pPr>
          </a:lstStyle>
          <a:p>
            <a:r>
              <a:rPr lang="en-US" dirty="0"/>
              <a:t>CLICK TO EDIT MASTER</a:t>
            </a:r>
            <a:br>
              <a:rPr lang="en-US" dirty="0"/>
            </a:br>
            <a:r>
              <a:rPr lang="en-US" dirty="0"/>
              <a:t>SECTION TITLE SLIDE OPTION 2</a:t>
            </a:r>
          </a:p>
        </p:txBody>
      </p:sp>
      <p:sp>
        <p:nvSpPr>
          <p:cNvPr id="3" name="Subtitle 2"/>
          <p:cNvSpPr>
            <a:spLocks noGrp="1"/>
          </p:cNvSpPr>
          <p:nvPr>
            <p:ph type="subTitle" idx="1"/>
          </p:nvPr>
        </p:nvSpPr>
        <p:spPr bwMode="gray">
          <a:xfrm>
            <a:off x="960521" y="4439469"/>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49107" y="6335309"/>
            <a:ext cx="1181114" cy="250337"/>
          </a:xfrm>
        </p:spPr>
        <p:txBody>
          <a:bodyPr/>
          <a:lstStyle/>
          <a:p>
            <a:fld id="{6619DCF6-8A19-4F4F-A258-1625A66B6247}" type="datetimeFigureOut">
              <a:rPr lang="en-CA" smtClean="0"/>
              <a:t>2023-03-12</a:t>
            </a:fld>
            <a:endParaRPr lang="en-CA"/>
          </a:p>
        </p:txBody>
      </p:sp>
      <p:sp>
        <p:nvSpPr>
          <p:cNvPr id="5" name="Footer Placeholder 4"/>
          <p:cNvSpPr>
            <a:spLocks noGrp="1"/>
          </p:cNvSpPr>
          <p:nvPr>
            <p:ph type="ftr" sz="quarter" idx="11"/>
          </p:nvPr>
        </p:nvSpPr>
        <p:spPr>
          <a:xfrm>
            <a:off x="261779" y="6335309"/>
            <a:ext cx="4525878" cy="250337"/>
          </a:xfrm>
        </p:spPr>
        <p:txBody>
          <a:bodyPr/>
          <a:lstStyle/>
          <a:p>
            <a:endParaRPr lang="en-CA"/>
          </a:p>
        </p:txBody>
      </p:sp>
      <p:sp>
        <p:nvSpPr>
          <p:cNvPr id="6" name="Slide Number Placeholder 5"/>
          <p:cNvSpPr>
            <a:spLocks noGrp="1"/>
          </p:cNvSpPr>
          <p:nvPr>
            <p:ph type="sldNum" sz="quarter" idx="12"/>
          </p:nvPr>
        </p:nvSpPr>
        <p:spPr/>
        <p:txBody>
          <a:bodyPr/>
          <a:lstStyle/>
          <a:p>
            <a:fld id="{7D2B8363-91EC-4E26-85A0-7519E98723F9}" type="slidenum">
              <a:rPr lang="en-CA" smtClean="0"/>
              <a:t>‹#›</a:t>
            </a:fld>
            <a:endParaRPr lang="en-CA"/>
          </a:p>
        </p:txBody>
      </p:sp>
      <p:grpSp>
        <p:nvGrpSpPr>
          <p:cNvPr id="27" name="Group 26"/>
          <p:cNvGrpSpPr/>
          <p:nvPr/>
        </p:nvGrpSpPr>
        <p:grpSpPr>
          <a:xfrm>
            <a:off x="0" y="0"/>
            <a:ext cx="12192000" cy="397164"/>
            <a:chOff x="0" y="0"/>
            <a:chExt cx="12192000" cy="397164"/>
          </a:xfrm>
        </p:grpSpPr>
        <p:sp>
          <p:nvSpPr>
            <p:cNvPr id="28" name="Rectangle 27"/>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637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619DCF6-8A19-4F4F-A258-1625A66B6247}" type="datetimeFigureOut">
              <a:rPr lang="en-CA" smtClean="0"/>
              <a:t>2023-03-12</a:t>
            </a:fld>
            <a:endParaRPr lang="en-CA"/>
          </a:p>
        </p:txBody>
      </p:sp>
      <p:sp>
        <p:nvSpPr>
          <p:cNvPr id="9" name="Footer Placeholder 8"/>
          <p:cNvSpPr>
            <a:spLocks noGrp="1"/>
          </p:cNvSpPr>
          <p:nvPr>
            <p:ph type="ftr" sz="quarter" idx="11"/>
          </p:nvPr>
        </p:nvSpPr>
        <p:spPr/>
        <p:txBody>
          <a:bodyPr/>
          <a:lstStyle/>
          <a:p>
            <a:endParaRPr lang="en-CA"/>
          </a:p>
        </p:txBody>
      </p:sp>
      <p:sp>
        <p:nvSpPr>
          <p:cNvPr id="10" name="Slide Number Placeholder 9"/>
          <p:cNvSpPr>
            <a:spLocks noGrp="1"/>
          </p:cNvSpPr>
          <p:nvPr>
            <p:ph type="sldNum" sz="quarter" idx="12"/>
          </p:nvPr>
        </p:nvSpPr>
        <p:spPr/>
        <p:txBody>
          <a:bodyPr/>
          <a:lstStyle/>
          <a:p>
            <a:fld id="{7D2B8363-91EC-4E26-85A0-7519E98723F9}" type="slidenum">
              <a:rPr lang="en-CA" smtClean="0"/>
              <a:t>‹#›</a:t>
            </a:fld>
            <a:endParaRPr lang="en-CA"/>
          </a:p>
        </p:txBody>
      </p:sp>
    </p:spTree>
    <p:extLst>
      <p:ext uri="{BB962C8B-B14F-4D97-AF65-F5344CB8AC3E}">
        <p14:creationId xmlns:p14="http://schemas.microsoft.com/office/powerpoint/2010/main" val="345396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880C77E-1E1D-EE42-A63B-AC14ACFC9757}"/>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911499" y="5995768"/>
            <a:ext cx="3280501" cy="900000"/>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619DCF6-8A19-4F4F-A258-1625A66B6247}" type="datetimeFigureOut">
              <a:rPr lang="en-CA" smtClean="0"/>
              <a:t>2023-03-12</a:t>
            </a:fld>
            <a:endParaRPr lang="en-CA"/>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endParaRPr lang="en-CA"/>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7D2B8363-91EC-4E26-85A0-7519E98723F9}" type="slidenum">
              <a:rPr lang="en-CA" smtClean="0"/>
              <a:t>‹#›</a:t>
            </a:fld>
            <a:endParaRPr lang="en-CA"/>
          </a:p>
        </p:txBody>
      </p:sp>
      <p:grpSp>
        <p:nvGrpSpPr>
          <p:cNvPr id="26" name="Group 25"/>
          <p:cNvGrpSpPr/>
          <p:nvPr/>
        </p:nvGrpSpPr>
        <p:grpSpPr>
          <a:xfrm>
            <a:off x="0" y="0"/>
            <a:ext cx="12192000" cy="397164"/>
            <a:chOff x="0" y="0"/>
            <a:chExt cx="12192000" cy="397164"/>
          </a:xfrm>
        </p:grpSpPr>
        <p:sp>
          <p:nvSpPr>
            <p:cNvPr id="27" name="Rectangle 26"/>
            <p:cNvSpPr/>
            <p:nvPr userDrawn="1"/>
          </p:nvSpPr>
          <p:spPr>
            <a:xfrm>
              <a:off x="1" y="198582"/>
              <a:ext cx="3082197" cy="198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3050818" y="198582"/>
              <a:ext cx="3047061" cy="198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6097879" y="198582"/>
              <a:ext cx="3047061" cy="1985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144939" y="198582"/>
              <a:ext cx="3047061" cy="1985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0"/>
              <a:ext cx="12191999" cy="198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9010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339" y="956204"/>
            <a:ext cx="10984755" cy="1474115"/>
          </a:xfrm>
        </p:spPr>
        <p:txBody>
          <a:bodyPr/>
          <a:lstStyle/>
          <a:p>
            <a:pPr algn="ctr"/>
            <a:r>
              <a:rPr lang="en-CA" sz="3600" dirty="0">
                <a:solidFill>
                  <a:schemeClr val="accent3">
                    <a:lumMod val="50000"/>
                  </a:schemeClr>
                </a:solidFill>
                <a:latin typeface="Times New Roman" panose="02020603050405020304" pitchFamily="18" charset="0"/>
                <a:cs typeface="Times New Roman" panose="02020603050405020304" pitchFamily="18" charset="0"/>
              </a:rPr>
              <a:t>Brief Announcement: </a:t>
            </a:r>
            <a:br>
              <a:rPr lang="en-CA" sz="3600" dirty="0">
                <a:solidFill>
                  <a:schemeClr val="accent5">
                    <a:lumMod val="75000"/>
                  </a:schemeClr>
                </a:solidFill>
                <a:latin typeface="Times New Roman" panose="02020603050405020304" pitchFamily="18" charset="0"/>
                <a:cs typeface="Times New Roman" panose="02020603050405020304" pitchFamily="18" charset="0"/>
              </a:rPr>
            </a:br>
            <a:r>
              <a:rPr lang="en-CA" sz="3600" dirty="0">
                <a:solidFill>
                  <a:schemeClr val="accent5">
                    <a:lumMod val="50000"/>
                  </a:schemeClr>
                </a:solidFill>
                <a:latin typeface="Times New Roman" panose="02020603050405020304" pitchFamily="18" charset="0"/>
                <a:cs typeface="Times New Roman" panose="02020603050405020304" pitchFamily="18" charset="0"/>
              </a:rPr>
              <a:t>Performance Anomalies in Concurrent Data Structure Microbenchmarks</a:t>
            </a:r>
          </a:p>
        </p:txBody>
      </p:sp>
      <p:sp>
        <p:nvSpPr>
          <p:cNvPr id="5" name="Subtitle 2">
            <a:extLst>
              <a:ext uri="{FF2B5EF4-FFF2-40B4-BE49-F238E27FC236}">
                <a16:creationId xmlns:a16="http://schemas.microsoft.com/office/drawing/2014/main" id="{1F273DF6-C28E-47C9-B20D-0A2678239618}"/>
              </a:ext>
            </a:extLst>
          </p:cNvPr>
          <p:cNvSpPr txBox="1">
            <a:spLocks/>
          </p:cNvSpPr>
          <p:nvPr/>
        </p:nvSpPr>
        <p:spPr>
          <a:xfrm>
            <a:off x="3837709" y="3754793"/>
            <a:ext cx="5486243" cy="1695139"/>
          </a:xfrm>
          <a:prstGeom prst="rect">
            <a:avLst/>
          </a:prstGeom>
        </p:spPr>
        <p:txBody>
          <a:bodyPr vert="horz" lIns="0" tIns="45720" rIns="91440" bIns="45720" rtlCol="0" anchor="t">
            <a:normAutofit/>
          </a:bodyPr>
          <a:lstStyle>
            <a:lvl1pPr marL="0" indent="0" algn="l" defTabSz="914400" rtl="0" eaLnBrk="1" latinLnBrk="0" hangingPunct="1">
              <a:lnSpc>
                <a:spcPct val="100000"/>
              </a:lnSpc>
              <a:spcBef>
                <a:spcPts val="800"/>
              </a:spcBef>
              <a:spcAft>
                <a:spcPts val="800"/>
              </a:spcAft>
              <a:buClr>
                <a:schemeClr val="tx1"/>
              </a:buClr>
              <a:buSzPct val="85000"/>
              <a:buFont typeface="Wingdings" charset="2"/>
              <a:buNone/>
              <a:defRPr sz="1500" b="0" kern="1200">
                <a:solidFill>
                  <a:schemeClr val="tx1">
                    <a:lumMod val="50000"/>
                    <a:lumOff val="50000"/>
                  </a:schemeClr>
                </a:solidFill>
                <a:latin typeface="+mn-lt"/>
                <a:ea typeface="+mn-ea"/>
                <a:cs typeface="+mn-cs"/>
              </a:defRPr>
            </a:lvl1pPr>
            <a:lvl2pPr marL="457200" indent="0" algn="ctr" defTabSz="914400" rtl="0" eaLnBrk="1" latinLnBrk="0" hangingPunct="1">
              <a:lnSpc>
                <a:spcPct val="100000"/>
              </a:lnSpc>
              <a:spcBef>
                <a:spcPts val="800"/>
              </a:spcBef>
              <a:spcAft>
                <a:spcPts val="800"/>
              </a:spcAft>
              <a:buClr>
                <a:schemeClr val="tx1"/>
              </a:buClr>
              <a:buSzPct val="85000"/>
              <a:buFont typeface="Wingdings" charset="2"/>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spcAft>
                <a:spcPts val="800"/>
              </a:spcAft>
              <a:buClr>
                <a:schemeClr val="tx1"/>
              </a:buClr>
              <a:buSzPct val="85000"/>
              <a:buFont typeface="Wingdings"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800"/>
              </a:spcBef>
              <a:spcAft>
                <a:spcPts val="800"/>
              </a:spcAft>
              <a:buClr>
                <a:schemeClr val="tx1"/>
              </a:buClr>
              <a:buSzPct val="85000"/>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800"/>
              </a:spcBef>
              <a:spcAft>
                <a:spcPts val="800"/>
              </a:spcAft>
              <a:buClr>
                <a:schemeClr val="tx1"/>
              </a:buClr>
              <a:buSzPct val="85000"/>
              <a:buFont typeface="Wingdings"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2000" b="1" dirty="0"/>
              <a:t>Authors:  </a:t>
            </a:r>
            <a:r>
              <a:rPr lang="en-CA" sz="2000" dirty="0"/>
              <a:t>Rosina Kharal, Trevor Brown</a:t>
            </a:r>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235527" y="5583419"/>
            <a:ext cx="4211782" cy="1014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0126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9882" y="1413163"/>
            <a:ext cx="12053345" cy="4595117"/>
          </a:xfrm>
        </p:spPr>
        <p:txBody>
          <a:bodyPr>
            <a:normAutofit/>
          </a:bodyPr>
          <a:lstStyle/>
          <a:p>
            <a:r>
              <a:rPr lang="en-CA" dirty="0"/>
              <a:t>Focus on </a:t>
            </a:r>
            <a:r>
              <a:rPr lang="en-CA" i="1" dirty="0">
                <a:solidFill>
                  <a:schemeClr val="accent5">
                    <a:lumMod val="75000"/>
                  </a:schemeClr>
                </a:solidFill>
              </a:rPr>
              <a:t>concurrent set data structures</a:t>
            </a:r>
            <a:r>
              <a:rPr lang="en-CA" dirty="0"/>
              <a:t> (</a:t>
            </a:r>
            <a:r>
              <a:rPr lang="en-CA" dirty="0" err="1"/>
              <a:t>CSet</a:t>
            </a:r>
            <a:r>
              <a:rPr lang="en-CA" dirty="0"/>
              <a:t>).</a:t>
            </a:r>
          </a:p>
          <a:p>
            <a:pPr lvl="1"/>
            <a:r>
              <a:rPr lang="en-CA" dirty="0"/>
              <a:t>Allow search, insertion, deletion of keys in a data structure by multiple threads.</a:t>
            </a:r>
          </a:p>
          <a:p>
            <a:pPr lvl="1"/>
            <a:r>
              <a:rPr lang="en-CA" dirty="0"/>
              <a:t>Many implementations of </a:t>
            </a:r>
            <a:r>
              <a:rPr lang="en-CA" i="1" dirty="0"/>
              <a:t>Concurrent Sets </a:t>
            </a:r>
            <a:r>
              <a:rPr lang="en-CA" dirty="0"/>
              <a:t>(concurrent trees, skip-lists, linked lists, hash tables …)</a:t>
            </a:r>
          </a:p>
        </p:txBody>
      </p:sp>
      <p:sp>
        <p:nvSpPr>
          <p:cNvPr id="3" name="Title 2"/>
          <p:cNvSpPr>
            <a:spLocks noGrp="1"/>
          </p:cNvSpPr>
          <p:nvPr>
            <p:ph type="title"/>
          </p:nvPr>
        </p:nvSpPr>
        <p:spPr>
          <a:xfrm>
            <a:off x="477982" y="434108"/>
            <a:ext cx="11351630" cy="895927"/>
          </a:xfrm>
        </p:spPr>
        <p:txBody>
          <a:bodyPr>
            <a:normAutofit/>
          </a:bodyPr>
          <a:lstStyle/>
          <a:p>
            <a:r>
              <a:rPr lang="en-CA" sz="3200" dirty="0">
                <a:solidFill>
                  <a:schemeClr val="accent5">
                    <a:lumMod val="75000"/>
                  </a:schemeClr>
                </a:solidFill>
              </a:rPr>
              <a:t>Overview:</a:t>
            </a:r>
          </a:p>
        </p:txBody>
      </p:sp>
      <p:sp>
        <p:nvSpPr>
          <p:cNvPr id="4" name="Flowchart: Magnetic Disk 3"/>
          <p:cNvSpPr/>
          <p:nvPr/>
        </p:nvSpPr>
        <p:spPr>
          <a:xfrm>
            <a:off x="4799287" y="3710721"/>
            <a:ext cx="2337956" cy="309328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7" name="Table 6"/>
          <p:cNvGraphicFramePr>
            <a:graphicFrameLocks noGrp="1"/>
          </p:cNvGraphicFramePr>
          <p:nvPr/>
        </p:nvGraphicFramePr>
        <p:xfrm>
          <a:off x="5782734" y="4683760"/>
          <a:ext cx="371063" cy="2011680"/>
        </p:xfrm>
        <a:graphic>
          <a:graphicData uri="http://schemas.openxmlformats.org/drawingml/2006/table">
            <a:tbl>
              <a:tblPr firstRow="1" bandRow="1">
                <a:tableStyleId>{00A15C55-8517-42AA-B614-E9B94910E393}</a:tableStyleId>
              </a:tblPr>
              <a:tblGrid>
                <a:gridCol w="371063">
                  <a:extLst>
                    <a:ext uri="{9D8B030D-6E8A-4147-A177-3AD203B41FA5}">
                      <a16:colId xmlns:a16="http://schemas.microsoft.com/office/drawing/2014/main" val="3355809164"/>
                    </a:ext>
                  </a:extLst>
                </a:gridCol>
              </a:tblGrid>
              <a:tr h="151967">
                <a:tc>
                  <a:txBody>
                    <a:bodyPr/>
                    <a:lstStyle/>
                    <a:p>
                      <a:r>
                        <a:rPr lang="en-CA" sz="1050" b="0" i="0" dirty="0">
                          <a:solidFill>
                            <a:schemeClr val="tx1"/>
                          </a:solidFill>
                        </a:rPr>
                        <a:t>2</a:t>
                      </a:r>
                    </a:p>
                  </a:txBody>
                  <a:tcPr/>
                </a:tc>
                <a:extLst>
                  <a:ext uri="{0D108BD9-81ED-4DB2-BD59-A6C34878D82A}">
                    <a16:rowId xmlns:a16="http://schemas.microsoft.com/office/drawing/2014/main" val="2057205223"/>
                  </a:ext>
                </a:extLst>
              </a:tr>
              <a:tr h="151967">
                <a:tc>
                  <a:txBody>
                    <a:bodyPr/>
                    <a:lstStyle/>
                    <a:p>
                      <a:r>
                        <a:rPr lang="en-CA" sz="1050" dirty="0"/>
                        <a:t>10</a:t>
                      </a:r>
                    </a:p>
                  </a:txBody>
                  <a:tcPr/>
                </a:tc>
                <a:extLst>
                  <a:ext uri="{0D108BD9-81ED-4DB2-BD59-A6C34878D82A}">
                    <a16:rowId xmlns:a16="http://schemas.microsoft.com/office/drawing/2014/main" val="2114000299"/>
                  </a:ext>
                </a:extLst>
              </a:tr>
              <a:tr h="151967">
                <a:tc>
                  <a:txBody>
                    <a:bodyPr/>
                    <a:lstStyle/>
                    <a:p>
                      <a:r>
                        <a:rPr lang="en-CA" sz="1050" dirty="0"/>
                        <a:t>15</a:t>
                      </a:r>
                    </a:p>
                  </a:txBody>
                  <a:tcPr/>
                </a:tc>
                <a:extLst>
                  <a:ext uri="{0D108BD9-81ED-4DB2-BD59-A6C34878D82A}">
                    <a16:rowId xmlns:a16="http://schemas.microsoft.com/office/drawing/2014/main" val="2905069687"/>
                  </a:ext>
                </a:extLst>
              </a:tr>
              <a:tr h="151967">
                <a:tc>
                  <a:txBody>
                    <a:bodyPr/>
                    <a:lstStyle/>
                    <a:p>
                      <a:r>
                        <a:rPr lang="en-CA" sz="1050" dirty="0"/>
                        <a:t>21</a:t>
                      </a:r>
                    </a:p>
                  </a:txBody>
                  <a:tcPr/>
                </a:tc>
                <a:extLst>
                  <a:ext uri="{0D108BD9-81ED-4DB2-BD59-A6C34878D82A}">
                    <a16:rowId xmlns:a16="http://schemas.microsoft.com/office/drawing/2014/main" val="898154380"/>
                  </a:ext>
                </a:extLst>
              </a:tr>
              <a:tr h="151967">
                <a:tc>
                  <a:txBody>
                    <a:bodyPr/>
                    <a:lstStyle/>
                    <a:p>
                      <a:r>
                        <a:rPr lang="en-CA" sz="1050" dirty="0"/>
                        <a:t>22</a:t>
                      </a:r>
                    </a:p>
                  </a:txBody>
                  <a:tcPr/>
                </a:tc>
                <a:extLst>
                  <a:ext uri="{0D108BD9-81ED-4DB2-BD59-A6C34878D82A}">
                    <a16:rowId xmlns:a16="http://schemas.microsoft.com/office/drawing/2014/main" val="3745453535"/>
                  </a:ext>
                </a:extLst>
              </a:tr>
              <a:tr h="151967">
                <a:tc>
                  <a:txBody>
                    <a:bodyPr/>
                    <a:lstStyle/>
                    <a:p>
                      <a:r>
                        <a:rPr lang="en-CA" sz="1050" dirty="0"/>
                        <a:t>27</a:t>
                      </a:r>
                    </a:p>
                  </a:txBody>
                  <a:tcPr/>
                </a:tc>
                <a:extLst>
                  <a:ext uri="{0D108BD9-81ED-4DB2-BD59-A6C34878D82A}">
                    <a16:rowId xmlns:a16="http://schemas.microsoft.com/office/drawing/2014/main" val="2740551294"/>
                  </a:ext>
                </a:extLst>
              </a:tr>
              <a:tr h="151967">
                <a:tc>
                  <a:txBody>
                    <a:bodyPr/>
                    <a:lstStyle/>
                    <a:p>
                      <a:r>
                        <a:rPr lang="en-CA" sz="1050" dirty="0"/>
                        <a:t>50</a:t>
                      </a:r>
                    </a:p>
                  </a:txBody>
                  <a:tcPr/>
                </a:tc>
                <a:extLst>
                  <a:ext uri="{0D108BD9-81ED-4DB2-BD59-A6C34878D82A}">
                    <a16:rowId xmlns:a16="http://schemas.microsoft.com/office/drawing/2014/main" val="4019751536"/>
                  </a:ext>
                </a:extLst>
              </a:tr>
              <a:tr h="151967">
                <a:tc>
                  <a:txBody>
                    <a:bodyPr/>
                    <a:lstStyle/>
                    <a:p>
                      <a:r>
                        <a:rPr lang="en-CA" sz="1050" dirty="0"/>
                        <a:t>61</a:t>
                      </a:r>
                    </a:p>
                  </a:txBody>
                  <a:tcPr/>
                </a:tc>
                <a:extLst>
                  <a:ext uri="{0D108BD9-81ED-4DB2-BD59-A6C34878D82A}">
                    <a16:rowId xmlns:a16="http://schemas.microsoft.com/office/drawing/2014/main" val="610612235"/>
                  </a:ext>
                </a:extLst>
              </a:tr>
            </a:tbl>
          </a:graphicData>
        </a:graphic>
      </p:graphicFrame>
      <p:sp>
        <p:nvSpPr>
          <p:cNvPr id="11" name="Rectangle 10"/>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a:picLocks noChangeAspect="1"/>
          </p:cNvPicPr>
          <p:nvPr/>
        </p:nvPicPr>
        <p:blipFill>
          <a:blip r:embed="rId2"/>
          <a:stretch>
            <a:fillRect/>
          </a:stretch>
        </p:blipFill>
        <p:spPr>
          <a:xfrm>
            <a:off x="477982" y="4998027"/>
            <a:ext cx="4165519" cy="1859973"/>
          </a:xfrm>
          <a:prstGeom prst="rect">
            <a:avLst/>
          </a:prstGeom>
        </p:spPr>
      </p:pic>
      <p:sp>
        <p:nvSpPr>
          <p:cNvPr id="6" name="Rectangle 5"/>
          <p:cNvSpPr/>
          <p:nvPr/>
        </p:nvSpPr>
        <p:spPr>
          <a:xfrm>
            <a:off x="812800" y="4998027"/>
            <a:ext cx="822960" cy="275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3"/>
          <a:stretch>
            <a:fillRect/>
          </a:stretch>
        </p:blipFill>
        <p:spPr>
          <a:xfrm>
            <a:off x="7787124" y="3609713"/>
            <a:ext cx="2120409" cy="3753374"/>
          </a:xfrm>
          <a:prstGeom prst="rect">
            <a:avLst/>
          </a:prstGeom>
        </p:spPr>
      </p:pic>
      <p:pic>
        <p:nvPicPr>
          <p:cNvPr id="12" name="Picture 11"/>
          <p:cNvPicPr>
            <a:picLocks noChangeAspect="1"/>
          </p:cNvPicPr>
          <p:nvPr/>
        </p:nvPicPr>
        <p:blipFill>
          <a:blip r:embed="rId4"/>
          <a:stretch>
            <a:fillRect/>
          </a:stretch>
        </p:blipFill>
        <p:spPr>
          <a:xfrm>
            <a:off x="929848" y="3169252"/>
            <a:ext cx="2988304" cy="1236519"/>
          </a:xfrm>
          <a:prstGeom prst="rect">
            <a:avLst/>
          </a:prstGeom>
        </p:spPr>
      </p:pic>
      <p:pic>
        <p:nvPicPr>
          <p:cNvPr id="2" name="Picture 11"/>
          <p:cNvPicPr>
            <a:picLocks noChangeAspect="1"/>
          </p:cNvPicPr>
          <p:nvPr/>
        </p:nvPicPr>
        <p:blipFill>
          <a:blip r:embed="rId4"/>
          <a:stretch>
            <a:fillRect/>
          </a:stretch>
        </p:blipFill>
        <p:spPr>
          <a:xfrm>
            <a:off x="929848" y="3169252"/>
            <a:ext cx="2988304" cy="1236519"/>
          </a:xfrm>
          <a:prstGeom prst="rect">
            <a:avLst/>
          </a:prstGeom>
        </p:spPr>
      </p:pic>
      <p:cxnSp>
        <p:nvCxnSpPr>
          <p:cNvPr id="13" name="Straight Arrow Connector 12"/>
          <p:cNvCxnSpPr/>
          <p:nvPr/>
        </p:nvCxnSpPr>
        <p:spPr>
          <a:xfrm flipH="1" flipV="1">
            <a:off x="4017854" y="4465756"/>
            <a:ext cx="582176" cy="324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073236" y="5174673"/>
            <a:ext cx="570265" cy="332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194691" y="4790209"/>
            <a:ext cx="484191" cy="300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48915" y="4722123"/>
            <a:ext cx="4429145" cy="241178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8282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9882" y="1413164"/>
            <a:ext cx="11569729" cy="1517330"/>
          </a:xfrm>
        </p:spPr>
        <p:txBody>
          <a:bodyPr>
            <a:normAutofit/>
          </a:bodyPr>
          <a:lstStyle/>
          <a:p>
            <a:r>
              <a:rPr lang="en-CA" dirty="0"/>
              <a:t>Microbenchmark performs a stress test on a </a:t>
            </a:r>
            <a:r>
              <a:rPr lang="en-CA" dirty="0" err="1"/>
              <a:t>CSet</a:t>
            </a:r>
            <a:endParaRPr lang="en-US" dirty="0"/>
          </a:p>
          <a:p>
            <a:pPr lvl="1"/>
            <a:r>
              <a:rPr lang="en-US" dirty="0">
                <a:solidFill>
                  <a:schemeClr val="accent3">
                    <a:lumMod val="50000"/>
                  </a:schemeClr>
                </a:solidFill>
              </a:rPr>
              <a:t>An experiment loop where </a:t>
            </a:r>
            <a:r>
              <a:rPr lang="en-US" b="1" dirty="0">
                <a:solidFill>
                  <a:schemeClr val="accent3">
                    <a:lumMod val="50000"/>
                  </a:schemeClr>
                </a:solidFill>
              </a:rPr>
              <a:t>n</a:t>
            </a:r>
            <a:r>
              <a:rPr lang="en-US" dirty="0">
                <a:solidFill>
                  <a:schemeClr val="accent3">
                    <a:lumMod val="50000"/>
                  </a:schemeClr>
                </a:solidFill>
              </a:rPr>
              <a:t> threads bombard the concurrent set data structure with randomized operations on randomly generated keys from a specified key range.</a:t>
            </a:r>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2"/>
          <p:cNvSpPr txBox="1">
            <a:spLocks/>
          </p:cNvSpPr>
          <p:nvPr/>
        </p:nvSpPr>
        <p:spPr>
          <a:xfrm>
            <a:off x="259883" y="434108"/>
            <a:ext cx="11569729" cy="89592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CA" dirty="0">
                <a:solidFill>
                  <a:schemeClr val="accent5">
                    <a:lumMod val="75000"/>
                  </a:schemeClr>
                </a:solidFill>
              </a:rPr>
              <a:t>Role of Microbenchmarks:</a:t>
            </a:r>
          </a:p>
        </p:txBody>
      </p:sp>
      <p:sp>
        <p:nvSpPr>
          <p:cNvPr id="7" name="Flowchart: Magnetic Disk 6"/>
          <p:cNvSpPr/>
          <p:nvPr/>
        </p:nvSpPr>
        <p:spPr>
          <a:xfrm>
            <a:off x="4799287" y="3710721"/>
            <a:ext cx="2337956" cy="309328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2588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9882" y="1413164"/>
            <a:ext cx="11569729" cy="1517330"/>
          </a:xfrm>
        </p:spPr>
        <p:txBody>
          <a:bodyPr>
            <a:normAutofit/>
          </a:bodyPr>
          <a:lstStyle/>
          <a:p>
            <a:r>
              <a:rPr lang="en-CA" dirty="0"/>
              <a:t>Microbenchmark performs a stress test on a </a:t>
            </a:r>
            <a:r>
              <a:rPr lang="en-CA" dirty="0" err="1"/>
              <a:t>CSet</a:t>
            </a:r>
            <a:endParaRPr lang="en-US" dirty="0"/>
          </a:p>
          <a:p>
            <a:pPr lvl="1"/>
            <a:r>
              <a:rPr lang="en-US" dirty="0"/>
              <a:t>An experiment loop where </a:t>
            </a:r>
            <a:r>
              <a:rPr lang="en-US" b="1" dirty="0"/>
              <a:t>n</a:t>
            </a:r>
            <a:r>
              <a:rPr lang="en-US" dirty="0"/>
              <a:t> threads bombard the concurrent set data structure with randomized operations on randomly generated keys from a specified key range.</a:t>
            </a:r>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2"/>
          <p:cNvSpPr txBox="1">
            <a:spLocks/>
          </p:cNvSpPr>
          <p:nvPr/>
        </p:nvSpPr>
        <p:spPr>
          <a:xfrm>
            <a:off x="259883" y="434108"/>
            <a:ext cx="11569729" cy="89592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CA" dirty="0">
                <a:solidFill>
                  <a:schemeClr val="accent5">
                    <a:lumMod val="75000"/>
                  </a:schemeClr>
                </a:solidFill>
              </a:rPr>
              <a:t>Role of Microbenchmarks:</a:t>
            </a:r>
          </a:p>
        </p:txBody>
      </p:sp>
      <p:sp>
        <p:nvSpPr>
          <p:cNvPr id="7" name="Flowchart: Magnetic Disk 6"/>
          <p:cNvSpPr/>
          <p:nvPr/>
        </p:nvSpPr>
        <p:spPr>
          <a:xfrm>
            <a:off x="4799287" y="3710721"/>
            <a:ext cx="2337956" cy="309328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p:cNvSpPr txBox="1"/>
          <p:nvPr/>
        </p:nvSpPr>
        <p:spPr>
          <a:xfrm>
            <a:off x="1424845" y="3145937"/>
            <a:ext cx="521544" cy="523220"/>
          </a:xfrm>
          <a:prstGeom prst="rect">
            <a:avLst/>
          </a:prstGeom>
          <a:noFill/>
        </p:spPr>
        <p:txBody>
          <a:bodyPr wrap="square" rtlCol="0">
            <a:spAutoFit/>
          </a:bodyPr>
          <a:lstStyle/>
          <a:p>
            <a:r>
              <a:rPr lang="en-CA" sz="2800" dirty="0">
                <a:solidFill>
                  <a:srgbClr val="002060"/>
                </a:solidFill>
              </a:rPr>
              <a:t>t</a:t>
            </a:r>
            <a:r>
              <a:rPr lang="en-CA" sz="2400" dirty="0">
                <a:solidFill>
                  <a:srgbClr val="002060"/>
                </a:solidFill>
              </a:rPr>
              <a:t>1</a:t>
            </a:r>
            <a:endParaRPr lang="en-CA" sz="2800" b="1" dirty="0">
              <a:solidFill>
                <a:srgbClr val="002060"/>
              </a:solidFill>
            </a:endParaRPr>
          </a:p>
        </p:txBody>
      </p:sp>
      <p:sp>
        <p:nvSpPr>
          <p:cNvPr id="3" name="TextBox 2"/>
          <p:cNvSpPr txBox="1"/>
          <p:nvPr/>
        </p:nvSpPr>
        <p:spPr>
          <a:xfrm>
            <a:off x="1787234" y="3323139"/>
            <a:ext cx="489236" cy="677108"/>
          </a:xfrm>
          <a:prstGeom prst="rect">
            <a:avLst/>
          </a:prstGeom>
          <a:noFill/>
        </p:spPr>
        <p:txBody>
          <a:bodyPr wrap="none" rtlCol="0">
            <a:spAutoFit/>
          </a:bodyPr>
          <a:lstStyle/>
          <a:p>
            <a:r>
              <a:rPr lang="en-CA" sz="2000" b="1" dirty="0">
                <a:solidFill>
                  <a:srgbClr val="002060"/>
                </a:solidFill>
              </a:rPr>
              <a:t>10</a:t>
            </a:r>
          </a:p>
          <a:p>
            <a:endParaRPr lang="en-CA" dirty="0"/>
          </a:p>
        </p:txBody>
      </p:sp>
      <p:sp>
        <p:nvSpPr>
          <p:cNvPr id="8" name="TextBox 7"/>
          <p:cNvSpPr txBox="1"/>
          <p:nvPr/>
        </p:nvSpPr>
        <p:spPr>
          <a:xfrm>
            <a:off x="7922961" y="3013623"/>
            <a:ext cx="521544" cy="461665"/>
          </a:xfrm>
          <a:prstGeom prst="rect">
            <a:avLst/>
          </a:prstGeom>
          <a:noFill/>
        </p:spPr>
        <p:txBody>
          <a:bodyPr wrap="square" rtlCol="0">
            <a:spAutoFit/>
          </a:bodyPr>
          <a:lstStyle/>
          <a:p>
            <a:r>
              <a:rPr lang="en-CA" sz="2400" dirty="0">
                <a:solidFill>
                  <a:srgbClr val="002060"/>
                </a:solidFill>
              </a:rPr>
              <a:t>t</a:t>
            </a:r>
            <a:r>
              <a:rPr lang="en-CA" sz="2000" dirty="0">
                <a:solidFill>
                  <a:srgbClr val="002060"/>
                </a:solidFill>
              </a:rPr>
              <a:t>2</a:t>
            </a:r>
            <a:endParaRPr lang="en-CA" sz="2400" b="1" dirty="0">
              <a:solidFill>
                <a:srgbClr val="002060"/>
              </a:solidFill>
            </a:endParaRPr>
          </a:p>
        </p:txBody>
      </p:sp>
      <p:sp>
        <p:nvSpPr>
          <p:cNvPr id="9" name="TextBox 8"/>
          <p:cNvSpPr txBox="1"/>
          <p:nvPr/>
        </p:nvSpPr>
        <p:spPr>
          <a:xfrm>
            <a:off x="8183733" y="3323139"/>
            <a:ext cx="521544" cy="400110"/>
          </a:xfrm>
          <a:prstGeom prst="rect">
            <a:avLst/>
          </a:prstGeom>
          <a:noFill/>
        </p:spPr>
        <p:txBody>
          <a:bodyPr wrap="square" rtlCol="0">
            <a:spAutoFit/>
          </a:bodyPr>
          <a:lstStyle/>
          <a:p>
            <a:r>
              <a:rPr lang="en-CA" sz="2000" b="1" dirty="0">
                <a:solidFill>
                  <a:srgbClr val="002060"/>
                </a:solidFill>
              </a:rPr>
              <a:t>3</a:t>
            </a:r>
          </a:p>
        </p:txBody>
      </p:sp>
      <p:sp>
        <p:nvSpPr>
          <p:cNvPr id="10" name="TextBox 9"/>
          <p:cNvSpPr txBox="1"/>
          <p:nvPr/>
        </p:nvSpPr>
        <p:spPr>
          <a:xfrm>
            <a:off x="636931" y="5679260"/>
            <a:ext cx="521544" cy="461665"/>
          </a:xfrm>
          <a:prstGeom prst="rect">
            <a:avLst/>
          </a:prstGeom>
          <a:noFill/>
        </p:spPr>
        <p:txBody>
          <a:bodyPr wrap="square" rtlCol="0">
            <a:spAutoFit/>
          </a:bodyPr>
          <a:lstStyle/>
          <a:p>
            <a:r>
              <a:rPr lang="en-CA" sz="2400" dirty="0">
                <a:solidFill>
                  <a:srgbClr val="002060"/>
                </a:solidFill>
              </a:rPr>
              <a:t>t</a:t>
            </a:r>
            <a:r>
              <a:rPr lang="en-CA" sz="2000" dirty="0">
                <a:solidFill>
                  <a:srgbClr val="002060"/>
                </a:solidFill>
              </a:rPr>
              <a:t>5</a:t>
            </a:r>
            <a:endParaRPr lang="en-CA" sz="2400" b="1" dirty="0">
              <a:solidFill>
                <a:srgbClr val="002060"/>
              </a:solidFill>
            </a:endParaRPr>
          </a:p>
        </p:txBody>
      </p:sp>
      <p:sp>
        <p:nvSpPr>
          <p:cNvPr id="11" name="TextBox 10"/>
          <p:cNvSpPr txBox="1"/>
          <p:nvPr/>
        </p:nvSpPr>
        <p:spPr>
          <a:xfrm>
            <a:off x="3659961" y="4887650"/>
            <a:ext cx="521544" cy="400110"/>
          </a:xfrm>
          <a:prstGeom prst="rect">
            <a:avLst/>
          </a:prstGeom>
          <a:noFill/>
        </p:spPr>
        <p:txBody>
          <a:bodyPr wrap="square" rtlCol="0">
            <a:spAutoFit/>
          </a:bodyPr>
          <a:lstStyle/>
          <a:p>
            <a:r>
              <a:rPr lang="en-CA" sz="2000" b="1" dirty="0">
                <a:solidFill>
                  <a:srgbClr val="002060"/>
                </a:solidFill>
              </a:rPr>
              <a:t>8</a:t>
            </a:r>
          </a:p>
        </p:txBody>
      </p:sp>
      <p:sp>
        <p:nvSpPr>
          <p:cNvPr id="12" name="TextBox 11"/>
          <p:cNvSpPr txBox="1"/>
          <p:nvPr/>
        </p:nvSpPr>
        <p:spPr>
          <a:xfrm>
            <a:off x="8810491" y="5064153"/>
            <a:ext cx="1977113" cy="461665"/>
          </a:xfrm>
          <a:prstGeom prst="rect">
            <a:avLst/>
          </a:prstGeom>
          <a:noFill/>
        </p:spPr>
        <p:txBody>
          <a:bodyPr wrap="square" rtlCol="0">
            <a:spAutoFit/>
          </a:bodyPr>
          <a:lstStyle/>
          <a:p>
            <a:r>
              <a:rPr lang="en-CA" sz="2400" dirty="0">
                <a:solidFill>
                  <a:srgbClr val="002060"/>
                </a:solidFill>
              </a:rPr>
              <a:t>t</a:t>
            </a:r>
            <a:r>
              <a:rPr lang="en-CA" dirty="0">
                <a:solidFill>
                  <a:srgbClr val="002060"/>
                </a:solidFill>
              </a:rPr>
              <a:t>4</a:t>
            </a:r>
            <a:r>
              <a:rPr lang="en-CA" sz="2000" dirty="0">
                <a:solidFill>
                  <a:srgbClr val="002060"/>
                </a:solidFill>
              </a:rPr>
              <a:t>: </a:t>
            </a:r>
            <a:r>
              <a:rPr lang="en-CA" dirty="0">
                <a:solidFill>
                  <a:srgbClr val="002060"/>
                </a:solidFill>
              </a:rPr>
              <a:t>delete</a:t>
            </a:r>
            <a:endParaRPr lang="en-CA" b="1" dirty="0">
              <a:solidFill>
                <a:srgbClr val="002060"/>
              </a:solidFill>
            </a:endParaRPr>
          </a:p>
        </p:txBody>
      </p:sp>
      <p:sp>
        <p:nvSpPr>
          <p:cNvPr id="13" name="TextBox 12"/>
          <p:cNvSpPr txBox="1"/>
          <p:nvPr/>
        </p:nvSpPr>
        <p:spPr>
          <a:xfrm>
            <a:off x="9071264" y="5373669"/>
            <a:ext cx="521544" cy="400110"/>
          </a:xfrm>
          <a:prstGeom prst="rect">
            <a:avLst/>
          </a:prstGeom>
          <a:noFill/>
        </p:spPr>
        <p:txBody>
          <a:bodyPr wrap="square" rtlCol="0">
            <a:spAutoFit/>
          </a:bodyPr>
          <a:lstStyle/>
          <a:p>
            <a:r>
              <a:rPr lang="en-CA" sz="2000" b="1" dirty="0">
                <a:solidFill>
                  <a:srgbClr val="002060"/>
                </a:solidFill>
              </a:rPr>
              <a:t>3</a:t>
            </a:r>
          </a:p>
        </p:txBody>
      </p:sp>
      <p:sp>
        <p:nvSpPr>
          <p:cNvPr id="16" name="TextBox 15"/>
          <p:cNvSpPr txBox="1"/>
          <p:nvPr/>
        </p:nvSpPr>
        <p:spPr>
          <a:xfrm>
            <a:off x="3401550" y="4626040"/>
            <a:ext cx="521544" cy="461665"/>
          </a:xfrm>
          <a:prstGeom prst="rect">
            <a:avLst/>
          </a:prstGeom>
          <a:noFill/>
        </p:spPr>
        <p:txBody>
          <a:bodyPr wrap="square" rtlCol="0">
            <a:spAutoFit/>
          </a:bodyPr>
          <a:lstStyle/>
          <a:p>
            <a:r>
              <a:rPr lang="en-CA" sz="2400" dirty="0">
                <a:solidFill>
                  <a:srgbClr val="002060"/>
                </a:solidFill>
              </a:rPr>
              <a:t>t</a:t>
            </a:r>
            <a:r>
              <a:rPr lang="en-CA" sz="2000" dirty="0">
                <a:solidFill>
                  <a:srgbClr val="002060"/>
                </a:solidFill>
              </a:rPr>
              <a:t>3</a:t>
            </a:r>
            <a:endParaRPr lang="en-CA" sz="2400" b="1" dirty="0">
              <a:solidFill>
                <a:srgbClr val="002060"/>
              </a:solidFill>
            </a:endParaRPr>
          </a:p>
        </p:txBody>
      </p:sp>
      <p:sp>
        <p:nvSpPr>
          <p:cNvPr id="17" name="TextBox 16"/>
          <p:cNvSpPr txBox="1"/>
          <p:nvPr/>
        </p:nvSpPr>
        <p:spPr>
          <a:xfrm>
            <a:off x="956799" y="5939851"/>
            <a:ext cx="521544" cy="400110"/>
          </a:xfrm>
          <a:prstGeom prst="rect">
            <a:avLst/>
          </a:prstGeom>
          <a:noFill/>
        </p:spPr>
        <p:txBody>
          <a:bodyPr wrap="square" rtlCol="0">
            <a:spAutoFit/>
          </a:bodyPr>
          <a:lstStyle/>
          <a:p>
            <a:r>
              <a:rPr lang="en-CA" sz="2000" b="1" dirty="0">
                <a:solidFill>
                  <a:srgbClr val="002060"/>
                </a:solidFill>
              </a:rPr>
              <a:t>2</a:t>
            </a:r>
          </a:p>
        </p:txBody>
      </p:sp>
    </p:spTree>
    <p:extLst>
      <p:ext uri="{BB962C8B-B14F-4D97-AF65-F5344CB8AC3E}">
        <p14:creationId xmlns:p14="http://schemas.microsoft.com/office/powerpoint/2010/main" val="381294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7.40741E-7 L 0.29909 0.1213 " pathEditMode="relative" rAng="0" ptsTypes="AA">
                                      <p:cBhvr>
                                        <p:cTn id="6" dur="1400" fill="hold"/>
                                        <p:tgtEl>
                                          <p:spTgt spid="2"/>
                                        </p:tgtEl>
                                        <p:attrNameLst>
                                          <p:attrName>ppt_x</p:attrName>
                                          <p:attrName>ppt_y</p:attrName>
                                        </p:attrNameLst>
                                      </p:cBhvr>
                                      <p:rCtr x="14948" y="6065"/>
                                    </p:animMotion>
                                  </p:childTnLst>
                                </p:cTn>
                              </p:par>
                              <p:par>
                                <p:cTn id="7" presetID="42" presetClass="path" presetSubtype="0" accel="50000" decel="50000" fill="hold" grpId="0" nodeType="withEffect">
                                  <p:stCondLst>
                                    <p:cond delay="0"/>
                                  </p:stCondLst>
                                  <p:childTnLst>
                                    <p:animMotion origin="layout" path="M 3.33333E-6 3.7037E-6 L 0.32135 0.13379 " pathEditMode="relative" rAng="0" ptsTypes="AA">
                                      <p:cBhvr>
                                        <p:cTn id="8" dur="1400" fill="hold"/>
                                        <p:tgtEl>
                                          <p:spTgt spid="3"/>
                                        </p:tgtEl>
                                        <p:attrNameLst>
                                          <p:attrName>ppt_x</p:attrName>
                                          <p:attrName>ppt_y</p:attrName>
                                        </p:attrNameLst>
                                      </p:cBhvr>
                                      <p:rCtr x="16068" y="6690"/>
                                    </p:animMotion>
                                  </p:childTnLst>
                                </p:cTn>
                              </p:par>
                            </p:childTnLst>
                          </p:cTn>
                        </p:par>
                        <p:par>
                          <p:cTn id="9" fill="hold">
                            <p:stCondLst>
                              <p:cond delay="1400"/>
                            </p:stCondLst>
                            <p:childTnLst>
                              <p:par>
                                <p:cTn id="10" presetID="1" presetClass="exit" presetSubtype="0" fill="hold" grpId="1" nodeType="after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par>
                          <p:cTn id="12" fill="hold">
                            <p:stCondLst>
                              <p:cond delay="1400"/>
                            </p:stCondLst>
                            <p:childTnLst>
                              <p:par>
                                <p:cTn id="13" presetID="1" presetClass="entr" presetSubtype="0" fill="hold" grpId="2"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1400"/>
                            </p:stCondLst>
                            <p:childTnLst>
                              <p:par>
                                <p:cTn id="18" presetID="42" presetClass="path" presetSubtype="0" accel="50000" decel="50000" fill="hold" grpId="0" nodeType="afterEffect">
                                  <p:stCondLst>
                                    <p:cond delay="0"/>
                                  </p:stCondLst>
                                  <p:childTnLst>
                                    <p:animMotion origin="layout" path="M -3.95833E-6 3.33333E-6 L -0.14713 0.19398 " pathEditMode="relative" rAng="0" ptsTypes="AA">
                                      <p:cBhvr>
                                        <p:cTn id="19" dur="1300" fill="hold"/>
                                        <p:tgtEl>
                                          <p:spTgt spid="8"/>
                                        </p:tgtEl>
                                        <p:attrNameLst>
                                          <p:attrName>ppt_x</p:attrName>
                                          <p:attrName>ppt_y</p:attrName>
                                        </p:attrNameLst>
                                      </p:cBhvr>
                                      <p:rCtr x="-7357" y="9699"/>
                                    </p:animMotion>
                                  </p:childTnLst>
                                </p:cTn>
                              </p:par>
                              <p:par>
                                <p:cTn id="20" presetID="42" presetClass="path" presetSubtype="0" accel="50000" decel="50000" fill="hold" grpId="0" nodeType="withEffect">
                                  <p:stCondLst>
                                    <p:cond delay="0"/>
                                  </p:stCondLst>
                                  <p:childTnLst>
                                    <p:animMotion origin="layout" path="M 1.875E-6 2.59259E-6 L -0.19505 0.2037 " pathEditMode="relative" rAng="0" ptsTypes="AA">
                                      <p:cBhvr>
                                        <p:cTn id="21" dur="1400" fill="hold"/>
                                        <p:tgtEl>
                                          <p:spTgt spid="9"/>
                                        </p:tgtEl>
                                        <p:attrNameLst>
                                          <p:attrName>ppt_x</p:attrName>
                                          <p:attrName>ppt_y</p:attrName>
                                        </p:attrNameLst>
                                      </p:cBhvr>
                                      <p:rCtr x="-9753" y="10185"/>
                                    </p:animMotion>
                                  </p:childTnLst>
                                </p:cTn>
                              </p:par>
                            </p:childTnLst>
                          </p:cTn>
                        </p:par>
                        <p:par>
                          <p:cTn id="22" fill="hold">
                            <p:stCondLst>
                              <p:cond delay="2800"/>
                            </p:stCondLst>
                            <p:childTnLst>
                              <p:par>
                                <p:cTn id="23" presetID="1" presetClass="exit" presetSubtype="0" fill="hold" grpId="1" nodeType="after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grpId="2"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par>
                          <p:cTn id="29" fill="hold">
                            <p:stCondLst>
                              <p:cond delay="2800"/>
                            </p:stCondLst>
                            <p:childTnLst>
                              <p:par>
                                <p:cTn id="30" presetID="42" presetClass="path" presetSubtype="0" accel="50000" decel="50000" fill="hold" grpId="0" nodeType="afterEffect">
                                  <p:stCondLst>
                                    <p:cond delay="0"/>
                                  </p:stCondLst>
                                  <p:childTnLst>
                                    <p:animMotion origin="layout" path="M -6.25E-7 -1.85185E-6 L 0.15859 0.03033 " pathEditMode="relative" rAng="0" ptsTypes="AA">
                                      <p:cBhvr>
                                        <p:cTn id="31" dur="1200" fill="hold"/>
                                        <p:tgtEl>
                                          <p:spTgt spid="16"/>
                                        </p:tgtEl>
                                        <p:attrNameLst>
                                          <p:attrName>ppt_x</p:attrName>
                                          <p:attrName>ppt_y</p:attrName>
                                        </p:attrNameLst>
                                      </p:cBhvr>
                                      <p:rCtr x="7930" y="1505"/>
                                    </p:animMotion>
                                  </p:childTnLst>
                                </p:cTn>
                              </p:par>
                              <p:par>
                                <p:cTn id="32" presetID="42" presetClass="path" presetSubtype="0" accel="50000" decel="50000" fill="hold" grpId="0" nodeType="withEffect">
                                  <p:stCondLst>
                                    <p:cond delay="0"/>
                                  </p:stCondLst>
                                  <p:childTnLst>
                                    <p:animMotion origin="layout" path="M -4.375E-6 1.85185E-6 L 0.17214 0.02916 " pathEditMode="relative" rAng="0" ptsTypes="AA">
                                      <p:cBhvr>
                                        <p:cTn id="33" dur="1200" fill="hold"/>
                                        <p:tgtEl>
                                          <p:spTgt spid="11"/>
                                        </p:tgtEl>
                                        <p:attrNameLst>
                                          <p:attrName>ppt_x</p:attrName>
                                          <p:attrName>ppt_y</p:attrName>
                                        </p:attrNameLst>
                                      </p:cBhvr>
                                      <p:rCtr x="8607" y="1458"/>
                                    </p:animMotion>
                                  </p:childTnLst>
                                </p:cTn>
                              </p:par>
                            </p:childTnLst>
                          </p:cTn>
                        </p:par>
                        <p:par>
                          <p:cTn id="34" fill="hold">
                            <p:stCondLst>
                              <p:cond delay="4000"/>
                            </p:stCondLst>
                            <p:childTnLst>
                              <p:par>
                                <p:cTn id="35" presetID="1" presetClass="exit" presetSubtype="0" fill="hold" grpId="1" nodeType="afterEffect">
                                  <p:stCondLst>
                                    <p:cond delay="0"/>
                                  </p:stCondLst>
                                  <p:childTnLst>
                                    <p:set>
                                      <p:cBhvr>
                                        <p:cTn id="36" dur="1" fill="hold">
                                          <p:stCondLst>
                                            <p:cond delay="0"/>
                                          </p:stCondLst>
                                        </p:cTn>
                                        <p:tgtEl>
                                          <p:spTgt spid="16"/>
                                        </p:tgtEl>
                                        <p:attrNameLst>
                                          <p:attrName>style.visibility</p:attrName>
                                        </p:attrNameLst>
                                      </p:cBhvr>
                                      <p:to>
                                        <p:strVal val="hidden"/>
                                      </p:to>
                                    </p:set>
                                  </p:childTnLst>
                                </p:cTn>
                              </p:par>
                            </p:childTnLst>
                          </p:cTn>
                        </p:par>
                        <p:par>
                          <p:cTn id="37" fill="hold">
                            <p:stCondLst>
                              <p:cond delay="4000"/>
                            </p:stCondLst>
                            <p:childTnLst>
                              <p:par>
                                <p:cTn id="38" presetID="1" presetClass="entr" presetSubtype="0" fill="hold" grpId="2" nodeType="after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par>
                          <p:cTn id="42" fill="hold">
                            <p:stCondLst>
                              <p:cond delay="4000"/>
                            </p:stCondLst>
                            <p:childTnLst>
                              <p:par>
                                <p:cTn id="43" presetID="42" presetClass="path" presetSubtype="0" accel="50000" decel="50000" fill="hold" grpId="0" nodeType="afterEffect">
                                  <p:stCondLst>
                                    <p:cond delay="0"/>
                                  </p:stCondLst>
                                  <p:childTnLst>
                                    <p:animMotion origin="layout" path="M 4.16667E-6 -7.40741E-7 L -0.20938 -0.05926 " pathEditMode="relative" rAng="0" ptsTypes="AA">
                                      <p:cBhvr>
                                        <p:cTn id="44" dur="1200" fill="hold"/>
                                        <p:tgtEl>
                                          <p:spTgt spid="12"/>
                                        </p:tgtEl>
                                        <p:attrNameLst>
                                          <p:attrName>ppt_x</p:attrName>
                                          <p:attrName>ppt_y</p:attrName>
                                        </p:attrNameLst>
                                      </p:cBhvr>
                                      <p:rCtr x="-10469" y="-2963"/>
                                    </p:animMotion>
                                  </p:childTnLst>
                                </p:cTn>
                              </p:par>
                              <p:par>
                                <p:cTn id="45" presetID="42" presetClass="path" presetSubtype="0" accel="50000" decel="50000" fill="hold" grpId="2" nodeType="withEffect">
                                  <p:stCondLst>
                                    <p:cond delay="0"/>
                                  </p:stCondLst>
                                  <p:childTnLst>
                                    <p:animMotion origin="layout" path="M -4.58333E-6 -1.48148E-6 L -0.15859 -0.04167 " pathEditMode="relative" rAng="0" ptsTypes="AA">
                                      <p:cBhvr>
                                        <p:cTn id="46" dur="1100" fill="hold"/>
                                        <p:tgtEl>
                                          <p:spTgt spid="13"/>
                                        </p:tgtEl>
                                        <p:attrNameLst>
                                          <p:attrName>ppt_x</p:attrName>
                                          <p:attrName>ppt_y</p:attrName>
                                        </p:attrNameLst>
                                      </p:cBhvr>
                                      <p:rCtr x="-7930" y="-2083"/>
                                    </p:animMotion>
                                  </p:childTnLst>
                                </p:cTn>
                              </p:par>
                            </p:childTnLst>
                          </p:cTn>
                        </p:par>
                        <p:par>
                          <p:cTn id="47" fill="hold">
                            <p:stCondLst>
                              <p:cond delay="5200"/>
                            </p:stCondLst>
                            <p:childTnLst>
                              <p:par>
                                <p:cTn id="48" presetID="1" presetClass="exit" presetSubtype="0" fill="hold" grpId="1" nodeType="afterEffect">
                                  <p:stCondLst>
                                    <p:cond delay="0"/>
                                  </p:stCondLst>
                                  <p:childTnLst>
                                    <p:set>
                                      <p:cBhvr>
                                        <p:cTn id="49" dur="1" fill="hold">
                                          <p:stCondLst>
                                            <p:cond delay="0"/>
                                          </p:stCondLst>
                                        </p:cTn>
                                        <p:tgtEl>
                                          <p:spTgt spid="13"/>
                                        </p:tgtEl>
                                        <p:attrNameLst>
                                          <p:attrName>style.visibility</p:attrName>
                                        </p:attrNameLst>
                                      </p:cBhvr>
                                      <p:to>
                                        <p:strVal val="hidden"/>
                                      </p:to>
                                    </p:set>
                                  </p:childTnLst>
                                </p:cTn>
                              </p:par>
                            </p:childTnLst>
                          </p:cTn>
                        </p:par>
                        <p:par>
                          <p:cTn id="50" fill="hold">
                            <p:stCondLst>
                              <p:cond delay="5200"/>
                            </p:stCondLst>
                            <p:childTnLst>
                              <p:par>
                                <p:cTn id="51" presetID="1" presetClass="exit" presetSubtype="0" fill="hold" grpId="1" nodeType="after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par>
                          <p:cTn id="53" fill="hold">
                            <p:stCondLst>
                              <p:cond delay="5200"/>
                            </p:stCondLst>
                            <p:childTnLst>
                              <p:par>
                                <p:cTn id="54" presetID="53" presetClass="exit" presetSubtype="32" fill="hold" grpId="2" nodeType="afterEffect">
                                  <p:stCondLst>
                                    <p:cond delay="0"/>
                                  </p:stCondLst>
                                  <p:childTnLst>
                                    <p:anim calcmode="lin" valueType="num">
                                      <p:cBhvr>
                                        <p:cTn id="55" dur="500"/>
                                        <p:tgtEl>
                                          <p:spTgt spid="9"/>
                                        </p:tgtEl>
                                        <p:attrNameLst>
                                          <p:attrName>ppt_w</p:attrName>
                                        </p:attrNameLst>
                                      </p:cBhvr>
                                      <p:tavLst>
                                        <p:tav tm="0">
                                          <p:val>
                                            <p:strVal val="ppt_w"/>
                                          </p:val>
                                        </p:tav>
                                        <p:tav tm="100000">
                                          <p:val>
                                            <p:fltVal val="0"/>
                                          </p:val>
                                        </p:tav>
                                      </p:tavLst>
                                    </p:anim>
                                    <p:anim calcmode="lin" valueType="num">
                                      <p:cBhvr>
                                        <p:cTn id="56" dur="500"/>
                                        <p:tgtEl>
                                          <p:spTgt spid="9"/>
                                        </p:tgtEl>
                                        <p:attrNameLst>
                                          <p:attrName>ppt_h</p:attrName>
                                        </p:attrNameLst>
                                      </p:cBhvr>
                                      <p:tavLst>
                                        <p:tav tm="0">
                                          <p:val>
                                            <p:strVal val="ppt_h"/>
                                          </p:val>
                                        </p:tav>
                                        <p:tav tm="100000">
                                          <p:val>
                                            <p:fltVal val="0"/>
                                          </p:val>
                                        </p:tav>
                                      </p:tavLst>
                                    </p:anim>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childTnLst>
                          </p:cTn>
                        </p:par>
                        <p:par>
                          <p:cTn id="59" fill="hold">
                            <p:stCondLst>
                              <p:cond delay="5700"/>
                            </p:stCondLst>
                            <p:childTnLst>
                              <p:par>
                                <p:cTn id="60" presetID="1" presetClass="entr" presetSubtype="0" fill="hold" grpId="2" nodeType="afterEffect">
                                  <p:stCondLst>
                                    <p:cond delay="0"/>
                                  </p:stCondLst>
                                  <p:childTnLst>
                                    <p:set>
                                      <p:cBhvr>
                                        <p:cTn id="61" dur="1" fill="hold">
                                          <p:stCondLst>
                                            <p:cond delay="0"/>
                                          </p:stCondLst>
                                        </p:cTn>
                                        <p:tgtEl>
                                          <p:spTgt spid="10"/>
                                        </p:tgtEl>
                                        <p:attrNameLst>
                                          <p:attrName>style.visibility</p:attrName>
                                        </p:attrNameLst>
                                      </p:cBhvr>
                                      <p:to>
                                        <p:strVal val="visible"/>
                                      </p:to>
                                    </p:set>
                                  </p:childTnLst>
                                </p:cTn>
                              </p:par>
                              <p:par>
                                <p:cTn id="62" presetID="1" presetClass="entr" presetSubtype="0" fill="hold" grpId="1" nodeType="withEffect">
                                  <p:stCondLst>
                                    <p:cond delay="0"/>
                                  </p:stCondLst>
                                  <p:childTnLst>
                                    <p:set>
                                      <p:cBhvr>
                                        <p:cTn id="63" dur="1" fill="hold">
                                          <p:stCondLst>
                                            <p:cond delay="0"/>
                                          </p:stCondLst>
                                        </p:cTn>
                                        <p:tgtEl>
                                          <p:spTgt spid="17"/>
                                        </p:tgtEl>
                                        <p:attrNameLst>
                                          <p:attrName>style.visibility</p:attrName>
                                        </p:attrNameLst>
                                      </p:cBhvr>
                                      <p:to>
                                        <p:strVal val="visible"/>
                                      </p:to>
                                    </p:set>
                                  </p:childTnLst>
                                </p:cTn>
                              </p:par>
                            </p:childTnLst>
                          </p:cTn>
                        </p:par>
                        <p:par>
                          <p:cTn id="64" fill="hold">
                            <p:stCondLst>
                              <p:cond delay="5700"/>
                            </p:stCondLst>
                            <p:childTnLst>
                              <p:par>
                                <p:cTn id="65" presetID="42" presetClass="path" presetSubtype="0" accel="50000" decel="50000" fill="hold" grpId="0" nodeType="afterEffect">
                                  <p:stCondLst>
                                    <p:cond delay="0"/>
                                  </p:stCondLst>
                                  <p:childTnLst>
                                    <p:animMotion origin="layout" path="M 2.29167E-6 -4.07407E-6 L 0.3651 -0.05254 " pathEditMode="relative" rAng="0" ptsTypes="AA">
                                      <p:cBhvr>
                                        <p:cTn id="66" dur="1200" fill="hold"/>
                                        <p:tgtEl>
                                          <p:spTgt spid="10"/>
                                        </p:tgtEl>
                                        <p:attrNameLst>
                                          <p:attrName>ppt_x</p:attrName>
                                          <p:attrName>ppt_y</p:attrName>
                                        </p:attrNameLst>
                                      </p:cBhvr>
                                      <p:rCtr x="18255" y="-2639"/>
                                    </p:animMotion>
                                  </p:childTnLst>
                                </p:cTn>
                              </p:par>
                              <p:par>
                                <p:cTn id="67" presetID="42" presetClass="path" presetSubtype="0" accel="50000" decel="50000" fill="hold" grpId="0" nodeType="withEffect">
                                  <p:stCondLst>
                                    <p:cond delay="0"/>
                                  </p:stCondLst>
                                  <p:childTnLst>
                                    <p:animMotion origin="layout" path="M 2.08333E-7 -3.7037E-7 L 0.39375 -0.06736 " pathEditMode="relative" rAng="0" ptsTypes="AA">
                                      <p:cBhvr>
                                        <p:cTn id="68" dur="1200" fill="hold"/>
                                        <p:tgtEl>
                                          <p:spTgt spid="17"/>
                                        </p:tgtEl>
                                        <p:attrNameLst>
                                          <p:attrName>ppt_x</p:attrName>
                                          <p:attrName>ppt_y</p:attrName>
                                        </p:attrNameLst>
                                      </p:cBhvr>
                                      <p:rCtr x="19688" y="-3380"/>
                                    </p:animMotion>
                                  </p:childTnLst>
                                </p:cTn>
                              </p:par>
                            </p:childTnLst>
                          </p:cTn>
                        </p:par>
                        <p:par>
                          <p:cTn id="69" fill="hold">
                            <p:stCondLst>
                              <p:cond delay="6900"/>
                            </p:stCondLst>
                            <p:childTnLst>
                              <p:par>
                                <p:cTn id="70" presetID="1" presetClass="exit" presetSubtype="0" fill="hold" grpId="1" nodeType="afterEffect">
                                  <p:stCondLst>
                                    <p:cond delay="0"/>
                                  </p:stCondLst>
                                  <p:childTnLst>
                                    <p:set>
                                      <p:cBhvr>
                                        <p:cTn id="71"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8" grpId="0"/>
      <p:bldP spid="8" grpId="1"/>
      <p:bldP spid="8" grpId="2"/>
      <p:bldP spid="9" grpId="0"/>
      <p:bldP spid="9" grpId="1"/>
      <p:bldP spid="9" grpId="2"/>
      <p:bldP spid="10" grpId="0"/>
      <p:bldP spid="10" grpId="1"/>
      <p:bldP spid="10" grpId="2"/>
      <p:bldP spid="11" grpId="0"/>
      <p:bldP spid="11" grpId="1"/>
      <p:bldP spid="12" grpId="0"/>
      <p:bldP spid="12" grpId="1"/>
      <p:bldP spid="12" grpId="2"/>
      <p:bldP spid="13" grpId="0"/>
      <p:bldP spid="13" grpId="1"/>
      <p:bldP spid="13" grpId="2"/>
      <p:bldP spid="16" grpId="0"/>
      <p:bldP spid="16" grpId="1"/>
      <p:bldP spid="16" grpId="2"/>
      <p:bldP spid="17" grpId="0"/>
      <p:bldP spid="17" grpId="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9882" y="1413164"/>
            <a:ext cx="11569729" cy="1517330"/>
          </a:xfrm>
        </p:spPr>
        <p:txBody>
          <a:bodyPr>
            <a:normAutofit/>
          </a:bodyPr>
          <a:lstStyle/>
          <a:p>
            <a:r>
              <a:rPr lang="en-CA" dirty="0"/>
              <a:t>Microbenchmark performs a stress test on a </a:t>
            </a:r>
            <a:r>
              <a:rPr lang="en-CA" dirty="0" err="1"/>
              <a:t>CSet</a:t>
            </a:r>
            <a:endParaRPr lang="en-US" dirty="0"/>
          </a:p>
          <a:p>
            <a:pPr lvl="1"/>
            <a:r>
              <a:rPr lang="en-US" dirty="0"/>
              <a:t>An experiment loop where </a:t>
            </a:r>
            <a:r>
              <a:rPr lang="en-US" b="1" dirty="0"/>
              <a:t>n</a:t>
            </a:r>
            <a:r>
              <a:rPr lang="en-US" dirty="0"/>
              <a:t> threads bombard the concurrent set data structure with randomized operations on randomly generated keys from a specified key range.</a:t>
            </a:r>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2"/>
          <p:cNvSpPr txBox="1">
            <a:spLocks/>
          </p:cNvSpPr>
          <p:nvPr/>
        </p:nvSpPr>
        <p:spPr>
          <a:xfrm>
            <a:off x="259883" y="434108"/>
            <a:ext cx="11569729" cy="89592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CA" dirty="0">
                <a:solidFill>
                  <a:schemeClr val="accent5">
                    <a:lumMod val="75000"/>
                  </a:schemeClr>
                </a:solidFill>
              </a:rPr>
              <a:t>Role of Microbenchmarks:</a:t>
            </a:r>
          </a:p>
        </p:txBody>
      </p:sp>
      <p:sp>
        <p:nvSpPr>
          <p:cNvPr id="7" name="Flowchart: Magnetic Disk 6"/>
          <p:cNvSpPr/>
          <p:nvPr/>
        </p:nvSpPr>
        <p:spPr>
          <a:xfrm>
            <a:off x="4799287" y="3710721"/>
            <a:ext cx="2337956" cy="309328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p:cNvSpPr txBox="1"/>
          <p:nvPr/>
        </p:nvSpPr>
        <p:spPr>
          <a:xfrm>
            <a:off x="947772" y="3000165"/>
            <a:ext cx="1976705" cy="461665"/>
          </a:xfrm>
          <a:prstGeom prst="rect">
            <a:avLst/>
          </a:prstGeom>
          <a:noFill/>
        </p:spPr>
        <p:txBody>
          <a:bodyPr wrap="square" rtlCol="0">
            <a:spAutoFit/>
          </a:bodyPr>
          <a:lstStyle/>
          <a:p>
            <a:r>
              <a:rPr lang="en-CA" sz="2400" b="1" dirty="0">
                <a:solidFill>
                  <a:schemeClr val="accent5">
                    <a:lumMod val="75000"/>
                  </a:schemeClr>
                </a:solidFill>
              </a:rPr>
              <a:t>t1</a:t>
            </a:r>
            <a:r>
              <a:rPr lang="en-CA" sz="2400" dirty="0">
                <a:solidFill>
                  <a:schemeClr val="accent5">
                    <a:lumMod val="75000"/>
                  </a:schemeClr>
                </a:solidFill>
              </a:rPr>
              <a:t>:</a:t>
            </a:r>
            <a:r>
              <a:rPr lang="en-CA" sz="2000" b="1" dirty="0">
                <a:solidFill>
                  <a:schemeClr val="accent5">
                    <a:lumMod val="75000"/>
                  </a:schemeClr>
                </a:solidFill>
              </a:rPr>
              <a:t> </a:t>
            </a:r>
            <a:r>
              <a:rPr lang="en-CA" sz="2000" dirty="0">
                <a:solidFill>
                  <a:schemeClr val="accent5">
                    <a:lumMod val="75000"/>
                  </a:schemeClr>
                </a:solidFill>
              </a:rPr>
              <a:t>insert</a:t>
            </a:r>
            <a:endParaRPr lang="en-CA" sz="2000" b="1" dirty="0">
              <a:solidFill>
                <a:srgbClr val="002060"/>
              </a:solidFill>
            </a:endParaRPr>
          </a:p>
        </p:txBody>
      </p:sp>
      <p:sp>
        <p:nvSpPr>
          <p:cNvPr id="3" name="TextBox 2"/>
          <p:cNvSpPr txBox="1"/>
          <p:nvPr/>
        </p:nvSpPr>
        <p:spPr>
          <a:xfrm>
            <a:off x="1787234" y="3323139"/>
            <a:ext cx="489236" cy="677108"/>
          </a:xfrm>
          <a:prstGeom prst="rect">
            <a:avLst/>
          </a:prstGeom>
          <a:noFill/>
        </p:spPr>
        <p:txBody>
          <a:bodyPr wrap="none" rtlCol="0">
            <a:spAutoFit/>
          </a:bodyPr>
          <a:lstStyle/>
          <a:p>
            <a:r>
              <a:rPr lang="en-CA" sz="2000" b="1" dirty="0">
                <a:solidFill>
                  <a:srgbClr val="002060"/>
                </a:solidFill>
              </a:rPr>
              <a:t>10</a:t>
            </a:r>
          </a:p>
          <a:p>
            <a:endParaRPr lang="en-CA" dirty="0"/>
          </a:p>
        </p:txBody>
      </p:sp>
      <p:sp>
        <p:nvSpPr>
          <p:cNvPr id="8" name="TextBox 7"/>
          <p:cNvSpPr txBox="1"/>
          <p:nvPr/>
        </p:nvSpPr>
        <p:spPr>
          <a:xfrm>
            <a:off x="7392871" y="3013623"/>
            <a:ext cx="1486082"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2</a:t>
            </a:r>
            <a:r>
              <a:rPr lang="en-CA" sz="2000" dirty="0">
                <a:solidFill>
                  <a:schemeClr val="accent5">
                    <a:lumMod val="75000"/>
                  </a:schemeClr>
                </a:solidFill>
              </a:rPr>
              <a:t>: insert</a:t>
            </a:r>
            <a:endParaRPr lang="en-CA" sz="2400" b="1" dirty="0">
              <a:solidFill>
                <a:schemeClr val="accent5">
                  <a:lumMod val="75000"/>
                </a:schemeClr>
              </a:solidFill>
            </a:endParaRPr>
          </a:p>
        </p:txBody>
      </p:sp>
      <p:sp>
        <p:nvSpPr>
          <p:cNvPr id="9" name="TextBox 8"/>
          <p:cNvSpPr txBox="1"/>
          <p:nvPr/>
        </p:nvSpPr>
        <p:spPr>
          <a:xfrm>
            <a:off x="8183733" y="3323139"/>
            <a:ext cx="521544" cy="400110"/>
          </a:xfrm>
          <a:prstGeom prst="rect">
            <a:avLst/>
          </a:prstGeom>
          <a:noFill/>
        </p:spPr>
        <p:txBody>
          <a:bodyPr wrap="square" rtlCol="0">
            <a:spAutoFit/>
          </a:bodyPr>
          <a:lstStyle/>
          <a:p>
            <a:r>
              <a:rPr lang="en-CA" sz="2000" b="1" dirty="0">
                <a:solidFill>
                  <a:srgbClr val="002060"/>
                </a:solidFill>
              </a:rPr>
              <a:t>3</a:t>
            </a:r>
          </a:p>
        </p:txBody>
      </p:sp>
      <p:sp>
        <p:nvSpPr>
          <p:cNvPr id="10" name="TextBox 9"/>
          <p:cNvSpPr txBox="1"/>
          <p:nvPr/>
        </p:nvSpPr>
        <p:spPr>
          <a:xfrm>
            <a:off x="636930" y="5679260"/>
            <a:ext cx="1324391"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5</a:t>
            </a:r>
            <a:r>
              <a:rPr lang="en-CA" sz="2000" dirty="0">
                <a:solidFill>
                  <a:srgbClr val="002060"/>
                </a:solidFill>
              </a:rPr>
              <a:t>: </a:t>
            </a:r>
            <a:r>
              <a:rPr lang="en-CA" sz="2000" dirty="0">
                <a:solidFill>
                  <a:schemeClr val="accent5">
                    <a:lumMod val="75000"/>
                  </a:schemeClr>
                </a:solidFill>
              </a:rPr>
              <a:t>insert</a:t>
            </a:r>
            <a:endParaRPr lang="en-CA" sz="2400" b="1" dirty="0">
              <a:solidFill>
                <a:schemeClr val="accent5">
                  <a:lumMod val="75000"/>
                </a:schemeClr>
              </a:solidFill>
            </a:endParaRPr>
          </a:p>
        </p:txBody>
      </p:sp>
      <p:sp>
        <p:nvSpPr>
          <p:cNvPr id="11" name="TextBox 10"/>
          <p:cNvSpPr txBox="1"/>
          <p:nvPr/>
        </p:nvSpPr>
        <p:spPr>
          <a:xfrm>
            <a:off x="3659961" y="4887650"/>
            <a:ext cx="521544" cy="400110"/>
          </a:xfrm>
          <a:prstGeom prst="rect">
            <a:avLst/>
          </a:prstGeom>
          <a:noFill/>
        </p:spPr>
        <p:txBody>
          <a:bodyPr wrap="square" rtlCol="0">
            <a:spAutoFit/>
          </a:bodyPr>
          <a:lstStyle/>
          <a:p>
            <a:r>
              <a:rPr lang="en-CA" sz="2000" b="1" dirty="0">
                <a:solidFill>
                  <a:srgbClr val="002060"/>
                </a:solidFill>
              </a:rPr>
              <a:t>8</a:t>
            </a:r>
          </a:p>
        </p:txBody>
      </p:sp>
      <p:sp>
        <p:nvSpPr>
          <p:cNvPr id="12" name="TextBox 11"/>
          <p:cNvSpPr txBox="1"/>
          <p:nvPr/>
        </p:nvSpPr>
        <p:spPr>
          <a:xfrm>
            <a:off x="8810491" y="5064153"/>
            <a:ext cx="1977113" cy="461665"/>
          </a:xfrm>
          <a:prstGeom prst="rect">
            <a:avLst/>
          </a:prstGeom>
          <a:noFill/>
        </p:spPr>
        <p:txBody>
          <a:bodyPr wrap="square" rtlCol="0">
            <a:spAutoFit/>
          </a:bodyPr>
          <a:lstStyle/>
          <a:p>
            <a:r>
              <a:rPr lang="en-CA" sz="2400" b="1" dirty="0">
                <a:solidFill>
                  <a:schemeClr val="accent5">
                    <a:lumMod val="75000"/>
                  </a:schemeClr>
                </a:solidFill>
              </a:rPr>
              <a:t>t</a:t>
            </a:r>
            <a:r>
              <a:rPr lang="en-CA" b="1" dirty="0">
                <a:solidFill>
                  <a:schemeClr val="accent5">
                    <a:lumMod val="75000"/>
                  </a:schemeClr>
                </a:solidFill>
              </a:rPr>
              <a:t>4</a:t>
            </a:r>
            <a:r>
              <a:rPr lang="en-CA" sz="2000" dirty="0">
                <a:solidFill>
                  <a:srgbClr val="002060"/>
                </a:solidFill>
              </a:rPr>
              <a:t>: </a:t>
            </a:r>
            <a:r>
              <a:rPr lang="en-CA" dirty="0">
                <a:solidFill>
                  <a:schemeClr val="accent5">
                    <a:lumMod val="75000"/>
                  </a:schemeClr>
                </a:solidFill>
              </a:rPr>
              <a:t>delete</a:t>
            </a:r>
            <a:endParaRPr lang="en-CA" b="1" dirty="0">
              <a:solidFill>
                <a:schemeClr val="accent5">
                  <a:lumMod val="75000"/>
                </a:schemeClr>
              </a:solidFill>
            </a:endParaRPr>
          </a:p>
        </p:txBody>
      </p:sp>
      <p:sp>
        <p:nvSpPr>
          <p:cNvPr id="13" name="TextBox 12"/>
          <p:cNvSpPr txBox="1"/>
          <p:nvPr/>
        </p:nvSpPr>
        <p:spPr>
          <a:xfrm>
            <a:off x="9071264" y="5373669"/>
            <a:ext cx="521544" cy="400110"/>
          </a:xfrm>
          <a:prstGeom prst="rect">
            <a:avLst/>
          </a:prstGeom>
          <a:noFill/>
        </p:spPr>
        <p:txBody>
          <a:bodyPr wrap="square" rtlCol="0">
            <a:spAutoFit/>
          </a:bodyPr>
          <a:lstStyle/>
          <a:p>
            <a:r>
              <a:rPr lang="en-CA" sz="2000" b="1" dirty="0">
                <a:solidFill>
                  <a:srgbClr val="002060"/>
                </a:solidFill>
              </a:rPr>
              <a:t>3</a:t>
            </a:r>
          </a:p>
        </p:txBody>
      </p:sp>
      <p:sp>
        <p:nvSpPr>
          <p:cNvPr id="16" name="TextBox 15"/>
          <p:cNvSpPr txBox="1"/>
          <p:nvPr/>
        </p:nvSpPr>
        <p:spPr>
          <a:xfrm>
            <a:off x="2712441" y="4626040"/>
            <a:ext cx="1397737"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3: </a:t>
            </a:r>
            <a:r>
              <a:rPr lang="en-CA" sz="2000" dirty="0">
                <a:solidFill>
                  <a:schemeClr val="accent5">
                    <a:lumMod val="75000"/>
                  </a:schemeClr>
                </a:solidFill>
              </a:rPr>
              <a:t>insert</a:t>
            </a:r>
            <a:endParaRPr lang="en-CA" sz="2400" dirty="0">
              <a:solidFill>
                <a:schemeClr val="accent5">
                  <a:lumMod val="75000"/>
                </a:schemeClr>
              </a:solidFill>
            </a:endParaRPr>
          </a:p>
        </p:txBody>
      </p:sp>
      <p:sp>
        <p:nvSpPr>
          <p:cNvPr id="17" name="TextBox 16"/>
          <p:cNvSpPr txBox="1"/>
          <p:nvPr/>
        </p:nvSpPr>
        <p:spPr>
          <a:xfrm>
            <a:off x="956799" y="5939851"/>
            <a:ext cx="521544" cy="461665"/>
          </a:xfrm>
          <a:prstGeom prst="rect">
            <a:avLst/>
          </a:prstGeom>
          <a:noFill/>
        </p:spPr>
        <p:txBody>
          <a:bodyPr wrap="square" rtlCol="0">
            <a:spAutoFit/>
          </a:bodyPr>
          <a:lstStyle/>
          <a:p>
            <a:r>
              <a:rPr lang="en-CA" sz="2400" b="1" dirty="0">
                <a:solidFill>
                  <a:srgbClr val="002060"/>
                </a:solidFill>
              </a:rPr>
              <a:t>2</a:t>
            </a:r>
          </a:p>
        </p:txBody>
      </p:sp>
      <p:sp>
        <p:nvSpPr>
          <p:cNvPr id="19" name="TextBox 18"/>
          <p:cNvSpPr txBox="1"/>
          <p:nvPr/>
        </p:nvSpPr>
        <p:spPr>
          <a:xfrm>
            <a:off x="4192553" y="2538500"/>
            <a:ext cx="1486082"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6</a:t>
            </a:r>
            <a:r>
              <a:rPr lang="en-CA" sz="2000" dirty="0">
                <a:solidFill>
                  <a:schemeClr val="accent5">
                    <a:lumMod val="75000"/>
                  </a:schemeClr>
                </a:solidFill>
              </a:rPr>
              <a:t>: delete</a:t>
            </a:r>
            <a:endParaRPr lang="en-CA" sz="2400" b="1" dirty="0">
              <a:solidFill>
                <a:schemeClr val="accent5">
                  <a:lumMod val="75000"/>
                </a:schemeClr>
              </a:solidFill>
            </a:endParaRPr>
          </a:p>
        </p:txBody>
      </p:sp>
      <p:sp>
        <p:nvSpPr>
          <p:cNvPr id="20" name="TextBox 19"/>
          <p:cNvSpPr txBox="1"/>
          <p:nvPr/>
        </p:nvSpPr>
        <p:spPr>
          <a:xfrm>
            <a:off x="4188287" y="2795008"/>
            <a:ext cx="521544" cy="461665"/>
          </a:xfrm>
          <a:prstGeom prst="rect">
            <a:avLst/>
          </a:prstGeom>
          <a:noFill/>
        </p:spPr>
        <p:txBody>
          <a:bodyPr wrap="square" rtlCol="0">
            <a:spAutoFit/>
          </a:bodyPr>
          <a:lstStyle/>
          <a:p>
            <a:r>
              <a:rPr lang="en-CA" sz="2400" b="1" dirty="0">
                <a:solidFill>
                  <a:srgbClr val="002060"/>
                </a:solidFill>
              </a:rPr>
              <a:t>2</a:t>
            </a:r>
          </a:p>
        </p:txBody>
      </p:sp>
    </p:spTree>
    <p:extLst>
      <p:ext uri="{BB962C8B-B14F-4D97-AF65-F5344CB8AC3E}">
        <p14:creationId xmlns:p14="http://schemas.microsoft.com/office/powerpoint/2010/main" val="353742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4.81481E-6 L 0.29909 0.1213 " pathEditMode="relative" rAng="0" ptsTypes="AA">
                                      <p:cBhvr>
                                        <p:cTn id="6" dur="1400" fill="hold"/>
                                        <p:tgtEl>
                                          <p:spTgt spid="2"/>
                                        </p:tgtEl>
                                        <p:attrNameLst>
                                          <p:attrName>ppt_x</p:attrName>
                                          <p:attrName>ppt_y</p:attrName>
                                        </p:attrNameLst>
                                      </p:cBhvr>
                                      <p:rCtr x="14948" y="6065"/>
                                    </p:animMotion>
                                  </p:childTnLst>
                                </p:cTn>
                              </p:par>
                              <p:par>
                                <p:cTn id="7" presetID="42" presetClass="path" presetSubtype="0" accel="50000" decel="50000" fill="hold" grpId="0" nodeType="withEffect">
                                  <p:stCondLst>
                                    <p:cond delay="0"/>
                                  </p:stCondLst>
                                  <p:childTnLst>
                                    <p:animMotion origin="layout" path="M 3.33333E-6 3.7037E-6 L 0.32135 0.13379 " pathEditMode="relative" rAng="0" ptsTypes="AA">
                                      <p:cBhvr>
                                        <p:cTn id="8" dur="1400" fill="hold"/>
                                        <p:tgtEl>
                                          <p:spTgt spid="3"/>
                                        </p:tgtEl>
                                        <p:attrNameLst>
                                          <p:attrName>ppt_x</p:attrName>
                                          <p:attrName>ppt_y</p:attrName>
                                        </p:attrNameLst>
                                      </p:cBhvr>
                                      <p:rCtr x="16068" y="6690"/>
                                    </p:animMotion>
                                  </p:childTnLst>
                                </p:cTn>
                              </p:par>
                            </p:childTnLst>
                          </p:cTn>
                        </p:par>
                        <p:par>
                          <p:cTn id="9" fill="hold">
                            <p:stCondLst>
                              <p:cond delay="1400"/>
                            </p:stCondLst>
                            <p:childTnLst>
                              <p:par>
                                <p:cTn id="10" presetID="1" presetClass="exit" presetSubtype="0" fill="hold" grpId="1" nodeType="after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par>
                          <p:cTn id="12" fill="hold">
                            <p:stCondLst>
                              <p:cond delay="1400"/>
                            </p:stCondLst>
                            <p:childTnLst>
                              <p:par>
                                <p:cTn id="13" presetID="1" presetClass="entr" presetSubtype="0" fill="hold" grpId="2"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1400"/>
                            </p:stCondLst>
                            <p:childTnLst>
                              <p:par>
                                <p:cTn id="18" presetID="42" presetClass="path" presetSubtype="0" accel="50000" decel="50000" fill="hold" grpId="0" nodeType="afterEffect">
                                  <p:stCondLst>
                                    <p:cond delay="0"/>
                                  </p:stCondLst>
                                  <p:childTnLst>
                                    <p:animMotion origin="layout" path="M -0.00209 3.33333E-6 L -0.14922 0.19398 " pathEditMode="relative" rAng="0" ptsTypes="AA">
                                      <p:cBhvr>
                                        <p:cTn id="19" dur="1300" fill="hold"/>
                                        <p:tgtEl>
                                          <p:spTgt spid="8"/>
                                        </p:tgtEl>
                                        <p:attrNameLst>
                                          <p:attrName>ppt_x</p:attrName>
                                          <p:attrName>ppt_y</p:attrName>
                                        </p:attrNameLst>
                                      </p:cBhvr>
                                      <p:rCtr x="-7357" y="9699"/>
                                    </p:animMotion>
                                  </p:childTnLst>
                                </p:cTn>
                              </p:par>
                              <p:par>
                                <p:cTn id="20" presetID="42" presetClass="path" presetSubtype="0" accel="50000" decel="50000" fill="hold" grpId="0" nodeType="withEffect">
                                  <p:stCondLst>
                                    <p:cond delay="0"/>
                                  </p:stCondLst>
                                  <p:childTnLst>
                                    <p:animMotion origin="layout" path="M 1.875E-6 2.59259E-6 L -0.19505 0.2037 " pathEditMode="relative" rAng="0" ptsTypes="AA">
                                      <p:cBhvr>
                                        <p:cTn id="21" dur="1400" fill="hold"/>
                                        <p:tgtEl>
                                          <p:spTgt spid="9"/>
                                        </p:tgtEl>
                                        <p:attrNameLst>
                                          <p:attrName>ppt_x</p:attrName>
                                          <p:attrName>ppt_y</p:attrName>
                                        </p:attrNameLst>
                                      </p:cBhvr>
                                      <p:rCtr x="-9753" y="10185"/>
                                    </p:animMotion>
                                  </p:childTnLst>
                                </p:cTn>
                              </p:par>
                            </p:childTnLst>
                          </p:cTn>
                        </p:par>
                        <p:par>
                          <p:cTn id="22" fill="hold">
                            <p:stCondLst>
                              <p:cond delay="2800"/>
                            </p:stCondLst>
                            <p:childTnLst>
                              <p:par>
                                <p:cTn id="23" presetID="1" presetClass="exit" presetSubtype="0" fill="hold" grpId="1" nodeType="after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grpId="2"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par>
                          <p:cTn id="29" fill="hold">
                            <p:stCondLst>
                              <p:cond delay="2800"/>
                            </p:stCondLst>
                            <p:childTnLst>
                              <p:par>
                                <p:cTn id="30" presetID="42" presetClass="path" presetSubtype="0" accel="50000" decel="50000" fill="hold" grpId="0" nodeType="afterEffect">
                                  <p:stCondLst>
                                    <p:cond delay="0"/>
                                  </p:stCondLst>
                                  <p:childTnLst>
                                    <p:animMotion origin="layout" path="M 2.29167E-6 -1.85185E-6 L 0.15859 0.03033 " pathEditMode="relative" rAng="0" ptsTypes="AA">
                                      <p:cBhvr>
                                        <p:cTn id="31" dur="1200" fill="hold"/>
                                        <p:tgtEl>
                                          <p:spTgt spid="16"/>
                                        </p:tgtEl>
                                        <p:attrNameLst>
                                          <p:attrName>ppt_x</p:attrName>
                                          <p:attrName>ppt_y</p:attrName>
                                        </p:attrNameLst>
                                      </p:cBhvr>
                                      <p:rCtr x="7930" y="1505"/>
                                    </p:animMotion>
                                  </p:childTnLst>
                                </p:cTn>
                              </p:par>
                              <p:par>
                                <p:cTn id="32" presetID="42" presetClass="path" presetSubtype="0" accel="50000" decel="50000" fill="hold" grpId="0" nodeType="withEffect">
                                  <p:stCondLst>
                                    <p:cond delay="0"/>
                                  </p:stCondLst>
                                  <p:childTnLst>
                                    <p:animMotion origin="layout" path="M -4.375E-6 1.85185E-6 L 0.17214 0.02916 " pathEditMode="relative" rAng="0" ptsTypes="AA">
                                      <p:cBhvr>
                                        <p:cTn id="33" dur="1200" fill="hold"/>
                                        <p:tgtEl>
                                          <p:spTgt spid="11"/>
                                        </p:tgtEl>
                                        <p:attrNameLst>
                                          <p:attrName>ppt_x</p:attrName>
                                          <p:attrName>ppt_y</p:attrName>
                                        </p:attrNameLst>
                                      </p:cBhvr>
                                      <p:rCtr x="8607" y="1458"/>
                                    </p:animMotion>
                                  </p:childTnLst>
                                </p:cTn>
                              </p:par>
                            </p:childTnLst>
                          </p:cTn>
                        </p:par>
                        <p:par>
                          <p:cTn id="34" fill="hold">
                            <p:stCondLst>
                              <p:cond delay="4000"/>
                            </p:stCondLst>
                            <p:childTnLst>
                              <p:par>
                                <p:cTn id="35" presetID="1" presetClass="exit" presetSubtype="0" fill="hold" grpId="1" nodeType="afterEffect">
                                  <p:stCondLst>
                                    <p:cond delay="0"/>
                                  </p:stCondLst>
                                  <p:childTnLst>
                                    <p:set>
                                      <p:cBhvr>
                                        <p:cTn id="36" dur="1" fill="hold">
                                          <p:stCondLst>
                                            <p:cond delay="0"/>
                                          </p:stCondLst>
                                        </p:cTn>
                                        <p:tgtEl>
                                          <p:spTgt spid="16"/>
                                        </p:tgtEl>
                                        <p:attrNameLst>
                                          <p:attrName>style.visibility</p:attrName>
                                        </p:attrNameLst>
                                      </p:cBhvr>
                                      <p:to>
                                        <p:strVal val="hidden"/>
                                      </p:to>
                                    </p:set>
                                  </p:childTnLst>
                                </p:cTn>
                              </p:par>
                            </p:childTnLst>
                          </p:cTn>
                        </p:par>
                        <p:par>
                          <p:cTn id="37" fill="hold">
                            <p:stCondLst>
                              <p:cond delay="4000"/>
                            </p:stCondLst>
                            <p:childTnLst>
                              <p:par>
                                <p:cTn id="38" presetID="1" presetClass="entr" presetSubtype="0" fill="hold" grpId="2" nodeType="after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par>
                          <p:cTn id="42" fill="hold">
                            <p:stCondLst>
                              <p:cond delay="4000"/>
                            </p:stCondLst>
                            <p:childTnLst>
                              <p:par>
                                <p:cTn id="43" presetID="42" presetClass="path" presetSubtype="0" accel="50000" decel="50000" fill="hold" grpId="0" nodeType="afterEffect">
                                  <p:stCondLst>
                                    <p:cond delay="0"/>
                                  </p:stCondLst>
                                  <p:childTnLst>
                                    <p:animMotion origin="layout" path="M 4.16667E-6 -7.40741E-7 L -0.20938 -0.05926 " pathEditMode="relative" rAng="0" ptsTypes="AA">
                                      <p:cBhvr>
                                        <p:cTn id="44" dur="1200" fill="hold"/>
                                        <p:tgtEl>
                                          <p:spTgt spid="12"/>
                                        </p:tgtEl>
                                        <p:attrNameLst>
                                          <p:attrName>ppt_x</p:attrName>
                                          <p:attrName>ppt_y</p:attrName>
                                        </p:attrNameLst>
                                      </p:cBhvr>
                                      <p:rCtr x="-10469" y="-2963"/>
                                    </p:animMotion>
                                  </p:childTnLst>
                                </p:cTn>
                              </p:par>
                              <p:par>
                                <p:cTn id="45" presetID="42" presetClass="path" presetSubtype="0" accel="50000" decel="50000" fill="hold" grpId="2" nodeType="withEffect">
                                  <p:stCondLst>
                                    <p:cond delay="0"/>
                                  </p:stCondLst>
                                  <p:childTnLst>
                                    <p:animMotion origin="layout" path="M -4.58333E-6 -1.48148E-6 L -0.15859 -0.04167 " pathEditMode="relative" rAng="0" ptsTypes="AA">
                                      <p:cBhvr>
                                        <p:cTn id="46" dur="1100" fill="hold"/>
                                        <p:tgtEl>
                                          <p:spTgt spid="13"/>
                                        </p:tgtEl>
                                        <p:attrNameLst>
                                          <p:attrName>ppt_x</p:attrName>
                                          <p:attrName>ppt_y</p:attrName>
                                        </p:attrNameLst>
                                      </p:cBhvr>
                                      <p:rCtr x="-7930" y="-2083"/>
                                    </p:animMotion>
                                  </p:childTnLst>
                                </p:cTn>
                              </p:par>
                            </p:childTnLst>
                          </p:cTn>
                        </p:par>
                        <p:par>
                          <p:cTn id="47" fill="hold">
                            <p:stCondLst>
                              <p:cond delay="5200"/>
                            </p:stCondLst>
                            <p:childTnLst>
                              <p:par>
                                <p:cTn id="48" presetID="1" presetClass="exit" presetSubtype="0" fill="hold" grpId="1" nodeType="afterEffect">
                                  <p:stCondLst>
                                    <p:cond delay="0"/>
                                  </p:stCondLst>
                                  <p:childTnLst>
                                    <p:set>
                                      <p:cBhvr>
                                        <p:cTn id="49" dur="1" fill="hold">
                                          <p:stCondLst>
                                            <p:cond delay="0"/>
                                          </p:stCondLst>
                                        </p:cTn>
                                        <p:tgtEl>
                                          <p:spTgt spid="13"/>
                                        </p:tgtEl>
                                        <p:attrNameLst>
                                          <p:attrName>style.visibility</p:attrName>
                                        </p:attrNameLst>
                                      </p:cBhvr>
                                      <p:to>
                                        <p:strVal val="hidden"/>
                                      </p:to>
                                    </p:set>
                                  </p:childTnLst>
                                </p:cTn>
                              </p:par>
                            </p:childTnLst>
                          </p:cTn>
                        </p:par>
                        <p:par>
                          <p:cTn id="50" fill="hold">
                            <p:stCondLst>
                              <p:cond delay="5200"/>
                            </p:stCondLst>
                            <p:childTnLst>
                              <p:par>
                                <p:cTn id="51" presetID="1" presetClass="exit" presetSubtype="0" fill="hold" grpId="1" nodeType="after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par>
                          <p:cTn id="53" fill="hold">
                            <p:stCondLst>
                              <p:cond delay="5200"/>
                            </p:stCondLst>
                            <p:childTnLst>
                              <p:par>
                                <p:cTn id="54" presetID="53" presetClass="exit" presetSubtype="32" fill="hold" grpId="2" nodeType="afterEffect">
                                  <p:stCondLst>
                                    <p:cond delay="0"/>
                                  </p:stCondLst>
                                  <p:childTnLst>
                                    <p:anim calcmode="lin" valueType="num">
                                      <p:cBhvr>
                                        <p:cTn id="55" dur="500"/>
                                        <p:tgtEl>
                                          <p:spTgt spid="9"/>
                                        </p:tgtEl>
                                        <p:attrNameLst>
                                          <p:attrName>ppt_w</p:attrName>
                                        </p:attrNameLst>
                                      </p:cBhvr>
                                      <p:tavLst>
                                        <p:tav tm="0">
                                          <p:val>
                                            <p:strVal val="ppt_w"/>
                                          </p:val>
                                        </p:tav>
                                        <p:tav tm="100000">
                                          <p:val>
                                            <p:fltVal val="0"/>
                                          </p:val>
                                        </p:tav>
                                      </p:tavLst>
                                    </p:anim>
                                    <p:anim calcmode="lin" valueType="num">
                                      <p:cBhvr>
                                        <p:cTn id="56" dur="500"/>
                                        <p:tgtEl>
                                          <p:spTgt spid="9"/>
                                        </p:tgtEl>
                                        <p:attrNameLst>
                                          <p:attrName>ppt_h</p:attrName>
                                        </p:attrNameLst>
                                      </p:cBhvr>
                                      <p:tavLst>
                                        <p:tav tm="0">
                                          <p:val>
                                            <p:strVal val="ppt_h"/>
                                          </p:val>
                                        </p:tav>
                                        <p:tav tm="100000">
                                          <p:val>
                                            <p:fltVal val="0"/>
                                          </p:val>
                                        </p:tav>
                                      </p:tavLst>
                                    </p:anim>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childTnLst>
                          </p:cTn>
                        </p:par>
                        <p:par>
                          <p:cTn id="59" fill="hold">
                            <p:stCondLst>
                              <p:cond delay="5700"/>
                            </p:stCondLst>
                            <p:childTnLst>
                              <p:par>
                                <p:cTn id="60" presetID="1" presetClass="entr" presetSubtype="0" fill="hold" grpId="2" nodeType="afterEffect">
                                  <p:stCondLst>
                                    <p:cond delay="0"/>
                                  </p:stCondLst>
                                  <p:childTnLst>
                                    <p:set>
                                      <p:cBhvr>
                                        <p:cTn id="61" dur="1" fill="hold">
                                          <p:stCondLst>
                                            <p:cond delay="0"/>
                                          </p:stCondLst>
                                        </p:cTn>
                                        <p:tgtEl>
                                          <p:spTgt spid="10"/>
                                        </p:tgtEl>
                                        <p:attrNameLst>
                                          <p:attrName>style.visibility</p:attrName>
                                        </p:attrNameLst>
                                      </p:cBhvr>
                                      <p:to>
                                        <p:strVal val="visible"/>
                                      </p:to>
                                    </p:set>
                                  </p:childTnLst>
                                </p:cTn>
                              </p:par>
                              <p:par>
                                <p:cTn id="62" presetID="1" presetClass="entr" presetSubtype="0" fill="hold" grpId="1" nodeType="withEffect">
                                  <p:stCondLst>
                                    <p:cond delay="0"/>
                                  </p:stCondLst>
                                  <p:childTnLst>
                                    <p:set>
                                      <p:cBhvr>
                                        <p:cTn id="63" dur="1" fill="hold">
                                          <p:stCondLst>
                                            <p:cond delay="0"/>
                                          </p:stCondLst>
                                        </p:cTn>
                                        <p:tgtEl>
                                          <p:spTgt spid="17"/>
                                        </p:tgtEl>
                                        <p:attrNameLst>
                                          <p:attrName>style.visibility</p:attrName>
                                        </p:attrNameLst>
                                      </p:cBhvr>
                                      <p:to>
                                        <p:strVal val="visible"/>
                                      </p:to>
                                    </p:set>
                                  </p:childTnLst>
                                </p:cTn>
                              </p:par>
                            </p:childTnLst>
                          </p:cTn>
                        </p:par>
                        <p:par>
                          <p:cTn id="64" fill="hold">
                            <p:stCondLst>
                              <p:cond delay="5700"/>
                            </p:stCondLst>
                            <p:childTnLst>
                              <p:par>
                                <p:cTn id="65" presetID="42" presetClass="path" presetSubtype="0" accel="50000" decel="50000" fill="hold" grpId="0" nodeType="afterEffect">
                                  <p:stCondLst>
                                    <p:cond delay="0"/>
                                  </p:stCondLst>
                                  <p:childTnLst>
                                    <p:animMotion origin="layout" path="M -4.16667E-7 -4.07407E-6 L 0.29935 -0.04606 " pathEditMode="relative" rAng="0" ptsTypes="AA">
                                      <p:cBhvr>
                                        <p:cTn id="66" dur="1200" fill="hold"/>
                                        <p:tgtEl>
                                          <p:spTgt spid="10"/>
                                        </p:tgtEl>
                                        <p:attrNameLst>
                                          <p:attrName>ppt_x</p:attrName>
                                          <p:attrName>ppt_y</p:attrName>
                                        </p:attrNameLst>
                                      </p:cBhvr>
                                      <p:rCtr x="14961" y="-2315"/>
                                    </p:animMotion>
                                  </p:childTnLst>
                                </p:cTn>
                              </p:par>
                              <p:par>
                                <p:cTn id="67" presetID="42" presetClass="path" presetSubtype="0" accel="50000" decel="50000" fill="hold" grpId="0" nodeType="withEffect">
                                  <p:stCondLst>
                                    <p:cond delay="0"/>
                                  </p:stCondLst>
                                  <p:childTnLst>
                                    <p:animMotion origin="layout" path="M 2.08333E-7 1.48148E-6 L 0.39375 -0.06736 " pathEditMode="relative" rAng="0" ptsTypes="AA">
                                      <p:cBhvr>
                                        <p:cTn id="68" dur="1200" fill="hold"/>
                                        <p:tgtEl>
                                          <p:spTgt spid="17"/>
                                        </p:tgtEl>
                                        <p:attrNameLst>
                                          <p:attrName>ppt_x</p:attrName>
                                          <p:attrName>ppt_y</p:attrName>
                                        </p:attrNameLst>
                                      </p:cBhvr>
                                      <p:rCtr x="19688" y="-3380"/>
                                    </p:animMotion>
                                  </p:childTnLst>
                                </p:cTn>
                              </p:par>
                            </p:childTnLst>
                          </p:cTn>
                        </p:par>
                        <p:par>
                          <p:cTn id="69" fill="hold">
                            <p:stCondLst>
                              <p:cond delay="6900"/>
                            </p:stCondLst>
                            <p:childTnLst>
                              <p:par>
                                <p:cTn id="70" presetID="1" presetClass="exit" presetSubtype="0" fill="hold" grpId="1" nodeType="afterEffect">
                                  <p:stCondLst>
                                    <p:cond delay="0"/>
                                  </p:stCondLst>
                                  <p:childTnLst>
                                    <p:set>
                                      <p:cBhvr>
                                        <p:cTn id="71" dur="1" fill="hold">
                                          <p:stCondLst>
                                            <p:cond delay="0"/>
                                          </p:stCondLst>
                                        </p:cTn>
                                        <p:tgtEl>
                                          <p:spTgt spid="10"/>
                                        </p:tgtEl>
                                        <p:attrNameLst>
                                          <p:attrName>style.visibility</p:attrName>
                                        </p:attrNameLst>
                                      </p:cBhvr>
                                      <p:to>
                                        <p:strVal val="hidden"/>
                                      </p:to>
                                    </p:set>
                                  </p:childTnLst>
                                </p:cTn>
                              </p:par>
                            </p:childTnLst>
                          </p:cTn>
                        </p:par>
                        <p:par>
                          <p:cTn id="72" fill="hold">
                            <p:stCondLst>
                              <p:cond delay="6900"/>
                            </p:stCondLst>
                            <p:childTnLst>
                              <p:par>
                                <p:cTn id="73" presetID="1" presetClass="entr" presetSubtype="0" fill="hold" grpId="2" nodeType="after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childTnLst>
                          </p:cTn>
                        </p:par>
                        <p:par>
                          <p:cTn id="77" fill="hold">
                            <p:stCondLst>
                              <p:cond delay="6900"/>
                            </p:stCondLst>
                            <p:childTnLst>
                              <p:par>
                                <p:cTn id="78" presetID="42" presetClass="path" presetSubtype="0" accel="50000" decel="50000" fill="hold" grpId="0" nodeType="afterEffect">
                                  <p:stCondLst>
                                    <p:cond delay="0"/>
                                  </p:stCondLst>
                                  <p:childTnLst>
                                    <p:animMotion origin="layout" path="M -0.00209 -3.7037E-6 L 0.07539 0.49167 " pathEditMode="relative" rAng="0" ptsTypes="AA">
                                      <p:cBhvr>
                                        <p:cTn id="79" dur="1300" fill="hold"/>
                                        <p:tgtEl>
                                          <p:spTgt spid="19"/>
                                        </p:tgtEl>
                                        <p:attrNameLst>
                                          <p:attrName>ppt_x</p:attrName>
                                          <p:attrName>ppt_y</p:attrName>
                                        </p:attrNameLst>
                                      </p:cBhvr>
                                      <p:rCtr x="3867" y="24583"/>
                                    </p:animMotion>
                                  </p:childTnLst>
                                </p:cTn>
                              </p:par>
                              <p:par>
                                <p:cTn id="80" presetID="42" presetClass="path" presetSubtype="0" accel="50000" decel="50000" fill="hold" grpId="0" nodeType="withEffect">
                                  <p:stCondLst>
                                    <p:cond delay="0"/>
                                  </p:stCondLst>
                                  <p:childTnLst>
                                    <p:animMotion origin="layout" path="M 4.79167E-6 -4.81481E-6 L 0.01666 0.36135 " pathEditMode="relative" rAng="0" ptsTypes="AA">
                                      <p:cBhvr>
                                        <p:cTn id="81" dur="1400" fill="hold"/>
                                        <p:tgtEl>
                                          <p:spTgt spid="20"/>
                                        </p:tgtEl>
                                        <p:attrNameLst>
                                          <p:attrName>ppt_x</p:attrName>
                                          <p:attrName>ppt_y</p:attrName>
                                        </p:attrNameLst>
                                      </p:cBhvr>
                                      <p:rCtr x="833" y="18056"/>
                                    </p:animMotion>
                                  </p:childTnLst>
                                </p:cTn>
                              </p:par>
                            </p:childTnLst>
                          </p:cTn>
                        </p:par>
                        <p:par>
                          <p:cTn id="82" fill="hold">
                            <p:stCondLst>
                              <p:cond delay="8300"/>
                            </p:stCondLst>
                            <p:childTnLst>
                              <p:par>
                                <p:cTn id="83" presetID="1" presetClass="exit" presetSubtype="0" fill="hold" grpId="1" nodeType="afterEffect">
                                  <p:stCondLst>
                                    <p:cond delay="0"/>
                                  </p:stCondLst>
                                  <p:childTnLst>
                                    <p:set>
                                      <p:cBhvr>
                                        <p:cTn id="84" dur="1" fill="hold">
                                          <p:stCondLst>
                                            <p:cond delay="0"/>
                                          </p:stCondLst>
                                        </p:cTn>
                                        <p:tgtEl>
                                          <p:spTgt spid="19"/>
                                        </p:tgtEl>
                                        <p:attrNameLst>
                                          <p:attrName>style.visibility</p:attrName>
                                        </p:attrNameLst>
                                      </p:cBhvr>
                                      <p:to>
                                        <p:strVal val="hidden"/>
                                      </p:to>
                                    </p:set>
                                  </p:childTnLst>
                                </p:cTn>
                              </p:par>
                            </p:childTnLst>
                          </p:cTn>
                        </p:par>
                        <p:par>
                          <p:cTn id="85" fill="hold">
                            <p:stCondLst>
                              <p:cond delay="8300"/>
                            </p:stCondLst>
                            <p:childTnLst>
                              <p:par>
                                <p:cTn id="86" presetID="53" presetClass="exit" presetSubtype="32" fill="hold" grpId="2" nodeType="afterEffect">
                                  <p:stCondLst>
                                    <p:cond delay="0"/>
                                  </p:stCondLst>
                                  <p:childTnLst>
                                    <p:anim calcmode="lin" valueType="num">
                                      <p:cBhvr>
                                        <p:cTn id="87" dur="500"/>
                                        <p:tgtEl>
                                          <p:spTgt spid="20"/>
                                        </p:tgtEl>
                                        <p:attrNameLst>
                                          <p:attrName>ppt_w</p:attrName>
                                        </p:attrNameLst>
                                      </p:cBhvr>
                                      <p:tavLst>
                                        <p:tav tm="0">
                                          <p:val>
                                            <p:strVal val="ppt_w"/>
                                          </p:val>
                                        </p:tav>
                                        <p:tav tm="100000">
                                          <p:val>
                                            <p:fltVal val="0"/>
                                          </p:val>
                                        </p:tav>
                                      </p:tavLst>
                                    </p:anim>
                                    <p:anim calcmode="lin" valueType="num">
                                      <p:cBhvr>
                                        <p:cTn id="88" dur="500"/>
                                        <p:tgtEl>
                                          <p:spTgt spid="20"/>
                                        </p:tgtEl>
                                        <p:attrNameLst>
                                          <p:attrName>ppt_h</p:attrName>
                                        </p:attrNameLst>
                                      </p:cBhvr>
                                      <p:tavLst>
                                        <p:tav tm="0">
                                          <p:val>
                                            <p:strVal val="ppt_h"/>
                                          </p:val>
                                        </p:tav>
                                        <p:tav tm="100000">
                                          <p:val>
                                            <p:fltVal val="0"/>
                                          </p:val>
                                        </p:tav>
                                      </p:tavLst>
                                    </p:anim>
                                    <p:animEffect transition="out" filter="fade">
                                      <p:cBhvr>
                                        <p:cTn id="89" dur="500"/>
                                        <p:tgtEl>
                                          <p:spTgt spid="20"/>
                                        </p:tgtEl>
                                      </p:cBhvr>
                                    </p:animEffect>
                                    <p:set>
                                      <p:cBhvr>
                                        <p:cTn id="90" dur="1" fill="hold">
                                          <p:stCondLst>
                                            <p:cond delay="499"/>
                                          </p:stCondLst>
                                        </p:cTn>
                                        <p:tgtEl>
                                          <p:spTgt spid="20"/>
                                        </p:tgtEl>
                                        <p:attrNameLst>
                                          <p:attrName>style.visibility</p:attrName>
                                        </p:attrNameLst>
                                      </p:cBhvr>
                                      <p:to>
                                        <p:strVal val="hidden"/>
                                      </p:to>
                                    </p:set>
                                  </p:childTnLst>
                                </p:cTn>
                              </p:par>
                            </p:childTnLst>
                          </p:cTn>
                        </p:par>
                        <p:par>
                          <p:cTn id="91" fill="hold">
                            <p:stCondLst>
                              <p:cond delay="8800"/>
                            </p:stCondLst>
                            <p:childTnLst>
                              <p:par>
                                <p:cTn id="92" presetID="9" presetClass="exit" presetSubtype="0" fill="hold" grpId="2" nodeType="afterEffect">
                                  <p:stCondLst>
                                    <p:cond delay="0"/>
                                  </p:stCondLst>
                                  <p:childTnLst>
                                    <p:animEffect transition="out" filter="dissolve">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par>
                                <p:cTn id="95" presetID="1" presetClass="exit" presetSubtype="0" fill="hold" grpId="3" nodeType="withEffect">
                                  <p:stCondLst>
                                    <p:cond delay="0"/>
                                  </p:stCondLst>
                                  <p:childTnLst>
                                    <p:set>
                                      <p:cBhvr>
                                        <p:cTn id="9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8" grpId="0"/>
      <p:bldP spid="8" grpId="1"/>
      <p:bldP spid="8" grpId="2"/>
      <p:bldP spid="9" grpId="0"/>
      <p:bldP spid="9" grpId="1"/>
      <p:bldP spid="9" grpId="2"/>
      <p:bldP spid="10" grpId="0"/>
      <p:bldP spid="10" grpId="1"/>
      <p:bldP spid="10" grpId="2"/>
      <p:bldP spid="11" grpId="0"/>
      <p:bldP spid="11" grpId="1"/>
      <p:bldP spid="12" grpId="0"/>
      <p:bldP spid="12" grpId="1"/>
      <p:bldP spid="12" grpId="2"/>
      <p:bldP spid="13" grpId="0"/>
      <p:bldP spid="13" grpId="1"/>
      <p:bldP spid="13" grpId="2"/>
      <p:bldP spid="16" grpId="0"/>
      <p:bldP spid="16" grpId="1"/>
      <p:bldP spid="16" grpId="2"/>
      <p:bldP spid="17" grpId="0"/>
      <p:bldP spid="17" grpId="1"/>
      <p:bldP spid="17" grpId="2"/>
      <p:bldP spid="17" grpId="3"/>
      <p:bldP spid="19" grpId="0"/>
      <p:bldP spid="19" grpId="1"/>
      <p:bldP spid="19" grpId="2"/>
      <p:bldP spid="20" grpId="0"/>
      <p:bldP spid="20" grpId="1"/>
      <p:bldP spid="20"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9882" y="1413164"/>
            <a:ext cx="11569729" cy="1517330"/>
          </a:xfrm>
        </p:spPr>
        <p:txBody>
          <a:bodyPr>
            <a:normAutofit/>
          </a:bodyPr>
          <a:lstStyle/>
          <a:p>
            <a:r>
              <a:rPr lang="en-CA" dirty="0"/>
              <a:t>Microbenchmark performs a stress test on a </a:t>
            </a:r>
            <a:r>
              <a:rPr lang="en-CA" dirty="0" err="1"/>
              <a:t>CSet</a:t>
            </a:r>
            <a:endParaRPr lang="en-US" dirty="0"/>
          </a:p>
          <a:p>
            <a:pPr lvl="1"/>
            <a:r>
              <a:rPr lang="en-US" dirty="0">
                <a:solidFill>
                  <a:schemeClr val="accent3">
                    <a:lumMod val="50000"/>
                  </a:schemeClr>
                </a:solidFill>
              </a:rPr>
              <a:t>Example: Insert/Delete workload  (update only)</a:t>
            </a:r>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2"/>
          <p:cNvSpPr txBox="1">
            <a:spLocks/>
          </p:cNvSpPr>
          <p:nvPr/>
        </p:nvSpPr>
        <p:spPr>
          <a:xfrm>
            <a:off x="259883" y="434108"/>
            <a:ext cx="11569729" cy="89592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CA" dirty="0">
                <a:solidFill>
                  <a:schemeClr val="accent5">
                    <a:lumMod val="75000"/>
                  </a:schemeClr>
                </a:solidFill>
              </a:rPr>
              <a:t>Role of Microbenchmarks:</a:t>
            </a:r>
          </a:p>
        </p:txBody>
      </p:sp>
      <p:sp>
        <p:nvSpPr>
          <p:cNvPr id="7" name="Flowchart: Magnetic Disk 6"/>
          <p:cNvSpPr/>
          <p:nvPr/>
        </p:nvSpPr>
        <p:spPr>
          <a:xfrm>
            <a:off x="4799287" y="3710721"/>
            <a:ext cx="2337956" cy="309328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p:cNvSpPr txBox="1"/>
          <p:nvPr/>
        </p:nvSpPr>
        <p:spPr>
          <a:xfrm>
            <a:off x="947772" y="3000165"/>
            <a:ext cx="1976705" cy="461665"/>
          </a:xfrm>
          <a:prstGeom prst="rect">
            <a:avLst/>
          </a:prstGeom>
          <a:noFill/>
        </p:spPr>
        <p:txBody>
          <a:bodyPr wrap="square" rtlCol="0">
            <a:spAutoFit/>
          </a:bodyPr>
          <a:lstStyle/>
          <a:p>
            <a:r>
              <a:rPr lang="en-CA" sz="2400" b="1" dirty="0">
                <a:solidFill>
                  <a:schemeClr val="accent5">
                    <a:lumMod val="75000"/>
                  </a:schemeClr>
                </a:solidFill>
              </a:rPr>
              <a:t>t1</a:t>
            </a:r>
            <a:r>
              <a:rPr lang="en-CA" sz="2400" dirty="0">
                <a:solidFill>
                  <a:schemeClr val="accent5">
                    <a:lumMod val="75000"/>
                  </a:schemeClr>
                </a:solidFill>
              </a:rPr>
              <a:t>:</a:t>
            </a:r>
            <a:r>
              <a:rPr lang="en-CA" sz="2000" b="1" dirty="0">
                <a:solidFill>
                  <a:schemeClr val="accent5">
                    <a:lumMod val="75000"/>
                  </a:schemeClr>
                </a:solidFill>
              </a:rPr>
              <a:t> </a:t>
            </a:r>
            <a:r>
              <a:rPr lang="en-CA" sz="2000" dirty="0">
                <a:solidFill>
                  <a:schemeClr val="accent5">
                    <a:lumMod val="75000"/>
                  </a:schemeClr>
                </a:solidFill>
              </a:rPr>
              <a:t>insert</a:t>
            </a:r>
            <a:endParaRPr lang="en-CA" sz="2000" b="1" dirty="0">
              <a:solidFill>
                <a:srgbClr val="002060"/>
              </a:solidFill>
            </a:endParaRPr>
          </a:p>
        </p:txBody>
      </p:sp>
      <p:sp>
        <p:nvSpPr>
          <p:cNvPr id="3" name="TextBox 2"/>
          <p:cNvSpPr txBox="1"/>
          <p:nvPr/>
        </p:nvSpPr>
        <p:spPr>
          <a:xfrm>
            <a:off x="1787234" y="3323139"/>
            <a:ext cx="489236" cy="677108"/>
          </a:xfrm>
          <a:prstGeom prst="rect">
            <a:avLst/>
          </a:prstGeom>
          <a:noFill/>
        </p:spPr>
        <p:txBody>
          <a:bodyPr wrap="none" rtlCol="0">
            <a:spAutoFit/>
          </a:bodyPr>
          <a:lstStyle/>
          <a:p>
            <a:r>
              <a:rPr lang="en-CA" sz="2000" b="1" dirty="0">
                <a:solidFill>
                  <a:srgbClr val="002060"/>
                </a:solidFill>
              </a:rPr>
              <a:t>10</a:t>
            </a:r>
          </a:p>
          <a:p>
            <a:endParaRPr lang="en-CA" dirty="0"/>
          </a:p>
        </p:txBody>
      </p:sp>
      <p:sp>
        <p:nvSpPr>
          <p:cNvPr id="8" name="TextBox 7"/>
          <p:cNvSpPr txBox="1"/>
          <p:nvPr/>
        </p:nvSpPr>
        <p:spPr>
          <a:xfrm>
            <a:off x="7392871" y="3013623"/>
            <a:ext cx="1486082"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2</a:t>
            </a:r>
            <a:r>
              <a:rPr lang="en-CA" sz="2000" dirty="0">
                <a:solidFill>
                  <a:schemeClr val="accent5">
                    <a:lumMod val="75000"/>
                  </a:schemeClr>
                </a:solidFill>
              </a:rPr>
              <a:t>: insert</a:t>
            </a:r>
            <a:endParaRPr lang="en-CA" sz="2400" b="1" dirty="0">
              <a:solidFill>
                <a:schemeClr val="accent5">
                  <a:lumMod val="75000"/>
                </a:schemeClr>
              </a:solidFill>
            </a:endParaRPr>
          </a:p>
        </p:txBody>
      </p:sp>
      <p:sp>
        <p:nvSpPr>
          <p:cNvPr id="9" name="TextBox 8"/>
          <p:cNvSpPr txBox="1"/>
          <p:nvPr/>
        </p:nvSpPr>
        <p:spPr>
          <a:xfrm>
            <a:off x="8183733" y="3323139"/>
            <a:ext cx="521544" cy="400110"/>
          </a:xfrm>
          <a:prstGeom prst="rect">
            <a:avLst/>
          </a:prstGeom>
          <a:noFill/>
        </p:spPr>
        <p:txBody>
          <a:bodyPr wrap="square" rtlCol="0">
            <a:spAutoFit/>
          </a:bodyPr>
          <a:lstStyle/>
          <a:p>
            <a:r>
              <a:rPr lang="en-CA" sz="2000" b="1" dirty="0">
                <a:solidFill>
                  <a:srgbClr val="002060"/>
                </a:solidFill>
              </a:rPr>
              <a:t>3</a:t>
            </a:r>
          </a:p>
        </p:txBody>
      </p:sp>
      <p:sp>
        <p:nvSpPr>
          <p:cNvPr id="10" name="TextBox 9"/>
          <p:cNvSpPr txBox="1"/>
          <p:nvPr/>
        </p:nvSpPr>
        <p:spPr>
          <a:xfrm>
            <a:off x="636930" y="5679260"/>
            <a:ext cx="1324391"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5</a:t>
            </a:r>
            <a:r>
              <a:rPr lang="en-CA" sz="2000" dirty="0">
                <a:solidFill>
                  <a:srgbClr val="002060"/>
                </a:solidFill>
              </a:rPr>
              <a:t>: </a:t>
            </a:r>
            <a:r>
              <a:rPr lang="en-CA" sz="2000" dirty="0">
                <a:solidFill>
                  <a:schemeClr val="accent5">
                    <a:lumMod val="75000"/>
                  </a:schemeClr>
                </a:solidFill>
              </a:rPr>
              <a:t>insert</a:t>
            </a:r>
            <a:endParaRPr lang="en-CA" sz="2400" b="1" dirty="0">
              <a:solidFill>
                <a:schemeClr val="accent5">
                  <a:lumMod val="75000"/>
                </a:schemeClr>
              </a:solidFill>
            </a:endParaRPr>
          </a:p>
        </p:txBody>
      </p:sp>
      <p:sp>
        <p:nvSpPr>
          <p:cNvPr id="11" name="TextBox 10"/>
          <p:cNvSpPr txBox="1"/>
          <p:nvPr/>
        </p:nvSpPr>
        <p:spPr>
          <a:xfrm>
            <a:off x="3659961" y="4887650"/>
            <a:ext cx="521544" cy="400110"/>
          </a:xfrm>
          <a:prstGeom prst="rect">
            <a:avLst/>
          </a:prstGeom>
          <a:noFill/>
        </p:spPr>
        <p:txBody>
          <a:bodyPr wrap="square" rtlCol="0">
            <a:spAutoFit/>
          </a:bodyPr>
          <a:lstStyle/>
          <a:p>
            <a:r>
              <a:rPr lang="en-CA" sz="2000" b="1" dirty="0">
                <a:solidFill>
                  <a:srgbClr val="002060"/>
                </a:solidFill>
              </a:rPr>
              <a:t>8</a:t>
            </a:r>
          </a:p>
        </p:txBody>
      </p:sp>
      <p:sp>
        <p:nvSpPr>
          <p:cNvPr id="12" name="TextBox 11"/>
          <p:cNvSpPr txBox="1"/>
          <p:nvPr/>
        </p:nvSpPr>
        <p:spPr>
          <a:xfrm>
            <a:off x="8810491" y="5064153"/>
            <a:ext cx="1977113" cy="461665"/>
          </a:xfrm>
          <a:prstGeom prst="rect">
            <a:avLst/>
          </a:prstGeom>
          <a:noFill/>
        </p:spPr>
        <p:txBody>
          <a:bodyPr wrap="square" rtlCol="0">
            <a:spAutoFit/>
          </a:bodyPr>
          <a:lstStyle/>
          <a:p>
            <a:r>
              <a:rPr lang="en-CA" sz="2400" b="1" dirty="0">
                <a:solidFill>
                  <a:schemeClr val="accent5">
                    <a:lumMod val="75000"/>
                  </a:schemeClr>
                </a:solidFill>
              </a:rPr>
              <a:t>t</a:t>
            </a:r>
            <a:r>
              <a:rPr lang="en-CA" b="1" dirty="0">
                <a:solidFill>
                  <a:schemeClr val="accent5">
                    <a:lumMod val="75000"/>
                  </a:schemeClr>
                </a:solidFill>
              </a:rPr>
              <a:t>4</a:t>
            </a:r>
            <a:r>
              <a:rPr lang="en-CA" sz="2000" dirty="0">
                <a:solidFill>
                  <a:srgbClr val="002060"/>
                </a:solidFill>
              </a:rPr>
              <a:t>: </a:t>
            </a:r>
            <a:r>
              <a:rPr lang="en-CA" dirty="0">
                <a:solidFill>
                  <a:schemeClr val="accent5">
                    <a:lumMod val="75000"/>
                  </a:schemeClr>
                </a:solidFill>
              </a:rPr>
              <a:t>delete </a:t>
            </a:r>
            <a:r>
              <a:rPr lang="en-CA" sz="2000" b="1" dirty="0">
                <a:solidFill>
                  <a:srgbClr val="002060"/>
                </a:solidFill>
              </a:rPr>
              <a:t>3</a:t>
            </a:r>
          </a:p>
        </p:txBody>
      </p:sp>
      <p:sp>
        <p:nvSpPr>
          <p:cNvPr id="16" name="TextBox 15"/>
          <p:cNvSpPr txBox="1"/>
          <p:nvPr/>
        </p:nvSpPr>
        <p:spPr>
          <a:xfrm>
            <a:off x="2712441" y="4626040"/>
            <a:ext cx="1397737"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3: </a:t>
            </a:r>
            <a:r>
              <a:rPr lang="en-CA" sz="2000" dirty="0">
                <a:solidFill>
                  <a:schemeClr val="accent5">
                    <a:lumMod val="75000"/>
                  </a:schemeClr>
                </a:solidFill>
              </a:rPr>
              <a:t>insert</a:t>
            </a:r>
            <a:endParaRPr lang="en-CA" sz="2400" dirty="0">
              <a:solidFill>
                <a:schemeClr val="accent5">
                  <a:lumMod val="75000"/>
                </a:schemeClr>
              </a:solidFill>
            </a:endParaRPr>
          </a:p>
        </p:txBody>
      </p:sp>
      <p:sp>
        <p:nvSpPr>
          <p:cNvPr id="17" name="TextBox 16"/>
          <p:cNvSpPr txBox="1"/>
          <p:nvPr/>
        </p:nvSpPr>
        <p:spPr>
          <a:xfrm>
            <a:off x="956799" y="5939851"/>
            <a:ext cx="521544" cy="461665"/>
          </a:xfrm>
          <a:prstGeom prst="rect">
            <a:avLst/>
          </a:prstGeom>
          <a:noFill/>
        </p:spPr>
        <p:txBody>
          <a:bodyPr wrap="square" rtlCol="0">
            <a:spAutoFit/>
          </a:bodyPr>
          <a:lstStyle/>
          <a:p>
            <a:r>
              <a:rPr lang="en-CA" sz="2400" b="1" dirty="0">
                <a:solidFill>
                  <a:srgbClr val="002060"/>
                </a:solidFill>
              </a:rPr>
              <a:t>2</a:t>
            </a:r>
          </a:p>
        </p:txBody>
      </p:sp>
      <p:sp>
        <p:nvSpPr>
          <p:cNvPr id="19" name="TextBox 18"/>
          <p:cNvSpPr txBox="1"/>
          <p:nvPr/>
        </p:nvSpPr>
        <p:spPr>
          <a:xfrm>
            <a:off x="4192552" y="2538500"/>
            <a:ext cx="1625151"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6</a:t>
            </a:r>
            <a:r>
              <a:rPr lang="en-CA" sz="2000" dirty="0">
                <a:solidFill>
                  <a:schemeClr val="accent5">
                    <a:lumMod val="75000"/>
                  </a:schemeClr>
                </a:solidFill>
              </a:rPr>
              <a:t>: delete</a:t>
            </a:r>
            <a:r>
              <a:rPr lang="en-CA" sz="2400" dirty="0">
                <a:solidFill>
                  <a:schemeClr val="accent5">
                    <a:lumMod val="75000"/>
                  </a:schemeClr>
                </a:solidFill>
              </a:rPr>
              <a:t> </a:t>
            </a:r>
            <a:r>
              <a:rPr lang="en-CA" sz="2400" b="1" dirty="0">
                <a:solidFill>
                  <a:srgbClr val="002060"/>
                </a:solidFill>
              </a:rPr>
              <a:t>2</a:t>
            </a:r>
          </a:p>
        </p:txBody>
      </p:sp>
    </p:spTree>
    <p:extLst>
      <p:ext uri="{BB962C8B-B14F-4D97-AF65-F5344CB8AC3E}">
        <p14:creationId xmlns:p14="http://schemas.microsoft.com/office/powerpoint/2010/main" val="265920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4.81481E-6 L 0.29909 0.1213 " pathEditMode="relative" rAng="0" ptsTypes="AA">
                                      <p:cBhvr>
                                        <p:cTn id="6" dur="1400" fill="hold"/>
                                        <p:tgtEl>
                                          <p:spTgt spid="2"/>
                                        </p:tgtEl>
                                        <p:attrNameLst>
                                          <p:attrName>ppt_x</p:attrName>
                                          <p:attrName>ppt_y</p:attrName>
                                        </p:attrNameLst>
                                      </p:cBhvr>
                                      <p:rCtr x="14948" y="6065"/>
                                    </p:animMotion>
                                  </p:childTnLst>
                                </p:cTn>
                              </p:par>
                              <p:par>
                                <p:cTn id="7" presetID="42" presetClass="path" presetSubtype="0" accel="50000" decel="50000" fill="hold" grpId="0" nodeType="withEffect">
                                  <p:stCondLst>
                                    <p:cond delay="0"/>
                                  </p:stCondLst>
                                  <p:childTnLst>
                                    <p:animMotion origin="layout" path="M 3.33333E-6 3.7037E-6 L 0.32135 0.13379 " pathEditMode="relative" rAng="0" ptsTypes="AA">
                                      <p:cBhvr>
                                        <p:cTn id="8" dur="1400" fill="hold"/>
                                        <p:tgtEl>
                                          <p:spTgt spid="3"/>
                                        </p:tgtEl>
                                        <p:attrNameLst>
                                          <p:attrName>ppt_x</p:attrName>
                                          <p:attrName>ppt_y</p:attrName>
                                        </p:attrNameLst>
                                      </p:cBhvr>
                                      <p:rCtr x="16068" y="6690"/>
                                    </p:animMotion>
                                  </p:childTnLst>
                                </p:cTn>
                              </p:par>
                            </p:childTnLst>
                          </p:cTn>
                        </p:par>
                        <p:par>
                          <p:cTn id="9" fill="hold">
                            <p:stCondLst>
                              <p:cond delay="1400"/>
                            </p:stCondLst>
                            <p:childTnLst>
                              <p:par>
                                <p:cTn id="10" presetID="1" presetClass="exit" presetSubtype="0" fill="hold" grpId="1" nodeType="after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par>
                          <p:cTn id="12" fill="hold">
                            <p:stCondLst>
                              <p:cond delay="1400"/>
                            </p:stCondLst>
                            <p:childTnLst>
                              <p:par>
                                <p:cTn id="13" presetID="1" presetClass="entr" presetSubtype="0" fill="hold" grpId="2"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1400"/>
                            </p:stCondLst>
                            <p:childTnLst>
                              <p:par>
                                <p:cTn id="18" presetID="42" presetClass="path" presetSubtype="0" accel="50000" decel="50000" fill="hold" grpId="0" nodeType="afterEffect">
                                  <p:stCondLst>
                                    <p:cond delay="0"/>
                                  </p:stCondLst>
                                  <p:childTnLst>
                                    <p:animMotion origin="layout" path="M -0.00209 3.33333E-6 L -0.14662 0.22268 " pathEditMode="relative" rAng="0" ptsTypes="AA">
                                      <p:cBhvr>
                                        <p:cTn id="19" dur="1300" fill="hold"/>
                                        <p:tgtEl>
                                          <p:spTgt spid="8"/>
                                        </p:tgtEl>
                                        <p:attrNameLst>
                                          <p:attrName>ppt_x</p:attrName>
                                          <p:attrName>ppt_y</p:attrName>
                                        </p:attrNameLst>
                                      </p:cBhvr>
                                      <p:rCtr x="-7227" y="11134"/>
                                    </p:animMotion>
                                  </p:childTnLst>
                                </p:cTn>
                              </p:par>
                              <p:par>
                                <p:cTn id="20" presetID="42" presetClass="path" presetSubtype="0" accel="50000" decel="50000" fill="hold" grpId="0" nodeType="withEffect">
                                  <p:stCondLst>
                                    <p:cond delay="0"/>
                                  </p:stCondLst>
                                  <p:childTnLst>
                                    <p:animMotion origin="layout" path="M 1.875E-6 2.59259E-6 L -0.19805 0.22824 " pathEditMode="relative" rAng="0" ptsTypes="AA">
                                      <p:cBhvr>
                                        <p:cTn id="21" dur="1400" fill="hold"/>
                                        <p:tgtEl>
                                          <p:spTgt spid="9"/>
                                        </p:tgtEl>
                                        <p:attrNameLst>
                                          <p:attrName>ppt_x</p:attrName>
                                          <p:attrName>ppt_y</p:attrName>
                                        </p:attrNameLst>
                                      </p:cBhvr>
                                      <p:rCtr x="-9909" y="11412"/>
                                    </p:animMotion>
                                  </p:childTnLst>
                                </p:cTn>
                              </p:par>
                            </p:childTnLst>
                          </p:cTn>
                        </p:par>
                        <p:par>
                          <p:cTn id="22" fill="hold">
                            <p:stCondLst>
                              <p:cond delay="2800"/>
                            </p:stCondLst>
                            <p:childTnLst>
                              <p:par>
                                <p:cTn id="23" presetID="1" presetClass="exit" presetSubtype="0" fill="hold" grpId="1" nodeType="after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grpId="2"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par>
                          <p:cTn id="29" fill="hold">
                            <p:stCondLst>
                              <p:cond delay="2800"/>
                            </p:stCondLst>
                            <p:childTnLst>
                              <p:par>
                                <p:cTn id="30" presetID="42" presetClass="path" presetSubtype="0" accel="50000" decel="50000" fill="hold" grpId="0" nodeType="afterEffect">
                                  <p:stCondLst>
                                    <p:cond delay="0"/>
                                  </p:stCondLst>
                                  <p:childTnLst>
                                    <p:animMotion origin="layout" path="M 2.29167E-6 -1.85185E-6 L 0.13216 0.09769 " pathEditMode="relative" rAng="0" ptsTypes="AA">
                                      <p:cBhvr>
                                        <p:cTn id="31" dur="1200" fill="hold"/>
                                        <p:tgtEl>
                                          <p:spTgt spid="16"/>
                                        </p:tgtEl>
                                        <p:attrNameLst>
                                          <p:attrName>ppt_x</p:attrName>
                                          <p:attrName>ppt_y</p:attrName>
                                        </p:attrNameLst>
                                      </p:cBhvr>
                                      <p:rCtr x="6602" y="4884"/>
                                    </p:animMotion>
                                  </p:childTnLst>
                                </p:cTn>
                              </p:par>
                              <p:par>
                                <p:cTn id="32" presetID="42" presetClass="path" presetSubtype="0" accel="50000" decel="50000" fill="hold" grpId="0" nodeType="withEffect">
                                  <p:stCondLst>
                                    <p:cond delay="0"/>
                                  </p:stCondLst>
                                  <p:childTnLst>
                                    <p:animMotion origin="layout" path="M -4.375E-6 1.85185E-6 L 0.16875 0.06389 " pathEditMode="relative" rAng="0" ptsTypes="AA">
                                      <p:cBhvr>
                                        <p:cTn id="33" dur="1200" fill="hold"/>
                                        <p:tgtEl>
                                          <p:spTgt spid="11"/>
                                        </p:tgtEl>
                                        <p:attrNameLst>
                                          <p:attrName>ppt_x</p:attrName>
                                          <p:attrName>ppt_y</p:attrName>
                                        </p:attrNameLst>
                                      </p:cBhvr>
                                      <p:rCtr x="8438" y="3194"/>
                                    </p:animMotion>
                                  </p:childTnLst>
                                </p:cTn>
                              </p:par>
                            </p:childTnLst>
                          </p:cTn>
                        </p:par>
                        <p:par>
                          <p:cTn id="34" fill="hold">
                            <p:stCondLst>
                              <p:cond delay="4000"/>
                            </p:stCondLst>
                            <p:childTnLst>
                              <p:par>
                                <p:cTn id="35" presetID="1" presetClass="exit" presetSubtype="0" fill="hold" grpId="1" nodeType="afterEffect">
                                  <p:stCondLst>
                                    <p:cond delay="0"/>
                                  </p:stCondLst>
                                  <p:childTnLst>
                                    <p:set>
                                      <p:cBhvr>
                                        <p:cTn id="36" dur="1" fill="hold">
                                          <p:stCondLst>
                                            <p:cond delay="0"/>
                                          </p:stCondLst>
                                        </p:cTn>
                                        <p:tgtEl>
                                          <p:spTgt spid="16"/>
                                        </p:tgtEl>
                                        <p:attrNameLst>
                                          <p:attrName>style.visibility</p:attrName>
                                        </p:attrNameLst>
                                      </p:cBhvr>
                                      <p:to>
                                        <p:strVal val="hidden"/>
                                      </p:to>
                                    </p:set>
                                  </p:childTnLst>
                                </p:cTn>
                              </p:par>
                            </p:childTnLst>
                          </p:cTn>
                        </p:par>
                        <p:par>
                          <p:cTn id="37" fill="hold">
                            <p:stCondLst>
                              <p:cond delay="4000"/>
                            </p:stCondLst>
                            <p:childTnLst>
                              <p:par>
                                <p:cTn id="38" presetID="1" presetClass="entr" presetSubtype="0" fill="hold" grpId="2" nodeType="after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p:stCondLst>
                              <p:cond delay="4000"/>
                            </p:stCondLst>
                            <p:childTnLst>
                              <p:par>
                                <p:cTn id="41" presetID="42" presetClass="path" presetSubtype="0" accel="50000" decel="50000" fill="hold" grpId="0" nodeType="afterEffect">
                                  <p:stCondLst>
                                    <p:cond delay="0"/>
                                  </p:stCondLst>
                                  <p:childTnLst>
                                    <p:animMotion origin="layout" path="M 4.16667E-6 -7.40741E-7 L -0.19414 -0.03009 " pathEditMode="relative" rAng="0" ptsTypes="AA">
                                      <p:cBhvr>
                                        <p:cTn id="42" dur="1200" fill="hold"/>
                                        <p:tgtEl>
                                          <p:spTgt spid="12"/>
                                        </p:tgtEl>
                                        <p:attrNameLst>
                                          <p:attrName>ppt_x</p:attrName>
                                          <p:attrName>ppt_y</p:attrName>
                                        </p:attrNameLst>
                                      </p:cBhvr>
                                      <p:rCtr x="-9714" y="-1505"/>
                                    </p:animMotion>
                                  </p:childTnLst>
                                </p:cTn>
                              </p:par>
                            </p:childTnLst>
                          </p:cTn>
                        </p:par>
                        <p:par>
                          <p:cTn id="43" fill="hold">
                            <p:stCondLst>
                              <p:cond delay="5200"/>
                            </p:stCondLst>
                            <p:childTnLst>
                              <p:par>
                                <p:cTn id="44" presetID="1" presetClass="exit" presetSubtype="0" fill="hold" grpId="1" nodeType="afterEffect">
                                  <p:stCondLst>
                                    <p:cond delay="0"/>
                                  </p:stCondLst>
                                  <p:childTnLst>
                                    <p:set>
                                      <p:cBhvr>
                                        <p:cTn id="45" dur="1" fill="hold">
                                          <p:stCondLst>
                                            <p:cond delay="0"/>
                                          </p:stCondLst>
                                        </p:cTn>
                                        <p:tgtEl>
                                          <p:spTgt spid="12"/>
                                        </p:tgtEl>
                                        <p:attrNameLst>
                                          <p:attrName>style.visibility</p:attrName>
                                        </p:attrNameLst>
                                      </p:cBhvr>
                                      <p:to>
                                        <p:strVal val="hidden"/>
                                      </p:to>
                                    </p:set>
                                  </p:childTnLst>
                                </p:cTn>
                              </p:par>
                            </p:childTnLst>
                          </p:cTn>
                        </p:par>
                        <p:par>
                          <p:cTn id="46" fill="hold">
                            <p:stCondLst>
                              <p:cond delay="5200"/>
                            </p:stCondLst>
                            <p:childTnLst>
                              <p:par>
                                <p:cTn id="47" presetID="53" presetClass="exit" presetSubtype="32" fill="hold" grpId="2" nodeType="afterEffect">
                                  <p:stCondLst>
                                    <p:cond delay="0"/>
                                  </p:stCondLst>
                                  <p:childTnLst>
                                    <p:anim calcmode="lin" valueType="num">
                                      <p:cBhvr>
                                        <p:cTn id="48" dur="500"/>
                                        <p:tgtEl>
                                          <p:spTgt spid="9"/>
                                        </p:tgtEl>
                                        <p:attrNameLst>
                                          <p:attrName>ppt_w</p:attrName>
                                        </p:attrNameLst>
                                      </p:cBhvr>
                                      <p:tavLst>
                                        <p:tav tm="0">
                                          <p:val>
                                            <p:strVal val="ppt_w"/>
                                          </p:val>
                                        </p:tav>
                                        <p:tav tm="100000">
                                          <p:val>
                                            <p:fltVal val="0"/>
                                          </p:val>
                                        </p:tav>
                                      </p:tavLst>
                                    </p:anim>
                                    <p:anim calcmode="lin" valueType="num">
                                      <p:cBhvr>
                                        <p:cTn id="49" dur="500"/>
                                        <p:tgtEl>
                                          <p:spTgt spid="9"/>
                                        </p:tgtEl>
                                        <p:attrNameLst>
                                          <p:attrName>ppt_h</p:attrName>
                                        </p:attrNameLst>
                                      </p:cBhvr>
                                      <p:tavLst>
                                        <p:tav tm="0">
                                          <p:val>
                                            <p:strVal val="ppt_h"/>
                                          </p:val>
                                        </p:tav>
                                        <p:tav tm="100000">
                                          <p:val>
                                            <p:fltVal val="0"/>
                                          </p:val>
                                        </p:tav>
                                      </p:tavLst>
                                    </p:anim>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childTnLst>
                          </p:cTn>
                        </p:par>
                        <p:par>
                          <p:cTn id="52" fill="hold">
                            <p:stCondLst>
                              <p:cond delay="5700"/>
                            </p:stCondLst>
                            <p:childTnLst>
                              <p:par>
                                <p:cTn id="53" presetID="1" presetClass="entr" presetSubtype="0" fill="hold" grpId="2" nodeType="after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par>
                          <p:cTn id="57" fill="hold">
                            <p:stCondLst>
                              <p:cond delay="5700"/>
                            </p:stCondLst>
                            <p:childTnLst>
                              <p:par>
                                <p:cTn id="58" presetID="42" presetClass="path" presetSubtype="0" accel="50000" decel="50000" fill="hold" grpId="0" nodeType="afterEffect">
                                  <p:stCondLst>
                                    <p:cond delay="0"/>
                                  </p:stCondLst>
                                  <p:childTnLst>
                                    <p:animMotion origin="layout" path="M -4.16667E-7 -4.07407E-6 L 0.30104 -0.0162 " pathEditMode="relative" rAng="0" ptsTypes="AA">
                                      <p:cBhvr>
                                        <p:cTn id="59" dur="1200" fill="hold"/>
                                        <p:tgtEl>
                                          <p:spTgt spid="10"/>
                                        </p:tgtEl>
                                        <p:attrNameLst>
                                          <p:attrName>ppt_x</p:attrName>
                                          <p:attrName>ppt_y</p:attrName>
                                        </p:attrNameLst>
                                      </p:cBhvr>
                                      <p:rCtr x="15052" y="-810"/>
                                    </p:animMotion>
                                  </p:childTnLst>
                                </p:cTn>
                              </p:par>
                              <p:par>
                                <p:cTn id="60" presetID="42" presetClass="path" presetSubtype="0" accel="50000" decel="50000" fill="hold" grpId="0" nodeType="withEffect">
                                  <p:stCondLst>
                                    <p:cond delay="0"/>
                                  </p:stCondLst>
                                  <p:childTnLst>
                                    <p:animMotion origin="layout" path="M 2.08333E-7 1.48148E-6 L 0.39036 -0.03357 " pathEditMode="relative" rAng="0" ptsTypes="AA">
                                      <p:cBhvr>
                                        <p:cTn id="61" dur="1200" fill="hold"/>
                                        <p:tgtEl>
                                          <p:spTgt spid="17"/>
                                        </p:tgtEl>
                                        <p:attrNameLst>
                                          <p:attrName>ppt_x</p:attrName>
                                          <p:attrName>ppt_y</p:attrName>
                                        </p:attrNameLst>
                                      </p:cBhvr>
                                      <p:rCtr x="19518" y="-1690"/>
                                    </p:animMotion>
                                  </p:childTnLst>
                                </p:cTn>
                              </p:par>
                            </p:childTnLst>
                          </p:cTn>
                        </p:par>
                        <p:par>
                          <p:cTn id="62" fill="hold">
                            <p:stCondLst>
                              <p:cond delay="6900"/>
                            </p:stCondLst>
                            <p:childTnLst>
                              <p:par>
                                <p:cTn id="63" presetID="1" presetClass="exit" presetSubtype="0" fill="hold" grpId="1" nodeType="afterEffect">
                                  <p:stCondLst>
                                    <p:cond delay="0"/>
                                  </p:stCondLst>
                                  <p:childTnLst>
                                    <p:set>
                                      <p:cBhvr>
                                        <p:cTn id="64" dur="1" fill="hold">
                                          <p:stCondLst>
                                            <p:cond delay="0"/>
                                          </p:stCondLst>
                                        </p:cTn>
                                        <p:tgtEl>
                                          <p:spTgt spid="10"/>
                                        </p:tgtEl>
                                        <p:attrNameLst>
                                          <p:attrName>style.visibility</p:attrName>
                                        </p:attrNameLst>
                                      </p:cBhvr>
                                      <p:to>
                                        <p:strVal val="hidden"/>
                                      </p:to>
                                    </p:set>
                                  </p:childTnLst>
                                </p:cTn>
                              </p:par>
                            </p:childTnLst>
                          </p:cTn>
                        </p:par>
                        <p:par>
                          <p:cTn id="65" fill="hold">
                            <p:stCondLst>
                              <p:cond delay="6900"/>
                            </p:stCondLst>
                            <p:childTnLst>
                              <p:par>
                                <p:cTn id="66" presetID="1" presetClass="entr" presetSubtype="0" fill="hold" grpId="2" nodeType="afterEffect">
                                  <p:stCondLst>
                                    <p:cond delay="0"/>
                                  </p:stCondLst>
                                  <p:childTnLst>
                                    <p:set>
                                      <p:cBhvr>
                                        <p:cTn id="67" dur="1" fill="hold">
                                          <p:stCondLst>
                                            <p:cond delay="0"/>
                                          </p:stCondLst>
                                        </p:cTn>
                                        <p:tgtEl>
                                          <p:spTgt spid="19"/>
                                        </p:tgtEl>
                                        <p:attrNameLst>
                                          <p:attrName>style.visibility</p:attrName>
                                        </p:attrNameLst>
                                      </p:cBhvr>
                                      <p:to>
                                        <p:strVal val="visible"/>
                                      </p:to>
                                    </p:set>
                                  </p:childTnLst>
                                </p:cTn>
                              </p:par>
                            </p:childTnLst>
                          </p:cTn>
                        </p:par>
                        <p:par>
                          <p:cTn id="68" fill="hold">
                            <p:stCondLst>
                              <p:cond delay="6900"/>
                            </p:stCondLst>
                            <p:childTnLst>
                              <p:par>
                                <p:cTn id="69" presetID="42" presetClass="path" presetSubtype="0" accel="50000" decel="50000" fill="hold" grpId="0" nodeType="afterEffect">
                                  <p:stCondLst>
                                    <p:cond delay="0"/>
                                  </p:stCondLst>
                                  <p:childTnLst>
                                    <p:animMotion origin="layout" path="M -0.00209 -3.7037E-6 L -0.00274 0.51621 " pathEditMode="relative" rAng="0" ptsTypes="AA">
                                      <p:cBhvr>
                                        <p:cTn id="70" dur="1300" fill="hold"/>
                                        <p:tgtEl>
                                          <p:spTgt spid="19"/>
                                        </p:tgtEl>
                                        <p:attrNameLst>
                                          <p:attrName>ppt_x</p:attrName>
                                          <p:attrName>ppt_y</p:attrName>
                                        </p:attrNameLst>
                                      </p:cBhvr>
                                      <p:rCtr x="-39" y="25810"/>
                                    </p:animMotion>
                                  </p:childTnLst>
                                </p:cTn>
                              </p:par>
                            </p:childTnLst>
                          </p:cTn>
                        </p:par>
                        <p:par>
                          <p:cTn id="71" fill="hold">
                            <p:stCondLst>
                              <p:cond delay="8200"/>
                            </p:stCondLst>
                            <p:childTnLst>
                              <p:par>
                                <p:cTn id="72" presetID="1" presetClass="exit" presetSubtype="0" fill="hold" grpId="1" nodeType="afterEffect">
                                  <p:stCondLst>
                                    <p:cond delay="0"/>
                                  </p:stCondLst>
                                  <p:childTnLst>
                                    <p:set>
                                      <p:cBhvr>
                                        <p:cTn id="73" dur="1" fill="hold">
                                          <p:stCondLst>
                                            <p:cond delay="0"/>
                                          </p:stCondLst>
                                        </p:cTn>
                                        <p:tgtEl>
                                          <p:spTgt spid="19"/>
                                        </p:tgtEl>
                                        <p:attrNameLst>
                                          <p:attrName>style.visibility</p:attrName>
                                        </p:attrNameLst>
                                      </p:cBhvr>
                                      <p:to>
                                        <p:strVal val="hidden"/>
                                      </p:to>
                                    </p:set>
                                  </p:childTnLst>
                                </p:cTn>
                              </p:par>
                              <p:par>
                                <p:cTn id="74" presetID="9" presetClass="exit" presetSubtype="0" fill="hold" grpId="2" nodeType="withEffect">
                                  <p:stCondLst>
                                    <p:cond delay="0"/>
                                  </p:stCondLst>
                                  <p:childTnLst>
                                    <p:animEffect transition="out" filter="dissolve">
                                      <p:cBhvr>
                                        <p:cTn id="75" dur="500"/>
                                        <p:tgtEl>
                                          <p:spTgt spid="17"/>
                                        </p:tgtEl>
                                      </p:cBhvr>
                                    </p:animEffect>
                                    <p:set>
                                      <p:cBhvr>
                                        <p:cTn id="76" dur="1" fill="hold">
                                          <p:stCondLst>
                                            <p:cond delay="499"/>
                                          </p:stCondLst>
                                        </p:cTn>
                                        <p:tgtEl>
                                          <p:spTgt spid="17"/>
                                        </p:tgtEl>
                                        <p:attrNameLst>
                                          <p:attrName>style.visibility</p:attrName>
                                        </p:attrNameLst>
                                      </p:cBhvr>
                                      <p:to>
                                        <p:strVal val="hidden"/>
                                      </p:to>
                                    </p:set>
                                  </p:childTnLst>
                                </p:cTn>
                              </p:par>
                              <p:par>
                                <p:cTn id="77" presetID="1" presetClass="exit" presetSubtype="0" fill="hold" grpId="3" nodeType="withEffect">
                                  <p:stCondLst>
                                    <p:cond delay="0"/>
                                  </p:stCondLst>
                                  <p:childTnLst>
                                    <p:set>
                                      <p:cBhvr>
                                        <p:cTn id="7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8" grpId="0"/>
      <p:bldP spid="8" grpId="1"/>
      <p:bldP spid="8" grpId="2"/>
      <p:bldP spid="9" grpId="0"/>
      <p:bldP spid="9" grpId="1"/>
      <p:bldP spid="9" grpId="2"/>
      <p:bldP spid="10" grpId="0"/>
      <p:bldP spid="10" grpId="1"/>
      <p:bldP spid="10" grpId="2"/>
      <p:bldP spid="11" grpId="0"/>
      <p:bldP spid="11" grpId="1"/>
      <p:bldP spid="12" grpId="0"/>
      <p:bldP spid="12" grpId="1"/>
      <p:bldP spid="12" grpId="2"/>
      <p:bldP spid="16" grpId="0"/>
      <p:bldP spid="16" grpId="1"/>
      <p:bldP spid="16" grpId="2"/>
      <p:bldP spid="17" grpId="0"/>
      <p:bldP spid="17" grpId="1"/>
      <p:bldP spid="17" grpId="2"/>
      <p:bldP spid="17" grpId="3"/>
      <p:bldP spid="19" grpId="0"/>
      <p:bldP spid="19" grpId="1"/>
      <p:bldP spid="19"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2"/>
          <p:cNvSpPr txBox="1">
            <a:spLocks/>
          </p:cNvSpPr>
          <p:nvPr/>
        </p:nvSpPr>
        <p:spPr>
          <a:xfrm>
            <a:off x="259883" y="434108"/>
            <a:ext cx="11569729" cy="89592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CA" dirty="0">
                <a:solidFill>
                  <a:schemeClr val="accent5">
                    <a:lumMod val="75000"/>
                  </a:schemeClr>
                </a:solidFill>
              </a:rPr>
              <a:t>Role of Microbenchmarks:</a:t>
            </a:r>
          </a:p>
        </p:txBody>
      </p:sp>
      <p:sp>
        <p:nvSpPr>
          <p:cNvPr id="7" name="Flowchart: Magnetic Disk 6"/>
          <p:cNvSpPr/>
          <p:nvPr/>
        </p:nvSpPr>
        <p:spPr>
          <a:xfrm>
            <a:off x="4799287" y="3710721"/>
            <a:ext cx="2337956" cy="309328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Content Placeholder 4"/>
          <p:cNvSpPr txBox="1">
            <a:spLocks/>
          </p:cNvSpPr>
          <p:nvPr/>
        </p:nvSpPr>
        <p:spPr>
          <a:xfrm>
            <a:off x="259882" y="1280644"/>
            <a:ext cx="11569729" cy="1184242"/>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solidFill>
                  <a:schemeClr val="accent3">
                    <a:lumMod val="50000"/>
                  </a:schemeClr>
                </a:solidFill>
              </a:rPr>
              <a:t>High contention</a:t>
            </a:r>
          </a:p>
          <a:p>
            <a:r>
              <a:rPr lang="en-CA" dirty="0">
                <a:solidFill>
                  <a:schemeClr val="accent3">
                    <a:lumMod val="50000"/>
                  </a:schemeClr>
                </a:solidFill>
              </a:rPr>
              <a:t>Potentially hundreds of threads bombarding the </a:t>
            </a:r>
            <a:r>
              <a:rPr lang="en-CA" dirty="0" err="1">
                <a:solidFill>
                  <a:schemeClr val="accent3">
                    <a:lumMod val="50000"/>
                  </a:schemeClr>
                </a:solidFill>
              </a:rPr>
              <a:t>CSet</a:t>
            </a:r>
            <a:endParaRPr lang="en-US" dirty="0">
              <a:solidFill>
                <a:schemeClr val="accent3">
                  <a:lumMod val="50000"/>
                </a:schemeClr>
              </a:solidFill>
            </a:endParaRPr>
          </a:p>
        </p:txBody>
      </p:sp>
    </p:spTree>
    <p:extLst>
      <p:ext uri="{BB962C8B-B14F-4D97-AF65-F5344CB8AC3E}">
        <p14:creationId xmlns:p14="http://schemas.microsoft.com/office/powerpoint/2010/main" val="259198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9882" y="1280644"/>
            <a:ext cx="11569729" cy="1184242"/>
          </a:xfrm>
        </p:spPr>
        <p:txBody>
          <a:bodyPr>
            <a:normAutofit/>
          </a:bodyPr>
          <a:lstStyle/>
          <a:p>
            <a:r>
              <a:rPr lang="en-CA" dirty="0">
                <a:solidFill>
                  <a:schemeClr val="accent3">
                    <a:lumMod val="50000"/>
                  </a:schemeClr>
                </a:solidFill>
              </a:rPr>
              <a:t>High contention</a:t>
            </a:r>
          </a:p>
          <a:p>
            <a:r>
              <a:rPr lang="en-CA" dirty="0">
                <a:solidFill>
                  <a:schemeClr val="accent3">
                    <a:lumMod val="50000"/>
                  </a:schemeClr>
                </a:solidFill>
              </a:rPr>
              <a:t>Potentially hundreds of threads bombarding the </a:t>
            </a:r>
            <a:r>
              <a:rPr lang="en-CA" dirty="0" err="1">
                <a:solidFill>
                  <a:schemeClr val="accent3">
                    <a:lumMod val="50000"/>
                  </a:schemeClr>
                </a:solidFill>
              </a:rPr>
              <a:t>CSet</a:t>
            </a:r>
            <a:endParaRPr lang="en-US" dirty="0">
              <a:solidFill>
                <a:schemeClr val="accent3">
                  <a:lumMod val="50000"/>
                </a:schemeClr>
              </a:solidFill>
            </a:endParaRPr>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2"/>
          <p:cNvSpPr txBox="1">
            <a:spLocks/>
          </p:cNvSpPr>
          <p:nvPr/>
        </p:nvSpPr>
        <p:spPr>
          <a:xfrm>
            <a:off x="259883" y="434108"/>
            <a:ext cx="11569729" cy="89592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CA" dirty="0">
                <a:solidFill>
                  <a:schemeClr val="accent5">
                    <a:lumMod val="75000"/>
                  </a:schemeClr>
                </a:solidFill>
              </a:rPr>
              <a:t>Role of Microbenchmarks:</a:t>
            </a:r>
          </a:p>
        </p:txBody>
      </p:sp>
      <p:sp>
        <p:nvSpPr>
          <p:cNvPr id="7" name="Flowchart: Magnetic Disk 6"/>
          <p:cNvSpPr/>
          <p:nvPr/>
        </p:nvSpPr>
        <p:spPr>
          <a:xfrm>
            <a:off x="4799287" y="3710721"/>
            <a:ext cx="2337956" cy="309328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p:cNvSpPr txBox="1"/>
          <p:nvPr/>
        </p:nvSpPr>
        <p:spPr>
          <a:xfrm>
            <a:off x="947772" y="3000165"/>
            <a:ext cx="1976705" cy="461665"/>
          </a:xfrm>
          <a:prstGeom prst="rect">
            <a:avLst/>
          </a:prstGeom>
          <a:noFill/>
        </p:spPr>
        <p:txBody>
          <a:bodyPr wrap="square" rtlCol="0">
            <a:spAutoFit/>
          </a:bodyPr>
          <a:lstStyle/>
          <a:p>
            <a:r>
              <a:rPr lang="en-CA" sz="2400" b="1" dirty="0">
                <a:solidFill>
                  <a:schemeClr val="accent5">
                    <a:lumMod val="75000"/>
                  </a:schemeClr>
                </a:solidFill>
              </a:rPr>
              <a:t>t1</a:t>
            </a:r>
            <a:r>
              <a:rPr lang="en-CA" sz="2400" dirty="0">
                <a:solidFill>
                  <a:schemeClr val="accent5">
                    <a:lumMod val="75000"/>
                  </a:schemeClr>
                </a:solidFill>
              </a:rPr>
              <a:t>:</a:t>
            </a:r>
            <a:r>
              <a:rPr lang="en-CA" sz="2000" b="1" dirty="0">
                <a:solidFill>
                  <a:schemeClr val="accent5">
                    <a:lumMod val="75000"/>
                  </a:schemeClr>
                </a:solidFill>
              </a:rPr>
              <a:t> </a:t>
            </a:r>
            <a:r>
              <a:rPr lang="en-CA" sz="2000" dirty="0">
                <a:solidFill>
                  <a:schemeClr val="accent5">
                    <a:lumMod val="75000"/>
                  </a:schemeClr>
                </a:solidFill>
              </a:rPr>
              <a:t>search </a:t>
            </a:r>
            <a:r>
              <a:rPr lang="en-CA" sz="2000" b="1" dirty="0">
                <a:solidFill>
                  <a:srgbClr val="002060"/>
                </a:solidFill>
              </a:rPr>
              <a:t>10</a:t>
            </a:r>
          </a:p>
        </p:txBody>
      </p:sp>
      <p:sp>
        <p:nvSpPr>
          <p:cNvPr id="8" name="TextBox 7"/>
          <p:cNvSpPr txBox="1"/>
          <p:nvPr/>
        </p:nvSpPr>
        <p:spPr>
          <a:xfrm>
            <a:off x="7392871" y="3013623"/>
            <a:ext cx="1486082"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2</a:t>
            </a:r>
            <a:r>
              <a:rPr lang="en-CA" sz="2000" dirty="0">
                <a:solidFill>
                  <a:schemeClr val="accent5">
                    <a:lumMod val="75000"/>
                  </a:schemeClr>
                </a:solidFill>
              </a:rPr>
              <a:t>: insert </a:t>
            </a:r>
            <a:r>
              <a:rPr lang="en-CA" sz="2000" b="1" dirty="0">
                <a:solidFill>
                  <a:srgbClr val="002060"/>
                </a:solidFill>
              </a:rPr>
              <a:t>3</a:t>
            </a:r>
            <a:endParaRPr lang="en-CA" sz="2400" b="1" dirty="0">
              <a:solidFill>
                <a:srgbClr val="002060"/>
              </a:solidFill>
            </a:endParaRPr>
          </a:p>
        </p:txBody>
      </p:sp>
      <p:sp>
        <p:nvSpPr>
          <p:cNvPr id="10" name="TextBox 9"/>
          <p:cNvSpPr txBox="1"/>
          <p:nvPr/>
        </p:nvSpPr>
        <p:spPr>
          <a:xfrm>
            <a:off x="636930" y="5679260"/>
            <a:ext cx="1814722"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5</a:t>
            </a:r>
            <a:r>
              <a:rPr lang="en-CA" sz="2000" dirty="0">
                <a:solidFill>
                  <a:srgbClr val="002060"/>
                </a:solidFill>
              </a:rPr>
              <a:t>: </a:t>
            </a:r>
            <a:r>
              <a:rPr lang="en-CA" sz="2000" dirty="0">
                <a:solidFill>
                  <a:schemeClr val="accent5">
                    <a:lumMod val="75000"/>
                  </a:schemeClr>
                </a:solidFill>
              </a:rPr>
              <a:t>insert </a:t>
            </a:r>
            <a:r>
              <a:rPr lang="en-CA" sz="2400" b="1" dirty="0">
                <a:solidFill>
                  <a:srgbClr val="002060"/>
                </a:solidFill>
              </a:rPr>
              <a:t>2</a:t>
            </a:r>
          </a:p>
        </p:txBody>
      </p:sp>
      <p:sp>
        <p:nvSpPr>
          <p:cNvPr id="12" name="TextBox 11"/>
          <p:cNvSpPr txBox="1"/>
          <p:nvPr/>
        </p:nvSpPr>
        <p:spPr>
          <a:xfrm>
            <a:off x="8810491" y="5064153"/>
            <a:ext cx="1977113" cy="461665"/>
          </a:xfrm>
          <a:prstGeom prst="rect">
            <a:avLst/>
          </a:prstGeom>
          <a:noFill/>
        </p:spPr>
        <p:txBody>
          <a:bodyPr wrap="square" rtlCol="0">
            <a:spAutoFit/>
          </a:bodyPr>
          <a:lstStyle/>
          <a:p>
            <a:r>
              <a:rPr lang="en-CA" sz="2400" b="1" dirty="0">
                <a:solidFill>
                  <a:schemeClr val="accent5">
                    <a:lumMod val="75000"/>
                  </a:schemeClr>
                </a:solidFill>
              </a:rPr>
              <a:t>t</a:t>
            </a:r>
            <a:r>
              <a:rPr lang="en-CA" b="1" dirty="0">
                <a:solidFill>
                  <a:schemeClr val="accent5">
                    <a:lumMod val="75000"/>
                  </a:schemeClr>
                </a:solidFill>
              </a:rPr>
              <a:t>4</a:t>
            </a:r>
            <a:r>
              <a:rPr lang="en-CA" sz="2000" dirty="0">
                <a:solidFill>
                  <a:srgbClr val="002060"/>
                </a:solidFill>
              </a:rPr>
              <a:t>: </a:t>
            </a:r>
            <a:r>
              <a:rPr lang="en-CA" dirty="0">
                <a:solidFill>
                  <a:schemeClr val="accent5">
                    <a:lumMod val="75000"/>
                  </a:schemeClr>
                </a:solidFill>
              </a:rPr>
              <a:t>delete </a:t>
            </a:r>
            <a:r>
              <a:rPr lang="en-CA" sz="2000" b="1" dirty="0">
                <a:solidFill>
                  <a:srgbClr val="002060"/>
                </a:solidFill>
              </a:rPr>
              <a:t>3</a:t>
            </a:r>
          </a:p>
        </p:txBody>
      </p:sp>
      <p:sp>
        <p:nvSpPr>
          <p:cNvPr id="16" name="TextBox 15"/>
          <p:cNvSpPr txBox="1"/>
          <p:nvPr/>
        </p:nvSpPr>
        <p:spPr>
          <a:xfrm>
            <a:off x="2712441" y="4626040"/>
            <a:ext cx="1594516"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3: </a:t>
            </a:r>
            <a:r>
              <a:rPr lang="en-CA" sz="2000" dirty="0">
                <a:solidFill>
                  <a:schemeClr val="accent5">
                    <a:lumMod val="75000"/>
                  </a:schemeClr>
                </a:solidFill>
              </a:rPr>
              <a:t>insert </a:t>
            </a:r>
            <a:r>
              <a:rPr lang="en-CA" sz="2000" b="1" dirty="0">
                <a:solidFill>
                  <a:srgbClr val="002060"/>
                </a:solidFill>
              </a:rPr>
              <a:t>8</a:t>
            </a:r>
            <a:endParaRPr lang="en-CA" sz="2400" b="1" dirty="0">
              <a:solidFill>
                <a:srgbClr val="002060"/>
              </a:solidFill>
            </a:endParaRPr>
          </a:p>
        </p:txBody>
      </p:sp>
      <p:sp>
        <p:nvSpPr>
          <p:cNvPr id="19" name="TextBox 18"/>
          <p:cNvSpPr txBox="1"/>
          <p:nvPr/>
        </p:nvSpPr>
        <p:spPr>
          <a:xfrm>
            <a:off x="4192552" y="2538500"/>
            <a:ext cx="1625151"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6</a:t>
            </a:r>
            <a:r>
              <a:rPr lang="en-CA" sz="2000" dirty="0">
                <a:solidFill>
                  <a:schemeClr val="accent5">
                    <a:lumMod val="75000"/>
                  </a:schemeClr>
                </a:solidFill>
              </a:rPr>
              <a:t>: delete</a:t>
            </a:r>
            <a:r>
              <a:rPr lang="en-CA" sz="2400" dirty="0">
                <a:solidFill>
                  <a:schemeClr val="accent5">
                    <a:lumMod val="75000"/>
                  </a:schemeClr>
                </a:solidFill>
              </a:rPr>
              <a:t> </a:t>
            </a:r>
            <a:r>
              <a:rPr lang="en-CA" sz="2400" b="1" dirty="0">
                <a:solidFill>
                  <a:srgbClr val="002060"/>
                </a:solidFill>
              </a:rPr>
              <a:t>2</a:t>
            </a:r>
          </a:p>
        </p:txBody>
      </p:sp>
      <p:sp>
        <p:nvSpPr>
          <p:cNvPr id="18" name="TextBox 17"/>
          <p:cNvSpPr txBox="1"/>
          <p:nvPr/>
        </p:nvSpPr>
        <p:spPr>
          <a:xfrm>
            <a:off x="965570" y="3878047"/>
            <a:ext cx="1486082"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8</a:t>
            </a:r>
            <a:r>
              <a:rPr lang="en-CA" sz="2000" dirty="0">
                <a:solidFill>
                  <a:schemeClr val="accent5">
                    <a:lumMod val="75000"/>
                  </a:schemeClr>
                </a:solidFill>
              </a:rPr>
              <a:t>: insert </a:t>
            </a:r>
            <a:r>
              <a:rPr lang="en-CA" sz="2000" b="1" dirty="0">
                <a:solidFill>
                  <a:srgbClr val="002060"/>
                </a:solidFill>
              </a:rPr>
              <a:t>7</a:t>
            </a:r>
            <a:endParaRPr lang="en-CA" sz="2400" b="1" dirty="0">
              <a:solidFill>
                <a:srgbClr val="002060"/>
              </a:solidFill>
            </a:endParaRPr>
          </a:p>
        </p:txBody>
      </p:sp>
      <p:sp>
        <p:nvSpPr>
          <p:cNvPr id="21" name="TextBox 20"/>
          <p:cNvSpPr txBox="1"/>
          <p:nvPr/>
        </p:nvSpPr>
        <p:spPr>
          <a:xfrm>
            <a:off x="7720209" y="3717240"/>
            <a:ext cx="1976705" cy="461665"/>
          </a:xfrm>
          <a:prstGeom prst="rect">
            <a:avLst/>
          </a:prstGeom>
          <a:noFill/>
        </p:spPr>
        <p:txBody>
          <a:bodyPr wrap="square" rtlCol="0">
            <a:spAutoFit/>
          </a:bodyPr>
          <a:lstStyle/>
          <a:p>
            <a:r>
              <a:rPr lang="en-CA" sz="2400" b="1" dirty="0">
                <a:solidFill>
                  <a:schemeClr val="accent5">
                    <a:lumMod val="75000"/>
                  </a:schemeClr>
                </a:solidFill>
              </a:rPr>
              <a:t>t15</a:t>
            </a:r>
            <a:r>
              <a:rPr lang="en-CA" sz="2400" dirty="0">
                <a:solidFill>
                  <a:schemeClr val="accent5">
                    <a:lumMod val="75000"/>
                  </a:schemeClr>
                </a:solidFill>
              </a:rPr>
              <a:t>:</a:t>
            </a:r>
            <a:r>
              <a:rPr lang="en-CA" sz="2000" b="1" dirty="0">
                <a:solidFill>
                  <a:schemeClr val="accent5">
                    <a:lumMod val="75000"/>
                  </a:schemeClr>
                </a:solidFill>
              </a:rPr>
              <a:t> </a:t>
            </a:r>
            <a:r>
              <a:rPr lang="en-CA" sz="2000" dirty="0">
                <a:solidFill>
                  <a:schemeClr val="accent5">
                    <a:lumMod val="75000"/>
                  </a:schemeClr>
                </a:solidFill>
              </a:rPr>
              <a:t>search </a:t>
            </a:r>
            <a:r>
              <a:rPr lang="en-CA" sz="2000" b="1" dirty="0">
                <a:solidFill>
                  <a:srgbClr val="002060"/>
                </a:solidFill>
              </a:rPr>
              <a:t>10</a:t>
            </a:r>
          </a:p>
        </p:txBody>
      </p:sp>
      <p:sp>
        <p:nvSpPr>
          <p:cNvPr id="22" name="TextBox 21"/>
          <p:cNvSpPr txBox="1"/>
          <p:nvPr/>
        </p:nvSpPr>
        <p:spPr>
          <a:xfrm>
            <a:off x="7409367" y="6396335"/>
            <a:ext cx="1814722"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7</a:t>
            </a:r>
            <a:r>
              <a:rPr lang="en-CA" sz="2000" dirty="0">
                <a:solidFill>
                  <a:srgbClr val="002060"/>
                </a:solidFill>
              </a:rPr>
              <a:t>: </a:t>
            </a:r>
            <a:r>
              <a:rPr lang="en-CA" sz="2000" dirty="0">
                <a:solidFill>
                  <a:schemeClr val="accent5">
                    <a:lumMod val="75000"/>
                  </a:schemeClr>
                </a:solidFill>
              </a:rPr>
              <a:t>insert </a:t>
            </a:r>
            <a:r>
              <a:rPr lang="en-CA" sz="2400" b="1" dirty="0">
                <a:solidFill>
                  <a:srgbClr val="002060"/>
                </a:solidFill>
              </a:rPr>
              <a:t>21</a:t>
            </a:r>
          </a:p>
        </p:txBody>
      </p:sp>
      <p:sp>
        <p:nvSpPr>
          <p:cNvPr id="23" name="TextBox 22"/>
          <p:cNvSpPr txBox="1"/>
          <p:nvPr/>
        </p:nvSpPr>
        <p:spPr>
          <a:xfrm>
            <a:off x="9990345" y="3843211"/>
            <a:ext cx="1839265"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9: </a:t>
            </a:r>
            <a:r>
              <a:rPr lang="en-CA" sz="2000" dirty="0">
                <a:solidFill>
                  <a:schemeClr val="accent5">
                    <a:lumMod val="75000"/>
                  </a:schemeClr>
                </a:solidFill>
              </a:rPr>
              <a:t>search</a:t>
            </a:r>
            <a:r>
              <a:rPr lang="en-CA" sz="2000" b="1" dirty="0">
                <a:solidFill>
                  <a:schemeClr val="accent5">
                    <a:lumMod val="75000"/>
                  </a:schemeClr>
                </a:solidFill>
              </a:rPr>
              <a:t> </a:t>
            </a:r>
            <a:r>
              <a:rPr lang="en-CA" sz="2000" b="1" dirty="0">
                <a:solidFill>
                  <a:srgbClr val="002060"/>
                </a:solidFill>
              </a:rPr>
              <a:t>8</a:t>
            </a:r>
            <a:endParaRPr lang="en-CA" sz="2400" b="1" dirty="0">
              <a:solidFill>
                <a:srgbClr val="002060"/>
              </a:solidFill>
            </a:endParaRPr>
          </a:p>
        </p:txBody>
      </p:sp>
      <p:sp>
        <p:nvSpPr>
          <p:cNvPr id="24" name="TextBox 23"/>
          <p:cNvSpPr txBox="1"/>
          <p:nvPr/>
        </p:nvSpPr>
        <p:spPr>
          <a:xfrm>
            <a:off x="7738007" y="4595122"/>
            <a:ext cx="1486082"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8</a:t>
            </a:r>
            <a:r>
              <a:rPr lang="en-CA" sz="2000" dirty="0">
                <a:solidFill>
                  <a:schemeClr val="accent5">
                    <a:lumMod val="75000"/>
                  </a:schemeClr>
                </a:solidFill>
              </a:rPr>
              <a:t>: insert </a:t>
            </a:r>
            <a:r>
              <a:rPr lang="en-CA" sz="2000" b="1" dirty="0">
                <a:solidFill>
                  <a:srgbClr val="002060"/>
                </a:solidFill>
              </a:rPr>
              <a:t>7</a:t>
            </a:r>
            <a:endParaRPr lang="en-CA" sz="2400" b="1" dirty="0">
              <a:solidFill>
                <a:srgbClr val="002060"/>
              </a:solidFill>
            </a:endParaRPr>
          </a:p>
        </p:txBody>
      </p:sp>
      <p:sp>
        <p:nvSpPr>
          <p:cNvPr id="17" name="TextBox 16"/>
          <p:cNvSpPr txBox="1"/>
          <p:nvPr/>
        </p:nvSpPr>
        <p:spPr>
          <a:xfrm>
            <a:off x="131832" y="4525096"/>
            <a:ext cx="2086846"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11</a:t>
            </a:r>
            <a:r>
              <a:rPr lang="en-CA" sz="2000" dirty="0">
                <a:solidFill>
                  <a:srgbClr val="002060"/>
                </a:solidFill>
              </a:rPr>
              <a:t>: </a:t>
            </a:r>
            <a:r>
              <a:rPr lang="en-CA" sz="2000" dirty="0">
                <a:solidFill>
                  <a:schemeClr val="accent5">
                    <a:lumMod val="75000"/>
                  </a:schemeClr>
                </a:solidFill>
              </a:rPr>
              <a:t>search </a:t>
            </a:r>
            <a:r>
              <a:rPr lang="en-CA" sz="2400" b="1" dirty="0">
                <a:solidFill>
                  <a:srgbClr val="002060"/>
                </a:solidFill>
              </a:rPr>
              <a:t>25</a:t>
            </a:r>
          </a:p>
        </p:txBody>
      </p:sp>
      <p:sp>
        <p:nvSpPr>
          <p:cNvPr id="20" name="TextBox 19"/>
          <p:cNvSpPr txBox="1"/>
          <p:nvPr/>
        </p:nvSpPr>
        <p:spPr>
          <a:xfrm>
            <a:off x="2218678" y="6039055"/>
            <a:ext cx="1814722"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17</a:t>
            </a:r>
            <a:r>
              <a:rPr lang="en-CA" sz="2000" dirty="0">
                <a:solidFill>
                  <a:srgbClr val="002060"/>
                </a:solidFill>
              </a:rPr>
              <a:t>: </a:t>
            </a:r>
            <a:r>
              <a:rPr lang="en-CA" sz="2000" dirty="0">
                <a:solidFill>
                  <a:schemeClr val="accent5">
                    <a:lumMod val="75000"/>
                  </a:schemeClr>
                </a:solidFill>
              </a:rPr>
              <a:t>insert </a:t>
            </a:r>
            <a:r>
              <a:rPr lang="en-CA" sz="2400" b="1" dirty="0">
                <a:solidFill>
                  <a:srgbClr val="002060"/>
                </a:solidFill>
              </a:rPr>
              <a:t>5</a:t>
            </a:r>
          </a:p>
        </p:txBody>
      </p:sp>
      <p:sp>
        <p:nvSpPr>
          <p:cNvPr id="25" name="TextBox 24"/>
          <p:cNvSpPr txBox="1"/>
          <p:nvPr/>
        </p:nvSpPr>
        <p:spPr>
          <a:xfrm>
            <a:off x="1946554" y="2397659"/>
            <a:ext cx="2086846" cy="461665"/>
          </a:xfrm>
          <a:prstGeom prst="rect">
            <a:avLst/>
          </a:prstGeom>
          <a:noFill/>
        </p:spPr>
        <p:txBody>
          <a:bodyPr wrap="square" rtlCol="0">
            <a:spAutoFit/>
          </a:bodyPr>
          <a:lstStyle/>
          <a:p>
            <a:r>
              <a:rPr lang="en-CA" sz="2400" b="1" dirty="0">
                <a:solidFill>
                  <a:schemeClr val="accent5">
                    <a:lumMod val="75000"/>
                  </a:schemeClr>
                </a:solidFill>
              </a:rPr>
              <a:t>t1</a:t>
            </a:r>
            <a:r>
              <a:rPr lang="en-CA" sz="2000" b="1" dirty="0">
                <a:solidFill>
                  <a:schemeClr val="accent5">
                    <a:lumMod val="75000"/>
                  </a:schemeClr>
                </a:solidFill>
              </a:rPr>
              <a:t>6</a:t>
            </a:r>
            <a:r>
              <a:rPr lang="en-CA" sz="2000" dirty="0">
                <a:solidFill>
                  <a:srgbClr val="002060"/>
                </a:solidFill>
              </a:rPr>
              <a:t>: delete</a:t>
            </a:r>
            <a:r>
              <a:rPr lang="en-CA" sz="2000" dirty="0">
                <a:solidFill>
                  <a:schemeClr val="accent5">
                    <a:lumMod val="75000"/>
                  </a:schemeClr>
                </a:solidFill>
              </a:rPr>
              <a:t> </a:t>
            </a:r>
            <a:r>
              <a:rPr lang="en-CA" sz="2400" b="1" dirty="0">
                <a:solidFill>
                  <a:srgbClr val="002060"/>
                </a:solidFill>
              </a:rPr>
              <a:t>20</a:t>
            </a:r>
          </a:p>
        </p:txBody>
      </p:sp>
      <p:sp>
        <p:nvSpPr>
          <p:cNvPr id="26" name="TextBox 25"/>
          <p:cNvSpPr txBox="1"/>
          <p:nvPr/>
        </p:nvSpPr>
        <p:spPr>
          <a:xfrm>
            <a:off x="8503299" y="2322108"/>
            <a:ext cx="1814722"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1</a:t>
            </a:r>
            <a:r>
              <a:rPr lang="en-CA" sz="2000" dirty="0">
                <a:solidFill>
                  <a:srgbClr val="002060"/>
                </a:solidFill>
              </a:rPr>
              <a:t>: </a:t>
            </a:r>
            <a:r>
              <a:rPr lang="en-CA" sz="2000" dirty="0">
                <a:solidFill>
                  <a:schemeClr val="accent5">
                    <a:lumMod val="75000"/>
                  </a:schemeClr>
                </a:solidFill>
              </a:rPr>
              <a:t>insert </a:t>
            </a:r>
            <a:r>
              <a:rPr lang="en-CA" sz="2400" b="1" dirty="0">
                <a:solidFill>
                  <a:srgbClr val="002060"/>
                </a:solidFill>
              </a:rPr>
              <a:t>8</a:t>
            </a:r>
          </a:p>
        </p:txBody>
      </p:sp>
      <p:sp>
        <p:nvSpPr>
          <p:cNvPr id="27" name="TextBox 26"/>
          <p:cNvSpPr txBox="1"/>
          <p:nvPr/>
        </p:nvSpPr>
        <p:spPr>
          <a:xfrm>
            <a:off x="9356023" y="3021060"/>
            <a:ext cx="1814722"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5</a:t>
            </a:r>
            <a:r>
              <a:rPr lang="en-CA" sz="2000" dirty="0">
                <a:solidFill>
                  <a:srgbClr val="002060"/>
                </a:solidFill>
              </a:rPr>
              <a:t>: </a:t>
            </a:r>
            <a:r>
              <a:rPr lang="en-CA" sz="2000" dirty="0">
                <a:solidFill>
                  <a:schemeClr val="accent5">
                    <a:lumMod val="75000"/>
                  </a:schemeClr>
                </a:solidFill>
              </a:rPr>
              <a:t>insert </a:t>
            </a:r>
            <a:r>
              <a:rPr lang="en-CA" sz="2400" b="1" dirty="0">
                <a:solidFill>
                  <a:srgbClr val="002060"/>
                </a:solidFill>
              </a:rPr>
              <a:t>2</a:t>
            </a:r>
          </a:p>
        </p:txBody>
      </p:sp>
      <p:sp>
        <p:nvSpPr>
          <p:cNvPr id="28" name="TextBox 27"/>
          <p:cNvSpPr txBox="1"/>
          <p:nvPr/>
        </p:nvSpPr>
        <p:spPr>
          <a:xfrm>
            <a:off x="10014888" y="4592090"/>
            <a:ext cx="1814722"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3</a:t>
            </a:r>
            <a:r>
              <a:rPr lang="en-CA" sz="2000" dirty="0">
                <a:solidFill>
                  <a:srgbClr val="002060"/>
                </a:solidFill>
              </a:rPr>
              <a:t>: </a:t>
            </a:r>
            <a:r>
              <a:rPr lang="en-CA" sz="2000" dirty="0">
                <a:solidFill>
                  <a:schemeClr val="accent5">
                    <a:lumMod val="75000"/>
                  </a:schemeClr>
                </a:solidFill>
              </a:rPr>
              <a:t>search </a:t>
            </a:r>
            <a:r>
              <a:rPr lang="en-CA" sz="2400" b="1" dirty="0">
                <a:solidFill>
                  <a:srgbClr val="002060"/>
                </a:solidFill>
              </a:rPr>
              <a:t>7</a:t>
            </a:r>
          </a:p>
        </p:txBody>
      </p:sp>
      <p:sp>
        <p:nvSpPr>
          <p:cNvPr id="29" name="TextBox 28"/>
          <p:cNvSpPr txBox="1"/>
          <p:nvPr/>
        </p:nvSpPr>
        <p:spPr>
          <a:xfrm>
            <a:off x="10014888" y="5477338"/>
            <a:ext cx="1814722"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5</a:t>
            </a:r>
            <a:r>
              <a:rPr lang="en-CA" sz="2000" dirty="0">
                <a:solidFill>
                  <a:srgbClr val="002060"/>
                </a:solidFill>
              </a:rPr>
              <a:t>: </a:t>
            </a:r>
            <a:r>
              <a:rPr lang="en-CA" sz="2000" dirty="0">
                <a:solidFill>
                  <a:schemeClr val="accent5">
                    <a:lumMod val="75000"/>
                  </a:schemeClr>
                </a:solidFill>
              </a:rPr>
              <a:t>delete </a:t>
            </a:r>
            <a:r>
              <a:rPr lang="en-CA" sz="2400" b="1" dirty="0">
                <a:solidFill>
                  <a:srgbClr val="002060"/>
                </a:solidFill>
              </a:rPr>
              <a:t>9</a:t>
            </a:r>
          </a:p>
        </p:txBody>
      </p:sp>
      <p:sp>
        <p:nvSpPr>
          <p:cNvPr id="30" name="TextBox 29"/>
          <p:cNvSpPr txBox="1"/>
          <p:nvPr/>
        </p:nvSpPr>
        <p:spPr>
          <a:xfrm>
            <a:off x="8481048" y="5708610"/>
            <a:ext cx="1814722"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2</a:t>
            </a:r>
            <a:r>
              <a:rPr lang="en-CA" sz="2000" dirty="0">
                <a:solidFill>
                  <a:srgbClr val="002060"/>
                </a:solidFill>
              </a:rPr>
              <a:t>: </a:t>
            </a:r>
            <a:r>
              <a:rPr lang="en-CA" sz="2000" dirty="0">
                <a:solidFill>
                  <a:schemeClr val="accent5">
                    <a:lumMod val="75000"/>
                  </a:schemeClr>
                </a:solidFill>
              </a:rPr>
              <a:t>search </a:t>
            </a:r>
            <a:r>
              <a:rPr lang="en-CA" sz="2400" b="1" dirty="0">
                <a:solidFill>
                  <a:srgbClr val="002060"/>
                </a:solidFill>
              </a:rPr>
              <a:t>2</a:t>
            </a:r>
          </a:p>
        </p:txBody>
      </p:sp>
      <p:sp>
        <p:nvSpPr>
          <p:cNvPr id="3" name="TextBox 2"/>
          <p:cNvSpPr txBox="1"/>
          <p:nvPr/>
        </p:nvSpPr>
        <p:spPr>
          <a:xfrm>
            <a:off x="2924477" y="3710721"/>
            <a:ext cx="1681871" cy="400110"/>
          </a:xfrm>
          <a:prstGeom prst="rect">
            <a:avLst/>
          </a:prstGeom>
          <a:noFill/>
        </p:spPr>
        <p:txBody>
          <a:bodyPr wrap="none" rtlCol="0">
            <a:spAutoFit/>
          </a:bodyPr>
          <a:lstStyle/>
          <a:p>
            <a:r>
              <a:rPr lang="en-CA" sz="2000" b="1" dirty="0">
                <a:solidFill>
                  <a:schemeClr val="accent5">
                    <a:lumMod val="75000"/>
                  </a:schemeClr>
                </a:solidFill>
              </a:rPr>
              <a:t>t2</a:t>
            </a:r>
            <a:r>
              <a:rPr lang="en-CA" b="1" dirty="0">
                <a:solidFill>
                  <a:schemeClr val="accent5">
                    <a:lumMod val="75000"/>
                  </a:schemeClr>
                </a:solidFill>
              </a:rPr>
              <a:t>: </a:t>
            </a:r>
            <a:r>
              <a:rPr lang="en-CA" sz="2000" dirty="0">
                <a:solidFill>
                  <a:schemeClr val="accent5">
                    <a:lumMod val="75000"/>
                  </a:schemeClr>
                </a:solidFill>
              </a:rPr>
              <a:t>search </a:t>
            </a:r>
            <a:r>
              <a:rPr lang="en-CA" sz="2000" b="1" dirty="0">
                <a:solidFill>
                  <a:srgbClr val="002060"/>
                </a:solidFill>
              </a:rPr>
              <a:t>19</a:t>
            </a:r>
          </a:p>
        </p:txBody>
      </p:sp>
      <p:sp>
        <p:nvSpPr>
          <p:cNvPr id="31" name="TextBox 30"/>
          <p:cNvSpPr txBox="1"/>
          <p:nvPr/>
        </p:nvSpPr>
        <p:spPr>
          <a:xfrm>
            <a:off x="6270283" y="3092953"/>
            <a:ext cx="1515158" cy="400110"/>
          </a:xfrm>
          <a:prstGeom prst="rect">
            <a:avLst/>
          </a:prstGeom>
          <a:noFill/>
        </p:spPr>
        <p:txBody>
          <a:bodyPr wrap="none" rtlCol="0">
            <a:spAutoFit/>
          </a:bodyPr>
          <a:lstStyle/>
          <a:p>
            <a:r>
              <a:rPr lang="en-CA" sz="2000" b="1" dirty="0">
                <a:solidFill>
                  <a:schemeClr val="accent5">
                    <a:lumMod val="75000"/>
                  </a:schemeClr>
                </a:solidFill>
              </a:rPr>
              <a:t>t3</a:t>
            </a:r>
            <a:r>
              <a:rPr lang="en-CA" b="1" dirty="0">
                <a:solidFill>
                  <a:schemeClr val="accent5">
                    <a:lumMod val="75000"/>
                  </a:schemeClr>
                </a:solidFill>
              </a:rPr>
              <a:t>: </a:t>
            </a:r>
            <a:r>
              <a:rPr lang="en-CA" sz="2000" dirty="0">
                <a:solidFill>
                  <a:schemeClr val="accent5">
                    <a:lumMod val="75000"/>
                  </a:schemeClr>
                </a:solidFill>
              </a:rPr>
              <a:t>search </a:t>
            </a:r>
            <a:r>
              <a:rPr lang="en-CA" sz="2000" b="1" dirty="0">
                <a:solidFill>
                  <a:srgbClr val="002060"/>
                </a:solidFill>
              </a:rPr>
              <a:t>1</a:t>
            </a:r>
          </a:p>
        </p:txBody>
      </p:sp>
      <p:sp>
        <p:nvSpPr>
          <p:cNvPr id="32" name="TextBox 31"/>
          <p:cNvSpPr txBox="1"/>
          <p:nvPr/>
        </p:nvSpPr>
        <p:spPr>
          <a:xfrm>
            <a:off x="2970069" y="4996051"/>
            <a:ext cx="1758815" cy="400110"/>
          </a:xfrm>
          <a:prstGeom prst="rect">
            <a:avLst/>
          </a:prstGeom>
          <a:noFill/>
        </p:spPr>
        <p:txBody>
          <a:bodyPr wrap="none" rtlCol="0">
            <a:spAutoFit/>
          </a:bodyPr>
          <a:lstStyle/>
          <a:p>
            <a:r>
              <a:rPr lang="en-CA" sz="2000" b="1" dirty="0">
                <a:solidFill>
                  <a:schemeClr val="accent5">
                    <a:lumMod val="75000"/>
                  </a:schemeClr>
                </a:solidFill>
              </a:rPr>
              <a:t>t15</a:t>
            </a:r>
            <a:r>
              <a:rPr lang="en-CA" b="1" dirty="0">
                <a:solidFill>
                  <a:schemeClr val="accent5">
                    <a:lumMod val="75000"/>
                  </a:schemeClr>
                </a:solidFill>
              </a:rPr>
              <a:t>: </a:t>
            </a:r>
            <a:r>
              <a:rPr lang="en-CA" sz="2000" dirty="0">
                <a:solidFill>
                  <a:schemeClr val="accent5">
                    <a:lumMod val="75000"/>
                  </a:schemeClr>
                </a:solidFill>
              </a:rPr>
              <a:t>search </a:t>
            </a:r>
            <a:r>
              <a:rPr lang="en-CA" sz="2000" b="1" dirty="0">
                <a:solidFill>
                  <a:srgbClr val="002060"/>
                </a:solidFill>
              </a:rPr>
              <a:t>11</a:t>
            </a:r>
          </a:p>
        </p:txBody>
      </p:sp>
      <p:sp>
        <p:nvSpPr>
          <p:cNvPr id="33" name="TextBox 32"/>
          <p:cNvSpPr txBox="1"/>
          <p:nvPr/>
        </p:nvSpPr>
        <p:spPr>
          <a:xfrm>
            <a:off x="4699701" y="3162909"/>
            <a:ext cx="1648208" cy="400110"/>
          </a:xfrm>
          <a:prstGeom prst="rect">
            <a:avLst/>
          </a:prstGeom>
          <a:noFill/>
        </p:spPr>
        <p:txBody>
          <a:bodyPr wrap="none" rtlCol="0">
            <a:spAutoFit/>
          </a:bodyPr>
          <a:lstStyle/>
          <a:p>
            <a:r>
              <a:rPr lang="en-CA" sz="2000" b="1" dirty="0">
                <a:solidFill>
                  <a:schemeClr val="accent5">
                    <a:lumMod val="75000"/>
                  </a:schemeClr>
                </a:solidFill>
              </a:rPr>
              <a:t>t12</a:t>
            </a:r>
            <a:r>
              <a:rPr lang="en-CA" b="1" dirty="0">
                <a:solidFill>
                  <a:schemeClr val="accent5">
                    <a:lumMod val="75000"/>
                  </a:schemeClr>
                </a:solidFill>
              </a:rPr>
              <a:t>: insert</a:t>
            </a:r>
            <a:r>
              <a:rPr lang="en-CA" sz="2000" dirty="0">
                <a:solidFill>
                  <a:schemeClr val="accent5">
                    <a:lumMod val="75000"/>
                  </a:schemeClr>
                </a:solidFill>
              </a:rPr>
              <a:t> </a:t>
            </a:r>
            <a:r>
              <a:rPr lang="en-CA" sz="2000" b="1" dirty="0">
                <a:solidFill>
                  <a:srgbClr val="002060"/>
                </a:solidFill>
              </a:rPr>
              <a:t>4</a:t>
            </a:r>
          </a:p>
        </p:txBody>
      </p:sp>
      <p:sp>
        <p:nvSpPr>
          <p:cNvPr id="34" name="TextBox 33"/>
          <p:cNvSpPr txBox="1"/>
          <p:nvPr/>
        </p:nvSpPr>
        <p:spPr>
          <a:xfrm>
            <a:off x="3534077" y="4320321"/>
            <a:ext cx="1632178" cy="400110"/>
          </a:xfrm>
          <a:prstGeom prst="rect">
            <a:avLst/>
          </a:prstGeom>
          <a:noFill/>
        </p:spPr>
        <p:txBody>
          <a:bodyPr wrap="none" rtlCol="0">
            <a:spAutoFit/>
          </a:bodyPr>
          <a:lstStyle/>
          <a:p>
            <a:r>
              <a:rPr lang="en-CA" sz="2000" b="1" dirty="0">
                <a:solidFill>
                  <a:schemeClr val="accent5">
                    <a:lumMod val="75000"/>
                  </a:schemeClr>
                </a:solidFill>
              </a:rPr>
              <a:t>t5</a:t>
            </a:r>
            <a:r>
              <a:rPr lang="en-CA" b="1" dirty="0">
                <a:solidFill>
                  <a:schemeClr val="accent5">
                    <a:lumMod val="75000"/>
                  </a:schemeClr>
                </a:solidFill>
              </a:rPr>
              <a:t>: </a:t>
            </a:r>
            <a:r>
              <a:rPr lang="en-CA" sz="2000" dirty="0">
                <a:solidFill>
                  <a:schemeClr val="accent5">
                    <a:lumMod val="75000"/>
                  </a:schemeClr>
                </a:solidFill>
              </a:rPr>
              <a:t>delete </a:t>
            </a:r>
            <a:r>
              <a:rPr lang="en-CA" sz="2000" b="1" dirty="0">
                <a:solidFill>
                  <a:srgbClr val="002060"/>
                </a:solidFill>
              </a:rPr>
              <a:t>10</a:t>
            </a:r>
          </a:p>
        </p:txBody>
      </p:sp>
      <p:sp>
        <p:nvSpPr>
          <p:cNvPr id="35" name="TextBox 34"/>
          <p:cNvSpPr txBox="1"/>
          <p:nvPr/>
        </p:nvSpPr>
        <p:spPr>
          <a:xfrm>
            <a:off x="7551892" y="4023395"/>
            <a:ext cx="1701107" cy="400110"/>
          </a:xfrm>
          <a:prstGeom prst="rect">
            <a:avLst/>
          </a:prstGeom>
          <a:noFill/>
        </p:spPr>
        <p:txBody>
          <a:bodyPr wrap="none" rtlCol="0">
            <a:spAutoFit/>
          </a:bodyPr>
          <a:lstStyle/>
          <a:p>
            <a:r>
              <a:rPr lang="en-CA" sz="2000" b="1" dirty="0">
                <a:solidFill>
                  <a:schemeClr val="accent5">
                    <a:lumMod val="75000"/>
                  </a:schemeClr>
                </a:solidFill>
              </a:rPr>
              <a:t>t10</a:t>
            </a:r>
            <a:r>
              <a:rPr lang="en-CA" b="1" dirty="0">
                <a:solidFill>
                  <a:schemeClr val="accent5">
                    <a:lumMod val="75000"/>
                  </a:schemeClr>
                </a:solidFill>
              </a:rPr>
              <a:t>: </a:t>
            </a:r>
            <a:r>
              <a:rPr lang="en-CA" sz="2000" dirty="0">
                <a:solidFill>
                  <a:schemeClr val="accent5">
                    <a:lumMod val="75000"/>
                  </a:schemeClr>
                </a:solidFill>
              </a:rPr>
              <a:t>search </a:t>
            </a:r>
            <a:r>
              <a:rPr lang="en-CA" sz="2000" b="1" dirty="0">
                <a:solidFill>
                  <a:srgbClr val="002060"/>
                </a:solidFill>
              </a:rPr>
              <a:t>6</a:t>
            </a:r>
          </a:p>
        </p:txBody>
      </p:sp>
      <p:sp>
        <p:nvSpPr>
          <p:cNvPr id="36" name="TextBox 35"/>
          <p:cNvSpPr txBox="1"/>
          <p:nvPr/>
        </p:nvSpPr>
        <p:spPr>
          <a:xfrm>
            <a:off x="7227709" y="4916206"/>
            <a:ext cx="1521570" cy="400110"/>
          </a:xfrm>
          <a:prstGeom prst="rect">
            <a:avLst/>
          </a:prstGeom>
          <a:noFill/>
        </p:spPr>
        <p:txBody>
          <a:bodyPr wrap="none" rtlCol="0">
            <a:spAutoFit/>
          </a:bodyPr>
          <a:lstStyle/>
          <a:p>
            <a:r>
              <a:rPr lang="en-CA" sz="2000" b="1" dirty="0">
                <a:solidFill>
                  <a:schemeClr val="accent5">
                    <a:lumMod val="75000"/>
                  </a:schemeClr>
                </a:solidFill>
              </a:rPr>
              <a:t>t6</a:t>
            </a:r>
            <a:r>
              <a:rPr lang="en-CA" b="1" dirty="0">
                <a:solidFill>
                  <a:schemeClr val="accent5">
                    <a:lumMod val="75000"/>
                  </a:schemeClr>
                </a:solidFill>
              </a:rPr>
              <a:t>: </a:t>
            </a:r>
            <a:r>
              <a:rPr lang="en-CA" sz="2000" dirty="0">
                <a:solidFill>
                  <a:schemeClr val="accent5">
                    <a:lumMod val="75000"/>
                  </a:schemeClr>
                </a:solidFill>
              </a:rPr>
              <a:t>search </a:t>
            </a:r>
            <a:r>
              <a:rPr lang="en-CA" sz="2000" b="1" dirty="0">
                <a:solidFill>
                  <a:srgbClr val="002060"/>
                </a:solidFill>
              </a:rPr>
              <a:t>1</a:t>
            </a:r>
          </a:p>
        </p:txBody>
      </p:sp>
      <p:sp>
        <p:nvSpPr>
          <p:cNvPr id="37" name="TextBox 36"/>
          <p:cNvSpPr txBox="1"/>
          <p:nvPr/>
        </p:nvSpPr>
        <p:spPr>
          <a:xfrm>
            <a:off x="3957905" y="6051860"/>
            <a:ext cx="1550424" cy="400110"/>
          </a:xfrm>
          <a:prstGeom prst="rect">
            <a:avLst/>
          </a:prstGeom>
          <a:noFill/>
        </p:spPr>
        <p:txBody>
          <a:bodyPr wrap="none" rtlCol="0">
            <a:spAutoFit/>
          </a:bodyPr>
          <a:lstStyle/>
          <a:p>
            <a:r>
              <a:rPr lang="en-CA" sz="2000" b="1" dirty="0">
                <a:solidFill>
                  <a:schemeClr val="accent5">
                    <a:lumMod val="75000"/>
                  </a:schemeClr>
                </a:solidFill>
              </a:rPr>
              <a:t>t9</a:t>
            </a:r>
            <a:r>
              <a:rPr lang="en-CA" b="1" dirty="0">
                <a:solidFill>
                  <a:schemeClr val="accent5">
                    <a:lumMod val="75000"/>
                  </a:schemeClr>
                </a:solidFill>
              </a:rPr>
              <a:t>: </a:t>
            </a:r>
            <a:r>
              <a:rPr lang="en-CA" sz="2000" dirty="0">
                <a:solidFill>
                  <a:schemeClr val="accent5">
                    <a:lumMod val="75000"/>
                  </a:schemeClr>
                </a:solidFill>
              </a:rPr>
              <a:t>search </a:t>
            </a:r>
            <a:r>
              <a:rPr lang="en-CA" sz="2000" b="1" dirty="0">
                <a:solidFill>
                  <a:srgbClr val="002060"/>
                </a:solidFill>
              </a:rPr>
              <a:t>5</a:t>
            </a:r>
          </a:p>
        </p:txBody>
      </p:sp>
      <p:sp>
        <p:nvSpPr>
          <p:cNvPr id="38" name="TextBox 37"/>
          <p:cNvSpPr txBox="1"/>
          <p:nvPr/>
        </p:nvSpPr>
        <p:spPr>
          <a:xfrm>
            <a:off x="3481229" y="5670913"/>
            <a:ext cx="1752403" cy="400110"/>
          </a:xfrm>
          <a:prstGeom prst="rect">
            <a:avLst/>
          </a:prstGeom>
          <a:noFill/>
        </p:spPr>
        <p:txBody>
          <a:bodyPr wrap="none" rtlCol="0">
            <a:spAutoFit/>
          </a:bodyPr>
          <a:lstStyle/>
          <a:p>
            <a:r>
              <a:rPr lang="en-CA" sz="2000" b="1" dirty="0">
                <a:solidFill>
                  <a:schemeClr val="accent5">
                    <a:lumMod val="75000"/>
                  </a:schemeClr>
                </a:solidFill>
              </a:rPr>
              <a:t>t14</a:t>
            </a:r>
            <a:r>
              <a:rPr lang="en-CA" b="1" dirty="0">
                <a:solidFill>
                  <a:schemeClr val="accent5">
                    <a:lumMod val="75000"/>
                  </a:schemeClr>
                </a:solidFill>
              </a:rPr>
              <a:t>: </a:t>
            </a:r>
            <a:r>
              <a:rPr lang="en-CA" sz="2000" dirty="0">
                <a:solidFill>
                  <a:schemeClr val="accent5">
                    <a:lumMod val="75000"/>
                  </a:schemeClr>
                </a:solidFill>
              </a:rPr>
              <a:t>delete 24</a:t>
            </a:r>
            <a:endParaRPr lang="en-CA" sz="2000" b="1" dirty="0">
              <a:solidFill>
                <a:srgbClr val="002060"/>
              </a:solidFill>
            </a:endParaRPr>
          </a:p>
        </p:txBody>
      </p:sp>
      <p:sp>
        <p:nvSpPr>
          <p:cNvPr id="39" name="TextBox 38"/>
          <p:cNvSpPr txBox="1"/>
          <p:nvPr/>
        </p:nvSpPr>
        <p:spPr>
          <a:xfrm>
            <a:off x="2387103" y="5292696"/>
            <a:ext cx="1569660" cy="400110"/>
          </a:xfrm>
          <a:prstGeom prst="rect">
            <a:avLst/>
          </a:prstGeom>
          <a:noFill/>
        </p:spPr>
        <p:txBody>
          <a:bodyPr wrap="none" rtlCol="0">
            <a:spAutoFit/>
          </a:bodyPr>
          <a:lstStyle/>
          <a:p>
            <a:r>
              <a:rPr lang="en-CA" sz="2000" b="1" dirty="0">
                <a:solidFill>
                  <a:schemeClr val="accent5">
                    <a:lumMod val="75000"/>
                  </a:schemeClr>
                </a:solidFill>
              </a:rPr>
              <a:t>t4</a:t>
            </a:r>
            <a:r>
              <a:rPr lang="en-CA" b="1" dirty="0">
                <a:solidFill>
                  <a:schemeClr val="accent5">
                    <a:lumMod val="75000"/>
                  </a:schemeClr>
                </a:solidFill>
              </a:rPr>
              <a:t>: </a:t>
            </a:r>
            <a:r>
              <a:rPr lang="en-CA" sz="2000" dirty="0">
                <a:solidFill>
                  <a:schemeClr val="accent5">
                    <a:lumMod val="75000"/>
                  </a:schemeClr>
                </a:solidFill>
              </a:rPr>
              <a:t>search </a:t>
            </a:r>
            <a:r>
              <a:rPr lang="en-CA" sz="2000" b="1" dirty="0">
                <a:solidFill>
                  <a:srgbClr val="002060"/>
                </a:solidFill>
              </a:rPr>
              <a:t>8</a:t>
            </a:r>
          </a:p>
        </p:txBody>
      </p:sp>
      <p:sp>
        <p:nvSpPr>
          <p:cNvPr id="40" name="TextBox 39"/>
          <p:cNvSpPr txBox="1"/>
          <p:nvPr/>
        </p:nvSpPr>
        <p:spPr>
          <a:xfrm>
            <a:off x="7074397" y="4413420"/>
            <a:ext cx="1515158" cy="400110"/>
          </a:xfrm>
          <a:prstGeom prst="rect">
            <a:avLst/>
          </a:prstGeom>
          <a:noFill/>
        </p:spPr>
        <p:txBody>
          <a:bodyPr wrap="none" rtlCol="0">
            <a:spAutoFit/>
          </a:bodyPr>
          <a:lstStyle/>
          <a:p>
            <a:r>
              <a:rPr lang="en-CA" sz="2000" b="1" dirty="0">
                <a:solidFill>
                  <a:schemeClr val="accent5">
                    <a:lumMod val="75000"/>
                  </a:schemeClr>
                </a:solidFill>
              </a:rPr>
              <a:t>t3</a:t>
            </a:r>
            <a:r>
              <a:rPr lang="en-CA" b="1" dirty="0">
                <a:solidFill>
                  <a:schemeClr val="accent5">
                    <a:lumMod val="75000"/>
                  </a:schemeClr>
                </a:solidFill>
              </a:rPr>
              <a:t>: </a:t>
            </a:r>
            <a:r>
              <a:rPr lang="en-CA" sz="2000" dirty="0">
                <a:solidFill>
                  <a:schemeClr val="accent5">
                    <a:lumMod val="75000"/>
                  </a:schemeClr>
                </a:solidFill>
              </a:rPr>
              <a:t>search </a:t>
            </a:r>
            <a:r>
              <a:rPr lang="en-CA" sz="2000" b="1" dirty="0">
                <a:solidFill>
                  <a:srgbClr val="002060"/>
                </a:solidFill>
              </a:rPr>
              <a:t>1</a:t>
            </a:r>
          </a:p>
        </p:txBody>
      </p:sp>
      <p:sp>
        <p:nvSpPr>
          <p:cNvPr id="41" name="TextBox 40"/>
          <p:cNvSpPr txBox="1"/>
          <p:nvPr/>
        </p:nvSpPr>
        <p:spPr>
          <a:xfrm>
            <a:off x="7076445" y="5545988"/>
            <a:ext cx="1515158" cy="400110"/>
          </a:xfrm>
          <a:prstGeom prst="rect">
            <a:avLst/>
          </a:prstGeom>
          <a:noFill/>
        </p:spPr>
        <p:txBody>
          <a:bodyPr wrap="none" rtlCol="0">
            <a:spAutoFit/>
          </a:bodyPr>
          <a:lstStyle/>
          <a:p>
            <a:r>
              <a:rPr lang="en-CA" sz="2000" b="1" dirty="0">
                <a:solidFill>
                  <a:schemeClr val="accent5">
                    <a:lumMod val="75000"/>
                  </a:schemeClr>
                </a:solidFill>
              </a:rPr>
              <a:t>t7</a:t>
            </a:r>
            <a:r>
              <a:rPr lang="en-CA" b="1" dirty="0">
                <a:solidFill>
                  <a:schemeClr val="accent5">
                    <a:lumMod val="75000"/>
                  </a:schemeClr>
                </a:solidFill>
              </a:rPr>
              <a:t>: </a:t>
            </a:r>
            <a:r>
              <a:rPr lang="en-CA" sz="2000" dirty="0">
                <a:solidFill>
                  <a:schemeClr val="accent5">
                    <a:lumMod val="75000"/>
                  </a:schemeClr>
                </a:solidFill>
              </a:rPr>
              <a:t>search </a:t>
            </a:r>
            <a:r>
              <a:rPr lang="en-CA" sz="2000" b="1" dirty="0">
                <a:solidFill>
                  <a:srgbClr val="002060"/>
                </a:solidFill>
              </a:rPr>
              <a:t>7</a:t>
            </a:r>
          </a:p>
        </p:txBody>
      </p:sp>
      <p:sp>
        <p:nvSpPr>
          <p:cNvPr id="42" name="TextBox 41"/>
          <p:cNvSpPr txBox="1"/>
          <p:nvPr/>
        </p:nvSpPr>
        <p:spPr>
          <a:xfrm>
            <a:off x="3189677" y="3051837"/>
            <a:ext cx="1515158" cy="400110"/>
          </a:xfrm>
          <a:prstGeom prst="rect">
            <a:avLst/>
          </a:prstGeom>
          <a:noFill/>
        </p:spPr>
        <p:txBody>
          <a:bodyPr wrap="none" rtlCol="0">
            <a:spAutoFit/>
          </a:bodyPr>
          <a:lstStyle/>
          <a:p>
            <a:r>
              <a:rPr lang="en-CA" sz="2000" b="1" dirty="0">
                <a:solidFill>
                  <a:schemeClr val="accent5">
                    <a:lumMod val="75000"/>
                  </a:schemeClr>
                </a:solidFill>
              </a:rPr>
              <a:t>t3</a:t>
            </a:r>
            <a:r>
              <a:rPr lang="en-CA" b="1" dirty="0">
                <a:solidFill>
                  <a:schemeClr val="accent5">
                    <a:lumMod val="75000"/>
                  </a:schemeClr>
                </a:solidFill>
              </a:rPr>
              <a:t>: </a:t>
            </a:r>
            <a:r>
              <a:rPr lang="en-CA" sz="2000" dirty="0">
                <a:solidFill>
                  <a:schemeClr val="accent5">
                    <a:lumMod val="75000"/>
                  </a:schemeClr>
                </a:solidFill>
              </a:rPr>
              <a:t>search </a:t>
            </a:r>
            <a:r>
              <a:rPr lang="en-CA" sz="2000" b="1" dirty="0">
                <a:solidFill>
                  <a:srgbClr val="002060"/>
                </a:solidFill>
              </a:rPr>
              <a:t>1</a:t>
            </a:r>
          </a:p>
        </p:txBody>
      </p:sp>
    </p:spTree>
    <p:extLst>
      <p:ext uri="{BB962C8B-B14F-4D97-AF65-F5344CB8AC3E}">
        <p14:creationId xmlns:p14="http://schemas.microsoft.com/office/powerpoint/2010/main" val="273494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95833E-6 -4.81481E-6 L 0.34024 0.12038 " pathEditMode="relative" rAng="0" ptsTypes="AA">
                                      <p:cBhvr>
                                        <p:cTn id="6" dur="600" fill="hold"/>
                                        <p:tgtEl>
                                          <p:spTgt spid="2"/>
                                        </p:tgtEl>
                                        <p:attrNameLst>
                                          <p:attrName>ppt_x</p:attrName>
                                          <p:attrName>ppt_y</p:attrName>
                                        </p:attrNameLst>
                                      </p:cBhvr>
                                      <p:rCtr x="17005" y="6019"/>
                                    </p:animMotion>
                                  </p:childTnLst>
                                </p:cTn>
                              </p:par>
                              <p:par>
                                <p:cTn id="7" presetID="42" presetClass="path" presetSubtype="0" accel="50000" decel="50000" fill="hold" grpId="0" nodeType="withEffect">
                                  <p:stCondLst>
                                    <p:cond delay="0"/>
                                  </p:stCondLst>
                                  <p:childTnLst>
                                    <p:animMotion origin="layout" path="M -0.00104 -4.44444E-6 L -0.22174 0.14746 " pathEditMode="relative" rAng="0" ptsTypes="AA">
                                      <p:cBhvr>
                                        <p:cTn id="8" dur="700" fill="hold"/>
                                        <p:tgtEl>
                                          <p:spTgt spid="21"/>
                                        </p:tgtEl>
                                        <p:attrNameLst>
                                          <p:attrName>ppt_x</p:attrName>
                                          <p:attrName>ppt_y</p:attrName>
                                        </p:attrNameLst>
                                      </p:cBhvr>
                                      <p:rCtr x="-11042" y="7361"/>
                                    </p:animMotion>
                                  </p:childTnLst>
                                </p:cTn>
                              </p:par>
                            </p:childTnLst>
                          </p:cTn>
                        </p:par>
                        <p:par>
                          <p:cTn id="9" fill="hold">
                            <p:stCondLst>
                              <p:cond delay="700"/>
                            </p:stCondLst>
                            <p:childTnLst>
                              <p:par>
                                <p:cTn id="10" presetID="1" presetClass="entr" presetSubtype="0" fill="hold" grpId="1"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42" presetClass="path" presetSubtype="0" accel="50000" decel="50000" fill="hold" grpId="0" nodeType="withEffect">
                                  <p:stCondLst>
                                    <p:cond delay="0"/>
                                  </p:stCondLst>
                                  <p:childTnLst>
                                    <p:animMotion origin="layout" path="M -1.66667E-6 -1.48148E-6 L -0.40234 -0.03055 " pathEditMode="relative" rAng="0" ptsTypes="AA">
                                      <p:cBhvr>
                                        <p:cTn id="13" dur="700" fill="hold"/>
                                        <p:tgtEl>
                                          <p:spTgt spid="23"/>
                                        </p:tgtEl>
                                        <p:attrNameLst>
                                          <p:attrName>ppt_x</p:attrName>
                                          <p:attrName>ppt_y</p:attrName>
                                        </p:attrNameLst>
                                      </p:cBhvr>
                                      <p:rCtr x="-20117" y="-1528"/>
                                    </p:animMotion>
                                  </p:childTnLst>
                                </p:cTn>
                              </p:par>
                              <p:par>
                                <p:cTn id="14" presetID="42" presetClass="path" presetSubtype="0" accel="50000" decel="50000" fill="hold" grpId="0" nodeType="withEffect">
                                  <p:stCondLst>
                                    <p:cond delay="0"/>
                                  </p:stCondLst>
                                  <p:childTnLst>
                                    <p:animMotion origin="layout" path="M -0.00209 3.33333E-6 L -0.16628 0.16481 " pathEditMode="relative" rAng="0" ptsTypes="AA">
                                      <p:cBhvr>
                                        <p:cTn id="15" dur="600" fill="hold"/>
                                        <p:tgtEl>
                                          <p:spTgt spid="8"/>
                                        </p:tgtEl>
                                        <p:attrNameLst>
                                          <p:attrName>ppt_x</p:attrName>
                                          <p:attrName>ppt_y</p:attrName>
                                        </p:attrNameLst>
                                      </p:cBhvr>
                                      <p:rCtr x="-8216" y="8241"/>
                                    </p:animMotion>
                                  </p:childTnLst>
                                </p:cTn>
                              </p:par>
                              <p:par>
                                <p:cTn id="16" presetID="1" presetClass="entr" presetSubtype="0" fill="hold" grpId="1"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42" presetClass="path" presetSubtype="0" accel="50000" decel="50000" fill="hold" grpId="0" nodeType="withEffect">
                                  <p:stCondLst>
                                    <p:cond delay="0"/>
                                  </p:stCondLst>
                                  <p:childTnLst>
                                    <p:animMotion origin="layout" path="M -6.25E-7 -1.85185E-6 L 0.2026 0.06482 " pathEditMode="relative" rAng="0" ptsTypes="AA">
                                      <p:cBhvr>
                                        <p:cTn id="19" dur="700" fill="hold"/>
                                        <p:tgtEl>
                                          <p:spTgt spid="16"/>
                                        </p:tgtEl>
                                        <p:attrNameLst>
                                          <p:attrName>ppt_x</p:attrName>
                                          <p:attrName>ppt_y</p:attrName>
                                        </p:attrNameLst>
                                      </p:cBhvr>
                                      <p:rCtr x="10130" y="3241"/>
                                    </p:animMotion>
                                  </p:childTnLst>
                                </p:cTn>
                              </p:par>
                            </p:childTnLst>
                          </p:cTn>
                        </p:par>
                        <p:par>
                          <p:cTn id="20" fill="hold">
                            <p:stCondLst>
                              <p:cond delay="1400"/>
                            </p:stCondLst>
                            <p:childTnLst>
                              <p:par>
                                <p:cTn id="21" presetID="1" presetClass="entr" presetSubtype="0" fill="hold" grpId="1" nodeType="after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1400"/>
                            </p:stCondLst>
                            <p:childTnLst>
                              <p:par>
                                <p:cTn id="24" presetID="42" presetClass="path" presetSubtype="0" accel="50000" decel="50000" fill="hold" grpId="0" nodeType="afterEffect">
                                  <p:stCondLst>
                                    <p:cond delay="0"/>
                                  </p:stCondLst>
                                  <p:childTnLst>
                                    <p:animMotion origin="layout" path="M 4.16667E-6 -7.40741E-7 L -0.30039 -0.08009 " pathEditMode="relative" rAng="0" ptsTypes="AA">
                                      <p:cBhvr>
                                        <p:cTn id="25" dur="700" fill="hold"/>
                                        <p:tgtEl>
                                          <p:spTgt spid="12"/>
                                        </p:tgtEl>
                                        <p:attrNameLst>
                                          <p:attrName>ppt_x</p:attrName>
                                          <p:attrName>ppt_y</p:attrName>
                                        </p:attrNameLst>
                                      </p:cBhvr>
                                      <p:rCtr x="-15026" y="-4005"/>
                                    </p:animMotion>
                                  </p:childTnLst>
                                </p:cTn>
                              </p:par>
                            </p:childTnLst>
                          </p:cTn>
                        </p:par>
                        <p:par>
                          <p:cTn id="26" fill="hold">
                            <p:stCondLst>
                              <p:cond delay="2100"/>
                            </p:stCondLst>
                            <p:childTnLst>
                              <p:par>
                                <p:cTn id="27" presetID="1" presetClass="entr" presetSubtype="0" fill="hold" grpId="1" nodeType="after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2100"/>
                            </p:stCondLst>
                            <p:childTnLst>
                              <p:par>
                                <p:cTn id="30" presetID="1" presetClass="entr" presetSubtype="0" fill="hold" grpId="1" nodeType="after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42" presetClass="path" presetSubtype="0" accel="50000" decel="50000" fill="hold" grpId="0" nodeType="withEffect">
                                  <p:stCondLst>
                                    <p:cond delay="0"/>
                                  </p:stCondLst>
                                  <p:childTnLst>
                                    <p:animMotion origin="layout" path="M -1.25E-6 -3.7037E-6 L -0.19154 -0.29606 " pathEditMode="relative" rAng="0" ptsTypes="AA">
                                      <p:cBhvr>
                                        <p:cTn id="33" dur="400" fill="hold"/>
                                        <p:tgtEl>
                                          <p:spTgt spid="22"/>
                                        </p:tgtEl>
                                        <p:attrNameLst>
                                          <p:attrName>ppt_x</p:attrName>
                                          <p:attrName>ppt_y</p:attrName>
                                        </p:attrNameLst>
                                      </p:cBhvr>
                                      <p:rCtr x="-9583" y="-14815"/>
                                    </p:animMotion>
                                  </p:childTnLst>
                                </p:cTn>
                              </p:par>
                              <p:par>
                                <p:cTn id="34" presetID="42" presetClass="path" presetSubtype="0" accel="50000" decel="50000" fill="hold" grpId="0" nodeType="withEffect">
                                  <p:stCondLst>
                                    <p:cond delay="0"/>
                                  </p:stCondLst>
                                  <p:childTnLst>
                                    <p:animMotion origin="layout" path="M -0.00221 0.01621 L 0.36797 -0.00717 " pathEditMode="relative" rAng="0" ptsTypes="AA">
                                      <p:cBhvr>
                                        <p:cTn id="35" dur="400" fill="hold"/>
                                        <p:tgtEl>
                                          <p:spTgt spid="10"/>
                                        </p:tgtEl>
                                        <p:attrNameLst>
                                          <p:attrName>ppt_x</p:attrName>
                                          <p:attrName>ppt_y</p:attrName>
                                        </p:attrNameLst>
                                      </p:cBhvr>
                                      <p:rCtr x="18503" y="-1181"/>
                                    </p:animMotion>
                                  </p:childTnLst>
                                </p:cTn>
                              </p:par>
                              <p:par>
                                <p:cTn id="36" presetID="1" presetClass="entr" presetSubtype="0" fill="hold" grpId="1" nodeType="with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par>
                                <p:cTn id="38" presetID="42" presetClass="path" presetSubtype="0" accel="50000" decel="50000" fill="hold" grpId="0" nodeType="withEffect">
                                  <p:stCondLst>
                                    <p:cond delay="0"/>
                                  </p:stCondLst>
                                  <p:childTnLst>
                                    <p:animMotion origin="layout" path="M -0.00209 -3.7037E-6 L 0.07526 0.49167 " pathEditMode="relative" rAng="0" ptsTypes="AA">
                                      <p:cBhvr>
                                        <p:cTn id="39" dur="500" fill="hold"/>
                                        <p:tgtEl>
                                          <p:spTgt spid="19"/>
                                        </p:tgtEl>
                                        <p:attrNameLst>
                                          <p:attrName>ppt_x</p:attrName>
                                          <p:attrName>ppt_y</p:attrName>
                                        </p:attrNameLst>
                                      </p:cBhvr>
                                      <p:rCtr x="3867" y="24583"/>
                                    </p:animMotion>
                                  </p:childTnLst>
                                </p:cTn>
                              </p:par>
                            </p:childTnLst>
                          </p:cTn>
                        </p:par>
                        <p:par>
                          <p:cTn id="40" fill="hold">
                            <p:stCondLst>
                              <p:cond delay="2600"/>
                            </p:stCondLst>
                            <p:childTnLst>
                              <p:par>
                                <p:cTn id="41" presetID="1" presetClass="entr" presetSubtype="0" fill="hold" grpId="1" nodeType="after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42" presetClass="path" presetSubtype="0" accel="50000" decel="50000" fill="hold" grpId="0" nodeType="withEffect">
                                  <p:stCondLst>
                                    <p:cond delay="0"/>
                                  </p:stCondLst>
                                  <p:childTnLst>
                                    <p:animMotion origin="layout" path="M -0.00208 -4.07407E-6 L 0.36211 0.33612 " pathEditMode="relative" rAng="0" ptsTypes="AA">
                                      <p:cBhvr>
                                        <p:cTn id="44" dur="400" fill="hold"/>
                                        <p:tgtEl>
                                          <p:spTgt spid="18"/>
                                        </p:tgtEl>
                                        <p:attrNameLst>
                                          <p:attrName>ppt_x</p:attrName>
                                          <p:attrName>ppt_y</p:attrName>
                                        </p:attrNameLst>
                                      </p:cBhvr>
                                      <p:rCtr x="18203" y="16806"/>
                                    </p:animMotion>
                                  </p:childTnLst>
                                </p:cTn>
                              </p:par>
                              <p:par>
                                <p:cTn id="45" presetID="1" presetClass="entr" presetSubtype="0" fill="hold" grpId="1"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42" presetClass="path" presetSubtype="0" accel="50000" decel="50000" fill="hold" grpId="0" nodeType="withEffect">
                                  <p:stCondLst>
                                    <p:cond delay="0"/>
                                  </p:stCondLst>
                                  <p:childTnLst>
                                    <p:animMotion origin="layout" path="M -0.15508 -0.29791 L -0.19427 0.10209 " pathEditMode="relative" rAng="0" ptsTypes="AA">
                                      <p:cBhvr>
                                        <p:cTn id="50" dur="800" fill="hold"/>
                                        <p:tgtEl>
                                          <p:spTgt spid="24"/>
                                        </p:tgtEl>
                                        <p:attrNameLst>
                                          <p:attrName>ppt_x</p:attrName>
                                          <p:attrName>ppt_y</p:attrName>
                                        </p:attrNameLst>
                                      </p:cBhvr>
                                      <p:rCtr x="-1966" y="20000"/>
                                    </p:animMotion>
                                  </p:childTnLst>
                                </p:cTn>
                              </p:par>
                              <p:par>
                                <p:cTn id="51" presetID="1" presetClass="entr" presetSubtype="0" fill="hold" grpId="1" nodeType="withEffect">
                                  <p:stCondLst>
                                    <p:cond delay="0"/>
                                  </p:stCondLst>
                                  <p:childTnLst>
                                    <p:set>
                                      <p:cBhvr>
                                        <p:cTn id="52" dur="1" fill="hold">
                                          <p:stCondLst>
                                            <p:cond delay="0"/>
                                          </p:stCondLst>
                                        </p:cTn>
                                        <p:tgtEl>
                                          <p:spTgt spid="2"/>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42" presetClass="path" presetSubtype="0" accel="50000" decel="50000" fill="hold" grpId="0" nodeType="withEffect">
                                  <p:stCondLst>
                                    <p:cond delay="0"/>
                                  </p:stCondLst>
                                  <p:childTnLst>
                                    <p:animMotion origin="layout" path="M -4.16667E-6 2.96296E-6 L 0.37019 -0.02338 " pathEditMode="relative" rAng="0" ptsTypes="AA">
                                      <p:cBhvr>
                                        <p:cTn id="56" dur="400" fill="hold"/>
                                        <p:tgtEl>
                                          <p:spTgt spid="17"/>
                                        </p:tgtEl>
                                        <p:attrNameLst>
                                          <p:attrName>ppt_x</p:attrName>
                                          <p:attrName>ppt_y</p:attrName>
                                        </p:attrNameLst>
                                      </p:cBhvr>
                                      <p:rCtr x="18503" y="-1181"/>
                                    </p:animMotion>
                                  </p:childTnLst>
                                </p:cTn>
                              </p:par>
                              <p:par>
                                <p:cTn id="57" presetID="1" presetClass="entr" presetSubtype="0" fill="hold" grpId="1"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42" presetClass="path" presetSubtype="0" accel="50000" decel="50000" fill="hold" grpId="0" nodeType="withEffect">
                                  <p:stCondLst>
                                    <p:cond delay="0"/>
                                  </p:stCondLst>
                                  <p:childTnLst>
                                    <p:animMotion origin="layout" path="M -2.08333E-7 -3.7037E-7 L 0.23307 -0.17731 " pathEditMode="relative" rAng="0" ptsTypes="AA">
                                      <p:cBhvr>
                                        <p:cTn id="60" dur="400" fill="hold"/>
                                        <p:tgtEl>
                                          <p:spTgt spid="20"/>
                                        </p:tgtEl>
                                        <p:attrNameLst>
                                          <p:attrName>ppt_x</p:attrName>
                                          <p:attrName>ppt_y</p:attrName>
                                        </p:attrNameLst>
                                      </p:cBhvr>
                                      <p:rCtr x="11654" y="-8866"/>
                                    </p:animMotion>
                                  </p:childTnLst>
                                </p:cTn>
                              </p:par>
                            </p:childTnLst>
                          </p:cTn>
                        </p:par>
                        <p:par>
                          <p:cTn id="61" fill="hold">
                            <p:stCondLst>
                              <p:cond delay="3400"/>
                            </p:stCondLst>
                            <p:childTnLst>
                              <p:par>
                                <p:cTn id="62" presetID="1" presetClass="entr" presetSubtype="0" fill="hold" grpId="1" nodeType="after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par>
                                <p:cTn id="64" presetID="42" presetClass="path" presetSubtype="0" accel="50000" decel="50000" fill="hold" grpId="0" nodeType="withEffect">
                                  <p:stCondLst>
                                    <p:cond delay="0"/>
                                  </p:stCondLst>
                                  <p:childTnLst>
                                    <p:animMotion origin="layout" path="M -2.29167E-6 -1.85185E-6 L 0.25065 0.30162 " pathEditMode="relative" rAng="0" ptsTypes="AA">
                                      <p:cBhvr>
                                        <p:cTn id="65" dur="400" fill="hold"/>
                                        <p:tgtEl>
                                          <p:spTgt spid="25"/>
                                        </p:tgtEl>
                                        <p:attrNameLst>
                                          <p:attrName>ppt_x</p:attrName>
                                          <p:attrName>ppt_y</p:attrName>
                                        </p:attrNameLst>
                                      </p:cBhvr>
                                      <p:rCtr x="12526" y="15069"/>
                                    </p:animMotion>
                                  </p:childTnLst>
                                </p:cTn>
                              </p:par>
                            </p:childTnLst>
                          </p:cTn>
                        </p:par>
                        <p:par>
                          <p:cTn id="66" fill="hold">
                            <p:stCondLst>
                              <p:cond delay="3800"/>
                            </p:stCondLst>
                            <p:childTnLst>
                              <p:par>
                                <p:cTn id="67" presetID="1" presetClass="entr" presetSubtype="0" fill="hold" grpId="1" nodeType="after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par>
                                <p:cTn id="69" presetID="42" presetClass="path" presetSubtype="0" accel="50000" decel="50000" fill="hold" grpId="0" nodeType="withEffect">
                                  <p:stCondLst>
                                    <p:cond delay="0"/>
                                  </p:stCondLst>
                                  <p:childTnLst>
                                    <p:animMotion origin="layout" path="M 5E-6 -2.22222E-6 L -0.28243 0.50834 " pathEditMode="relative" rAng="0" ptsTypes="AA">
                                      <p:cBhvr>
                                        <p:cTn id="70" dur="400" fill="hold"/>
                                        <p:tgtEl>
                                          <p:spTgt spid="26"/>
                                        </p:tgtEl>
                                        <p:attrNameLst>
                                          <p:attrName>ppt_x</p:attrName>
                                          <p:attrName>ppt_y</p:attrName>
                                        </p:attrNameLst>
                                      </p:cBhvr>
                                      <p:rCtr x="-14128" y="25417"/>
                                    </p:animMotion>
                                  </p:childTnLst>
                                </p:cTn>
                              </p:par>
                              <p:par>
                                <p:cTn id="71" presetID="1" presetClass="entr" presetSubtype="0" fill="hold" grpId="1"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42" presetClass="path" presetSubtype="0" accel="50000" decel="50000" fill="hold" grpId="0" nodeType="withEffect">
                                  <p:stCondLst>
                                    <p:cond delay="0"/>
                                  </p:stCondLst>
                                  <p:childTnLst>
                                    <p:animMotion origin="layout" path="M 3.125E-6 -4.07407E-6 L -0.35157 0.14445 " pathEditMode="relative" rAng="0" ptsTypes="AA">
                                      <p:cBhvr>
                                        <p:cTn id="74" dur="400" fill="hold"/>
                                        <p:tgtEl>
                                          <p:spTgt spid="27"/>
                                        </p:tgtEl>
                                        <p:attrNameLst>
                                          <p:attrName>ppt_x</p:attrName>
                                          <p:attrName>ppt_y</p:attrName>
                                        </p:attrNameLst>
                                      </p:cBhvr>
                                      <p:rCtr x="-17578" y="7222"/>
                                    </p:animMotion>
                                  </p:childTnLst>
                                </p:cTn>
                              </p:par>
                              <p:par>
                                <p:cTn id="75" presetID="1" presetClass="entr" presetSubtype="0" fill="hold" grpId="1"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42" presetClass="path" presetSubtype="0" accel="50000" decel="50000" fill="hold" grpId="0" nodeType="withEffect">
                                  <p:stCondLst>
                                    <p:cond delay="0"/>
                                  </p:stCondLst>
                                  <p:childTnLst>
                                    <p:animMotion origin="layout" path="M -3.33333E-6 -7.40741E-7 L -0.40325 0.07546 " pathEditMode="relative" rAng="0" ptsTypes="AA">
                                      <p:cBhvr>
                                        <p:cTn id="78" dur="400" fill="hold"/>
                                        <p:tgtEl>
                                          <p:spTgt spid="28"/>
                                        </p:tgtEl>
                                        <p:attrNameLst>
                                          <p:attrName>ppt_x</p:attrName>
                                          <p:attrName>ppt_y</p:attrName>
                                        </p:attrNameLst>
                                      </p:cBhvr>
                                      <p:rCtr x="-20169" y="3773"/>
                                    </p:animMotion>
                                  </p:childTnLst>
                                </p:cTn>
                              </p:par>
                            </p:childTnLst>
                          </p:cTn>
                        </p:par>
                        <p:par>
                          <p:cTn id="79" fill="hold">
                            <p:stCondLst>
                              <p:cond delay="4200"/>
                            </p:stCondLst>
                            <p:childTnLst>
                              <p:par>
                                <p:cTn id="80" presetID="1" presetClass="entr" presetSubtype="0" fill="hold" grpId="1" nodeType="afterEffect">
                                  <p:stCondLst>
                                    <p:cond delay="0"/>
                                  </p:stCondLst>
                                  <p:childTnLst>
                                    <p:set>
                                      <p:cBhvr>
                                        <p:cTn id="81" dur="1" fill="hold">
                                          <p:stCondLst>
                                            <p:cond delay="0"/>
                                          </p:stCondLst>
                                        </p:cTn>
                                        <p:tgtEl>
                                          <p:spTgt spid="29"/>
                                        </p:tgtEl>
                                        <p:attrNameLst>
                                          <p:attrName>style.visibility</p:attrName>
                                        </p:attrNameLst>
                                      </p:cBhvr>
                                      <p:to>
                                        <p:strVal val="visible"/>
                                      </p:to>
                                    </p:set>
                                  </p:childTnLst>
                                </p:cTn>
                              </p:par>
                              <p:par>
                                <p:cTn id="82" presetID="42" presetClass="path" presetSubtype="0" accel="50000" decel="50000" fill="hold" grpId="0" nodeType="withEffect">
                                  <p:stCondLst>
                                    <p:cond delay="0"/>
                                  </p:stCondLst>
                                  <p:childTnLst>
                                    <p:animMotion origin="layout" path="M -3.33333E-6 4.07407E-6 L -0.3832 0.12453 " pathEditMode="relative" rAng="0" ptsTypes="AA">
                                      <p:cBhvr>
                                        <p:cTn id="83" dur="400" fill="hold"/>
                                        <p:tgtEl>
                                          <p:spTgt spid="29"/>
                                        </p:tgtEl>
                                        <p:attrNameLst>
                                          <p:attrName>ppt_x</p:attrName>
                                          <p:attrName>ppt_y</p:attrName>
                                        </p:attrNameLst>
                                      </p:cBhvr>
                                      <p:rCtr x="-19167" y="6227"/>
                                    </p:animMotion>
                                  </p:childTnLst>
                                </p:cTn>
                              </p:par>
                            </p:childTnLst>
                          </p:cTn>
                        </p:par>
                        <p:par>
                          <p:cTn id="84" fill="hold">
                            <p:stCondLst>
                              <p:cond delay="4600"/>
                            </p:stCondLst>
                            <p:childTnLst>
                              <p:par>
                                <p:cTn id="85" presetID="1" presetClass="entr" presetSubtype="0" fill="hold" grpId="1" nodeType="after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par>
                                <p:cTn id="87" presetID="42" presetClass="path" presetSubtype="0" accel="50000" decel="50000" fill="hold" grpId="0" nodeType="withEffect">
                                  <p:stCondLst>
                                    <p:cond delay="0"/>
                                  </p:stCondLst>
                                  <p:childTnLst>
                                    <p:animMotion origin="layout" path="M -2.08333E-6 -2.22222E-6 L -0.26406 -0.22361 " pathEditMode="relative" rAng="0" ptsTypes="AA">
                                      <p:cBhvr>
                                        <p:cTn id="88" dur="400" fill="hold"/>
                                        <p:tgtEl>
                                          <p:spTgt spid="30"/>
                                        </p:tgtEl>
                                        <p:attrNameLst>
                                          <p:attrName>ppt_x</p:attrName>
                                          <p:attrName>ppt_y</p:attrName>
                                        </p:attrNameLst>
                                      </p:cBhvr>
                                      <p:rCtr x="-13203" y="-11181"/>
                                    </p:animMotion>
                                  </p:childTnLst>
                                </p:cTn>
                              </p:par>
                              <p:par>
                                <p:cTn id="89" presetID="1" presetClass="entr" presetSubtype="0" fill="hold" grpId="2" nodeType="with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childTnLst>
                                </p:cTn>
                              </p:par>
                            </p:childTnLst>
                          </p:cTn>
                        </p:par>
                        <p:par>
                          <p:cTn id="95" fill="hold">
                            <p:stCondLst>
                              <p:cond delay="5000"/>
                            </p:stCondLst>
                            <p:childTnLst>
                              <p:par>
                                <p:cTn id="96" presetID="1" presetClass="entr" presetSubtype="0"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4"/>
                                        </p:tgtEl>
                                        <p:attrNameLst>
                                          <p:attrName>style.visibility</p:attrName>
                                        </p:attrNameLst>
                                      </p:cBhvr>
                                      <p:to>
                                        <p:strVal val="visible"/>
                                      </p:to>
                                    </p:set>
                                  </p:childTnLst>
                                </p:cTn>
                              </p:par>
                            </p:childTnLst>
                          </p:cTn>
                        </p:par>
                        <p:par>
                          <p:cTn id="102" fill="hold">
                            <p:stCondLst>
                              <p:cond delay="5000"/>
                            </p:stCondLst>
                            <p:childTnLst>
                              <p:par>
                                <p:cTn id="103" presetID="1" presetClass="entr" presetSubtype="0" fill="hold" grpId="0" nodeType="afterEffect">
                                  <p:stCondLst>
                                    <p:cond delay="0"/>
                                  </p:stCondLst>
                                  <p:childTnLst>
                                    <p:set>
                                      <p:cBhvr>
                                        <p:cTn id="104" dur="1" fill="hold">
                                          <p:stCondLst>
                                            <p:cond delay="0"/>
                                          </p:stCondLst>
                                        </p:cTn>
                                        <p:tgtEl>
                                          <p:spTgt spid="35"/>
                                        </p:tgtEl>
                                        <p:attrNameLst>
                                          <p:attrName>style.visibility</p:attrName>
                                        </p:attrNameLst>
                                      </p:cBhvr>
                                      <p:to>
                                        <p:strVal val="visible"/>
                                      </p:to>
                                    </p:set>
                                  </p:childTnLst>
                                </p:cTn>
                              </p:par>
                            </p:childTnLst>
                          </p:cTn>
                        </p:par>
                        <p:par>
                          <p:cTn id="105" fill="hold">
                            <p:stCondLst>
                              <p:cond delay="5000"/>
                            </p:stCondLst>
                            <p:childTnLst>
                              <p:par>
                                <p:cTn id="106" presetID="1" presetClass="entr" presetSubtype="0"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7"/>
                                        </p:tgtEl>
                                        <p:attrNameLst>
                                          <p:attrName>style.visibility</p:attrName>
                                        </p:attrNameLst>
                                      </p:cBhvr>
                                      <p:to>
                                        <p:strVal val="visible"/>
                                      </p:to>
                                    </p:set>
                                  </p:childTnLst>
                                </p:cTn>
                              </p:par>
                            </p:childTnLst>
                          </p:cTn>
                        </p:par>
                        <p:par>
                          <p:cTn id="110" fill="hold">
                            <p:stCondLst>
                              <p:cond delay="5000"/>
                            </p:stCondLst>
                            <p:childTnLst>
                              <p:par>
                                <p:cTn id="111" presetID="1" presetClass="entr" presetSubtype="0"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P spid="8" grpId="1"/>
      <p:bldP spid="10" grpId="0"/>
      <p:bldP spid="10" grpId="1"/>
      <p:bldP spid="12" grpId="0"/>
      <p:bldP spid="12" grpId="1"/>
      <p:bldP spid="16" grpId="0"/>
      <p:bldP spid="16" grpId="1"/>
      <p:bldP spid="19" grpId="0"/>
      <p:bldP spid="19" grpId="1"/>
      <p:bldP spid="18" grpId="0"/>
      <p:bldP spid="18" grpId="1"/>
      <p:bldP spid="21" grpId="0"/>
      <p:bldP spid="22" grpId="0"/>
      <p:bldP spid="22" grpId="1"/>
      <p:bldP spid="23" grpId="0"/>
      <p:bldP spid="23" grpId="1"/>
      <p:bldP spid="24" grpId="0"/>
      <p:bldP spid="24" grpId="1"/>
      <p:bldP spid="24" grpId="2"/>
      <p:bldP spid="17" grpId="0"/>
      <p:bldP spid="17" grpId="1"/>
      <p:bldP spid="20" grpId="0"/>
      <p:bldP spid="20" grpId="1"/>
      <p:bldP spid="25" grpId="0"/>
      <p:bldP spid="25" grpId="1"/>
      <p:bldP spid="26" grpId="0"/>
      <p:bldP spid="26" grpId="1"/>
      <p:bldP spid="27" grpId="0"/>
      <p:bldP spid="27" grpId="1"/>
      <p:bldP spid="28" grpId="0"/>
      <p:bldP spid="28" grpId="1"/>
      <p:bldP spid="29" grpId="0"/>
      <p:bldP spid="29" grpId="1"/>
      <p:bldP spid="30" grpId="0"/>
      <p:bldP spid="30" grpId="1"/>
      <p:bldP spid="3" grpId="0"/>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Flowchart: Magnetic Disk 17"/>
          <p:cNvSpPr/>
          <p:nvPr/>
        </p:nvSpPr>
        <p:spPr>
          <a:xfrm>
            <a:off x="4799287" y="3710721"/>
            <a:ext cx="2337956" cy="309328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4"/>
          <p:cNvSpPr>
            <a:spLocks noGrp="1"/>
          </p:cNvSpPr>
          <p:nvPr>
            <p:ph idx="1"/>
          </p:nvPr>
        </p:nvSpPr>
        <p:spPr>
          <a:xfrm>
            <a:off x="259882" y="1413163"/>
            <a:ext cx="11569729" cy="1343289"/>
          </a:xfrm>
        </p:spPr>
        <p:txBody>
          <a:bodyPr>
            <a:normAutofit lnSpcReduction="10000"/>
          </a:bodyPr>
          <a:lstStyle/>
          <a:p>
            <a:r>
              <a:rPr lang="en-CA" dirty="0"/>
              <a:t>Microbenchmark performs a stress test on a </a:t>
            </a:r>
            <a:r>
              <a:rPr lang="en-CA" dirty="0" err="1"/>
              <a:t>CSet</a:t>
            </a:r>
            <a:endParaRPr lang="en-US" dirty="0"/>
          </a:p>
          <a:p>
            <a:pPr lvl="1"/>
            <a:r>
              <a:rPr lang="en-US" dirty="0"/>
              <a:t>Potentially hundreds of threads on shared memory system trying to access the data structure, possibly the same location, at the same time.</a:t>
            </a:r>
          </a:p>
          <a:p>
            <a:pPr marL="457200" lvl="1" indent="0">
              <a:buNone/>
            </a:pPr>
            <a:endParaRPr lang="en-US" dirty="0"/>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2"/>
          <p:cNvSpPr txBox="1">
            <a:spLocks/>
          </p:cNvSpPr>
          <p:nvPr/>
        </p:nvSpPr>
        <p:spPr>
          <a:xfrm>
            <a:off x="259883" y="434108"/>
            <a:ext cx="11569729" cy="89592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CA" dirty="0">
                <a:solidFill>
                  <a:schemeClr val="accent5">
                    <a:lumMod val="75000"/>
                  </a:schemeClr>
                </a:solidFill>
              </a:rPr>
              <a:t>Role of Microbenchmarks:</a:t>
            </a:r>
          </a:p>
        </p:txBody>
      </p:sp>
      <p:sp>
        <p:nvSpPr>
          <p:cNvPr id="7" name="TextBox 6"/>
          <p:cNvSpPr txBox="1"/>
          <p:nvPr/>
        </p:nvSpPr>
        <p:spPr>
          <a:xfrm>
            <a:off x="947772" y="3000165"/>
            <a:ext cx="1976705" cy="461665"/>
          </a:xfrm>
          <a:prstGeom prst="rect">
            <a:avLst/>
          </a:prstGeom>
          <a:noFill/>
        </p:spPr>
        <p:txBody>
          <a:bodyPr wrap="square" rtlCol="0">
            <a:spAutoFit/>
          </a:bodyPr>
          <a:lstStyle/>
          <a:p>
            <a:r>
              <a:rPr lang="en-CA" sz="2400" b="1" dirty="0">
                <a:solidFill>
                  <a:schemeClr val="accent5">
                    <a:lumMod val="75000"/>
                  </a:schemeClr>
                </a:solidFill>
              </a:rPr>
              <a:t>t1</a:t>
            </a:r>
            <a:r>
              <a:rPr lang="en-CA" sz="2400" dirty="0">
                <a:solidFill>
                  <a:schemeClr val="accent5">
                    <a:lumMod val="75000"/>
                  </a:schemeClr>
                </a:solidFill>
              </a:rPr>
              <a:t>:</a:t>
            </a:r>
            <a:r>
              <a:rPr lang="en-CA" sz="2000" b="1" dirty="0">
                <a:solidFill>
                  <a:schemeClr val="accent5">
                    <a:lumMod val="75000"/>
                  </a:schemeClr>
                </a:solidFill>
              </a:rPr>
              <a:t> </a:t>
            </a:r>
            <a:r>
              <a:rPr lang="en-CA" sz="2000" dirty="0">
                <a:solidFill>
                  <a:schemeClr val="accent5">
                    <a:lumMod val="75000"/>
                  </a:schemeClr>
                </a:solidFill>
              </a:rPr>
              <a:t>insert</a:t>
            </a:r>
            <a:endParaRPr lang="en-CA" sz="2000" b="1" dirty="0">
              <a:solidFill>
                <a:srgbClr val="002060"/>
              </a:solidFill>
            </a:endParaRPr>
          </a:p>
        </p:txBody>
      </p:sp>
      <p:sp>
        <p:nvSpPr>
          <p:cNvPr id="8" name="TextBox 7"/>
          <p:cNvSpPr txBox="1"/>
          <p:nvPr/>
        </p:nvSpPr>
        <p:spPr>
          <a:xfrm>
            <a:off x="1787234" y="3323139"/>
            <a:ext cx="489236" cy="677108"/>
          </a:xfrm>
          <a:prstGeom prst="rect">
            <a:avLst/>
          </a:prstGeom>
          <a:noFill/>
        </p:spPr>
        <p:txBody>
          <a:bodyPr wrap="none" rtlCol="0">
            <a:spAutoFit/>
          </a:bodyPr>
          <a:lstStyle/>
          <a:p>
            <a:r>
              <a:rPr lang="en-CA" sz="2000" b="1" dirty="0">
                <a:solidFill>
                  <a:srgbClr val="002060"/>
                </a:solidFill>
              </a:rPr>
              <a:t>10</a:t>
            </a:r>
          </a:p>
          <a:p>
            <a:endParaRPr lang="en-CA" dirty="0"/>
          </a:p>
        </p:txBody>
      </p:sp>
      <p:sp>
        <p:nvSpPr>
          <p:cNvPr id="9" name="TextBox 8"/>
          <p:cNvSpPr txBox="1"/>
          <p:nvPr/>
        </p:nvSpPr>
        <p:spPr>
          <a:xfrm>
            <a:off x="7392871" y="3013623"/>
            <a:ext cx="1486082"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2</a:t>
            </a:r>
            <a:r>
              <a:rPr lang="en-CA" sz="2000" dirty="0">
                <a:solidFill>
                  <a:schemeClr val="accent5">
                    <a:lumMod val="75000"/>
                  </a:schemeClr>
                </a:solidFill>
              </a:rPr>
              <a:t>: insert</a:t>
            </a:r>
            <a:endParaRPr lang="en-CA" sz="2400" b="1" dirty="0">
              <a:solidFill>
                <a:schemeClr val="accent5">
                  <a:lumMod val="75000"/>
                </a:schemeClr>
              </a:solidFill>
            </a:endParaRPr>
          </a:p>
        </p:txBody>
      </p:sp>
      <p:sp>
        <p:nvSpPr>
          <p:cNvPr id="10" name="TextBox 9"/>
          <p:cNvSpPr txBox="1"/>
          <p:nvPr/>
        </p:nvSpPr>
        <p:spPr>
          <a:xfrm>
            <a:off x="8183733" y="3323139"/>
            <a:ext cx="521544" cy="400110"/>
          </a:xfrm>
          <a:prstGeom prst="rect">
            <a:avLst/>
          </a:prstGeom>
          <a:noFill/>
        </p:spPr>
        <p:txBody>
          <a:bodyPr wrap="square" rtlCol="0">
            <a:spAutoFit/>
          </a:bodyPr>
          <a:lstStyle/>
          <a:p>
            <a:r>
              <a:rPr lang="en-CA" sz="2000" b="1" dirty="0">
                <a:solidFill>
                  <a:srgbClr val="002060"/>
                </a:solidFill>
              </a:rPr>
              <a:t>3</a:t>
            </a:r>
          </a:p>
        </p:txBody>
      </p:sp>
      <p:sp>
        <p:nvSpPr>
          <p:cNvPr id="11" name="TextBox 10"/>
          <p:cNvSpPr txBox="1"/>
          <p:nvPr/>
        </p:nvSpPr>
        <p:spPr>
          <a:xfrm>
            <a:off x="636930" y="5679260"/>
            <a:ext cx="1324391"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5</a:t>
            </a:r>
            <a:r>
              <a:rPr lang="en-CA" sz="2000" dirty="0">
                <a:solidFill>
                  <a:srgbClr val="002060"/>
                </a:solidFill>
              </a:rPr>
              <a:t>: </a:t>
            </a:r>
            <a:r>
              <a:rPr lang="en-CA" sz="2000" dirty="0">
                <a:solidFill>
                  <a:schemeClr val="accent5">
                    <a:lumMod val="75000"/>
                  </a:schemeClr>
                </a:solidFill>
              </a:rPr>
              <a:t>insert</a:t>
            </a:r>
            <a:endParaRPr lang="en-CA" sz="2400" b="1" dirty="0">
              <a:solidFill>
                <a:schemeClr val="accent5">
                  <a:lumMod val="75000"/>
                </a:schemeClr>
              </a:solidFill>
            </a:endParaRPr>
          </a:p>
        </p:txBody>
      </p:sp>
      <p:sp>
        <p:nvSpPr>
          <p:cNvPr id="12" name="TextBox 11"/>
          <p:cNvSpPr txBox="1"/>
          <p:nvPr/>
        </p:nvSpPr>
        <p:spPr>
          <a:xfrm>
            <a:off x="3659961" y="4887650"/>
            <a:ext cx="521544" cy="400110"/>
          </a:xfrm>
          <a:prstGeom prst="rect">
            <a:avLst/>
          </a:prstGeom>
          <a:noFill/>
        </p:spPr>
        <p:txBody>
          <a:bodyPr wrap="square" rtlCol="0">
            <a:spAutoFit/>
          </a:bodyPr>
          <a:lstStyle/>
          <a:p>
            <a:r>
              <a:rPr lang="en-CA" sz="2000" b="1" dirty="0">
                <a:solidFill>
                  <a:srgbClr val="002060"/>
                </a:solidFill>
              </a:rPr>
              <a:t>8</a:t>
            </a:r>
          </a:p>
        </p:txBody>
      </p:sp>
      <p:sp>
        <p:nvSpPr>
          <p:cNvPr id="13" name="TextBox 12"/>
          <p:cNvSpPr txBox="1"/>
          <p:nvPr/>
        </p:nvSpPr>
        <p:spPr>
          <a:xfrm>
            <a:off x="9071264" y="5373669"/>
            <a:ext cx="521544" cy="400110"/>
          </a:xfrm>
          <a:prstGeom prst="rect">
            <a:avLst/>
          </a:prstGeom>
          <a:noFill/>
        </p:spPr>
        <p:txBody>
          <a:bodyPr wrap="square" rtlCol="0">
            <a:spAutoFit/>
          </a:bodyPr>
          <a:lstStyle/>
          <a:p>
            <a:r>
              <a:rPr lang="en-CA" sz="2000" b="1" dirty="0">
                <a:solidFill>
                  <a:srgbClr val="002060"/>
                </a:solidFill>
              </a:rPr>
              <a:t>3</a:t>
            </a:r>
          </a:p>
        </p:txBody>
      </p:sp>
      <p:sp>
        <p:nvSpPr>
          <p:cNvPr id="14" name="TextBox 13"/>
          <p:cNvSpPr txBox="1"/>
          <p:nvPr/>
        </p:nvSpPr>
        <p:spPr>
          <a:xfrm>
            <a:off x="2712441" y="4626040"/>
            <a:ext cx="1397737"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3: </a:t>
            </a:r>
            <a:r>
              <a:rPr lang="en-CA" sz="2000" dirty="0">
                <a:solidFill>
                  <a:schemeClr val="accent5">
                    <a:lumMod val="75000"/>
                  </a:schemeClr>
                </a:solidFill>
              </a:rPr>
              <a:t>insert</a:t>
            </a:r>
            <a:endParaRPr lang="en-CA" sz="2400" dirty="0">
              <a:solidFill>
                <a:schemeClr val="accent5">
                  <a:lumMod val="75000"/>
                </a:schemeClr>
              </a:solidFill>
            </a:endParaRPr>
          </a:p>
        </p:txBody>
      </p:sp>
      <p:sp>
        <p:nvSpPr>
          <p:cNvPr id="15" name="TextBox 14"/>
          <p:cNvSpPr txBox="1"/>
          <p:nvPr/>
        </p:nvSpPr>
        <p:spPr>
          <a:xfrm>
            <a:off x="956799" y="5939851"/>
            <a:ext cx="521544" cy="461665"/>
          </a:xfrm>
          <a:prstGeom prst="rect">
            <a:avLst/>
          </a:prstGeom>
          <a:noFill/>
        </p:spPr>
        <p:txBody>
          <a:bodyPr wrap="square" rtlCol="0">
            <a:spAutoFit/>
          </a:bodyPr>
          <a:lstStyle/>
          <a:p>
            <a:r>
              <a:rPr lang="en-CA" sz="2400" b="1" dirty="0">
                <a:solidFill>
                  <a:srgbClr val="002060"/>
                </a:solidFill>
              </a:rPr>
              <a:t>2</a:t>
            </a:r>
          </a:p>
        </p:txBody>
      </p:sp>
      <p:sp>
        <p:nvSpPr>
          <p:cNvPr id="16" name="TextBox 15"/>
          <p:cNvSpPr txBox="1"/>
          <p:nvPr/>
        </p:nvSpPr>
        <p:spPr>
          <a:xfrm>
            <a:off x="4192553" y="2538500"/>
            <a:ext cx="1486082" cy="461665"/>
          </a:xfrm>
          <a:prstGeom prst="rect">
            <a:avLst/>
          </a:prstGeom>
          <a:noFill/>
        </p:spPr>
        <p:txBody>
          <a:bodyPr wrap="square" rtlCol="0">
            <a:spAutoFit/>
          </a:bodyPr>
          <a:lstStyle/>
          <a:p>
            <a:r>
              <a:rPr lang="en-CA" sz="2400" b="1" dirty="0">
                <a:solidFill>
                  <a:schemeClr val="accent5">
                    <a:lumMod val="75000"/>
                  </a:schemeClr>
                </a:solidFill>
              </a:rPr>
              <a:t>t</a:t>
            </a:r>
            <a:r>
              <a:rPr lang="en-CA" sz="2000" b="1" dirty="0">
                <a:solidFill>
                  <a:schemeClr val="accent5">
                    <a:lumMod val="75000"/>
                  </a:schemeClr>
                </a:solidFill>
              </a:rPr>
              <a:t>6</a:t>
            </a:r>
            <a:r>
              <a:rPr lang="en-CA" sz="2000" dirty="0">
                <a:solidFill>
                  <a:schemeClr val="accent5">
                    <a:lumMod val="75000"/>
                  </a:schemeClr>
                </a:solidFill>
              </a:rPr>
              <a:t>: delete</a:t>
            </a:r>
            <a:endParaRPr lang="en-CA" sz="2400" b="1" dirty="0">
              <a:solidFill>
                <a:schemeClr val="accent5">
                  <a:lumMod val="75000"/>
                </a:schemeClr>
              </a:solidFill>
            </a:endParaRPr>
          </a:p>
        </p:txBody>
      </p:sp>
      <p:sp>
        <p:nvSpPr>
          <p:cNvPr id="17" name="TextBox 16"/>
          <p:cNvSpPr txBox="1"/>
          <p:nvPr/>
        </p:nvSpPr>
        <p:spPr>
          <a:xfrm>
            <a:off x="4188287" y="2795008"/>
            <a:ext cx="521544" cy="461665"/>
          </a:xfrm>
          <a:prstGeom prst="rect">
            <a:avLst/>
          </a:prstGeom>
          <a:noFill/>
        </p:spPr>
        <p:txBody>
          <a:bodyPr wrap="square" rtlCol="0">
            <a:spAutoFit/>
          </a:bodyPr>
          <a:lstStyle/>
          <a:p>
            <a:r>
              <a:rPr lang="en-CA" sz="2400" b="1" dirty="0">
                <a:solidFill>
                  <a:srgbClr val="002060"/>
                </a:solidFill>
              </a:rPr>
              <a:t>2</a:t>
            </a:r>
          </a:p>
        </p:txBody>
      </p:sp>
    </p:spTree>
    <p:extLst>
      <p:ext uri="{BB962C8B-B14F-4D97-AF65-F5344CB8AC3E}">
        <p14:creationId xmlns:p14="http://schemas.microsoft.com/office/powerpoint/2010/main" val="383433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95833E-6 -4.81481E-6 L 0.29909 0.1213 " pathEditMode="relative" rAng="0" ptsTypes="AA">
                                      <p:cBhvr>
                                        <p:cTn id="10" dur="1400" fill="hold"/>
                                        <p:tgtEl>
                                          <p:spTgt spid="7"/>
                                        </p:tgtEl>
                                        <p:attrNameLst>
                                          <p:attrName>ppt_x</p:attrName>
                                          <p:attrName>ppt_y</p:attrName>
                                        </p:attrNameLst>
                                      </p:cBhvr>
                                      <p:rCtr x="14948" y="6065"/>
                                    </p:animMotion>
                                  </p:childTnLst>
                                </p:cTn>
                              </p:par>
                              <p:par>
                                <p:cTn id="11" presetID="42" presetClass="path" presetSubtype="0" accel="50000" decel="50000" fill="hold" grpId="0" nodeType="withEffect">
                                  <p:stCondLst>
                                    <p:cond delay="0"/>
                                  </p:stCondLst>
                                  <p:childTnLst>
                                    <p:animMotion origin="layout" path="M 3.33333E-6 3.7037E-6 L 0.32135 0.13379 " pathEditMode="relative" rAng="0" ptsTypes="AA">
                                      <p:cBhvr>
                                        <p:cTn id="12" dur="1400" fill="hold"/>
                                        <p:tgtEl>
                                          <p:spTgt spid="8"/>
                                        </p:tgtEl>
                                        <p:attrNameLst>
                                          <p:attrName>ppt_x</p:attrName>
                                          <p:attrName>ppt_y</p:attrName>
                                        </p:attrNameLst>
                                      </p:cBhvr>
                                      <p:rCtr x="16068" y="6690"/>
                                    </p:animMotion>
                                  </p:childTnLst>
                                </p:cTn>
                              </p:par>
                            </p:childTnLst>
                          </p:cTn>
                        </p:par>
                        <p:par>
                          <p:cTn id="13" fill="hold">
                            <p:stCondLst>
                              <p:cond delay="1400"/>
                            </p:stCondLst>
                            <p:childTnLst>
                              <p:par>
                                <p:cTn id="14" presetID="1" presetClass="exit" presetSubtype="0" fill="hold" grpId="1" nodeType="after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par>
                          <p:cTn id="16" fill="hold">
                            <p:stCondLst>
                              <p:cond delay="1400"/>
                            </p:stCondLst>
                            <p:childTnLst>
                              <p:par>
                                <p:cTn id="17" presetID="1" presetClass="entr" presetSubtype="0" fill="hold" grpId="2"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1400"/>
                            </p:stCondLst>
                            <p:childTnLst>
                              <p:par>
                                <p:cTn id="22" presetID="42" presetClass="path" presetSubtype="0" accel="50000" decel="50000" fill="hold" grpId="0" nodeType="afterEffect">
                                  <p:stCondLst>
                                    <p:cond delay="0"/>
                                  </p:stCondLst>
                                  <p:childTnLst>
                                    <p:animMotion origin="layout" path="M -0.00209 3.33333E-6 L -0.14922 0.19398 " pathEditMode="relative" rAng="0" ptsTypes="AA">
                                      <p:cBhvr>
                                        <p:cTn id="23" dur="1300" fill="hold"/>
                                        <p:tgtEl>
                                          <p:spTgt spid="9"/>
                                        </p:tgtEl>
                                        <p:attrNameLst>
                                          <p:attrName>ppt_x</p:attrName>
                                          <p:attrName>ppt_y</p:attrName>
                                        </p:attrNameLst>
                                      </p:cBhvr>
                                      <p:rCtr x="-7357" y="9699"/>
                                    </p:animMotion>
                                  </p:childTnLst>
                                </p:cTn>
                              </p:par>
                              <p:par>
                                <p:cTn id="24" presetID="42" presetClass="path" presetSubtype="0" accel="50000" decel="50000" fill="hold" grpId="0" nodeType="withEffect">
                                  <p:stCondLst>
                                    <p:cond delay="0"/>
                                  </p:stCondLst>
                                  <p:childTnLst>
                                    <p:animMotion origin="layout" path="M 1.875E-6 2.59259E-6 L -0.19505 0.2037 " pathEditMode="relative" rAng="0" ptsTypes="AA">
                                      <p:cBhvr>
                                        <p:cTn id="25" dur="1400" fill="hold"/>
                                        <p:tgtEl>
                                          <p:spTgt spid="10"/>
                                        </p:tgtEl>
                                        <p:attrNameLst>
                                          <p:attrName>ppt_x</p:attrName>
                                          <p:attrName>ppt_y</p:attrName>
                                        </p:attrNameLst>
                                      </p:cBhvr>
                                      <p:rCtr x="-9753" y="10185"/>
                                    </p:animMotion>
                                  </p:childTnLst>
                                </p:cTn>
                              </p:par>
                            </p:childTnLst>
                          </p:cTn>
                        </p:par>
                        <p:par>
                          <p:cTn id="26" fill="hold">
                            <p:stCondLst>
                              <p:cond delay="2800"/>
                            </p:stCondLst>
                            <p:childTnLst>
                              <p:par>
                                <p:cTn id="27" presetID="1" presetClass="exit" presetSubtype="0" fill="hold" grpId="1" nodeType="after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ntr" presetSubtype="0" fill="hold" grpId="2"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par>
                          <p:cTn id="33" fill="hold">
                            <p:stCondLst>
                              <p:cond delay="2800"/>
                            </p:stCondLst>
                            <p:childTnLst>
                              <p:par>
                                <p:cTn id="34" presetID="42" presetClass="path" presetSubtype="0" accel="50000" decel="50000" fill="hold" grpId="0" nodeType="afterEffect">
                                  <p:stCondLst>
                                    <p:cond delay="0"/>
                                  </p:stCondLst>
                                  <p:childTnLst>
                                    <p:animMotion origin="layout" path="M 2.29167E-6 -1.85185E-6 L 0.15859 0.03033 " pathEditMode="relative" rAng="0" ptsTypes="AA">
                                      <p:cBhvr>
                                        <p:cTn id="35" dur="1200" fill="hold"/>
                                        <p:tgtEl>
                                          <p:spTgt spid="14"/>
                                        </p:tgtEl>
                                        <p:attrNameLst>
                                          <p:attrName>ppt_x</p:attrName>
                                          <p:attrName>ppt_y</p:attrName>
                                        </p:attrNameLst>
                                      </p:cBhvr>
                                      <p:rCtr x="7930" y="1505"/>
                                    </p:animMotion>
                                  </p:childTnLst>
                                </p:cTn>
                              </p:par>
                              <p:par>
                                <p:cTn id="36" presetID="42" presetClass="path" presetSubtype="0" accel="50000" decel="50000" fill="hold" grpId="0" nodeType="withEffect">
                                  <p:stCondLst>
                                    <p:cond delay="0"/>
                                  </p:stCondLst>
                                  <p:childTnLst>
                                    <p:animMotion origin="layout" path="M -4.375E-6 1.85185E-6 L 0.17214 0.02916 " pathEditMode="relative" rAng="0" ptsTypes="AA">
                                      <p:cBhvr>
                                        <p:cTn id="37" dur="1200" fill="hold"/>
                                        <p:tgtEl>
                                          <p:spTgt spid="12"/>
                                        </p:tgtEl>
                                        <p:attrNameLst>
                                          <p:attrName>ppt_x</p:attrName>
                                          <p:attrName>ppt_y</p:attrName>
                                        </p:attrNameLst>
                                      </p:cBhvr>
                                      <p:rCtr x="8607" y="1458"/>
                                    </p:animMotion>
                                  </p:childTnLst>
                                </p:cTn>
                              </p:par>
                            </p:childTnLst>
                          </p:cTn>
                        </p:par>
                        <p:par>
                          <p:cTn id="38" fill="hold">
                            <p:stCondLst>
                              <p:cond delay="4000"/>
                            </p:stCondLst>
                            <p:childTnLst>
                              <p:par>
                                <p:cTn id="39" presetID="1" presetClass="exit" presetSubtype="0" fill="hold" grpId="1" nodeType="after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42" presetClass="path" presetSubtype="0" accel="50000" decel="50000" fill="hold" grpId="2" nodeType="withEffect">
                                  <p:stCondLst>
                                    <p:cond delay="0"/>
                                  </p:stCondLst>
                                  <p:childTnLst>
                                    <p:animMotion origin="layout" path="M -4.58333E-6 -1.48148E-6 L -0.15859 -0.04167 " pathEditMode="relative" rAng="0" ptsTypes="AA">
                                      <p:cBhvr>
                                        <p:cTn id="44" dur="1100" fill="hold"/>
                                        <p:tgtEl>
                                          <p:spTgt spid="13"/>
                                        </p:tgtEl>
                                        <p:attrNameLst>
                                          <p:attrName>ppt_x</p:attrName>
                                          <p:attrName>ppt_y</p:attrName>
                                        </p:attrNameLst>
                                      </p:cBhvr>
                                      <p:rCtr x="-7930" y="-2083"/>
                                    </p:animMotion>
                                  </p:childTnLst>
                                </p:cTn>
                              </p:par>
                            </p:childTnLst>
                          </p:cTn>
                        </p:par>
                        <p:par>
                          <p:cTn id="45" fill="hold">
                            <p:stCondLst>
                              <p:cond delay="5100"/>
                            </p:stCondLst>
                            <p:childTnLst>
                              <p:par>
                                <p:cTn id="46" presetID="1" presetClass="exit" presetSubtype="0" fill="hold" grpId="1" nodeType="afterEffect">
                                  <p:stCondLst>
                                    <p:cond delay="0"/>
                                  </p:stCondLst>
                                  <p:childTnLst>
                                    <p:set>
                                      <p:cBhvr>
                                        <p:cTn id="47" dur="1" fill="hold">
                                          <p:stCondLst>
                                            <p:cond delay="0"/>
                                          </p:stCondLst>
                                        </p:cTn>
                                        <p:tgtEl>
                                          <p:spTgt spid="13"/>
                                        </p:tgtEl>
                                        <p:attrNameLst>
                                          <p:attrName>style.visibility</p:attrName>
                                        </p:attrNameLst>
                                      </p:cBhvr>
                                      <p:to>
                                        <p:strVal val="hidden"/>
                                      </p:to>
                                    </p:set>
                                  </p:childTnLst>
                                </p:cTn>
                              </p:par>
                            </p:childTnLst>
                          </p:cTn>
                        </p:par>
                        <p:par>
                          <p:cTn id="48" fill="hold">
                            <p:stCondLst>
                              <p:cond delay="5100"/>
                            </p:stCondLst>
                            <p:childTnLst>
                              <p:par>
                                <p:cTn id="49" presetID="53" presetClass="exit" presetSubtype="32" fill="hold" grpId="2" nodeType="afterEffect">
                                  <p:stCondLst>
                                    <p:cond delay="0"/>
                                  </p:stCondLst>
                                  <p:childTnLst>
                                    <p:anim calcmode="lin" valueType="num">
                                      <p:cBhvr>
                                        <p:cTn id="50" dur="500"/>
                                        <p:tgtEl>
                                          <p:spTgt spid="10"/>
                                        </p:tgtEl>
                                        <p:attrNameLst>
                                          <p:attrName>ppt_w</p:attrName>
                                        </p:attrNameLst>
                                      </p:cBhvr>
                                      <p:tavLst>
                                        <p:tav tm="0">
                                          <p:val>
                                            <p:strVal val="ppt_w"/>
                                          </p:val>
                                        </p:tav>
                                        <p:tav tm="100000">
                                          <p:val>
                                            <p:fltVal val="0"/>
                                          </p:val>
                                        </p:tav>
                                      </p:tavLst>
                                    </p:anim>
                                    <p:anim calcmode="lin" valueType="num">
                                      <p:cBhvr>
                                        <p:cTn id="51" dur="500"/>
                                        <p:tgtEl>
                                          <p:spTgt spid="10"/>
                                        </p:tgtEl>
                                        <p:attrNameLst>
                                          <p:attrName>ppt_h</p:attrName>
                                        </p:attrNameLst>
                                      </p:cBhvr>
                                      <p:tavLst>
                                        <p:tav tm="0">
                                          <p:val>
                                            <p:strVal val="ppt_h"/>
                                          </p:val>
                                        </p:tav>
                                        <p:tav tm="100000">
                                          <p:val>
                                            <p:fltVal val="0"/>
                                          </p:val>
                                        </p:tav>
                                      </p:tavLst>
                                    </p:anim>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childTnLst>
                          </p:cTn>
                        </p:par>
                        <p:par>
                          <p:cTn id="54" fill="hold">
                            <p:stCondLst>
                              <p:cond delay="5600"/>
                            </p:stCondLst>
                            <p:childTnLst>
                              <p:par>
                                <p:cTn id="55" presetID="1" presetClass="entr" presetSubtype="0" fill="hold" grpId="2" nodeType="after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par>
                          <p:cTn id="59" fill="hold">
                            <p:stCondLst>
                              <p:cond delay="5600"/>
                            </p:stCondLst>
                            <p:childTnLst>
                              <p:par>
                                <p:cTn id="60" presetID="42" presetClass="path" presetSubtype="0" accel="50000" decel="50000" fill="hold" grpId="0" nodeType="afterEffect">
                                  <p:stCondLst>
                                    <p:cond delay="0"/>
                                  </p:stCondLst>
                                  <p:childTnLst>
                                    <p:animMotion origin="layout" path="M -4.16667E-7 -4.07407E-6 L 0.29935 -0.04606 " pathEditMode="relative" rAng="0" ptsTypes="AA">
                                      <p:cBhvr>
                                        <p:cTn id="61" dur="1200" fill="hold"/>
                                        <p:tgtEl>
                                          <p:spTgt spid="11"/>
                                        </p:tgtEl>
                                        <p:attrNameLst>
                                          <p:attrName>ppt_x</p:attrName>
                                          <p:attrName>ppt_y</p:attrName>
                                        </p:attrNameLst>
                                      </p:cBhvr>
                                      <p:rCtr x="14961" y="-2315"/>
                                    </p:animMotion>
                                  </p:childTnLst>
                                </p:cTn>
                              </p:par>
                              <p:par>
                                <p:cTn id="62" presetID="42" presetClass="path" presetSubtype="0" accel="50000" decel="50000" fill="hold" grpId="0" nodeType="withEffect">
                                  <p:stCondLst>
                                    <p:cond delay="0"/>
                                  </p:stCondLst>
                                  <p:childTnLst>
                                    <p:animMotion origin="layout" path="M 2.08333E-7 1.48148E-6 L 0.39375 -0.06736 " pathEditMode="relative" rAng="0" ptsTypes="AA">
                                      <p:cBhvr>
                                        <p:cTn id="63" dur="1200" fill="hold"/>
                                        <p:tgtEl>
                                          <p:spTgt spid="15"/>
                                        </p:tgtEl>
                                        <p:attrNameLst>
                                          <p:attrName>ppt_x</p:attrName>
                                          <p:attrName>ppt_y</p:attrName>
                                        </p:attrNameLst>
                                      </p:cBhvr>
                                      <p:rCtr x="19688" y="-3380"/>
                                    </p:animMotion>
                                  </p:childTnLst>
                                </p:cTn>
                              </p:par>
                            </p:childTnLst>
                          </p:cTn>
                        </p:par>
                        <p:par>
                          <p:cTn id="64" fill="hold">
                            <p:stCondLst>
                              <p:cond delay="6800"/>
                            </p:stCondLst>
                            <p:childTnLst>
                              <p:par>
                                <p:cTn id="65" presetID="1" presetClass="exit" presetSubtype="0" fill="hold" grpId="1" nodeType="afterEffect">
                                  <p:stCondLst>
                                    <p:cond delay="0"/>
                                  </p:stCondLst>
                                  <p:childTnLst>
                                    <p:set>
                                      <p:cBhvr>
                                        <p:cTn id="66" dur="1" fill="hold">
                                          <p:stCondLst>
                                            <p:cond delay="0"/>
                                          </p:stCondLst>
                                        </p:cTn>
                                        <p:tgtEl>
                                          <p:spTgt spid="11"/>
                                        </p:tgtEl>
                                        <p:attrNameLst>
                                          <p:attrName>style.visibility</p:attrName>
                                        </p:attrNameLst>
                                      </p:cBhvr>
                                      <p:to>
                                        <p:strVal val="hidden"/>
                                      </p:to>
                                    </p:set>
                                  </p:childTnLst>
                                </p:cTn>
                              </p:par>
                            </p:childTnLst>
                          </p:cTn>
                        </p:par>
                        <p:par>
                          <p:cTn id="67" fill="hold">
                            <p:stCondLst>
                              <p:cond delay="6800"/>
                            </p:stCondLst>
                            <p:childTnLst>
                              <p:par>
                                <p:cTn id="68" presetID="1" presetClass="entr" presetSubtype="0" fill="hold" grpId="2" nodeType="after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grpId="1" nodeType="withEffect">
                                  <p:stCondLst>
                                    <p:cond delay="0"/>
                                  </p:stCondLst>
                                  <p:childTnLst>
                                    <p:set>
                                      <p:cBhvr>
                                        <p:cTn id="71" dur="1" fill="hold">
                                          <p:stCondLst>
                                            <p:cond delay="0"/>
                                          </p:stCondLst>
                                        </p:cTn>
                                        <p:tgtEl>
                                          <p:spTgt spid="17"/>
                                        </p:tgtEl>
                                        <p:attrNameLst>
                                          <p:attrName>style.visibility</p:attrName>
                                        </p:attrNameLst>
                                      </p:cBhvr>
                                      <p:to>
                                        <p:strVal val="visible"/>
                                      </p:to>
                                    </p:set>
                                  </p:childTnLst>
                                </p:cTn>
                              </p:par>
                            </p:childTnLst>
                          </p:cTn>
                        </p:par>
                        <p:par>
                          <p:cTn id="72" fill="hold">
                            <p:stCondLst>
                              <p:cond delay="6800"/>
                            </p:stCondLst>
                            <p:childTnLst>
                              <p:par>
                                <p:cTn id="73" presetID="42" presetClass="path" presetSubtype="0" accel="50000" decel="50000" fill="hold" grpId="0" nodeType="afterEffect">
                                  <p:stCondLst>
                                    <p:cond delay="0"/>
                                  </p:stCondLst>
                                  <p:childTnLst>
                                    <p:animMotion origin="layout" path="M -0.00209 -3.7037E-6 L 0.05508 0.4625 " pathEditMode="relative" rAng="0" ptsTypes="AA">
                                      <p:cBhvr>
                                        <p:cTn id="74" dur="1300" fill="hold"/>
                                        <p:tgtEl>
                                          <p:spTgt spid="16"/>
                                        </p:tgtEl>
                                        <p:attrNameLst>
                                          <p:attrName>ppt_x</p:attrName>
                                          <p:attrName>ppt_y</p:attrName>
                                        </p:attrNameLst>
                                      </p:cBhvr>
                                      <p:rCtr x="2852" y="23125"/>
                                    </p:animMotion>
                                  </p:childTnLst>
                                </p:cTn>
                              </p:par>
                              <p:par>
                                <p:cTn id="75" presetID="42" presetClass="path" presetSubtype="0" accel="50000" decel="50000" fill="hold" grpId="0" nodeType="withEffect">
                                  <p:stCondLst>
                                    <p:cond delay="0"/>
                                  </p:stCondLst>
                                  <p:childTnLst>
                                    <p:animMotion origin="layout" path="M 4.79167E-6 -4.81481E-6 L 0.01666 0.36135 " pathEditMode="relative" rAng="0" ptsTypes="AA">
                                      <p:cBhvr>
                                        <p:cTn id="76" dur="1400" fill="hold"/>
                                        <p:tgtEl>
                                          <p:spTgt spid="17"/>
                                        </p:tgtEl>
                                        <p:attrNameLst>
                                          <p:attrName>ppt_x</p:attrName>
                                          <p:attrName>ppt_y</p:attrName>
                                        </p:attrNameLst>
                                      </p:cBhvr>
                                      <p:rCtr x="833" y="18056"/>
                                    </p:animMotion>
                                  </p:childTnLst>
                                </p:cTn>
                              </p:par>
                            </p:childTnLst>
                          </p:cTn>
                        </p:par>
                        <p:par>
                          <p:cTn id="77" fill="hold">
                            <p:stCondLst>
                              <p:cond delay="8200"/>
                            </p:stCondLst>
                            <p:childTnLst>
                              <p:par>
                                <p:cTn id="78" presetID="1" presetClass="exit" presetSubtype="0" fill="hold" grpId="1" nodeType="afterEffect">
                                  <p:stCondLst>
                                    <p:cond delay="0"/>
                                  </p:stCondLst>
                                  <p:childTnLst>
                                    <p:set>
                                      <p:cBhvr>
                                        <p:cTn id="79" dur="1" fill="hold">
                                          <p:stCondLst>
                                            <p:cond delay="0"/>
                                          </p:stCondLst>
                                        </p:cTn>
                                        <p:tgtEl>
                                          <p:spTgt spid="16"/>
                                        </p:tgtEl>
                                        <p:attrNameLst>
                                          <p:attrName>style.visibility</p:attrName>
                                        </p:attrNameLst>
                                      </p:cBhvr>
                                      <p:to>
                                        <p:strVal val="hidden"/>
                                      </p:to>
                                    </p:set>
                                  </p:childTnLst>
                                </p:cTn>
                              </p:par>
                            </p:childTnLst>
                          </p:cTn>
                        </p:par>
                        <p:par>
                          <p:cTn id="80" fill="hold">
                            <p:stCondLst>
                              <p:cond delay="8200"/>
                            </p:stCondLst>
                            <p:childTnLst>
                              <p:par>
                                <p:cTn id="81" presetID="53" presetClass="exit" presetSubtype="32" fill="hold" grpId="2" nodeType="afterEffect">
                                  <p:stCondLst>
                                    <p:cond delay="0"/>
                                  </p:stCondLst>
                                  <p:childTnLst>
                                    <p:anim calcmode="lin" valueType="num">
                                      <p:cBhvr>
                                        <p:cTn id="82" dur="500"/>
                                        <p:tgtEl>
                                          <p:spTgt spid="17"/>
                                        </p:tgtEl>
                                        <p:attrNameLst>
                                          <p:attrName>ppt_w</p:attrName>
                                        </p:attrNameLst>
                                      </p:cBhvr>
                                      <p:tavLst>
                                        <p:tav tm="0">
                                          <p:val>
                                            <p:strVal val="ppt_w"/>
                                          </p:val>
                                        </p:tav>
                                        <p:tav tm="100000">
                                          <p:val>
                                            <p:fltVal val="0"/>
                                          </p:val>
                                        </p:tav>
                                      </p:tavLst>
                                    </p:anim>
                                    <p:anim calcmode="lin" valueType="num">
                                      <p:cBhvr>
                                        <p:cTn id="83" dur="500"/>
                                        <p:tgtEl>
                                          <p:spTgt spid="17"/>
                                        </p:tgtEl>
                                        <p:attrNameLst>
                                          <p:attrName>ppt_h</p:attrName>
                                        </p:attrNameLst>
                                      </p:cBhvr>
                                      <p:tavLst>
                                        <p:tav tm="0">
                                          <p:val>
                                            <p:strVal val="ppt_h"/>
                                          </p:val>
                                        </p:tav>
                                        <p:tav tm="100000">
                                          <p:val>
                                            <p:fltVal val="0"/>
                                          </p:val>
                                        </p:tav>
                                      </p:tavLst>
                                    </p:anim>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childTnLst>
                          </p:cTn>
                        </p:par>
                        <p:par>
                          <p:cTn id="86" fill="hold">
                            <p:stCondLst>
                              <p:cond delay="8700"/>
                            </p:stCondLst>
                            <p:childTnLst>
                              <p:par>
                                <p:cTn id="87" presetID="9" presetClass="exit" presetSubtype="0" fill="hold" grpId="2" nodeType="afterEffect">
                                  <p:stCondLst>
                                    <p:cond delay="0"/>
                                  </p:stCondLst>
                                  <p:childTnLst>
                                    <p:animEffect transition="out" filter="dissolve">
                                      <p:cBhvr>
                                        <p:cTn id="88" dur="500"/>
                                        <p:tgtEl>
                                          <p:spTgt spid="15"/>
                                        </p:tgtEl>
                                      </p:cBhvr>
                                    </p:animEffect>
                                    <p:set>
                                      <p:cBhvr>
                                        <p:cTn id="89" dur="1" fill="hold">
                                          <p:stCondLst>
                                            <p:cond delay="499"/>
                                          </p:stCondLst>
                                        </p:cTn>
                                        <p:tgtEl>
                                          <p:spTgt spid="15"/>
                                        </p:tgtEl>
                                        <p:attrNameLst>
                                          <p:attrName>style.visibility</p:attrName>
                                        </p:attrNameLst>
                                      </p:cBhvr>
                                      <p:to>
                                        <p:strVal val="hidden"/>
                                      </p:to>
                                    </p:set>
                                  </p:childTnLst>
                                </p:cTn>
                              </p:par>
                              <p:par>
                                <p:cTn id="90" presetID="1" presetClass="exit" presetSubtype="0" fill="hold" grpId="3" nodeType="withEffect">
                                  <p:stCondLst>
                                    <p:cond delay="0"/>
                                  </p:stCondLst>
                                  <p:childTnLst>
                                    <p:set>
                                      <p:cBhvr>
                                        <p:cTn id="91"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P spid="9" grpId="1"/>
      <p:bldP spid="9" grpId="2"/>
      <p:bldP spid="10" grpId="0"/>
      <p:bldP spid="10" grpId="1"/>
      <p:bldP spid="10" grpId="2"/>
      <p:bldP spid="11" grpId="0"/>
      <p:bldP spid="11" grpId="1"/>
      <p:bldP spid="11" grpId="2"/>
      <p:bldP spid="12" grpId="0"/>
      <p:bldP spid="12" grpId="1"/>
      <p:bldP spid="13" grpId="0"/>
      <p:bldP spid="13" grpId="1"/>
      <p:bldP spid="13" grpId="2"/>
      <p:bldP spid="14" grpId="0"/>
      <p:bldP spid="14" grpId="1"/>
      <p:bldP spid="14" grpId="2"/>
      <p:bldP spid="15" grpId="0"/>
      <p:bldP spid="15" grpId="1"/>
      <p:bldP spid="15" grpId="2"/>
      <p:bldP spid="15" grpId="3"/>
      <p:bldP spid="16" grpId="0"/>
      <p:bldP spid="16" grpId="1"/>
      <p:bldP spid="16" grpId="2"/>
      <p:bldP spid="17" grpId="0"/>
      <p:bldP spid="17" grpId="1"/>
      <p:bldP spid="17"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9882" y="1252375"/>
            <a:ext cx="11569729" cy="4595117"/>
          </a:xfrm>
        </p:spPr>
        <p:txBody>
          <a:bodyPr>
            <a:normAutofit/>
          </a:bodyPr>
          <a:lstStyle/>
          <a:p>
            <a:pPr marL="457200" lvl="1" indent="0">
              <a:buNone/>
            </a:pPr>
            <a:endParaRPr lang="en-US" dirty="0"/>
          </a:p>
          <a:p>
            <a:r>
              <a:rPr lang="en-CA" dirty="0"/>
              <a:t>Accuracy of results is paramount</a:t>
            </a:r>
          </a:p>
          <a:p>
            <a:pPr lvl="1"/>
            <a:r>
              <a:rPr lang="en-CA" dirty="0">
                <a:solidFill>
                  <a:schemeClr val="accent3">
                    <a:lumMod val="50000"/>
                  </a:schemeClr>
                </a:solidFill>
              </a:rPr>
              <a:t>Total throughput results- which concurrent data structure implementation outperforms</a:t>
            </a:r>
          </a:p>
          <a:p>
            <a:pPr lvl="1"/>
            <a:r>
              <a:rPr lang="en-CA" dirty="0">
                <a:solidFill>
                  <a:schemeClr val="accent3">
                    <a:lumMod val="50000"/>
                  </a:schemeClr>
                </a:solidFill>
              </a:rPr>
              <a:t>Test various methods of managing concurrency.</a:t>
            </a:r>
            <a:endParaRPr lang="en-CA" b="1" dirty="0">
              <a:solidFill>
                <a:schemeClr val="accent3">
                  <a:lumMod val="50000"/>
                </a:schemeClr>
              </a:solidFill>
            </a:endParaRPr>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2"/>
          <p:cNvSpPr txBox="1">
            <a:spLocks/>
          </p:cNvSpPr>
          <p:nvPr/>
        </p:nvSpPr>
        <p:spPr>
          <a:xfrm>
            <a:off x="259883" y="434108"/>
            <a:ext cx="11569729" cy="89592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CA" dirty="0">
                <a:solidFill>
                  <a:schemeClr val="accent5">
                    <a:lumMod val="75000"/>
                  </a:schemeClr>
                </a:solidFill>
              </a:rPr>
              <a:t>Role of Microbenchmarks:</a:t>
            </a:r>
          </a:p>
        </p:txBody>
      </p:sp>
    </p:spTree>
    <p:extLst>
      <p:ext uri="{BB962C8B-B14F-4D97-AF65-F5344CB8AC3E}">
        <p14:creationId xmlns:p14="http://schemas.microsoft.com/office/powerpoint/2010/main" val="280683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9882" y="1252375"/>
            <a:ext cx="11569729" cy="4595117"/>
          </a:xfrm>
        </p:spPr>
        <p:txBody>
          <a:bodyPr>
            <a:normAutofit/>
          </a:bodyPr>
          <a:lstStyle/>
          <a:p>
            <a:pPr marL="457200" lvl="1" indent="0">
              <a:buNone/>
            </a:pPr>
            <a:endParaRPr lang="en-US" dirty="0"/>
          </a:p>
          <a:p>
            <a:r>
              <a:rPr lang="en-CA" dirty="0"/>
              <a:t>User Specified Parameters:</a:t>
            </a:r>
          </a:p>
          <a:p>
            <a:pPr lvl="1"/>
            <a:r>
              <a:rPr lang="en-CA" dirty="0"/>
              <a:t>Number of threads: </a:t>
            </a:r>
            <a:r>
              <a:rPr lang="en-CA" b="1" dirty="0">
                <a:solidFill>
                  <a:srgbClr val="0070C0"/>
                </a:solidFill>
              </a:rPr>
              <a:t>n</a:t>
            </a:r>
            <a:r>
              <a:rPr lang="en-CA" dirty="0"/>
              <a:t>, duration of experiment: </a:t>
            </a:r>
            <a:r>
              <a:rPr lang="en-CA" b="1" dirty="0">
                <a:solidFill>
                  <a:srgbClr val="0070C0"/>
                </a:solidFill>
              </a:rPr>
              <a:t>d</a:t>
            </a:r>
            <a:r>
              <a:rPr lang="en-CA" dirty="0"/>
              <a:t>, key range in </a:t>
            </a:r>
            <a:r>
              <a:rPr lang="en-CA" dirty="0" err="1"/>
              <a:t>CSet</a:t>
            </a:r>
            <a:r>
              <a:rPr lang="en-CA" dirty="0"/>
              <a:t>: </a:t>
            </a:r>
            <a:r>
              <a:rPr lang="en-CA" b="1" dirty="0">
                <a:solidFill>
                  <a:srgbClr val="0070C0"/>
                </a:solidFill>
              </a:rPr>
              <a:t>r</a:t>
            </a:r>
          </a:p>
          <a:p>
            <a:pPr lvl="1"/>
            <a:r>
              <a:rPr lang="en-CA" dirty="0"/>
              <a:t>Update rate: </a:t>
            </a:r>
            <a:r>
              <a:rPr lang="en-CA" b="1" dirty="0">
                <a:solidFill>
                  <a:srgbClr val="0070C0"/>
                </a:solidFill>
              </a:rPr>
              <a:t>u </a:t>
            </a:r>
            <a:r>
              <a:rPr lang="en-CA" dirty="0"/>
              <a:t>(ratio of insert/delete operations to search operations), prefill size: </a:t>
            </a:r>
            <a:r>
              <a:rPr lang="en-CA" b="1" dirty="0" err="1">
                <a:solidFill>
                  <a:srgbClr val="0070C0"/>
                </a:solidFill>
              </a:rPr>
              <a:t>i</a:t>
            </a:r>
            <a:endParaRPr lang="en-CA" b="1" dirty="0">
              <a:solidFill>
                <a:srgbClr val="0070C0"/>
              </a:solidFill>
            </a:endParaRPr>
          </a:p>
          <a:p>
            <a:pPr marL="457200" lvl="1" indent="0">
              <a:buNone/>
            </a:pPr>
            <a:endParaRPr lang="en-US" dirty="0"/>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2"/>
          <p:cNvSpPr txBox="1">
            <a:spLocks/>
          </p:cNvSpPr>
          <p:nvPr/>
        </p:nvSpPr>
        <p:spPr>
          <a:xfrm>
            <a:off x="259883" y="434108"/>
            <a:ext cx="11569729" cy="89592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CA" dirty="0">
                <a:solidFill>
                  <a:schemeClr val="accent5">
                    <a:lumMod val="75000"/>
                  </a:schemeClr>
                </a:solidFill>
              </a:rPr>
              <a:t>Role of Microbenchmarks:</a:t>
            </a:r>
          </a:p>
        </p:txBody>
      </p:sp>
    </p:spTree>
    <p:extLst>
      <p:ext uri="{BB962C8B-B14F-4D97-AF65-F5344CB8AC3E}">
        <p14:creationId xmlns:p14="http://schemas.microsoft.com/office/powerpoint/2010/main" val="401106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339" y="956204"/>
            <a:ext cx="10984755" cy="1474115"/>
          </a:xfrm>
        </p:spPr>
        <p:txBody>
          <a:bodyPr/>
          <a:lstStyle/>
          <a:p>
            <a:pPr algn="ctr"/>
            <a:br>
              <a:rPr lang="en-CA" sz="3600" dirty="0">
                <a:solidFill>
                  <a:schemeClr val="accent5">
                    <a:lumMod val="75000"/>
                  </a:schemeClr>
                </a:solidFill>
                <a:latin typeface="Times New Roman" panose="02020603050405020304" pitchFamily="18" charset="0"/>
                <a:cs typeface="Times New Roman" panose="02020603050405020304" pitchFamily="18" charset="0"/>
              </a:rPr>
            </a:br>
            <a:r>
              <a:rPr lang="en-CA" sz="3600" dirty="0">
                <a:solidFill>
                  <a:schemeClr val="accent5">
                    <a:lumMod val="50000"/>
                  </a:schemeClr>
                </a:solidFill>
                <a:latin typeface="Times New Roman" panose="02020603050405020304" pitchFamily="18" charset="0"/>
                <a:cs typeface="Times New Roman" panose="02020603050405020304" pitchFamily="18" charset="0"/>
              </a:rPr>
              <a:t>Performance Anomalies in Concurrent Data Structure Microbenchmarks</a:t>
            </a:r>
          </a:p>
        </p:txBody>
      </p:sp>
      <p:sp>
        <p:nvSpPr>
          <p:cNvPr id="5" name="Subtitle 2">
            <a:extLst>
              <a:ext uri="{FF2B5EF4-FFF2-40B4-BE49-F238E27FC236}">
                <a16:creationId xmlns:a16="http://schemas.microsoft.com/office/drawing/2014/main" id="{1F273DF6-C28E-47C9-B20D-0A2678239618}"/>
              </a:ext>
            </a:extLst>
          </p:cNvPr>
          <p:cNvSpPr txBox="1">
            <a:spLocks/>
          </p:cNvSpPr>
          <p:nvPr/>
        </p:nvSpPr>
        <p:spPr>
          <a:xfrm>
            <a:off x="3837709" y="3754793"/>
            <a:ext cx="5486243" cy="1695139"/>
          </a:xfrm>
          <a:prstGeom prst="rect">
            <a:avLst/>
          </a:prstGeom>
        </p:spPr>
        <p:txBody>
          <a:bodyPr vert="horz" lIns="0" tIns="45720" rIns="91440" bIns="45720" rtlCol="0" anchor="t">
            <a:normAutofit/>
          </a:bodyPr>
          <a:lstStyle>
            <a:lvl1pPr marL="0" indent="0" algn="l" defTabSz="914400" rtl="0" eaLnBrk="1" latinLnBrk="0" hangingPunct="1">
              <a:lnSpc>
                <a:spcPct val="100000"/>
              </a:lnSpc>
              <a:spcBef>
                <a:spcPts val="800"/>
              </a:spcBef>
              <a:spcAft>
                <a:spcPts val="800"/>
              </a:spcAft>
              <a:buClr>
                <a:schemeClr val="tx1"/>
              </a:buClr>
              <a:buSzPct val="85000"/>
              <a:buFont typeface="Wingdings" charset="2"/>
              <a:buNone/>
              <a:defRPr sz="1500" b="0" kern="1200">
                <a:solidFill>
                  <a:schemeClr val="tx1">
                    <a:lumMod val="50000"/>
                    <a:lumOff val="50000"/>
                  </a:schemeClr>
                </a:solidFill>
                <a:latin typeface="+mn-lt"/>
                <a:ea typeface="+mn-ea"/>
                <a:cs typeface="+mn-cs"/>
              </a:defRPr>
            </a:lvl1pPr>
            <a:lvl2pPr marL="457200" indent="0" algn="ctr" defTabSz="914400" rtl="0" eaLnBrk="1" latinLnBrk="0" hangingPunct="1">
              <a:lnSpc>
                <a:spcPct val="100000"/>
              </a:lnSpc>
              <a:spcBef>
                <a:spcPts val="800"/>
              </a:spcBef>
              <a:spcAft>
                <a:spcPts val="800"/>
              </a:spcAft>
              <a:buClr>
                <a:schemeClr val="tx1"/>
              </a:buClr>
              <a:buSzPct val="85000"/>
              <a:buFont typeface="Wingdings" charset="2"/>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spcAft>
                <a:spcPts val="800"/>
              </a:spcAft>
              <a:buClr>
                <a:schemeClr val="tx1"/>
              </a:buClr>
              <a:buSzPct val="85000"/>
              <a:buFont typeface="Wingdings"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800"/>
              </a:spcBef>
              <a:spcAft>
                <a:spcPts val="800"/>
              </a:spcAft>
              <a:buClr>
                <a:schemeClr val="tx1"/>
              </a:buClr>
              <a:buSzPct val="85000"/>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800"/>
              </a:spcBef>
              <a:spcAft>
                <a:spcPts val="800"/>
              </a:spcAft>
              <a:buClr>
                <a:schemeClr val="tx1"/>
              </a:buClr>
              <a:buSzPct val="85000"/>
              <a:buFont typeface="Wingdings"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2000" b="1" dirty="0"/>
              <a:t>Authors:  </a:t>
            </a:r>
            <a:r>
              <a:rPr lang="en-CA" sz="2000" dirty="0"/>
              <a:t>Rosina Kharal, Trevor Brown</a:t>
            </a:r>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931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lvl="1"/>
            <a:r>
              <a:rPr lang="en-CA" sz="2400" dirty="0"/>
              <a:t>Take various microbenchmarks </a:t>
            </a:r>
          </a:p>
          <a:p>
            <a:pPr lvl="1"/>
            <a:r>
              <a:rPr lang="en-CA" sz="2400" dirty="0"/>
              <a:t>Test the same common concurrent data structure with identical input parameters across each</a:t>
            </a:r>
          </a:p>
          <a:p>
            <a:pPr lvl="1"/>
            <a:r>
              <a:rPr lang="en-CA" sz="2400" dirty="0">
                <a:solidFill>
                  <a:schemeClr val="accent3">
                    <a:lumMod val="50000"/>
                  </a:schemeClr>
                </a:solidFill>
              </a:rPr>
              <a:t>We would expect to observe relatively similar performance results </a:t>
            </a:r>
          </a:p>
          <a:p>
            <a:pPr lvl="1"/>
            <a:r>
              <a:rPr lang="en-CA" sz="2400" dirty="0">
                <a:solidFill>
                  <a:schemeClr val="accent3">
                    <a:lumMod val="50000"/>
                  </a:schemeClr>
                </a:solidFill>
              </a:rPr>
              <a:t>Observed strikingly large performance differences</a:t>
            </a:r>
          </a:p>
          <a:p>
            <a:pPr marL="457200" lvl="1" indent="0">
              <a:buNone/>
            </a:pPr>
            <a:endParaRPr lang="en-US" dirty="0"/>
          </a:p>
          <a:p>
            <a:endParaRPr lang="en-CA" dirty="0"/>
          </a:p>
        </p:txBody>
      </p:sp>
      <p:sp>
        <p:nvSpPr>
          <p:cNvPr id="6" name="Rectangle 5"/>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1"/>
          <p:cNvSpPr txBox="1">
            <a:spLocks/>
          </p:cNvSpPr>
          <p:nvPr/>
        </p:nvSpPr>
        <p:spPr>
          <a:xfrm>
            <a:off x="436529" y="423717"/>
            <a:ext cx="11569729" cy="89592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CA" dirty="0">
                <a:solidFill>
                  <a:schemeClr val="accent5">
                    <a:lumMod val="75000"/>
                  </a:schemeClr>
                </a:solidFill>
                <a:cs typeface="Times New Roman" panose="02020603050405020304" pitchFamily="18" charset="0"/>
              </a:rPr>
              <a:t>Motivation:</a:t>
            </a:r>
          </a:p>
        </p:txBody>
      </p:sp>
    </p:spTree>
    <p:extLst>
      <p:ext uri="{BB962C8B-B14F-4D97-AF65-F5344CB8AC3E}">
        <p14:creationId xmlns:p14="http://schemas.microsoft.com/office/powerpoint/2010/main" val="225139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939427" y="2297059"/>
            <a:ext cx="4210638" cy="3057952"/>
          </a:xfrm>
          <a:prstGeom prst="rect">
            <a:avLst/>
          </a:prstGeom>
        </p:spPr>
      </p:pic>
      <p:sp>
        <p:nvSpPr>
          <p:cNvPr id="4" name="TextBox 3"/>
          <p:cNvSpPr txBox="1"/>
          <p:nvPr/>
        </p:nvSpPr>
        <p:spPr>
          <a:xfrm>
            <a:off x="5714289" y="5267712"/>
            <a:ext cx="829073" cy="307777"/>
          </a:xfrm>
          <a:prstGeom prst="rect">
            <a:avLst/>
          </a:prstGeom>
          <a:noFill/>
        </p:spPr>
        <p:txBody>
          <a:bodyPr wrap="none" rtlCol="0">
            <a:spAutoFit/>
          </a:bodyPr>
          <a:lstStyle/>
          <a:p>
            <a:r>
              <a:rPr lang="en-CA" sz="1400" dirty="0"/>
              <a:t>Threads</a:t>
            </a:r>
          </a:p>
        </p:txBody>
      </p:sp>
      <p:sp>
        <p:nvSpPr>
          <p:cNvPr id="6" name="Title 1"/>
          <p:cNvSpPr txBox="1">
            <a:spLocks/>
          </p:cNvSpPr>
          <p:nvPr/>
        </p:nvSpPr>
        <p:spPr>
          <a:xfrm>
            <a:off x="436529" y="423717"/>
            <a:ext cx="11569729" cy="89592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CA" dirty="0">
                <a:solidFill>
                  <a:schemeClr val="accent5">
                    <a:lumMod val="75000"/>
                  </a:schemeClr>
                </a:solidFill>
                <a:cs typeface="Times New Roman" panose="02020603050405020304" pitchFamily="18" charset="0"/>
              </a:rPr>
              <a:t>Motivation:</a:t>
            </a:r>
          </a:p>
        </p:txBody>
      </p:sp>
      <p:sp>
        <p:nvSpPr>
          <p:cNvPr id="8" name="Rectangle 7"/>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622271" y="1319644"/>
            <a:ext cx="11569729" cy="5237018"/>
          </a:xfrm>
        </p:spPr>
        <p:txBody>
          <a:bodyPr>
            <a:normAutofit fontScale="92500" lnSpcReduction="20000"/>
          </a:bodyPr>
          <a:lstStyle/>
          <a:p>
            <a:r>
              <a:rPr lang="en-CA" sz="2600" dirty="0"/>
              <a:t>The same concurrent data structure (Natarajan-Mittal Tree) [7]</a:t>
            </a:r>
          </a:p>
          <a:p>
            <a:endParaRPr lang="en-CA" sz="2600" dirty="0"/>
          </a:p>
          <a:p>
            <a:endParaRPr lang="en-CA" sz="2600" dirty="0"/>
          </a:p>
          <a:p>
            <a:endParaRPr lang="en-CA" sz="2600" dirty="0"/>
          </a:p>
          <a:p>
            <a:endParaRPr lang="en-CA" sz="2600" dirty="0"/>
          </a:p>
          <a:p>
            <a:endParaRPr lang="en-CA" sz="2600" dirty="0"/>
          </a:p>
          <a:p>
            <a:endParaRPr lang="en-CA" sz="2600" dirty="0"/>
          </a:p>
          <a:p>
            <a:endParaRPr lang="en-CA" sz="2600" dirty="0"/>
          </a:p>
          <a:p>
            <a:r>
              <a:rPr lang="en-CA" sz="2600" dirty="0"/>
              <a:t>Logarithmic y-axis</a:t>
            </a:r>
          </a:p>
          <a:p>
            <a:r>
              <a:rPr lang="en-CA" sz="2600" dirty="0"/>
              <a:t>10-100x performance differences</a:t>
            </a:r>
          </a:p>
          <a:p>
            <a:endParaRPr lang="en-CA" dirty="0"/>
          </a:p>
          <a:p>
            <a:endParaRPr lang="en-CA" dirty="0"/>
          </a:p>
          <a:p>
            <a:endParaRPr lang="en-CA" dirty="0"/>
          </a:p>
          <a:p>
            <a:endParaRPr lang="en-CA" dirty="0"/>
          </a:p>
        </p:txBody>
      </p:sp>
      <p:sp>
        <p:nvSpPr>
          <p:cNvPr id="2" name="Rectangle 1"/>
          <p:cNvSpPr/>
          <p:nvPr/>
        </p:nvSpPr>
        <p:spPr>
          <a:xfrm>
            <a:off x="4969042" y="2454442"/>
            <a:ext cx="890337" cy="481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4914308" y="2406315"/>
            <a:ext cx="1130438" cy="577081"/>
          </a:xfrm>
          <a:prstGeom prst="rect">
            <a:avLst/>
          </a:prstGeom>
          <a:noFill/>
        </p:spPr>
        <p:txBody>
          <a:bodyPr wrap="none" rtlCol="0">
            <a:spAutoFit/>
          </a:bodyPr>
          <a:lstStyle/>
          <a:p>
            <a:r>
              <a:rPr lang="en-CA" sz="1050" dirty="0">
                <a:solidFill>
                  <a:schemeClr val="tx1">
                    <a:lumMod val="95000"/>
                    <a:lumOff val="5000"/>
                  </a:schemeClr>
                </a:solidFill>
              </a:rPr>
              <a:t>Ascylib Initial</a:t>
            </a:r>
          </a:p>
          <a:p>
            <a:r>
              <a:rPr lang="en-CA" sz="1050" dirty="0">
                <a:solidFill>
                  <a:schemeClr val="tx1">
                    <a:lumMod val="95000"/>
                    <a:lumOff val="5000"/>
                  </a:schemeClr>
                </a:solidFill>
              </a:rPr>
              <a:t>Synchro Initial</a:t>
            </a:r>
          </a:p>
          <a:p>
            <a:r>
              <a:rPr lang="en-CA" sz="1050" dirty="0">
                <a:solidFill>
                  <a:schemeClr val="tx1">
                    <a:lumMod val="95000"/>
                    <a:lumOff val="5000"/>
                  </a:schemeClr>
                </a:solidFill>
              </a:rPr>
              <a:t>Setbench Initial</a:t>
            </a:r>
          </a:p>
        </p:txBody>
      </p:sp>
      <p:sp>
        <p:nvSpPr>
          <p:cNvPr id="10" name="Rectangle 9"/>
          <p:cNvSpPr/>
          <p:nvPr/>
        </p:nvSpPr>
        <p:spPr>
          <a:xfrm>
            <a:off x="3939427" y="2793076"/>
            <a:ext cx="333315" cy="1778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4744466" y="5087127"/>
            <a:ext cx="3256534" cy="2046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4779818" y="5050466"/>
            <a:ext cx="3262432" cy="276999"/>
          </a:xfrm>
          <a:prstGeom prst="rect">
            <a:avLst/>
          </a:prstGeom>
          <a:noFill/>
        </p:spPr>
        <p:txBody>
          <a:bodyPr wrap="none" rtlCol="0">
            <a:spAutoFit/>
          </a:bodyPr>
          <a:lstStyle/>
          <a:p>
            <a:r>
              <a:rPr lang="en-CA" sz="1200" dirty="0">
                <a:latin typeface="Times New Roman" panose="02020603050405020304" pitchFamily="18" charset="0"/>
                <a:cs typeface="Times New Roman" panose="02020603050405020304" pitchFamily="18" charset="0"/>
              </a:rPr>
              <a:t>4        8        16       32       64       128     256    512</a:t>
            </a:r>
          </a:p>
        </p:txBody>
      </p:sp>
      <p:sp>
        <p:nvSpPr>
          <p:cNvPr id="13" name="TextBox 12"/>
          <p:cNvSpPr txBox="1"/>
          <p:nvPr/>
        </p:nvSpPr>
        <p:spPr>
          <a:xfrm rot="16200000">
            <a:off x="3313062" y="3419441"/>
            <a:ext cx="1622062" cy="369332"/>
          </a:xfrm>
          <a:prstGeom prst="rect">
            <a:avLst/>
          </a:prstGeom>
          <a:noFill/>
        </p:spPr>
        <p:txBody>
          <a:bodyPr wrap="square" rtlCol="0">
            <a:spAutoFit/>
          </a:bodyPr>
          <a:lstStyle/>
          <a:p>
            <a:r>
              <a:rPr lang="en-CA" dirty="0"/>
              <a:t>Throughput</a:t>
            </a:r>
          </a:p>
        </p:txBody>
      </p:sp>
    </p:spTree>
    <p:extLst>
      <p:ext uri="{BB962C8B-B14F-4D97-AF65-F5344CB8AC3E}">
        <p14:creationId xmlns:p14="http://schemas.microsoft.com/office/powerpoint/2010/main" val="78434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939427" y="2297059"/>
            <a:ext cx="4210638" cy="3057952"/>
          </a:xfrm>
          <a:prstGeom prst="rect">
            <a:avLst/>
          </a:prstGeom>
        </p:spPr>
      </p:pic>
      <p:sp>
        <p:nvSpPr>
          <p:cNvPr id="4" name="TextBox 3"/>
          <p:cNvSpPr txBox="1"/>
          <p:nvPr/>
        </p:nvSpPr>
        <p:spPr>
          <a:xfrm>
            <a:off x="5714289" y="5267712"/>
            <a:ext cx="829073" cy="307777"/>
          </a:xfrm>
          <a:prstGeom prst="rect">
            <a:avLst/>
          </a:prstGeom>
          <a:noFill/>
        </p:spPr>
        <p:txBody>
          <a:bodyPr wrap="none" rtlCol="0">
            <a:spAutoFit/>
          </a:bodyPr>
          <a:lstStyle/>
          <a:p>
            <a:r>
              <a:rPr lang="en-CA" sz="1400" dirty="0"/>
              <a:t>Threads</a:t>
            </a:r>
          </a:p>
        </p:txBody>
      </p:sp>
      <p:sp>
        <p:nvSpPr>
          <p:cNvPr id="6" name="Title 1"/>
          <p:cNvSpPr txBox="1">
            <a:spLocks/>
          </p:cNvSpPr>
          <p:nvPr/>
        </p:nvSpPr>
        <p:spPr>
          <a:xfrm>
            <a:off x="436529" y="423717"/>
            <a:ext cx="11569729" cy="89592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CA" dirty="0">
                <a:solidFill>
                  <a:schemeClr val="accent5">
                    <a:lumMod val="75000"/>
                  </a:schemeClr>
                </a:solidFill>
                <a:cs typeface="Times New Roman" panose="02020603050405020304" pitchFamily="18" charset="0"/>
              </a:rPr>
              <a:t>Motivation:</a:t>
            </a:r>
          </a:p>
        </p:txBody>
      </p:sp>
      <p:sp>
        <p:nvSpPr>
          <p:cNvPr id="8" name="Rectangle 7"/>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622271" y="1336898"/>
            <a:ext cx="11569729" cy="5237018"/>
          </a:xfrm>
        </p:spPr>
        <p:txBody>
          <a:bodyPr>
            <a:normAutofit lnSpcReduction="10000"/>
          </a:bodyPr>
          <a:lstStyle/>
          <a:p>
            <a:r>
              <a:rPr lang="en-CA" dirty="0"/>
              <a:t>The same concurrent data structure (Natarajan-Mittal Tree) [7]</a:t>
            </a:r>
          </a:p>
          <a:p>
            <a:endParaRPr lang="en-CA" dirty="0"/>
          </a:p>
          <a:p>
            <a:endParaRPr lang="en-CA" dirty="0"/>
          </a:p>
          <a:p>
            <a:endParaRPr lang="en-CA" dirty="0"/>
          </a:p>
          <a:p>
            <a:endParaRPr lang="en-CA" dirty="0"/>
          </a:p>
          <a:p>
            <a:endParaRPr lang="en-CA" dirty="0"/>
          </a:p>
          <a:p>
            <a:endParaRPr lang="en-CA" dirty="0"/>
          </a:p>
          <a:p>
            <a:endParaRPr lang="en-CA" dirty="0"/>
          </a:p>
          <a:p>
            <a:r>
              <a:rPr lang="en-CA" dirty="0"/>
              <a:t>Equalized the specific </a:t>
            </a:r>
            <a:r>
              <a:rPr lang="en-CA" dirty="0">
                <a:solidFill>
                  <a:schemeClr val="accent1">
                    <a:lumMod val="75000"/>
                  </a:schemeClr>
                </a:solidFill>
              </a:rPr>
              <a:t>data structure implementations </a:t>
            </a:r>
            <a:r>
              <a:rPr lang="en-CA" dirty="0"/>
              <a:t>across the microbenchmarks, yet large performance gaps remained.</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7" name="Rectangle 6"/>
          <p:cNvSpPr/>
          <p:nvPr/>
        </p:nvSpPr>
        <p:spPr>
          <a:xfrm>
            <a:off x="5020887" y="2452255"/>
            <a:ext cx="847898"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p:cNvSpPr txBox="1"/>
          <p:nvPr/>
        </p:nvSpPr>
        <p:spPr>
          <a:xfrm>
            <a:off x="4914308" y="2392314"/>
            <a:ext cx="1130438" cy="577081"/>
          </a:xfrm>
          <a:prstGeom prst="rect">
            <a:avLst/>
          </a:prstGeom>
          <a:noFill/>
        </p:spPr>
        <p:txBody>
          <a:bodyPr wrap="none" rtlCol="0">
            <a:spAutoFit/>
          </a:bodyPr>
          <a:lstStyle/>
          <a:p>
            <a:r>
              <a:rPr lang="en-CA" sz="1050" dirty="0">
                <a:solidFill>
                  <a:schemeClr val="tx1">
                    <a:lumMod val="95000"/>
                    <a:lumOff val="5000"/>
                  </a:schemeClr>
                </a:solidFill>
              </a:rPr>
              <a:t>Ascylib Initial</a:t>
            </a:r>
          </a:p>
          <a:p>
            <a:r>
              <a:rPr lang="en-CA" sz="1050" dirty="0">
                <a:solidFill>
                  <a:schemeClr val="tx1">
                    <a:lumMod val="95000"/>
                    <a:lumOff val="5000"/>
                  </a:schemeClr>
                </a:solidFill>
              </a:rPr>
              <a:t>Synchro Initial</a:t>
            </a:r>
          </a:p>
          <a:p>
            <a:r>
              <a:rPr lang="en-CA" sz="1050" dirty="0">
                <a:solidFill>
                  <a:schemeClr val="tx1">
                    <a:lumMod val="95000"/>
                    <a:lumOff val="5000"/>
                  </a:schemeClr>
                </a:solidFill>
              </a:rPr>
              <a:t>Setbench Initial</a:t>
            </a:r>
          </a:p>
        </p:txBody>
      </p:sp>
      <p:sp>
        <p:nvSpPr>
          <p:cNvPr id="10" name="Rectangle 9"/>
          <p:cNvSpPr/>
          <p:nvPr/>
        </p:nvSpPr>
        <p:spPr>
          <a:xfrm>
            <a:off x="3939427" y="2793076"/>
            <a:ext cx="333315" cy="1778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rot="16200000">
            <a:off x="3313062" y="3419441"/>
            <a:ext cx="1622062" cy="369332"/>
          </a:xfrm>
          <a:prstGeom prst="rect">
            <a:avLst/>
          </a:prstGeom>
          <a:noFill/>
        </p:spPr>
        <p:txBody>
          <a:bodyPr wrap="square" rtlCol="0">
            <a:spAutoFit/>
          </a:bodyPr>
          <a:lstStyle/>
          <a:p>
            <a:r>
              <a:rPr lang="en-CA" dirty="0"/>
              <a:t>Throughput</a:t>
            </a:r>
          </a:p>
        </p:txBody>
      </p:sp>
      <p:sp>
        <p:nvSpPr>
          <p:cNvPr id="12" name="Rectangle 11"/>
          <p:cNvSpPr/>
          <p:nvPr/>
        </p:nvSpPr>
        <p:spPr>
          <a:xfrm>
            <a:off x="4779818" y="5087389"/>
            <a:ext cx="3370247" cy="1803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4779818" y="5050466"/>
            <a:ext cx="3262432" cy="276999"/>
          </a:xfrm>
          <a:prstGeom prst="rect">
            <a:avLst/>
          </a:prstGeom>
          <a:noFill/>
        </p:spPr>
        <p:txBody>
          <a:bodyPr wrap="none" rtlCol="0">
            <a:spAutoFit/>
          </a:bodyPr>
          <a:lstStyle/>
          <a:p>
            <a:r>
              <a:rPr lang="en-CA" sz="1200" dirty="0">
                <a:latin typeface="Times New Roman" panose="02020603050405020304" pitchFamily="18" charset="0"/>
                <a:cs typeface="Times New Roman" panose="02020603050405020304" pitchFamily="18" charset="0"/>
              </a:rPr>
              <a:t>4        8        16       32       64       128     256    512</a:t>
            </a:r>
          </a:p>
        </p:txBody>
      </p:sp>
    </p:spTree>
    <p:extLst>
      <p:ext uri="{BB962C8B-B14F-4D97-AF65-F5344CB8AC3E}">
        <p14:creationId xmlns:p14="http://schemas.microsoft.com/office/powerpoint/2010/main" val="178102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1"/>
          <p:cNvSpPr txBox="1">
            <a:spLocks/>
          </p:cNvSpPr>
          <p:nvPr/>
        </p:nvSpPr>
        <p:spPr>
          <a:xfrm>
            <a:off x="1505644" y="2173299"/>
            <a:ext cx="8770620" cy="1212056"/>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85000"/>
              </a:lnSpc>
              <a:spcBef>
                <a:spcPct val="0"/>
              </a:spcBef>
              <a:buNone/>
              <a:defRPr sz="6000" b="1" kern="1200" cap="all" spc="50" baseline="0">
                <a:solidFill>
                  <a:schemeClr val="tx1"/>
                </a:solidFill>
                <a:latin typeface="+mj-lt"/>
                <a:ea typeface="+mj-ea"/>
                <a:cs typeface="+mj-cs"/>
              </a:defRPr>
            </a:lvl1pPr>
          </a:lstStyle>
          <a:p>
            <a:r>
              <a:rPr lang="en-CA" dirty="0">
                <a:solidFill>
                  <a:schemeClr val="accent3">
                    <a:lumMod val="50000"/>
                  </a:schemeClr>
                </a:solidFill>
              </a:rPr>
              <a:t>Experiments Part 1:</a:t>
            </a:r>
          </a:p>
          <a:p>
            <a:br>
              <a:rPr lang="en-CA" dirty="0">
                <a:solidFill>
                  <a:schemeClr val="accent3">
                    <a:lumMod val="50000"/>
                  </a:schemeClr>
                </a:solidFill>
              </a:rPr>
            </a:br>
            <a:endParaRPr lang="en-CA" dirty="0">
              <a:solidFill>
                <a:schemeClr val="accent3">
                  <a:lumMod val="50000"/>
                </a:schemeClr>
              </a:solidFill>
            </a:endParaRPr>
          </a:p>
        </p:txBody>
      </p:sp>
      <p:sp>
        <p:nvSpPr>
          <p:cNvPr id="5" name="Rectangle 4"/>
          <p:cNvSpPr/>
          <p:nvPr/>
        </p:nvSpPr>
        <p:spPr>
          <a:xfrm>
            <a:off x="3693878" y="3154522"/>
            <a:ext cx="4394152" cy="461665"/>
          </a:xfrm>
          <a:prstGeom prst="rect">
            <a:avLst/>
          </a:prstGeom>
        </p:spPr>
        <p:txBody>
          <a:bodyPr wrap="none">
            <a:spAutoFit/>
          </a:bodyPr>
          <a:lstStyle/>
          <a:p>
            <a:r>
              <a:rPr lang="en-CA" sz="2400" dirty="0">
                <a:solidFill>
                  <a:schemeClr val="accent3">
                    <a:lumMod val="50000"/>
                  </a:schemeClr>
                </a:solidFill>
              </a:rPr>
              <a:t>Microbenchmark Investigation</a:t>
            </a:r>
          </a:p>
        </p:txBody>
      </p:sp>
    </p:spTree>
    <p:extLst>
      <p:ext uri="{BB962C8B-B14F-4D97-AF65-F5344CB8AC3E}">
        <p14:creationId xmlns:p14="http://schemas.microsoft.com/office/powerpoint/2010/main" val="7003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529" y="423717"/>
            <a:ext cx="11569729" cy="895927"/>
          </a:xfrm>
        </p:spPr>
        <p:txBody>
          <a:bodyPr/>
          <a:lstStyle/>
          <a:p>
            <a:r>
              <a:rPr lang="en-CA" dirty="0">
                <a:solidFill>
                  <a:schemeClr val="accent5">
                    <a:lumMod val="75000"/>
                  </a:schemeClr>
                </a:solidFill>
                <a:cs typeface="Times New Roman" panose="02020603050405020304" pitchFamily="18" charset="0"/>
              </a:rPr>
              <a:t>Goals:</a:t>
            </a:r>
          </a:p>
        </p:txBody>
      </p:sp>
      <p:sp>
        <p:nvSpPr>
          <p:cNvPr id="3" name="Content Placeholder 2"/>
          <p:cNvSpPr>
            <a:spLocks noGrp="1"/>
          </p:cNvSpPr>
          <p:nvPr>
            <p:ph idx="1"/>
          </p:nvPr>
        </p:nvSpPr>
        <p:spPr/>
        <p:txBody>
          <a:bodyPr/>
          <a:lstStyle/>
          <a:p>
            <a:r>
              <a:rPr lang="en-CA" dirty="0"/>
              <a:t>Once we understand causes for performance variance and account for </a:t>
            </a:r>
            <a:r>
              <a:rPr lang="en-CA" dirty="0" err="1"/>
              <a:t>microbenchmark</a:t>
            </a:r>
            <a:r>
              <a:rPr lang="en-CA" dirty="0"/>
              <a:t> design discrepancies,</a:t>
            </a:r>
          </a:p>
          <a:p>
            <a:r>
              <a:rPr lang="en-CA" dirty="0"/>
              <a:t>Can we reach a point where performance results are more equalized across the microbenchmarks</a:t>
            </a:r>
          </a:p>
        </p:txBody>
      </p:sp>
      <p:pic>
        <p:nvPicPr>
          <p:cNvPr id="5" name="Picture 4"/>
          <p:cNvPicPr>
            <a:picLocks noChangeAspect="1"/>
          </p:cNvPicPr>
          <p:nvPr/>
        </p:nvPicPr>
        <p:blipFill>
          <a:blip r:embed="rId2"/>
          <a:stretch>
            <a:fillRect/>
          </a:stretch>
        </p:blipFill>
        <p:spPr>
          <a:xfrm>
            <a:off x="1870360" y="3322730"/>
            <a:ext cx="7408718" cy="2779070"/>
          </a:xfrm>
          <a:prstGeom prst="rect">
            <a:avLst/>
          </a:prstGeom>
        </p:spPr>
      </p:pic>
      <p:sp>
        <p:nvSpPr>
          <p:cNvPr id="6" name="TextBox 5"/>
          <p:cNvSpPr txBox="1"/>
          <p:nvPr/>
        </p:nvSpPr>
        <p:spPr>
          <a:xfrm>
            <a:off x="3697498" y="6029062"/>
            <a:ext cx="829073" cy="307777"/>
          </a:xfrm>
          <a:prstGeom prst="rect">
            <a:avLst/>
          </a:prstGeom>
          <a:noFill/>
        </p:spPr>
        <p:txBody>
          <a:bodyPr wrap="none" rtlCol="0">
            <a:spAutoFit/>
          </a:bodyPr>
          <a:lstStyle/>
          <a:p>
            <a:r>
              <a:rPr lang="en-CA" sz="1400" dirty="0"/>
              <a:t>Threads</a:t>
            </a:r>
          </a:p>
        </p:txBody>
      </p:sp>
      <p:sp>
        <p:nvSpPr>
          <p:cNvPr id="8" name="Rectangle 7"/>
          <p:cNvSpPr/>
          <p:nvPr/>
        </p:nvSpPr>
        <p:spPr>
          <a:xfrm>
            <a:off x="2026223" y="3460173"/>
            <a:ext cx="7284028" cy="260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782538" y="3381610"/>
            <a:ext cx="3642014" cy="27569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flipH="1">
            <a:off x="3312912" y="3448167"/>
            <a:ext cx="2427318" cy="369332"/>
          </a:xfrm>
          <a:prstGeom prst="rect">
            <a:avLst/>
          </a:prstGeom>
          <a:noFill/>
        </p:spPr>
        <p:txBody>
          <a:bodyPr wrap="square" rtlCol="0">
            <a:spAutoFit/>
          </a:bodyPr>
          <a:lstStyle/>
          <a:p>
            <a:r>
              <a:rPr lang="en-CA" dirty="0"/>
              <a:t>Initial Results</a:t>
            </a:r>
          </a:p>
        </p:txBody>
      </p:sp>
      <p:sp>
        <p:nvSpPr>
          <p:cNvPr id="11" name="Rectangle 10"/>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6405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9071264" y="603876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36529" y="423717"/>
            <a:ext cx="11569729" cy="895927"/>
          </a:xfrm>
        </p:spPr>
        <p:txBody>
          <a:bodyPr/>
          <a:lstStyle/>
          <a:p>
            <a:r>
              <a:rPr lang="en-CA" dirty="0">
                <a:solidFill>
                  <a:schemeClr val="accent5">
                    <a:lumMod val="75000"/>
                  </a:schemeClr>
                </a:solidFill>
                <a:cs typeface="Times New Roman" panose="02020603050405020304" pitchFamily="18" charset="0"/>
              </a:rPr>
              <a:t>Goals:</a:t>
            </a:r>
          </a:p>
        </p:txBody>
      </p:sp>
      <p:sp>
        <p:nvSpPr>
          <p:cNvPr id="3" name="Content Placeholder 2"/>
          <p:cNvSpPr>
            <a:spLocks noGrp="1"/>
          </p:cNvSpPr>
          <p:nvPr>
            <p:ph idx="1"/>
          </p:nvPr>
        </p:nvSpPr>
        <p:spPr/>
        <p:txBody>
          <a:bodyPr/>
          <a:lstStyle/>
          <a:p>
            <a:r>
              <a:rPr lang="en-CA" dirty="0"/>
              <a:t>Once we understand causes for performance variance and account for </a:t>
            </a:r>
            <a:r>
              <a:rPr lang="en-CA" dirty="0" err="1"/>
              <a:t>microbenchmark</a:t>
            </a:r>
            <a:r>
              <a:rPr lang="en-CA" dirty="0"/>
              <a:t> design discrepancies,</a:t>
            </a:r>
          </a:p>
          <a:p>
            <a:r>
              <a:rPr lang="en-CA" dirty="0"/>
              <a:t>Can we reach a point where performance results are more equalized across the microbenchmarks</a:t>
            </a:r>
          </a:p>
        </p:txBody>
      </p:sp>
      <p:pic>
        <p:nvPicPr>
          <p:cNvPr id="5" name="Picture 4"/>
          <p:cNvPicPr>
            <a:picLocks noChangeAspect="1"/>
          </p:cNvPicPr>
          <p:nvPr/>
        </p:nvPicPr>
        <p:blipFill>
          <a:blip r:embed="rId3"/>
          <a:stretch>
            <a:fillRect/>
          </a:stretch>
        </p:blipFill>
        <p:spPr>
          <a:xfrm>
            <a:off x="1870360" y="3322730"/>
            <a:ext cx="7408718" cy="2779070"/>
          </a:xfrm>
          <a:prstGeom prst="rect">
            <a:avLst/>
          </a:prstGeom>
        </p:spPr>
      </p:pic>
      <p:sp>
        <p:nvSpPr>
          <p:cNvPr id="6" name="TextBox 5"/>
          <p:cNvSpPr txBox="1"/>
          <p:nvPr/>
        </p:nvSpPr>
        <p:spPr>
          <a:xfrm>
            <a:off x="3635152" y="6039453"/>
            <a:ext cx="829073" cy="307777"/>
          </a:xfrm>
          <a:prstGeom prst="rect">
            <a:avLst/>
          </a:prstGeom>
          <a:noFill/>
        </p:spPr>
        <p:txBody>
          <a:bodyPr wrap="none" rtlCol="0">
            <a:spAutoFit/>
          </a:bodyPr>
          <a:lstStyle/>
          <a:p>
            <a:r>
              <a:rPr lang="en-CA" sz="1400" dirty="0"/>
              <a:t>Threads</a:t>
            </a:r>
          </a:p>
        </p:txBody>
      </p:sp>
      <p:sp>
        <p:nvSpPr>
          <p:cNvPr id="8" name="Rectangle 7"/>
          <p:cNvSpPr/>
          <p:nvPr/>
        </p:nvSpPr>
        <p:spPr>
          <a:xfrm>
            <a:off x="2026223" y="3460173"/>
            <a:ext cx="7284028" cy="260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782538" y="3381610"/>
            <a:ext cx="3642014" cy="27569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flipH="1">
            <a:off x="3312912" y="3448167"/>
            <a:ext cx="2427318" cy="369332"/>
          </a:xfrm>
          <a:prstGeom prst="rect">
            <a:avLst/>
          </a:prstGeom>
          <a:noFill/>
        </p:spPr>
        <p:txBody>
          <a:bodyPr wrap="square" rtlCol="0">
            <a:spAutoFit/>
          </a:bodyPr>
          <a:lstStyle/>
          <a:p>
            <a:r>
              <a:rPr lang="en-CA" dirty="0"/>
              <a:t>Initial Results</a:t>
            </a:r>
          </a:p>
        </p:txBody>
      </p:sp>
      <p:sp>
        <p:nvSpPr>
          <p:cNvPr id="4" name="Right Arrow 3"/>
          <p:cNvSpPr/>
          <p:nvPr/>
        </p:nvSpPr>
        <p:spPr>
          <a:xfrm>
            <a:off x="5748546" y="4488873"/>
            <a:ext cx="857997" cy="529936"/>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7715315" y="6033398"/>
            <a:ext cx="829073" cy="307777"/>
          </a:xfrm>
          <a:prstGeom prst="rect">
            <a:avLst/>
          </a:prstGeom>
          <a:noFill/>
        </p:spPr>
        <p:txBody>
          <a:bodyPr wrap="none" rtlCol="0">
            <a:spAutoFit/>
          </a:bodyPr>
          <a:lstStyle/>
          <a:p>
            <a:r>
              <a:rPr lang="en-CA" sz="1400" dirty="0"/>
              <a:t>Threads</a:t>
            </a:r>
          </a:p>
        </p:txBody>
      </p:sp>
      <p:sp>
        <p:nvSpPr>
          <p:cNvPr id="12" name="TextBox 11"/>
          <p:cNvSpPr txBox="1"/>
          <p:nvPr/>
        </p:nvSpPr>
        <p:spPr>
          <a:xfrm flipH="1">
            <a:off x="7560839" y="3422602"/>
            <a:ext cx="2427318" cy="369332"/>
          </a:xfrm>
          <a:prstGeom prst="rect">
            <a:avLst/>
          </a:prstGeom>
          <a:noFill/>
        </p:spPr>
        <p:txBody>
          <a:bodyPr wrap="square" rtlCol="0">
            <a:spAutoFit/>
          </a:bodyPr>
          <a:lstStyle/>
          <a:p>
            <a:r>
              <a:rPr lang="en-CA" dirty="0"/>
              <a:t>Final Results</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5855" y="3721112"/>
            <a:ext cx="3272302" cy="2386351"/>
          </a:xfrm>
          <a:prstGeom prst="rect">
            <a:avLst/>
          </a:prstGeom>
        </p:spPr>
      </p:pic>
    </p:spTree>
    <p:extLst>
      <p:ext uri="{BB962C8B-B14F-4D97-AF65-F5344CB8AC3E}">
        <p14:creationId xmlns:p14="http://schemas.microsoft.com/office/powerpoint/2010/main" val="393480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4"/>
          <p:cNvSpPr>
            <a:spLocks noGrp="1"/>
          </p:cNvSpPr>
          <p:nvPr>
            <p:ph idx="1"/>
          </p:nvPr>
        </p:nvSpPr>
        <p:spPr>
          <a:xfrm>
            <a:off x="461235" y="3874654"/>
            <a:ext cx="11569729" cy="4595117"/>
          </a:xfrm>
        </p:spPr>
        <p:txBody>
          <a:bodyPr>
            <a:normAutofit/>
          </a:bodyPr>
          <a:lstStyle/>
          <a:p>
            <a:pPr marL="0" indent="0">
              <a:buNone/>
            </a:pPr>
            <a:endParaRPr lang="en-CA" b="1" dirty="0"/>
          </a:p>
          <a:p>
            <a:pPr lvl="1"/>
            <a:r>
              <a:rPr lang="en-US" dirty="0"/>
              <a:t>Performed a systematic review of the design intricacies within each microbenchmark</a:t>
            </a:r>
          </a:p>
          <a:p>
            <a:pPr lvl="1"/>
            <a:r>
              <a:rPr lang="en-CA" b="1" dirty="0"/>
              <a:t>Derive a prescriptive approach for best practice in microbenchmark design for concurrent set data structures.</a:t>
            </a:r>
          </a:p>
          <a:p>
            <a:pPr marL="0" indent="0">
              <a:buNone/>
            </a:pPr>
            <a:endParaRPr lang="en-CA" dirty="0"/>
          </a:p>
          <a:p>
            <a:pPr marL="457200" lvl="1" indent="0">
              <a:buNone/>
            </a:pPr>
            <a:endParaRPr lang="en-US" dirty="0"/>
          </a:p>
          <a:p>
            <a:endParaRPr lang="en-CA" dirty="0"/>
          </a:p>
        </p:txBody>
      </p:sp>
      <p:sp>
        <p:nvSpPr>
          <p:cNvPr id="3" name="Title 2"/>
          <p:cNvSpPr>
            <a:spLocks noGrp="1"/>
          </p:cNvSpPr>
          <p:nvPr>
            <p:ph type="title"/>
          </p:nvPr>
        </p:nvSpPr>
        <p:spPr/>
        <p:txBody>
          <a:bodyPr/>
          <a:lstStyle/>
          <a:p>
            <a:r>
              <a:rPr lang="en-CA" dirty="0">
                <a:solidFill>
                  <a:schemeClr val="accent5">
                    <a:lumMod val="75000"/>
                  </a:schemeClr>
                </a:solidFill>
              </a:rPr>
              <a:t>Investigation:</a:t>
            </a:r>
          </a:p>
        </p:txBody>
      </p:sp>
      <p:pic>
        <p:nvPicPr>
          <p:cNvPr id="7" name="Picture 6"/>
          <p:cNvPicPr>
            <a:picLocks noChangeAspect="1"/>
          </p:cNvPicPr>
          <p:nvPr/>
        </p:nvPicPr>
        <p:blipFill>
          <a:blip r:embed="rId3"/>
          <a:stretch>
            <a:fillRect/>
          </a:stretch>
        </p:blipFill>
        <p:spPr>
          <a:xfrm>
            <a:off x="1654233" y="1454726"/>
            <a:ext cx="8196349" cy="2618509"/>
          </a:xfrm>
          <a:prstGeom prst="rect">
            <a:avLst/>
          </a:prstGeom>
        </p:spPr>
      </p:pic>
    </p:spTree>
    <p:extLst>
      <p:ext uri="{BB962C8B-B14F-4D97-AF65-F5344CB8AC3E}">
        <p14:creationId xmlns:p14="http://schemas.microsoft.com/office/powerpoint/2010/main" val="317075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5">
                    <a:lumMod val="75000"/>
                  </a:schemeClr>
                </a:solidFill>
              </a:rPr>
              <a:t>Methodology</a:t>
            </a:r>
          </a:p>
        </p:txBody>
      </p:sp>
      <p:sp>
        <p:nvSpPr>
          <p:cNvPr id="3" name="Content Placeholder 2"/>
          <p:cNvSpPr>
            <a:spLocks noGrp="1"/>
          </p:cNvSpPr>
          <p:nvPr>
            <p:ph idx="1"/>
          </p:nvPr>
        </p:nvSpPr>
        <p:spPr/>
        <p:txBody>
          <a:bodyPr>
            <a:normAutofit/>
          </a:bodyPr>
          <a:lstStyle/>
          <a:p>
            <a:r>
              <a:rPr lang="en-CA" dirty="0"/>
              <a:t>Examine implementation details of each microbenchmarks</a:t>
            </a:r>
          </a:p>
          <a:p>
            <a:r>
              <a:rPr lang="en-CA" dirty="0"/>
              <a:t>Perform successive modifications to each microbenchmark where discrepancies/errors were encountered.</a:t>
            </a:r>
          </a:p>
          <a:p>
            <a:r>
              <a:rPr lang="en-CA" dirty="0"/>
              <a:t>Attempt to equalize performance</a:t>
            </a:r>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9941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5">
                    <a:lumMod val="75000"/>
                  </a:schemeClr>
                </a:solidFill>
              </a:rPr>
              <a:t>Methodology</a:t>
            </a:r>
          </a:p>
        </p:txBody>
      </p:sp>
      <p:sp>
        <p:nvSpPr>
          <p:cNvPr id="3" name="Content Placeholder 2"/>
          <p:cNvSpPr>
            <a:spLocks noGrp="1"/>
          </p:cNvSpPr>
          <p:nvPr>
            <p:ph idx="1"/>
          </p:nvPr>
        </p:nvSpPr>
        <p:spPr/>
        <p:txBody>
          <a:bodyPr>
            <a:normAutofit/>
          </a:bodyPr>
          <a:lstStyle/>
          <a:p>
            <a:r>
              <a:rPr lang="en-CA" dirty="0">
                <a:solidFill>
                  <a:schemeClr val="accent5">
                    <a:lumMod val="75000"/>
                  </a:schemeClr>
                </a:solidFill>
              </a:rPr>
              <a:t>First set of experiments: </a:t>
            </a:r>
          </a:p>
          <a:p>
            <a:pPr lvl="1"/>
            <a:r>
              <a:rPr lang="en-CA" dirty="0"/>
              <a:t>Same concurrent data structure as implemented in each microbenchmark</a:t>
            </a:r>
          </a:p>
          <a:p>
            <a:pPr lvl="1"/>
            <a:r>
              <a:rPr lang="en-CA" dirty="0"/>
              <a:t>No memory reclamation</a:t>
            </a:r>
          </a:p>
          <a:p>
            <a:pPr lvl="1"/>
            <a:r>
              <a:rPr lang="en-CA" dirty="0"/>
              <a:t>Prefilling is equalized in all three (insert-only prefilling to half the key range)</a:t>
            </a:r>
          </a:p>
          <a:p>
            <a:pPr lvl="1"/>
            <a:r>
              <a:rPr lang="en-CA" dirty="0"/>
              <a:t>Testing parameters, workload is identical across all microbenchmarks</a:t>
            </a:r>
          </a:p>
          <a:p>
            <a:pPr lvl="1"/>
            <a:r>
              <a:rPr lang="en-CA" dirty="0"/>
              <a:t>AMD EPYC 7662 processor, 256 logical cores, 256 GB RAM </a:t>
            </a:r>
          </a:p>
          <a:p>
            <a:pPr lvl="1"/>
            <a:r>
              <a:rPr lang="en-CA" dirty="0"/>
              <a:t>Key range: unless stated otherwise 1 million keys, 20 second experiments</a:t>
            </a:r>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6415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882" y="1413163"/>
            <a:ext cx="11569729" cy="5203394"/>
          </a:xfrm>
        </p:spPr>
        <p:txBody>
          <a:bodyPr>
            <a:normAutofit fontScale="92500" lnSpcReduction="20000"/>
          </a:bodyPr>
          <a:lstStyle/>
          <a:p>
            <a:r>
              <a:rPr lang="en-CA" dirty="0">
                <a:solidFill>
                  <a:schemeClr val="accent5">
                    <a:lumMod val="75000"/>
                  </a:schemeClr>
                </a:solidFill>
              </a:rPr>
              <a:t>Initial Performance Results</a:t>
            </a:r>
          </a:p>
          <a:p>
            <a:endParaRPr lang="en-CA" dirty="0">
              <a:solidFill>
                <a:schemeClr val="accent5">
                  <a:lumMod val="75000"/>
                </a:schemeClr>
              </a:solidFill>
            </a:endParaRPr>
          </a:p>
          <a:p>
            <a:endParaRPr lang="en-CA" dirty="0">
              <a:solidFill>
                <a:schemeClr val="accent5">
                  <a:lumMod val="75000"/>
                </a:schemeClr>
              </a:solidFill>
            </a:endParaRPr>
          </a:p>
          <a:p>
            <a:endParaRPr lang="en-CA" dirty="0">
              <a:solidFill>
                <a:schemeClr val="accent5">
                  <a:lumMod val="75000"/>
                </a:schemeClr>
              </a:solidFill>
            </a:endParaRPr>
          </a:p>
          <a:p>
            <a:endParaRPr lang="en-CA" dirty="0">
              <a:solidFill>
                <a:schemeClr val="accent5">
                  <a:lumMod val="75000"/>
                </a:schemeClr>
              </a:solidFill>
            </a:endParaRPr>
          </a:p>
          <a:p>
            <a:endParaRPr lang="en-CA" dirty="0">
              <a:solidFill>
                <a:schemeClr val="accent5">
                  <a:lumMod val="75000"/>
                </a:schemeClr>
              </a:solidFill>
            </a:endParaRPr>
          </a:p>
          <a:p>
            <a:endParaRPr lang="en-CA" dirty="0">
              <a:solidFill>
                <a:schemeClr val="accent5">
                  <a:lumMod val="75000"/>
                </a:schemeClr>
              </a:solidFill>
            </a:endParaRPr>
          </a:p>
          <a:p>
            <a:endParaRPr lang="en-CA" dirty="0">
              <a:solidFill>
                <a:schemeClr val="accent5">
                  <a:lumMod val="75000"/>
                </a:schemeClr>
              </a:solidFill>
            </a:endParaRPr>
          </a:p>
          <a:p>
            <a:r>
              <a:rPr lang="en-CA" dirty="0">
                <a:solidFill>
                  <a:schemeClr val="tx1">
                    <a:lumMod val="65000"/>
                    <a:lumOff val="35000"/>
                  </a:schemeClr>
                </a:solidFill>
              </a:rPr>
              <a:t>Lock-free BST (Natarajan-Mittal Tree</a:t>
            </a:r>
            <a:r>
              <a:rPr lang="en-CA" sz="2200" dirty="0">
                <a:solidFill>
                  <a:schemeClr val="tx1">
                    <a:lumMod val="65000"/>
                    <a:lumOff val="35000"/>
                  </a:schemeClr>
                </a:solidFill>
              </a:rPr>
              <a:t> [7]</a:t>
            </a:r>
            <a:r>
              <a:rPr lang="en-CA" dirty="0">
                <a:solidFill>
                  <a:schemeClr val="tx1">
                    <a:lumMod val="65000"/>
                    <a:lumOff val="35000"/>
                  </a:schemeClr>
                </a:solidFill>
              </a:rPr>
              <a:t>)</a:t>
            </a:r>
          </a:p>
          <a:p>
            <a:pPr lvl="1"/>
            <a:r>
              <a:rPr lang="en-CA" dirty="0">
                <a:solidFill>
                  <a:schemeClr val="tx1">
                    <a:lumMod val="65000"/>
                    <a:lumOff val="35000"/>
                  </a:schemeClr>
                </a:solidFill>
              </a:rPr>
              <a:t>External BST- All keys are in leaf nodes.</a:t>
            </a:r>
          </a:p>
          <a:p>
            <a:pPr lvl="1"/>
            <a:r>
              <a:rPr lang="en-CA" dirty="0">
                <a:solidFill>
                  <a:schemeClr val="tx1">
                    <a:lumMod val="65000"/>
                    <a:lumOff val="35000"/>
                  </a:schemeClr>
                </a:solidFill>
              </a:rPr>
              <a:t>Internal nodes contain keys for routing purposes. </a:t>
            </a:r>
          </a:p>
        </p:txBody>
      </p:sp>
      <p:pic>
        <p:nvPicPr>
          <p:cNvPr id="4" name="Picture 3"/>
          <p:cNvPicPr>
            <a:picLocks noChangeAspect="1"/>
          </p:cNvPicPr>
          <p:nvPr/>
        </p:nvPicPr>
        <p:blipFill>
          <a:blip r:embed="rId3"/>
          <a:stretch>
            <a:fillRect/>
          </a:stretch>
        </p:blipFill>
        <p:spPr>
          <a:xfrm>
            <a:off x="1366177" y="2052445"/>
            <a:ext cx="9459645" cy="2753109"/>
          </a:xfrm>
          <a:prstGeom prst="rect">
            <a:avLst/>
          </a:prstGeom>
        </p:spPr>
      </p:pic>
      <p:sp>
        <p:nvSpPr>
          <p:cNvPr id="5" name="Rectangle 4"/>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5907064" y="4768748"/>
            <a:ext cx="829073" cy="307777"/>
          </a:xfrm>
          <a:prstGeom prst="rect">
            <a:avLst/>
          </a:prstGeom>
          <a:noFill/>
        </p:spPr>
        <p:txBody>
          <a:bodyPr wrap="none" rtlCol="0">
            <a:spAutoFit/>
          </a:bodyPr>
          <a:lstStyle/>
          <a:p>
            <a:r>
              <a:rPr lang="en-CA" sz="1400" dirty="0"/>
              <a:t>Threads</a:t>
            </a:r>
          </a:p>
        </p:txBody>
      </p:sp>
    </p:spTree>
    <p:extLst>
      <p:ext uri="{BB962C8B-B14F-4D97-AF65-F5344CB8AC3E}">
        <p14:creationId xmlns:p14="http://schemas.microsoft.com/office/powerpoint/2010/main" val="366026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7982" y="434108"/>
            <a:ext cx="11351630" cy="895927"/>
          </a:xfrm>
        </p:spPr>
        <p:txBody>
          <a:bodyPr/>
          <a:lstStyle/>
          <a:p>
            <a:r>
              <a:rPr lang="en-CA" dirty="0">
                <a:solidFill>
                  <a:schemeClr val="accent3">
                    <a:lumMod val="50000"/>
                  </a:schemeClr>
                </a:solidFill>
              </a:rPr>
              <a:t>Overview</a:t>
            </a:r>
          </a:p>
        </p:txBody>
      </p:sp>
      <p:sp>
        <p:nvSpPr>
          <p:cNvPr id="11" name="Rectangle 10"/>
          <p:cNvSpPr/>
          <p:nvPr/>
        </p:nvSpPr>
        <p:spPr>
          <a:xfrm>
            <a:off x="9071264" y="6030051"/>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812800" y="4998027"/>
            <a:ext cx="822960" cy="275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 name="Diagram 1"/>
          <p:cNvGraphicFramePr/>
          <p:nvPr>
            <p:extLst>
              <p:ext uri="{D42A27DB-BD31-4B8C-83A1-F6EECF244321}">
                <p14:modId xmlns:p14="http://schemas.microsoft.com/office/powerpoint/2010/main" val="3784477435"/>
              </p:ext>
            </p:extLst>
          </p:nvPr>
        </p:nvGraphicFramePr>
        <p:xfrm>
          <a:off x="1425095" y="1439333"/>
          <a:ext cx="713107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angle 20"/>
          <p:cNvSpPr/>
          <p:nvPr/>
        </p:nvSpPr>
        <p:spPr>
          <a:xfrm>
            <a:off x="1224280" y="1821691"/>
            <a:ext cx="1313180" cy="369332"/>
          </a:xfrm>
          <a:prstGeom prst="rect">
            <a:avLst/>
          </a:prstGeom>
        </p:spPr>
        <p:txBody>
          <a:bodyPr wrap="none">
            <a:spAutoFit/>
          </a:bodyPr>
          <a:lstStyle/>
          <a:p>
            <a:pPr lvl="0"/>
            <a:r>
              <a:rPr lang="en-US" dirty="0">
                <a:solidFill>
                  <a:schemeClr val="accent5">
                    <a:lumMod val="50000"/>
                  </a:schemeClr>
                </a:solidFill>
              </a:rPr>
              <a:t>Motivation</a:t>
            </a:r>
          </a:p>
        </p:txBody>
      </p:sp>
      <p:sp>
        <p:nvSpPr>
          <p:cNvPr id="22" name="Rectangle 21"/>
          <p:cNvSpPr/>
          <p:nvPr/>
        </p:nvSpPr>
        <p:spPr>
          <a:xfrm>
            <a:off x="3449131" y="1821134"/>
            <a:ext cx="1489510" cy="646331"/>
          </a:xfrm>
          <a:prstGeom prst="rect">
            <a:avLst/>
          </a:prstGeom>
        </p:spPr>
        <p:txBody>
          <a:bodyPr wrap="none">
            <a:spAutoFit/>
          </a:bodyPr>
          <a:lstStyle/>
          <a:p>
            <a:pPr lvl="0"/>
            <a:r>
              <a:rPr lang="en-US" dirty="0">
                <a:solidFill>
                  <a:schemeClr val="accent3">
                    <a:lumMod val="50000"/>
                  </a:schemeClr>
                </a:solidFill>
              </a:rPr>
              <a:t>Experiments</a:t>
            </a:r>
          </a:p>
          <a:p>
            <a:pPr lvl="0"/>
            <a:r>
              <a:rPr lang="en-US" dirty="0">
                <a:solidFill>
                  <a:schemeClr val="accent3">
                    <a:lumMod val="50000"/>
                  </a:schemeClr>
                </a:solidFill>
              </a:rPr>
              <a:t>Part 1</a:t>
            </a:r>
          </a:p>
        </p:txBody>
      </p:sp>
      <p:sp>
        <p:nvSpPr>
          <p:cNvPr id="23" name="Rectangle 22"/>
          <p:cNvSpPr/>
          <p:nvPr/>
        </p:nvSpPr>
        <p:spPr>
          <a:xfrm>
            <a:off x="5973830" y="1821691"/>
            <a:ext cx="1489510" cy="646331"/>
          </a:xfrm>
          <a:prstGeom prst="rect">
            <a:avLst/>
          </a:prstGeom>
        </p:spPr>
        <p:txBody>
          <a:bodyPr wrap="none">
            <a:spAutoFit/>
          </a:bodyPr>
          <a:lstStyle/>
          <a:p>
            <a:pPr lvl="0"/>
            <a:r>
              <a:rPr lang="en-US" dirty="0">
                <a:solidFill>
                  <a:schemeClr val="accent3">
                    <a:lumMod val="75000"/>
                  </a:schemeClr>
                </a:solidFill>
              </a:rPr>
              <a:t>Experiments</a:t>
            </a:r>
          </a:p>
          <a:p>
            <a:pPr lvl="0"/>
            <a:r>
              <a:rPr lang="en-US" dirty="0">
                <a:solidFill>
                  <a:schemeClr val="accent3">
                    <a:lumMod val="75000"/>
                  </a:schemeClr>
                </a:solidFill>
              </a:rPr>
              <a:t>Part 2</a:t>
            </a:r>
          </a:p>
        </p:txBody>
      </p:sp>
    </p:spTree>
    <p:extLst>
      <p:ext uri="{BB962C8B-B14F-4D97-AF65-F5344CB8AC3E}">
        <p14:creationId xmlns:p14="http://schemas.microsoft.com/office/powerpoint/2010/main" val="341212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882" y="1413163"/>
            <a:ext cx="11569729" cy="5203394"/>
          </a:xfrm>
        </p:spPr>
        <p:txBody>
          <a:bodyPr>
            <a:normAutofit fontScale="92500" lnSpcReduction="10000"/>
          </a:bodyPr>
          <a:lstStyle/>
          <a:p>
            <a:r>
              <a:rPr lang="en-CA" dirty="0">
                <a:solidFill>
                  <a:schemeClr val="accent5">
                    <a:lumMod val="75000"/>
                  </a:schemeClr>
                </a:solidFill>
              </a:rPr>
              <a:t>Initial Performance Results</a:t>
            </a:r>
          </a:p>
          <a:p>
            <a:endParaRPr lang="en-CA" dirty="0">
              <a:solidFill>
                <a:schemeClr val="accent5">
                  <a:lumMod val="75000"/>
                </a:schemeClr>
              </a:solidFill>
            </a:endParaRPr>
          </a:p>
          <a:p>
            <a:endParaRPr lang="en-CA" dirty="0">
              <a:solidFill>
                <a:schemeClr val="accent5">
                  <a:lumMod val="75000"/>
                </a:schemeClr>
              </a:solidFill>
            </a:endParaRPr>
          </a:p>
          <a:p>
            <a:endParaRPr lang="en-CA" dirty="0">
              <a:solidFill>
                <a:schemeClr val="accent5">
                  <a:lumMod val="75000"/>
                </a:schemeClr>
              </a:solidFill>
            </a:endParaRPr>
          </a:p>
          <a:p>
            <a:endParaRPr lang="en-CA" dirty="0">
              <a:solidFill>
                <a:schemeClr val="accent5">
                  <a:lumMod val="75000"/>
                </a:schemeClr>
              </a:solidFill>
            </a:endParaRPr>
          </a:p>
          <a:p>
            <a:endParaRPr lang="en-CA" dirty="0">
              <a:solidFill>
                <a:schemeClr val="accent5">
                  <a:lumMod val="75000"/>
                </a:schemeClr>
              </a:solidFill>
            </a:endParaRPr>
          </a:p>
          <a:p>
            <a:endParaRPr lang="en-CA" dirty="0">
              <a:solidFill>
                <a:schemeClr val="accent5">
                  <a:lumMod val="75000"/>
                </a:schemeClr>
              </a:solidFill>
            </a:endParaRPr>
          </a:p>
          <a:p>
            <a:endParaRPr lang="en-CA" dirty="0">
              <a:solidFill>
                <a:schemeClr val="accent5">
                  <a:lumMod val="75000"/>
                </a:schemeClr>
              </a:solidFill>
            </a:endParaRPr>
          </a:p>
          <a:p>
            <a:r>
              <a:rPr lang="en-CA" dirty="0">
                <a:solidFill>
                  <a:schemeClr val="tx1">
                    <a:lumMod val="65000"/>
                    <a:lumOff val="35000"/>
                  </a:schemeClr>
                </a:solidFill>
              </a:rPr>
              <a:t>One </a:t>
            </a:r>
            <a:r>
              <a:rPr lang="en-CA" dirty="0" err="1">
                <a:solidFill>
                  <a:schemeClr val="tx1">
                    <a:lumMod val="65000"/>
                    <a:lumOff val="35000"/>
                  </a:schemeClr>
                </a:solidFill>
              </a:rPr>
              <a:t>microbenchmark</a:t>
            </a:r>
            <a:r>
              <a:rPr lang="en-CA" dirty="0">
                <a:solidFill>
                  <a:schemeClr val="tx1">
                    <a:lumMod val="65000"/>
                    <a:lumOff val="35000"/>
                  </a:schemeClr>
                </a:solidFill>
              </a:rPr>
              <a:t> consistently indicates lower performance</a:t>
            </a:r>
          </a:p>
          <a:p>
            <a:r>
              <a:rPr lang="en-CA" dirty="0">
                <a:solidFill>
                  <a:schemeClr val="tx1">
                    <a:lumMod val="65000"/>
                    <a:lumOff val="35000"/>
                  </a:schemeClr>
                </a:solidFill>
              </a:rPr>
              <a:t>One </a:t>
            </a:r>
            <a:r>
              <a:rPr lang="en-CA" dirty="0" err="1">
                <a:solidFill>
                  <a:schemeClr val="tx1">
                    <a:lumMod val="65000"/>
                    <a:lumOff val="35000"/>
                  </a:schemeClr>
                </a:solidFill>
              </a:rPr>
              <a:t>microbenchmark</a:t>
            </a:r>
            <a:r>
              <a:rPr lang="en-CA" dirty="0">
                <a:solidFill>
                  <a:schemeClr val="tx1">
                    <a:lumMod val="65000"/>
                    <a:lumOff val="35000"/>
                  </a:schemeClr>
                </a:solidFill>
              </a:rPr>
              <a:t> consistently indicates higher performance</a:t>
            </a:r>
          </a:p>
        </p:txBody>
      </p:sp>
      <p:pic>
        <p:nvPicPr>
          <p:cNvPr id="4" name="Picture 3"/>
          <p:cNvPicPr>
            <a:picLocks noChangeAspect="1"/>
          </p:cNvPicPr>
          <p:nvPr/>
        </p:nvPicPr>
        <p:blipFill>
          <a:blip r:embed="rId3"/>
          <a:stretch>
            <a:fillRect/>
          </a:stretch>
        </p:blipFill>
        <p:spPr>
          <a:xfrm>
            <a:off x="1366177" y="2052445"/>
            <a:ext cx="9459645" cy="2753109"/>
          </a:xfrm>
          <a:prstGeom prst="rect">
            <a:avLst/>
          </a:prstGeom>
        </p:spPr>
      </p:pic>
      <p:sp>
        <p:nvSpPr>
          <p:cNvPr id="5" name="Rectangle 4"/>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5907064" y="4768748"/>
            <a:ext cx="829073" cy="307777"/>
          </a:xfrm>
          <a:prstGeom prst="rect">
            <a:avLst/>
          </a:prstGeom>
          <a:noFill/>
        </p:spPr>
        <p:txBody>
          <a:bodyPr wrap="none" rtlCol="0">
            <a:spAutoFit/>
          </a:bodyPr>
          <a:lstStyle/>
          <a:p>
            <a:r>
              <a:rPr lang="en-CA" sz="1400" dirty="0"/>
              <a:t>Threads</a:t>
            </a:r>
          </a:p>
        </p:txBody>
      </p:sp>
    </p:spTree>
    <p:extLst>
      <p:ext uri="{BB962C8B-B14F-4D97-AF65-F5344CB8AC3E}">
        <p14:creationId xmlns:p14="http://schemas.microsoft.com/office/powerpoint/2010/main" val="136195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5">
                    <a:lumMod val="75000"/>
                  </a:schemeClr>
                </a:solidFill>
              </a:rPr>
              <a:t>Microbenchmark Design: </a:t>
            </a:r>
            <a:endParaRPr lang="en-CA" sz="2800" dirty="0">
              <a:solidFill>
                <a:schemeClr val="accent5">
                  <a:lumMod val="75000"/>
                </a:schemeClr>
              </a:solidFill>
            </a:endParaRPr>
          </a:p>
        </p:txBody>
      </p:sp>
      <p:sp>
        <p:nvSpPr>
          <p:cNvPr id="3" name="Content Placeholder 2"/>
          <p:cNvSpPr>
            <a:spLocks noGrp="1"/>
          </p:cNvSpPr>
          <p:nvPr>
            <p:ph idx="1"/>
          </p:nvPr>
        </p:nvSpPr>
        <p:spPr/>
        <p:txBody>
          <a:bodyPr/>
          <a:lstStyle/>
          <a:p>
            <a:r>
              <a:rPr lang="en-US" dirty="0">
                <a:solidFill>
                  <a:schemeClr val="accent6">
                    <a:lumMod val="75000"/>
                  </a:schemeClr>
                </a:solidFill>
              </a:rPr>
              <a:t>Decentralized Microbenchmark Experimental Loop</a:t>
            </a:r>
            <a:r>
              <a:rPr lang="en-US" dirty="0"/>
              <a:t>	</a:t>
            </a:r>
          </a:p>
          <a:p>
            <a:pPr lvl="1"/>
            <a:r>
              <a:rPr lang="en-US" dirty="0"/>
              <a:t>Error prone</a:t>
            </a:r>
          </a:p>
          <a:p>
            <a:pPr lvl="1"/>
            <a:r>
              <a:rPr lang="en-US" dirty="0"/>
              <a:t>One microbenchmark was </a:t>
            </a:r>
            <a:r>
              <a:rPr lang="en-US" dirty="0">
                <a:solidFill>
                  <a:schemeClr val="accent1">
                    <a:lumMod val="75000"/>
                  </a:schemeClr>
                </a:solidFill>
              </a:rPr>
              <a:t>performing delete only</a:t>
            </a:r>
            <a:r>
              <a:rPr lang="en-US" dirty="0"/>
              <a:t> update operations in the experimental loop</a:t>
            </a:r>
          </a:p>
          <a:p>
            <a:pPr lvl="1"/>
            <a:r>
              <a:rPr lang="en-US" dirty="0"/>
              <a:t>Leads to quickly empty data structure, all operations reduce to fast search operations</a:t>
            </a:r>
            <a:endParaRPr lang="en-CA" dirty="0"/>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a:blip r:embed="rId3"/>
          <a:stretch>
            <a:fillRect/>
          </a:stretch>
        </p:blipFill>
        <p:spPr>
          <a:xfrm>
            <a:off x="3959738" y="3758644"/>
            <a:ext cx="4393467" cy="3099356"/>
          </a:xfrm>
          <a:prstGeom prst="rect">
            <a:avLst/>
          </a:prstGeom>
        </p:spPr>
      </p:pic>
    </p:spTree>
    <p:extLst>
      <p:ext uri="{BB962C8B-B14F-4D97-AF65-F5344CB8AC3E}">
        <p14:creationId xmlns:p14="http://schemas.microsoft.com/office/powerpoint/2010/main" val="7576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5">
                    <a:lumMod val="75000"/>
                  </a:schemeClr>
                </a:solidFill>
              </a:rPr>
              <a:t>Microbenchmark Design: </a:t>
            </a:r>
            <a:endParaRPr lang="en-CA" sz="2800" dirty="0">
              <a:solidFill>
                <a:schemeClr val="accent5">
                  <a:lumMod val="75000"/>
                </a:schemeClr>
              </a:solidFill>
            </a:endParaRPr>
          </a:p>
        </p:txBody>
      </p:sp>
      <p:sp>
        <p:nvSpPr>
          <p:cNvPr id="3" name="Content Placeholder 2"/>
          <p:cNvSpPr>
            <a:spLocks noGrp="1"/>
          </p:cNvSpPr>
          <p:nvPr>
            <p:ph idx="1"/>
          </p:nvPr>
        </p:nvSpPr>
        <p:spPr/>
        <p:txBody>
          <a:bodyPr/>
          <a:lstStyle/>
          <a:p>
            <a:r>
              <a:rPr lang="en-US" dirty="0">
                <a:solidFill>
                  <a:schemeClr val="accent6">
                    <a:lumMod val="75000"/>
                  </a:schemeClr>
                </a:solidFill>
              </a:rPr>
              <a:t>Decentralized Microbenchmark Experimental Loop</a:t>
            </a:r>
            <a:r>
              <a:rPr lang="en-US" dirty="0"/>
              <a:t>	</a:t>
            </a:r>
          </a:p>
          <a:p>
            <a:pPr lvl="1"/>
            <a:r>
              <a:rPr lang="en-US" dirty="0"/>
              <a:t>Error prone</a:t>
            </a:r>
          </a:p>
          <a:p>
            <a:pPr lvl="1"/>
            <a:r>
              <a:rPr lang="en-US" dirty="0"/>
              <a:t>One microbenchmark was </a:t>
            </a:r>
            <a:r>
              <a:rPr lang="en-US" dirty="0">
                <a:solidFill>
                  <a:schemeClr val="accent1">
                    <a:lumMod val="75000"/>
                  </a:schemeClr>
                </a:solidFill>
              </a:rPr>
              <a:t>performing delete only</a:t>
            </a:r>
            <a:r>
              <a:rPr lang="en-US" dirty="0"/>
              <a:t> update operations in the experimental loop</a:t>
            </a:r>
          </a:p>
          <a:p>
            <a:pPr lvl="1"/>
            <a:r>
              <a:rPr lang="en-US" dirty="0"/>
              <a:t>Leads to quickly empty data structure, all operations reduce to fast search operations</a:t>
            </a:r>
            <a:endParaRPr lang="en-CA" dirty="0"/>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5591361" y="5795016"/>
            <a:ext cx="5970986" cy="6430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Rounded MT Bold" panose="020F0704030504030204" pitchFamily="34" charset="0"/>
              </a:rPr>
              <a:t>Microbenchmark Experimental Algorithm</a:t>
            </a:r>
          </a:p>
          <a:p>
            <a:pPr algn="ctr"/>
            <a:r>
              <a:rPr lang="en-CA" dirty="0">
                <a:solidFill>
                  <a:schemeClr val="tx1"/>
                </a:solidFill>
                <a:latin typeface="Arial Rounded MT Bold" panose="020F0704030504030204" pitchFamily="34" charset="0"/>
              </a:rPr>
              <a:t>Exist in one centralized location</a:t>
            </a:r>
          </a:p>
        </p:txBody>
      </p:sp>
    </p:spTree>
    <p:extLst>
      <p:ext uri="{BB962C8B-B14F-4D97-AF65-F5344CB8AC3E}">
        <p14:creationId xmlns:p14="http://schemas.microsoft.com/office/powerpoint/2010/main" val="69212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5">
                    <a:lumMod val="75000"/>
                  </a:schemeClr>
                </a:solidFill>
              </a:rPr>
              <a:t>Microbenchmark Design: </a:t>
            </a:r>
            <a:endParaRPr lang="en-CA" sz="2800" dirty="0">
              <a:solidFill>
                <a:schemeClr val="accent5">
                  <a:lumMod val="75000"/>
                </a:schemeClr>
              </a:solidFill>
            </a:endParaRPr>
          </a:p>
        </p:txBody>
      </p:sp>
      <p:sp>
        <p:nvSpPr>
          <p:cNvPr id="3" name="Content Placeholder 2"/>
          <p:cNvSpPr>
            <a:spLocks noGrp="1"/>
          </p:cNvSpPr>
          <p:nvPr>
            <p:ph idx="1"/>
          </p:nvPr>
        </p:nvSpPr>
        <p:spPr/>
        <p:txBody>
          <a:bodyPr>
            <a:normAutofit/>
          </a:bodyPr>
          <a:lstStyle/>
          <a:p>
            <a:r>
              <a:rPr lang="en-US" dirty="0">
                <a:solidFill>
                  <a:schemeClr val="accent6">
                    <a:lumMod val="75000"/>
                  </a:schemeClr>
                </a:solidFill>
              </a:rPr>
              <a:t>Effective Updates:</a:t>
            </a:r>
            <a:r>
              <a:rPr lang="en-US" dirty="0"/>
              <a:t>	</a:t>
            </a:r>
          </a:p>
          <a:p>
            <a:pPr lvl="1"/>
            <a:r>
              <a:rPr lang="en-US" dirty="0"/>
              <a:t>Splitting the update rate across insert and delete operations.</a:t>
            </a:r>
          </a:p>
          <a:p>
            <a:pPr lvl="1"/>
            <a:r>
              <a:rPr lang="en-US" dirty="0"/>
              <a:t>Effective updates ensure one type of update is successful before another type of update is attempted /thread.</a:t>
            </a:r>
          </a:p>
          <a:p>
            <a:pPr lvl="1"/>
            <a:r>
              <a:rPr lang="en-US" dirty="0"/>
              <a:t>A thread is not allowed to perform deletions until a successful insert operation occurs.</a:t>
            </a:r>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6905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553376"/>
            <a:ext cx="11569729" cy="895927"/>
          </a:xfrm>
        </p:spPr>
        <p:txBody>
          <a:bodyPr>
            <a:normAutofit/>
          </a:bodyPr>
          <a:lstStyle/>
          <a:p>
            <a:r>
              <a:rPr lang="en-US" sz="2800" dirty="0">
                <a:solidFill>
                  <a:schemeClr val="accent5">
                    <a:lumMod val="75000"/>
                  </a:schemeClr>
                </a:solidFill>
              </a:rPr>
              <a:t>Microbenchmark Design: </a:t>
            </a:r>
            <a:endParaRPr lang="en-CA" sz="2800" dirty="0">
              <a:solidFill>
                <a:schemeClr val="accent5">
                  <a:lumMod val="75000"/>
                </a:schemeClr>
              </a:solidFill>
            </a:endParaRPr>
          </a:p>
        </p:txBody>
      </p:sp>
      <p:sp>
        <p:nvSpPr>
          <p:cNvPr id="3" name="Content Placeholder 2"/>
          <p:cNvSpPr>
            <a:spLocks noGrp="1"/>
          </p:cNvSpPr>
          <p:nvPr>
            <p:ph idx="1"/>
          </p:nvPr>
        </p:nvSpPr>
        <p:spPr/>
        <p:txBody>
          <a:bodyPr>
            <a:normAutofit/>
          </a:bodyPr>
          <a:lstStyle/>
          <a:p>
            <a:r>
              <a:rPr lang="en-US" dirty="0">
                <a:solidFill>
                  <a:schemeClr val="accent6">
                    <a:lumMod val="75000"/>
                  </a:schemeClr>
                </a:solidFill>
              </a:rPr>
              <a:t>Effective Updates:</a:t>
            </a:r>
            <a:r>
              <a:rPr lang="en-US" dirty="0"/>
              <a:t>	</a:t>
            </a:r>
          </a:p>
          <a:p>
            <a:r>
              <a:rPr lang="en-US" dirty="0"/>
              <a:t>Key range[1,10]: 	</a:t>
            </a:r>
            <a:r>
              <a:rPr lang="en-US" dirty="0">
                <a:solidFill>
                  <a:schemeClr val="accent5">
                    <a:lumMod val="50000"/>
                  </a:schemeClr>
                </a:solidFill>
              </a:rPr>
              <a:t>50% effective inserts, 50% effective deletes</a:t>
            </a:r>
          </a:p>
          <a:p>
            <a:pPr marL="1371600" lvl="3" indent="0">
              <a:buNone/>
            </a:pPr>
            <a:endParaRPr lang="en-US" dirty="0"/>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Isosceles Triangle 4"/>
          <p:cNvSpPr/>
          <p:nvPr/>
        </p:nvSpPr>
        <p:spPr>
          <a:xfrm>
            <a:off x="947852" y="3266194"/>
            <a:ext cx="3624147" cy="3166946"/>
          </a:xfrm>
          <a:prstGeom prst="triangle">
            <a:avLst>
              <a:gd name="adj" fmla="val 50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2580816" y="3493228"/>
            <a:ext cx="393056" cy="369332"/>
          </a:xfrm>
          <a:prstGeom prst="rect">
            <a:avLst/>
          </a:prstGeom>
          <a:noFill/>
        </p:spPr>
        <p:txBody>
          <a:bodyPr wrap="none" rtlCol="0">
            <a:spAutoFit/>
          </a:bodyPr>
          <a:lstStyle/>
          <a:p>
            <a:r>
              <a:rPr lang="en-CA" b="1" dirty="0"/>
              <a:t> 6</a:t>
            </a:r>
          </a:p>
        </p:txBody>
      </p:sp>
      <p:sp>
        <p:nvSpPr>
          <p:cNvPr id="7" name="TextBox 6"/>
          <p:cNvSpPr txBox="1"/>
          <p:nvPr/>
        </p:nvSpPr>
        <p:spPr>
          <a:xfrm>
            <a:off x="2132189" y="4594520"/>
            <a:ext cx="1338828" cy="400110"/>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3              8</a:t>
            </a:r>
          </a:p>
        </p:txBody>
      </p:sp>
      <p:sp>
        <p:nvSpPr>
          <p:cNvPr id="8" name="TextBox 7"/>
          <p:cNvSpPr txBox="1"/>
          <p:nvPr/>
        </p:nvSpPr>
        <p:spPr>
          <a:xfrm>
            <a:off x="1494835" y="5605449"/>
            <a:ext cx="1274708" cy="400110"/>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  1           5</a:t>
            </a:r>
          </a:p>
        </p:txBody>
      </p:sp>
      <p:cxnSp>
        <p:nvCxnSpPr>
          <p:cNvPr id="10" name="Straight Connector 9"/>
          <p:cNvCxnSpPr/>
          <p:nvPr/>
        </p:nvCxnSpPr>
        <p:spPr>
          <a:xfrm flipH="1">
            <a:off x="2386361" y="3895387"/>
            <a:ext cx="373564" cy="6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836236" y="4973338"/>
            <a:ext cx="373564" cy="6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38036" y="3889722"/>
            <a:ext cx="383182" cy="7020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99064" y="4978828"/>
            <a:ext cx="281752" cy="677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259969" y="3220476"/>
            <a:ext cx="2954655" cy="923330"/>
          </a:xfrm>
          <a:prstGeom prst="rect">
            <a:avLst/>
          </a:prstGeom>
          <a:noFill/>
        </p:spPr>
        <p:txBody>
          <a:bodyPr wrap="none" rtlCol="0">
            <a:spAutoFit/>
          </a:bodyPr>
          <a:lstStyle/>
          <a:p>
            <a:pPr marL="285750" indent="-285750">
              <a:buFont typeface="Arial" panose="020B0604020202020204" pitchFamily="34" charset="0"/>
              <a:buChar char="•"/>
            </a:pPr>
            <a:r>
              <a:rPr lang="en-CA" dirty="0"/>
              <a:t>Insert(5)  </a:t>
            </a:r>
            <a:r>
              <a:rPr lang="en-CA" dirty="0">
                <a:sym typeface="Wingdings" panose="05000000000000000000" pitchFamily="2" charset="2"/>
              </a:rPr>
              <a:t> </a:t>
            </a:r>
            <a:r>
              <a:rPr lang="en-CA" dirty="0"/>
              <a:t> false</a:t>
            </a:r>
          </a:p>
          <a:p>
            <a:pPr marL="285750" indent="-285750">
              <a:buFont typeface="Arial" panose="020B0604020202020204" pitchFamily="34" charset="0"/>
              <a:buChar char="•"/>
            </a:pPr>
            <a:r>
              <a:rPr lang="en-CA" dirty="0"/>
              <a:t>Insert(1)  </a:t>
            </a:r>
            <a:r>
              <a:rPr lang="en-CA" dirty="0">
                <a:sym typeface="Wingdings" panose="05000000000000000000" pitchFamily="2" charset="2"/>
              </a:rPr>
              <a:t>  false</a:t>
            </a:r>
          </a:p>
          <a:p>
            <a:pPr marL="285750" indent="-285750">
              <a:buFont typeface="Arial" panose="020B0604020202020204" pitchFamily="34" charset="0"/>
              <a:buChar char="•"/>
            </a:pPr>
            <a:r>
              <a:rPr lang="en-CA" dirty="0">
                <a:sym typeface="Wingdings" panose="05000000000000000000" pitchFamily="2" charset="2"/>
              </a:rPr>
              <a:t>Insert(8)   false	</a:t>
            </a:r>
          </a:p>
        </p:txBody>
      </p:sp>
      <p:sp>
        <p:nvSpPr>
          <p:cNvPr id="9" name="TextBox 8"/>
          <p:cNvSpPr txBox="1"/>
          <p:nvPr/>
        </p:nvSpPr>
        <p:spPr>
          <a:xfrm>
            <a:off x="4981508" y="2578747"/>
            <a:ext cx="556922" cy="400110"/>
          </a:xfrm>
          <a:prstGeom prst="rect">
            <a:avLst/>
          </a:prstGeom>
          <a:noFill/>
        </p:spPr>
        <p:txBody>
          <a:bodyPr wrap="square" rtlCol="0">
            <a:spAutoFit/>
          </a:bodyPr>
          <a:lstStyle/>
          <a:p>
            <a:r>
              <a:rPr lang="en-CA" sz="2000" b="1" dirty="0">
                <a:solidFill>
                  <a:schemeClr val="accent5"/>
                </a:solidFill>
              </a:rPr>
              <a:t>t1</a:t>
            </a:r>
          </a:p>
        </p:txBody>
      </p:sp>
    </p:spTree>
    <p:extLst>
      <p:ext uri="{BB962C8B-B14F-4D97-AF65-F5344CB8AC3E}">
        <p14:creationId xmlns:p14="http://schemas.microsoft.com/office/powerpoint/2010/main" val="267399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chemeClr val="accent6">
                    <a:lumMod val="75000"/>
                  </a:schemeClr>
                </a:solidFill>
              </a:rPr>
              <a:t>Effective Updates:</a:t>
            </a:r>
            <a:r>
              <a:rPr lang="en-US" dirty="0"/>
              <a:t>	</a:t>
            </a:r>
          </a:p>
          <a:p>
            <a:r>
              <a:rPr lang="en-US" dirty="0"/>
              <a:t>Key range[1,10]: 	</a:t>
            </a:r>
            <a:r>
              <a:rPr lang="en-US" dirty="0">
                <a:solidFill>
                  <a:schemeClr val="accent5">
                    <a:lumMod val="50000"/>
                  </a:schemeClr>
                </a:solidFill>
              </a:rPr>
              <a:t>50% effective inserts, 50% effective deletes</a:t>
            </a:r>
          </a:p>
          <a:p>
            <a:pPr marL="1371600" lvl="3" indent="0">
              <a:buNone/>
            </a:pPr>
            <a:endParaRPr lang="en-US" dirty="0"/>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t>
            </a:r>
          </a:p>
          <a:p>
            <a:pPr algn="ctr"/>
            <a:r>
              <a:rPr lang="en-CA" dirty="0"/>
              <a:t>.</a:t>
            </a:r>
          </a:p>
          <a:p>
            <a:pPr algn="ctr"/>
            <a:r>
              <a:rPr lang="en-CA" dirty="0"/>
              <a:t>.</a:t>
            </a:r>
          </a:p>
        </p:txBody>
      </p:sp>
      <p:sp>
        <p:nvSpPr>
          <p:cNvPr id="5" name="Isosceles Triangle 4"/>
          <p:cNvSpPr/>
          <p:nvPr/>
        </p:nvSpPr>
        <p:spPr>
          <a:xfrm>
            <a:off x="947852" y="3266194"/>
            <a:ext cx="3624147" cy="3166946"/>
          </a:xfrm>
          <a:prstGeom prst="triangle">
            <a:avLst>
              <a:gd name="adj" fmla="val 50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2580816" y="3493228"/>
            <a:ext cx="393056" cy="369332"/>
          </a:xfrm>
          <a:prstGeom prst="rect">
            <a:avLst/>
          </a:prstGeom>
          <a:noFill/>
        </p:spPr>
        <p:txBody>
          <a:bodyPr wrap="none" rtlCol="0">
            <a:spAutoFit/>
          </a:bodyPr>
          <a:lstStyle/>
          <a:p>
            <a:r>
              <a:rPr lang="en-CA" b="1" dirty="0"/>
              <a:t> 6</a:t>
            </a:r>
          </a:p>
        </p:txBody>
      </p:sp>
      <p:sp>
        <p:nvSpPr>
          <p:cNvPr id="7" name="TextBox 6"/>
          <p:cNvSpPr txBox="1"/>
          <p:nvPr/>
        </p:nvSpPr>
        <p:spPr>
          <a:xfrm>
            <a:off x="2132189" y="4594520"/>
            <a:ext cx="1338828" cy="400110"/>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3              8</a:t>
            </a:r>
          </a:p>
        </p:txBody>
      </p:sp>
      <p:sp>
        <p:nvSpPr>
          <p:cNvPr id="8" name="TextBox 7"/>
          <p:cNvSpPr txBox="1"/>
          <p:nvPr/>
        </p:nvSpPr>
        <p:spPr>
          <a:xfrm>
            <a:off x="1494835" y="5605449"/>
            <a:ext cx="1274708" cy="400110"/>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  1           5</a:t>
            </a:r>
          </a:p>
        </p:txBody>
      </p:sp>
      <p:cxnSp>
        <p:nvCxnSpPr>
          <p:cNvPr id="10" name="Straight Connector 9"/>
          <p:cNvCxnSpPr/>
          <p:nvPr/>
        </p:nvCxnSpPr>
        <p:spPr>
          <a:xfrm flipH="1">
            <a:off x="2386361" y="3895387"/>
            <a:ext cx="373564" cy="6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836236" y="4973338"/>
            <a:ext cx="373564" cy="6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38036" y="3889722"/>
            <a:ext cx="383182" cy="7020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99064" y="4978828"/>
            <a:ext cx="281752" cy="677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259969" y="3220476"/>
            <a:ext cx="2954655" cy="923330"/>
          </a:xfrm>
          <a:prstGeom prst="rect">
            <a:avLst/>
          </a:prstGeom>
          <a:noFill/>
        </p:spPr>
        <p:txBody>
          <a:bodyPr wrap="none" rtlCol="0">
            <a:spAutoFit/>
          </a:bodyPr>
          <a:lstStyle/>
          <a:p>
            <a:pPr marL="285750" indent="-285750">
              <a:buFont typeface="Arial" panose="020B0604020202020204" pitchFamily="34" charset="0"/>
              <a:buChar char="•"/>
            </a:pPr>
            <a:r>
              <a:rPr lang="en-CA" dirty="0"/>
              <a:t>Insert(5)  </a:t>
            </a:r>
            <a:r>
              <a:rPr lang="en-CA" dirty="0">
                <a:sym typeface="Wingdings" panose="05000000000000000000" pitchFamily="2" charset="2"/>
              </a:rPr>
              <a:t> </a:t>
            </a:r>
            <a:r>
              <a:rPr lang="en-CA" dirty="0"/>
              <a:t> false</a:t>
            </a:r>
          </a:p>
          <a:p>
            <a:pPr marL="285750" indent="-285750">
              <a:buFont typeface="Arial" panose="020B0604020202020204" pitchFamily="34" charset="0"/>
              <a:buChar char="•"/>
            </a:pPr>
            <a:r>
              <a:rPr lang="en-CA" dirty="0"/>
              <a:t>Insert(1)  </a:t>
            </a:r>
            <a:r>
              <a:rPr lang="en-CA" dirty="0">
                <a:sym typeface="Wingdings" panose="05000000000000000000" pitchFamily="2" charset="2"/>
              </a:rPr>
              <a:t>  false</a:t>
            </a:r>
          </a:p>
          <a:p>
            <a:pPr marL="285750" indent="-285750">
              <a:buFont typeface="Arial" panose="020B0604020202020204" pitchFamily="34" charset="0"/>
              <a:buChar char="•"/>
            </a:pPr>
            <a:r>
              <a:rPr lang="en-CA" dirty="0">
                <a:sym typeface="Wingdings" panose="05000000000000000000" pitchFamily="2" charset="2"/>
              </a:rPr>
              <a:t>Insert(8)   false	</a:t>
            </a:r>
          </a:p>
        </p:txBody>
      </p:sp>
      <p:pic>
        <p:nvPicPr>
          <p:cNvPr id="11" name="Picture 10"/>
          <p:cNvPicPr>
            <a:picLocks noChangeAspect="1"/>
          </p:cNvPicPr>
          <p:nvPr/>
        </p:nvPicPr>
        <p:blipFill>
          <a:blip r:embed="rId3"/>
          <a:stretch>
            <a:fillRect/>
          </a:stretch>
        </p:blipFill>
        <p:spPr>
          <a:xfrm>
            <a:off x="6411589" y="4190639"/>
            <a:ext cx="104790" cy="104790"/>
          </a:xfrm>
          <a:prstGeom prst="rect">
            <a:avLst/>
          </a:prstGeom>
        </p:spPr>
      </p:pic>
      <p:pic>
        <p:nvPicPr>
          <p:cNvPr id="12" name="Picture 11"/>
          <p:cNvPicPr>
            <a:picLocks noChangeAspect="1"/>
          </p:cNvPicPr>
          <p:nvPr/>
        </p:nvPicPr>
        <p:blipFill>
          <a:blip r:embed="rId3"/>
          <a:stretch>
            <a:fillRect/>
          </a:stretch>
        </p:blipFill>
        <p:spPr>
          <a:xfrm>
            <a:off x="6411596" y="4324458"/>
            <a:ext cx="104790" cy="104790"/>
          </a:xfrm>
          <a:prstGeom prst="rect">
            <a:avLst/>
          </a:prstGeom>
        </p:spPr>
      </p:pic>
      <p:pic>
        <p:nvPicPr>
          <p:cNvPr id="13" name="Picture 12"/>
          <p:cNvPicPr>
            <a:picLocks noChangeAspect="1"/>
          </p:cNvPicPr>
          <p:nvPr/>
        </p:nvPicPr>
        <p:blipFill>
          <a:blip r:embed="rId3"/>
          <a:stretch>
            <a:fillRect/>
          </a:stretch>
        </p:blipFill>
        <p:spPr>
          <a:xfrm>
            <a:off x="6411593" y="4447123"/>
            <a:ext cx="104790" cy="104790"/>
          </a:xfrm>
          <a:prstGeom prst="rect">
            <a:avLst/>
          </a:prstGeom>
        </p:spPr>
      </p:pic>
      <p:sp>
        <p:nvSpPr>
          <p:cNvPr id="19" name="TextBox 18"/>
          <p:cNvSpPr txBox="1"/>
          <p:nvPr/>
        </p:nvSpPr>
        <p:spPr>
          <a:xfrm>
            <a:off x="5246149" y="4703755"/>
            <a:ext cx="2013693" cy="646331"/>
          </a:xfrm>
          <a:prstGeom prst="rect">
            <a:avLst/>
          </a:prstGeom>
          <a:noFill/>
        </p:spPr>
        <p:txBody>
          <a:bodyPr wrap="none" rtlCol="0">
            <a:spAutoFit/>
          </a:bodyPr>
          <a:lstStyle/>
          <a:p>
            <a:pPr marL="285750" indent="-285750">
              <a:buFont typeface="Arial" panose="020B0604020202020204" pitchFamily="34" charset="0"/>
              <a:buChar char="•"/>
            </a:pPr>
            <a:r>
              <a:rPr lang="en-CA" b="1" dirty="0">
                <a:solidFill>
                  <a:schemeClr val="accent5">
                    <a:lumMod val="50000"/>
                  </a:schemeClr>
                </a:solidFill>
              </a:rPr>
              <a:t>Insert(9)  </a:t>
            </a:r>
            <a:r>
              <a:rPr lang="en-CA" b="1" dirty="0">
                <a:solidFill>
                  <a:schemeClr val="accent5">
                    <a:lumMod val="50000"/>
                  </a:schemeClr>
                </a:solidFill>
                <a:sym typeface="Wingdings" panose="05000000000000000000" pitchFamily="2" charset="2"/>
              </a:rPr>
              <a:t> </a:t>
            </a:r>
            <a:r>
              <a:rPr lang="en-CA" b="1" dirty="0">
                <a:solidFill>
                  <a:schemeClr val="accent5">
                    <a:lumMod val="50000"/>
                  </a:schemeClr>
                </a:solidFill>
              </a:rPr>
              <a:t> </a:t>
            </a:r>
          </a:p>
          <a:p>
            <a:r>
              <a:rPr lang="en-CA" dirty="0">
                <a:sym typeface="Wingdings" panose="05000000000000000000" pitchFamily="2" charset="2"/>
              </a:rPr>
              <a:t>	</a:t>
            </a:r>
          </a:p>
        </p:txBody>
      </p:sp>
      <p:sp>
        <p:nvSpPr>
          <p:cNvPr id="9" name="TextBox 8"/>
          <p:cNvSpPr txBox="1"/>
          <p:nvPr/>
        </p:nvSpPr>
        <p:spPr>
          <a:xfrm>
            <a:off x="6607863" y="4190639"/>
            <a:ext cx="246663" cy="374304"/>
          </a:xfrm>
          <a:prstGeom prst="rect">
            <a:avLst/>
          </a:prstGeom>
          <a:noFill/>
        </p:spPr>
        <p:txBody>
          <a:bodyPr wrap="square" rtlCol="0">
            <a:spAutoFit/>
          </a:bodyPr>
          <a:lstStyle/>
          <a:p>
            <a:r>
              <a:rPr lang="en-CA" dirty="0">
                <a:solidFill>
                  <a:srgbClr val="0070C0"/>
                </a:solidFill>
              </a:rPr>
              <a:t>k</a:t>
            </a:r>
          </a:p>
        </p:txBody>
      </p:sp>
      <p:sp>
        <p:nvSpPr>
          <p:cNvPr id="20" name="Title 1"/>
          <p:cNvSpPr txBox="1">
            <a:spLocks/>
          </p:cNvSpPr>
          <p:nvPr/>
        </p:nvSpPr>
        <p:spPr>
          <a:xfrm>
            <a:off x="412283" y="586508"/>
            <a:ext cx="11569729" cy="89592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US" sz="2800" dirty="0">
                <a:solidFill>
                  <a:schemeClr val="accent5">
                    <a:lumMod val="75000"/>
                  </a:schemeClr>
                </a:solidFill>
              </a:rPr>
              <a:t>Microbenchmark Design: </a:t>
            </a:r>
            <a:endParaRPr lang="en-CA" sz="2800" dirty="0">
              <a:solidFill>
                <a:schemeClr val="accent5">
                  <a:lumMod val="75000"/>
                </a:schemeClr>
              </a:solidFill>
            </a:endParaRPr>
          </a:p>
        </p:txBody>
      </p:sp>
      <p:sp>
        <p:nvSpPr>
          <p:cNvPr id="21" name="TextBox 20"/>
          <p:cNvSpPr txBox="1"/>
          <p:nvPr/>
        </p:nvSpPr>
        <p:spPr>
          <a:xfrm>
            <a:off x="4981508" y="2578747"/>
            <a:ext cx="556922" cy="400110"/>
          </a:xfrm>
          <a:prstGeom prst="rect">
            <a:avLst/>
          </a:prstGeom>
          <a:noFill/>
        </p:spPr>
        <p:txBody>
          <a:bodyPr wrap="square" rtlCol="0">
            <a:spAutoFit/>
          </a:bodyPr>
          <a:lstStyle/>
          <a:p>
            <a:r>
              <a:rPr lang="en-CA" sz="2000" b="1" dirty="0">
                <a:solidFill>
                  <a:schemeClr val="accent5"/>
                </a:solidFill>
              </a:rPr>
              <a:t>t1</a:t>
            </a:r>
          </a:p>
        </p:txBody>
      </p:sp>
    </p:spTree>
    <p:extLst>
      <p:ext uri="{BB962C8B-B14F-4D97-AF65-F5344CB8AC3E}">
        <p14:creationId xmlns:p14="http://schemas.microsoft.com/office/powerpoint/2010/main" val="244180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chemeClr val="accent6">
                    <a:lumMod val="75000"/>
                  </a:schemeClr>
                </a:solidFill>
              </a:rPr>
              <a:t>Effective Updates:</a:t>
            </a:r>
            <a:r>
              <a:rPr lang="en-US" dirty="0"/>
              <a:t>	</a:t>
            </a:r>
          </a:p>
          <a:p>
            <a:r>
              <a:rPr lang="en-US" dirty="0"/>
              <a:t>Key range[1,10]: 	</a:t>
            </a:r>
            <a:r>
              <a:rPr lang="en-US" dirty="0">
                <a:solidFill>
                  <a:schemeClr val="accent5">
                    <a:lumMod val="50000"/>
                  </a:schemeClr>
                </a:solidFill>
              </a:rPr>
              <a:t>50% effective inserts, 50% effective deletes</a:t>
            </a:r>
          </a:p>
          <a:p>
            <a:pPr marL="1371600" lvl="3" indent="0">
              <a:buNone/>
            </a:pPr>
            <a:endParaRPr lang="en-US" dirty="0"/>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t>
            </a:r>
          </a:p>
          <a:p>
            <a:pPr algn="ctr"/>
            <a:r>
              <a:rPr lang="en-CA" dirty="0"/>
              <a:t>.</a:t>
            </a:r>
          </a:p>
          <a:p>
            <a:pPr algn="ctr"/>
            <a:r>
              <a:rPr lang="en-CA" dirty="0"/>
              <a:t>.</a:t>
            </a:r>
          </a:p>
        </p:txBody>
      </p:sp>
      <p:sp>
        <p:nvSpPr>
          <p:cNvPr id="5" name="Isosceles Triangle 4"/>
          <p:cNvSpPr/>
          <p:nvPr/>
        </p:nvSpPr>
        <p:spPr>
          <a:xfrm>
            <a:off x="947852" y="3266194"/>
            <a:ext cx="3624147" cy="3166946"/>
          </a:xfrm>
          <a:prstGeom prst="triangle">
            <a:avLst>
              <a:gd name="adj" fmla="val 50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2580816" y="3493228"/>
            <a:ext cx="393056" cy="369332"/>
          </a:xfrm>
          <a:prstGeom prst="rect">
            <a:avLst/>
          </a:prstGeom>
          <a:noFill/>
        </p:spPr>
        <p:txBody>
          <a:bodyPr wrap="none" rtlCol="0">
            <a:spAutoFit/>
          </a:bodyPr>
          <a:lstStyle/>
          <a:p>
            <a:r>
              <a:rPr lang="en-CA" b="1" dirty="0"/>
              <a:t> 6</a:t>
            </a:r>
          </a:p>
        </p:txBody>
      </p:sp>
      <p:sp>
        <p:nvSpPr>
          <p:cNvPr id="7" name="TextBox 6"/>
          <p:cNvSpPr txBox="1"/>
          <p:nvPr/>
        </p:nvSpPr>
        <p:spPr>
          <a:xfrm>
            <a:off x="2132189" y="4594520"/>
            <a:ext cx="1338828" cy="400110"/>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3              8</a:t>
            </a:r>
          </a:p>
        </p:txBody>
      </p:sp>
      <p:sp>
        <p:nvSpPr>
          <p:cNvPr id="8" name="TextBox 7"/>
          <p:cNvSpPr txBox="1"/>
          <p:nvPr/>
        </p:nvSpPr>
        <p:spPr>
          <a:xfrm>
            <a:off x="1494834" y="5605449"/>
            <a:ext cx="3567819" cy="400110"/>
          </a:xfrm>
          <a:prstGeom prst="rect">
            <a:avLst/>
          </a:prstGeom>
          <a:noFill/>
        </p:spPr>
        <p:txBody>
          <a:bodyPr wrap="square" rtlCol="0">
            <a:spAutoFit/>
          </a:bodyPr>
          <a:lstStyle/>
          <a:p>
            <a:r>
              <a:rPr lang="en-CA" sz="2000" b="1" dirty="0">
                <a:latin typeface="Times New Roman" panose="02020603050405020304" pitchFamily="18" charset="0"/>
                <a:cs typeface="Times New Roman" panose="02020603050405020304" pitchFamily="18" charset="0"/>
              </a:rPr>
              <a:t>  1           5                 9</a:t>
            </a:r>
          </a:p>
        </p:txBody>
      </p:sp>
      <p:cxnSp>
        <p:nvCxnSpPr>
          <p:cNvPr id="10" name="Straight Connector 9"/>
          <p:cNvCxnSpPr/>
          <p:nvPr/>
        </p:nvCxnSpPr>
        <p:spPr>
          <a:xfrm flipH="1">
            <a:off x="2386361" y="3895387"/>
            <a:ext cx="373564" cy="6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836236" y="4973338"/>
            <a:ext cx="373564" cy="6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38036" y="3889722"/>
            <a:ext cx="383182" cy="7020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99064" y="4978828"/>
            <a:ext cx="281752" cy="677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259969" y="3220476"/>
            <a:ext cx="2954655" cy="923330"/>
          </a:xfrm>
          <a:prstGeom prst="rect">
            <a:avLst/>
          </a:prstGeom>
          <a:noFill/>
        </p:spPr>
        <p:txBody>
          <a:bodyPr wrap="none" rtlCol="0">
            <a:spAutoFit/>
          </a:bodyPr>
          <a:lstStyle/>
          <a:p>
            <a:pPr marL="285750" indent="-285750">
              <a:buFont typeface="Arial" panose="020B0604020202020204" pitchFamily="34" charset="0"/>
              <a:buChar char="•"/>
            </a:pPr>
            <a:r>
              <a:rPr lang="en-CA" dirty="0"/>
              <a:t>Insert(5)  </a:t>
            </a:r>
            <a:r>
              <a:rPr lang="en-CA" dirty="0">
                <a:sym typeface="Wingdings" panose="05000000000000000000" pitchFamily="2" charset="2"/>
              </a:rPr>
              <a:t> </a:t>
            </a:r>
            <a:r>
              <a:rPr lang="en-CA" dirty="0"/>
              <a:t> false</a:t>
            </a:r>
          </a:p>
          <a:p>
            <a:pPr marL="285750" indent="-285750">
              <a:buFont typeface="Arial" panose="020B0604020202020204" pitchFamily="34" charset="0"/>
              <a:buChar char="•"/>
            </a:pPr>
            <a:r>
              <a:rPr lang="en-CA" dirty="0"/>
              <a:t>Insert(1)  </a:t>
            </a:r>
            <a:r>
              <a:rPr lang="en-CA" dirty="0">
                <a:sym typeface="Wingdings" panose="05000000000000000000" pitchFamily="2" charset="2"/>
              </a:rPr>
              <a:t>  false</a:t>
            </a:r>
          </a:p>
          <a:p>
            <a:pPr marL="285750" indent="-285750">
              <a:buFont typeface="Arial" panose="020B0604020202020204" pitchFamily="34" charset="0"/>
              <a:buChar char="•"/>
            </a:pPr>
            <a:r>
              <a:rPr lang="en-CA" dirty="0">
                <a:sym typeface="Wingdings" panose="05000000000000000000" pitchFamily="2" charset="2"/>
              </a:rPr>
              <a:t>Insert(8)   false	</a:t>
            </a:r>
          </a:p>
        </p:txBody>
      </p:sp>
      <p:pic>
        <p:nvPicPr>
          <p:cNvPr id="11" name="Picture 10"/>
          <p:cNvPicPr>
            <a:picLocks noChangeAspect="1"/>
          </p:cNvPicPr>
          <p:nvPr/>
        </p:nvPicPr>
        <p:blipFill>
          <a:blip r:embed="rId3"/>
          <a:stretch>
            <a:fillRect/>
          </a:stretch>
        </p:blipFill>
        <p:spPr>
          <a:xfrm>
            <a:off x="6411589" y="4190639"/>
            <a:ext cx="104790" cy="104790"/>
          </a:xfrm>
          <a:prstGeom prst="rect">
            <a:avLst/>
          </a:prstGeom>
        </p:spPr>
      </p:pic>
      <p:pic>
        <p:nvPicPr>
          <p:cNvPr id="12" name="Picture 11"/>
          <p:cNvPicPr>
            <a:picLocks noChangeAspect="1"/>
          </p:cNvPicPr>
          <p:nvPr/>
        </p:nvPicPr>
        <p:blipFill>
          <a:blip r:embed="rId3"/>
          <a:stretch>
            <a:fillRect/>
          </a:stretch>
        </p:blipFill>
        <p:spPr>
          <a:xfrm>
            <a:off x="6411596" y="4324458"/>
            <a:ext cx="104790" cy="104790"/>
          </a:xfrm>
          <a:prstGeom prst="rect">
            <a:avLst/>
          </a:prstGeom>
        </p:spPr>
      </p:pic>
      <p:pic>
        <p:nvPicPr>
          <p:cNvPr id="13" name="Picture 12"/>
          <p:cNvPicPr>
            <a:picLocks noChangeAspect="1"/>
          </p:cNvPicPr>
          <p:nvPr/>
        </p:nvPicPr>
        <p:blipFill>
          <a:blip r:embed="rId3"/>
          <a:stretch>
            <a:fillRect/>
          </a:stretch>
        </p:blipFill>
        <p:spPr>
          <a:xfrm>
            <a:off x="6411593" y="4447123"/>
            <a:ext cx="104790" cy="104790"/>
          </a:xfrm>
          <a:prstGeom prst="rect">
            <a:avLst/>
          </a:prstGeom>
        </p:spPr>
      </p:pic>
      <p:sp>
        <p:nvSpPr>
          <p:cNvPr id="19" name="TextBox 18"/>
          <p:cNvSpPr txBox="1"/>
          <p:nvPr/>
        </p:nvSpPr>
        <p:spPr>
          <a:xfrm>
            <a:off x="5246149" y="4703755"/>
            <a:ext cx="2630848" cy="646331"/>
          </a:xfrm>
          <a:prstGeom prst="rect">
            <a:avLst/>
          </a:prstGeom>
          <a:noFill/>
        </p:spPr>
        <p:txBody>
          <a:bodyPr wrap="none" rtlCol="0">
            <a:spAutoFit/>
          </a:bodyPr>
          <a:lstStyle/>
          <a:p>
            <a:pPr marL="285750" indent="-285750">
              <a:buFont typeface="Arial" panose="020B0604020202020204" pitchFamily="34" charset="0"/>
              <a:buChar char="•"/>
            </a:pPr>
            <a:r>
              <a:rPr lang="en-CA" b="1" dirty="0">
                <a:solidFill>
                  <a:schemeClr val="accent5">
                    <a:lumMod val="50000"/>
                  </a:schemeClr>
                </a:solidFill>
              </a:rPr>
              <a:t>Insert(9)  </a:t>
            </a:r>
            <a:r>
              <a:rPr lang="en-CA" b="1" dirty="0">
                <a:solidFill>
                  <a:schemeClr val="accent5">
                    <a:lumMod val="50000"/>
                  </a:schemeClr>
                </a:solidFill>
                <a:sym typeface="Wingdings" panose="05000000000000000000" pitchFamily="2" charset="2"/>
              </a:rPr>
              <a:t>  true </a:t>
            </a:r>
            <a:r>
              <a:rPr lang="en-CA" b="1" dirty="0">
                <a:solidFill>
                  <a:schemeClr val="accent5">
                    <a:lumMod val="50000"/>
                  </a:schemeClr>
                </a:solidFill>
              </a:rPr>
              <a:t> </a:t>
            </a:r>
          </a:p>
          <a:p>
            <a:r>
              <a:rPr lang="en-CA" dirty="0">
                <a:sym typeface="Wingdings" panose="05000000000000000000" pitchFamily="2" charset="2"/>
              </a:rPr>
              <a:t>	</a:t>
            </a:r>
          </a:p>
        </p:txBody>
      </p:sp>
      <p:cxnSp>
        <p:nvCxnSpPr>
          <p:cNvPr id="20" name="Straight Connector 19"/>
          <p:cNvCxnSpPr/>
          <p:nvPr/>
        </p:nvCxnSpPr>
        <p:spPr>
          <a:xfrm>
            <a:off x="3347270" y="4967673"/>
            <a:ext cx="383182" cy="7020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607863" y="4190639"/>
            <a:ext cx="246663" cy="374304"/>
          </a:xfrm>
          <a:prstGeom prst="rect">
            <a:avLst/>
          </a:prstGeom>
          <a:noFill/>
        </p:spPr>
        <p:txBody>
          <a:bodyPr wrap="square" rtlCol="0">
            <a:spAutoFit/>
          </a:bodyPr>
          <a:lstStyle/>
          <a:p>
            <a:r>
              <a:rPr lang="en-CA" dirty="0">
                <a:solidFill>
                  <a:srgbClr val="0070C0"/>
                </a:solidFill>
              </a:rPr>
              <a:t>k</a:t>
            </a:r>
          </a:p>
        </p:txBody>
      </p:sp>
      <p:sp>
        <p:nvSpPr>
          <p:cNvPr id="22" name="Title 1"/>
          <p:cNvSpPr txBox="1">
            <a:spLocks/>
          </p:cNvSpPr>
          <p:nvPr/>
        </p:nvSpPr>
        <p:spPr>
          <a:xfrm>
            <a:off x="412283" y="586508"/>
            <a:ext cx="11569729" cy="89592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US" sz="2800" dirty="0">
                <a:solidFill>
                  <a:schemeClr val="accent5">
                    <a:lumMod val="75000"/>
                  </a:schemeClr>
                </a:solidFill>
              </a:rPr>
              <a:t>Microbenchmark Design: </a:t>
            </a:r>
            <a:endParaRPr lang="en-CA" sz="2800" dirty="0">
              <a:solidFill>
                <a:schemeClr val="accent5">
                  <a:lumMod val="75000"/>
                </a:schemeClr>
              </a:solidFill>
            </a:endParaRPr>
          </a:p>
        </p:txBody>
      </p:sp>
      <p:sp>
        <p:nvSpPr>
          <p:cNvPr id="23" name="TextBox 22"/>
          <p:cNvSpPr txBox="1"/>
          <p:nvPr/>
        </p:nvSpPr>
        <p:spPr>
          <a:xfrm>
            <a:off x="4981508" y="2578747"/>
            <a:ext cx="556922" cy="400110"/>
          </a:xfrm>
          <a:prstGeom prst="rect">
            <a:avLst/>
          </a:prstGeom>
          <a:noFill/>
        </p:spPr>
        <p:txBody>
          <a:bodyPr wrap="square" rtlCol="0">
            <a:spAutoFit/>
          </a:bodyPr>
          <a:lstStyle/>
          <a:p>
            <a:r>
              <a:rPr lang="en-CA" sz="2000" b="1" dirty="0">
                <a:solidFill>
                  <a:schemeClr val="accent5"/>
                </a:solidFill>
              </a:rPr>
              <a:t>t1</a:t>
            </a:r>
          </a:p>
        </p:txBody>
      </p:sp>
    </p:spTree>
    <p:extLst>
      <p:ext uri="{BB962C8B-B14F-4D97-AF65-F5344CB8AC3E}">
        <p14:creationId xmlns:p14="http://schemas.microsoft.com/office/powerpoint/2010/main" val="155902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chemeClr val="accent6">
                    <a:lumMod val="75000"/>
                  </a:schemeClr>
                </a:solidFill>
              </a:rPr>
              <a:t>Effective Updates:</a:t>
            </a:r>
            <a:r>
              <a:rPr lang="en-US" dirty="0"/>
              <a:t>	</a:t>
            </a:r>
          </a:p>
          <a:p>
            <a:r>
              <a:rPr lang="en-US" dirty="0"/>
              <a:t>Key range[1,10]: 	</a:t>
            </a:r>
            <a:r>
              <a:rPr lang="en-US" dirty="0">
                <a:solidFill>
                  <a:schemeClr val="accent5">
                    <a:lumMod val="50000"/>
                  </a:schemeClr>
                </a:solidFill>
              </a:rPr>
              <a:t>50% effective inserts, 50% effective deletes</a:t>
            </a:r>
          </a:p>
          <a:p>
            <a:pPr marL="1371600" lvl="3" indent="0">
              <a:buNone/>
            </a:pPr>
            <a:endParaRPr lang="en-US" dirty="0"/>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t>
            </a:r>
          </a:p>
          <a:p>
            <a:pPr algn="ctr"/>
            <a:r>
              <a:rPr lang="en-CA" dirty="0"/>
              <a:t>.</a:t>
            </a:r>
          </a:p>
          <a:p>
            <a:pPr algn="ctr"/>
            <a:r>
              <a:rPr lang="en-CA" dirty="0"/>
              <a:t>.</a:t>
            </a:r>
          </a:p>
        </p:txBody>
      </p:sp>
      <p:sp>
        <p:nvSpPr>
          <p:cNvPr id="5" name="Isosceles Triangle 4"/>
          <p:cNvSpPr/>
          <p:nvPr/>
        </p:nvSpPr>
        <p:spPr>
          <a:xfrm>
            <a:off x="947852" y="3266194"/>
            <a:ext cx="3624147" cy="3166946"/>
          </a:xfrm>
          <a:prstGeom prst="triangle">
            <a:avLst>
              <a:gd name="adj" fmla="val 50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2580816" y="3493228"/>
            <a:ext cx="393056" cy="369332"/>
          </a:xfrm>
          <a:prstGeom prst="rect">
            <a:avLst/>
          </a:prstGeom>
          <a:noFill/>
        </p:spPr>
        <p:txBody>
          <a:bodyPr wrap="none" rtlCol="0">
            <a:spAutoFit/>
          </a:bodyPr>
          <a:lstStyle/>
          <a:p>
            <a:r>
              <a:rPr lang="en-CA" b="1" dirty="0"/>
              <a:t> 6</a:t>
            </a:r>
          </a:p>
        </p:txBody>
      </p:sp>
      <p:sp>
        <p:nvSpPr>
          <p:cNvPr id="7" name="TextBox 6"/>
          <p:cNvSpPr txBox="1"/>
          <p:nvPr/>
        </p:nvSpPr>
        <p:spPr>
          <a:xfrm>
            <a:off x="2132189" y="4594520"/>
            <a:ext cx="1338828" cy="400110"/>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3              8</a:t>
            </a:r>
          </a:p>
        </p:txBody>
      </p:sp>
      <p:sp>
        <p:nvSpPr>
          <p:cNvPr id="8" name="TextBox 7"/>
          <p:cNvSpPr txBox="1"/>
          <p:nvPr/>
        </p:nvSpPr>
        <p:spPr>
          <a:xfrm>
            <a:off x="1494834" y="5605449"/>
            <a:ext cx="3567819" cy="400110"/>
          </a:xfrm>
          <a:prstGeom prst="rect">
            <a:avLst/>
          </a:prstGeom>
          <a:noFill/>
        </p:spPr>
        <p:txBody>
          <a:bodyPr wrap="square" rtlCol="0">
            <a:spAutoFit/>
          </a:bodyPr>
          <a:lstStyle/>
          <a:p>
            <a:r>
              <a:rPr lang="en-CA" sz="2000" b="1" dirty="0">
                <a:latin typeface="Times New Roman" panose="02020603050405020304" pitchFamily="18" charset="0"/>
                <a:cs typeface="Times New Roman" panose="02020603050405020304" pitchFamily="18" charset="0"/>
              </a:rPr>
              <a:t>  1           5                 9</a:t>
            </a:r>
          </a:p>
        </p:txBody>
      </p:sp>
      <p:cxnSp>
        <p:nvCxnSpPr>
          <p:cNvPr id="10" name="Straight Connector 9"/>
          <p:cNvCxnSpPr/>
          <p:nvPr/>
        </p:nvCxnSpPr>
        <p:spPr>
          <a:xfrm flipH="1">
            <a:off x="2386361" y="3895387"/>
            <a:ext cx="373564" cy="6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836236" y="4973338"/>
            <a:ext cx="373564" cy="6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38036" y="3889722"/>
            <a:ext cx="383182" cy="7020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99064" y="4978828"/>
            <a:ext cx="281752" cy="677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259969" y="3220476"/>
            <a:ext cx="2954655" cy="923330"/>
          </a:xfrm>
          <a:prstGeom prst="rect">
            <a:avLst/>
          </a:prstGeom>
          <a:noFill/>
        </p:spPr>
        <p:txBody>
          <a:bodyPr wrap="none" rtlCol="0">
            <a:spAutoFit/>
          </a:bodyPr>
          <a:lstStyle/>
          <a:p>
            <a:pPr marL="285750" indent="-285750">
              <a:buFont typeface="Arial" panose="020B0604020202020204" pitchFamily="34" charset="0"/>
              <a:buChar char="•"/>
            </a:pPr>
            <a:r>
              <a:rPr lang="en-CA" dirty="0"/>
              <a:t>Insert(5)  </a:t>
            </a:r>
            <a:r>
              <a:rPr lang="en-CA" dirty="0">
                <a:sym typeface="Wingdings" panose="05000000000000000000" pitchFamily="2" charset="2"/>
              </a:rPr>
              <a:t> </a:t>
            </a:r>
            <a:r>
              <a:rPr lang="en-CA" dirty="0"/>
              <a:t> false</a:t>
            </a:r>
          </a:p>
          <a:p>
            <a:pPr marL="285750" indent="-285750">
              <a:buFont typeface="Arial" panose="020B0604020202020204" pitchFamily="34" charset="0"/>
              <a:buChar char="•"/>
            </a:pPr>
            <a:r>
              <a:rPr lang="en-CA" dirty="0"/>
              <a:t>Insert(1)  </a:t>
            </a:r>
            <a:r>
              <a:rPr lang="en-CA" dirty="0">
                <a:sym typeface="Wingdings" panose="05000000000000000000" pitchFamily="2" charset="2"/>
              </a:rPr>
              <a:t>  false</a:t>
            </a:r>
          </a:p>
          <a:p>
            <a:pPr marL="285750" indent="-285750">
              <a:buFont typeface="Arial" panose="020B0604020202020204" pitchFamily="34" charset="0"/>
              <a:buChar char="•"/>
            </a:pPr>
            <a:r>
              <a:rPr lang="en-CA" dirty="0">
                <a:sym typeface="Wingdings" panose="05000000000000000000" pitchFamily="2" charset="2"/>
              </a:rPr>
              <a:t>Insert(8)   false	</a:t>
            </a:r>
          </a:p>
        </p:txBody>
      </p:sp>
      <p:pic>
        <p:nvPicPr>
          <p:cNvPr id="11" name="Picture 10"/>
          <p:cNvPicPr>
            <a:picLocks noChangeAspect="1"/>
          </p:cNvPicPr>
          <p:nvPr/>
        </p:nvPicPr>
        <p:blipFill>
          <a:blip r:embed="rId3"/>
          <a:stretch>
            <a:fillRect/>
          </a:stretch>
        </p:blipFill>
        <p:spPr>
          <a:xfrm>
            <a:off x="6411589" y="4190639"/>
            <a:ext cx="104790" cy="104790"/>
          </a:xfrm>
          <a:prstGeom prst="rect">
            <a:avLst/>
          </a:prstGeom>
        </p:spPr>
      </p:pic>
      <p:pic>
        <p:nvPicPr>
          <p:cNvPr id="12" name="Picture 11"/>
          <p:cNvPicPr>
            <a:picLocks noChangeAspect="1"/>
          </p:cNvPicPr>
          <p:nvPr/>
        </p:nvPicPr>
        <p:blipFill>
          <a:blip r:embed="rId3"/>
          <a:stretch>
            <a:fillRect/>
          </a:stretch>
        </p:blipFill>
        <p:spPr>
          <a:xfrm>
            <a:off x="6411596" y="4324458"/>
            <a:ext cx="104790" cy="104790"/>
          </a:xfrm>
          <a:prstGeom prst="rect">
            <a:avLst/>
          </a:prstGeom>
        </p:spPr>
      </p:pic>
      <p:pic>
        <p:nvPicPr>
          <p:cNvPr id="13" name="Picture 12"/>
          <p:cNvPicPr>
            <a:picLocks noChangeAspect="1"/>
          </p:cNvPicPr>
          <p:nvPr/>
        </p:nvPicPr>
        <p:blipFill>
          <a:blip r:embed="rId3"/>
          <a:stretch>
            <a:fillRect/>
          </a:stretch>
        </p:blipFill>
        <p:spPr>
          <a:xfrm>
            <a:off x="6411593" y="4447123"/>
            <a:ext cx="104790" cy="104790"/>
          </a:xfrm>
          <a:prstGeom prst="rect">
            <a:avLst/>
          </a:prstGeom>
        </p:spPr>
      </p:pic>
      <p:sp>
        <p:nvSpPr>
          <p:cNvPr id="19" name="TextBox 18"/>
          <p:cNvSpPr txBox="1"/>
          <p:nvPr/>
        </p:nvSpPr>
        <p:spPr>
          <a:xfrm>
            <a:off x="5246149" y="4703755"/>
            <a:ext cx="2630848" cy="646331"/>
          </a:xfrm>
          <a:prstGeom prst="rect">
            <a:avLst/>
          </a:prstGeom>
          <a:noFill/>
        </p:spPr>
        <p:txBody>
          <a:bodyPr wrap="none" rtlCol="0">
            <a:spAutoFit/>
          </a:bodyPr>
          <a:lstStyle/>
          <a:p>
            <a:pPr marL="285750" indent="-285750">
              <a:buFont typeface="Arial" panose="020B0604020202020204" pitchFamily="34" charset="0"/>
              <a:buChar char="•"/>
            </a:pPr>
            <a:r>
              <a:rPr lang="en-CA" b="1" dirty="0">
                <a:solidFill>
                  <a:schemeClr val="accent5">
                    <a:lumMod val="50000"/>
                  </a:schemeClr>
                </a:solidFill>
              </a:rPr>
              <a:t>Insert(9)  </a:t>
            </a:r>
            <a:r>
              <a:rPr lang="en-CA" b="1" dirty="0">
                <a:solidFill>
                  <a:schemeClr val="accent5">
                    <a:lumMod val="50000"/>
                  </a:schemeClr>
                </a:solidFill>
                <a:sym typeface="Wingdings" panose="05000000000000000000" pitchFamily="2" charset="2"/>
              </a:rPr>
              <a:t>  true </a:t>
            </a:r>
            <a:r>
              <a:rPr lang="en-CA" b="1" dirty="0">
                <a:solidFill>
                  <a:schemeClr val="accent5">
                    <a:lumMod val="50000"/>
                  </a:schemeClr>
                </a:solidFill>
              </a:rPr>
              <a:t> </a:t>
            </a:r>
          </a:p>
          <a:p>
            <a:r>
              <a:rPr lang="en-CA" dirty="0">
                <a:sym typeface="Wingdings" panose="05000000000000000000" pitchFamily="2" charset="2"/>
              </a:rPr>
              <a:t>	</a:t>
            </a:r>
          </a:p>
        </p:txBody>
      </p:sp>
      <p:cxnSp>
        <p:nvCxnSpPr>
          <p:cNvPr id="20" name="Straight Connector 19"/>
          <p:cNvCxnSpPr/>
          <p:nvPr/>
        </p:nvCxnSpPr>
        <p:spPr>
          <a:xfrm>
            <a:off x="3347270" y="4967673"/>
            <a:ext cx="383182" cy="7020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stretch>
            <a:fillRect/>
          </a:stretch>
        </p:blipFill>
        <p:spPr>
          <a:xfrm>
            <a:off x="7535748" y="2996458"/>
            <a:ext cx="438211" cy="1419423"/>
          </a:xfrm>
          <a:prstGeom prst="rect">
            <a:avLst/>
          </a:prstGeom>
        </p:spPr>
      </p:pic>
      <p:sp>
        <p:nvSpPr>
          <p:cNvPr id="15" name="TextBox 14"/>
          <p:cNvSpPr txBox="1"/>
          <p:nvPr/>
        </p:nvSpPr>
        <p:spPr>
          <a:xfrm>
            <a:off x="7996597" y="3484491"/>
            <a:ext cx="2180405" cy="369332"/>
          </a:xfrm>
          <a:prstGeom prst="rect">
            <a:avLst/>
          </a:prstGeom>
          <a:noFill/>
        </p:spPr>
        <p:txBody>
          <a:bodyPr wrap="none" rtlCol="0">
            <a:spAutoFit/>
          </a:bodyPr>
          <a:lstStyle/>
          <a:p>
            <a:r>
              <a:rPr lang="en-CA" dirty="0">
                <a:solidFill>
                  <a:schemeClr val="accent5">
                    <a:lumMod val="75000"/>
                  </a:schemeClr>
                </a:solidFill>
              </a:rPr>
              <a:t>Inflates throughput</a:t>
            </a:r>
          </a:p>
        </p:txBody>
      </p:sp>
      <p:sp>
        <p:nvSpPr>
          <p:cNvPr id="22" name="TextBox 21"/>
          <p:cNvSpPr txBox="1"/>
          <p:nvPr/>
        </p:nvSpPr>
        <p:spPr>
          <a:xfrm>
            <a:off x="6607863" y="4190639"/>
            <a:ext cx="246663" cy="374304"/>
          </a:xfrm>
          <a:prstGeom prst="rect">
            <a:avLst/>
          </a:prstGeom>
          <a:noFill/>
        </p:spPr>
        <p:txBody>
          <a:bodyPr wrap="square" rtlCol="0">
            <a:spAutoFit/>
          </a:bodyPr>
          <a:lstStyle/>
          <a:p>
            <a:r>
              <a:rPr lang="en-CA" dirty="0">
                <a:solidFill>
                  <a:srgbClr val="0070C0"/>
                </a:solidFill>
              </a:rPr>
              <a:t>k</a:t>
            </a:r>
          </a:p>
        </p:txBody>
      </p:sp>
      <p:sp>
        <p:nvSpPr>
          <p:cNvPr id="23" name="Title 1"/>
          <p:cNvSpPr txBox="1">
            <a:spLocks/>
          </p:cNvSpPr>
          <p:nvPr/>
        </p:nvSpPr>
        <p:spPr>
          <a:xfrm>
            <a:off x="412283" y="586508"/>
            <a:ext cx="11569729" cy="89592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US" sz="2800" dirty="0">
                <a:solidFill>
                  <a:schemeClr val="accent5">
                    <a:lumMod val="75000"/>
                  </a:schemeClr>
                </a:solidFill>
              </a:rPr>
              <a:t>Microbenchmark Design: </a:t>
            </a:r>
            <a:endParaRPr lang="en-CA" sz="2800" dirty="0">
              <a:solidFill>
                <a:schemeClr val="accent5">
                  <a:lumMod val="75000"/>
                </a:schemeClr>
              </a:solidFill>
            </a:endParaRPr>
          </a:p>
        </p:txBody>
      </p:sp>
      <p:sp>
        <p:nvSpPr>
          <p:cNvPr id="25" name="TextBox 24"/>
          <p:cNvSpPr txBox="1"/>
          <p:nvPr/>
        </p:nvSpPr>
        <p:spPr>
          <a:xfrm>
            <a:off x="4981508" y="2578747"/>
            <a:ext cx="556922" cy="400110"/>
          </a:xfrm>
          <a:prstGeom prst="rect">
            <a:avLst/>
          </a:prstGeom>
          <a:noFill/>
        </p:spPr>
        <p:txBody>
          <a:bodyPr wrap="square" rtlCol="0">
            <a:spAutoFit/>
          </a:bodyPr>
          <a:lstStyle/>
          <a:p>
            <a:r>
              <a:rPr lang="en-CA" sz="2000" b="1" dirty="0">
                <a:solidFill>
                  <a:schemeClr val="accent5"/>
                </a:solidFill>
              </a:rPr>
              <a:t>t1</a:t>
            </a:r>
          </a:p>
        </p:txBody>
      </p:sp>
    </p:spTree>
    <p:extLst>
      <p:ext uri="{BB962C8B-B14F-4D97-AF65-F5344CB8AC3E}">
        <p14:creationId xmlns:p14="http://schemas.microsoft.com/office/powerpoint/2010/main" val="78587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chemeClr val="accent6">
                    <a:lumMod val="75000"/>
                  </a:schemeClr>
                </a:solidFill>
              </a:rPr>
              <a:t>Effective Updates:</a:t>
            </a:r>
            <a:r>
              <a:rPr lang="en-US" dirty="0"/>
              <a:t>	</a:t>
            </a:r>
          </a:p>
          <a:p>
            <a:r>
              <a:rPr lang="en-US" dirty="0"/>
              <a:t>Key range[1,10]: 	</a:t>
            </a:r>
            <a:r>
              <a:rPr lang="en-US" dirty="0">
                <a:solidFill>
                  <a:schemeClr val="accent5">
                    <a:lumMod val="50000"/>
                  </a:schemeClr>
                </a:solidFill>
              </a:rPr>
              <a:t>50% effective inserts, 50% effective deletes</a:t>
            </a:r>
          </a:p>
          <a:p>
            <a:pPr marL="1371600" lvl="3" indent="0">
              <a:buNone/>
            </a:pPr>
            <a:endParaRPr lang="en-US" dirty="0"/>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t>
            </a:r>
          </a:p>
          <a:p>
            <a:pPr algn="ctr"/>
            <a:r>
              <a:rPr lang="en-CA" dirty="0"/>
              <a:t>.</a:t>
            </a:r>
          </a:p>
          <a:p>
            <a:pPr algn="ctr"/>
            <a:r>
              <a:rPr lang="en-CA" dirty="0"/>
              <a:t>.</a:t>
            </a:r>
          </a:p>
        </p:txBody>
      </p:sp>
      <p:sp>
        <p:nvSpPr>
          <p:cNvPr id="5" name="Isosceles Triangle 4"/>
          <p:cNvSpPr/>
          <p:nvPr/>
        </p:nvSpPr>
        <p:spPr>
          <a:xfrm>
            <a:off x="947852" y="3266194"/>
            <a:ext cx="3624147" cy="3166946"/>
          </a:xfrm>
          <a:prstGeom prst="triangle">
            <a:avLst>
              <a:gd name="adj" fmla="val 50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2580816" y="3493228"/>
            <a:ext cx="393056" cy="369332"/>
          </a:xfrm>
          <a:prstGeom prst="rect">
            <a:avLst/>
          </a:prstGeom>
          <a:noFill/>
        </p:spPr>
        <p:txBody>
          <a:bodyPr wrap="none" rtlCol="0">
            <a:spAutoFit/>
          </a:bodyPr>
          <a:lstStyle/>
          <a:p>
            <a:r>
              <a:rPr lang="en-CA" b="1" dirty="0"/>
              <a:t> 6</a:t>
            </a:r>
          </a:p>
        </p:txBody>
      </p:sp>
      <p:sp>
        <p:nvSpPr>
          <p:cNvPr id="7" name="TextBox 6"/>
          <p:cNvSpPr txBox="1"/>
          <p:nvPr/>
        </p:nvSpPr>
        <p:spPr>
          <a:xfrm>
            <a:off x="2132189" y="4594520"/>
            <a:ext cx="1338828" cy="400110"/>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3              8</a:t>
            </a:r>
          </a:p>
        </p:txBody>
      </p:sp>
      <p:sp>
        <p:nvSpPr>
          <p:cNvPr id="8" name="TextBox 7"/>
          <p:cNvSpPr txBox="1"/>
          <p:nvPr/>
        </p:nvSpPr>
        <p:spPr>
          <a:xfrm>
            <a:off x="1494834" y="5605449"/>
            <a:ext cx="3567819" cy="400110"/>
          </a:xfrm>
          <a:prstGeom prst="rect">
            <a:avLst/>
          </a:prstGeom>
          <a:noFill/>
        </p:spPr>
        <p:txBody>
          <a:bodyPr wrap="square" rtlCol="0">
            <a:spAutoFit/>
          </a:bodyPr>
          <a:lstStyle/>
          <a:p>
            <a:r>
              <a:rPr lang="en-CA" sz="2000" b="1" dirty="0">
                <a:latin typeface="Times New Roman" panose="02020603050405020304" pitchFamily="18" charset="0"/>
                <a:cs typeface="Times New Roman" panose="02020603050405020304" pitchFamily="18" charset="0"/>
              </a:rPr>
              <a:t>  1           5                 9</a:t>
            </a:r>
          </a:p>
        </p:txBody>
      </p:sp>
      <p:cxnSp>
        <p:nvCxnSpPr>
          <p:cNvPr id="10" name="Straight Connector 9"/>
          <p:cNvCxnSpPr/>
          <p:nvPr/>
        </p:nvCxnSpPr>
        <p:spPr>
          <a:xfrm flipH="1">
            <a:off x="2386361" y="3895387"/>
            <a:ext cx="373564" cy="6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836236" y="4973338"/>
            <a:ext cx="373564" cy="6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38036" y="3889722"/>
            <a:ext cx="383182" cy="7020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99064" y="4978828"/>
            <a:ext cx="281752" cy="677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259969" y="3220476"/>
            <a:ext cx="2954655" cy="923330"/>
          </a:xfrm>
          <a:prstGeom prst="rect">
            <a:avLst/>
          </a:prstGeom>
          <a:noFill/>
        </p:spPr>
        <p:txBody>
          <a:bodyPr wrap="none" rtlCol="0">
            <a:spAutoFit/>
          </a:bodyPr>
          <a:lstStyle/>
          <a:p>
            <a:pPr marL="285750" indent="-285750">
              <a:buFont typeface="Arial" panose="020B0604020202020204" pitchFamily="34" charset="0"/>
              <a:buChar char="•"/>
            </a:pPr>
            <a:r>
              <a:rPr lang="en-CA" dirty="0"/>
              <a:t>Insert(5)  </a:t>
            </a:r>
            <a:r>
              <a:rPr lang="en-CA" dirty="0">
                <a:sym typeface="Wingdings" panose="05000000000000000000" pitchFamily="2" charset="2"/>
              </a:rPr>
              <a:t> </a:t>
            </a:r>
            <a:r>
              <a:rPr lang="en-CA" dirty="0"/>
              <a:t> false</a:t>
            </a:r>
          </a:p>
          <a:p>
            <a:pPr marL="285750" indent="-285750">
              <a:buFont typeface="Arial" panose="020B0604020202020204" pitchFamily="34" charset="0"/>
              <a:buChar char="•"/>
            </a:pPr>
            <a:r>
              <a:rPr lang="en-CA" dirty="0"/>
              <a:t>Insert(1)  </a:t>
            </a:r>
            <a:r>
              <a:rPr lang="en-CA" dirty="0">
                <a:sym typeface="Wingdings" panose="05000000000000000000" pitchFamily="2" charset="2"/>
              </a:rPr>
              <a:t>  false</a:t>
            </a:r>
          </a:p>
          <a:p>
            <a:pPr marL="285750" indent="-285750">
              <a:buFont typeface="Arial" panose="020B0604020202020204" pitchFamily="34" charset="0"/>
              <a:buChar char="•"/>
            </a:pPr>
            <a:r>
              <a:rPr lang="en-CA" dirty="0">
                <a:sym typeface="Wingdings" panose="05000000000000000000" pitchFamily="2" charset="2"/>
              </a:rPr>
              <a:t>Insert(8)   false	</a:t>
            </a:r>
          </a:p>
        </p:txBody>
      </p:sp>
      <p:pic>
        <p:nvPicPr>
          <p:cNvPr id="11" name="Picture 10"/>
          <p:cNvPicPr>
            <a:picLocks noChangeAspect="1"/>
          </p:cNvPicPr>
          <p:nvPr/>
        </p:nvPicPr>
        <p:blipFill>
          <a:blip r:embed="rId3"/>
          <a:stretch>
            <a:fillRect/>
          </a:stretch>
        </p:blipFill>
        <p:spPr>
          <a:xfrm>
            <a:off x="6411589" y="4190639"/>
            <a:ext cx="104790" cy="104790"/>
          </a:xfrm>
          <a:prstGeom prst="rect">
            <a:avLst/>
          </a:prstGeom>
        </p:spPr>
      </p:pic>
      <p:pic>
        <p:nvPicPr>
          <p:cNvPr id="12" name="Picture 11"/>
          <p:cNvPicPr>
            <a:picLocks noChangeAspect="1"/>
          </p:cNvPicPr>
          <p:nvPr/>
        </p:nvPicPr>
        <p:blipFill>
          <a:blip r:embed="rId3"/>
          <a:stretch>
            <a:fillRect/>
          </a:stretch>
        </p:blipFill>
        <p:spPr>
          <a:xfrm>
            <a:off x="6411596" y="4324458"/>
            <a:ext cx="104790" cy="104790"/>
          </a:xfrm>
          <a:prstGeom prst="rect">
            <a:avLst/>
          </a:prstGeom>
        </p:spPr>
      </p:pic>
      <p:pic>
        <p:nvPicPr>
          <p:cNvPr id="13" name="Picture 12"/>
          <p:cNvPicPr>
            <a:picLocks noChangeAspect="1"/>
          </p:cNvPicPr>
          <p:nvPr/>
        </p:nvPicPr>
        <p:blipFill>
          <a:blip r:embed="rId3"/>
          <a:stretch>
            <a:fillRect/>
          </a:stretch>
        </p:blipFill>
        <p:spPr>
          <a:xfrm>
            <a:off x="6411593" y="4447123"/>
            <a:ext cx="104790" cy="104790"/>
          </a:xfrm>
          <a:prstGeom prst="rect">
            <a:avLst/>
          </a:prstGeom>
        </p:spPr>
      </p:pic>
      <p:sp>
        <p:nvSpPr>
          <p:cNvPr id="19" name="TextBox 18"/>
          <p:cNvSpPr txBox="1"/>
          <p:nvPr/>
        </p:nvSpPr>
        <p:spPr>
          <a:xfrm>
            <a:off x="5246149" y="4703755"/>
            <a:ext cx="2630848" cy="646331"/>
          </a:xfrm>
          <a:prstGeom prst="rect">
            <a:avLst/>
          </a:prstGeom>
          <a:noFill/>
        </p:spPr>
        <p:txBody>
          <a:bodyPr wrap="none" rtlCol="0">
            <a:spAutoFit/>
          </a:bodyPr>
          <a:lstStyle/>
          <a:p>
            <a:pPr marL="285750" indent="-285750">
              <a:buFont typeface="Arial" panose="020B0604020202020204" pitchFamily="34" charset="0"/>
              <a:buChar char="•"/>
            </a:pPr>
            <a:r>
              <a:rPr lang="en-CA" b="1" dirty="0">
                <a:solidFill>
                  <a:schemeClr val="accent5">
                    <a:lumMod val="50000"/>
                  </a:schemeClr>
                </a:solidFill>
              </a:rPr>
              <a:t>Insert(9)  </a:t>
            </a:r>
            <a:r>
              <a:rPr lang="en-CA" b="1" dirty="0">
                <a:solidFill>
                  <a:schemeClr val="accent5">
                    <a:lumMod val="50000"/>
                  </a:schemeClr>
                </a:solidFill>
                <a:sym typeface="Wingdings" panose="05000000000000000000" pitchFamily="2" charset="2"/>
              </a:rPr>
              <a:t>  true </a:t>
            </a:r>
            <a:r>
              <a:rPr lang="en-CA" b="1" dirty="0">
                <a:solidFill>
                  <a:schemeClr val="accent5">
                    <a:lumMod val="50000"/>
                  </a:schemeClr>
                </a:solidFill>
              </a:rPr>
              <a:t> </a:t>
            </a:r>
          </a:p>
          <a:p>
            <a:r>
              <a:rPr lang="en-CA" dirty="0">
                <a:sym typeface="Wingdings" panose="05000000000000000000" pitchFamily="2" charset="2"/>
              </a:rPr>
              <a:t>	</a:t>
            </a:r>
          </a:p>
        </p:txBody>
      </p:sp>
      <p:cxnSp>
        <p:nvCxnSpPr>
          <p:cNvPr id="20" name="Straight Connector 19"/>
          <p:cNvCxnSpPr/>
          <p:nvPr/>
        </p:nvCxnSpPr>
        <p:spPr>
          <a:xfrm>
            <a:off x="3347270" y="4967673"/>
            <a:ext cx="383182" cy="7020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stretch>
            <a:fillRect/>
          </a:stretch>
        </p:blipFill>
        <p:spPr>
          <a:xfrm>
            <a:off x="7535748" y="2996458"/>
            <a:ext cx="438211" cy="1419423"/>
          </a:xfrm>
          <a:prstGeom prst="rect">
            <a:avLst/>
          </a:prstGeom>
        </p:spPr>
      </p:pic>
      <p:sp>
        <p:nvSpPr>
          <p:cNvPr id="15" name="TextBox 14"/>
          <p:cNvSpPr txBox="1"/>
          <p:nvPr/>
        </p:nvSpPr>
        <p:spPr>
          <a:xfrm>
            <a:off x="7996597" y="3484491"/>
            <a:ext cx="2180405" cy="369332"/>
          </a:xfrm>
          <a:prstGeom prst="rect">
            <a:avLst/>
          </a:prstGeom>
          <a:noFill/>
        </p:spPr>
        <p:txBody>
          <a:bodyPr wrap="none" rtlCol="0">
            <a:spAutoFit/>
          </a:bodyPr>
          <a:lstStyle/>
          <a:p>
            <a:r>
              <a:rPr lang="en-CA" dirty="0">
                <a:solidFill>
                  <a:schemeClr val="accent5">
                    <a:lumMod val="75000"/>
                  </a:schemeClr>
                </a:solidFill>
              </a:rPr>
              <a:t>Inflates throughput</a:t>
            </a:r>
          </a:p>
        </p:txBody>
      </p:sp>
      <p:sp>
        <p:nvSpPr>
          <p:cNvPr id="16" name="Rectangle 15"/>
          <p:cNvSpPr/>
          <p:nvPr/>
        </p:nvSpPr>
        <p:spPr>
          <a:xfrm>
            <a:off x="5591361" y="5795016"/>
            <a:ext cx="4411283" cy="6430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Rounded MT Bold" panose="020F0704030504030204" pitchFamily="34" charset="0"/>
              </a:rPr>
              <a:t>Use Effective Updates with Caution</a:t>
            </a:r>
          </a:p>
        </p:txBody>
      </p:sp>
      <p:sp>
        <p:nvSpPr>
          <p:cNvPr id="22" name="TextBox 21"/>
          <p:cNvSpPr txBox="1"/>
          <p:nvPr/>
        </p:nvSpPr>
        <p:spPr>
          <a:xfrm>
            <a:off x="6607863" y="4190639"/>
            <a:ext cx="246663" cy="374304"/>
          </a:xfrm>
          <a:prstGeom prst="rect">
            <a:avLst/>
          </a:prstGeom>
          <a:noFill/>
        </p:spPr>
        <p:txBody>
          <a:bodyPr wrap="square" rtlCol="0">
            <a:spAutoFit/>
          </a:bodyPr>
          <a:lstStyle/>
          <a:p>
            <a:r>
              <a:rPr lang="en-CA" dirty="0">
                <a:solidFill>
                  <a:srgbClr val="0070C0"/>
                </a:solidFill>
              </a:rPr>
              <a:t>k</a:t>
            </a:r>
          </a:p>
        </p:txBody>
      </p:sp>
      <p:sp>
        <p:nvSpPr>
          <p:cNvPr id="25" name="Title 1"/>
          <p:cNvSpPr txBox="1">
            <a:spLocks/>
          </p:cNvSpPr>
          <p:nvPr/>
        </p:nvSpPr>
        <p:spPr>
          <a:xfrm>
            <a:off x="412283" y="586508"/>
            <a:ext cx="11569729" cy="89592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US" sz="2800" dirty="0">
                <a:solidFill>
                  <a:schemeClr val="accent5">
                    <a:lumMod val="75000"/>
                  </a:schemeClr>
                </a:solidFill>
              </a:rPr>
              <a:t>Microbenchmark Design: </a:t>
            </a:r>
            <a:endParaRPr lang="en-CA" sz="2800" dirty="0">
              <a:solidFill>
                <a:schemeClr val="accent5">
                  <a:lumMod val="75000"/>
                </a:schemeClr>
              </a:solidFill>
            </a:endParaRPr>
          </a:p>
        </p:txBody>
      </p:sp>
      <p:sp>
        <p:nvSpPr>
          <p:cNvPr id="27" name="TextBox 26"/>
          <p:cNvSpPr txBox="1"/>
          <p:nvPr/>
        </p:nvSpPr>
        <p:spPr>
          <a:xfrm>
            <a:off x="4981508" y="2578747"/>
            <a:ext cx="556922" cy="400110"/>
          </a:xfrm>
          <a:prstGeom prst="rect">
            <a:avLst/>
          </a:prstGeom>
          <a:noFill/>
        </p:spPr>
        <p:txBody>
          <a:bodyPr wrap="square" rtlCol="0">
            <a:spAutoFit/>
          </a:bodyPr>
          <a:lstStyle/>
          <a:p>
            <a:r>
              <a:rPr lang="en-CA" sz="2000" b="1" dirty="0">
                <a:solidFill>
                  <a:schemeClr val="accent5"/>
                </a:solidFill>
              </a:rPr>
              <a:t>t1</a:t>
            </a:r>
          </a:p>
        </p:txBody>
      </p:sp>
    </p:spTree>
    <p:extLst>
      <p:ext uri="{BB962C8B-B14F-4D97-AF65-F5344CB8AC3E}">
        <p14:creationId xmlns:p14="http://schemas.microsoft.com/office/powerpoint/2010/main" val="235352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chemeClr val="accent6">
                    <a:lumMod val="75000"/>
                  </a:schemeClr>
                </a:solidFill>
              </a:rPr>
              <a:t>Effective Updates:</a:t>
            </a:r>
            <a:r>
              <a:rPr lang="en-US" dirty="0"/>
              <a:t>	</a:t>
            </a:r>
          </a:p>
          <a:p>
            <a:r>
              <a:rPr lang="en-US" dirty="0"/>
              <a:t>Key range[1,10]: 	</a:t>
            </a:r>
            <a:r>
              <a:rPr lang="en-US" dirty="0">
                <a:solidFill>
                  <a:schemeClr val="accent5">
                    <a:lumMod val="50000"/>
                  </a:schemeClr>
                </a:solidFill>
              </a:rPr>
              <a:t>50% effective inserts, 50% effective deletes</a:t>
            </a:r>
          </a:p>
          <a:p>
            <a:pPr marL="1371600" lvl="3" indent="0">
              <a:buNone/>
            </a:pPr>
            <a:endParaRPr lang="en-US" dirty="0"/>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t>
            </a:r>
          </a:p>
          <a:p>
            <a:pPr algn="ctr"/>
            <a:r>
              <a:rPr lang="en-CA" dirty="0"/>
              <a:t>.</a:t>
            </a:r>
          </a:p>
          <a:p>
            <a:pPr algn="ctr"/>
            <a:r>
              <a:rPr lang="en-CA" dirty="0"/>
              <a:t>.</a:t>
            </a:r>
          </a:p>
        </p:txBody>
      </p:sp>
      <p:sp>
        <p:nvSpPr>
          <p:cNvPr id="5" name="Isosceles Triangle 4"/>
          <p:cNvSpPr/>
          <p:nvPr/>
        </p:nvSpPr>
        <p:spPr>
          <a:xfrm>
            <a:off x="947852" y="3266194"/>
            <a:ext cx="3624147" cy="3166946"/>
          </a:xfrm>
          <a:prstGeom prst="triangle">
            <a:avLst>
              <a:gd name="adj" fmla="val 50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p:cNvSpPr txBox="1"/>
          <p:nvPr/>
        </p:nvSpPr>
        <p:spPr>
          <a:xfrm>
            <a:off x="2580816" y="3493228"/>
            <a:ext cx="393056" cy="369332"/>
          </a:xfrm>
          <a:prstGeom prst="rect">
            <a:avLst/>
          </a:prstGeom>
          <a:noFill/>
        </p:spPr>
        <p:txBody>
          <a:bodyPr wrap="none" rtlCol="0">
            <a:spAutoFit/>
          </a:bodyPr>
          <a:lstStyle/>
          <a:p>
            <a:r>
              <a:rPr lang="en-CA" b="1" dirty="0"/>
              <a:t> 6</a:t>
            </a:r>
          </a:p>
        </p:txBody>
      </p:sp>
      <p:sp>
        <p:nvSpPr>
          <p:cNvPr id="7" name="TextBox 6"/>
          <p:cNvSpPr txBox="1"/>
          <p:nvPr/>
        </p:nvSpPr>
        <p:spPr>
          <a:xfrm>
            <a:off x="2132189" y="4594520"/>
            <a:ext cx="1338828" cy="400110"/>
          </a:xfrm>
          <a:prstGeom prst="rect">
            <a:avLst/>
          </a:prstGeom>
          <a:noFill/>
        </p:spPr>
        <p:txBody>
          <a:bodyPr wrap="none" rtlCol="0">
            <a:spAutoFit/>
          </a:bodyPr>
          <a:lstStyle/>
          <a:p>
            <a:r>
              <a:rPr lang="en-CA" sz="2000" b="1" dirty="0">
                <a:latin typeface="Times New Roman" panose="02020603050405020304" pitchFamily="18" charset="0"/>
                <a:cs typeface="Times New Roman" panose="02020603050405020304" pitchFamily="18" charset="0"/>
              </a:rPr>
              <a:t>3              8</a:t>
            </a:r>
          </a:p>
        </p:txBody>
      </p:sp>
      <p:sp>
        <p:nvSpPr>
          <p:cNvPr id="8" name="TextBox 7"/>
          <p:cNvSpPr txBox="1"/>
          <p:nvPr/>
        </p:nvSpPr>
        <p:spPr>
          <a:xfrm>
            <a:off x="1494834" y="5605449"/>
            <a:ext cx="3567819" cy="400110"/>
          </a:xfrm>
          <a:prstGeom prst="rect">
            <a:avLst/>
          </a:prstGeom>
          <a:noFill/>
        </p:spPr>
        <p:txBody>
          <a:bodyPr wrap="square" rtlCol="0">
            <a:spAutoFit/>
          </a:bodyPr>
          <a:lstStyle/>
          <a:p>
            <a:r>
              <a:rPr lang="en-CA" sz="2000" b="1" dirty="0">
                <a:latin typeface="Times New Roman" panose="02020603050405020304" pitchFamily="18" charset="0"/>
                <a:cs typeface="Times New Roman" panose="02020603050405020304" pitchFamily="18" charset="0"/>
              </a:rPr>
              <a:t>  1           5                 9</a:t>
            </a:r>
          </a:p>
        </p:txBody>
      </p:sp>
      <p:cxnSp>
        <p:nvCxnSpPr>
          <p:cNvPr id="10" name="Straight Connector 9"/>
          <p:cNvCxnSpPr/>
          <p:nvPr/>
        </p:nvCxnSpPr>
        <p:spPr>
          <a:xfrm flipH="1">
            <a:off x="2386361" y="3895387"/>
            <a:ext cx="373564" cy="6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836236" y="4973338"/>
            <a:ext cx="373564" cy="6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38036" y="3889722"/>
            <a:ext cx="383182" cy="7020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99064" y="4978828"/>
            <a:ext cx="281752" cy="677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259969" y="3220476"/>
            <a:ext cx="2954655" cy="923330"/>
          </a:xfrm>
          <a:prstGeom prst="rect">
            <a:avLst/>
          </a:prstGeom>
          <a:noFill/>
        </p:spPr>
        <p:txBody>
          <a:bodyPr wrap="none" rtlCol="0">
            <a:spAutoFit/>
          </a:bodyPr>
          <a:lstStyle/>
          <a:p>
            <a:pPr marL="285750" indent="-285750">
              <a:buFont typeface="Arial" panose="020B0604020202020204" pitchFamily="34" charset="0"/>
              <a:buChar char="•"/>
            </a:pPr>
            <a:r>
              <a:rPr lang="en-CA" dirty="0"/>
              <a:t>Insert(5)  </a:t>
            </a:r>
            <a:r>
              <a:rPr lang="en-CA" dirty="0">
                <a:sym typeface="Wingdings" panose="05000000000000000000" pitchFamily="2" charset="2"/>
              </a:rPr>
              <a:t> </a:t>
            </a:r>
            <a:r>
              <a:rPr lang="en-CA" dirty="0"/>
              <a:t> false</a:t>
            </a:r>
          </a:p>
          <a:p>
            <a:pPr marL="285750" indent="-285750">
              <a:buFont typeface="Arial" panose="020B0604020202020204" pitchFamily="34" charset="0"/>
              <a:buChar char="•"/>
            </a:pPr>
            <a:r>
              <a:rPr lang="en-CA" dirty="0"/>
              <a:t>Insert(1)  </a:t>
            </a:r>
            <a:r>
              <a:rPr lang="en-CA" dirty="0">
                <a:sym typeface="Wingdings" panose="05000000000000000000" pitchFamily="2" charset="2"/>
              </a:rPr>
              <a:t>  false</a:t>
            </a:r>
          </a:p>
          <a:p>
            <a:pPr marL="285750" indent="-285750">
              <a:buFont typeface="Arial" panose="020B0604020202020204" pitchFamily="34" charset="0"/>
              <a:buChar char="•"/>
            </a:pPr>
            <a:r>
              <a:rPr lang="en-CA" dirty="0">
                <a:sym typeface="Wingdings" panose="05000000000000000000" pitchFamily="2" charset="2"/>
              </a:rPr>
              <a:t>Insert(8)   false	</a:t>
            </a:r>
          </a:p>
        </p:txBody>
      </p:sp>
      <p:pic>
        <p:nvPicPr>
          <p:cNvPr id="11" name="Picture 10"/>
          <p:cNvPicPr>
            <a:picLocks noChangeAspect="1"/>
          </p:cNvPicPr>
          <p:nvPr/>
        </p:nvPicPr>
        <p:blipFill>
          <a:blip r:embed="rId3"/>
          <a:stretch>
            <a:fillRect/>
          </a:stretch>
        </p:blipFill>
        <p:spPr>
          <a:xfrm>
            <a:off x="6411589" y="4190639"/>
            <a:ext cx="104790" cy="104790"/>
          </a:xfrm>
          <a:prstGeom prst="rect">
            <a:avLst/>
          </a:prstGeom>
        </p:spPr>
      </p:pic>
      <p:pic>
        <p:nvPicPr>
          <p:cNvPr id="12" name="Picture 11"/>
          <p:cNvPicPr>
            <a:picLocks noChangeAspect="1"/>
          </p:cNvPicPr>
          <p:nvPr/>
        </p:nvPicPr>
        <p:blipFill>
          <a:blip r:embed="rId3"/>
          <a:stretch>
            <a:fillRect/>
          </a:stretch>
        </p:blipFill>
        <p:spPr>
          <a:xfrm>
            <a:off x="6411596" y="4324458"/>
            <a:ext cx="104790" cy="104790"/>
          </a:xfrm>
          <a:prstGeom prst="rect">
            <a:avLst/>
          </a:prstGeom>
        </p:spPr>
      </p:pic>
      <p:pic>
        <p:nvPicPr>
          <p:cNvPr id="13" name="Picture 12"/>
          <p:cNvPicPr>
            <a:picLocks noChangeAspect="1"/>
          </p:cNvPicPr>
          <p:nvPr/>
        </p:nvPicPr>
        <p:blipFill>
          <a:blip r:embed="rId3"/>
          <a:stretch>
            <a:fillRect/>
          </a:stretch>
        </p:blipFill>
        <p:spPr>
          <a:xfrm>
            <a:off x="6411593" y="4447123"/>
            <a:ext cx="104790" cy="104790"/>
          </a:xfrm>
          <a:prstGeom prst="rect">
            <a:avLst/>
          </a:prstGeom>
        </p:spPr>
      </p:pic>
      <p:sp>
        <p:nvSpPr>
          <p:cNvPr id="19" name="TextBox 18"/>
          <p:cNvSpPr txBox="1"/>
          <p:nvPr/>
        </p:nvSpPr>
        <p:spPr>
          <a:xfrm>
            <a:off x="5246149" y="4703755"/>
            <a:ext cx="2630848" cy="646331"/>
          </a:xfrm>
          <a:prstGeom prst="rect">
            <a:avLst/>
          </a:prstGeom>
          <a:noFill/>
        </p:spPr>
        <p:txBody>
          <a:bodyPr wrap="none" rtlCol="0">
            <a:spAutoFit/>
          </a:bodyPr>
          <a:lstStyle/>
          <a:p>
            <a:pPr marL="285750" indent="-285750">
              <a:buFont typeface="Arial" panose="020B0604020202020204" pitchFamily="34" charset="0"/>
              <a:buChar char="•"/>
            </a:pPr>
            <a:r>
              <a:rPr lang="en-CA" b="1" dirty="0">
                <a:solidFill>
                  <a:schemeClr val="accent5">
                    <a:lumMod val="50000"/>
                  </a:schemeClr>
                </a:solidFill>
              </a:rPr>
              <a:t>Insert(9)  </a:t>
            </a:r>
            <a:r>
              <a:rPr lang="en-CA" b="1" dirty="0">
                <a:solidFill>
                  <a:schemeClr val="accent5">
                    <a:lumMod val="50000"/>
                  </a:schemeClr>
                </a:solidFill>
                <a:sym typeface="Wingdings" panose="05000000000000000000" pitchFamily="2" charset="2"/>
              </a:rPr>
              <a:t>  true </a:t>
            </a:r>
            <a:r>
              <a:rPr lang="en-CA" b="1" dirty="0">
                <a:solidFill>
                  <a:schemeClr val="accent5">
                    <a:lumMod val="50000"/>
                  </a:schemeClr>
                </a:solidFill>
              </a:rPr>
              <a:t> </a:t>
            </a:r>
          </a:p>
          <a:p>
            <a:r>
              <a:rPr lang="en-CA" dirty="0">
                <a:sym typeface="Wingdings" panose="05000000000000000000" pitchFamily="2" charset="2"/>
              </a:rPr>
              <a:t>	</a:t>
            </a:r>
          </a:p>
        </p:txBody>
      </p:sp>
      <p:cxnSp>
        <p:nvCxnSpPr>
          <p:cNvPr id="20" name="Straight Connector 19"/>
          <p:cNvCxnSpPr/>
          <p:nvPr/>
        </p:nvCxnSpPr>
        <p:spPr>
          <a:xfrm>
            <a:off x="3347270" y="4967673"/>
            <a:ext cx="383182" cy="7020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stretch>
            <a:fillRect/>
          </a:stretch>
        </p:blipFill>
        <p:spPr>
          <a:xfrm>
            <a:off x="7535748" y="2996458"/>
            <a:ext cx="438211" cy="1419423"/>
          </a:xfrm>
          <a:prstGeom prst="rect">
            <a:avLst/>
          </a:prstGeom>
        </p:spPr>
      </p:pic>
      <p:sp>
        <p:nvSpPr>
          <p:cNvPr id="15" name="TextBox 14"/>
          <p:cNvSpPr txBox="1"/>
          <p:nvPr/>
        </p:nvSpPr>
        <p:spPr>
          <a:xfrm>
            <a:off x="7996597" y="3484491"/>
            <a:ext cx="2180405" cy="369332"/>
          </a:xfrm>
          <a:prstGeom prst="rect">
            <a:avLst/>
          </a:prstGeom>
          <a:noFill/>
        </p:spPr>
        <p:txBody>
          <a:bodyPr wrap="none" rtlCol="0">
            <a:spAutoFit/>
          </a:bodyPr>
          <a:lstStyle/>
          <a:p>
            <a:r>
              <a:rPr lang="en-CA" dirty="0">
                <a:solidFill>
                  <a:schemeClr val="accent5">
                    <a:lumMod val="75000"/>
                  </a:schemeClr>
                </a:solidFill>
              </a:rPr>
              <a:t>Inflates throughput</a:t>
            </a:r>
          </a:p>
        </p:txBody>
      </p:sp>
      <p:sp>
        <p:nvSpPr>
          <p:cNvPr id="16" name="Rectangle 15"/>
          <p:cNvSpPr/>
          <p:nvPr/>
        </p:nvSpPr>
        <p:spPr>
          <a:xfrm>
            <a:off x="5591361" y="5795016"/>
            <a:ext cx="5970986" cy="6430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Rounded MT Bold" panose="020F0704030504030204" pitchFamily="34" charset="0"/>
              </a:rPr>
              <a:t>Recommendation: </a:t>
            </a:r>
          </a:p>
          <a:p>
            <a:pPr algn="ctr"/>
            <a:r>
              <a:rPr lang="en-CA" dirty="0">
                <a:solidFill>
                  <a:schemeClr val="tx1"/>
                </a:solidFill>
                <a:latin typeface="Arial Rounded MT Bold" panose="020F0704030504030204" pitchFamily="34" charset="0"/>
              </a:rPr>
              <a:t>Randomly select between insert/delete operations</a:t>
            </a:r>
          </a:p>
        </p:txBody>
      </p:sp>
      <p:sp>
        <p:nvSpPr>
          <p:cNvPr id="22" name="TextBox 21"/>
          <p:cNvSpPr txBox="1"/>
          <p:nvPr/>
        </p:nvSpPr>
        <p:spPr>
          <a:xfrm>
            <a:off x="6607863" y="4190639"/>
            <a:ext cx="246663" cy="374304"/>
          </a:xfrm>
          <a:prstGeom prst="rect">
            <a:avLst/>
          </a:prstGeom>
          <a:noFill/>
        </p:spPr>
        <p:txBody>
          <a:bodyPr wrap="square" rtlCol="0">
            <a:spAutoFit/>
          </a:bodyPr>
          <a:lstStyle/>
          <a:p>
            <a:r>
              <a:rPr lang="en-CA" dirty="0">
                <a:solidFill>
                  <a:srgbClr val="0070C0"/>
                </a:solidFill>
              </a:rPr>
              <a:t>k</a:t>
            </a:r>
          </a:p>
        </p:txBody>
      </p:sp>
      <p:sp>
        <p:nvSpPr>
          <p:cNvPr id="25" name="Title 1"/>
          <p:cNvSpPr txBox="1">
            <a:spLocks/>
          </p:cNvSpPr>
          <p:nvPr/>
        </p:nvSpPr>
        <p:spPr>
          <a:xfrm>
            <a:off x="412283" y="586508"/>
            <a:ext cx="11569729" cy="89592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US" sz="2800" dirty="0">
                <a:solidFill>
                  <a:schemeClr val="accent5">
                    <a:lumMod val="75000"/>
                  </a:schemeClr>
                </a:solidFill>
              </a:rPr>
              <a:t>Microbenchmark Design: </a:t>
            </a:r>
            <a:endParaRPr lang="en-CA" sz="2800" dirty="0">
              <a:solidFill>
                <a:schemeClr val="accent5">
                  <a:lumMod val="75000"/>
                </a:schemeClr>
              </a:solidFill>
            </a:endParaRPr>
          </a:p>
        </p:txBody>
      </p:sp>
      <p:sp>
        <p:nvSpPr>
          <p:cNvPr id="27" name="TextBox 26"/>
          <p:cNvSpPr txBox="1"/>
          <p:nvPr/>
        </p:nvSpPr>
        <p:spPr>
          <a:xfrm>
            <a:off x="4981508" y="2578747"/>
            <a:ext cx="556922" cy="400110"/>
          </a:xfrm>
          <a:prstGeom prst="rect">
            <a:avLst/>
          </a:prstGeom>
          <a:noFill/>
        </p:spPr>
        <p:txBody>
          <a:bodyPr wrap="square" rtlCol="0">
            <a:spAutoFit/>
          </a:bodyPr>
          <a:lstStyle/>
          <a:p>
            <a:r>
              <a:rPr lang="en-CA" sz="2000" b="1" dirty="0">
                <a:solidFill>
                  <a:schemeClr val="accent5"/>
                </a:solidFill>
              </a:rPr>
              <a:t>t1</a:t>
            </a:r>
          </a:p>
        </p:txBody>
      </p:sp>
    </p:spTree>
    <p:extLst>
      <p:ext uri="{BB962C8B-B14F-4D97-AF65-F5344CB8AC3E}">
        <p14:creationId xmlns:p14="http://schemas.microsoft.com/office/powerpoint/2010/main" val="347661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7982" y="434108"/>
            <a:ext cx="11351630" cy="895927"/>
          </a:xfrm>
        </p:spPr>
        <p:txBody>
          <a:bodyPr/>
          <a:lstStyle/>
          <a:p>
            <a:r>
              <a:rPr lang="en-CA" dirty="0">
                <a:solidFill>
                  <a:schemeClr val="accent3">
                    <a:lumMod val="50000"/>
                  </a:schemeClr>
                </a:solidFill>
              </a:rPr>
              <a:t>Overview</a:t>
            </a:r>
          </a:p>
        </p:txBody>
      </p:sp>
      <p:sp>
        <p:nvSpPr>
          <p:cNvPr id="11" name="Rectangle 10"/>
          <p:cNvSpPr/>
          <p:nvPr/>
        </p:nvSpPr>
        <p:spPr>
          <a:xfrm>
            <a:off x="9071264" y="6030051"/>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812800" y="4998027"/>
            <a:ext cx="822960" cy="275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 name="Diagram 1"/>
          <p:cNvGraphicFramePr/>
          <p:nvPr>
            <p:extLst>
              <p:ext uri="{D42A27DB-BD31-4B8C-83A1-F6EECF244321}">
                <p14:modId xmlns:p14="http://schemas.microsoft.com/office/powerpoint/2010/main" val="3995406865"/>
              </p:ext>
            </p:extLst>
          </p:nvPr>
        </p:nvGraphicFramePr>
        <p:xfrm>
          <a:off x="1425095" y="1439333"/>
          <a:ext cx="713107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8830581" y="2223998"/>
            <a:ext cx="2075958" cy="4226560"/>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49352" tIns="291137" rIns="149352" bIns="149352" numCol="1" spcCol="1270" anchor="t" anchorCtr="0">
            <a:noAutofit/>
          </a:bodyPr>
          <a:lstStyle/>
          <a:p>
            <a:pPr marL="0" lvl="1" algn="l" defTabSz="711200">
              <a:lnSpc>
                <a:spcPct val="90000"/>
              </a:lnSpc>
              <a:spcBef>
                <a:spcPct val="0"/>
              </a:spcBef>
              <a:spcAft>
                <a:spcPct val="15000"/>
              </a:spcAft>
            </a:pPr>
            <a:endParaRPr lang="en-US" sz="1600" dirty="0"/>
          </a:p>
          <a:p>
            <a:pPr marL="171450" lvl="1" indent="-171450" algn="l" defTabSz="711200">
              <a:lnSpc>
                <a:spcPct val="90000"/>
              </a:lnSpc>
              <a:spcBef>
                <a:spcPct val="0"/>
              </a:spcBef>
              <a:spcAft>
                <a:spcPct val="15000"/>
              </a:spcAft>
              <a:buChar char="••"/>
            </a:pPr>
            <a:r>
              <a:rPr lang="en-US" sz="1600" kern="1200" dirty="0"/>
              <a:t>Full </a:t>
            </a:r>
            <a:r>
              <a:rPr lang="en-US" sz="1600" dirty="0"/>
              <a:t>Set: </a:t>
            </a:r>
            <a:r>
              <a:rPr lang="en-US" sz="1600" kern="1200" dirty="0"/>
              <a:t>Recommended </a:t>
            </a:r>
            <a:br>
              <a:rPr lang="en-US" sz="1600" kern="1200" dirty="0"/>
            </a:br>
            <a:r>
              <a:rPr lang="en-US" sz="1600" kern="1200" dirty="0"/>
              <a:t>Best Practices</a:t>
            </a:r>
          </a:p>
          <a:p>
            <a:pPr marL="171450" lvl="1" indent="-171450" algn="l" defTabSz="711200">
              <a:lnSpc>
                <a:spcPct val="90000"/>
              </a:lnSpc>
              <a:spcBef>
                <a:spcPct val="0"/>
              </a:spcBef>
              <a:spcAft>
                <a:spcPct val="15000"/>
              </a:spcAft>
              <a:buChar char="••"/>
            </a:pPr>
            <a:r>
              <a:rPr lang="en-US" sz="1600" dirty="0"/>
              <a:t>Advances in the </a:t>
            </a:r>
            <a:r>
              <a:rPr lang="en-US" sz="1600" dirty="0" err="1"/>
              <a:t>Setbench</a:t>
            </a:r>
            <a:r>
              <a:rPr lang="en-US" sz="1600" dirty="0"/>
              <a:t> M</a:t>
            </a:r>
            <a:r>
              <a:rPr lang="en-US" sz="1600" kern="1200" dirty="0"/>
              <a:t>icrobenchmark</a:t>
            </a:r>
          </a:p>
        </p:txBody>
      </p:sp>
      <p:sp>
        <p:nvSpPr>
          <p:cNvPr id="17" name="Rectangle 16"/>
          <p:cNvSpPr/>
          <p:nvPr/>
        </p:nvSpPr>
        <p:spPr>
          <a:xfrm>
            <a:off x="8631744" y="1807806"/>
            <a:ext cx="660216" cy="660216"/>
          </a:xfrm>
          <a:prstGeom prst="rect">
            <a:avLst/>
          </a:prstGeom>
          <a:solidFill>
            <a:schemeClr val="accent3">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Rectangle 20"/>
          <p:cNvSpPr/>
          <p:nvPr/>
        </p:nvSpPr>
        <p:spPr>
          <a:xfrm>
            <a:off x="1224280" y="1821691"/>
            <a:ext cx="1313180" cy="369332"/>
          </a:xfrm>
          <a:prstGeom prst="rect">
            <a:avLst/>
          </a:prstGeom>
        </p:spPr>
        <p:txBody>
          <a:bodyPr wrap="none">
            <a:spAutoFit/>
          </a:bodyPr>
          <a:lstStyle/>
          <a:p>
            <a:pPr lvl="0"/>
            <a:r>
              <a:rPr lang="en-US" dirty="0">
                <a:solidFill>
                  <a:schemeClr val="accent5">
                    <a:lumMod val="50000"/>
                  </a:schemeClr>
                </a:solidFill>
              </a:rPr>
              <a:t>Motivation</a:t>
            </a:r>
          </a:p>
        </p:txBody>
      </p:sp>
      <p:sp>
        <p:nvSpPr>
          <p:cNvPr id="22" name="Rectangle 21"/>
          <p:cNvSpPr/>
          <p:nvPr/>
        </p:nvSpPr>
        <p:spPr>
          <a:xfrm>
            <a:off x="3449131" y="1821134"/>
            <a:ext cx="1489510" cy="646331"/>
          </a:xfrm>
          <a:prstGeom prst="rect">
            <a:avLst/>
          </a:prstGeom>
        </p:spPr>
        <p:txBody>
          <a:bodyPr wrap="none">
            <a:spAutoFit/>
          </a:bodyPr>
          <a:lstStyle/>
          <a:p>
            <a:pPr lvl="0"/>
            <a:r>
              <a:rPr lang="en-US" dirty="0">
                <a:solidFill>
                  <a:schemeClr val="accent3">
                    <a:lumMod val="50000"/>
                  </a:schemeClr>
                </a:solidFill>
              </a:rPr>
              <a:t>Experiments</a:t>
            </a:r>
          </a:p>
          <a:p>
            <a:pPr lvl="0"/>
            <a:r>
              <a:rPr lang="en-US" dirty="0">
                <a:solidFill>
                  <a:schemeClr val="accent3">
                    <a:lumMod val="50000"/>
                  </a:schemeClr>
                </a:solidFill>
              </a:rPr>
              <a:t>Part 1</a:t>
            </a:r>
          </a:p>
        </p:txBody>
      </p:sp>
      <p:sp>
        <p:nvSpPr>
          <p:cNvPr id="23" name="Rectangle 22"/>
          <p:cNvSpPr/>
          <p:nvPr/>
        </p:nvSpPr>
        <p:spPr>
          <a:xfrm>
            <a:off x="5973830" y="1821691"/>
            <a:ext cx="1489510" cy="646331"/>
          </a:xfrm>
          <a:prstGeom prst="rect">
            <a:avLst/>
          </a:prstGeom>
        </p:spPr>
        <p:txBody>
          <a:bodyPr wrap="none">
            <a:spAutoFit/>
          </a:bodyPr>
          <a:lstStyle/>
          <a:p>
            <a:pPr lvl="0"/>
            <a:r>
              <a:rPr lang="en-US" dirty="0">
                <a:solidFill>
                  <a:schemeClr val="accent3">
                    <a:lumMod val="75000"/>
                  </a:schemeClr>
                </a:solidFill>
              </a:rPr>
              <a:t>Experiments</a:t>
            </a:r>
          </a:p>
          <a:p>
            <a:pPr lvl="0"/>
            <a:r>
              <a:rPr lang="en-US" dirty="0">
                <a:solidFill>
                  <a:schemeClr val="accent3">
                    <a:lumMod val="75000"/>
                  </a:schemeClr>
                </a:solidFill>
              </a:rPr>
              <a:t>Part 2</a:t>
            </a:r>
          </a:p>
        </p:txBody>
      </p:sp>
      <p:sp>
        <p:nvSpPr>
          <p:cNvPr id="24" name="Rectangle 23"/>
          <p:cNvSpPr/>
          <p:nvPr/>
        </p:nvSpPr>
        <p:spPr>
          <a:xfrm>
            <a:off x="8413599" y="1805117"/>
            <a:ext cx="1239442" cy="369332"/>
          </a:xfrm>
          <a:prstGeom prst="rect">
            <a:avLst/>
          </a:prstGeom>
        </p:spPr>
        <p:txBody>
          <a:bodyPr wrap="none">
            <a:spAutoFit/>
          </a:bodyPr>
          <a:lstStyle/>
          <a:p>
            <a:pPr lvl="0"/>
            <a:r>
              <a:rPr lang="en-US" dirty="0">
                <a:solidFill>
                  <a:schemeClr val="accent1">
                    <a:lumMod val="75000"/>
                  </a:schemeClr>
                </a:solidFill>
              </a:rPr>
              <a:t>Full Paper</a:t>
            </a:r>
          </a:p>
        </p:txBody>
      </p:sp>
    </p:spTree>
    <p:extLst>
      <p:ext uri="{BB962C8B-B14F-4D97-AF65-F5344CB8AC3E}">
        <p14:creationId xmlns:p14="http://schemas.microsoft.com/office/powerpoint/2010/main" val="167926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rPr>
              <a:t>Microbenchmark Design</a:t>
            </a:r>
            <a:endParaRPr lang="en-CA" dirty="0">
              <a:solidFill>
                <a:schemeClr val="accent5">
                  <a:lumMod val="75000"/>
                </a:schemeClr>
              </a:solidFill>
            </a:endParaRPr>
          </a:p>
        </p:txBody>
      </p:sp>
      <p:sp>
        <p:nvSpPr>
          <p:cNvPr id="3" name="Content Placeholder 2"/>
          <p:cNvSpPr>
            <a:spLocks noGrp="1"/>
          </p:cNvSpPr>
          <p:nvPr>
            <p:ph idx="1"/>
          </p:nvPr>
        </p:nvSpPr>
        <p:spPr/>
        <p:txBody>
          <a:bodyPr>
            <a:normAutofit/>
          </a:bodyPr>
          <a:lstStyle/>
          <a:p>
            <a:r>
              <a:rPr lang="en-US" dirty="0"/>
              <a:t>Memory Reclamation:	</a:t>
            </a:r>
          </a:p>
          <a:p>
            <a:pPr lvl="1"/>
            <a:r>
              <a:rPr lang="en-US" dirty="0"/>
              <a:t>Microbenchmarks may incorporate memory reclamation for some concurrent data structures</a:t>
            </a:r>
          </a:p>
          <a:p>
            <a:pPr lvl="1"/>
            <a:r>
              <a:rPr lang="en-US" dirty="0"/>
              <a:t>Poor vs more efficient memory reclamation will impact performance </a:t>
            </a:r>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[4]</a:t>
            </a:r>
          </a:p>
        </p:txBody>
      </p:sp>
      <p:pic>
        <p:nvPicPr>
          <p:cNvPr id="5" name="Picture 4"/>
          <p:cNvPicPr>
            <a:picLocks noChangeAspect="1"/>
          </p:cNvPicPr>
          <p:nvPr/>
        </p:nvPicPr>
        <p:blipFill>
          <a:blip r:embed="rId3"/>
          <a:stretch>
            <a:fillRect/>
          </a:stretch>
        </p:blipFill>
        <p:spPr>
          <a:xfrm>
            <a:off x="3610403" y="3460116"/>
            <a:ext cx="5098472" cy="3397884"/>
          </a:xfrm>
          <a:prstGeom prst="rect">
            <a:avLst/>
          </a:prstGeom>
        </p:spPr>
      </p:pic>
      <p:sp>
        <p:nvSpPr>
          <p:cNvPr id="10" name="Rectangle 9"/>
          <p:cNvSpPr/>
          <p:nvPr/>
        </p:nvSpPr>
        <p:spPr>
          <a:xfrm>
            <a:off x="4910406" y="3699971"/>
            <a:ext cx="825374" cy="23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4910406" y="3710721"/>
            <a:ext cx="1598678" cy="5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6270" y="3705724"/>
            <a:ext cx="1572814" cy="548957"/>
          </a:xfrm>
          <a:prstGeom prst="rect">
            <a:avLst/>
          </a:prstGeom>
        </p:spPr>
      </p:pic>
      <p:sp>
        <p:nvSpPr>
          <p:cNvPr id="8" name="TextBox 7"/>
          <p:cNvSpPr txBox="1"/>
          <p:nvPr/>
        </p:nvSpPr>
        <p:spPr>
          <a:xfrm>
            <a:off x="8815424" y="6233085"/>
            <a:ext cx="511679" cy="400110"/>
          </a:xfrm>
          <a:prstGeom prst="rect">
            <a:avLst/>
          </a:prstGeom>
          <a:noFill/>
        </p:spPr>
        <p:txBody>
          <a:bodyPr wrap="none" rtlCol="0">
            <a:spAutoFit/>
          </a:bodyPr>
          <a:lstStyle/>
          <a:p>
            <a:r>
              <a:rPr lang="en-CA" dirty="0"/>
              <a:t>[</a:t>
            </a:r>
            <a:r>
              <a:rPr lang="en-CA" sz="2000" dirty="0"/>
              <a:t>4]</a:t>
            </a:r>
          </a:p>
        </p:txBody>
      </p:sp>
    </p:spTree>
    <p:extLst>
      <p:ext uri="{BB962C8B-B14F-4D97-AF65-F5344CB8AC3E}">
        <p14:creationId xmlns:p14="http://schemas.microsoft.com/office/powerpoint/2010/main" val="71688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rPr>
              <a:t>Microbenchmark Design</a:t>
            </a:r>
            <a:endParaRPr lang="en-CA" dirty="0">
              <a:solidFill>
                <a:schemeClr val="accent5">
                  <a:lumMod val="75000"/>
                </a:schemeClr>
              </a:solidFill>
            </a:endParaRPr>
          </a:p>
        </p:txBody>
      </p:sp>
      <p:sp>
        <p:nvSpPr>
          <p:cNvPr id="3" name="Content Placeholder 2"/>
          <p:cNvSpPr>
            <a:spLocks noGrp="1"/>
          </p:cNvSpPr>
          <p:nvPr>
            <p:ph idx="1"/>
          </p:nvPr>
        </p:nvSpPr>
        <p:spPr/>
        <p:txBody>
          <a:bodyPr>
            <a:normAutofit/>
          </a:bodyPr>
          <a:lstStyle/>
          <a:p>
            <a:r>
              <a:rPr lang="en-US" dirty="0"/>
              <a:t>Memory Reclamation:	</a:t>
            </a:r>
          </a:p>
          <a:p>
            <a:pPr lvl="1"/>
            <a:r>
              <a:rPr lang="en-US" dirty="0"/>
              <a:t>Microbenchmarks may incorporate memory reclamation for some concurrent data structures</a:t>
            </a:r>
          </a:p>
          <a:p>
            <a:pPr lvl="1"/>
            <a:r>
              <a:rPr lang="en-US" dirty="0"/>
              <a:t>Poor vs more efficient memory reclamation will impact performance </a:t>
            </a:r>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[4]</a:t>
            </a:r>
          </a:p>
        </p:txBody>
      </p:sp>
      <p:pic>
        <p:nvPicPr>
          <p:cNvPr id="5" name="Picture 4"/>
          <p:cNvPicPr>
            <a:picLocks noChangeAspect="1"/>
          </p:cNvPicPr>
          <p:nvPr/>
        </p:nvPicPr>
        <p:blipFill>
          <a:blip r:embed="rId3"/>
          <a:stretch>
            <a:fillRect/>
          </a:stretch>
        </p:blipFill>
        <p:spPr>
          <a:xfrm>
            <a:off x="350365" y="3460116"/>
            <a:ext cx="5098472" cy="339788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2740" y="3662570"/>
            <a:ext cx="1572814" cy="548957"/>
          </a:xfrm>
          <a:prstGeom prst="rect">
            <a:avLst/>
          </a:prstGeom>
        </p:spPr>
      </p:pic>
      <p:sp>
        <p:nvSpPr>
          <p:cNvPr id="12" name="Rectangle 11"/>
          <p:cNvSpPr/>
          <p:nvPr/>
        </p:nvSpPr>
        <p:spPr>
          <a:xfrm>
            <a:off x="6865621" y="4508864"/>
            <a:ext cx="4411283" cy="14162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Rounded MT Bold" panose="020F0704030504030204" pitchFamily="34" charset="0"/>
              </a:rPr>
              <a:t>Efficiency of memory reclamation may impact performance results:</a:t>
            </a:r>
            <a:br>
              <a:rPr lang="en-CA" dirty="0">
                <a:solidFill>
                  <a:schemeClr val="tx1"/>
                </a:solidFill>
                <a:latin typeface="Arial Rounded MT Bold" panose="020F0704030504030204" pitchFamily="34" charset="0"/>
              </a:rPr>
            </a:br>
            <a:r>
              <a:rPr lang="en-CA" dirty="0">
                <a:solidFill>
                  <a:schemeClr val="tx1"/>
                </a:solidFill>
                <a:latin typeface="Arial Rounded MT Bold" panose="020F0704030504030204" pitchFamily="34" charset="0"/>
              </a:rPr>
              <a:t>Monitor total memory usage during experiments</a:t>
            </a:r>
          </a:p>
        </p:txBody>
      </p:sp>
    </p:spTree>
    <p:extLst>
      <p:ext uri="{BB962C8B-B14F-4D97-AF65-F5344CB8AC3E}">
        <p14:creationId xmlns:p14="http://schemas.microsoft.com/office/powerpoint/2010/main" val="14502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solidFill>
                  <a:schemeClr val="accent5">
                    <a:lumMod val="75000"/>
                  </a:schemeClr>
                </a:solidFill>
              </a:rPr>
              <a:t>Microbenchmark Design Principles</a:t>
            </a:r>
          </a:p>
        </p:txBody>
      </p:sp>
      <p:sp>
        <p:nvSpPr>
          <p:cNvPr id="3" name="Content Placeholder 2"/>
          <p:cNvSpPr>
            <a:spLocks noGrp="1"/>
          </p:cNvSpPr>
          <p:nvPr>
            <p:ph idx="1"/>
          </p:nvPr>
        </p:nvSpPr>
        <p:spPr>
          <a:xfrm>
            <a:off x="259882" y="1413163"/>
            <a:ext cx="11932118" cy="4595117"/>
          </a:xfrm>
        </p:spPr>
        <p:txBody>
          <a:bodyPr>
            <a:normAutofit/>
          </a:bodyPr>
          <a:lstStyle/>
          <a:p>
            <a:r>
              <a:rPr lang="en-US" dirty="0"/>
              <a:t>Recommended best practice for microbenchmark design includes strategies to detect and mitigate errors in the microbenchmark. </a:t>
            </a:r>
          </a:p>
          <a:p>
            <a:pPr lvl="1"/>
            <a:r>
              <a:rPr lang="en-US" sz="2400" dirty="0">
                <a:solidFill>
                  <a:schemeClr val="accent5">
                    <a:lumMod val="75000"/>
                  </a:schemeClr>
                </a:solidFill>
              </a:rPr>
              <a:t>Checksum validation</a:t>
            </a:r>
            <a:endParaRPr lang="en-US" sz="2400" dirty="0"/>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7263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solidFill>
                  <a:schemeClr val="accent5">
                    <a:lumMod val="75000"/>
                  </a:schemeClr>
                </a:solidFill>
              </a:rPr>
              <a:t>Microbenchmark Design Principles</a:t>
            </a:r>
          </a:p>
        </p:txBody>
      </p:sp>
      <p:sp>
        <p:nvSpPr>
          <p:cNvPr id="3" name="Content Placeholder 2"/>
          <p:cNvSpPr>
            <a:spLocks noGrp="1"/>
          </p:cNvSpPr>
          <p:nvPr>
            <p:ph idx="1"/>
          </p:nvPr>
        </p:nvSpPr>
        <p:spPr/>
        <p:txBody>
          <a:bodyPr>
            <a:normAutofit/>
          </a:bodyPr>
          <a:lstStyle/>
          <a:p>
            <a:r>
              <a:rPr lang="en-US" dirty="0"/>
              <a:t>Data structure prefilling step that includes </a:t>
            </a:r>
            <a:r>
              <a:rPr lang="en-US" dirty="0">
                <a:solidFill>
                  <a:schemeClr val="accent5">
                    <a:lumMod val="75000"/>
                  </a:schemeClr>
                </a:solidFill>
              </a:rPr>
              <a:t>randomized insert and delete operations.</a:t>
            </a:r>
            <a:r>
              <a:rPr lang="en-US" dirty="0"/>
              <a:t> </a:t>
            </a:r>
          </a:p>
          <a:p>
            <a:pPr lvl="1"/>
            <a:r>
              <a:rPr lang="en-US" dirty="0"/>
              <a:t>Converge to a data structure that is half full</a:t>
            </a:r>
          </a:p>
          <a:p>
            <a:pPr lvl="1"/>
            <a:r>
              <a:rPr lang="en-US" dirty="0"/>
              <a:t>Multi-threaded prefilling</a:t>
            </a:r>
          </a:p>
          <a:p>
            <a:pPr lvl="1"/>
            <a:r>
              <a:rPr lang="en-US" dirty="0"/>
              <a:t>Generates a prefilled </a:t>
            </a:r>
            <a:r>
              <a:rPr lang="en-US" dirty="0" err="1"/>
              <a:t>CSet</a:t>
            </a:r>
            <a:r>
              <a:rPr lang="en-US" dirty="0"/>
              <a:t> data structure with a more realistic configuration (as opposed to a </a:t>
            </a:r>
            <a:r>
              <a:rPr lang="en-US" dirty="0" err="1"/>
              <a:t>CSet</a:t>
            </a:r>
            <a:r>
              <a:rPr lang="en-US" dirty="0"/>
              <a:t> that is produced by insert-only operations)</a:t>
            </a:r>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9404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solidFill>
                  <a:schemeClr val="accent5">
                    <a:lumMod val="75000"/>
                  </a:schemeClr>
                </a:solidFill>
              </a:rPr>
              <a:t>Microbenchmark Design Principles</a:t>
            </a:r>
          </a:p>
        </p:txBody>
      </p:sp>
      <p:sp>
        <p:nvSpPr>
          <p:cNvPr id="3" name="Content Placeholder 2"/>
          <p:cNvSpPr>
            <a:spLocks noGrp="1"/>
          </p:cNvSpPr>
          <p:nvPr>
            <p:ph idx="1"/>
          </p:nvPr>
        </p:nvSpPr>
        <p:spPr/>
        <p:txBody>
          <a:bodyPr>
            <a:normAutofit/>
          </a:bodyPr>
          <a:lstStyle/>
          <a:p>
            <a:pPr lvl="1"/>
            <a:r>
              <a:rPr lang="en-US" b="1" dirty="0">
                <a:solidFill>
                  <a:schemeClr val="accent3">
                    <a:lumMod val="50000"/>
                  </a:schemeClr>
                </a:solidFill>
              </a:rPr>
              <a:t>Note</a:t>
            </a:r>
            <a:r>
              <a:rPr lang="en-US" dirty="0">
                <a:solidFill>
                  <a:schemeClr val="accent3">
                    <a:lumMod val="50000"/>
                  </a:schemeClr>
                </a:solidFill>
              </a:rPr>
              <a:t>: Prefilling may have an impact on performance depending on the concurrent data structure.</a:t>
            </a:r>
          </a:p>
          <a:p>
            <a:pPr lvl="1"/>
            <a:r>
              <a:rPr lang="en-US" dirty="0">
                <a:solidFill>
                  <a:srgbClr val="002060"/>
                </a:solidFill>
              </a:rPr>
              <a:t>A BST prefilled with insert-only operations will have a different structure than a tree prefilled with insert and delete ops</a:t>
            </a:r>
            <a:endParaRPr lang="en-CA" dirty="0">
              <a:solidFill>
                <a:srgbClr val="002060"/>
              </a:solidFill>
            </a:endParaRPr>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3060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solidFill>
                  <a:schemeClr val="accent5">
                    <a:lumMod val="75000"/>
                  </a:schemeClr>
                </a:solidFill>
              </a:rPr>
              <a:t>Microbenchmark Design Principles</a:t>
            </a:r>
          </a:p>
        </p:txBody>
      </p:sp>
      <p:sp>
        <p:nvSpPr>
          <p:cNvPr id="3" name="Content Placeholder 2"/>
          <p:cNvSpPr>
            <a:spLocks noGrp="1"/>
          </p:cNvSpPr>
          <p:nvPr>
            <p:ph idx="1"/>
          </p:nvPr>
        </p:nvSpPr>
        <p:spPr>
          <a:xfrm>
            <a:off x="259882" y="1413163"/>
            <a:ext cx="11932118" cy="4595117"/>
          </a:xfrm>
        </p:spPr>
        <p:txBody>
          <a:bodyPr>
            <a:normAutofit/>
          </a:bodyPr>
          <a:lstStyle/>
          <a:p>
            <a:pPr marL="0" indent="0">
              <a:buNone/>
            </a:pPr>
            <a:r>
              <a:rPr lang="en-US" dirty="0"/>
              <a:t>Discussed further in full paper </a:t>
            </a:r>
          </a:p>
          <a:p>
            <a:r>
              <a:rPr lang="en-US" dirty="0">
                <a:solidFill>
                  <a:schemeClr val="accent5">
                    <a:lumMod val="75000"/>
                  </a:schemeClr>
                </a:solidFill>
              </a:rPr>
              <a:t>Thread pinning </a:t>
            </a:r>
          </a:p>
          <a:p>
            <a:r>
              <a:rPr lang="en-US" dirty="0">
                <a:solidFill>
                  <a:schemeClr val="accent5">
                    <a:lumMod val="75000"/>
                  </a:schemeClr>
                </a:solidFill>
              </a:rPr>
              <a:t>Key distributions</a:t>
            </a:r>
          </a:p>
          <a:p>
            <a:r>
              <a:rPr lang="en-US" dirty="0">
                <a:solidFill>
                  <a:schemeClr val="accent5">
                    <a:lumMod val="75000"/>
                  </a:schemeClr>
                </a:solidFill>
              </a:rPr>
              <a:t>More expressive ADTs</a:t>
            </a:r>
          </a:p>
          <a:p>
            <a:r>
              <a:rPr lang="en-US" dirty="0">
                <a:solidFill>
                  <a:schemeClr val="accent5">
                    <a:lumMod val="75000"/>
                  </a:schemeClr>
                </a:solidFill>
              </a:rPr>
              <a:t>Starvation aware experiments</a:t>
            </a:r>
          </a:p>
          <a:p>
            <a:endParaRPr lang="en-US" dirty="0"/>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1457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1"/>
          <p:cNvSpPr txBox="1">
            <a:spLocks/>
          </p:cNvSpPr>
          <p:nvPr/>
        </p:nvSpPr>
        <p:spPr>
          <a:xfrm>
            <a:off x="1681490" y="2173299"/>
            <a:ext cx="8770620" cy="1212056"/>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85000"/>
              </a:lnSpc>
              <a:spcBef>
                <a:spcPct val="0"/>
              </a:spcBef>
              <a:buNone/>
              <a:defRPr sz="6000" b="1" kern="1200" cap="all" spc="50" baseline="0">
                <a:solidFill>
                  <a:schemeClr val="tx1"/>
                </a:solidFill>
                <a:latin typeface="+mj-lt"/>
                <a:ea typeface="+mj-ea"/>
                <a:cs typeface="+mj-cs"/>
              </a:defRPr>
            </a:lvl1pPr>
          </a:lstStyle>
          <a:p>
            <a:r>
              <a:rPr lang="en-CA" dirty="0">
                <a:solidFill>
                  <a:schemeClr val="accent3">
                    <a:lumMod val="50000"/>
                  </a:schemeClr>
                </a:solidFill>
              </a:rPr>
              <a:t>Experiments Part 2:</a:t>
            </a:r>
          </a:p>
          <a:p>
            <a:br>
              <a:rPr lang="en-CA" dirty="0">
                <a:solidFill>
                  <a:schemeClr val="accent3">
                    <a:lumMod val="50000"/>
                  </a:schemeClr>
                </a:solidFill>
              </a:rPr>
            </a:br>
            <a:endParaRPr lang="en-CA" dirty="0">
              <a:solidFill>
                <a:schemeClr val="accent3">
                  <a:lumMod val="50000"/>
                </a:schemeClr>
              </a:solidFill>
            </a:endParaRPr>
          </a:p>
        </p:txBody>
      </p:sp>
      <p:sp>
        <p:nvSpPr>
          <p:cNvPr id="2" name="Rectangle 1"/>
          <p:cNvSpPr/>
          <p:nvPr/>
        </p:nvSpPr>
        <p:spPr>
          <a:xfrm>
            <a:off x="3072465" y="3385355"/>
            <a:ext cx="6526146" cy="461665"/>
          </a:xfrm>
          <a:prstGeom prst="rect">
            <a:avLst/>
          </a:prstGeom>
        </p:spPr>
        <p:txBody>
          <a:bodyPr wrap="none">
            <a:spAutoFit/>
          </a:bodyPr>
          <a:lstStyle/>
          <a:p>
            <a:r>
              <a:rPr lang="en-CA" sz="2400" dirty="0">
                <a:solidFill>
                  <a:schemeClr val="accent3">
                    <a:lumMod val="50000"/>
                  </a:schemeClr>
                </a:solidFill>
              </a:rPr>
              <a:t>PRNG Usage in Microbenchmark Experiments</a:t>
            </a:r>
          </a:p>
        </p:txBody>
      </p:sp>
    </p:spTree>
    <p:extLst>
      <p:ext uri="{BB962C8B-B14F-4D97-AF65-F5344CB8AC3E}">
        <p14:creationId xmlns:p14="http://schemas.microsoft.com/office/powerpoint/2010/main" val="119528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solidFill>
                  <a:schemeClr val="accent5">
                    <a:lumMod val="75000"/>
                  </a:schemeClr>
                </a:solidFill>
              </a:rPr>
              <a:t>Methodology</a:t>
            </a:r>
          </a:p>
        </p:txBody>
      </p:sp>
      <p:sp>
        <p:nvSpPr>
          <p:cNvPr id="3" name="Content Placeholder 2"/>
          <p:cNvSpPr>
            <a:spLocks noGrp="1"/>
          </p:cNvSpPr>
          <p:nvPr>
            <p:ph idx="1"/>
          </p:nvPr>
        </p:nvSpPr>
        <p:spPr>
          <a:xfrm>
            <a:off x="559424" y="1682104"/>
            <a:ext cx="11569729" cy="4595117"/>
          </a:xfrm>
        </p:spPr>
        <p:txBody>
          <a:bodyPr>
            <a:normAutofit/>
          </a:bodyPr>
          <a:lstStyle/>
          <a:p>
            <a:r>
              <a:rPr lang="en-CA" dirty="0"/>
              <a:t>Examine the role of pseudo random number generators (PRNGs) and their impact on performance</a:t>
            </a:r>
          </a:p>
          <a:p>
            <a:r>
              <a:rPr lang="en-CA" dirty="0"/>
              <a:t>Investigate research questions related to fast and high quality randomness in Microbenchmark experiments</a:t>
            </a:r>
          </a:p>
          <a:p>
            <a:r>
              <a:rPr lang="en-CA" dirty="0">
                <a:solidFill>
                  <a:schemeClr val="tx1">
                    <a:lumMod val="65000"/>
                    <a:lumOff val="35000"/>
                  </a:schemeClr>
                </a:solidFill>
              </a:rPr>
              <a:t>Derive a set or recommendations related to PRNG usage in microbenchmark experiments</a:t>
            </a:r>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3782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solidFill>
                <a:schemeClr val="accent5">
                  <a:lumMod val="75000"/>
                </a:schemeClr>
              </a:solidFill>
            </a:endParaRPr>
          </a:p>
        </p:txBody>
      </p:sp>
      <p:sp>
        <p:nvSpPr>
          <p:cNvPr id="3" name="Content Placeholder 2"/>
          <p:cNvSpPr>
            <a:spLocks noGrp="1"/>
          </p:cNvSpPr>
          <p:nvPr>
            <p:ph idx="1"/>
          </p:nvPr>
        </p:nvSpPr>
        <p:spPr/>
        <p:txBody>
          <a:bodyPr/>
          <a:lstStyle/>
          <a:p>
            <a:r>
              <a:rPr lang="en-US" dirty="0">
                <a:solidFill>
                  <a:schemeClr val="accent6">
                    <a:lumMod val="75000"/>
                  </a:schemeClr>
                </a:solidFill>
              </a:rPr>
              <a:t>PRNG Usage</a:t>
            </a:r>
          </a:p>
          <a:p>
            <a:pPr lvl="1"/>
            <a:r>
              <a:rPr lang="en-US" dirty="0"/>
              <a:t>PRNG are necessary in order to generate random keys and decide the operation choice at random</a:t>
            </a:r>
          </a:p>
          <a:p>
            <a:pPr lvl="1"/>
            <a:r>
              <a:rPr lang="en-US" dirty="0"/>
              <a:t>Choice of PRNG can have a non-trivial impact on performance results</a:t>
            </a:r>
          </a:p>
          <a:p>
            <a:pPr lvl="1"/>
            <a:r>
              <a:rPr lang="en-US" dirty="0"/>
              <a:t>Observed performance inversion based on the PRNG of choice</a:t>
            </a:r>
            <a:endParaRPr lang="en-CA" dirty="0"/>
          </a:p>
        </p:txBody>
      </p:sp>
      <p:sp>
        <p:nvSpPr>
          <p:cNvPr id="12" name="Rectangle 11"/>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flipV="1">
            <a:off x="4981697" y="3653866"/>
            <a:ext cx="3120736" cy="290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9204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accent6">
                    <a:lumMod val="75000"/>
                  </a:schemeClr>
                </a:solidFill>
              </a:rPr>
              <a:t>PRNG Usage</a:t>
            </a:r>
          </a:p>
          <a:p>
            <a:pPr lvl="1"/>
            <a:r>
              <a:rPr lang="en-US" dirty="0"/>
              <a:t>PRNG are necessary in order to generate random keys and decide the operation choice at random</a:t>
            </a:r>
          </a:p>
          <a:p>
            <a:pPr lvl="1"/>
            <a:r>
              <a:rPr lang="en-US" dirty="0"/>
              <a:t>Choice of PRNG can have a non-trivial impact on performance results</a:t>
            </a:r>
          </a:p>
          <a:p>
            <a:pPr lvl="1"/>
            <a:r>
              <a:rPr lang="en-US" dirty="0"/>
              <a:t>Observed performance inversion based on the PRNG of choice</a:t>
            </a:r>
            <a:endParaRPr lang="en-CA" dirty="0"/>
          </a:p>
        </p:txBody>
      </p:sp>
      <p:pic>
        <p:nvPicPr>
          <p:cNvPr id="6" name="Picture 5"/>
          <p:cNvPicPr>
            <a:picLocks noChangeAspect="1"/>
          </p:cNvPicPr>
          <p:nvPr/>
        </p:nvPicPr>
        <p:blipFill>
          <a:blip r:embed="rId3"/>
          <a:stretch>
            <a:fillRect/>
          </a:stretch>
        </p:blipFill>
        <p:spPr>
          <a:xfrm>
            <a:off x="8230859" y="4702724"/>
            <a:ext cx="1333686" cy="276264"/>
          </a:xfrm>
          <a:prstGeom prst="rect">
            <a:avLst/>
          </a:prstGeom>
        </p:spPr>
      </p:pic>
      <p:pic>
        <p:nvPicPr>
          <p:cNvPr id="7" name="Picture 6"/>
          <p:cNvPicPr>
            <a:picLocks noChangeAspect="1"/>
          </p:cNvPicPr>
          <p:nvPr/>
        </p:nvPicPr>
        <p:blipFill>
          <a:blip r:embed="rId4"/>
          <a:stretch>
            <a:fillRect/>
          </a:stretch>
        </p:blipFill>
        <p:spPr>
          <a:xfrm>
            <a:off x="8252521" y="5568621"/>
            <a:ext cx="1943371" cy="266737"/>
          </a:xfrm>
          <a:prstGeom prst="rect">
            <a:avLst/>
          </a:prstGeom>
        </p:spPr>
      </p:pic>
      <p:sp>
        <p:nvSpPr>
          <p:cNvPr id="10" name="Rectangle 9"/>
          <p:cNvSpPr/>
          <p:nvPr/>
        </p:nvSpPr>
        <p:spPr>
          <a:xfrm>
            <a:off x="9005454" y="4142922"/>
            <a:ext cx="944585" cy="2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8864303" y="4647371"/>
            <a:ext cx="1516214" cy="34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flipV="1">
            <a:off x="4981697" y="4287717"/>
            <a:ext cx="3120736" cy="290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8912473" y="5497772"/>
            <a:ext cx="1516214" cy="34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8192117" y="4908858"/>
            <a:ext cx="816249" cy="584775"/>
          </a:xfrm>
          <a:prstGeom prst="rect">
            <a:avLst/>
          </a:prstGeom>
          <a:noFill/>
        </p:spPr>
        <p:txBody>
          <a:bodyPr wrap="none" rtlCol="0">
            <a:spAutoFit/>
          </a:bodyPr>
          <a:lstStyle/>
          <a:p>
            <a:r>
              <a:rPr lang="en-US" sz="1400" dirty="0">
                <a:solidFill>
                  <a:schemeClr val="tx1">
                    <a:lumMod val="75000"/>
                    <a:lumOff val="25000"/>
                  </a:schemeClr>
                </a:solidFill>
              </a:rPr>
              <a:t>BST-TK</a:t>
            </a:r>
          </a:p>
          <a:p>
            <a:endParaRPr lang="en-CA" dirty="0"/>
          </a:p>
        </p:txBody>
      </p:sp>
      <p:sp>
        <p:nvSpPr>
          <p:cNvPr id="17" name="TextBox 16"/>
          <p:cNvSpPr txBox="1"/>
          <p:nvPr/>
        </p:nvSpPr>
        <p:spPr>
          <a:xfrm>
            <a:off x="8217067" y="5814189"/>
            <a:ext cx="1361270" cy="584775"/>
          </a:xfrm>
          <a:prstGeom prst="rect">
            <a:avLst/>
          </a:prstGeom>
          <a:noFill/>
        </p:spPr>
        <p:txBody>
          <a:bodyPr wrap="none" rtlCol="0">
            <a:spAutoFit/>
          </a:bodyPr>
          <a:lstStyle/>
          <a:p>
            <a:r>
              <a:rPr lang="en-US" sz="1400" dirty="0">
                <a:solidFill>
                  <a:schemeClr val="tx1">
                    <a:lumMod val="75000"/>
                    <a:lumOff val="25000"/>
                  </a:schemeClr>
                </a:solidFill>
              </a:rPr>
              <a:t>Lock-Free BST</a:t>
            </a:r>
          </a:p>
          <a:p>
            <a:endParaRPr lang="en-CA" dirty="0"/>
          </a:p>
        </p:txBody>
      </p:sp>
      <p:sp>
        <p:nvSpPr>
          <p:cNvPr id="18" name="Rectangle 17"/>
          <p:cNvSpPr/>
          <p:nvPr/>
        </p:nvSpPr>
        <p:spPr>
          <a:xfrm>
            <a:off x="5038741" y="6542446"/>
            <a:ext cx="2637761" cy="34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2845781" y="4391012"/>
            <a:ext cx="1516214" cy="34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p:cNvPicPr>
          <p:nvPr/>
        </p:nvPicPr>
        <p:blipFill>
          <a:blip r:embed="rId5"/>
          <a:stretch>
            <a:fillRect/>
          </a:stretch>
        </p:blipFill>
        <p:spPr>
          <a:xfrm>
            <a:off x="3737604" y="3925203"/>
            <a:ext cx="4465399" cy="2790620"/>
          </a:xfrm>
          <a:prstGeom prst="rect">
            <a:avLst/>
          </a:prstGeom>
        </p:spPr>
      </p:pic>
      <p:sp>
        <p:nvSpPr>
          <p:cNvPr id="22" name="Rectangle 21"/>
          <p:cNvSpPr/>
          <p:nvPr/>
        </p:nvSpPr>
        <p:spPr>
          <a:xfrm>
            <a:off x="3957241" y="4144498"/>
            <a:ext cx="3454715" cy="34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4230536" y="3900995"/>
            <a:ext cx="3764172" cy="369332"/>
          </a:xfrm>
          <a:prstGeom prst="rect">
            <a:avLst/>
          </a:prstGeom>
          <a:noFill/>
        </p:spPr>
        <p:txBody>
          <a:bodyPr wrap="none" rtlCol="0">
            <a:spAutoFit/>
          </a:bodyPr>
          <a:lstStyle/>
          <a:p>
            <a:r>
              <a:rPr lang="en-US" b="1" dirty="0">
                <a:solidFill>
                  <a:srgbClr val="002060"/>
                </a:solidFill>
              </a:rPr>
              <a:t>Throughput Concurrent Trees</a:t>
            </a:r>
            <a:endParaRPr lang="en-CA" b="1" dirty="0">
              <a:solidFill>
                <a:srgbClr val="002060"/>
              </a:solidFill>
            </a:endParaRPr>
          </a:p>
        </p:txBody>
      </p:sp>
      <p:sp>
        <p:nvSpPr>
          <p:cNvPr id="21" name="TextBox 20"/>
          <p:cNvSpPr txBox="1"/>
          <p:nvPr/>
        </p:nvSpPr>
        <p:spPr>
          <a:xfrm>
            <a:off x="3934855" y="4324527"/>
            <a:ext cx="478016" cy="646331"/>
          </a:xfrm>
          <a:prstGeom prst="rect">
            <a:avLst/>
          </a:prstGeom>
          <a:noFill/>
        </p:spPr>
        <p:txBody>
          <a:bodyPr wrap="none" rtlCol="0">
            <a:spAutoFit/>
          </a:bodyPr>
          <a:lstStyle/>
          <a:p>
            <a:r>
              <a:rPr lang="en-US" dirty="0">
                <a:solidFill>
                  <a:schemeClr val="tx1">
                    <a:lumMod val="75000"/>
                    <a:lumOff val="25000"/>
                  </a:schemeClr>
                </a:solidFill>
              </a:rPr>
              <a:t>1</a:t>
            </a:r>
            <a:r>
              <a:rPr lang="en-US" sz="1400" dirty="0">
                <a:solidFill>
                  <a:schemeClr val="tx1">
                    <a:lumMod val="75000"/>
                    <a:lumOff val="25000"/>
                  </a:schemeClr>
                </a:solidFill>
              </a:rPr>
              <a:t>e8</a:t>
            </a:r>
          </a:p>
          <a:p>
            <a:endParaRPr lang="en-CA" dirty="0"/>
          </a:p>
        </p:txBody>
      </p:sp>
      <p:sp>
        <p:nvSpPr>
          <p:cNvPr id="8" name="Title 7"/>
          <p:cNvSpPr>
            <a:spLocks noGrp="1"/>
          </p:cNvSpPr>
          <p:nvPr>
            <p:ph type="title"/>
          </p:nvPr>
        </p:nvSpPr>
        <p:spPr/>
        <p:txBody>
          <a:bodyPr/>
          <a:lstStyle/>
          <a:p>
            <a:endParaRPr lang="en-CA"/>
          </a:p>
        </p:txBody>
      </p:sp>
    </p:spTree>
    <p:extLst>
      <p:ext uri="{BB962C8B-B14F-4D97-AF65-F5344CB8AC3E}">
        <p14:creationId xmlns:p14="http://schemas.microsoft.com/office/powerpoint/2010/main" val="268694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1"/>
          <p:cNvSpPr txBox="1">
            <a:spLocks/>
          </p:cNvSpPr>
          <p:nvPr/>
        </p:nvSpPr>
        <p:spPr>
          <a:xfrm>
            <a:off x="1505644" y="2173299"/>
            <a:ext cx="8770620" cy="1212056"/>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85000"/>
              </a:lnSpc>
              <a:spcBef>
                <a:spcPct val="0"/>
              </a:spcBef>
              <a:buNone/>
              <a:defRPr sz="6000" b="1" kern="1200" cap="all" spc="50" baseline="0">
                <a:solidFill>
                  <a:schemeClr val="tx1"/>
                </a:solidFill>
                <a:latin typeface="+mj-lt"/>
                <a:ea typeface="+mj-ea"/>
                <a:cs typeface="+mj-cs"/>
              </a:defRPr>
            </a:lvl1pPr>
          </a:lstStyle>
          <a:p>
            <a:r>
              <a:rPr lang="en-CA" dirty="0">
                <a:solidFill>
                  <a:schemeClr val="accent3">
                    <a:lumMod val="50000"/>
                  </a:schemeClr>
                </a:solidFill>
              </a:rPr>
              <a:t>Motivation / Background</a:t>
            </a:r>
          </a:p>
          <a:p>
            <a:br>
              <a:rPr lang="en-CA" dirty="0">
                <a:solidFill>
                  <a:schemeClr val="accent3">
                    <a:lumMod val="50000"/>
                  </a:schemeClr>
                </a:solidFill>
              </a:rPr>
            </a:br>
            <a:endParaRPr lang="en-CA" dirty="0">
              <a:solidFill>
                <a:schemeClr val="accent3">
                  <a:lumMod val="50000"/>
                </a:schemeClr>
              </a:solidFill>
            </a:endParaRPr>
          </a:p>
        </p:txBody>
      </p:sp>
    </p:spTree>
    <p:extLst>
      <p:ext uri="{BB962C8B-B14F-4D97-AF65-F5344CB8AC3E}">
        <p14:creationId xmlns:p14="http://schemas.microsoft.com/office/powerpoint/2010/main" val="376186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882" y="822320"/>
            <a:ext cx="11569729" cy="4595117"/>
          </a:xfrm>
        </p:spPr>
        <p:txBody>
          <a:bodyPr>
            <a:normAutofit/>
          </a:bodyPr>
          <a:lstStyle/>
          <a:p>
            <a:r>
              <a:rPr lang="en-US" dirty="0">
                <a:solidFill>
                  <a:schemeClr val="accent6">
                    <a:lumMod val="75000"/>
                  </a:schemeClr>
                </a:solidFill>
              </a:rPr>
              <a:t>Hardware Randomness</a:t>
            </a:r>
          </a:p>
          <a:p>
            <a:pPr lvl="1"/>
            <a:r>
              <a:rPr lang="en-US" dirty="0"/>
              <a:t>Search for high quality randomness with a source of entropy</a:t>
            </a:r>
          </a:p>
          <a:p>
            <a:pPr lvl="2"/>
            <a:r>
              <a:rPr lang="en-US" dirty="0"/>
              <a:t>Intel secure key instruction, RDRAND available on Ivy Bridge processors</a:t>
            </a:r>
          </a:p>
          <a:p>
            <a:pPr lvl="2"/>
            <a:r>
              <a:rPr lang="en-US" dirty="0"/>
              <a:t>Returns a random number from intel on-chip hardware</a:t>
            </a:r>
          </a:p>
          <a:p>
            <a:pPr lvl="2"/>
            <a:r>
              <a:rPr lang="en-US" dirty="0"/>
              <a:t>RDRAND intended for applications that require high-quality random numbers.</a:t>
            </a:r>
            <a:endParaRPr lang="en-CA" dirty="0"/>
          </a:p>
        </p:txBody>
      </p:sp>
      <p:sp>
        <p:nvSpPr>
          <p:cNvPr id="10" name="Rectangle 9"/>
          <p:cNvSpPr/>
          <p:nvPr/>
        </p:nvSpPr>
        <p:spPr>
          <a:xfrm>
            <a:off x="4700740" y="6175419"/>
            <a:ext cx="944585" cy="2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8864303" y="4647371"/>
            <a:ext cx="1516214" cy="34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1101387" y="6508135"/>
            <a:ext cx="1516214" cy="34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4954335" y="3819517"/>
            <a:ext cx="2637761" cy="34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9902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51245" y="4001655"/>
            <a:ext cx="4787001" cy="1932421"/>
          </a:xfrm>
          <a:prstGeom prst="rect">
            <a:avLst/>
          </a:prstGeom>
        </p:spPr>
      </p:pic>
      <p:sp>
        <p:nvSpPr>
          <p:cNvPr id="3" name="Content Placeholder 2"/>
          <p:cNvSpPr>
            <a:spLocks noGrp="1"/>
          </p:cNvSpPr>
          <p:nvPr>
            <p:ph idx="1"/>
          </p:nvPr>
        </p:nvSpPr>
        <p:spPr>
          <a:xfrm>
            <a:off x="259882" y="822320"/>
            <a:ext cx="11569729" cy="4595117"/>
          </a:xfrm>
        </p:spPr>
        <p:txBody>
          <a:bodyPr>
            <a:normAutofit/>
          </a:bodyPr>
          <a:lstStyle/>
          <a:p>
            <a:r>
              <a:rPr lang="en-US" dirty="0">
                <a:solidFill>
                  <a:schemeClr val="accent6">
                    <a:lumMod val="75000"/>
                  </a:schemeClr>
                </a:solidFill>
              </a:rPr>
              <a:t>Hardware Randomness</a:t>
            </a:r>
          </a:p>
          <a:p>
            <a:pPr lvl="1"/>
            <a:r>
              <a:rPr lang="en-US" dirty="0"/>
              <a:t>Search for high quality randomness with a source of entropy</a:t>
            </a:r>
          </a:p>
          <a:p>
            <a:pPr lvl="1"/>
            <a:r>
              <a:rPr lang="en-US" dirty="0">
                <a:solidFill>
                  <a:schemeClr val="accent5">
                    <a:lumMod val="75000"/>
                  </a:schemeClr>
                </a:solidFill>
              </a:rPr>
              <a:t>Performance penalty too high for practical use in high speed microbenchmark experiments</a:t>
            </a:r>
          </a:p>
        </p:txBody>
      </p:sp>
      <p:sp>
        <p:nvSpPr>
          <p:cNvPr id="10" name="Rectangle 9"/>
          <p:cNvSpPr/>
          <p:nvPr/>
        </p:nvSpPr>
        <p:spPr>
          <a:xfrm>
            <a:off x="4700740" y="6175419"/>
            <a:ext cx="944585" cy="2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8864303" y="4647371"/>
            <a:ext cx="1516214" cy="34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1101387" y="6508135"/>
            <a:ext cx="1516214" cy="34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5657023" y="5854391"/>
            <a:ext cx="829073" cy="307777"/>
          </a:xfrm>
          <a:prstGeom prst="rect">
            <a:avLst/>
          </a:prstGeom>
          <a:noFill/>
        </p:spPr>
        <p:txBody>
          <a:bodyPr wrap="none" rtlCol="0">
            <a:spAutoFit/>
          </a:bodyPr>
          <a:lstStyle/>
          <a:p>
            <a:r>
              <a:rPr lang="en-CA" sz="1400" dirty="0"/>
              <a:t>Threads</a:t>
            </a:r>
          </a:p>
        </p:txBody>
      </p:sp>
      <p:sp>
        <p:nvSpPr>
          <p:cNvPr id="18" name="Rectangle 17"/>
          <p:cNvSpPr/>
          <p:nvPr/>
        </p:nvSpPr>
        <p:spPr>
          <a:xfrm>
            <a:off x="4954335" y="3819517"/>
            <a:ext cx="2637761" cy="34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a:blip r:embed="rId4"/>
          <a:stretch>
            <a:fillRect/>
          </a:stretch>
        </p:blipFill>
        <p:spPr>
          <a:xfrm>
            <a:off x="3651245" y="6148137"/>
            <a:ext cx="5156529" cy="304920"/>
          </a:xfrm>
          <a:prstGeom prst="rect">
            <a:avLst/>
          </a:prstGeom>
        </p:spPr>
      </p:pic>
      <p:pic>
        <p:nvPicPr>
          <p:cNvPr id="13" name="Picture 12"/>
          <p:cNvPicPr>
            <a:picLocks noChangeAspect="1"/>
          </p:cNvPicPr>
          <p:nvPr/>
        </p:nvPicPr>
        <p:blipFill>
          <a:blip r:embed="rId5"/>
          <a:stretch>
            <a:fillRect/>
          </a:stretch>
        </p:blipFill>
        <p:spPr>
          <a:xfrm>
            <a:off x="3510364" y="4334328"/>
            <a:ext cx="225489" cy="1204208"/>
          </a:xfrm>
          <a:prstGeom prst="rect">
            <a:avLst/>
          </a:prstGeom>
        </p:spPr>
      </p:pic>
      <p:sp>
        <p:nvSpPr>
          <p:cNvPr id="4" name="Oval 3"/>
          <p:cNvSpPr/>
          <p:nvPr/>
        </p:nvSpPr>
        <p:spPr>
          <a:xfrm>
            <a:off x="4602264" y="5566672"/>
            <a:ext cx="253595" cy="187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5443978" y="5564324"/>
            <a:ext cx="253595" cy="187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6245835" y="5578392"/>
            <a:ext cx="253595" cy="187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7103969" y="5564324"/>
            <a:ext cx="253595" cy="187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7905823" y="5592460"/>
            <a:ext cx="253595" cy="187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a:endCxn id="17" idx="4"/>
          </p:cNvCxnSpPr>
          <p:nvPr/>
        </p:nvCxnSpPr>
        <p:spPr>
          <a:xfrm flipV="1">
            <a:off x="7775777" y="5779475"/>
            <a:ext cx="256844" cy="36866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7325178" y="5780030"/>
            <a:ext cx="456405" cy="39538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6460706" y="5779476"/>
            <a:ext cx="1304300" cy="39594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59981" y="3880249"/>
            <a:ext cx="3982180" cy="369332"/>
          </a:xfrm>
          <a:prstGeom prst="rect">
            <a:avLst/>
          </a:prstGeom>
          <a:noFill/>
        </p:spPr>
        <p:txBody>
          <a:bodyPr wrap="none" rtlCol="0">
            <a:spAutoFit/>
          </a:bodyPr>
          <a:lstStyle/>
          <a:p>
            <a:r>
              <a:rPr lang="en-CA" dirty="0"/>
              <a:t>Comparison PRNG – Hardware RNG</a:t>
            </a:r>
          </a:p>
        </p:txBody>
      </p:sp>
      <p:pic>
        <p:nvPicPr>
          <p:cNvPr id="6" name="Picture 5"/>
          <p:cNvPicPr>
            <a:picLocks noChangeAspect="1"/>
          </p:cNvPicPr>
          <p:nvPr/>
        </p:nvPicPr>
        <p:blipFill>
          <a:blip r:embed="rId6"/>
          <a:stretch>
            <a:fillRect/>
          </a:stretch>
        </p:blipFill>
        <p:spPr>
          <a:xfrm>
            <a:off x="3541606" y="6166498"/>
            <a:ext cx="1019317" cy="200053"/>
          </a:xfrm>
          <a:prstGeom prst="rect">
            <a:avLst/>
          </a:prstGeom>
        </p:spPr>
      </p:pic>
    </p:spTree>
    <p:extLst>
      <p:ext uri="{BB962C8B-B14F-4D97-AF65-F5344CB8AC3E}">
        <p14:creationId xmlns:p14="http://schemas.microsoft.com/office/powerpoint/2010/main" val="21588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005454" y="4142922"/>
            <a:ext cx="944585" cy="2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flipV="1">
            <a:off x="4981697" y="4287717"/>
            <a:ext cx="3120736" cy="290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5038741" y="6542446"/>
            <a:ext cx="2637761" cy="34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259882" y="1216211"/>
            <a:ext cx="11569729" cy="5212724"/>
          </a:xfrm>
        </p:spPr>
        <p:txBody>
          <a:bodyPr>
            <a:normAutofit/>
          </a:bodyPr>
          <a:lstStyle/>
          <a:p>
            <a:r>
              <a:rPr lang="en-US" dirty="0">
                <a:solidFill>
                  <a:schemeClr val="accent6">
                    <a:lumMod val="75000"/>
                  </a:schemeClr>
                </a:solidFill>
              </a:rPr>
              <a:t>Pre-generated Array of Random Numbers</a:t>
            </a:r>
          </a:p>
          <a:p>
            <a:pPr lvl="1"/>
            <a:r>
              <a:rPr lang="en-US" dirty="0"/>
              <a:t>Place cost of high quality randomness outside of measured experiment</a:t>
            </a:r>
          </a:p>
          <a:p>
            <a:pPr lvl="1"/>
            <a:r>
              <a:rPr lang="en-US" dirty="0"/>
              <a:t>Pre-generate a large array 1Million random numbers using hardware RNG (increased entropy), or cryptographic hash function </a:t>
            </a:r>
          </a:p>
          <a:p>
            <a:pPr lvl="1"/>
            <a:r>
              <a:rPr lang="en-US" dirty="0"/>
              <a:t>During Microbenchmark experiment index into the array for next random number</a:t>
            </a:r>
          </a:p>
          <a:p>
            <a:pPr lvl="1"/>
            <a:r>
              <a:rPr lang="en-US" dirty="0"/>
              <a:t>Array size must be large enough to avoid frequent repetition of random numbers</a:t>
            </a:r>
          </a:p>
          <a:p>
            <a:pPr lvl="2"/>
            <a:r>
              <a:rPr lang="en-US" dirty="0"/>
              <a:t>10 Million random numbers</a:t>
            </a:r>
          </a:p>
          <a:p>
            <a:pPr lvl="1"/>
            <a:endParaRPr lang="en-US" dirty="0"/>
          </a:p>
          <a:p>
            <a:pPr lvl="1"/>
            <a:endParaRPr lang="en-CA" dirty="0"/>
          </a:p>
        </p:txBody>
      </p:sp>
    </p:spTree>
    <p:extLst>
      <p:ext uri="{BB962C8B-B14F-4D97-AF65-F5344CB8AC3E}">
        <p14:creationId xmlns:p14="http://schemas.microsoft.com/office/powerpoint/2010/main" val="31444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005454" y="4142922"/>
            <a:ext cx="944585" cy="2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flipV="1">
            <a:off x="4981697" y="4287717"/>
            <a:ext cx="3120736" cy="290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5038741" y="6542446"/>
            <a:ext cx="2637761" cy="34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259882" y="1216211"/>
            <a:ext cx="11569729" cy="5212724"/>
          </a:xfrm>
        </p:spPr>
        <p:txBody>
          <a:bodyPr>
            <a:normAutofit/>
          </a:bodyPr>
          <a:lstStyle/>
          <a:p>
            <a:r>
              <a:rPr lang="en-US" dirty="0">
                <a:solidFill>
                  <a:schemeClr val="accent6">
                    <a:lumMod val="75000"/>
                  </a:schemeClr>
                </a:solidFill>
              </a:rPr>
              <a:t>Pre-generated Array of Random Numbers</a:t>
            </a:r>
          </a:p>
          <a:p>
            <a:pPr lvl="1"/>
            <a:r>
              <a:rPr lang="en-US" dirty="0"/>
              <a:t>Place cost of high quality randomness outside of measured experiment</a:t>
            </a:r>
          </a:p>
          <a:p>
            <a:pPr lvl="1"/>
            <a:r>
              <a:rPr lang="en-US" dirty="0"/>
              <a:t>Pre-generate a large array 1Million random numbers using hardware RNG (increased entropy), or cryptographic hash function </a:t>
            </a:r>
          </a:p>
          <a:p>
            <a:pPr lvl="1"/>
            <a:r>
              <a:rPr lang="en-US" dirty="0"/>
              <a:t>During Microbenchmark experiment index into the array for next random number</a:t>
            </a:r>
          </a:p>
          <a:p>
            <a:pPr lvl="1"/>
            <a:r>
              <a:rPr lang="en-US" dirty="0"/>
              <a:t>Array size must be large enough to avoid frequent repetition of random numbers</a:t>
            </a:r>
          </a:p>
          <a:p>
            <a:pPr lvl="2"/>
            <a:r>
              <a:rPr lang="en-US" dirty="0"/>
              <a:t>10 Million random numbers</a:t>
            </a:r>
          </a:p>
          <a:p>
            <a:pPr lvl="1"/>
            <a:endParaRPr lang="en-US" dirty="0"/>
          </a:p>
          <a:p>
            <a:pPr lvl="1"/>
            <a:r>
              <a:rPr lang="en-US" b="1" dirty="0">
                <a:solidFill>
                  <a:schemeClr val="accent5">
                    <a:lumMod val="75000"/>
                  </a:schemeClr>
                </a:solidFill>
              </a:rPr>
              <a:t>Decrease in performance</a:t>
            </a:r>
            <a:r>
              <a:rPr lang="en-US" dirty="0">
                <a:solidFill>
                  <a:schemeClr val="accent5">
                    <a:lumMod val="75000"/>
                  </a:schemeClr>
                </a:solidFill>
              </a:rPr>
              <a:t> with pre-generated array of random numbers</a:t>
            </a:r>
          </a:p>
          <a:p>
            <a:pPr lvl="1"/>
            <a:r>
              <a:rPr lang="en-US" dirty="0">
                <a:solidFill>
                  <a:schemeClr val="accent5">
                    <a:lumMod val="75000"/>
                  </a:schemeClr>
                </a:solidFill>
              </a:rPr>
              <a:t>Penalties associated with additional cache misses, increased total cycles per operation </a:t>
            </a:r>
          </a:p>
          <a:p>
            <a:pPr lvl="1"/>
            <a:endParaRPr lang="en-CA" dirty="0"/>
          </a:p>
        </p:txBody>
      </p:sp>
    </p:spTree>
    <p:extLst>
      <p:ext uri="{BB962C8B-B14F-4D97-AF65-F5344CB8AC3E}">
        <p14:creationId xmlns:p14="http://schemas.microsoft.com/office/powerpoint/2010/main" val="343341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882" y="991123"/>
            <a:ext cx="11569729" cy="5212724"/>
          </a:xfrm>
        </p:spPr>
        <p:txBody>
          <a:bodyPr>
            <a:normAutofit/>
          </a:bodyPr>
          <a:lstStyle/>
          <a:p>
            <a:r>
              <a:rPr lang="en-US" dirty="0">
                <a:solidFill>
                  <a:schemeClr val="accent6">
                    <a:lumMod val="75000"/>
                  </a:schemeClr>
                </a:solidFill>
              </a:rPr>
              <a:t>Periodic Reseeding during microbenchmark experiments</a:t>
            </a:r>
          </a:p>
          <a:p>
            <a:pPr lvl="1"/>
            <a:r>
              <a:rPr lang="en-US" dirty="0"/>
              <a:t>Use fast, software PRNG during microbenchmark experiments</a:t>
            </a:r>
          </a:p>
          <a:p>
            <a:pPr lvl="1"/>
            <a:r>
              <a:rPr lang="en-US" dirty="0"/>
              <a:t>Periodically inject entropy into the PRNG (re-seeding). </a:t>
            </a:r>
          </a:p>
          <a:p>
            <a:pPr lvl="1"/>
            <a:r>
              <a:rPr lang="en-US" dirty="0"/>
              <a:t>Periodically reseeding to introduce additional randomness into a PRNG is discussed by Manssen et al. </a:t>
            </a:r>
            <a:r>
              <a:rPr lang="en-US" sz="1800" dirty="0"/>
              <a:t>[21]</a:t>
            </a:r>
          </a:p>
          <a:p>
            <a:pPr lvl="1"/>
            <a:r>
              <a:rPr lang="en-US" dirty="0"/>
              <a:t>Reseeding </a:t>
            </a:r>
            <a:r>
              <a:rPr lang="en-US" b="1" dirty="0"/>
              <a:t> XOR_SH*</a:t>
            </a:r>
            <a:r>
              <a:rPr lang="en-US" dirty="0"/>
              <a:t> PRNG every 1 million random numbers</a:t>
            </a:r>
          </a:p>
          <a:p>
            <a:pPr lvl="2"/>
            <a:r>
              <a:rPr lang="en-US" dirty="0">
                <a:solidFill>
                  <a:schemeClr val="accent3">
                    <a:lumMod val="50000"/>
                  </a:schemeClr>
                </a:solidFill>
              </a:rPr>
              <a:t>No significant penalty</a:t>
            </a:r>
          </a:p>
          <a:p>
            <a:pPr lvl="1"/>
            <a:endParaRPr lang="en-US" dirty="0"/>
          </a:p>
          <a:p>
            <a:pPr lvl="1"/>
            <a:endParaRPr lang="en-CA" dirty="0"/>
          </a:p>
        </p:txBody>
      </p:sp>
      <p:sp>
        <p:nvSpPr>
          <p:cNvPr id="10" name="Rectangle 9"/>
          <p:cNvSpPr/>
          <p:nvPr/>
        </p:nvSpPr>
        <p:spPr>
          <a:xfrm>
            <a:off x="9005454" y="4142922"/>
            <a:ext cx="944585" cy="2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8912473" y="5497772"/>
            <a:ext cx="1516214" cy="34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5038741" y="6542446"/>
            <a:ext cx="2637761" cy="34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6942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882" y="991123"/>
            <a:ext cx="11569729" cy="5212724"/>
          </a:xfrm>
        </p:spPr>
        <p:txBody>
          <a:bodyPr>
            <a:normAutofit/>
          </a:bodyPr>
          <a:lstStyle/>
          <a:p>
            <a:r>
              <a:rPr lang="en-US" dirty="0">
                <a:solidFill>
                  <a:schemeClr val="accent6">
                    <a:lumMod val="75000"/>
                  </a:schemeClr>
                </a:solidFill>
              </a:rPr>
              <a:t>Periodic Reseeding during microbenchmark experiments</a:t>
            </a:r>
          </a:p>
          <a:p>
            <a:pPr lvl="1"/>
            <a:r>
              <a:rPr lang="en-US" dirty="0"/>
              <a:t>Use fast, software PRNG during microbenchmark experiments</a:t>
            </a:r>
          </a:p>
          <a:p>
            <a:pPr lvl="1"/>
            <a:r>
              <a:rPr lang="en-US" dirty="0"/>
              <a:t>Periodically inject entropy into the PRNG (re-seeding). </a:t>
            </a:r>
          </a:p>
          <a:p>
            <a:pPr lvl="1"/>
            <a:r>
              <a:rPr lang="en-US" dirty="0"/>
              <a:t>Periodically reseeding to introduce additional randomness into a PRNG is discussed by Manssen et al. </a:t>
            </a:r>
            <a:r>
              <a:rPr lang="en-US" sz="1800" dirty="0"/>
              <a:t>[21]</a:t>
            </a:r>
          </a:p>
          <a:p>
            <a:pPr lvl="1"/>
            <a:r>
              <a:rPr lang="en-US" dirty="0"/>
              <a:t>Reseeding</a:t>
            </a:r>
            <a:r>
              <a:rPr lang="en-US" b="1" dirty="0"/>
              <a:t> XOR_SH*</a:t>
            </a:r>
            <a:r>
              <a:rPr lang="en-US" dirty="0"/>
              <a:t> PRNG every 1 million random numbers</a:t>
            </a:r>
          </a:p>
          <a:p>
            <a:pPr lvl="1"/>
            <a:endParaRPr lang="en-CA" dirty="0"/>
          </a:p>
        </p:txBody>
      </p:sp>
      <p:sp>
        <p:nvSpPr>
          <p:cNvPr id="10" name="Rectangle 9"/>
          <p:cNvSpPr/>
          <p:nvPr/>
        </p:nvSpPr>
        <p:spPr>
          <a:xfrm>
            <a:off x="9005454" y="4142922"/>
            <a:ext cx="944585" cy="27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8912473" y="5497772"/>
            <a:ext cx="1516214" cy="34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nvPicPr>
        <p:blipFill>
          <a:blip r:embed="rId3"/>
          <a:stretch>
            <a:fillRect/>
          </a:stretch>
        </p:blipFill>
        <p:spPr>
          <a:xfrm>
            <a:off x="4313764" y="4100005"/>
            <a:ext cx="4763719" cy="2250045"/>
          </a:xfrm>
          <a:prstGeom prst="rect">
            <a:avLst/>
          </a:prstGeom>
        </p:spPr>
      </p:pic>
      <p:pic>
        <p:nvPicPr>
          <p:cNvPr id="9" name="Picture 8"/>
          <p:cNvPicPr>
            <a:picLocks noChangeAspect="1"/>
          </p:cNvPicPr>
          <p:nvPr/>
        </p:nvPicPr>
        <p:blipFill>
          <a:blip r:embed="rId4"/>
          <a:stretch>
            <a:fillRect/>
          </a:stretch>
        </p:blipFill>
        <p:spPr>
          <a:xfrm>
            <a:off x="3951374" y="4505425"/>
            <a:ext cx="290917" cy="1553621"/>
          </a:xfrm>
          <a:prstGeom prst="rect">
            <a:avLst/>
          </a:prstGeom>
        </p:spPr>
      </p:pic>
      <p:sp>
        <p:nvSpPr>
          <p:cNvPr id="18" name="Rectangle 17"/>
          <p:cNvSpPr/>
          <p:nvPr/>
        </p:nvSpPr>
        <p:spPr>
          <a:xfrm>
            <a:off x="4908025" y="4004077"/>
            <a:ext cx="3602930" cy="349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Reseeding</a:t>
            </a:r>
          </a:p>
        </p:txBody>
      </p:sp>
      <p:sp>
        <p:nvSpPr>
          <p:cNvPr id="11" name="Oval 10"/>
          <p:cNvSpPr/>
          <p:nvPr/>
        </p:nvSpPr>
        <p:spPr>
          <a:xfrm>
            <a:off x="7909307" y="4267839"/>
            <a:ext cx="673121" cy="47517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7165452" y="4987441"/>
            <a:ext cx="673121" cy="47517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6276558" y="5497772"/>
            <a:ext cx="673121" cy="47517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a:blip r:embed="rId5"/>
          <a:stretch>
            <a:fillRect/>
          </a:stretch>
        </p:blipFill>
        <p:spPr>
          <a:xfrm>
            <a:off x="4122926" y="6413004"/>
            <a:ext cx="5191850" cy="181000"/>
          </a:xfrm>
          <a:prstGeom prst="rect">
            <a:avLst/>
          </a:prstGeom>
        </p:spPr>
      </p:pic>
    </p:spTree>
    <p:extLst>
      <p:ext uri="{BB962C8B-B14F-4D97-AF65-F5344CB8AC3E}">
        <p14:creationId xmlns:p14="http://schemas.microsoft.com/office/powerpoint/2010/main" val="395622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solidFill>
                  <a:schemeClr val="accent5">
                    <a:lumMod val="75000"/>
                  </a:schemeClr>
                </a:solidFill>
              </a:rPr>
              <a:t>PRNG Usage in Microbenchmark Experiments</a:t>
            </a:r>
          </a:p>
        </p:txBody>
      </p:sp>
      <p:sp>
        <p:nvSpPr>
          <p:cNvPr id="3" name="Content Placeholder 2"/>
          <p:cNvSpPr>
            <a:spLocks noGrp="1"/>
          </p:cNvSpPr>
          <p:nvPr>
            <p:ph idx="1"/>
          </p:nvPr>
        </p:nvSpPr>
        <p:spPr/>
        <p:txBody>
          <a:bodyPr>
            <a:normAutofit/>
          </a:bodyPr>
          <a:lstStyle/>
          <a:p>
            <a:r>
              <a:rPr lang="en-US" sz="1800" dirty="0"/>
              <a:t> Recommend two PRNG instances per thread</a:t>
            </a:r>
          </a:p>
          <a:p>
            <a:pPr lvl="1"/>
            <a:r>
              <a:rPr lang="en-US" sz="1800" dirty="0">
                <a:solidFill>
                  <a:schemeClr val="accent3">
                    <a:lumMod val="50000"/>
                  </a:schemeClr>
                </a:solidFill>
              </a:rPr>
              <a:t>one for generating random values during the experiment</a:t>
            </a:r>
          </a:p>
          <a:p>
            <a:pPr lvl="1"/>
            <a:r>
              <a:rPr lang="en-US" sz="1800" dirty="0">
                <a:solidFill>
                  <a:schemeClr val="accent3">
                    <a:lumMod val="50000"/>
                  </a:schemeClr>
                </a:solidFill>
              </a:rPr>
              <a:t>one for injecting new entropy into the first PRNG (periodic reseeding). </a:t>
            </a:r>
          </a:p>
          <a:p>
            <a:r>
              <a:rPr lang="en-US" sz="1800" dirty="0"/>
              <a:t>If periodic reseeding is used for every 1 million keys, there is a low, intangible impact on performance. </a:t>
            </a:r>
          </a:p>
          <a:p>
            <a:r>
              <a:rPr lang="en-US" sz="1800" dirty="0"/>
              <a:t>If RDSEED or RDRAND are not available, we recommend using a high quality cryptographic PRNG for the 2nd PRNG.</a:t>
            </a:r>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8180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rPr>
              <a:t>Full Paper	</a:t>
            </a:r>
            <a:endParaRPr lang="en-CA" dirty="0">
              <a:solidFill>
                <a:schemeClr val="accent5">
                  <a:lumMod val="75000"/>
                </a:schemeClr>
              </a:solidFill>
            </a:endParaRPr>
          </a:p>
        </p:txBody>
      </p:sp>
      <p:sp>
        <p:nvSpPr>
          <p:cNvPr id="3" name="Content Placeholder 2"/>
          <p:cNvSpPr>
            <a:spLocks noGrp="1"/>
          </p:cNvSpPr>
          <p:nvPr>
            <p:ph idx="1"/>
          </p:nvPr>
        </p:nvSpPr>
        <p:spPr/>
        <p:txBody>
          <a:bodyPr>
            <a:normAutofit/>
          </a:bodyPr>
          <a:lstStyle/>
          <a:p>
            <a:r>
              <a:rPr lang="en-US" b="1" dirty="0">
                <a:solidFill>
                  <a:schemeClr val="accent3">
                    <a:lumMod val="50000"/>
                  </a:schemeClr>
                </a:solidFill>
              </a:rPr>
              <a:t>Summary</a:t>
            </a:r>
            <a:r>
              <a:rPr lang="en-US" dirty="0">
                <a:solidFill>
                  <a:schemeClr val="accent3">
                    <a:lumMod val="50000"/>
                  </a:schemeClr>
                </a:solidFill>
              </a:rPr>
              <a:t>: </a:t>
            </a:r>
            <a:r>
              <a:rPr lang="en-US" dirty="0"/>
              <a:t>We perform experiments relevant to design strategies for optimal microbenchmark design</a:t>
            </a:r>
          </a:p>
          <a:p>
            <a:r>
              <a:rPr lang="en-US" dirty="0"/>
              <a:t>In order to get an accurate depiction of performance across various concurrent data structures</a:t>
            </a:r>
          </a:p>
          <a:p>
            <a:pPr marL="457200" lvl="1" indent="0">
              <a:buNone/>
            </a:pPr>
            <a:endParaRPr lang="en-US" dirty="0"/>
          </a:p>
          <a:p>
            <a:endParaRPr lang="en-CA" dirty="0"/>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1840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75000"/>
                  </a:schemeClr>
                </a:solidFill>
              </a:rPr>
              <a:t>Full Paper	</a:t>
            </a:r>
            <a:endParaRPr lang="en-CA" dirty="0">
              <a:solidFill>
                <a:schemeClr val="accent5">
                  <a:lumMod val="75000"/>
                </a:schemeClr>
              </a:solidFill>
            </a:endParaRPr>
          </a:p>
        </p:txBody>
      </p:sp>
      <p:sp>
        <p:nvSpPr>
          <p:cNvPr id="3" name="Content Placeholder 2"/>
          <p:cNvSpPr>
            <a:spLocks noGrp="1"/>
          </p:cNvSpPr>
          <p:nvPr>
            <p:ph idx="1"/>
          </p:nvPr>
        </p:nvSpPr>
        <p:spPr/>
        <p:txBody>
          <a:bodyPr>
            <a:normAutofit/>
          </a:bodyPr>
          <a:lstStyle/>
          <a:p>
            <a:r>
              <a:rPr lang="en-US" dirty="0"/>
              <a:t>Describe additional properties leading to inaccurate performance results</a:t>
            </a:r>
          </a:p>
          <a:p>
            <a:r>
              <a:rPr lang="en-US" dirty="0"/>
              <a:t>A full set of recommended best practice for microbenchmark design</a:t>
            </a:r>
          </a:p>
          <a:p>
            <a:r>
              <a:rPr lang="en-US" dirty="0"/>
              <a:t>Impact of poor vs efficient memory reclamation on throughput results</a:t>
            </a:r>
          </a:p>
          <a:p>
            <a:r>
              <a:rPr lang="en-US" dirty="0">
                <a:solidFill>
                  <a:schemeClr val="accent3">
                    <a:lumMod val="50000"/>
                  </a:schemeClr>
                </a:solidFill>
              </a:rPr>
              <a:t>Advanced features of the </a:t>
            </a:r>
            <a:r>
              <a:rPr lang="en-US" dirty="0" err="1">
                <a:solidFill>
                  <a:schemeClr val="accent3">
                    <a:lumMod val="50000"/>
                  </a:schemeClr>
                </a:solidFill>
              </a:rPr>
              <a:t>Setbench</a:t>
            </a:r>
            <a:r>
              <a:rPr lang="en-US" dirty="0">
                <a:solidFill>
                  <a:schemeClr val="accent3">
                    <a:lumMod val="50000"/>
                  </a:schemeClr>
                </a:solidFill>
              </a:rPr>
              <a:t> microbenchmark</a:t>
            </a:r>
          </a:p>
          <a:p>
            <a:pPr marL="457200" lvl="1" indent="0">
              <a:buNone/>
            </a:pPr>
            <a:endParaRPr lang="en-US" dirty="0"/>
          </a:p>
          <a:p>
            <a:endParaRPr lang="en-CA" dirty="0"/>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1207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Content Placeholder 2"/>
          <p:cNvSpPr txBox="1">
            <a:spLocks/>
          </p:cNvSpPr>
          <p:nvPr/>
        </p:nvSpPr>
        <p:spPr>
          <a:xfrm>
            <a:off x="4738482" y="6091408"/>
            <a:ext cx="11569729" cy="4595117"/>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US" b="1" dirty="0">
                <a:solidFill>
                  <a:schemeClr val="accent3">
                    <a:lumMod val="50000"/>
                  </a:schemeClr>
                </a:solidFill>
              </a:rPr>
              <a:t>Thank you </a:t>
            </a:r>
            <a:r>
              <a:rPr lang="en-US" b="1" dirty="0">
                <a:solidFill>
                  <a:schemeClr val="accent3">
                    <a:lumMod val="50000"/>
                  </a:schemeClr>
                </a:solidFill>
                <a:sym typeface="Wingdings" panose="05000000000000000000" pitchFamily="2" charset="2"/>
              </a:rPr>
              <a:t></a:t>
            </a:r>
            <a:br>
              <a:rPr lang="en-US" dirty="0">
                <a:sym typeface="Wingdings" panose="05000000000000000000" pitchFamily="2" charset="2"/>
              </a:rPr>
            </a:br>
            <a:endParaRPr lang="en-US" dirty="0">
              <a:sym typeface="Wingdings" panose="05000000000000000000" pitchFamily="2" charset="2"/>
            </a:endParaRPr>
          </a:p>
          <a:p>
            <a:pPr marL="0" indent="0">
              <a:buFont typeface="Wingdings" charset="2"/>
              <a:buNone/>
            </a:pPr>
            <a:endParaRPr lang="en-US" dirty="0">
              <a:sym typeface="Wingdings" panose="05000000000000000000" pitchFamily="2" charset="2"/>
            </a:endParaRPr>
          </a:p>
        </p:txBody>
      </p:sp>
      <p:sp>
        <p:nvSpPr>
          <p:cNvPr id="5" name="Rectangle 4"/>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p:cNvPicPr>
            <a:picLocks noChangeAspect="1"/>
          </p:cNvPicPr>
          <p:nvPr/>
        </p:nvPicPr>
        <p:blipFill>
          <a:blip r:embed="rId2"/>
          <a:stretch>
            <a:fillRect/>
          </a:stretch>
        </p:blipFill>
        <p:spPr>
          <a:xfrm>
            <a:off x="3918148" y="2202873"/>
            <a:ext cx="4211299" cy="3470518"/>
          </a:xfrm>
          <a:prstGeom prst="rect">
            <a:avLst/>
          </a:prstGeom>
        </p:spPr>
      </p:pic>
    </p:spTree>
    <p:extLst>
      <p:ext uri="{BB962C8B-B14F-4D97-AF65-F5344CB8AC3E}">
        <p14:creationId xmlns:p14="http://schemas.microsoft.com/office/powerpoint/2010/main" val="6404738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CA" dirty="0"/>
              <a:t>Our work focusses on optimizing performance of concurrent data structures</a:t>
            </a:r>
          </a:p>
          <a:p>
            <a:r>
              <a:rPr lang="en-CA" dirty="0"/>
              <a:t>Performance efficiency of concurrent data structures plays a pivotal role in modern day data access: </a:t>
            </a:r>
          </a:p>
          <a:p>
            <a:pPr lvl="1"/>
            <a:r>
              <a:rPr lang="en-CA" dirty="0"/>
              <a:t>Fast update and retrieval of information</a:t>
            </a:r>
          </a:p>
          <a:p>
            <a:pPr lvl="1"/>
            <a:r>
              <a:rPr lang="en-CA" dirty="0"/>
              <a:t>Allow multiple users/threads to access and update data in a parallel manner </a:t>
            </a:r>
          </a:p>
          <a:p>
            <a:pPr lvl="1"/>
            <a:r>
              <a:rPr lang="en-CA" dirty="0"/>
              <a:t>Uninterrupted, smooth transitions while limiting delays and managing concurrency</a:t>
            </a:r>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2"/>
          <p:cNvSpPr txBox="1">
            <a:spLocks/>
          </p:cNvSpPr>
          <p:nvPr/>
        </p:nvSpPr>
        <p:spPr>
          <a:xfrm>
            <a:off x="259883" y="434108"/>
            <a:ext cx="11569729" cy="89592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CA">
                <a:solidFill>
                  <a:schemeClr val="accent5">
                    <a:lumMod val="75000"/>
                  </a:schemeClr>
                </a:solidFill>
              </a:rPr>
              <a:t>Overview:</a:t>
            </a:r>
            <a:endParaRPr lang="en-CA" dirty="0">
              <a:solidFill>
                <a:schemeClr val="accent5">
                  <a:lumMod val="7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426" y="4389120"/>
            <a:ext cx="6210838" cy="2468880"/>
          </a:xfrm>
          <a:prstGeom prst="rect">
            <a:avLst/>
          </a:prstGeom>
        </p:spPr>
      </p:pic>
    </p:spTree>
    <p:extLst>
      <p:ext uri="{BB962C8B-B14F-4D97-AF65-F5344CB8AC3E}">
        <p14:creationId xmlns:p14="http://schemas.microsoft.com/office/powerpoint/2010/main" val="244344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Content Placeholder 2"/>
          <p:cNvSpPr txBox="1">
            <a:spLocks/>
          </p:cNvSpPr>
          <p:nvPr/>
        </p:nvSpPr>
        <p:spPr>
          <a:xfrm>
            <a:off x="4846767" y="2590563"/>
            <a:ext cx="11569729" cy="4595117"/>
          </a:xfrm>
          <a:prstGeom prst="rect">
            <a:avLst/>
          </a:prstGeom>
        </p:spPr>
        <p:txBody>
          <a:bodyPr vert="horz" lIns="91440" tIns="45720" rIns="91440" bIns="45720" rtlCol="0">
            <a:normAutofit/>
          </a:bodyPr>
          <a:lst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US" b="1" dirty="0">
                <a:solidFill>
                  <a:schemeClr val="accent3">
                    <a:lumMod val="50000"/>
                  </a:schemeClr>
                </a:solidFill>
              </a:rPr>
              <a:t>Thank you </a:t>
            </a:r>
            <a:r>
              <a:rPr lang="en-US" b="1" dirty="0">
                <a:solidFill>
                  <a:schemeClr val="accent3">
                    <a:lumMod val="50000"/>
                  </a:schemeClr>
                </a:solidFill>
                <a:sym typeface="Wingdings" panose="05000000000000000000" pitchFamily="2" charset="2"/>
              </a:rPr>
              <a:t></a:t>
            </a:r>
            <a:br>
              <a:rPr lang="en-US" dirty="0">
                <a:sym typeface="Wingdings" panose="05000000000000000000" pitchFamily="2" charset="2"/>
              </a:rPr>
            </a:br>
            <a:endParaRPr lang="en-US" dirty="0">
              <a:sym typeface="Wingdings" panose="05000000000000000000" pitchFamily="2" charset="2"/>
            </a:endParaRPr>
          </a:p>
          <a:p>
            <a:pPr marL="0" indent="0">
              <a:buFont typeface="Wingdings" charset="2"/>
              <a:buNone/>
            </a:pPr>
            <a:endParaRPr lang="en-US" dirty="0">
              <a:sym typeface="Wingdings" panose="05000000000000000000" pitchFamily="2" charset="2"/>
            </a:endParaRPr>
          </a:p>
        </p:txBody>
      </p:sp>
      <p:sp>
        <p:nvSpPr>
          <p:cNvPr id="5" name="Rectangle 4"/>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713605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5">
                    <a:lumMod val="75000"/>
                  </a:schemeClr>
                </a:solidFill>
              </a:rPr>
              <a:t>References</a:t>
            </a:r>
            <a:endParaRPr lang="en-CA" sz="2800" dirty="0">
              <a:solidFill>
                <a:schemeClr val="accent5">
                  <a:lumMod val="75000"/>
                </a:schemeClr>
              </a:solidFill>
            </a:endParaRPr>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259882" y="1413163"/>
            <a:ext cx="11569729" cy="5120159"/>
          </a:xfrm>
        </p:spPr>
        <p:txBody>
          <a:bodyPr>
            <a:normAutofit fontScale="85000" lnSpcReduction="20000"/>
          </a:bodyPr>
          <a:lstStyle/>
          <a:p>
            <a:pPr marL="0" indent="0">
              <a:buNone/>
            </a:pPr>
            <a:r>
              <a:rPr lang="en-US" sz="1600" dirty="0"/>
              <a:t>[1] </a:t>
            </a:r>
            <a:r>
              <a:rPr lang="fi-FI" sz="1600" dirty="0"/>
              <a:t>Austin Appleby. Murmurhash3, 2012, 2012. URL: https://github.com/aappleby/smhasher/ wiki/MurmurHash3.</a:t>
            </a:r>
          </a:p>
          <a:p>
            <a:pPr marL="0" indent="0">
              <a:buNone/>
            </a:pPr>
            <a:r>
              <a:rPr lang="en-US" sz="1600" dirty="0"/>
              <a:t>[2] Maya </a:t>
            </a:r>
            <a:r>
              <a:rPr lang="en-US" sz="1600" dirty="0" err="1"/>
              <a:t>Arbel-Raviv</a:t>
            </a:r>
            <a:r>
              <a:rPr lang="en-US" sz="1600" dirty="0"/>
              <a:t>, Trevor Brown, and Adam Morrison. Getting to the root of concurrent binary search tree performance. In 2018 USENIX Annual Technical Conference (USENIX ATC 18), pages 295–306, 2018.</a:t>
            </a:r>
            <a:endParaRPr lang="en-CA" dirty="0"/>
          </a:p>
          <a:p>
            <a:pPr marL="0" indent="0">
              <a:buNone/>
            </a:pPr>
            <a:r>
              <a:rPr lang="en-CA" sz="1600" dirty="0"/>
              <a:t>[3]</a:t>
            </a:r>
            <a:r>
              <a:rPr lang="en-US" sz="1600" dirty="0"/>
              <a:t> Trevor Alexander Brown. Reclaiming memory for lock-free data structures: There has to be a better way. In Proceedings of the 2015 ACM Symposium on Principles of Distributed Computing, pages 261–270, 2015. </a:t>
            </a:r>
          </a:p>
          <a:p>
            <a:pPr marL="0" indent="0">
              <a:buNone/>
            </a:pPr>
            <a:r>
              <a:rPr lang="en-US" sz="1600" dirty="0"/>
              <a:t>[4] Tudor David, </a:t>
            </a:r>
            <a:r>
              <a:rPr lang="en-US" sz="1600" dirty="0" err="1"/>
              <a:t>Rachid</a:t>
            </a:r>
            <a:r>
              <a:rPr lang="en-US" sz="1600" dirty="0"/>
              <a:t> </a:t>
            </a:r>
            <a:r>
              <a:rPr lang="en-US" sz="1600" dirty="0" err="1"/>
              <a:t>Guerraoui</a:t>
            </a:r>
            <a:r>
              <a:rPr lang="en-US" sz="1600" dirty="0"/>
              <a:t>, and </a:t>
            </a:r>
            <a:r>
              <a:rPr lang="en-US" sz="1600" dirty="0" err="1"/>
              <a:t>Vasileios</a:t>
            </a:r>
            <a:r>
              <a:rPr lang="en-US" sz="1600" dirty="0"/>
              <a:t> </a:t>
            </a:r>
            <a:r>
              <a:rPr lang="en-US" sz="1600" dirty="0" err="1"/>
              <a:t>Trigonakis</a:t>
            </a:r>
            <a:r>
              <a:rPr lang="en-US" sz="1600" dirty="0"/>
              <a:t>. </a:t>
            </a:r>
            <a:r>
              <a:rPr lang="en-US" sz="1600" dirty="0" err="1"/>
              <a:t>Asynchronized</a:t>
            </a:r>
            <a:r>
              <a:rPr lang="en-US" sz="1600" dirty="0"/>
              <a:t> concurrency: The secret to scaling concurrent search data structures. In Proceedings of the Twentieth International Conference on Architectural Support for Programming Languages and Operating Systems, ASPLOS ’15, page 631–644, New York, NY, USA, 2015. Association for Computing Machinery. doi:10.1145/2694344.2694359. </a:t>
            </a:r>
          </a:p>
          <a:p>
            <a:pPr marL="0" indent="0">
              <a:buNone/>
            </a:pPr>
            <a:r>
              <a:rPr lang="en-US" sz="1600" dirty="0"/>
              <a:t>[5] Tudor </a:t>
            </a:r>
            <a:r>
              <a:rPr lang="en-US" sz="1600" dirty="0" err="1"/>
              <a:t>Alexandru</a:t>
            </a:r>
            <a:r>
              <a:rPr lang="en-US" sz="1600" dirty="0"/>
              <a:t> David, </a:t>
            </a:r>
            <a:r>
              <a:rPr lang="en-US" sz="1600" dirty="0" err="1"/>
              <a:t>Rachid</a:t>
            </a:r>
            <a:r>
              <a:rPr lang="en-US" sz="1600" dirty="0"/>
              <a:t> </a:t>
            </a:r>
            <a:r>
              <a:rPr lang="en-US" sz="1600" dirty="0" err="1"/>
              <a:t>Guerraoui</a:t>
            </a:r>
            <a:r>
              <a:rPr lang="en-US" sz="1600" dirty="0"/>
              <a:t>, Tong </a:t>
            </a:r>
            <a:r>
              <a:rPr lang="en-US" sz="1600" dirty="0" err="1"/>
              <a:t>Che</a:t>
            </a:r>
            <a:r>
              <a:rPr lang="en-US" sz="1600" dirty="0"/>
              <a:t>, and </a:t>
            </a:r>
            <a:r>
              <a:rPr lang="en-US" sz="1600" dirty="0" err="1"/>
              <a:t>Vasileios</a:t>
            </a:r>
            <a:r>
              <a:rPr lang="en-US" sz="1600" dirty="0"/>
              <a:t> </a:t>
            </a:r>
            <a:r>
              <a:rPr lang="en-US" sz="1600" dirty="0" err="1"/>
              <a:t>Trigonakis</a:t>
            </a:r>
            <a:r>
              <a:rPr lang="en-US" sz="1600" dirty="0"/>
              <a:t>. Designing </a:t>
            </a:r>
            <a:r>
              <a:rPr lang="en-US" sz="1600" dirty="0" err="1"/>
              <a:t>ascy</a:t>
            </a:r>
            <a:r>
              <a:rPr lang="en-US" sz="1600" dirty="0"/>
              <a:t>-compliant concurrent search data structures. Technical report, 2014.</a:t>
            </a:r>
          </a:p>
          <a:p>
            <a:pPr marL="0" indent="0">
              <a:buNone/>
            </a:pPr>
            <a:r>
              <a:rPr lang="en-US" sz="1600" dirty="0"/>
              <a:t>[6] J. Evans. Scalable memory allocation using </a:t>
            </a:r>
            <a:r>
              <a:rPr lang="en-US" sz="1600" dirty="0" err="1"/>
              <a:t>jemalloc</a:t>
            </a:r>
            <a:r>
              <a:rPr lang="en-US" sz="1600" dirty="0"/>
              <a:t>, 2011. URL: https://www.facebook. com/notes/10158791475077200/.</a:t>
            </a:r>
          </a:p>
          <a:p>
            <a:pPr marL="0" indent="0">
              <a:buNone/>
            </a:pPr>
            <a:r>
              <a:rPr lang="en-CA" sz="1600" dirty="0"/>
              <a:t>[7] </a:t>
            </a:r>
            <a:r>
              <a:rPr lang="en-US" sz="1600" dirty="0" err="1"/>
              <a:t>Aravind</a:t>
            </a:r>
            <a:r>
              <a:rPr lang="en-US" sz="1600" dirty="0"/>
              <a:t> Natarajan and </a:t>
            </a:r>
            <a:r>
              <a:rPr lang="en-US" sz="1600" dirty="0" err="1"/>
              <a:t>Neeraj</a:t>
            </a:r>
            <a:r>
              <a:rPr lang="en-US" sz="1600" dirty="0"/>
              <a:t> Mittal. Fast concurrent lock-free binary search trees. In Proceedings of the 19th ACM SIGPLAN Symposium on Principles and Practice of Parallel Programming, </a:t>
            </a:r>
            <a:r>
              <a:rPr lang="en-US" sz="1600" dirty="0" err="1"/>
              <a:t>PPoPP</a:t>
            </a:r>
            <a:r>
              <a:rPr lang="en-US" sz="1600" dirty="0"/>
              <a:t> ’14, pages 317–328, 2014. URL: http://doi.acm.org/10.1145/2555243. 2555256, doi:10.1145/2555243.2555256. </a:t>
            </a:r>
          </a:p>
          <a:p>
            <a:pPr marL="0" indent="0">
              <a:buNone/>
            </a:pPr>
            <a:r>
              <a:rPr lang="en-US" sz="1600" dirty="0"/>
              <a:t>[8] Vincent </a:t>
            </a:r>
            <a:r>
              <a:rPr lang="en-US" sz="1600" dirty="0" err="1"/>
              <a:t>Gramoli</a:t>
            </a:r>
            <a:r>
              <a:rPr lang="en-US" sz="1600" dirty="0"/>
              <a:t>. More than you ever wanted to know about synchronization: Synchrobench, measuring the impact of the synchronization on concurrent algorithms. In Proceedings of the 20th ACM SIGPLAN Symposium on Principles and Practice of Parallel Programming, pages 1–10, 2015. </a:t>
            </a:r>
            <a:r>
              <a:rPr lang="en-CA" sz="1600" dirty="0"/>
              <a:t>[4]</a:t>
            </a:r>
          </a:p>
          <a:p>
            <a:pPr marL="0" indent="0">
              <a:buNone/>
            </a:pPr>
            <a:r>
              <a:rPr lang="en-CA" sz="1600" dirty="0"/>
              <a:t>[9] Nikolaos D </a:t>
            </a:r>
            <a:r>
              <a:rPr lang="en-CA" sz="1600" dirty="0" err="1"/>
              <a:t>Kallimanis</a:t>
            </a:r>
            <a:r>
              <a:rPr lang="en-CA" sz="1600" dirty="0"/>
              <a:t>. Synch: A framework for concurrent data-structures and benchmarks. </a:t>
            </a:r>
            <a:r>
              <a:rPr lang="en-CA" sz="1600" dirty="0" err="1"/>
              <a:t>arXiv</a:t>
            </a:r>
            <a:r>
              <a:rPr lang="en-CA" sz="1600" dirty="0"/>
              <a:t> preprint arXiv:2103.16182, 2021</a:t>
            </a:r>
          </a:p>
          <a:p>
            <a:pPr marL="0" indent="0">
              <a:buNone/>
            </a:pPr>
            <a:endParaRPr lang="en-CA" sz="1600" dirty="0"/>
          </a:p>
          <a:p>
            <a:pPr marL="0" indent="0">
              <a:buNone/>
            </a:pPr>
            <a:endParaRPr lang="en-US" sz="1600" dirty="0"/>
          </a:p>
        </p:txBody>
      </p:sp>
    </p:spTree>
    <p:extLst>
      <p:ext uri="{BB962C8B-B14F-4D97-AF65-F5344CB8AC3E}">
        <p14:creationId xmlns:p14="http://schemas.microsoft.com/office/powerpoint/2010/main" val="70923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5">
                    <a:lumMod val="75000"/>
                  </a:schemeClr>
                </a:solidFill>
              </a:rPr>
              <a:t>References</a:t>
            </a:r>
            <a:endParaRPr lang="en-CA" sz="2800" dirty="0">
              <a:solidFill>
                <a:schemeClr val="accent5">
                  <a:lumMod val="75000"/>
                </a:schemeClr>
              </a:solidFill>
            </a:endParaRPr>
          </a:p>
        </p:txBody>
      </p:sp>
      <p:sp>
        <p:nvSpPr>
          <p:cNvPr id="3" name="Content Placeholder 2"/>
          <p:cNvSpPr>
            <a:spLocks noGrp="1"/>
          </p:cNvSpPr>
          <p:nvPr>
            <p:ph idx="1"/>
          </p:nvPr>
        </p:nvSpPr>
        <p:spPr>
          <a:xfrm>
            <a:off x="259882" y="1413163"/>
            <a:ext cx="11569729" cy="5120159"/>
          </a:xfrm>
        </p:spPr>
        <p:txBody>
          <a:bodyPr>
            <a:normAutofit/>
          </a:bodyPr>
          <a:lstStyle/>
          <a:p>
            <a:r>
              <a:rPr lang="en-US" sz="1600" dirty="0"/>
              <a:t>[10] Donald Nguyen and </a:t>
            </a:r>
            <a:r>
              <a:rPr lang="en-US" sz="1600" dirty="0" err="1"/>
              <a:t>Keshav</a:t>
            </a:r>
            <a:r>
              <a:rPr lang="en-US" sz="1600" dirty="0"/>
              <a:t> </a:t>
            </a:r>
            <a:r>
              <a:rPr lang="en-US" sz="1600" dirty="0" err="1"/>
              <a:t>Pingali</a:t>
            </a:r>
            <a:r>
              <a:rPr lang="en-US" sz="1600" dirty="0"/>
              <a:t>. What scalable programs need from transactional memory. SIGPLAN Not., 52(4):105–118, </a:t>
            </a:r>
            <a:r>
              <a:rPr lang="en-US" sz="1600" dirty="0" err="1"/>
              <a:t>apr</a:t>
            </a:r>
            <a:r>
              <a:rPr lang="en-US" sz="1600" dirty="0"/>
              <a:t> 2017. doi:10.1145/3093336.3037750. </a:t>
            </a:r>
          </a:p>
          <a:p>
            <a:r>
              <a:rPr lang="en-US" sz="1600" dirty="0"/>
              <a:t>[11]</a:t>
            </a:r>
            <a:r>
              <a:rPr lang="en-CA" sz="1600" dirty="0"/>
              <a:t>Frank </a:t>
            </a:r>
            <a:r>
              <a:rPr lang="en-CA" sz="1600" dirty="0" err="1"/>
              <a:t>McSherry</a:t>
            </a:r>
            <a:r>
              <a:rPr lang="en-CA" sz="1600" dirty="0"/>
              <a:t>, Michael </a:t>
            </a:r>
            <a:r>
              <a:rPr lang="en-CA" sz="1600" dirty="0" err="1"/>
              <a:t>Isard</a:t>
            </a:r>
            <a:r>
              <a:rPr lang="en-CA" sz="1600" dirty="0"/>
              <a:t>, and Derek G Murray. Scalability! but at what {COST}? In 15th Workshop on Hot Topics in Operating Systems (</a:t>
            </a:r>
            <a:r>
              <a:rPr lang="en-CA" sz="1600" dirty="0" err="1"/>
              <a:t>HotOS</a:t>
            </a:r>
            <a:r>
              <a:rPr lang="en-CA" sz="1600" dirty="0"/>
              <a:t> XV), 2015. 25 </a:t>
            </a:r>
          </a:p>
          <a:p>
            <a:r>
              <a:rPr lang="en-CA" sz="1600" dirty="0"/>
              <a:t>[12] Chi Cao Minh, </a:t>
            </a:r>
            <a:r>
              <a:rPr lang="en-CA" sz="1600" dirty="0" err="1"/>
              <a:t>JaeWoong</a:t>
            </a:r>
            <a:r>
              <a:rPr lang="en-CA" sz="1600" dirty="0"/>
              <a:t> Chung, Christos </a:t>
            </a:r>
            <a:r>
              <a:rPr lang="en-CA" sz="1600" dirty="0" err="1"/>
              <a:t>Kozyrakis</a:t>
            </a:r>
            <a:r>
              <a:rPr lang="en-CA" sz="1600" dirty="0"/>
              <a:t>, and </a:t>
            </a:r>
            <a:r>
              <a:rPr lang="en-CA" sz="1600" dirty="0" err="1"/>
              <a:t>Kunle</a:t>
            </a:r>
            <a:r>
              <a:rPr lang="en-CA" sz="1600" dirty="0"/>
              <a:t> </a:t>
            </a:r>
            <a:r>
              <a:rPr lang="en-CA" sz="1600" dirty="0" err="1"/>
              <a:t>Olukotun</a:t>
            </a:r>
            <a:r>
              <a:rPr lang="en-CA" sz="1600" dirty="0"/>
              <a:t>. Stamp: Stanford transactional applications for multi-processing. In 2008 IEEE International Symposium on Workload Characterization, pages 35–46. IEEE, 2008</a:t>
            </a:r>
          </a:p>
          <a:p>
            <a:pPr marL="0" indent="0">
              <a:buNone/>
            </a:pPr>
            <a:endParaRPr lang="en-CA" sz="1600" dirty="0"/>
          </a:p>
          <a:p>
            <a:pPr marL="0" indent="0">
              <a:buNone/>
            </a:pPr>
            <a:endParaRPr lang="en-US" sz="1600" dirty="0"/>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9044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CA" dirty="0"/>
              <a:t>Benchmarks </a:t>
            </a:r>
            <a:r>
              <a:rPr lang="en-US" dirty="0"/>
              <a:t>commonly used to evaluate the performance of concurrent data structures</a:t>
            </a:r>
          </a:p>
          <a:p>
            <a:pPr lvl="1"/>
            <a:r>
              <a:rPr lang="en-US" dirty="0"/>
              <a:t>Microbenchmarks: Assessing limited range of performance metrics across varying implementations of concurrent data structures.		</a:t>
            </a:r>
            <a:endParaRPr lang="en-CA" dirty="0"/>
          </a:p>
          <a:p>
            <a:pPr lvl="1"/>
            <a:r>
              <a:rPr lang="en-CA" dirty="0"/>
              <a:t>We are primarily interested in </a:t>
            </a:r>
            <a:r>
              <a:rPr lang="en-CA" b="1" dirty="0">
                <a:solidFill>
                  <a:schemeClr val="accent5">
                    <a:lumMod val="75000"/>
                  </a:schemeClr>
                </a:solidFill>
              </a:rPr>
              <a:t>throughput results </a:t>
            </a:r>
            <a:r>
              <a:rPr lang="en-CA" dirty="0"/>
              <a:t>for comparative analysis</a:t>
            </a:r>
          </a:p>
          <a:p>
            <a:pPr lvl="2"/>
            <a:r>
              <a:rPr lang="en-CA" dirty="0">
                <a:solidFill>
                  <a:schemeClr val="accent3">
                    <a:lumMod val="50000"/>
                  </a:schemeClr>
                </a:solidFill>
              </a:rPr>
              <a:t>How many operations (update/retrieval) can be performed on the concurrent data structure by </a:t>
            </a:r>
            <a:r>
              <a:rPr lang="en-CA" b="1" dirty="0">
                <a:solidFill>
                  <a:schemeClr val="accent3">
                    <a:lumMod val="50000"/>
                  </a:schemeClr>
                </a:solidFill>
              </a:rPr>
              <a:t>n</a:t>
            </a:r>
            <a:r>
              <a:rPr lang="en-CA" dirty="0">
                <a:solidFill>
                  <a:schemeClr val="accent3">
                    <a:lumMod val="50000"/>
                  </a:schemeClr>
                </a:solidFill>
              </a:rPr>
              <a:t> threads in a limited amount of time.</a:t>
            </a:r>
          </a:p>
          <a:p>
            <a:pPr lvl="2"/>
            <a:r>
              <a:rPr lang="en-CA" dirty="0">
                <a:solidFill>
                  <a:schemeClr val="accent4">
                    <a:lumMod val="25000"/>
                  </a:schemeClr>
                </a:solidFill>
              </a:rPr>
              <a:t>Other performance measures are possible (memory usage, total cycles per operation, total instructions per operation).</a:t>
            </a:r>
          </a:p>
        </p:txBody>
      </p:sp>
      <p:sp>
        <p:nvSpPr>
          <p:cNvPr id="4" name="Rectangle 3"/>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2"/>
          <p:cNvSpPr txBox="1">
            <a:spLocks/>
          </p:cNvSpPr>
          <p:nvPr/>
        </p:nvSpPr>
        <p:spPr>
          <a:xfrm>
            <a:off x="259883" y="434108"/>
            <a:ext cx="11569729" cy="89592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CA" dirty="0">
                <a:solidFill>
                  <a:schemeClr val="accent5">
                    <a:lumMod val="75000"/>
                  </a:schemeClr>
                </a:solidFill>
              </a:rPr>
              <a:t>Overview:</a:t>
            </a:r>
          </a:p>
        </p:txBody>
      </p:sp>
    </p:spTree>
    <p:extLst>
      <p:ext uri="{BB962C8B-B14F-4D97-AF65-F5344CB8AC3E}">
        <p14:creationId xmlns:p14="http://schemas.microsoft.com/office/powerpoint/2010/main" val="172221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9882" y="1413163"/>
            <a:ext cx="11932118" cy="4595117"/>
          </a:xfrm>
        </p:spPr>
        <p:txBody>
          <a:bodyPr>
            <a:normAutofit/>
          </a:bodyPr>
          <a:lstStyle/>
          <a:p>
            <a:r>
              <a:rPr lang="en-CA" dirty="0"/>
              <a:t>Focus on </a:t>
            </a:r>
            <a:r>
              <a:rPr lang="en-CA" i="1" dirty="0">
                <a:solidFill>
                  <a:schemeClr val="accent5">
                    <a:lumMod val="75000"/>
                  </a:schemeClr>
                </a:solidFill>
              </a:rPr>
              <a:t>concurrent set data structures</a:t>
            </a:r>
            <a:r>
              <a:rPr lang="en-CA" dirty="0"/>
              <a:t> (</a:t>
            </a:r>
            <a:r>
              <a:rPr lang="en-CA" dirty="0" err="1"/>
              <a:t>CSet</a:t>
            </a:r>
            <a:r>
              <a:rPr lang="en-CA" dirty="0"/>
              <a:t>).</a:t>
            </a:r>
          </a:p>
          <a:p>
            <a:pPr lvl="1"/>
            <a:r>
              <a:rPr lang="en-CA" dirty="0"/>
              <a:t>Allow search, insertion, deletion of numeric keys in a data structure by multiple threads.</a:t>
            </a:r>
          </a:p>
          <a:p>
            <a:pPr lvl="1"/>
            <a:r>
              <a:rPr lang="en-CA" dirty="0"/>
              <a:t>Many implementations of </a:t>
            </a:r>
            <a:r>
              <a:rPr lang="en-CA" i="1" dirty="0"/>
              <a:t>Concurrent Sets </a:t>
            </a:r>
            <a:r>
              <a:rPr lang="en-CA" dirty="0"/>
              <a:t>(concurrent trees, skip-lists, linked lists, hash tables …)</a:t>
            </a:r>
          </a:p>
        </p:txBody>
      </p:sp>
      <p:sp>
        <p:nvSpPr>
          <p:cNvPr id="3" name="Title 2"/>
          <p:cNvSpPr>
            <a:spLocks noGrp="1"/>
          </p:cNvSpPr>
          <p:nvPr>
            <p:ph type="title"/>
          </p:nvPr>
        </p:nvSpPr>
        <p:spPr>
          <a:xfrm>
            <a:off x="477982" y="434108"/>
            <a:ext cx="11351630" cy="895927"/>
          </a:xfrm>
        </p:spPr>
        <p:txBody>
          <a:bodyPr/>
          <a:lstStyle/>
          <a:p>
            <a:r>
              <a:rPr lang="en-CA" dirty="0">
                <a:solidFill>
                  <a:schemeClr val="accent5">
                    <a:lumMod val="75000"/>
                  </a:schemeClr>
                </a:solidFill>
              </a:rPr>
              <a:t>Overview:</a:t>
            </a:r>
          </a:p>
        </p:txBody>
      </p:sp>
      <p:sp>
        <p:nvSpPr>
          <p:cNvPr id="4" name="Flowchart: Magnetic Disk 3"/>
          <p:cNvSpPr/>
          <p:nvPr/>
        </p:nvSpPr>
        <p:spPr>
          <a:xfrm>
            <a:off x="4799287" y="3710721"/>
            <a:ext cx="2337956" cy="309328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7" name="Table 6"/>
          <p:cNvGraphicFramePr>
            <a:graphicFrameLocks noGrp="1"/>
          </p:cNvGraphicFramePr>
          <p:nvPr/>
        </p:nvGraphicFramePr>
        <p:xfrm>
          <a:off x="5782734" y="4683760"/>
          <a:ext cx="371063" cy="2011680"/>
        </p:xfrm>
        <a:graphic>
          <a:graphicData uri="http://schemas.openxmlformats.org/drawingml/2006/table">
            <a:tbl>
              <a:tblPr firstRow="1" bandRow="1">
                <a:tableStyleId>{00A15C55-8517-42AA-B614-E9B94910E393}</a:tableStyleId>
              </a:tblPr>
              <a:tblGrid>
                <a:gridCol w="371063">
                  <a:extLst>
                    <a:ext uri="{9D8B030D-6E8A-4147-A177-3AD203B41FA5}">
                      <a16:colId xmlns:a16="http://schemas.microsoft.com/office/drawing/2014/main" val="3355809164"/>
                    </a:ext>
                  </a:extLst>
                </a:gridCol>
              </a:tblGrid>
              <a:tr h="151967">
                <a:tc>
                  <a:txBody>
                    <a:bodyPr/>
                    <a:lstStyle/>
                    <a:p>
                      <a:r>
                        <a:rPr lang="en-CA" sz="1050" b="0" i="0" dirty="0">
                          <a:solidFill>
                            <a:schemeClr val="tx1"/>
                          </a:solidFill>
                        </a:rPr>
                        <a:t>2</a:t>
                      </a:r>
                    </a:p>
                  </a:txBody>
                  <a:tcPr/>
                </a:tc>
                <a:extLst>
                  <a:ext uri="{0D108BD9-81ED-4DB2-BD59-A6C34878D82A}">
                    <a16:rowId xmlns:a16="http://schemas.microsoft.com/office/drawing/2014/main" val="2057205223"/>
                  </a:ext>
                </a:extLst>
              </a:tr>
              <a:tr h="151967">
                <a:tc>
                  <a:txBody>
                    <a:bodyPr/>
                    <a:lstStyle/>
                    <a:p>
                      <a:r>
                        <a:rPr lang="en-CA" sz="1050" dirty="0"/>
                        <a:t>10</a:t>
                      </a:r>
                    </a:p>
                  </a:txBody>
                  <a:tcPr/>
                </a:tc>
                <a:extLst>
                  <a:ext uri="{0D108BD9-81ED-4DB2-BD59-A6C34878D82A}">
                    <a16:rowId xmlns:a16="http://schemas.microsoft.com/office/drawing/2014/main" val="2114000299"/>
                  </a:ext>
                </a:extLst>
              </a:tr>
              <a:tr h="151967">
                <a:tc>
                  <a:txBody>
                    <a:bodyPr/>
                    <a:lstStyle/>
                    <a:p>
                      <a:r>
                        <a:rPr lang="en-CA" sz="1050" dirty="0"/>
                        <a:t>15</a:t>
                      </a:r>
                    </a:p>
                  </a:txBody>
                  <a:tcPr/>
                </a:tc>
                <a:extLst>
                  <a:ext uri="{0D108BD9-81ED-4DB2-BD59-A6C34878D82A}">
                    <a16:rowId xmlns:a16="http://schemas.microsoft.com/office/drawing/2014/main" val="2905069687"/>
                  </a:ext>
                </a:extLst>
              </a:tr>
              <a:tr h="151967">
                <a:tc>
                  <a:txBody>
                    <a:bodyPr/>
                    <a:lstStyle/>
                    <a:p>
                      <a:r>
                        <a:rPr lang="en-CA" sz="1050" dirty="0"/>
                        <a:t>21</a:t>
                      </a:r>
                    </a:p>
                  </a:txBody>
                  <a:tcPr/>
                </a:tc>
                <a:extLst>
                  <a:ext uri="{0D108BD9-81ED-4DB2-BD59-A6C34878D82A}">
                    <a16:rowId xmlns:a16="http://schemas.microsoft.com/office/drawing/2014/main" val="898154380"/>
                  </a:ext>
                </a:extLst>
              </a:tr>
              <a:tr h="151967">
                <a:tc>
                  <a:txBody>
                    <a:bodyPr/>
                    <a:lstStyle/>
                    <a:p>
                      <a:r>
                        <a:rPr lang="en-CA" sz="1050" dirty="0"/>
                        <a:t>22</a:t>
                      </a:r>
                    </a:p>
                  </a:txBody>
                  <a:tcPr/>
                </a:tc>
                <a:extLst>
                  <a:ext uri="{0D108BD9-81ED-4DB2-BD59-A6C34878D82A}">
                    <a16:rowId xmlns:a16="http://schemas.microsoft.com/office/drawing/2014/main" val="3745453535"/>
                  </a:ext>
                </a:extLst>
              </a:tr>
              <a:tr h="151967">
                <a:tc>
                  <a:txBody>
                    <a:bodyPr/>
                    <a:lstStyle/>
                    <a:p>
                      <a:r>
                        <a:rPr lang="en-CA" sz="1050" dirty="0"/>
                        <a:t>27</a:t>
                      </a:r>
                    </a:p>
                  </a:txBody>
                  <a:tcPr/>
                </a:tc>
                <a:extLst>
                  <a:ext uri="{0D108BD9-81ED-4DB2-BD59-A6C34878D82A}">
                    <a16:rowId xmlns:a16="http://schemas.microsoft.com/office/drawing/2014/main" val="2740551294"/>
                  </a:ext>
                </a:extLst>
              </a:tr>
              <a:tr h="151967">
                <a:tc>
                  <a:txBody>
                    <a:bodyPr/>
                    <a:lstStyle/>
                    <a:p>
                      <a:r>
                        <a:rPr lang="en-CA" sz="1050" dirty="0"/>
                        <a:t>50</a:t>
                      </a:r>
                    </a:p>
                  </a:txBody>
                  <a:tcPr/>
                </a:tc>
                <a:extLst>
                  <a:ext uri="{0D108BD9-81ED-4DB2-BD59-A6C34878D82A}">
                    <a16:rowId xmlns:a16="http://schemas.microsoft.com/office/drawing/2014/main" val="4019751536"/>
                  </a:ext>
                </a:extLst>
              </a:tr>
              <a:tr h="151967">
                <a:tc>
                  <a:txBody>
                    <a:bodyPr/>
                    <a:lstStyle/>
                    <a:p>
                      <a:r>
                        <a:rPr lang="en-CA" sz="1050" dirty="0"/>
                        <a:t>61</a:t>
                      </a:r>
                    </a:p>
                  </a:txBody>
                  <a:tcPr/>
                </a:tc>
                <a:extLst>
                  <a:ext uri="{0D108BD9-81ED-4DB2-BD59-A6C34878D82A}">
                    <a16:rowId xmlns:a16="http://schemas.microsoft.com/office/drawing/2014/main" val="610612235"/>
                  </a:ext>
                </a:extLst>
              </a:tr>
            </a:tbl>
          </a:graphicData>
        </a:graphic>
      </p:graphicFrame>
      <p:sp>
        <p:nvSpPr>
          <p:cNvPr id="11" name="Rectangle 10"/>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812800" y="4998027"/>
            <a:ext cx="822960" cy="275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0147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59882" y="1413163"/>
            <a:ext cx="12053345" cy="4595117"/>
          </a:xfrm>
        </p:spPr>
        <p:txBody>
          <a:bodyPr>
            <a:normAutofit/>
          </a:bodyPr>
          <a:lstStyle/>
          <a:p>
            <a:r>
              <a:rPr lang="en-CA" dirty="0"/>
              <a:t>Focus on </a:t>
            </a:r>
            <a:r>
              <a:rPr lang="en-CA" i="1" dirty="0">
                <a:solidFill>
                  <a:schemeClr val="accent5">
                    <a:lumMod val="75000"/>
                  </a:schemeClr>
                </a:solidFill>
              </a:rPr>
              <a:t>concurrent set data structures</a:t>
            </a:r>
            <a:r>
              <a:rPr lang="en-CA" dirty="0"/>
              <a:t> (</a:t>
            </a:r>
            <a:r>
              <a:rPr lang="en-CA" dirty="0" err="1"/>
              <a:t>CSet</a:t>
            </a:r>
            <a:r>
              <a:rPr lang="en-CA" dirty="0"/>
              <a:t>).</a:t>
            </a:r>
          </a:p>
          <a:p>
            <a:pPr lvl="1"/>
            <a:r>
              <a:rPr lang="en-CA" dirty="0"/>
              <a:t>Allow search, insertion, deletion of keys in a data structure by multiple threads.</a:t>
            </a:r>
          </a:p>
          <a:p>
            <a:pPr lvl="1"/>
            <a:r>
              <a:rPr lang="en-CA" dirty="0"/>
              <a:t>Many implementations of </a:t>
            </a:r>
            <a:r>
              <a:rPr lang="en-CA" i="1" dirty="0"/>
              <a:t>Concurrent Sets </a:t>
            </a:r>
            <a:r>
              <a:rPr lang="en-CA" dirty="0"/>
              <a:t>(concurrent trees, skip-lists, linked lists, hash tables …)</a:t>
            </a:r>
          </a:p>
        </p:txBody>
      </p:sp>
      <p:sp>
        <p:nvSpPr>
          <p:cNvPr id="3" name="Title 2"/>
          <p:cNvSpPr>
            <a:spLocks noGrp="1"/>
          </p:cNvSpPr>
          <p:nvPr>
            <p:ph type="title"/>
          </p:nvPr>
        </p:nvSpPr>
        <p:spPr>
          <a:xfrm>
            <a:off x="477982" y="434108"/>
            <a:ext cx="11351630" cy="895927"/>
          </a:xfrm>
        </p:spPr>
        <p:txBody>
          <a:bodyPr/>
          <a:lstStyle/>
          <a:p>
            <a:r>
              <a:rPr lang="en-CA" dirty="0">
                <a:solidFill>
                  <a:schemeClr val="accent5">
                    <a:lumMod val="75000"/>
                  </a:schemeClr>
                </a:solidFill>
              </a:rPr>
              <a:t>Overview:</a:t>
            </a:r>
          </a:p>
        </p:txBody>
      </p:sp>
      <p:sp>
        <p:nvSpPr>
          <p:cNvPr id="4" name="Flowchart: Magnetic Disk 3"/>
          <p:cNvSpPr/>
          <p:nvPr/>
        </p:nvSpPr>
        <p:spPr>
          <a:xfrm>
            <a:off x="4799287" y="3710721"/>
            <a:ext cx="2337956" cy="309328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7" name="Table 6"/>
          <p:cNvGraphicFramePr>
            <a:graphicFrameLocks noGrp="1"/>
          </p:cNvGraphicFramePr>
          <p:nvPr/>
        </p:nvGraphicFramePr>
        <p:xfrm>
          <a:off x="5782734" y="4683760"/>
          <a:ext cx="371063" cy="2011680"/>
        </p:xfrm>
        <a:graphic>
          <a:graphicData uri="http://schemas.openxmlformats.org/drawingml/2006/table">
            <a:tbl>
              <a:tblPr firstRow="1" bandRow="1">
                <a:tableStyleId>{00A15C55-8517-42AA-B614-E9B94910E393}</a:tableStyleId>
              </a:tblPr>
              <a:tblGrid>
                <a:gridCol w="371063">
                  <a:extLst>
                    <a:ext uri="{9D8B030D-6E8A-4147-A177-3AD203B41FA5}">
                      <a16:colId xmlns:a16="http://schemas.microsoft.com/office/drawing/2014/main" val="3355809164"/>
                    </a:ext>
                  </a:extLst>
                </a:gridCol>
              </a:tblGrid>
              <a:tr h="151967">
                <a:tc>
                  <a:txBody>
                    <a:bodyPr/>
                    <a:lstStyle/>
                    <a:p>
                      <a:r>
                        <a:rPr lang="en-CA" sz="1050" b="0" i="0" dirty="0">
                          <a:solidFill>
                            <a:schemeClr val="tx1"/>
                          </a:solidFill>
                        </a:rPr>
                        <a:t>2</a:t>
                      </a:r>
                    </a:p>
                  </a:txBody>
                  <a:tcPr/>
                </a:tc>
                <a:extLst>
                  <a:ext uri="{0D108BD9-81ED-4DB2-BD59-A6C34878D82A}">
                    <a16:rowId xmlns:a16="http://schemas.microsoft.com/office/drawing/2014/main" val="2057205223"/>
                  </a:ext>
                </a:extLst>
              </a:tr>
              <a:tr h="151967">
                <a:tc>
                  <a:txBody>
                    <a:bodyPr/>
                    <a:lstStyle/>
                    <a:p>
                      <a:r>
                        <a:rPr lang="en-CA" sz="1050" dirty="0"/>
                        <a:t>10</a:t>
                      </a:r>
                    </a:p>
                  </a:txBody>
                  <a:tcPr/>
                </a:tc>
                <a:extLst>
                  <a:ext uri="{0D108BD9-81ED-4DB2-BD59-A6C34878D82A}">
                    <a16:rowId xmlns:a16="http://schemas.microsoft.com/office/drawing/2014/main" val="2114000299"/>
                  </a:ext>
                </a:extLst>
              </a:tr>
              <a:tr h="151967">
                <a:tc>
                  <a:txBody>
                    <a:bodyPr/>
                    <a:lstStyle/>
                    <a:p>
                      <a:r>
                        <a:rPr lang="en-CA" sz="1050" dirty="0"/>
                        <a:t>15</a:t>
                      </a:r>
                    </a:p>
                  </a:txBody>
                  <a:tcPr/>
                </a:tc>
                <a:extLst>
                  <a:ext uri="{0D108BD9-81ED-4DB2-BD59-A6C34878D82A}">
                    <a16:rowId xmlns:a16="http://schemas.microsoft.com/office/drawing/2014/main" val="2905069687"/>
                  </a:ext>
                </a:extLst>
              </a:tr>
              <a:tr h="151967">
                <a:tc>
                  <a:txBody>
                    <a:bodyPr/>
                    <a:lstStyle/>
                    <a:p>
                      <a:r>
                        <a:rPr lang="en-CA" sz="1050" dirty="0"/>
                        <a:t>21</a:t>
                      </a:r>
                    </a:p>
                  </a:txBody>
                  <a:tcPr/>
                </a:tc>
                <a:extLst>
                  <a:ext uri="{0D108BD9-81ED-4DB2-BD59-A6C34878D82A}">
                    <a16:rowId xmlns:a16="http://schemas.microsoft.com/office/drawing/2014/main" val="898154380"/>
                  </a:ext>
                </a:extLst>
              </a:tr>
              <a:tr h="151967">
                <a:tc>
                  <a:txBody>
                    <a:bodyPr/>
                    <a:lstStyle/>
                    <a:p>
                      <a:r>
                        <a:rPr lang="en-CA" sz="1050" dirty="0"/>
                        <a:t>22</a:t>
                      </a:r>
                    </a:p>
                  </a:txBody>
                  <a:tcPr/>
                </a:tc>
                <a:extLst>
                  <a:ext uri="{0D108BD9-81ED-4DB2-BD59-A6C34878D82A}">
                    <a16:rowId xmlns:a16="http://schemas.microsoft.com/office/drawing/2014/main" val="3745453535"/>
                  </a:ext>
                </a:extLst>
              </a:tr>
              <a:tr h="151967">
                <a:tc>
                  <a:txBody>
                    <a:bodyPr/>
                    <a:lstStyle/>
                    <a:p>
                      <a:r>
                        <a:rPr lang="en-CA" sz="1050" dirty="0"/>
                        <a:t>27</a:t>
                      </a:r>
                    </a:p>
                  </a:txBody>
                  <a:tcPr/>
                </a:tc>
                <a:extLst>
                  <a:ext uri="{0D108BD9-81ED-4DB2-BD59-A6C34878D82A}">
                    <a16:rowId xmlns:a16="http://schemas.microsoft.com/office/drawing/2014/main" val="2740551294"/>
                  </a:ext>
                </a:extLst>
              </a:tr>
              <a:tr h="151967">
                <a:tc>
                  <a:txBody>
                    <a:bodyPr/>
                    <a:lstStyle/>
                    <a:p>
                      <a:r>
                        <a:rPr lang="en-CA" sz="1050" dirty="0"/>
                        <a:t>50</a:t>
                      </a:r>
                    </a:p>
                  </a:txBody>
                  <a:tcPr/>
                </a:tc>
                <a:extLst>
                  <a:ext uri="{0D108BD9-81ED-4DB2-BD59-A6C34878D82A}">
                    <a16:rowId xmlns:a16="http://schemas.microsoft.com/office/drawing/2014/main" val="4019751536"/>
                  </a:ext>
                </a:extLst>
              </a:tr>
              <a:tr h="151967">
                <a:tc>
                  <a:txBody>
                    <a:bodyPr/>
                    <a:lstStyle/>
                    <a:p>
                      <a:r>
                        <a:rPr lang="en-CA" sz="1050" dirty="0"/>
                        <a:t>61</a:t>
                      </a:r>
                    </a:p>
                  </a:txBody>
                  <a:tcPr/>
                </a:tc>
                <a:extLst>
                  <a:ext uri="{0D108BD9-81ED-4DB2-BD59-A6C34878D82A}">
                    <a16:rowId xmlns:a16="http://schemas.microsoft.com/office/drawing/2014/main" val="610612235"/>
                  </a:ext>
                </a:extLst>
              </a:tr>
            </a:tbl>
          </a:graphicData>
        </a:graphic>
      </p:graphicFrame>
      <p:sp>
        <p:nvSpPr>
          <p:cNvPr id="11" name="Rectangle 10"/>
          <p:cNvSpPr/>
          <p:nvPr/>
        </p:nvSpPr>
        <p:spPr>
          <a:xfrm>
            <a:off x="9071264" y="6008280"/>
            <a:ext cx="3120736" cy="84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a:picLocks noChangeAspect="1"/>
          </p:cNvPicPr>
          <p:nvPr/>
        </p:nvPicPr>
        <p:blipFill>
          <a:blip r:embed="rId2"/>
          <a:stretch>
            <a:fillRect/>
          </a:stretch>
        </p:blipFill>
        <p:spPr>
          <a:xfrm>
            <a:off x="477982" y="4998027"/>
            <a:ext cx="4165519" cy="1859973"/>
          </a:xfrm>
          <a:prstGeom prst="rect">
            <a:avLst/>
          </a:prstGeom>
        </p:spPr>
      </p:pic>
      <p:sp>
        <p:nvSpPr>
          <p:cNvPr id="6" name="Rectangle 5"/>
          <p:cNvSpPr/>
          <p:nvPr/>
        </p:nvSpPr>
        <p:spPr>
          <a:xfrm>
            <a:off x="812800" y="4998027"/>
            <a:ext cx="822960" cy="275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3"/>
          <a:stretch>
            <a:fillRect/>
          </a:stretch>
        </p:blipFill>
        <p:spPr>
          <a:xfrm>
            <a:off x="7736330" y="2807073"/>
            <a:ext cx="2120409" cy="3753374"/>
          </a:xfrm>
          <a:prstGeom prst="rect">
            <a:avLst/>
          </a:prstGeom>
        </p:spPr>
      </p:pic>
      <p:pic>
        <p:nvPicPr>
          <p:cNvPr id="12" name="Picture 11"/>
          <p:cNvPicPr>
            <a:picLocks noChangeAspect="1"/>
          </p:cNvPicPr>
          <p:nvPr/>
        </p:nvPicPr>
        <p:blipFill>
          <a:blip r:embed="rId4"/>
          <a:stretch>
            <a:fillRect/>
          </a:stretch>
        </p:blipFill>
        <p:spPr>
          <a:xfrm>
            <a:off x="929848" y="3169252"/>
            <a:ext cx="2988304" cy="1236519"/>
          </a:xfrm>
          <a:prstGeom prst="rect">
            <a:avLst/>
          </a:prstGeom>
        </p:spPr>
      </p:pic>
      <p:pic>
        <p:nvPicPr>
          <p:cNvPr id="2" name="Picture 11"/>
          <p:cNvPicPr>
            <a:picLocks noChangeAspect="1"/>
          </p:cNvPicPr>
          <p:nvPr/>
        </p:nvPicPr>
        <p:blipFill>
          <a:blip r:embed="rId4"/>
          <a:stretch>
            <a:fillRect/>
          </a:stretch>
        </p:blipFill>
        <p:spPr>
          <a:xfrm>
            <a:off x="477983" y="3169252"/>
            <a:ext cx="3977688" cy="1453254"/>
          </a:xfrm>
          <a:prstGeom prst="rect">
            <a:avLst/>
          </a:prstGeom>
        </p:spPr>
      </p:pic>
      <p:cxnSp>
        <p:nvCxnSpPr>
          <p:cNvPr id="13" name="Straight Arrow Connector 12"/>
          <p:cNvCxnSpPr/>
          <p:nvPr/>
        </p:nvCxnSpPr>
        <p:spPr>
          <a:xfrm flipH="1" flipV="1">
            <a:off x="4017854" y="4465756"/>
            <a:ext cx="582176" cy="324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073236" y="5174673"/>
            <a:ext cx="570265" cy="332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194691" y="4790209"/>
            <a:ext cx="484191" cy="300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18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ofWaterloo_WhiteBkgrd">
  <a:themeElements>
    <a:clrScheme name="Math">
      <a:dk1>
        <a:srgbClr val="000000"/>
      </a:dk1>
      <a:lt1>
        <a:srgbClr val="FFFFFF"/>
      </a:lt1>
      <a:dk2>
        <a:srgbClr val="757575"/>
      </a:dk2>
      <a:lt2>
        <a:srgbClr val="D6D6D6"/>
      </a:lt2>
      <a:accent1>
        <a:srgbClr val="DE2498"/>
      </a:accent1>
      <a:accent2>
        <a:srgbClr val="0C0C0C"/>
      </a:accent2>
      <a:accent3>
        <a:srgbClr val="FF62AA"/>
      </a:accent3>
      <a:accent4>
        <a:srgbClr val="FFBDEF"/>
      </a:accent4>
      <a:accent5>
        <a:srgbClr val="C50078"/>
      </a:accent5>
      <a:accent6>
        <a:srgbClr val="0073CE"/>
      </a:accent6>
      <a:hlink>
        <a:srgbClr val="C50078"/>
      </a:hlink>
      <a:folHlink>
        <a:srgbClr val="595959"/>
      </a:folHlink>
    </a:clrScheme>
    <a:fontScheme name="Custom 6">
      <a:majorFont>
        <a:latin typeface="Barlow Condense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ulty_of_mathematics_powerpoint_template_16-9_widescreen" id="{3A67D3AE-E7B6-9047-BD69-C458749CDD0A}" vid="{732B3BD8-0955-F34A-A9C8-6A5C97B2E8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EF706CC8B37C4198E5C1F1B624C9FF" ma:contentTypeVersion="13" ma:contentTypeDescription="Create a new document." ma:contentTypeScope="" ma:versionID="b16adfe3deb7721ee5499aa758f107ea">
  <xsd:schema xmlns:xsd="http://www.w3.org/2001/XMLSchema" xmlns:xs="http://www.w3.org/2001/XMLSchema" xmlns:p="http://schemas.microsoft.com/office/2006/metadata/properties" xmlns:ns3="3b57a82c-a542-431f-96c8-5b52d1c0b2b6" xmlns:ns4="789e7c09-017b-4a1e-9b92-b6bdbb173b3a" targetNamespace="http://schemas.microsoft.com/office/2006/metadata/properties" ma:root="true" ma:fieldsID="64009c853f407a442e1fa1cc17f6afca" ns3:_="" ns4:_="">
    <xsd:import namespace="3b57a82c-a542-431f-96c8-5b52d1c0b2b6"/>
    <xsd:import namespace="789e7c09-017b-4a1e-9b92-b6bdbb173b3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57a82c-a542-431f-96c8-5b52d1c0b2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9e7c09-017b-4a1e-9b92-b6bdbb173b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3A8646-213D-48F0-ADF1-EFB7B6423A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57a82c-a542-431f-96c8-5b52d1c0b2b6"/>
    <ds:schemaRef ds:uri="789e7c09-017b-4a1e-9b92-b6bdbb173b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EFBB0F-8ECF-4CD3-B884-8EF2D4A7559D}">
  <ds:schemaRefs>
    <ds:schemaRef ds:uri="http://purl.org/dc/terms/"/>
    <ds:schemaRef ds:uri="http://www.w3.org/XML/1998/namespace"/>
    <ds:schemaRef ds:uri="http://purl.org/dc/dcmitype/"/>
    <ds:schemaRef ds:uri="http://purl.org/dc/elements/1.1/"/>
    <ds:schemaRef ds:uri="789e7c09-017b-4a1e-9b92-b6bdbb173b3a"/>
    <ds:schemaRef ds:uri="3b57a82c-a542-431f-96c8-5b52d1c0b2b6"/>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A1061B2-898F-41BC-AF99-139BE33B4F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VC_Classes_RosinaKharal</Template>
  <TotalTime>26240</TotalTime>
  <Words>5144</Words>
  <Application>Microsoft Macintosh PowerPoint</Application>
  <PresentationFormat>Widescreen</PresentationFormat>
  <Paragraphs>835</Paragraphs>
  <Slides>62</Slides>
  <Notes>52</Notes>
  <HiddenSlides>6</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Arial</vt:lpstr>
      <vt:lpstr>Arial Rounded MT Bold</vt:lpstr>
      <vt:lpstr>Barlow Condensed</vt:lpstr>
      <vt:lpstr>Calibri</vt:lpstr>
      <vt:lpstr>Georgia</vt:lpstr>
      <vt:lpstr>Times New Roman</vt:lpstr>
      <vt:lpstr>Verdana</vt:lpstr>
      <vt:lpstr>Wingdings</vt:lpstr>
      <vt:lpstr>UofWaterloo_WhiteBkgrd</vt:lpstr>
      <vt:lpstr>Brief Announcement:  Performance Anomalies in Concurrent Data Structure Microbenchmarks</vt:lpstr>
      <vt:lpstr> Performance Anomalies in Concurrent Data Structure Microbenchmarks</vt:lpstr>
      <vt:lpstr>Overview</vt:lpstr>
      <vt:lpstr>Overview</vt:lpstr>
      <vt:lpstr>PowerPoint Presentation</vt:lpstr>
      <vt:lpstr>PowerPoint Presentation</vt:lpstr>
      <vt:lpstr>PowerPoint Presentation</vt:lpstr>
      <vt:lpstr>Overview:</vt:lpstr>
      <vt:lpstr>Overview:</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Goals:</vt:lpstr>
      <vt:lpstr>Goals:</vt:lpstr>
      <vt:lpstr>Investigation:</vt:lpstr>
      <vt:lpstr>Methodology</vt:lpstr>
      <vt:lpstr>Methodology</vt:lpstr>
      <vt:lpstr>PowerPoint Presentation</vt:lpstr>
      <vt:lpstr>PowerPoint Presentation</vt:lpstr>
      <vt:lpstr>Microbenchmark Design: </vt:lpstr>
      <vt:lpstr>Microbenchmark Design: </vt:lpstr>
      <vt:lpstr>Microbenchmark Design: </vt:lpstr>
      <vt:lpstr>Microbenchmark Design: </vt:lpstr>
      <vt:lpstr>PowerPoint Presentation</vt:lpstr>
      <vt:lpstr>PowerPoint Presentation</vt:lpstr>
      <vt:lpstr>PowerPoint Presentation</vt:lpstr>
      <vt:lpstr>PowerPoint Presentation</vt:lpstr>
      <vt:lpstr>PowerPoint Presentation</vt:lpstr>
      <vt:lpstr>Microbenchmark Design</vt:lpstr>
      <vt:lpstr>Microbenchmark Design</vt:lpstr>
      <vt:lpstr>Microbenchmark Design Principles</vt:lpstr>
      <vt:lpstr>Microbenchmark Design Principles</vt:lpstr>
      <vt:lpstr>Microbenchmark Design Principles</vt:lpstr>
      <vt:lpstr>Microbenchmark Design Principles</vt:lpstr>
      <vt:lpstr>PowerPoint Presentation</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PRNG Usage in Microbenchmark Experiments</vt:lpstr>
      <vt:lpstr>Full Paper </vt:lpstr>
      <vt:lpstr>Full Paper </vt:lpstr>
      <vt:lpstr>PowerPoint Presentation</vt:lpstr>
      <vt:lpstr>PowerPoint Presentation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Rosina Kharal</dc:creator>
  <cp:lastModifiedBy>Rosina Kharal</cp:lastModifiedBy>
  <cp:revision>935</cp:revision>
  <dcterms:created xsi:type="dcterms:W3CDTF">2022-06-26T18:36:26Z</dcterms:created>
  <dcterms:modified xsi:type="dcterms:W3CDTF">2023-03-12T17:41:42Z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0x0101008DEF706CC8B37C4198E5C1F1B624C9FF</vt:lpwstr>
  </property>
</Properties>
</file>