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05" r:id="rId3"/>
    <p:sldId id="269" r:id="rId4"/>
    <p:sldId id="327" r:id="rId5"/>
    <p:sldId id="306" r:id="rId6"/>
    <p:sldId id="307" r:id="rId7"/>
    <p:sldId id="308" r:id="rId8"/>
    <p:sldId id="309" r:id="rId9"/>
    <p:sldId id="310" r:id="rId10"/>
    <p:sldId id="405" r:id="rId11"/>
    <p:sldId id="311" r:id="rId12"/>
    <p:sldId id="312" r:id="rId13"/>
    <p:sldId id="313" r:id="rId14"/>
    <p:sldId id="314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85" r:id="rId25"/>
    <p:sldId id="386" r:id="rId26"/>
    <p:sldId id="387" r:id="rId27"/>
    <p:sldId id="406" r:id="rId28"/>
    <p:sldId id="407" r:id="rId29"/>
    <p:sldId id="408" r:id="rId30"/>
    <p:sldId id="409" r:id="rId31"/>
    <p:sldId id="415" r:id="rId32"/>
    <p:sldId id="416" r:id="rId33"/>
    <p:sldId id="304" r:id="rId34"/>
  </p:sldIdLst>
  <p:sldSz cx="12192000" cy="6858000"/>
  <p:notesSz cx="6858000" cy="9144000"/>
  <p:embeddedFontLst>
    <p:embeddedFont>
      <p:font typeface="Bookman Old Style" panose="02050604050505020204" pitchFamily="18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onsolas" panose="020B0609020204030204" pitchFamily="49" charset="0"/>
      <p:regular r:id="rId44"/>
      <p:bold r:id="rId45"/>
      <p:italic r:id="rId46"/>
      <p:boldItalic r:id="rId47"/>
    </p:embeddedFont>
    <p:embeddedFont>
      <p:font typeface="Rockwell" panose="02060603020205020403" pitchFamily="18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4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418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C6161-7B52-436D-ACF3-D03E5CDC2546}" type="datetimeFigureOut">
              <a:rPr lang="en-CA" smtClean="0"/>
              <a:t>2021-01-11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9B390-6013-4107-B952-25B9C3E6C3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2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Diagram is stolen from: https://www.google.com/url?sa=t&amp;rct=j&amp;q=&amp;esrc=s&amp;source=web&amp;cd=2&amp;ved=2ahUKEwjJjP_1pZjeAhUKL8AKHTHdA34QFjABegQICRAC&amp;url=https://www.openmp.org/wp-content/uploads/omp-hands-on-SC08.pdf&amp;usg=AOvVaw2BMZ-x-dl68_2rW2LZevlD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BCD55-22E8-4905-B55E-4E3924587B8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813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BCD55-22E8-4905-B55E-4E3924587B8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224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BCD55-22E8-4905-B55E-4E3924587B8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036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uwaterloo.ca/winter2021/cs798043/home" TargetMode="External"/><Relationship Id="rId2" Type="http://schemas.openxmlformats.org/officeDocument/2006/relationships/hyperlink" Target="https://dl.acm.org/doi/book/10.5555/238545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rmoset.student.cs.uwaterloo.ca/" TargetMode="External"/><Relationship Id="rId4" Type="http://schemas.openxmlformats.org/officeDocument/2006/relationships/hyperlink" Target="https://app.crowdmark.com/sign-in/waterloo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389546"/>
            <a:ext cx="9001462" cy="1300271"/>
          </a:xfrm>
        </p:spPr>
        <p:txBody>
          <a:bodyPr>
            <a:normAutofit/>
          </a:bodyPr>
          <a:lstStyle/>
          <a:p>
            <a:r>
              <a:rPr lang="en-US" sz="4400" dirty="0"/>
              <a:t>Multicore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3738" y="1763948"/>
            <a:ext cx="10184524" cy="4085617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endParaRPr lang="en-US" sz="2600" dirty="0"/>
          </a:p>
          <a:p>
            <a:r>
              <a:rPr lang="en-US" sz="2600" dirty="0" err="1"/>
              <a:t>Linearizability</a:t>
            </a:r>
            <a:r>
              <a:rPr lang="en-US" sz="2600" dirty="0"/>
              <a:t>: defining correctness for concurrency</a:t>
            </a:r>
          </a:p>
          <a:p>
            <a:r>
              <a:rPr lang="en-US" sz="2600" b="1" dirty="0"/>
              <a:t>Lecture 1</a:t>
            </a:r>
          </a:p>
          <a:p>
            <a:endParaRPr lang="en-US" dirty="0"/>
          </a:p>
          <a:p>
            <a:r>
              <a:rPr lang="en-US" sz="2200" dirty="0"/>
              <a:t>Trevor Brown</a:t>
            </a:r>
          </a:p>
        </p:txBody>
      </p:sp>
    </p:spTree>
    <p:extLst>
      <p:ext uri="{BB962C8B-B14F-4D97-AF65-F5344CB8AC3E}">
        <p14:creationId xmlns:p14="http://schemas.microsoft.com/office/powerpoint/2010/main" val="33016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56" y="430377"/>
            <a:ext cx="12192000" cy="6427623"/>
          </a:xfrm>
          <a:prstGeom prst="rect">
            <a:avLst/>
          </a:prstGeom>
          <a:solidFill>
            <a:srgbClr val="2B2B2B"/>
          </a:solidFill>
          <a:ln>
            <a:solidFill>
              <a:srgbClr val="000000"/>
            </a:solidFill>
          </a:ln>
        </p:spPr>
        <p:txBody>
          <a:bodyPr wrap="none" lIns="0" tIns="18000" rIns="0" bIns="0">
            <a:spAutoFit/>
          </a:bodyPr>
          <a:lstStyle/>
          <a:p>
            <a:r>
              <a:rPr lang="en-CA" sz="850" dirty="0">
                <a:latin typeface="Consolas" panose="020B0609020204030204" pitchFamily="49" charset="0"/>
              </a:rPr>
              <a:t>.-------------.......-.........................................................-.-----.-..:-----------------------------------------------------------------------------------------------------------:-::::-:-</a:t>
            </a:r>
          </a:p>
          <a:p>
            <a:r>
              <a:rPr lang="en-CA" sz="850" dirty="0">
                <a:latin typeface="Consolas" panose="020B0609020204030204" pitchFamily="49" charset="0"/>
              </a:rPr>
              <a:t>::::::.::::::-.........--------.....:.....................................................................................:.::::::::.::::::::-.:--.:.-::::::.-------:.......-.---.....:-------.::::::::.......:</a:t>
            </a:r>
          </a:p>
          <a:p>
            <a:r>
              <a:rPr lang="en-CA" sz="850" dirty="0">
                <a:latin typeface="Consolas" panose="020B0609020204030204" pitchFamily="49" charset="0"/>
              </a:rPr>
              <a:t>:::::-:.---:----------------------------------------:--------.............=.=.-..............:.:::::::.:::::::::.-:.-.:---.--------.=--.----.-.--.........=-----.====-========-........----:.:::.:....-::::::::</a:t>
            </a:r>
          </a:p>
          <a:p>
            <a:r>
              <a:rPr lang="en-CA" sz="850" dirty="0">
                <a:latin typeface="Consolas" panose="020B0609020204030204" pitchFamily="49" charset="0"/>
              </a:rPr>
              <a:t>:----.:::=-:=.=:+=:.+-+:+::::::+++::::::::-+.+=.:-++++=-----+.====:--.:::-...:+.:-+.:::-.+-----++:.+:::++-.+-=.-:.+:::*+:------------:::::::==-****-------=*::::.****:......*:::::.*+-+++-+.-+.---------:=+::+:</a:t>
            </a:r>
          </a:p>
          <a:p>
            <a:r>
              <a:rPr lang="en-CA" sz="850" dirty="0">
                <a:latin typeface="Consolas" panose="020B0609020204030204" pitchFamily="49" charset="0"/>
              </a:rPr>
              <a:t>.#-............*-:***-=.:#=######-:=::-###*==#=*=-=*=+#=:.:::+######################*.+*+#=***.*:..#:-+:::::::######:::::::*#################+.#.#######.**+###..=#.+-............=-.:====-.:*...-*:........%.+</a:t>
            </a:r>
          </a:p>
          <a:p>
            <a:r>
              <a:rPr lang="en-CA" sz="850" dirty="0">
                <a:latin typeface="Consolas" panose="020B0609020204030204" pitchFamily="49" charset="0"/>
              </a:rPr>
              <a:t>...............+%%%*=%+++++++++++++++++++++++++++++++-*******:=-#.&amp;*:.&amp;:-+=%:.=%%+..:%&amp;*#::%&amp;##########################=#-%%=#.+%*=:#&amp;++++++-+**=*##---%-.&amp;%*&amp;+#&amp;**=-+###############.-&amp;-+=..............%#++++</a:t>
            </a:r>
          </a:p>
          <a:p>
            <a:r>
              <a:rPr lang="en-CA" sz="850" dirty="0">
                <a:latin typeface="Consolas" panose="020B0609020204030204" pitchFamily="49" charset="0"/>
              </a:rPr>
              <a:t>+%=:+&amp;-=.++*..........#:+*****%..........-#+%%-++#=..............-+-&amp;%=%%%%%%%%:+@&amp;&amp;&amp;&amp;.:+#*@++.......=@@@@*:====+%***::#.==============+*%%%%-=========.@:**+...@@&amp;#:@*......:@@@@@@@@@%=&amp;:-+@%-#&amp;:.@@@@@@@@@@@</a:t>
            </a:r>
          </a:p>
          <a:p>
            <a:r>
              <a:rPr lang="en-CA" sz="850" dirty="0">
                <a:latin typeface="Consolas" panose="020B0609020204030204" pitchFamily="49" charset="0"/>
              </a:rPr>
              <a:t>@@@@@@@-#&amp;::%@-*=:+#@--&amp;@*:.+#-&amp;&amp;&amp;@&amp;:::::.%##+-=&amp;%+++-=#%+:&amp;##%+======#+*-+@**:###.+++++++++++++++++++:-----.*%@@#++-+.+%::::::::::::::::::::##########=@#+-.:::::::::::::::#=&amp;@#*%&amp;+#***-%%%%%+@##&amp;-%%%%%%%%%%</a:t>
            </a:r>
          </a:p>
          <a:p>
            <a:r>
              <a:rPr lang="en-CA" sz="850" dirty="0">
                <a:latin typeface="Consolas" panose="020B0609020204030204" pitchFamily="49" charset="0"/>
              </a:rPr>
              <a:t>%%%%.@@@@@@@@@@@@@@@:####&amp;*#%+.*%=###:@...........%=#:@.%#####:*=...............#@:*=-+&amp;*%#+:+*@.&amp;:+=****......::+===-*&amp;.%+++++@=-*:.%@@=&amp;*:%%%-----=&amp;.%%-----&amp;&amp;&amp;&amp;&amp;&amp;&amp;&amp;&amp;&amp;&amp;&amp;&amp;&amp;&amp;&amp;&amp;&amp;%%=:-------@&amp;&amp;&amp;+====.:::::::::&amp;</a:t>
            </a:r>
          </a:p>
          <a:p>
            <a:r>
              <a:rPr lang="en-CA" sz="850" dirty="0">
                <a:latin typeface="Consolas" panose="020B0609020204030204" pitchFamily="49" charset="0"/>
              </a:rPr>
              <a:t>+#@@@@@:&amp;:-..........&amp;::::#......%&amp;*-##..+&amp;&amp;*****#######:#.+%&amp;&amp;&amp;&amp;&amp;=:#*=&amp;=+-#&amp;========%*.-#&amp;&amp;&amp;+-#%&amp;.........*+-#%&amp;:---@#%=-#&amp;%%%%%&amp;&amp;-.=#*@&amp;&amp;&amp;&amp;&amp;&amp;&amp;&amp;&amp;&amp;&amp;&amp;&amp;&amp;&amp;#@-.&amp;&amp;&amp;&amp;&amp;&amp;&amp;&amp;&amp;&amp;&amp;&amp;&amp;&amp;*:@########*:::::::::::::::::::::::::</a:t>
            </a:r>
          </a:p>
          <a:p>
            <a:r>
              <a:rPr lang="en-CA" sz="850" dirty="0">
                <a:latin typeface="Consolas" panose="020B0609020204030204" pitchFamily="49" charset="0"/>
              </a:rPr>
              <a:t>:::::::::::::::::-:---:-.@:::::::.-=@:::%+-----*=&amp;-.******%&amp;+#:================&amp;.%@++:&amp;%.@-=:&amp;&amp;&amp;&amp;&amp;&amp;.--=#%+*&amp;......-.%+&amp;-&amp;---=#-*@&amp;:+++@-.::%+#@+@=*&amp;#.=%&amp;@-#...=%=&amp;@+######...=-&amp;++++*......%=-&amp;&amp;:%.-----@::::=</a:t>
            </a:r>
          </a:p>
          <a:p>
            <a:r>
              <a:rPr lang="en-CA" sz="850" dirty="0">
                <a:latin typeface="Consolas" panose="020B0609020204030204" pitchFamily="49" charset="0"/>
              </a:rPr>
              <a:t>%..*:=%@:***+%=-*:++++++++++++++++++#=%%%%%%#.:&amp;%#==.:&amp;%@####=......:%@#=::::::::::::::::::-+%%%%%%%%&amp;*++++++++++++:&amp;#+**.&amp;:+++++%##########::+....%=*+:@=====+:%%%%%%%%%%%%%%%%%%%%%%%%%%-::::&amp;%#%=&amp;&amp;&amp;&amp;&amp;--%.==</a:t>
            </a:r>
          </a:p>
          <a:p>
            <a:r>
              <a:rPr lang="en-CA" sz="850" dirty="0">
                <a:latin typeface="Consolas" panose="020B0609020204030204" pitchFamily="49" charset="0"/>
              </a:rPr>
              <a:t>==@#-&amp;@#--%%%=&amp;&amp;&amp;&amp;&amp;+-.*@+++=#&amp;@%*##&amp;==============+%.@@@@@@@@@@@@@@@@@@@@@@=-%&amp;+=#-%%%%%%%%%%%%%%%%%%%%%%%%%+*&amp;&amp;&amp;&amp;&amp;&amp;&amp;&amp;&amp;&amp;&amp;&amp;#.-*%*&amp;.+*@&amp;&amp;&amp;&amp;&amp;&amp;&amp;&amp;&amp;&amp;&amp;&amp;#%-+..@#######-++++++*&amp;@@.###################+*--@=:.*@@@=::::</a:t>
            </a:r>
          </a:p>
          <a:p>
            <a:r>
              <a:rPr lang="en-CA" sz="850" dirty="0">
                <a:latin typeface="Consolas" panose="020B0609020204030204" pitchFamily="49" charset="0"/>
              </a:rPr>
              <a:t>:.#&amp;%***************#-+%=:%&amp;@+:+:&amp;&amp;&amp;&amp;&amp;&amp;&amp;*#::-=**::###############*&amp;.:::=:+...-.....=:::::::+++-#&amp;:@+++++-&amp;&amp;&amp;&amp;&amp;&amp;&amp;&amp;&amp;&amp;&amp;&amp;&amp;&amp;&amp;:@*=#&amp;::@*-#%@@@@*-#-#%@&amp;--###+*********@-#-=%+&amp;@@@@@@@@@@@@@:--.+####=-..*++++++++++++</a:t>
            </a:r>
          </a:p>
          <a:p>
            <a:r>
              <a:rPr lang="en-CA" sz="850" dirty="0">
                <a:latin typeface="Consolas" panose="020B0609020204030204" pitchFamily="49" charset="0"/>
              </a:rPr>
              <a:t>+++++=%&amp;:+++++++@&amp;&amp;&amp;&amp;&amp;&amp;&amp;&amp;&amp;-.*:&amp;-------@*:&amp;#-*%@@@@@.--*&amp;&amp;#.+&amp;@#=......+@@@@@@@@@@@#-*==%-+-%%%%%%%%.+*&amp;#@:+-&amp;@@@@-----#+&amp;&amp;&amp;&amp;.*-%+&amp;%*#--@+=%%%%%*#:-@+++++++++++++++%%*::::::.++++++++++++++++++++++++++++++++++</a:t>
            </a:r>
          </a:p>
          <a:p>
            <a:r>
              <a:rPr lang="en-CA" sz="850" dirty="0">
                <a:latin typeface="Consolas" panose="020B0609020204030204" pitchFamily="49" charset="0"/>
              </a:rPr>
              <a:t>++++++#+####+#&amp;+%#*++++&amp;%*-=:#&amp;.*.====+@:#.%+++++++++++++++++++++:-@*.&amp;@=:::::::.&amp;@-:+&amp;*@@=.+&amp;*=:...++++#+****=%..#&amp;+++=:.######&amp;&amp;+++::%.......##*&amp;&amp;&amp;+:-#*&amp;+.:-@&amp;+%:*@&amp;+%*-.&amp;&amp;&amp;&amp;&amp;&amp;#:@.%##:+.#::*%.........-&amp;+**</a:t>
            </a:r>
          </a:p>
          <a:p>
            <a:r>
              <a:rPr lang="en-CA" sz="850" dirty="0">
                <a:latin typeface="Consolas" panose="020B0609020204030204" pitchFamily="49" charset="0"/>
              </a:rPr>
              <a:t>*-&amp;&amp;&amp;&amp;&amp;=+#***----==++:**-%=#+:&amp;**.####+&amp;*@=...-+++++++++++++++++++++++@#:&amp;-+@@@@@@@@##:&amp;-+++=@@@#.:+==@#--------------*=====.:-%****==+::::::%.#==+#@.....*:&amp;#@@%:&amp;.**%#-.*::::::::#-***:&amp;+#%**&amp;+##############</a:t>
            </a:r>
          </a:p>
          <a:p>
            <a:r>
              <a:rPr lang="en-CA" sz="850" dirty="0">
                <a:latin typeface="Consolas" panose="020B0609020204030204" pitchFamily="49" charset="0"/>
              </a:rPr>
              <a:t>###=&amp;%%%%%%#*@=&amp;.+@=%&amp;%++==============#%.*-=&amp;%%@+-=&amp;&amp;&amp;&amp;&amp;&amp;&amp;&amp;&amp;&amp;:%%%%%%%%%%%%%%%%%%--=.@+*---=-+++++++++++++#&amp;=====:-*%##-&amp;&amp;&amp;&amp;&amp;-:::+*****.=@:*+-=@#&amp;+%=:%&amp;*=:#-=======*##&amp;+@:::::=:*=-#::.&amp;*%=====@##....*%====@@</a:t>
            </a:r>
          </a:p>
          <a:p>
            <a:r>
              <a:rPr lang="en-CA" sz="850" dirty="0">
                <a:latin typeface="Consolas" panose="020B0609020204030204" pitchFamily="49" charset="0"/>
              </a:rPr>
              <a:t>:#######.....*%%%%-=@@@@@:*--&amp;#%*:::#-=**&amp;::::#--=+&amp;#:-*+&amp;.##:#-=:@*.%+&amp;::**-....%.&amp;&amp;&amp;&amp;&amp;#*%:..&amp;--#-%@*#%%@*###=+:*******@-%&amp;+:------=&amp;&amp;&amp;&amp;&amp;&amp;&amp;&amp;&amp;&amp;&amp;&amp;&amp;&amp;&amp;&amp;&amp;&amp;+%:::@++*:-=-#.@=@-#......%:@&amp;.%:#&amp;&amp;&amp;&amp;&amp;......*@##&amp;@+....</a:t>
            </a:r>
          </a:p>
          <a:p>
            <a:r>
              <a:rPr lang="en-CA" sz="850" dirty="0">
                <a:latin typeface="Consolas" panose="020B0609020204030204" pitchFamily="49" charset="0"/>
              </a:rPr>
              <a:t>.....=%&amp;-+=.....@#:=----------*####+:::::::::::::-@++++++++++++++=#*%:+*#=%%%%%%%%%-@.*:%%%%%%%%%%%%%%%+%@----#-.:&amp;@#+-:%&amp;*.++=&amp;&amp;*++@%==.******-++++++++++++++++++%@@@@@@@@@@@@@@@@@@@@@@@@@@@@@@@@@=@@@@@@@@@@</a:t>
            </a:r>
          </a:p>
          <a:p>
            <a:r>
              <a:rPr lang="en-CA" sz="850" dirty="0">
                <a:latin typeface="Consolas" panose="020B0609020204030204" pitchFamily="49" charset="0"/>
              </a:rPr>
              <a:t>@@@@@@@=*@@@@@@@@@@@@@@@@@@@@@=-.#*=======-&amp;=.*=:@*%#+*-=::::::::::::::::::::@+-------:@*+&amp;:*--------+#:.&amp;&amp;&amp;&amp;&amp;&amp;&amp;&amp;&amp;&amp;=---#:%====*.+:&amp;%##=*++++++++++++:&amp;&amp;&amp;&amp;&amp;&amp;&amp;&amp;&amp;&amp;&amp;&amp;&amp;&amp;&amp;&amp;#-::&amp;=*#.=%-@-+#*%@--#.+%@@@@@@@@@@@@@@@&amp;*</a:t>
            </a:r>
          </a:p>
          <a:p>
            <a:r>
              <a:rPr lang="en-CA" sz="850" dirty="0">
                <a:latin typeface="Consolas" panose="020B0609020204030204" pitchFamily="49" charset="0"/>
              </a:rPr>
              <a:t>++=%&amp;****:=%=.*+:%#====@&amp;%%%#=&amp;%%-@@@@@@@@@@@@@@@@@@@@&amp;&amp;+%=.=@@+*#%%%%%%.-===============+*%.--------------#***&amp;..+#####*&amp;=.++++++*@-=++.*@#=====&amp;.***-###===+&amp;&amp;&amp;&amp;.###===-&amp;&amp;&amp;&amp;&amp;&amp;&amp;&amp;:#########*=.&amp;%-:#+=&amp;%*###=@%</a:t>
            </a:r>
          </a:p>
          <a:p>
            <a:r>
              <a:rPr lang="en-CA" sz="850" dirty="0">
                <a:latin typeface="Consolas" panose="020B0609020204030204" pitchFamily="49" charset="0"/>
              </a:rPr>
              <a:t>*+-@%%*.-:&amp;=.+--:&amp;#...+=*&amp;#&amp;++++++++=%:&amp;#*-:::&amp;&amp;#%*@&amp;######-=&amp;&amp;&amp;&amp;:@@@@&amp;&amp;&amp;%+---------------------------&amp;@@@@@@@@@@@@@@@@@@@@&amp;%.++++++++++=&amp;&amp;&amp;&amp;*+%=**=#:.%%%%%%%%*+@#.#.*+@-*&amp;#+#%&amp;=++++++-%%%%%&amp;*###############</a:t>
            </a:r>
          </a:p>
          <a:p>
            <a:r>
              <a:rPr lang="en-CA" sz="850" dirty="0">
                <a:latin typeface="Consolas" panose="020B0609020204030204" pitchFamily="49" charset="0"/>
              </a:rPr>
              <a:t>#######%&amp;=------------.+&amp;&amp;&amp;&amp;&amp;@*-.%+@=*..++&amp;:#@=**...+#@-%=*:#@#=%%%%%%%%-##@**********:*&amp;-------#@:@+%-#=&amp;&amp;&amp;&amp;&amp;&amp;&amp;&amp;&amp;&amp;&amp;&amp;&amp;&amp;#@@@@@@@*=###+@*============%++-**####=.@:************=@+#################:%@+@:%&amp;####+-</a:t>
            </a:r>
          </a:p>
          <a:p>
            <a:r>
              <a:rPr lang="en-CA" sz="850" dirty="0">
                <a:latin typeface="Consolas" panose="020B0609020204030204" pitchFamily="49" charset="0"/>
              </a:rPr>
              <a:t>%:&amp;++*-------------:+*%::::::&amp;-%%%%%%%%%%@&amp;&amp;&amp;&amp;&amp;+---=:@&amp;+++++++#-*@%#+&amp;&amp;&amp;&amp;&amp;&amp;&amp;&amp;&amp;&amp;&amp;&amp;&amp;*&amp;.@%+&amp;*#%%%-=&amp;:.***@+===========%:@@@&amp;#=::::::::-@%.=========&amp;@-=&amp;&amp;&amp;&amp;&amp;&amp;&amp;&amp;&amp;&amp;&amp;&amp;&amp;&amp;&amp;&amp;&amp;&amp;&amp;&amp;&amp;&amp;&amp;&amp;&amp;&amp;&amp;&amp;&amp;&amp;&amp;&amp;&amp;&amp;&amp;&amp;&amp;+&amp;&amp;&amp;&amp;&amp;&amp;&amp;&amp;&amp;&amp;&amp;&amp;&amp;&amp;*+.&amp;&amp;&amp;&amp;</a:t>
            </a:r>
          </a:p>
          <a:p>
            <a:r>
              <a:rPr lang="en-CA" sz="850" dirty="0">
                <a:latin typeface="Consolas" panose="020B0609020204030204" pitchFamily="49" charset="0"/>
              </a:rPr>
              <a:t>&amp;&amp;*&amp;&amp;-:=***.#-.:#&amp;.=#%-.=========================:=-#.-&amp;#...-%&amp;%#&amp;-----+&amp;%#&amp;:-+=%:#%.+=&amp;@&amp;.=@%&amp;+-.........%&amp;++@....%:+=#.&amp;:+#&amp;-%####-+################:&amp;.=:&amp;&amp;&amp;&amp;&amp;&amp;&amp;&amp;&amp;&amp;&amp;&amp;&amp;&amp;&amp;&amp;&amp;&amp;+#%=#####%=+#&amp;=+%%%%-&amp;.+#%-=:%&amp;===</a:t>
            </a:r>
          </a:p>
          <a:p>
            <a:r>
              <a:rPr lang="en-CA" sz="850" dirty="0">
                <a:latin typeface="Consolas" panose="020B0609020204030204" pitchFamily="49" charset="0"/>
              </a:rPr>
              <a:t>==#####+%:.#+==:=%+@:#&amp;+=##:&amp;&amp;*=%&amp;&amp;.::::::::::#......=%*-:.=%&amp;******:#&amp;&amp;@%%%%%%%*.-=###@-+**&amp;%.---@@@@@&amp;&amp;%=+++++++++++++++++++++.++-:+=.%+:::::::::@:%=@@@@@@@@@@@@.:#%%%%%%%%-&amp;::::::::=.&amp;###=#:@.-%:&amp;@.#*:&amp;%%</a:t>
            </a:r>
          </a:p>
          <a:p>
            <a:r>
              <a:rPr lang="en-CA" sz="850" dirty="0">
                <a:latin typeface="Consolas" panose="020B0609020204030204" pitchFamily="49" charset="0"/>
              </a:rPr>
              <a:t>%%%%%%%%%-.*.=&amp;%-------.....:=*&amp;&amp;&amp;&amp;+%%%%%%%%%%%%%:#===&amp;+++++++++++++++++:#-%%%%%%%%%%:.---+*#######&amp;.@++&amp;&amp;-.........=&amp;#------+%&amp;*#:=@%&amp;*+::::.#######*+::..#%++++@&amp;-:*##%++@@.**#&amp;++:@.#&amp;&amp;&amp;&amp;&amp;&amp;&amp;&amp;&amp;&amp;&amp;&amp;&amp;&amp;+:-%##+=@</a:t>
            </a:r>
          </a:p>
          <a:p>
            <a:r>
              <a:rPr lang="en-CA" sz="850" dirty="0">
                <a:latin typeface="Consolas" panose="020B0609020204030204" pitchFamily="49" charset="0"/>
              </a:rPr>
              <a:t>--%.:+=@&amp;#....==@&amp;&amp;*=@-+&amp;&amp;&amp;&amp;&amp;&amp;&amp;&amp;&amp;&amp;&amp;&amp;%.-&amp;&amp;&amp;&amp;&amp;&amp;&amp;&amp;&amp;%#:---&amp;%@####.-----+*@@@=#-%*&amp;=#=-%:*+#-&amp;:+++++++++++++++++@--------&amp;.#+=::#+*@-%&amp;@@@-%:.#=-:&amp;.==%=*#...........:=*#-+=%::::&amp;**-+=.@#+&amp;&amp;&amp;&amp;&amp;&amp;&amp;&amp;&amp;&amp;.@@@@@@@:+%.=*+</a:t>
            </a:r>
          </a:p>
          <a:p>
            <a:r>
              <a:rPr lang="en-CA" sz="850" dirty="0">
                <a:latin typeface="Consolas" panose="020B0609020204030204" pitchFamily="49" charset="0"/>
              </a:rPr>
              <a:t>+++-%#%.@=*##%.#:.+@#%**************.@+++++++&amp;-%#:=@@@@@@@@&amp;===#&amp;-&amp;%+:=&amp;@*:#+@*:++++++-=&amp;*#::::::::-=*.%&amp;+***@.........%+#*****-@%++++++=####-----------------------------------------*---------------*.@**@@@@</a:t>
            </a:r>
          </a:p>
          <a:p>
            <a:r>
              <a:rPr lang="en-CA" sz="850" dirty="0">
                <a:latin typeface="Consolas" panose="020B0609020204030204" pitchFamily="49" charset="0"/>
              </a:rPr>
              <a:t>@@%=#*****************@%%*=:%.==#=%.@-##*+&amp;..-%=+++@*******%*************.@=:%%%%**......&amp;====:%%%%%%%-.&amp;@*****=#-&amp;@@:.-+:....#*%+&amp;*:.#+&amp;&amp;&amp;&amp;&amp;&amp;&amp;&amp;&amp;&amp;&amp;&amp;&amp;&amp;&amp;&amp;&amp;&amp;&amp;&amp;&amp;&amp;::.:**%=&amp;&amp;+@***-&amp;&amp;&amp;+%***:-&amp;+++++++.%%%%%%*:---&amp;%#</a:t>
            </a:r>
          </a:p>
          <a:p>
            <a:r>
              <a:rPr lang="en-CA" sz="850" dirty="0">
                <a:latin typeface="Consolas" panose="020B0609020204030204" pitchFamily="49" charset="0"/>
              </a:rPr>
              <a:t>.......&amp;&amp;%:::::::::.=#%::&amp;-%%@::&amp;+.@:&amp;+=+@-#%.*===+*@%.+-+***@=:-+******===-@@+*&amp;%-----#*&amp;@:###########&amp;@@@@@@@@=::%.&amp;+=-:::%.+#=&amp;&amp;&amp;&amp;&amp;&amp;&amp;&amp;&amp;&amp;.@-%=%@:@########+.-%#::::::::::::*-----------@+.#&amp;%+=#@-&amp;:+@%*:.&amp;%#</a:t>
            </a:r>
          </a:p>
          <a:p>
            <a:r>
              <a:rPr lang="en-CA" sz="850" dirty="0">
                <a:latin typeface="Consolas" panose="020B0609020204030204" pitchFamily="49" charset="0"/>
              </a:rPr>
              <a:t>:@.&amp;-%%%%@+=*----------:&amp;+&amp;*%%%.+&amp;-#:.....-#=+*-#-=+:************@--------------.%*:@..%%=@#..:::::::::::@-%=#@@===#%+:@=&amp;%-*+:=====&amp;------------------@+::::::&amp;*.@@+@#*-.+:@@@@@@=.+++&amp;#-*@.%:#-#@.....%+-&amp;.:+</a:t>
            </a:r>
          </a:p>
          <a:p>
            <a:r>
              <a:rPr lang="en-CA" sz="850" dirty="0">
                <a:latin typeface="Consolas" panose="020B0609020204030204" pitchFamily="49" charset="0"/>
              </a:rPr>
              <a:t>-.#@=+*&amp;%..@-*****:%..-+&amp;#%.-+&amp;&amp;&amp;&amp;-*.=%#-+.=&amp;=#-@...........=*:-.%.&amp;%%#*+=@.%%-%*&amp;==.%%%%%%%%%%%%%%%%-:.@==============#:--------=+*:#=.@***#-###=@%..@+%&amp;...@@#+++++++++++++++*...........%%%%%%+-############</a:t>
            </a:r>
          </a:p>
          <a:p>
            <a:r>
              <a:rPr lang="en-CA" sz="850" dirty="0">
                <a:latin typeface="Consolas" panose="020B0609020204030204" pitchFamily="49" charset="0"/>
              </a:rPr>
              <a:t>####=%%%%%%%%%:...#=+:@--%*&amp;--@=%.&amp;&amp;&amp;&amp;&amp;&amp;&amp;&amp;:=...&amp;-@#.....&amp;%@*.&amp;&amp;&amp;&amp;&amp;&amp;&amp;&amp;&amp;&amp;+#:=-***&amp;%..#:-+..:@*+.....%-@*+=&amp;%-%***************+.&amp;-:=========================================*=*****=+*===========================#</a:t>
            </a:r>
          </a:p>
          <a:p>
            <a:r>
              <a:rPr lang="en-CA" sz="850" dirty="0">
                <a:latin typeface="Consolas" panose="020B0609020204030204" pitchFamily="49" charset="0"/>
              </a:rPr>
              <a:t>+*+-#########*=+:&amp;.+-===========&amp;.:+----@*&amp;&amp;&amp;#.........=@#-======*############%.+:@-#@%.:..@&amp;%*+-.:@*....#-&amp;+.@#*=-*&amp;+=:-&amp;*&amp;::::::-+***&amp;#.+=&amp;-#.@&amp;-####=.:&amp;-###############*....:&amp;=-#####.+&amp;=-.:.&amp;&amp;&amp;=-:%+@#&amp;-%:</a:t>
            </a:r>
          </a:p>
          <a:p>
            <a:r>
              <a:rPr lang="en-CA" sz="850" dirty="0">
                <a:latin typeface="Consolas" panose="020B0609020204030204" pitchFamily="49" charset="0"/>
              </a:rPr>
              <a:t>===============#-=+@@@@@@&amp;#*+++%##:.******=&amp;&amp;&amp;&amp;&amp;&amp;&amp;#:.-&amp;%@:=&amp;.%%@%:=:*@-%#+.........*---------------:+=#@%++=.###########%@@@@@@@@@@@@@@@@@@@@@*====#%%%%%%%%%%%%%:@@**%:::+#-*%%%%:@------%=::::::*.%@:*#.&amp;*=-.</a:t>
            </a:r>
          </a:p>
          <a:p>
            <a:r>
              <a:rPr lang="en-CA" sz="850" dirty="0">
                <a:latin typeface="Consolas" panose="020B0609020204030204" pitchFamily="49" charset="0"/>
              </a:rPr>
              <a:t>..&amp;*-&amp;:#+@-%:#*-&amp;##%::::::::::::::::::::@&amp;%-@&amp;#=-+%#&amp;------%=@@@@*%:=%@*:::@+%=@@@@@@@@@@@@@@@@@@*=+======#*=:#@=+++++++++++++#@=*+:@=*#::%@=*=***********************&amp;=====*#@=*:&amp;&amp;#+:&amp;##%***:&amp;&amp;&amp;&amp;&amp;&amp;&amp;&amp;&amp;&amp;&amp;&amp;&amp;+=&amp;</a:t>
            </a:r>
          </a:p>
          <a:p>
            <a:r>
              <a:rPr lang="en-CA" sz="850" dirty="0">
                <a:latin typeface="Consolas" panose="020B0609020204030204" pitchFamily="49" charset="0"/>
              </a:rPr>
              <a:t>&amp;&amp;&amp;&amp;%+@%*@@@@@#+++++*@#%++++++*@#@#@:=****************:#=:::::*%*======#=*+@%%%%%%%%%%%%%%%%%%%&amp;+@&amp;*&amp;#+*@&amp;+%######*%+#*@:&amp;##*@:%=+&amp;#::::*+&amp;+&amp;@%++=&amp;&amp;@++++++&amp;%#@=:&amp;+#*@@=@=:*******#*+%&amp;=#:#@=&amp;+:==&amp;=@#%*:##::&amp;%</a:t>
            </a:r>
          </a:p>
          <a:p>
            <a:r>
              <a:rPr lang="en-CA" sz="850" dirty="0">
                <a:latin typeface="Consolas" panose="020B0609020204030204" pitchFamily="49" charset="0"/>
              </a:rPr>
              <a:t>+*:#&amp;@%+#=%:#@%%=:#&amp;=@#:*&amp;&amp;+::::::::::::*+++++#&amp;@***+:::::::::++=###########++++++++@=:+%@@#:@&amp;#%*&amp;::::::::::::%+&amp;&amp;&amp;&amp;*:@@@@@@@@@@@@@@@@@@@@@@@@@@@@@@@@@=@@@@@@@@@@@@@@@@@@@@@@@=@&amp;+=@@@@@@@=+&amp;#======%*=+&amp;#*:=</a:t>
            </a:r>
          </a:p>
          <a:p>
            <a:r>
              <a:rPr lang="en-CA" sz="850" dirty="0">
                <a:latin typeface="Consolas" panose="020B0609020204030204" pitchFamily="49" charset="0"/>
              </a:rPr>
              <a:t>@###&amp;:=:=**=%*=&amp;#@=%%%%%%%%%%%=====&amp;@:#=========%=:#&amp;&amp;&amp;&amp;&amp;&amp;&amp;&amp;&amp;&amp;&amp;%+===@##@+:=%#@+:#%+=@:@&amp;:::::#@@===============:=&amp;&amp;&amp;&amp;&amp;+*@@@@@@@@@@%#=+@%%%#&amp;=*%##&amp;@*%%%%%%%%%%%%%%#=*@%##&amp;*@%&amp;*=:*@&amp;#======:#=#*===::::::::::::</a:t>
            </a:r>
          </a:p>
          <a:p>
            <a:r>
              <a:rPr lang="en-CA" sz="850" dirty="0">
                <a:latin typeface="Consolas" panose="020B0609020204030204" pitchFamily="49" charset="0"/>
              </a:rPr>
              <a:t>::@*********##@&amp;+*@&amp;%+@#=@%#@@@=%+#*%%+@@@@@@@@@#+=+&amp;*===========*@=&amp;@@@@@%=*#@:#%***:+@&amp;***=+:&amp;#@==#@:&amp;+=@@@@@@@@@@@@@@@@@@@@@&amp;=*+=@#:&amp;@+=:&amp;*@%#**&amp;@@+&amp;%=:#&amp;++#:&amp;@+#####+@@:#*&amp;+:&amp;#####*+=::::++#@*%@+*%%%%%%%</a:t>
            </a:r>
          </a:p>
          <a:p>
            <a:r>
              <a:rPr lang="en-CA" sz="850" dirty="0">
                <a:latin typeface="Consolas" panose="020B0609020204030204" pitchFamily="49" charset="0"/>
              </a:rPr>
              <a:t>%%%%%%%%=+++++++@@@@%=*+++:@%=*::#%%%%%+*:=&amp;#=%&amp;+%%&amp;*=%@+++++++++++*%=++%:*********************+:%*&amp;=%@+&amp;*%#=@:&amp;&amp;&amp;#&amp;############*+=#@&amp;+*=#%*+++++++++++#*%+:************************+++&amp;@#*****************#+@&amp;</a:t>
            </a:r>
          </a:p>
          <a:p>
            <a:r>
              <a:rPr lang="en-CA" sz="850" dirty="0">
                <a:latin typeface="Consolas" panose="020B0609020204030204" pitchFamily="49" charset="0"/>
              </a:rPr>
              <a:t>&amp;&amp;&amp;&amp;&amp;&amp;&amp;&amp;&amp;&amp;&amp;&amp;&amp;&amp;&amp;+++++++++%&amp;#+:###%&amp;*#=&amp;:%&amp;*@&amp;&amp;@::+#&amp;&amp;&amp;+@@@@@@#%*=@++++=@=:++++&amp;@+@:=&amp;#@=&amp;&amp;&amp;&amp;&amp;&amp;&amp;&amp;#*=======+:&amp;&amp;&amp;@&amp;#*+++:###=***%@=*&amp;:@===+&amp;&amp;&amp;&amp;&amp;&amp;&amp;&amp;&amp;&amp;&amp;&amp;&amp;&amp;&amp;&amp;&amp;&amp;#@@@@@@@=:####@=%*#@@@+#%+++++++@&amp;==%=:*:********#*@=:</a:t>
            </a:r>
          </a:p>
          <a:p>
            <a:r>
              <a:rPr lang="en-CA" sz="850" dirty="0">
                <a:latin typeface="Consolas" panose="020B0609020204030204" pitchFamily="49" charset="0"/>
              </a:rPr>
              <a:t>#@*&amp;:@&amp;@#&amp;#:%&amp;&amp;&amp;&amp;&amp;&amp;#*%@&amp;:*******&amp;:@*&amp;&amp;#*&amp;@&amp;&amp;*=:&amp;:::=***@:%#:=:====@&amp;:::::::#:@&amp;=::@*::=====&amp;:%=#*=#&amp;&amp;=######################################*#*******#&amp;@#*&amp;#@*####:=&amp;**************&amp;:=======::::::::%#:&amp;*:@=&amp;@=</a:t>
            </a:r>
          </a:p>
          <a:p>
            <a:r>
              <a:rPr lang="en-CA" sz="850" dirty="0">
                <a:latin typeface="Consolas" panose="020B0609020204030204" pitchFamily="49" charset="0"/>
              </a:rPr>
              <a:t>&amp;&amp;%#*@====&amp;%%%%%%%%%%%%%%%%%%*=&amp;&amp;&amp;&amp;&amp;&amp;@%==&amp;:#=&amp;&amp;%=======%&amp;===@%%:=@@=:@=@*&amp;%&amp;%%%@*****%****=%&amp;%%%*&amp;*****@%&amp;*&amp;&amp;&amp;&amp;&amp;&amp;&amp;&amp;&amp;&amp;@&amp;&amp;&amp;&amp;*=%=%%%%%&amp;==%&amp;&amp;&amp;&amp;*&amp;***********@=***===%***@%%%%%%%%%@%%%%%%%********@%%%%@*@@@@@@@*@*</a:t>
            </a:r>
          </a:p>
          <a:p>
            <a:r>
              <a:rPr lang="en-CA" sz="850" dirty="0">
                <a:latin typeface="Consolas" panose="020B0609020204030204" pitchFamily="49" charset="0"/>
              </a:rPr>
              <a:t>%@=%****%**=%*@*************@*%%%%%******=*%=*%=========@=@@@@@@@=@%@@@%%%%%=%*@=*@=====*%@%%%%%%%%**%%%%%%******@*@@%@%%%%%%%%%@*****@@@@@@********%@@@@@@%%%%%%*%**@@%@*%%%%=@*%@%%%%%%%=@@@*@*****%@%%%%%%%%</a:t>
            </a:r>
          </a:p>
          <a:p>
            <a:r>
              <a:rPr lang="en-CA" sz="850" dirty="0">
                <a:latin typeface="Consolas" panose="020B0609020204030204" pitchFamily="49" charset="0"/>
              </a:rPr>
              <a:t>%%@%*@@@@@@@@@@@@@@*@*%@*=****=*=======@*=@%****%*@*@%*=@**%@*%%*%*%%%%%=***@*%=@*@%@@@@@@@@%*%%%%@=%==%=@%====*@=@==@=@@@*@**=@@@@@=====@*==========*=*@====@@%@%@*%%%%%%%%%%%%%%%%%%%%%%%%%%%%%%%%%%%%%*%*@%@</a:t>
            </a:r>
          </a:p>
          <a:p>
            <a:r>
              <a:rPr lang="en-CA" sz="850" dirty="0">
                <a:latin typeface="Consolas" panose="020B0609020204030204" pitchFamily="49" charset="0"/>
              </a:rPr>
              <a:t>%*@%******@%%%%%%%%%%%%%%%%%%%%%%%%%%%@@@@@@@@@@@@@@************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887198" cy="50827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Ex3: Using this to visualize thread scheduling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09" y="776492"/>
            <a:ext cx="7620199" cy="53776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9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807" y="343153"/>
            <a:ext cx="4951535" cy="771083"/>
          </a:xfrm>
        </p:spPr>
        <p:txBody>
          <a:bodyPr/>
          <a:lstStyle/>
          <a:p>
            <a:r>
              <a:rPr lang="en-US" dirty="0"/>
              <a:t>basic examples…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807" y="1332238"/>
            <a:ext cx="4899004" cy="4368128"/>
          </a:xfrm>
        </p:spPr>
        <p:txBody>
          <a:bodyPr/>
          <a:lstStyle/>
          <a:p>
            <a:r>
              <a:rPr lang="en-US" dirty="0"/>
              <a:t>… can lead to hard questions!</a:t>
            </a:r>
          </a:p>
          <a:p>
            <a:r>
              <a:rPr lang="en-US" dirty="0"/>
              <a:t>What happens in this code?</a:t>
            </a:r>
          </a:p>
          <a:p>
            <a:pPr lvl="1"/>
            <a:r>
              <a:rPr lang="en-US" dirty="0"/>
              <a:t>At –O0 (no optimization), print “21”</a:t>
            </a:r>
          </a:p>
          <a:p>
            <a:pPr lvl="1"/>
            <a:r>
              <a:rPr lang="en-US" b="1" dirty="0"/>
              <a:t>At –O3 it runs forever!</a:t>
            </a:r>
          </a:p>
          <a:p>
            <a:r>
              <a:rPr lang="en-US" dirty="0"/>
              <a:t>What’s happening here?</a:t>
            </a:r>
          </a:p>
          <a:p>
            <a:r>
              <a:rPr lang="en-US" dirty="0"/>
              <a:t>Compiler optimizations often </a:t>
            </a:r>
            <a:r>
              <a:rPr lang="en-US" b="1" dirty="0"/>
              <a:t>break </a:t>
            </a:r>
            <a:r>
              <a:rPr lang="en-US" dirty="0"/>
              <a:t>multithreaded code!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1" b="15297"/>
          <a:stretch/>
        </p:blipFill>
        <p:spPr>
          <a:xfrm>
            <a:off x="381504" y="484131"/>
            <a:ext cx="6297249" cy="5716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3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16" y="0"/>
            <a:ext cx="6297249" cy="704472"/>
          </a:xfrm>
        </p:spPr>
        <p:txBody>
          <a:bodyPr>
            <a:normAutofit/>
          </a:bodyPr>
          <a:lstStyle/>
          <a:p>
            <a:r>
              <a:rPr lang="en-US" dirty="0"/>
              <a:t>–O0 vs –O3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0327"/>
          <a:stretch/>
        </p:blipFill>
        <p:spPr>
          <a:xfrm>
            <a:off x="6745365" y="331491"/>
            <a:ext cx="5229283" cy="3177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91" b="15297"/>
          <a:stretch/>
        </p:blipFill>
        <p:spPr>
          <a:xfrm>
            <a:off x="272502" y="704472"/>
            <a:ext cx="6297249" cy="5716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365" y="3710137"/>
            <a:ext cx="5252983" cy="2642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548906" y="338166"/>
            <a:ext cx="142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-O0</a:t>
            </a:r>
            <a:endParaRPr lang="en-CA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572606" y="3710137"/>
            <a:ext cx="142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-O3</a:t>
            </a:r>
            <a:endParaRPr lang="en-CA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7102544" y="1136772"/>
            <a:ext cx="4015591" cy="1333925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ular Callout 9"/>
          <p:cNvSpPr/>
          <p:nvPr/>
        </p:nvSpPr>
        <p:spPr>
          <a:xfrm>
            <a:off x="4275274" y="990147"/>
            <a:ext cx="2239977" cy="837593"/>
          </a:xfrm>
          <a:prstGeom prst="wedgeRectCallout">
            <a:avLst>
              <a:gd name="adj1" fmla="val 76491"/>
              <a:gd name="adj2" fmla="val 68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Repeatedly</a:t>
            </a:r>
            <a:r>
              <a:rPr lang="en-US" dirty="0"/>
              <a:t> read and test x </a:t>
            </a:r>
            <a:r>
              <a:rPr lang="en-US" b="1" dirty="0"/>
              <a:t>inside </a:t>
            </a:r>
            <a:r>
              <a:rPr lang="en-US" dirty="0"/>
              <a:t>the loop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7102545" y="3970970"/>
            <a:ext cx="3803644" cy="1079426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ular Callout 11"/>
          <p:cNvSpPr/>
          <p:nvPr/>
        </p:nvSpPr>
        <p:spPr>
          <a:xfrm>
            <a:off x="4275274" y="3592313"/>
            <a:ext cx="2239977" cy="837593"/>
          </a:xfrm>
          <a:prstGeom prst="wedgeRectCallout">
            <a:avLst>
              <a:gd name="adj1" fmla="val 75680"/>
              <a:gd name="adj2" fmla="val 357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Read and test x </a:t>
            </a:r>
            <a:r>
              <a:rPr lang="en-US" b="1" dirty="0"/>
              <a:t>once before an empty loop</a:t>
            </a:r>
            <a:endParaRPr lang="en-CA" b="1" dirty="0"/>
          </a:p>
        </p:txBody>
      </p:sp>
      <p:sp>
        <p:nvSpPr>
          <p:cNvPr id="14" name="Rectangle 13"/>
          <p:cNvSpPr/>
          <p:nvPr/>
        </p:nvSpPr>
        <p:spPr>
          <a:xfrm>
            <a:off x="3289374" y="5758921"/>
            <a:ext cx="3434442" cy="78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ASM generated using GCC 9.1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via https://godbolt.org/</a:t>
            </a:r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0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85750"/>
            <a:ext cx="10353761" cy="809625"/>
          </a:xfrm>
        </p:spPr>
        <p:txBody>
          <a:bodyPr/>
          <a:lstStyle/>
          <a:p>
            <a:r>
              <a:rPr lang="en-US" dirty="0"/>
              <a:t>The Issue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00175"/>
            <a:ext cx="10353762" cy="4391025"/>
          </a:xfrm>
        </p:spPr>
        <p:txBody>
          <a:bodyPr/>
          <a:lstStyle/>
          <a:p>
            <a:r>
              <a:rPr lang="en-US" dirty="0"/>
              <a:t>Compiler doesn’t know </a:t>
            </a:r>
            <a:r>
              <a:rPr lang="en-US" b="1" dirty="0"/>
              <a:t>x may be changed by other threads</a:t>
            </a:r>
          </a:p>
          <a:p>
            <a:r>
              <a:rPr lang="en-US" dirty="0"/>
              <a:t>In a single-threaded execution it wouldn’t</a:t>
            </a:r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C++ Atomics </a:t>
            </a:r>
            <a:r>
              <a:rPr lang="en-US" dirty="0"/>
              <a:t>for </a:t>
            </a:r>
            <a:r>
              <a:rPr lang="en-US" b="1" dirty="0"/>
              <a:t>x</a:t>
            </a:r>
          </a:p>
          <a:p>
            <a:pPr lvl="1"/>
            <a:r>
              <a:rPr lang="en-US" dirty="0"/>
              <a:t>Informs the compiler that </a:t>
            </a:r>
            <a:r>
              <a:rPr lang="en-US" b="1" dirty="0"/>
              <a:t>x</a:t>
            </a:r>
            <a:r>
              <a:rPr lang="en-US" dirty="0"/>
              <a:t> may change</a:t>
            </a:r>
          </a:p>
          <a:p>
            <a:pPr lvl="1"/>
            <a:r>
              <a:rPr lang="en-US" dirty="0"/>
              <a:t>(Before C++ atomics, we used </a:t>
            </a:r>
            <a:r>
              <a:rPr lang="en-US" b="1" dirty="0"/>
              <a:t>volatile </a:t>
            </a:r>
            <a:r>
              <a:rPr lang="en-US" dirty="0"/>
              <a:t>for this)</a:t>
            </a:r>
          </a:p>
          <a:p>
            <a:r>
              <a:rPr lang="en-US" b="1" dirty="0"/>
              <a:t>Principle:</a:t>
            </a:r>
            <a:r>
              <a:rPr lang="en-US" dirty="0"/>
              <a:t> 	any variable written by at least one thread,</a:t>
            </a:r>
            <a:br>
              <a:rPr lang="en-US" dirty="0"/>
            </a:br>
            <a:r>
              <a:rPr lang="en-US" dirty="0"/>
              <a:t>		and read by at least one </a:t>
            </a:r>
            <a:r>
              <a:rPr lang="en-US" b="1" dirty="0"/>
              <a:t>other</a:t>
            </a:r>
            <a:r>
              <a:rPr lang="en-US" dirty="0"/>
              <a:t> thread,</a:t>
            </a:r>
            <a:br>
              <a:rPr lang="en-US" dirty="0"/>
            </a:br>
            <a:r>
              <a:rPr lang="en-US" dirty="0"/>
              <a:t>		should be an </a:t>
            </a:r>
            <a:r>
              <a:rPr lang="en-US" b="1" dirty="0"/>
              <a:t>atomic&lt;T&gt;</a:t>
            </a:r>
            <a:r>
              <a:rPr lang="en-US" dirty="0"/>
              <a:t> type</a:t>
            </a:r>
            <a:endParaRPr lang="en-C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154" y="67863"/>
            <a:ext cx="353255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Important principle!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20982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01A3DEE-5527-4068-9D87-67817CF61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286" y="3723256"/>
            <a:ext cx="5483062" cy="2514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B4D04D-C8A7-4731-B4FD-941A19252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617" y="102977"/>
            <a:ext cx="5407964" cy="3408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52" y="0"/>
            <a:ext cx="6199777" cy="704472"/>
          </a:xfrm>
        </p:spPr>
        <p:txBody>
          <a:bodyPr>
            <a:normAutofit/>
          </a:bodyPr>
          <a:lstStyle/>
          <a:p>
            <a:r>
              <a:rPr lang="en-US" dirty="0"/>
              <a:t>Using atomic&lt;bool&gt;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0548906" y="338166"/>
            <a:ext cx="142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-O0</a:t>
            </a:r>
            <a:endParaRPr lang="en-CA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572606" y="3710137"/>
            <a:ext cx="142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-O3</a:t>
            </a:r>
            <a:endParaRPr lang="en-CA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7594882" y="1047286"/>
            <a:ext cx="4324699" cy="1494528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761130" y="4235618"/>
            <a:ext cx="3396727" cy="886111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F844EED-6F6D-44BD-9B36-64F5BE687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19" y="610430"/>
            <a:ext cx="6063501" cy="6058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ular Callout 9"/>
          <p:cNvSpPr/>
          <p:nvPr/>
        </p:nvSpPr>
        <p:spPr>
          <a:xfrm>
            <a:off x="4976011" y="1102702"/>
            <a:ext cx="2239977" cy="837593"/>
          </a:xfrm>
          <a:prstGeom prst="wedgeRectCallout">
            <a:avLst>
              <a:gd name="adj1" fmla="val 68472"/>
              <a:gd name="adj2" fmla="val 2242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Repeatedly</a:t>
            </a:r>
            <a:r>
              <a:rPr lang="en-US" dirty="0"/>
              <a:t> read and test x </a:t>
            </a:r>
            <a:r>
              <a:rPr lang="en-US" b="1" dirty="0"/>
              <a:t>inside </a:t>
            </a:r>
            <a:r>
              <a:rPr lang="en-US" dirty="0"/>
              <a:t>the loop</a:t>
            </a:r>
            <a:endParaRPr lang="en-CA" dirty="0"/>
          </a:p>
        </p:txBody>
      </p:sp>
      <p:sp>
        <p:nvSpPr>
          <p:cNvPr id="29" name="Rectangular Callout 9">
            <a:extLst>
              <a:ext uri="{FF2B5EF4-FFF2-40B4-BE49-F238E27FC236}">
                <a16:creationId xmlns:a16="http://schemas.microsoft.com/office/drawing/2014/main" id="{0DACB509-5678-4B85-AD2E-3CAD857C5439}"/>
              </a:ext>
            </a:extLst>
          </p:cNvPr>
          <p:cNvSpPr/>
          <p:nvPr/>
        </p:nvSpPr>
        <p:spPr>
          <a:xfrm>
            <a:off x="4446599" y="3841080"/>
            <a:ext cx="2392377" cy="837593"/>
          </a:xfrm>
          <a:prstGeom prst="wedgeRectCallout">
            <a:avLst>
              <a:gd name="adj1" fmla="val 89403"/>
              <a:gd name="adj2" fmla="val 484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Repeatedly</a:t>
            </a:r>
            <a:r>
              <a:rPr lang="en-US" dirty="0"/>
              <a:t> read and test x </a:t>
            </a:r>
            <a:r>
              <a:rPr lang="en-US" b="1" dirty="0"/>
              <a:t>inside </a:t>
            </a:r>
            <a:r>
              <a:rPr lang="en-US" dirty="0"/>
              <a:t>the loop… </a:t>
            </a:r>
            <a:r>
              <a:rPr lang="en-US" b="1" u="sng" dirty="0"/>
              <a:t>correct!</a:t>
            </a:r>
            <a:endParaRPr lang="en-CA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329569" y="1674754"/>
            <a:ext cx="4547231" cy="37312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68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  <p:bldP spid="10" grpId="0" animBg="1"/>
      <p:bldP spid="29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(Shared) </a:t>
            </a:r>
            <a:r>
              <a:rPr lang="en-US" u="sng" dirty="0"/>
              <a:t>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object </a:t>
            </a:r>
            <a:r>
              <a:rPr lang="en-US" dirty="0"/>
              <a:t>has some </a:t>
            </a:r>
            <a:r>
              <a:rPr lang="en-US" b="1" dirty="0"/>
              <a:t>abstract state</a:t>
            </a:r>
            <a:r>
              <a:rPr lang="en-US" dirty="0"/>
              <a:t> and offers one or more </a:t>
            </a:r>
            <a:r>
              <a:rPr lang="en-US" b="1" dirty="0"/>
              <a:t>operations</a:t>
            </a:r>
          </a:p>
          <a:p>
            <a:r>
              <a:rPr lang="en-US" dirty="0"/>
              <a:t>An </a:t>
            </a:r>
            <a:r>
              <a:rPr lang="en-US" b="1" dirty="0"/>
              <a:t>operation </a:t>
            </a:r>
            <a:r>
              <a:rPr lang="en-US" dirty="0"/>
              <a:t>has an </a:t>
            </a:r>
            <a:r>
              <a:rPr lang="en-US" b="1" dirty="0"/>
              <a:t>invocation</a:t>
            </a:r>
            <a:r>
              <a:rPr lang="en-US" dirty="0"/>
              <a:t> (possibly </a:t>
            </a:r>
            <a:r>
              <a:rPr lang="en-US" b="1" dirty="0"/>
              <a:t>taking some arguments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and a </a:t>
            </a:r>
            <a:r>
              <a:rPr lang="en-US" b="1" dirty="0"/>
              <a:t>response </a:t>
            </a:r>
            <a:r>
              <a:rPr lang="en-US" dirty="0"/>
              <a:t>(possibly </a:t>
            </a:r>
            <a:r>
              <a:rPr lang="en-US" b="1" dirty="0"/>
              <a:t>returning a value</a:t>
            </a:r>
            <a:r>
              <a:rPr lang="en-US" dirty="0"/>
              <a:t>)</a:t>
            </a:r>
          </a:p>
          <a:p>
            <a:r>
              <a:rPr lang="en-US" dirty="0"/>
              <a:t>An object can be accessed simultaneously by many threads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153" y="67863"/>
            <a:ext cx="393612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Important definition!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723030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04800"/>
            <a:ext cx="10353761" cy="836246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en-US" u="sng" dirty="0"/>
              <a:t>Counter</a:t>
            </a:r>
            <a:r>
              <a:rPr lang="en-US" dirty="0"/>
              <a:t> object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Stores an integer value, initially zero</a:t>
            </a:r>
          </a:p>
          <a:p>
            <a:r>
              <a:rPr lang="en-US" dirty="0"/>
              <a:t>Operations…</a:t>
            </a:r>
          </a:p>
          <a:p>
            <a:pPr lvl="1"/>
            <a:r>
              <a:rPr lang="en-US" sz="2000" dirty="0"/>
              <a:t>Increment</a:t>
            </a:r>
          </a:p>
          <a:p>
            <a:pPr lvl="2"/>
            <a:r>
              <a:rPr lang="en-US" sz="2000" dirty="0"/>
              <a:t>Increase the value by one and return the old value</a:t>
            </a:r>
          </a:p>
          <a:p>
            <a:pPr lvl="1"/>
            <a:r>
              <a:rPr lang="en-US" sz="2000" dirty="0"/>
              <a:t>Read</a:t>
            </a:r>
          </a:p>
          <a:p>
            <a:pPr lvl="2"/>
            <a:r>
              <a:rPr lang="en-US" sz="2000" dirty="0"/>
              <a:t>Return the current value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2844800" y="1141046"/>
            <a:ext cx="4891932" cy="693995"/>
          </a:xfrm>
          <a:prstGeom prst="wedgeRectCallout">
            <a:avLst>
              <a:gd name="adj1" fmla="val -37619"/>
              <a:gd name="adj2" fmla="val 977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Abstract state!</a:t>
            </a:r>
            <a:r>
              <a:rPr lang="en-US" dirty="0"/>
              <a:t> We are not saying anything about the </a:t>
            </a:r>
            <a:r>
              <a:rPr lang="en-US" b="1" dirty="0"/>
              <a:t>implementation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3321538" y="2671287"/>
            <a:ext cx="471350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How to define semantics? Want to </a:t>
            </a:r>
            <a:r>
              <a:rPr lang="en-US" b="1" dirty="0"/>
              <a:t>avoid implementation details…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5678292" y="4272636"/>
            <a:ext cx="5941371" cy="422823"/>
          </a:xfrm>
          <a:prstGeom prst="wedgeRectCallout">
            <a:avLst>
              <a:gd name="adj1" fmla="val -71729"/>
              <a:gd name="adj2" fmla="val -1573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Again, we are talking about the </a:t>
            </a:r>
            <a:r>
              <a:rPr lang="en-US" b="1" dirty="0"/>
              <a:t>abstract state</a:t>
            </a:r>
            <a:endParaRPr lang="en-CA" dirty="0"/>
          </a:p>
        </p:txBody>
      </p:sp>
      <p:sp>
        <p:nvSpPr>
          <p:cNvPr id="7" name="Rectangular Callout 6"/>
          <p:cNvSpPr/>
          <p:nvPr/>
        </p:nvSpPr>
        <p:spPr>
          <a:xfrm>
            <a:off x="5326185" y="5045991"/>
            <a:ext cx="6048692" cy="422823"/>
          </a:xfrm>
          <a:prstGeom prst="wedgeRectCallout">
            <a:avLst>
              <a:gd name="adj1" fmla="val 16776"/>
              <a:gd name="adj2" fmla="val -12962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 any particular representation in memory…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81353"/>
            <a:ext cx="10353761" cy="812800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203569"/>
            <a:ext cx="10353762" cy="4587631"/>
          </a:xfrm>
        </p:spPr>
        <p:txBody>
          <a:bodyPr>
            <a:normAutofit/>
          </a:bodyPr>
          <a:lstStyle/>
          <a:p>
            <a:r>
              <a:rPr lang="en-US" sz="2400" dirty="0"/>
              <a:t>Why might you want a counter?</a:t>
            </a:r>
          </a:p>
          <a:p>
            <a:pPr lvl="1"/>
            <a:r>
              <a:rPr lang="en-US" sz="2000" dirty="0"/>
              <a:t>To keep track of the </a:t>
            </a:r>
            <a:r>
              <a:rPr lang="en-US" sz="2000" b="1" dirty="0"/>
              <a:t>size </a:t>
            </a:r>
            <a:r>
              <a:rPr lang="en-US" sz="2000" dirty="0"/>
              <a:t>of a </a:t>
            </a:r>
            <a:r>
              <a:rPr lang="en-US" sz="2000" b="1" dirty="0"/>
              <a:t>concurrent hash table</a:t>
            </a:r>
            <a:endParaRPr lang="en-US" sz="2000" dirty="0"/>
          </a:p>
          <a:p>
            <a:pPr lvl="2"/>
            <a:r>
              <a:rPr lang="en-US" sz="1800" dirty="0"/>
              <a:t>Counter is incremented whenever an element is inserted</a:t>
            </a:r>
          </a:p>
          <a:p>
            <a:pPr lvl="2"/>
            <a:r>
              <a:rPr lang="en-US" sz="1800" dirty="0"/>
              <a:t>Counter is read to decide whether the table should be </a:t>
            </a:r>
            <a:r>
              <a:rPr lang="en-US" sz="1800" b="1" dirty="0"/>
              <a:t>expanded</a:t>
            </a:r>
          </a:p>
          <a:p>
            <a:pPr lvl="1"/>
            <a:r>
              <a:rPr lang="en-US" sz="2000" dirty="0"/>
              <a:t>Suppose accesses to the hash table are spread out and highly concurrent</a:t>
            </a:r>
          </a:p>
          <a:p>
            <a:pPr lvl="2"/>
            <a:r>
              <a:rPr lang="en-US" sz="1800" dirty="0"/>
              <a:t>Then the hash table is </a:t>
            </a:r>
            <a:r>
              <a:rPr lang="en-US" sz="1800" b="1" dirty="0"/>
              <a:t>not </a:t>
            </a:r>
            <a:r>
              <a:rPr lang="en-US" sz="1800" dirty="0"/>
              <a:t>a concurrency bottleneck</a:t>
            </a:r>
          </a:p>
          <a:p>
            <a:pPr lvl="1"/>
            <a:r>
              <a:rPr lang="en-US" sz="2000" dirty="0"/>
              <a:t>Counter should not be a concurrency bottleneck either!</a:t>
            </a:r>
          </a:p>
          <a:p>
            <a:r>
              <a:rPr lang="en-US" sz="2400" dirty="0"/>
              <a:t>Why are </a:t>
            </a:r>
            <a:r>
              <a:rPr lang="en-US" sz="2400" b="1" u="sng" dirty="0"/>
              <a:t>we</a:t>
            </a:r>
            <a:r>
              <a:rPr lang="en-US" sz="2400" b="1" dirty="0"/>
              <a:t> </a:t>
            </a:r>
            <a:r>
              <a:rPr lang="en-US" sz="2400" dirty="0"/>
              <a:t>studying counters?</a:t>
            </a:r>
          </a:p>
          <a:p>
            <a:pPr lvl="1"/>
            <a:r>
              <a:rPr lang="en-US" sz="2000" dirty="0"/>
              <a:t>As a </a:t>
            </a:r>
            <a:r>
              <a:rPr lang="en-US" sz="2000" b="1" dirty="0"/>
              <a:t>vehicle</a:t>
            </a:r>
            <a:r>
              <a:rPr lang="en-US" sz="2000" dirty="0"/>
              <a:t> to understand concurrency, correctness, performance and systems</a:t>
            </a:r>
          </a:p>
        </p:txBody>
      </p:sp>
    </p:spTree>
    <p:extLst>
      <p:ext uri="{BB962C8B-B14F-4D97-AF65-F5344CB8AC3E}">
        <p14:creationId xmlns:p14="http://schemas.microsoft.com/office/powerpoint/2010/main" val="289153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implementation of a counter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2096064"/>
            <a:ext cx="3635829" cy="3695136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b="1" dirty="0"/>
              <a:t>reads </a:t>
            </a:r>
            <a:r>
              <a:rPr lang="en-US" dirty="0"/>
              <a:t>and </a:t>
            </a:r>
            <a:r>
              <a:rPr lang="en-US" b="1" dirty="0"/>
              <a:t>writes</a:t>
            </a:r>
          </a:p>
          <a:p>
            <a:r>
              <a:rPr lang="en-US" dirty="0"/>
              <a:t>Increment(c)</a:t>
            </a:r>
          </a:p>
          <a:p>
            <a:pPr lvl="1"/>
            <a:r>
              <a:rPr lang="en-US" dirty="0"/>
              <a:t>x = Read(c)</a:t>
            </a:r>
          </a:p>
          <a:p>
            <a:pPr lvl="1"/>
            <a:r>
              <a:rPr lang="en-US" dirty="0"/>
              <a:t>Write(c, x + 1)</a:t>
            </a:r>
          </a:p>
          <a:p>
            <a:pPr lvl="1"/>
            <a:r>
              <a:rPr lang="en-US" dirty="0"/>
              <a:t>Return x</a:t>
            </a:r>
          </a:p>
          <a:p>
            <a:r>
              <a:rPr lang="en-US" dirty="0"/>
              <a:t>Get(c)</a:t>
            </a:r>
          </a:p>
          <a:p>
            <a:pPr lvl="1"/>
            <a:r>
              <a:rPr lang="en-US" dirty="0"/>
              <a:t>x = Read(c)</a:t>
            </a:r>
          </a:p>
          <a:p>
            <a:pPr lvl="1"/>
            <a:r>
              <a:rPr lang="en-US" dirty="0"/>
              <a:t>Return 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901" y="1892379"/>
            <a:ext cx="8082854" cy="2852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8764337" y="5219032"/>
            <a:ext cx="2994526" cy="1010652"/>
          </a:xfrm>
          <a:prstGeom prst="wedgeRectCallout">
            <a:avLst>
              <a:gd name="adj1" fmla="val 33274"/>
              <a:gd name="adj2" fmla="val -17242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is really a </a:t>
            </a:r>
            <a:r>
              <a:rPr lang="en-US" b="1" dirty="0"/>
              <a:t>read</a:t>
            </a:r>
            <a:r>
              <a:rPr lang="en-US" dirty="0"/>
              <a:t> followed by a </a:t>
            </a:r>
            <a:r>
              <a:rPr lang="en-US" b="1" dirty="0"/>
              <a:t>write</a:t>
            </a:r>
            <a:r>
              <a:rPr lang="en-US" dirty="0"/>
              <a:t>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642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Execution</a:t>
            </a:r>
            <a:r>
              <a:rPr lang="en-US" dirty="0"/>
              <a:t> of 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80021"/>
            <a:ext cx="10353762" cy="4147081"/>
          </a:xfrm>
        </p:spPr>
        <p:txBody>
          <a:bodyPr>
            <a:normAutofit/>
          </a:bodyPr>
          <a:lstStyle/>
          <a:p>
            <a:r>
              <a:rPr lang="en-US" dirty="0"/>
              <a:t>Execution </a:t>
            </a:r>
            <a:r>
              <a:rPr lang="en-US" b="1" dirty="0"/>
              <a:t>E</a:t>
            </a:r>
            <a:r>
              <a:rPr lang="en-US" dirty="0"/>
              <a:t> is a sequence of alternating </a:t>
            </a:r>
            <a:r>
              <a:rPr lang="en-US" b="1" dirty="0"/>
              <a:t>configurations </a:t>
            </a:r>
            <a:r>
              <a:rPr lang="en-US" dirty="0"/>
              <a:t>and </a:t>
            </a:r>
            <a:r>
              <a:rPr lang="en-US" b="1" dirty="0"/>
              <a:t>steps</a:t>
            </a:r>
          </a:p>
          <a:p>
            <a:pPr lvl="1"/>
            <a:r>
              <a:rPr lang="en-US" dirty="0"/>
              <a:t>C</a:t>
            </a:r>
            <a:r>
              <a:rPr lang="en-US" baseline="-25000" dirty="0"/>
              <a:t>1 </a:t>
            </a:r>
            <a:r>
              <a:rPr lang="en-US" dirty="0"/>
              <a:t>s</a:t>
            </a:r>
            <a:r>
              <a:rPr lang="en-US" baseline="-25000" dirty="0"/>
              <a:t>1 </a:t>
            </a:r>
            <a:r>
              <a:rPr lang="en-US" dirty="0"/>
              <a:t>C</a:t>
            </a:r>
            <a:r>
              <a:rPr lang="en-US" baseline="-25000" dirty="0"/>
              <a:t>2 </a:t>
            </a:r>
            <a:r>
              <a:rPr lang="en-US" dirty="0"/>
              <a:t>s</a:t>
            </a:r>
            <a:r>
              <a:rPr lang="en-US" baseline="-25000" dirty="0"/>
              <a:t>2 </a:t>
            </a:r>
            <a:r>
              <a:rPr lang="en-US" dirty="0"/>
              <a:t>C</a:t>
            </a:r>
            <a:r>
              <a:rPr lang="en-US" baseline="-25000" dirty="0"/>
              <a:t>3 </a:t>
            </a:r>
            <a:r>
              <a:rPr lang="en-US" dirty="0"/>
              <a:t>s</a:t>
            </a:r>
            <a:r>
              <a:rPr lang="en-US" baseline="-25000" dirty="0"/>
              <a:t>3 </a:t>
            </a:r>
            <a:r>
              <a:rPr lang="en-US" dirty="0"/>
              <a:t>…</a:t>
            </a:r>
          </a:p>
          <a:p>
            <a:r>
              <a:rPr lang="en-US" dirty="0"/>
              <a:t>Configurations and steps capture how the system changes over time</a:t>
            </a:r>
            <a:endParaRPr lang="en-US" b="1" dirty="0"/>
          </a:p>
          <a:p>
            <a:r>
              <a:rPr lang="en-US" dirty="0"/>
              <a:t>A</a:t>
            </a:r>
            <a:r>
              <a:rPr lang="en-US" b="1" dirty="0"/>
              <a:t> configuration </a:t>
            </a:r>
            <a:r>
              <a:rPr lang="en-US" dirty="0"/>
              <a:t>describes the state of the system</a:t>
            </a:r>
          </a:p>
          <a:p>
            <a:pPr lvl="1"/>
            <a:r>
              <a:rPr lang="en-US" dirty="0"/>
              <a:t>Contents of memory</a:t>
            </a:r>
          </a:p>
          <a:p>
            <a:pPr lvl="1"/>
            <a:r>
              <a:rPr lang="en-US" dirty="0"/>
              <a:t>Program counters of all threads</a:t>
            </a:r>
          </a:p>
          <a:p>
            <a:r>
              <a:rPr lang="en-US" dirty="0"/>
              <a:t>A </a:t>
            </a:r>
            <a:r>
              <a:rPr lang="en-US" b="1" dirty="0"/>
              <a:t>step</a:t>
            </a:r>
            <a:r>
              <a:rPr lang="en-US" dirty="0"/>
              <a:t> is a </a:t>
            </a:r>
            <a:r>
              <a:rPr lang="en-US" b="1" dirty="0"/>
              <a:t>read </a:t>
            </a:r>
            <a:r>
              <a:rPr lang="en-US" dirty="0"/>
              <a:t>or </a:t>
            </a:r>
            <a:r>
              <a:rPr lang="en-US" b="1" dirty="0"/>
              <a:t>write </a:t>
            </a:r>
            <a:r>
              <a:rPr lang="en-US" dirty="0"/>
              <a:t>to shared memory</a:t>
            </a:r>
          </a:p>
          <a:p>
            <a:pPr lvl="1"/>
            <a:r>
              <a:rPr lang="en-US" dirty="0"/>
              <a:t>(Or an atomic synchronization primitive --- more on that later)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154" y="67863"/>
            <a:ext cx="395558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Important definition!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44109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14" y="111702"/>
            <a:ext cx="5807529" cy="63396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My Research: a taste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14" y="892629"/>
            <a:ext cx="5334605" cy="5159828"/>
          </a:xfrm>
        </p:spPr>
        <p:txBody>
          <a:bodyPr>
            <a:normAutofit/>
          </a:bodyPr>
          <a:lstStyle/>
          <a:p>
            <a:r>
              <a:rPr lang="en-US" b="1" dirty="0"/>
              <a:t>Big multicore systems</a:t>
            </a:r>
          </a:p>
          <a:p>
            <a:pPr lvl="1"/>
            <a:r>
              <a:rPr lang="en-US" dirty="0"/>
              <a:t>192 thread Intel</a:t>
            </a:r>
          </a:p>
          <a:p>
            <a:pPr lvl="1"/>
            <a:r>
              <a:rPr lang="en-US" dirty="0"/>
              <a:t>144 thread Intel, 9x 32-thread cluster,</a:t>
            </a:r>
            <a:br>
              <a:rPr lang="en-US" dirty="0"/>
            </a:br>
            <a:r>
              <a:rPr lang="en-US" dirty="0"/>
              <a:t>soon 256 thread AMD…</a:t>
            </a:r>
          </a:p>
          <a:p>
            <a:pPr lvl="1"/>
            <a:r>
              <a:rPr lang="en-US" b="1" dirty="0"/>
              <a:t>How to harness them effectively?</a:t>
            </a:r>
          </a:p>
          <a:p>
            <a:r>
              <a:rPr lang="en-US" dirty="0"/>
              <a:t>Fast concurrent data structures</a:t>
            </a:r>
          </a:p>
          <a:p>
            <a:pPr lvl="1"/>
            <a:r>
              <a:rPr lang="en-US" dirty="0"/>
              <a:t>Lock-free balanced search trees</a:t>
            </a:r>
          </a:p>
          <a:p>
            <a:r>
              <a:rPr lang="en-US" dirty="0"/>
              <a:t>Synchronization primitives</a:t>
            </a:r>
          </a:p>
          <a:p>
            <a:r>
              <a:rPr lang="en-US" dirty="0"/>
              <a:t>Memory allocation &amp; reclamation</a:t>
            </a:r>
          </a:p>
          <a:p>
            <a:r>
              <a:rPr lang="en-US" dirty="0"/>
              <a:t>Transactional memory</a:t>
            </a:r>
          </a:p>
          <a:p>
            <a:r>
              <a:rPr lang="en-US" dirty="0"/>
              <a:t>Non-volatile memory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4974" t="3333" r="2059" b="15525"/>
          <a:stretch/>
        </p:blipFill>
        <p:spPr>
          <a:xfrm>
            <a:off x="6739077" y="179615"/>
            <a:ext cx="5159828" cy="6460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35" y="111703"/>
            <a:ext cx="5505404" cy="3440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8" b="15783"/>
          <a:stretch/>
        </p:blipFill>
        <p:spPr>
          <a:xfrm>
            <a:off x="5370211" y="3354051"/>
            <a:ext cx="1970075" cy="2024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4" name="Group 23"/>
          <p:cNvGrpSpPr/>
          <p:nvPr/>
        </p:nvGrpSpPr>
        <p:grpSpPr>
          <a:xfrm rot="623880">
            <a:off x="6744417" y="2551397"/>
            <a:ext cx="819816" cy="1266693"/>
            <a:chOff x="6695577" y="2660609"/>
            <a:chExt cx="819816" cy="126669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16" name="Straight Arrow Connector 15"/>
            <p:cNvCxnSpPr/>
            <p:nvPr/>
          </p:nvCxnSpPr>
          <p:spPr>
            <a:xfrm rot="20976120" flipV="1">
              <a:off x="6885283" y="2808325"/>
              <a:ext cx="630110" cy="602178"/>
            </a:xfrm>
            <a:prstGeom prst="straightConnector1">
              <a:avLst/>
            </a:prstGeom>
            <a:ln w="57150">
              <a:solidFill>
                <a:srgbClr val="A5A5A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8322516">
              <a:off x="6246896" y="3109290"/>
              <a:ext cx="1266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A5A5A5"/>
                  </a:solidFill>
                </a:rPr>
                <a:t>lock-free</a:t>
              </a:r>
              <a:endParaRPr lang="en-CA" b="1" dirty="0">
                <a:solidFill>
                  <a:srgbClr val="A5A5A5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10995" y="2708846"/>
            <a:ext cx="768672" cy="1491114"/>
            <a:chOff x="7110995" y="2708846"/>
            <a:chExt cx="768672" cy="149111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7347621" y="2719633"/>
              <a:ext cx="532046" cy="931537"/>
            </a:xfrm>
            <a:prstGeom prst="straightConnector1">
              <a:avLst/>
            </a:prstGeom>
            <a:ln w="57150">
              <a:solidFill>
                <a:srgbClr val="5B9BD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8037053">
              <a:off x="6550104" y="3269737"/>
              <a:ext cx="1491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5B9BD5"/>
                  </a:solidFill>
                </a:rPr>
                <a:t>lock-based</a:t>
              </a:r>
              <a:endParaRPr lang="en-CA" b="1" dirty="0">
                <a:solidFill>
                  <a:srgbClr val="5B9BD5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39077" y="4456106"/>
            <a:ext cx="4103914" cy="1271030"/>
            <a:chOff x="4316186" y="4139170"/>
            <a:chExt cx="4103914" cy="1271030"/>
          </a:xfrm>
        </p:grpSpPr>
        <p:sp>
          <p:nvSpPr>
            <p:cNvPr id="10" name="Rectangle 9"/>
            <p:cNvSpPr/>
            <p:nvPr/>
          </p:nvSpPr>
          <p:spPr>
            <a:xfrm>
              <a:off x="4316186" y="4139170"/>
              <a:ext cx="4103914" cy="127103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841" y="4200033"/>
              <a:ext cx="3949473" cy="1150072"/>
            </a:xfrm>
            <a:prstGeom prst="rect">
              <a:avLst/>
            </a:prstGeom>
          </p:spPr>
        </p:pic>
      </p:grpSp>
      <p:cxnSp>
        <p:nvCxnSpPr>
          <p:cNvPr id="26" name="Straight Arrow Connector 25"/>
          <p:cNvCxnSpPr/>
          <p:nvPr/>
        </p:nvCxnSpPr>
        <p:spPr>
          <a:xfrm flipV="1">
            <a:off x="7919160" y="2718735"/>
            <a:ext cx="89214" cy="1737371"/>
          </a:xfrm>
          <a:prstGeom prst="straightConnector1">
            <a:avLst/>
          </a:prstGeom>
          <a:ln w="5715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7239" y="3657320"/>
            <a:ext cx="3625721" cy="1832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2" name="Straight Arrow Connector 31"/>
          <p:cNvCxnSpPr/>
          <p:nvPr/>
        </p:nvCxnSpPr>
        <p:spPr>
          <a:xfrm flipH="1" flipV="1">
            <a:off x="8153163" y="2713151"/>
            <a:ext cx="494162" cy="93801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347621" y="195236"/>
            <a:ext cx="4214615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Key-value stores w/</a:t>
            </a:r>
            <a:r>
              <a:rPr lang="en-US" b="1" u="sng" dirty="0">
                <a:solidFill>
                  <a:srgbClr val="000000"/>
                </a:solidFill>
              </a:rPr>
              <a:t>1 billion</a:t>
            </a:r>
            <a:r>
              <a:rPr lang="en-US" dirty="0">
                <a:solidFill>
                  <a:srgbClr val="000000"/>
                </a:solidFill>
              </a:rPr>
              <a:t> keys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Workload: 10% update, 90% search</a:t>
            </a:r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5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57150"/>
            <a:ext cx="10353761" cy="1326321"/>
          </a:xfrm>
        </p:spPr>
        <p:txBody>
          <a:bodyPr/>
          <a:lstStyle/>
          <a:p>
            <a:r>
              <a:rPr lang="en-US" dirty="0"/>
              <a:t>Example execution 1:</a:t>
            </a:r>
            <a:br>
              <a:rPr lang="en-US" dirty="0"/>
            </a:br>
            <a:r>
              <a:rPr lang="en-US" dirty="0"/>
              <a:t>our naïve counter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43614"/>
            <a:ext cx="10353762" cy="3695136"/>
          </a:xfrm>
        </p:spPr>
        <p:txBody>
          <a:bodyPr/>
          <a:lstStyle/>
          <a:p>
            <a:r>
              <a:rPr lang="en-US" b="1" dirty="0"/>
              <a:t>Suppose two threads p and q both access the same counter c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00332" y="2419290"/>
            <a:ext cx="0" cy="3019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5400000">
            <a:off x="5515977" y="537725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988676" y="2742542"/>
            <a:ext cx="333177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55699" y="2373210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84655" y="2373210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q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56931" y="284838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Read(c) </a:t>
            </a:r>
            <a:r>
              <a:rPr lang="en-US" dirty="0">
                <a:sym typeface="Wingdings" panose="05000000000000000000" pitchFamily="2" charset="2"/>
              </a:rPr>
              <a:t> 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56931" y="3193192"/>
            <a:ext cx="1290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Write(c, 1)</a:t>
            </a:r>
          </a:p>
          <a:p>
            <a:r>
              <a:rPr lang="en-US" dirty="0"/>
              <a:t>Return 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94699" y="382141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Read(c) </a:t>
            </a:r>
            <a:r>
              <a:rPr lang="en-US" dirty="0">
                <a:sym typeface="Wingdings" panose="05000000000000000000" pitchFamily="2" charset="2"/>
              </a:rPr>
              <a:t> 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94699" y="4190742"/>
            <a:ext cx="1290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Write(c, 2)</a:t>
            </a:r>
          </a:p>
          <a:p>
            <a:r>
              <a:rPr lang="en-US" dirty="0"/>
              <a:t>Return 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935495" y="4140419"/>
            <a:ext cx="3205471" cy="11824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After 2 increments</a:t>
            </a:r>
          </a:p>
          <a:p>
            <a:pPr algn="ctr"/>
            <a:r>
              <a:rPr lang="en-US" dirty="0"/>
              <a:t>Final counter value = 2</a:t>
            </a:r>
          </a:p>
        </p:txBody>
      </p:sp>
    </p:spTree>
    <p:extLst>
      <p:ext uri="{BB962C8B-B14F-4D97-AF65-F5344CB8AC3E}">
        <p14:creationId xmlns:p14="http://schemas.microsoft.com/office/powerpoint/2010/main" val="25656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323" y="69112"/>
            <a:ext cx="10353761" cy="1326321"/>
          </a:xfrm>
        </p:spPr>
        <p:txBody>
          <a:bodyPr/>
          <a:lstStyle/>
          <a:p>
            <a:r>
              <a:rPr lang="en-US" dirty="0"/>
              <a:t>Example execution 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876967" y="1732315"/>
            <a:ext cx="0" cy="38231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5400000">
            <a:off x="5673545" y="5167425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165311" y="2055567"/>
            <a:ext cx="333177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32334" y="1686235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61290" y="1686235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q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33566" y="224023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Read(c) </a:t>
            </a:r>
            <a:r>
              <a:rPr lang="en-US" dirty="0">
                <a:sym typeface="Wingdings" panose="05000000000000000000" pitchFamily="2" charset="2"/>
              </a:rPr>
              <a:t> 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233566" y="4424354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Write(c, 1)</a:t>
            </a:r>
          </a:p>
          <a:p>
            <a:r>
              <a:rPr lang="en-US" dirty="0"/>
              <a:t>Return 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71334" y="3045098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Read(c) </a:t>
            </a:r>
            <a:r>
              <a:rPr lang="en-US" dirty="0">
                <a:sym typeface="Wingdings" panose="05000000000000000000" pitchFamily="2" charset="2"/>
              </a:rPr>
              <a:t> 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971334" y="341443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Write(c, 1)</a:t>
            </a:r>
          </a:p>
          <a:p>
            <a:r>
              <a:rPr lang="en-US" dirty="0"/>
              <a:t>Return 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90925" y="3006753"/>
            <a:ext cx="3279228" cy="11824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After 2 increments</a:t>
            </a:r>
          </a:p>
          <a:p>
            <a:pPr algn="ctr"/>
            <a:r>
              <a:rPr lang="en-US" dirty="0"/>
              <a:t>Final counter value = </a:t>
            </a:r>
            <a:r>
              <a:rPr lang="en-US" b="1" dirty="0"/>
              <a:t>1?</a:t>
            </a:r>
          </a:p>
          <a:p>
            <a:pPr algn="ctr"/>
            <a:r>
              <a:rPr lang="en-US" b="1" dirty="0"/>
              <a:t>Incorrect!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90925" y="4747519"/>
            <a:ext cx="3279228" cy="8918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Same return values?</a:t>
            </a:r>
          </a:p>
          <a:p>
            <a:pPr algn="ctr"/>
            <a:r>
              <a:rPr lang="en-US" b="1" dirty="0"/>
              <a:t>Incorrect!</a:t>
            </a:r>
          </a:p>
        </p:txBody>
      </p:sp>
      <p:cxnSp>
        <p:nvCxnSpPr>
          <p:cNvPr id="8" name="Straight Arrow Connector 7"/>
          <p:cNvCxnSpPr>
            <a:stCxn id="17" idx="1"/>
          </p:cNvCxnSpPr>
          <p:nvPr/>
        </p:nvCxnSpPr>
        <p:spPr>
          <a:xfrm flipH="1" flipV="1">
            <a:off x="5524301" y="4909127"/>
            <a:ext cx="2566624" cy="2843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1"/>
          </p:cNvCxnSpPr>
          <p:nvPr/>
        </p:nvCxnSpPr>
        <p:spPr>
          <a:xfrm flipH="1" flipV="1">
            <a:off x="7139739" y="4081493"/>
            <a:ext cx="951186" cy="1111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4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13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6675"/>
            <a:ext cx="10353761" cy="1326321"/>
          </a:xfrm>
        </p:spPr>
        <p:txBody>
          <a:bodyPr/>
          <a:lstStyle/>
          <a:p>
            <a:r>
              <a:rPr lang="en-US" dirty="0"/>
              <a:t>Example execution 3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56341" y="1321195"/>
            <a:ext cx="0" cy="4683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5400000">
            <a:off x="2861683" y="5659401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179380" y="1616950"/>
            <a:ext cx="557573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19520" y="124761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48476" y="124761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q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20752" y="180161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Read(c) </a:t>
            </a:r>
            <a:r>
              <a:rPr lang="en-US" dirty="0">
                <a:sym typeface="Wingdings" panose="05000000000000000000" pitchFamily="2" charset="2"/>
              </a:rPr>
              <a:t> 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620752" y="5236473"/>
            <a:ext cx="12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Write(c, 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58520" y="2154536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Read(c) </a:t>
            </a:r>
            <a:r>
              <a:rPr lang="en-US" dirty="0">
                <a:sym typeface="Wingdings" panose="05000000000000000000" pitchFamily="2" charset="2"/>
              </a:rPr>
              <a:t> 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358520" y="2424021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Write(c, 1)</a:t>
            </a:r>
          </a:p>
          <a:p>
            <a:r>
              <a:rPr lang="en-US" dirty="0"/>
              <a:t>Return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23520" y="1247618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82764" y="3077700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Read(c) </a:t>
            </a:r>
            <a:r>
              <a:rPr lang="en-US" dirty="0">
                <a:sym typeface="Wingdings" panose="05000000000000000000" pitchFamily="2" charset="2"/>
              </a:rPr>
              <a:t> 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82764" y="3341926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Write(c, 2)</a:t>
            </a:r>
          </a:p>
          <a:p>
            <a:r>
              <a:rPr lang="en-US" dirty="0"/>
              <a:t>Return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58520" y="4174263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Read(c) </a:t>
            </a:r>
            <a:r>
              <a:rPr lang="en-US" dirty="0">
                <a:sym typeface="Wingdings" panose="05000000000000000000" pitchFamily="2" charset="2"/>
              </a:rPr>
              <a:t> 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58520" y="4438491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Write(c, 3)</a:t>
            </a:r>
          </a:p>
          <a:p>
            <a:r>
              <a:rPr lang="en-US" dirty="0"/>
              <a:t>Return 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61738" y="4149944"/>
            <a:ext cx="3279228" cy="11824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After 4 increments</a:t>
            </a:r>
          </a:p>
          <a:p>
            <a:pPr algn="ctr"/>
            <a:r>
              <a:rPr lang="en-US" dirty="0"/>
              <a:t>Final counter value = </a:t>
            </a:r>
            <a:r>
              <a:rPr lang="en-US" b="1" dirty="0"/>
              <a:t>1?</a:t>
            </a:r>
          </a:p>
        </p:txBody>
      </p:sp>
      <p:sp>
        <p:nvSpPr>
          <p:cNvPr id="35" name="Rectangular Callout 34"/>
          <p:cNvSpPr/>
          <p:nvPr/>
        </p:nvSpPr>
        <p:spPr>
          <a:xfrm>
            <a:off x="221687" y="4291834"/>
            <a:ext cx="2790496" cy="898634"/>
          </a:xfrm>
          <a:prstGeom prst="wedgeRectCallout">
            <a:avLst>
              <a:gd name="adj1" fmla="val 49065"/>
              <a:gd name="adj2" fmla="val -10943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Any changes between this Read and Write are </a:t>
            </a:r>
            <a:r>
              <a:rPr lang="en-US" b="1" dirty="0"/>
              <a:t>overwritten</a:t>
            </a:r>
            <a:r>
              <a:rPr lang="en-US" dirty="0"/>
              <a:t>!</a:t>
            </a:r>
          </a:p>
        </p:txBody>
      </p:sp>
      <p:sp>
        <p:nvSpPr>
          <p:cNvPr id="36" name="Left Brace 35"/>
          <p:cNvSpPr/>
          <p:nvPr/>
        </p:nvSpPr>
        <p:spPr>
          <a:xfrm>
            <a:off x="3072413" y="2154189"/>
            <a:ext cx="329544" cy="308883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21" grpId="0"/>
      <p:bldP spid="22" grpId="0"/>
      <p:bldP spid="23" grpId="0"/>
      <p:bldP spid="24" grpId="0"/>
      <p:bldP spid="27" grpId="0" animBg="1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bad is this naïve counter’s</a:t>
            </a:r>
            <a:br>
              <a:rPr lang="en-US" dirty="0"/>
            </a:br>
            <a:r>
              <a:rPr lang="en-US" u="sng" dirty="0"/>
              <a:t>accuracy</a:t>
            </a:r>
            <a:r>
              <a:rPr lang="en-US" dirty="0"/>
              <a:t> in practice?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4760174" cy="3695136"/>
          </a:xfrm>
        </p:spPr>
        <p:txBody>
          <a:bodyPr/>
          <a:lstStyle/>
          <a:p>
            <a:r>
              <a:rPr lang="en-US" dirty="0"/>
              <a:t>Simple experiment</a:t>
            </a:r>
          </a:p>
          <a:p>
            <a:pPr lvl="1"/>
            <a:r>
              <a:rPr lang="en-US" dirty="0"/>
              <a:t>n threads share one counter</a:t>
            </a:r>
          </a:p>
          <a:p>
            <a:pPr lvl="1"/>
            <a:r>
              <a:rPr lang="en-US" dirty="0"/>
              <a:t>Each thread performs</a:t>
            </a:r>
            <a:br>
              <a:rPr lang="en-US" dirty="0"/>
            </a:br>
            <a:r>
              <a:rPr lang="en-US" dirty="0"/>
              <a:t>(10 billion / n) increments</a:t>
            </a:r>
          </a:p>
          <a:p>
            <a:r>
              <a:rPr lang="en-US" dirty="0"/>
              <a:t>What should the </a:t>
            </a:r>
            <a:r>
              <a:rPr lang="en-US" b="1" dirty="0"/>
              <a:t>final counter value </a:t>
            </a:r>
            <a:r>
              <a:rPr lang="en-US" dirty="0"/>
              <a:t>be at the end of the execution?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078" y="2090724"/>
            <a:ext cx="5302477" cy="3837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7894654" y="2953407"/>
            <a:ext cx="3899338" cy="409903"/>
          </a:xfrm>
          <a:prstGeom prst="wedgeRectCallout">
            <a:avLst>
              <a:gd name="adj1" fmla="val 22500"/>
              <a:gd name="adj2" fmla="val 41522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93% of all increments are lost!</a:t>
            </a:r>
          </a:p>
        </p:txBody>
      </p:sp>
    </p:spTree>
    <p:extLst>
      <p:ext uri="{BB962C8B-B14F-4D97-AF65-F5344CB8AC3E}">
        <p14:creationId xmlns:p14="http://schemas.microsoft.com/office/powerpoint/2010/main" val="60346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06404"/>
            <a:ext cx="10353761" cy="625642"/>
          </a:xfrm>
        </p:spPr>
        <p:txBody>
          <a:bodyPr/>
          <a:lstStyle/>
          <a:p>
            <a:r>
              <a:rPr lang="en-US" dirty="0"/>
              <a:t>What does it mean to be correct?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16" y="1219199"/>
            <a:ext cx="10791641" cy="4782207"/>
          </a:xfrm>
        </p:spPr>
        <p:txBody>
          <a:bodyPr>
            <a:normAutofit/>
          </a:bodyPr>
          <a:lstStyle/>
          <a:p>
            <a:r>
              <a:rPr lang="en-US" sz="2400" dirty="0"/>
              <a:t>In the </a:t>
            </a:r>
            <a:r>
              <a:rPr lang="en-US" sz="2400" b="1" u="sng" dirty="0"/>
              <a:t>counter accuracy</a:t>
            </a:r>
            <a:r>
              <a:rPr lang="en-US" sz="2400" b="1" dirty="0"/>
              <a:t> </a:t>
            </a:r>
            <a:r>
              <a:rPr lang="en-US" sz="2400" dirty="0"/>
              <a:t>experiment</a:t>
            </a:r>
          </a:p>
          <a:p>
            <a:pPr lvl="1"/>
            <a:r>
              <a:rPr lang="en-US" sz="2000" dirty="0"/>
              <a:t>Obvious: at the end, counter should = 10 billion</a:t>
            </a:r>
          </a:p>
          <a:p>
            <a:pPr lvl="1"/>
            <a:r>
              <a:rPr lang="en-US" sz="2000" dirty="0"/>
              <a:t>Not obvious: during the experiment, </a:t>
            </a:r>
            <a:r>
              <a:rPr lang="en-US" sz="2000" b="1" dirty="0"/>
              <a:t>what should each Increment() return</a:t>
            </a:r>
            <a:r>
              <a:rPr lang="en-US" sz="20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5170905" y="4450638"/>
            <a:ext cx="962527" cy="45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30926" y="2912563"/>
            <a:ext cx="0" cy="2307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31078" y="5098715"/>
            <a:ext cx="87438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76434" y="512042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5627" y="3297027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thread 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5627" y="390343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thread q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05670" y="3255353"/>
            <a:ext cx="1560478" cy="45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2092" y="4492312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thread 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51213" y="3839733"/>
            <a:ext cx="1007398" cy="45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56420" y="3255353"/>
            <a:ext cx="4106780" cy="45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458861" y="4450638"/>
            <a:ext cx="1671728" cy="45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474868" y="3820082"/>
            <a:ext cx="1433764" cy="45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56101" y="3839733"/>
            <a:ext cx="931794" cy="45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02797" y="3243368"/>
            <a:ext cx="1560478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49862" y="3839733"/>
            <a:ext cx="1007398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70905" y="4441934"/>
            <a:ext cx="962527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9472" y="2589141"/>
            <a:ext cx="958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???</a:t>
            </a:r>
            <a:endParaRPr lang="en-CA" sz="4000" dirty="0"/>
          </a:p>
        </p:txBody>
      </p:sp>
      <p:cxnSp>
        <p:nvCxnSpPr>
          <p:cNvPr id="29" name="Straight Arrow Connector 28"/>
          <p:cNvCxnSpPr>
            <a:stCxn id="22" idx="3"/>
            <a:endCxn id="21" idx="1"/>
          </p:cNvCxnSpPr>
          <p:nvPr/>
        </p:nvCxnSpPr>
        <p:spPr>
          <a:xfrm flipV="1">
            <a:off x="8087895" y="4046422"/>
            <a:ext cx="1386973" cy="19651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610653" y="3660852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&lt;</a:t>
            </a:r>
            <a:endParaRPr lang="en-CA" sz="2400" b="1" dirty="0">
              <a:solidFill>
                <a:srgbClr val="92D050"/>
              </a:solidFill>
            </a:endParaRPr>
          </a:p>
        </p:txBody>
      </p:sp>
      <p:cxnSp>
        <p:nvCxnSpPr>
          <p:cNvPr id="34" name="Straight Arrow Connector 33"/>
          <p:cNvCxnSpPr>
            <a:stCxn id="22" idx="2"/>
            <a:endCxn id="20" idx="1"/>
          </p:cNvCxnSpPr>
          <p:nvPr/>
        </p:nvCxnSpPr>
        <p:spPr>
          <a:xfrm>
            <a:off x="7621998" y="4292413"/>
            <a:ext cx="836863" cy="384565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699647" y="4369039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&lt;</a:t>
            </a:r>
            <a:endParaRPr lang="en-CA" sz="2400" b="1" dirty="0">
              <a:solidFill>
                <a:srgbClr val="92D05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7573879" y="3520565"/>
            <a:ext cx="514016" cy="442674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9535159" y="3455256"/>
            <a:ext cx="398713" cy="548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9666308" y="4122895"/>
            <a:ext cx="358768" cy="588532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9115943" y="3520565"/>
            <a:ext cx="68086" cy="1151648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531653" y="3331176"/>
            <a:ext cx="259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?</a:t>
            </a:r>
            <a:endParaRPr lang="en-CA" sz="2400" b="1" dirty="0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840761" y="3952119"/>
            <a:ext cx="259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?</a:t>
            </a:r>
            <a:endParaRPr lang="en-CA" sz="2400" b="1" dirty="0">
              <a:solidFill>
                <a:srgbClr val="FFFF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35190" y="3331176"/>
            <a:ext cx="259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?</a:t>
            </a:r>
            <a:endParaRPr lang="en-CA" sz="2400" b="1" dirty="0">
              <a:solidFill>
                <a:srgbClr val="FFFF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817709" y="4287891"/>
            <a:ext cx="259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?</a:t>
            </a:r>
            <a:endParaRPr lang="en-CA" sz="2400" b="1" dirty="0">
              <a:solidFill>
                <a:srgbClr val="FFFF00"/>
              </a:solidFill>
            </a:endParaRPr>
          </a:p>
        </p:txBody>
      </p:sp>
      <p:sp>
        <p:nvSpPr>
          <p:cNvPr id="53" name="Flowchart: Process 52"/>
          <p:cNvSpPr/>
          <p:nvPr/>
        </p:nvSpPr>
        <p:spPr>
          <a:xfrm>
            <a:off x="6737684" y="5305092"/>
            <a:ext cx="2737184" cy="740776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What to do when operations </a:t>
            </a:r>
            <a:r>
              <a:rPr lang="en-US" b="1" dirty="0"/>
              <a:t>overlap?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0580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/>
      <p:bldP spid="30" grpId="0"/>
      <p:bldP spid="38" grpId="0"/>
      <p:bldP spid="49" grpId="0"/>
      <p:bldP spid="50" grpId="0"/>
      <p:bldP spid="51" grpId="0"/>
      <p:bldP spid="52" grpId="0"/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06404"/>
            <a:ext cx="10353761" cy="625642"/>
          </a:xfrm>
        </p:spPr>
        <p:txBody>
          <a:bodyPr/>
          <a:lstStyle/>
          <a:p>
            <a:r>
              <a:rPr lang="en-US" dirty="0"/>
              <a:t>What does it mean to be correct?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979" y="1219199"/>
            <a:ext cx="11748168" cy="4782207"/>
          </a:xfrm>
        </p:spPr>
        <p:txBody>
          <a:bodyPr>
            <a:normAutofit/>
          </a:bodyPr>
          <a:lstStyle/>
          <a:p>
            <a:r>
              <a:rPr lang="en-US" sz="2800" dirty="0"/>
              <a:t>Correctness condition: </a:t>
            </a:r>
            <a:r>
              <a:rPr lang="en-US" sz="2800" b="1" dirty="0"/>
              <a:t>Linearizability</a:t>
            </a:r>
            <a:endParaRPr lang="en-US" sz="2800" dirty="0"/>
          </a:p>
          <a:p>
            <a:r>
              <a:rPr lang="en-US" sz="2800" dirty="0"/>
              <a:t>High level idea</a:t>
            </a:r>
          </a:p>
          <a:p>
            <a:pPr lvl="1"/>
            <a:r>
              <a:rPr lang="en-US" sz="2400" b="1" dirty="0"/>
              <a:t>Every</a:t>
            </a:r>
            <a:r>
              <a:rPr lang="en-US" sz="2400" dirty="0"/>
              <a:t> concurrent execution </a:t>
            </a:r>
            <a:r>
              <a:rPr lang="en-US" sz="2400" b="1" dirty="0"/>
              <a:t>E</a:t>
            </a:r>
            <a:r>
              <a:rPr lang="en-US" sz="2400" dirty="0"/>
              <a:t> has an </a:t>
            </a:r>
            <a:r>
              <a:rPr lang="en-US" sz="2400" b="1" u="sng" dirty="0"/>
              <a:t>equivalent</a:t>
            </a:r>
            <a:r>
              <a:rPr lang="en-US" sz="2400" b="1" dirty="0"/>
              <a:t> sequential execution</a:t>
            </a:r>
          </a:p>
          <a:p>
            <a:pPr lvl="2"/>
            <a:r>
              <a:rPr lang="en-US" sz="2400" dirty="0"/>
              <a:t>I.e., </a:t>
            </a:r>
            <a:r>
              <a:rPr lang="en-US" sz="2400" b="1" dirty="0"/>
              <a:t>E</a:t>
            </a:r>
            <a:r>
              <a:rPr lang="en-US" sz="2400" dirty="0"/>
              <a:t> represents a </a:t>
            </a:r>
            <a:r>
              <a:rPr lang="en-US" sz="2400" b="1" dirty="0"/>
              <a:t>sequential execution that could happen</a:t>
            </a:r>
            <a:r>
              <a:rPr lang="en-US" sz="2400" dirty="0"/>
              <a:t>!</a:t>
            </a:r>
          </a:p>
          <a:p>
            <a:pPr lvl="2"/>
            <a:r>
              <a:rPr lang="en-US" sz="2400" dirty="0"/>
              <a:t>Implies: </a:t>
            </a:r>
            <a:r>
              <a:rPr lang="en-US" sz="2400" b="1" dirty="0"/>
              <a:t>E</a:t>
            </a:r>
            <a:r>
              <a:rPr lang="en-US" sz="2400" dirty="0"/>
              <a:t> </a:t>
            </a:r>
            <a:r>
              <a:rPr lang="en-US" sz="2400" b="1" dirty="0"/>
              <a:t>cannot</a:t>
            </a:r>
            <a:r>
              <a:rPr lang="en-US" sz="2400" dirty="0"/>
              <a:t> do anything that is </a:t>
            </a:r>
            <a:r>
              <a:rPr lang="en-US" sz="2400" b="1" dirty="0"/>
              <a:t>impossible</a:t>
            </a:r>
            <a:r>
              <a:rPr lang="en-US" sz="2400" dirty="0"/>
              <a:t> in a sequential execution</a:t>
            </a:r>
          </a:p>
          <a:p>
            <a:pPr lvl="1"/>
            <a:r>
              <a:rPr lang="en-US" sz="2600" dirty="0"/>
              <a:t>Lifts an object’s sequential definition into the concurrent setting</a:t>
            </a:r>
          </a:p>
          <a:p>
            <a:pPr lvl="2"/>
            <a:r>
              <a:rPr lang="en-US" sz="2400" dirty="0"/>
              <a:t>Concurrent </a:t>
            </a:r>
            <a:r>
              <a:rPr lang="en-US" sz="2400" dirty="0" err="1"/>
              <a:t>behaviour</a:t>
            </a:r>
            <a:r>
              <a:rPr lang="en-US" sz="2400" dirty="0"/>
              <a:t> is </a:t>
            </a:r>
            <a:r>
              <a:rPr lang="en-US" sz="2400" i="1" dirty="0"/>
              <a:t>defined by valid sequential </a:t>
            </a:r>
            <a:r>
              <a:rPr lang="en-US" sz="2400" i="1" dirty="0" err="1"/>
              <a:t>behaviour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856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 Linearizability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426" y="1935921"/>
            <a:ext cx="11069659" cy="3695136"/>
          </a:xfrm>
        </p:spPr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u="sng" dirty="0"/>
              <a:t>concurrent execution</a:t>
            </a:r>
            <a:r>
              <a:rPr lang="en-US" sz="2400" dirty="0"/>
              <a:t> is </a:t>
            </a:r>
            <a:r>
              <a:rPr lang="en-US" sz="2400" b="1" dirty="0" err="1"/>
              <a:t>linearizable</a:t>
            </a:r>
            <a:r>
              <a:rPr lang="en-US" sz="2400" b="1" dirty="0"/>
              <a:t> </a:t>
            </a:r>
            <a:r>
              <a:rPr lang="en-US" sz="2400" dirty="0"/>
              <a:t>if</a:t>
            </a:r>
          </a:p>
          <a:p>
            <a:pPr lvl="1"/>
            <a:r>
              <a:rPr lang="en-US" sz="2400" dirty="0"/>
              <a:t>each operation has a </a:t>
            </a:r>
            <a:r>
              <a:rPr lang="en-US" sz="2400" b="1" dirty="0"/>
              <a:t>linearization point </a:t>
            </a:r>
            <a:r>
              <a:rPr lang="en-US" sz="2400" i="1" u="sng" dirty="0"/>
              <a:t>during</a:t>
            </a:r>
            <a:r>
              <a:rPr lang="en-US" sz="2400" i="1" dirty="0"/>
              <a:t> </a:t>
            </a:r>
            <a:r>
              <a:rPr lang="en-US" sz="2400" dirty="0"/>
              <a:t>the operation, such that</a:t>
            </a:r>
          </a:p>
          <a:p>
            <a:pPr lvl="1"/>
            <a:r>
              <a:rPr lang="en-US" sz="2400" dirty="0"/>
              <a:t>if all operations appear to occur </a:t>
            </a:r>
            <a:r>
              <a:rPr lang="en-US" sz="2400" b="1" dirty="0"/>
              <a:t>instantly </a:t>
            </a:r>
            <a:r>
              <a:rPr lang="en-US" sz="2400" dirty="0"/>
              <a:t>at their linearization points,</a:t>
            </a:r>
            <a:br>
              <a:rPr lang="en-US" sz="2400" dirty="0"/>
            </a:br>
            <a:r>
              <a:rPr lang="en-US" sz="2400" dirty="0"/>
              <a:t>then they behave exactly as defined in the </a:t>
            </a:r>
            <a:r>
              <a:rPr lang="en-US" sz="2400" b="1" dirty="0"/>
              <a:t>sequential</a:t>
            </a:r>
            <a:r>
              <a:rPr lang="en-US" sz="2400" dirty="0"/>
              <a:t> abstract data type</a:t>
            </a:r>
          </a:p>
          <a:p>
            <a:r>
              <a:rPr lang="en-US" sz="2400" dirty="0"/>
              <a:t>An </a:t>
            </a:r>
            <a:r>
              <a:rPr lang="en-US" sz="2400" b="1" u="sng" dirty="0"/>
              <a:t>object</a:t>
            </a:r>
            <a:r>
              <a:rPr lang="en-US" sz="2400" b="1" dirty="0"/>
              <a:t> </a:t>
            </a:r>
            <a:r>
              <a:rPr lang="en-US" sz="2400" dirty="0"/>
              <a:t>is </a:t>
            </a:r>
            <a:r>
              <a:rPr lang="en-US" sz="2400" dirty="0" err="1"/>
              <a:t>linearizable</a:t>
            </a:r>
            <a:r>
              <a:rPr lang="en-US" sz="2400" dirty="0"/>
              <a:t> if</a:t>
            </a:r>
            <a:r>
              <a:rPr lang="en-US" sz="2400" b="1" dirty="0"/>
              <a:t> all possible executions </a:t>
            </a:r>
            <a:r>
              <a:rPr lang="en-US" sz="2400" dirty="0"/>
              <a:t>are </a:t>
            </a:r>
            <a:r>
              <a:rPr lang="en-US" sz="2400" dirty="0" err="1"/>
              <a:t>linearizable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8154" y="67863"/>
            <a:ext cx="369617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CRITICAL</a:t>
            </a:r>
            <a:r>
              <a:rPr lang="en-US" sz="2400" b="1" dirty="0"/>
              <a:t> definition!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32804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302797" y="2922526"/>
            <a:ext cx="1560478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49862" y="3518891"/>
            <a:ext cx="1007398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70905" y="4121092"/>
            <a:ext cx="962527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43" y="406404"/>
            <a:ext cx="11742866" cy="625642"/>
          </a:xfrm>
        </p:spPr>
        <p:txBody>
          <a:bodyPr>
            <a:normAutofit/>
          </a:bodyPr>
          <a:lstStyle/>
          <a:p>
            <a:r>
              <a:rPr lang="en-US" sz="3600" dirty="0"/>
              <a:t>Is this </a:t>
            </a:r>
            <a:r>
              <a:rPr lang="en-US" sz="3600" dirty="0" err="1"/>
              <a:t>linearizable</a:t>
            </a:r>
            <a:r>
              <a:rPr lang="en-US" sz="3600" dirty="0"/>
              <a:t>?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30926" y="2591721"/>
            <a:ext cx="0" cy="2307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31078" y="4777873"/>
            <a:ext cx="87438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76434" y="4799584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5627" y="2976185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thread 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5627" y="3582588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thread 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2092" y="417147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thread 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56420" y="2934511"/>
            <a:ext cx="4106780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8861" y="4129796"/>
            <a:ext cx="1671728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74868" y="3499240"/>
            <a:ext cx="1433764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56101" y="3518891"/>
            <a:ext cx="931794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98602" y="1344665"/>
            <a:ext cx="11069659" cy="3695136"/>
          </a:xfrm>
        </p:spPr>
        <p:txBody>
          <a:bodyPr>
            <a:normAutofit/>
          </a:bodyPr>
          <a:lstStyle/>
          <a:p>
            <a:r>
              <a:rPr lang="en-US" sz="2400" dirty="0"/>
              <a:t>I.e., can we choose </a:t>
            </a:r>
            <a:r>
              <a:rPr lang="en-US" sz="2400" b="1" dirty="0"/>
              <a:t>linearization points </a:t>
            </a:r>
            <a:r>
              <a:rPr lang="en-US" sz="2400" u="sng" dirty="0"/>
              <a:t>during</a:t>
            </a:r>
            <a:r>
              <a:rPr lang="en-US" sz="2400" dirty="0"/>
              <a:t> each operation</a:t>
            </a:r>
            <a:br>
              <a:rPr lang="en-US" sz="2400" dirty="0"/>
            </a:br>
            <a:r>
              <a:rPr lang="en-US" sz="2400" dirty="0"/>
              <a:t>such that all operations respect the sequential ADT?</a:t>
            </a:r>
            <a:endParaRPr lang="en-US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52295" y="2502568"/>
            <a:ext cx="0" cy="431943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922252" y="3085064"/>
            <a:ext cx="0" cy="431943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652168" y="3689149"/>
            <a:ext cx="0" cy="431943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916822" y="2502568"/>
            <a:ext cx="0" cy="431943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7621998" y="3971571"/>
            <a:ext cx="0" cy="45777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681411" y="3067297"/>
            <a:ext cx="0" cy="431943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9964146" y="4582476"/>
            <a:ext cx="0" cy="45777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9244" y="354092"/>
            <a:ext cx="2433051" cy="7700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Execution 1</a:t>
            </a:r>
            <a:endParaRPr lang="en-CA" sz="2800" b="1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811753" y="1979195"/>
            <a:ext cx="1798720" cy="6125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Yes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26067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98602" y="1344665"/>
            <a:ext cx="11069659" cy="3695136"/>
          </a:xfrm>
        </p:spPr>
        <p:txBody>
          <a:bodyPr>
            <a:normAutofit/>
          </a:bodyPr>
          <a:lstStyle/>
          <a:p>
            <a:r>
              <a:rPr lang="en-US" sz="2400" dirty="0"/>
              <a:t>I.e., can we choose </a:t>
            </a:r>
            <a:r>
              <a:rPr lang="en-US" sz="2400" b="1" dirty="0"/>
              <a:t>linearization points </a:t>
            </a:r>
            <a:r>
              <a:rPr lang="en-US" sz="2400" u="sng" dirty="0"/>
              <a:t>during</a:t>
            </a:r>
            <a:r>
              <a:rPr lang="en-US" sz="2400" dirty="0"/>
              <a:t> each operation</a:t>
            </a:r>
            <a:br>
              <a:rPr lang="en-US" sz="2400" dirty="0"/>
            </a:br>
            <a:r>
              <a:rPr lang="en-US" sz="2400" dirty="0"/>
              <a:t>such that all operations respect the sequential ADT?</a:t>
            </a: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2302797" y="2922526"/>
            <a:ext cx="1560478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49862" y="3518891"/>
            <a:ext cx="1007398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70905" y="4121092"/>
            <a:ext cx="962527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2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30926" y="2591721"/>
            <a:ext cx="0" cy="2307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31078" y="4777873"/>
            <a:ext cx="87438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76434" y="4799584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5627" y="2976185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thread 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5627" y="3582588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thread 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2092" y="417147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thread 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56420" y="2934511"/>
            <a:ext cx="4106780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8861" y="4129796"/>
            <a:ext cx="1671728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74868" y="3499240"/>
            <a:ext cx="1433764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56101" y="3518891"/>
            <a:ext cx="931794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3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52295" y="2502568"/>
            <a:ext cx="0" cy="431943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922252" y="3085064"/>
            <a:ext cx="0" cy="431943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652168" y="3689149"/>
            <a:ext cx="0" cy="431943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0327775" y="2490536"/>
            <a:ext cx="0" cy="431943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7621998" y="3971571"/>
            <a:ext cx="0" cy="45777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139989" y="3697853"/>
            <a:ext cx="0" cy="431943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9910003" y="3977409"/>
            <a:ext cx="0" cy="45777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19243" y="406404"/>
            <a:ext cx="11742866" cy="625642"/>
          </a:xfrm>
        </p:spPr>
        <p:txBody>
          <a:bodyPr>
            <a:normAutofit/>
          </a:bodyPr>
          <a:lstStyle/>
          <a:p>
            <a:r>
              <a:rPr lang="en-US" sz="3600" dirty="0"/>
              <a:t>Is this </a:t>
            </a:r>
            <a:r>
              <a:rPr lang="en-US" sz="3600" dirty="0" err="1"/>
              <a:t>linearizable</a:t>
            </a:r>
            <a:r>
              <a:rPr lang="en-US" sz="3600" dirty="0"/>
              <a:t>?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219244" y="354092"/>
            <a:ext cx="2433051" cy="7700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Execution 2</a:t>
            </a:r>
            <a:endParaRPr lang="en-CA" sz="2800" b="1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811753" y="1979195"/>
            <a:ext cx="1798720" cy="6125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Yes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4584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98602" y="1344665"/>
            <a:ext cx="11069659" cy="3695136"/>
          </a:xfrm>
        </p:spPr>
        <p:txBody>
          <a:bodyPr>
            <a:normAutofit/>
          </a:bodyPr>
          <a:lstStyle/>
          <a:p>
            <a:r>
              <a:rPr lang="en-US" sz="2400" dirty="0"/>
              <a:t>I.e., can we choose </a:t>
            </a:r>
            <a:r>
              <a:rPr lang="en-US" sz="2400" b="1" dirty="0"/>
              <a:t>linearization points </a:t>
            </a:r>
            <a:r>
              <a:rPr lang="en-US" sz="2400" u="sng" dirty="0"/>
              <a:t>during</a:t>
            </a:r>
            <a:r>
              <a:rPr lang="en-US" sz="2400" dirty="0"/>
              <a:t> each operation</a:t>
            </a:r>
            <a:br>
              <a:rPr lang="en-US" sz="2400" dirty="0"/>
            </a:br>
            <a:r>
              <a:rPr lang="en-US" sz="2400" dirty="0"/>
              <a:t>such that all operations respect the sequential ADT?</a:t>
            </a: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2302797" y="2922526"/>
            <a:ext cx="1560478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49862" y="3518891"/>
            <a:ext cx="1007398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70905" y="4121092"/>
            <a:ext cx="962527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2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30926" y="2591721"/>
            <a:ext cx="0" cy="2307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31078" y="4777873"/>
            <a:ext cx="87438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76434" y="4799584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5627" y="2976185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thread 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5627" y="3582588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thread 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2092" y="417147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thread 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56420" y="2934511"/>
            <a:ext cx="4106780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8861" y="4129796"/>
            <a:ext cx="1671728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74868" y="3499240"/>
            <a:ext cx="1433764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56101" y="3518891"/>
            <a:ext cx="931794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3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52295" y="2502568"/>
            <a:ext cx="0" cy="431943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922252" y="3085064"/>
            <a:ext cx="0" cy="431943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652168" y="3689149"/>
            <a:ext cx="0" cy="431943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621998" y="3971571"/>
            <a:ext cx="0" cy="45777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621998" y="2502568"/>
            <a:ext cx="0" cy="431943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ular Callout 3"/>
          <p:cNvSpPr/>
          <p:nvPr/>
        </p:nvSpPr>
        <p:spPr>
          <a:xfrm>
            <a:off x="7944975" y="1826345"/>
            <a:ext cx="3918161" cy="912769"/>
          </a:xfrm>
          <a:prstGeom prst="wedgeRectCallout">
            <a:avLst>
              <a:gd name="adj1" fmla="val -55568"/>
              <a:gd name="adj2" fmla="val 308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Cannot pick same linearization point for both, or sequential ADT does not make sense</a:t>
            </a:r>
            <a:endParaRPr lang="en-CA" dirty="0"/>
          </a:p>
        </p:txBody>
      </p:sp>
      <p:sp>
        <p:nvSpPr>
          <p:cNvPr id="28" name="Rectangular Callout 27"/>
          <p:cNvSpPr/>
          <p:nvPr/>
        </p:nvSpPr>
        <p:spPr>
          <a:xfrm>
            <a:off x="7944975" y="1826344"/>
            <a:ext cx="3918161" cy="912769"/>
          </a:xfrm>
          <a:prstGeom prst="wedgeRectCallout">
            <a:avLst>
              <a:gd name="adj1" fmla="val -57410"/>
              <a:gd name="adj2" fmla="val 18508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Cannot pick same linearization point for both, or sequential ADT does not make sense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7031160" y="2444311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???</a:t>
            </a:r>
            <a:endParaRPr lang="en-CA" sz="2000" b="1" dirty="0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19243" y="406404"/>
            <a:ext cx="11742866" cy="625642"/>
          </a:xfrm>
        </p:spPr>
        <p:txBody>
          <a:bodyPr>
            <a:normAutofit/>
          </a:bodyPr>
          <a:lstStyle/>
          <a:p>
            <a:r>
              <a:rPr lang="en-US" sz="3600" dirty="0"/>
              <a:t>Is this </a:t>
            </a:r>
            <a:r>
              <a:rPr lang="en-US" sz="3600" dirty="0" err="1"/>
              <a:t>linearizable</a:t>
            </a:r>
            <a:r>
              <a:rPr lang="en-US" sz="3600" dirty="0"/>
              <a:t>?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219244" y="354092"/>
            <a:ext cx="2433051" cy="7700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Execution 3</a:t>
            </a:r>
            <a:endParaRPr lang="en-CA" sz="2800" b="1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811753" y="2796749"/>
            <a:ext cx="1798720" cy="6125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NO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374385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5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797169"/>
          </a:xfrm>
        </p:spPr>
        <p:txBody>
          <a:bodyPr/>
          <a:lstStyle/>
          <a:p>
            <a:r>
              <a:rPr lang="en-US" dirty="0"/>
              <a:t>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41171"/>
            <a:ext cx="10353762" cy="4320367"/>
          </a:xfrm>
        </p:spPr>
        <p:txBody>
          <a:bodyPr>
            <a:normAutofit/>
          </a:bodyPr>
          <a:lstStyle/>
          <a:p>
            <a:r>
              <a:rPr lang="en-US" dirty="0"/>
              <a:t>Emphasis on both</a:t>
            </a:r>
            <a:r>
              <a:rPr lang="en-US" b="1" dirty="0"/>
              <a:t> t</a:t>
            </a:r>
            <a:r>
              <a:rPr lang="en-US" dirty="0"/>
              <a:t>heory and practice</a:t>
            </a:r>
          </a:p>
          <a:p>
            <a:pPr lvl="1"/>
            <a:r>
              <a:rPr lang="en-US" b="1" dirty="0"/>
              <a:t>Leaning towards practice</a:t>
            </a:r>
          </a:p>
          <a:p>
            <a:pPr lvl="1"/>
            <a:r>
              <a:rPr lang="en-US" dirty="0"/>
              <a:t>Correctness is hard</a:t>
            </a:r>
          </a:p>
          <a:p>
            <a:pPr lvl="1"/>
            <a:r>
              <a:rPr lang="en-US" dirty="0"/>
              <a:t>Theory is needed to make things rigorous</a:t>
            </a:r>
          </a:p>
          <a:p>
            <a:pPr lvl="1"/>
            <a:r>
              <a:rPr lang="en-US" b="1" dirty="0"/>
              <a:t>But, </a:t>
            </a:r>
            <a:r>
              <a:rPr lang="en-US" dirty="0"/>
              <a:t>concurrency is about performance</a:t>
            </a:r>
          </a:p>
          <a:p>
            <a:pPr lvl="1"/>
            <a:r>
              <a:rPr lang="en-US" dirty="0"/>
              <a:t>So, practice </a:t>
            </a:r>
            <a:r>
              <a:rPr lang="en-US" b="1" dirty="0"/>
              <a:t>must </a:t>
            </a:r>
            <a:r>
              <a:rPr lang="en-US" dirty="0"/>
              <a:t>inform theory!</a:t>
            </a:r>
          </a:p>
          <a:p>
            <a:r>
              <a:rPr lang="en-US" dirty="0"/>
              <a:t>Less focus on traditionally taught concurrent programming material</a:t>
            </a:r>
          </a:p>
          <a:p>
            <a:pPr lvl="1"/>
            <a:r>
              <a:rPr lang="en-US" dirty="0"/>
              <a:t>Attempting to teach the unspoken/unwritten intuition of experts</a:t>
            </a:r>
          </a:p>
          <a:p>
            <a:pPr lvl="1"/>
            <a:r>
              <a:rPr lang="en-US" dirty="0"/>
              <a:t>Hoping to reach the bleeding edge</a:t>
            </a:r>
          </a:p>
          <a:p>
            <a:r>
              <a:rPr lang="en-US" dirty="0"/>
              <a:t>Covering C++ (Java is similar and often easier – but less control!)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9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98602" y="1344665"/>
            <a:ext cx="11069659" cy="3695136"/>
          </a:xfrm>
        </p:spPr>
        <p:txBody>
          <a:bodyPr>
            <a:normAutofit/>
          </a:bodyPr>
          <a:lstStyle/>
          <a:p>
            <a:r>
              <a:rPr lang="en-US" sz="2400" dirty="0"/>
              <a:t>I.e., can we choose </a:t>
            </a:r>
            <a:r>
              <a:rPr lang="en-US" sz="2400" b="1" dirty="0"/>
              <a:t>linearization points </a:t>
            </a:r>
            <a:r>
              <a:rPr lang="en-US" sz="2400" u="sng" dirty="0"/>
              <a:t>during</a:t>
            </a:r>
            <a:r>
              <a:rPr lang="en-US" sz="2400" dirty="0"/>
              <a:t> each operation</a:t>
            </a:r>
            <a:br>
              <a:rPr lang="en-US" sz="2400" dirty="0"/>
            </a:br>
            <a:r>
              <a:rPr lang="en-US" sz="2400" dirty="0"/>
              <a:t>such that all operations respect the sequential ADT?</a:t>
            </a: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2302797" y="2922526"/>
            <a:ext cx="1560478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49862" y="3518891"/>
            <a:ext cx="1007398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54437" y="4129490"/>
            <a:ext cx="962527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30926" y="2591721"/>
            <a:ext cx="0" cy="2307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31078" y="4777873"/>
            <a:ext cx="87438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76434" y="4799584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5627" y="2976185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thread 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5627" y="3582588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thread 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2092" y="417147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thread 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27920" y="2934511"/>
            <a:ext cx="3535279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8861" y="4129796"/>
            <a:ext cx="1671728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74868" y="3499240"/>
            <a:ext cx="1433764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56101" y="3518891"/>
            <a:ext cx="931794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19243" y="406404"/>
            <a:ext cx="11742866" cy="625642"/>
          </a:xfrm>
        </p:spPr>
        <p:txBody>
          <a:bodyPr>
            <a:normAutofit/>
          </a:bodyPr>
          <a:lstStyle/>
          <a:p>
            <a:r>
              <a:rPr lang="en-US" sz="3600" dirty="0"/>
              <a:t>Is this </a:t>
            </a:r>
            <a:r>
              <a:rPr lang="en-US" sz="3600" dirty="0" err="1"/>
              <a:t>linearizable</a:t>
            </a:r>
            <a:r>
              <a:rPr lang="en-US" sz="3600" dirty="0"/>
              <a:t>?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219244" y="354092"/>
            <a:ext cx="2433051" cy="7700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Execution 4</a:t>
            </a:r>
            <a:endParaRPr lang="en-CA" sz="2800" b="1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053263" y="3198335"/>
            <a:ext cx="0" cy="179477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>
            <a:off x="2803358" y="4995037"/>
            <a:ext cx="1894973" cy="948605"/>
          </a:xfrm>
          <a:prstGeom prst="wedgeRectCallout">
            <a:avLst>
              <a:gd name="adj1" fmla="val 68373"/>
              <a:gd name="adj2" fmla="val -1328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LATEST that “Inc.</a:t>
            </a:r>
            <a:r>
              <a:rPr lang="en-US" dirty="0">
                <a:sym typeface="Wingdings" panose="05000000000000000000" pitchFamily="2" charset="2"/>
              </a:rPr>
              <a:t>2” can linearize</a:t>
            </a:r>
            <a:endParaRPr lang="en-CA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754437" y="3200260"/>
            <a:ext cx="0" cy="179477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Rectangular Callout 31"/>
          <p:cNvSpPr/>
          <p:nvPr/>
        </p:nvSpPr>
        <p:spPr>
          <a:xfrm>
            <a:off x="5880433" y="5039801"/>
            <a:ext cx="1894973" cy="948605"/>
          </a:xfrm>
          <a:prstGeom prst="wedgeRectCallout">
            <a:avLst>
              <a:gd name="adj1" fmla="val -54802"/>
              <a:gd name="adj2" fmla="val -9033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EARLIEST that “Inc.</a:t>
            </a:r>
            <a:r>
              <a:rPr lang="en-US" dirty="0">
                <a:sym typeface="Wingdings" panose="05000000000000000000" pitchFamily="2" charset="2"/>
              </a:rPr>
              <a:t>1” can linearize</a:t>
            </a:r>
            <a:endParaRPr lang="en-CA" dirty="0"/>
          </a:p>
        </p:txBody>
      </p:sp>
      <p:sp>
        <p:nvSpPr>
          <p:cNvPr id="33" name="Rectangular Callout 32"/>
          <p:cNvSpPr/>
          <p:nvPr/>
        </p:nvSpPr>
        <p:spPr>
          <a:xfrm>
            <a:off x="8087895" y="5219951"/>
            <a:ext cx="3874214" cy="948605"/>
          </a:xfrm>
          <a:prstGeom prst="wedgeRectCallout">
            <a:avLst>
              <a:gd name="adj1" fmla="val -14485"/>
              <a:gd name="adj2" fmla="val -383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So “Inc.</a:t>
            </a:r>
            <a:r>
              <a:rPr lang="en-US" b="1" dirty="0">
                <a:sym typeface="Wingdings" panose="05000000000000000000" pitchFamily="2" charset="2"/>
              </a:rPr>
              <a:t>1” must be linearized after ”Inc.2”</a:t>
            </a:r>
            <a:br>
              <a:rPr lang="en-US" b="1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(violating the sequential ADT)</a:t>
            </a:r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6293646" y="1388756"/>
            <a:ext cx="1124314" cy="44959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/>
          <p:cNvSpPr/>
          <p:nvPr/>
        </p:nvSpPr>
        <p:spPr>
          <a:xfrm>
            <a:off x="6476332" y="6049224"/>
            <a:ext cx="1798720" cy="6125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NO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02176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2" grpId="0" animBg="1"/>
      <p:bldP spid="33" grpId="0" animBg="1"/>
      <p:bldP spid="14" grpId="0" animBg="1"/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765543"/>
          </a:xfrm>
        </p:spPr>
        <p:txBody>
          <a:bodyPr/>
          <a:lstStyle/>
          <a:p>
            <a:r>
              <a:rPr lang="en-US" dirty="0"/>
              <a:t>Assignment 1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3795" y="1524000"/>
            <a:ext cx="10353762" cy="4267200"/>
          </a:xfrm>
        </p:spPr>
        <p:txBody>
          <a:bodyPr>
            <a:normAutofit/>
          </a:bodyPr>
          <a:lstStyle/>
          <a:p>
            <a:r>
              <a:rPr lang="en-US" dirty="0"/>
              <a:t>Released now</a:t>
            </a:r>
          </a:p>
          <a:p>
            <a:r>
              <a:rPr lang="en-US" dirty="0"/>
              <a:t>Due in </a:t>
            </a:r>
            <a:r>
              <a:rPr lang="en-US" b="1" u="sng" dirty="0"/>
              <a:t>one week</a:t>
            </a:r>
          </a:p>
          <a:p>
            <a:r>
              <a:rPr lang="en-US" dirty="0"/>
              <a:t>Goals:</a:t>
            </a:r>
          </a:p>
          <a:p>
            <a:pPr lvl="1"/>
            <a:r>
              <a:rPr lang="en-US" dirty="0"/>
              <a:t>Get your development environment set up</a:t>
            </a:r>
          </a:p>
          <a:p>
            <a:pPr lvl="1"/>
            <a:r>
              <a:rPr lang="en-US" dirty="0"/>
              <a:t>Connect to remote servers that you can use for development (for this class)</a:t>
            </a:r>
          </a:p>
          <a:p>
            <a:pPr lvl="1"/>
            <a:r>
              <a:rPr lang="en-US" b="1" dirty="0"/>
              <a:t>Learn Linux tools</a:t>
            </a:r>
          </a:p>
          <a:p>
            <a:pPr lvl="1"/>
            <a:r>
              <a:rPr lang="en-US" b="1" dirty="0"/>
              <a:t>Practice turning human-readable text output into experimental graphs</a:t>
            </a:r>
          </a:p>
          <a:p>
            <a:pPr lvl="1"/>
            <a:r>
              <a:rPr lang="en-US" dirty="0"/>
              <a:t>Learn how to submit your programs to Marmoset</a:t>
            </a:r>
          </a:p>
          <a:p>
            <a:pPr lvl="1"/>
            <a:r>
              <a:rPr lang="en-US" dirty="0"/>
              <a:t>Learn how to submit written parts to </a:t>
            </a:r>
            <a:r>
              <a:rPr lang="en-US" dirty="0" err="1"/>
              <a:t>Crowdmark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6896985" y="1977655"/>
            <a:ext cx="3083593" cy="992373"/>
          </a:xfrm>
          <a:prstGeom prst="wedgeRectCallout">
            <a:avLst>
              <a:gd name="adj1" fmla="val -66900"/>
              <a:gd name="adj2" fmla="val 960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 </a:t>
            </a:r>
            <a:r>
              <a:rPr lang="en-US" i="1" dirty="0"/>
              <a:t>hope</a:t>
            </a:r>
            <a:r>
              <a:rPr lang="en-US" dirty="0"/>
              <a:t> you can login… but if you can’t, we’ll figure it out.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967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official textbook (just slides and some supplementary papers)</a:t>
            </a:r>
          </a:p>
          <a:p>
            <a:pPr lvl="1"/>
            <a:r>
              <a:rPr lang="en-US" dirty="0"/>
              <a:t>That said, </a:t>
            </a:r>
            <a:r>
              <a:rPr lang="en-US" dirty="0">
                <a:hlinkClick r:id="rId2"/>
              </a:rPr>
              <a:t>The Art of Multiprocessor Programming</a:t>
            </a:r>
            <a:r>
              <a:rPr lang="en-US" dirty="0"/>
              <a:t> by Herlihy and </a:t>
            </a:r>
            <a:r>
              <a:rPr lang="en-US" dirty="0" err="1"/>
              <a:t>Shavit</a:t>
            </a:r>
            <a:r>
              <a:rPr lang="en-US" dirty="0"/>
              <a:t> may be helpful</a:t>
            </a:r>
          </a:p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Piazza</a:t>
            </a:r>
            <a:r>
              <a:rPr lang="en-US" dirty="0"/>
              <a:t> for slides, assignments, announcements, questions</a:t>
            </a:r>
          </a:p>
          <a:p>
            <a:r>
              <a:rPr lang="en-US" dirty="0"/>
              <a:t>See </a:t>
            </a:r>
            <a:r>
              <a:rPr lang="en-US" dirty="0" err="1">
                <a:hlinkClick r:id="rId4"/>
              </a:rPr>
              <a:t>Crowdmark</a:t>
            </a:r>
            <a:r>
              <a:rPr lang="en-US" dirty="0"/>
              <a:t> for submitting </a:t>
            </a:r>
            <a:r>
              <a:rPr lang="en-US" b="1" i="1" dirty="0"/>
              <a:t>written parts</a:t>
            </a:r>
            <a:r>
              <a:rPr lang="en-US" i="1" dirty="0"/>
              <a:t> </a:t>
            </a:r>
            <a:r>
              <a:rPr lang="en-US" dirty="0"/>
              <a:t>of assignments</a:t>
            </a:r>
          </a:p>
          <a:p>
            <a:r>
              <a:rPr lang="en-US" dirty="0"/>
              <a:t>See </a:t>
            </a:r>
            <a:r>
              <a:rPr lang="en-US" dirty="0">
                <a:hlinkClick r:id="rId5"/>
              </a:rPr>
              <a:t>Marmoset</a:t>
            </a:r>
            <a:r>
              <a:rPr lang="en-US" dirty="0"/>
              <a:t> for submitting </a:t>
            </a:r>
            <a:r>
              <a:rPr lang="en-US" b="1" i="1" dirty="0"/>
              <a:t>code</a:t>
            </a:r>
          </a:p>
          <a:p>
            <a:endParaRPr lang="en-CA" b="1" i="1" dirty="0"/>
          </a:p>
        </p:txBody>
      </p:sp>
    </p:spTree>
    <p:extLst>
      <p:ext uri="{BB962C8B-B14F-4D97-AF65-F5344CB8AC3E}">
        <p14:creationId xmlns:p14="http://schemas.microsoft.com/office/powerpoint/2010/main" val="2613802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706" y="133771"/>
            <a:ext cx="10353761" cy="69556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46" y="829340"/>
            <a:ext cx="10886831" cy="5563645"/>
          </a:xfrm>
        </p:spPr>
        <p:txBody>
          <a:bodyPr>
            <a:normAutofit/>
          </a:bodyPr>
          <a:lstStyle/>
          <a:p>
            <a:r>
              <a:rPr lang="en-US" sz="2400" dirty="0"/>
              <a:t>Important definitions</a:t>
            </a:r>
          </a:p>
          <a:p>
            <a:pPr lvl="1"/>
            <a:r>
              <a:rPr lang="en-US" sz="2000" dirty="0"/>
              <a:t>Threading model (shared memory)</a:t>
            </a:r>
          </a:p>
          <a:p>
            <a:pPr lvl="1"/>
            <a:r>
              <a:rPr lang="en-US" sz="2000" dirty="0"/>
              <a:t>(Shared) object</a:t>
            </a:r>
          </a:p>
          <a:p>
            <a:pPr lvl="1"/>
            <a:r>
              <a:rPr lang="en-US" sz="2000" dirty="0"/>
              <a:t>Execution (of an algorithm)</a:t>
            </a:r>
          </a:p>
          <a:p>
            <a:pPr lvl="1"/>
            <a:r>
              <a:rPr lang="en-US" sz="2000" dirty="0" err="1"/>
              <a:t>Linearizability</a:t>
            </a:r>
            <a:r>
              <a:rPr lang="en-US" sz="2000" dirty="0"/>
              <a:t> (of executions and objects)</a:t>
            </a:r>
          </a:p>
          <a:p>
            <a:r>
              <a:rPr lang="en-US" sz="2400" dirty="0"/>
              <a:t>Important system concepts</a:t>
            </a:r>
          </a:p>
          <a:p>
            <a:pPr lvl="1"/>
            <a:r>
              <a:rPr lang="en-US" sz="2000" dirty="0"/>
              <a:t>Threading via </a:t>
            </a:r>
            <a:r>
              <a:rPr lang="en-US" sz="2000" dirty="0" err="1"/>
              <a:t>std</a:t>
            </a:r>
            <a:r>
              <a:rPr lang="en-US" sz="2000" dirty="0"/>
              <a:t>::thread</a:t>
            </a:r>
          </a:p>
          <a:p>
            <a:pPr lvl="1"/>
            <a:r>
              <a:rPr lang="en-US" sz="2000" dirty="0"/>
              <a:t>C++ atomics (principle: when to use atomics)</a:t>
            </a:r>
          </a:p>
          <a:p>
            <a:r>
              <a:rPr lang="en-US" sz="2200" dirty="0"/>
              <a:t>Assignment 1 due in a week</a:t>
            </a:r>
          </a:p>
        </p:txBody>
      </p:sp>
    </p:spTree>
    <p:extLst>
      <p:ext uri="{BB962C8B-B14F-4D97-AF65-F5344CB8AC3E}">
        <p14:creationId xmlns:p14="http://schemas.microsoft.com/office/powerpoint/2010/main" val="80524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Introductory material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87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936" y="177273"/>
            <a:ext cx="7876419" cy="762000"/>
          </a:xfrm>
        </p:spPr>
        <p:txBody>
          <a:bodyPr/>
          <a:lstStyle/>
          <a:p>
            <a:r>
              <a:rPr lang="en-US" dirty="0"/>
              <a:t>Concurrency and threads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24" y="1000369"/>
            <a:ext cx="10353762" cy="5580185"/>
          </a:xfrm>
        </p:spPr>
        <p:txBody>
          <a:bodyPr>
            <a:normAutofit/>
          </a:bodyPr>
          <a:lstStyle/>
          <a:p>
            <a:r>
              <a:rPr lang="en-US" sz="2800" dirty="0"/>
              <a:t>Threads</a:t>
            </a:r>
          </a:p>
          <a:p>
            <a:pPr lvl="1"/>
            <a:r>
              <a:rPr lang="en-US" sz="2400" dirty="0"/>
              <a:t>Building block for concurrency</a:t>
            </a:r>
          </a:p>
          <a:p>
            <a:pPr lvl="1"/>
            <a:r>
              <a:rPr lang="en-US" sz="2400" dirty="0"/>
              <a:t>Relatively lightweight</a:t>
            </a:r>
            <a:br>
              <a:rPr lang="en-US" sz="2400" dirty="0"/>
            </a:br>
            <a:r>
              <a:rPr lang="en-US" sz="2400" dirty="0"/>
              <a:t>(overhead in ~1000s-10000s of cycles)</a:t>
            </a:r>
            <a:endParaRPr lang="en-US" sz="2400" b="1" dirty="0"/>
          </a:p>
          <a:p>
            <a:pPr lvl="1"/>
            <a:r>
              <a:rPr lang="en-US" sz="2400" dirty="0"/>
              <a:t>Threads can share the same memory space</a:t>
            </a:r>
          </a:p>
          <a:p>
            <a:pPr lvl="2"/>
            <a:r>
              <a:rPr lang="en-US" sz="2000" dirty="0"/>
              <a:t>Each thread has private memory</a:t>
            </a:r>
          </a:p>
          <a:p>
            <a:pPr lvl="2"/>
            <a:r>
              <a:rPr lang="en-US" sz="2000" dirty="0"/>
              <a:t>And access to shared memory (via reads &amp; writes)</a:t>
            </a:r>
          </a:p>
          <a:p>
            <a:pPr lvl="3"/>
            <a:r>
              <a:rPr lang="en-US" sz="1800" dirty="0"/>
              <a:t>Read and write are </a:t>
            </a:r>
            <a:r>
              <a:rPr lang="en-US" sz="1800" b="1" dirty="0"/>
              <a:t>atomic</a:t>
            </a:r>
          </a:p>
          <a:p>
            <a:pPr lvl="3"/>
            <a:r>
              <a:rPr lang="en-US" sz="1800" dirty="0"/>
              <a:t>Cannot see partially written values</a:t>
            </a:r>
            <a:endParaRPr lang="en-US" sz="2800" dirty="0"/>
          </a:p>
          <a:p>
            <a:pPr lvl="1"/>
            <a:r>
              <a:rPr lang="en-US" sz="2400" dirty="0"/>
              <a:t>Use to call a function </a:t>
            </a:r>
            <a:r>
              <a:rPr lang="en-US" sz="2400" b="1" dirty="0"/>
              <a:t>asynchronously</a:t>
            </a:r>
          </a:p>
          <a:p>
            <a:pPr lvl="1"/>
            <a:r>
              <a:rPr lang="en-US" sz="2400" dirty="0"/>
              <a:t>Can </a:t>
            </a:r>
            <a:r>
              <a:rPr lang="en-US" sz="2400" b="1" dirty="0"/>
              <a:t>synchronize </a:t>
            </a:r>
            <a:r>
              <a:rPr lang="en-US" sz="2400" dirty="0"/>
              <a:t>with </a:t>
            </a:r>
            <a:r>
              <a:rPr lang="en-US" sz="2400" b="1" dirty="0"/>
              <a:t>join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367" y="218146"/>
            <a:ext cx="2270962" cy="2383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t="1842" r="15526" b="8204"/>
          <a:stretch/>
        </p:blipFill>
        <p:spPr>
          <a:xfrm>
            <a:off x="8828315" y="3559629"/>
            <a:ext cx="2781300" cy="2656114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9986998" y="2674949"/>
            <a:ext cx="647700" cy="816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ular Callout 7"/>
          <p:cNvSpPr/>
          <p:nvPr/>
        </p:nvSpPr>
        <p:spPr>
          <a:xfrm>
            <a:off x="6963974" y="1055915"/>
            <a:ext cx="1962024" cy="841733"/>
          </a:xfrm>
          <a:prstGeom prst="wedgeRectCallout">
            <a:avLst>
              <a:gd name="adj1" fmla="val 64969"/>
              <a:gd name="adj2" fmla="val 322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Knowing what these are…</a:t>
            </a:r>
            <a:endParaRPr lang="en-CA" dirty="0"/>
          </a:p>
        </p:txBody>
      </p:sp>
      <p:sp>
        <p:nvSpPr>
          <p:cNvPr id="9" name="Rectangular Callout 8"/>
          <p:cNvSpPr/>
          <p:nvPr/>
        </p:nvSpPr>
        <p:spPr>
          <a:xfrm>
            <a:off x="6557238" y="2014290"/>
            <a:ext cx="2368760" cy="736030"/>
          </a:xfrm>
          <a:prstGeom prst="wedgeRectCallout">
            <a:avLst>
              <a:gd name="adj1" fmla="val 69826"/>
              <a:gd name="adj2" fmla="val 1709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Doesn’t mean you can do this :)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077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762000"/>
          </a:xfrm>
        </p:spPr>
        <p:txBody>
          <a:bodyPr>
            <a:normAutofit/>
          </a:bodyPr>
          <a:lstStyle/>
          <a:p>
            <a:r>
              <a:rPr lang="en-US" dirty="0"/>
              <a:t>Fork/Join: Common design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27414"/>
            <a:ext cx="10353762" cy="4163786"/>
          </a:xfrm>
        </p:spPr>
        <p:txBody>
          <a:bodyPr>
            <a:normAutofit/>
          </a:bodyPr>
          <a:lstStyle/>
          <a:p>
            <a:r>
              <a:rPr lang="en-US" dirty="0"/>
              <a:t>Identify work that can be </a:t>
            </a:r>
            <a:r>
              <a:rPr lang="en-US" b="1" dirty="0"/>
              <a:t>divided</a:t>
            </a:r>
            <a:r>
              <a:rPr lang="en-US" dirty="0"/>
              <a:t> between threads</a:t>
            </a:r>
          </a:p>
          <a:p>
            <a:r>
              <a:rPr lang="en-US" b="1" dirty="0"/>
              <a:t>Fork </a:t>
            </a:r>
            <a:r>
              <a:rPr lang="en-US" dirty="0"/>
              <a:t>many threads, each doing some share of the work</a:t>
            </a:r>
          </a:p>
          <a:p>
            <a:r>
              <a:rPr lang="en-US" b="1" dirty="0"/>
              <a:t>Join </a:t>
            </a:r>
            <a:r>
              <a:rPr lang="en-US" dirty="0"/>
              <a:t>the threads</a:t>
            </a:r>
            <a:br>
              <a:rPr lang="en-US" dirty="0"/>
            </a:br>
            <a:r>
              <a:rPr lang="en-US" dirty="0"/>
              <a:t>(synchronize)</a:t>
            </a:r>
          </a:p>
          <a:p>
            <a:r>
              <a:rPr lang="en-US" dirty="0"/>
              <a:t>Repeat if necessary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ACF9BF-5D56-40DB-ADE1-71ED961BE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950" y="2817072"/>
            <a:ext cx="7473779" cy="29741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978D88-AB48-4EFB-A08F-AC80813269F5}"/>
              </a:ext>
            </a:extLst>
          </p:cNvPr>
          <p:cNvSpPr/>
          <p:nvPr/>
        </p:nvSpPr>
        <p:spPr>
          <a:xfrm>
            <a:off x="5299785" y="5864376"/>
            <a:ext cx="6298944" cy="3462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Diagram shamelessly stolen; see slide notes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ACF9BF-5D56-40DB-ADE1-71ED961BE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253" t="82525" r="2362" b="5913"/>
          <a:stretch/>
        </p:blipFill>
        <p:spPr>
          <a:xfrm>
            <a:off x="10432773" y="5447322"/>
            <a:ext cx="1000370" cy="34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8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9" y="157843"/>
            <a:ext cx="5029199" cy="1045028"/>
          </a:xfrm>
        </p:spPr>
        <p:txBody>
          <a:bodyPr>
            <a:normAutofit/>
          </a:bodyPr>
          <a:lstStyle/>
          <a:p>
            <a:r>
              <a:rPr lang="en-US" dirty="0"/>
              <a:t>basic Threading examples: #0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6"/>
          <a:stretch/>
        </p:blipFill>
        <p:spPr>
          <a:xfrm>
            <a:off x="660063" y="680357"/>
            <a:ext cx="5974942" cy="5350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0418"/>
          <a:stretch/>
        </p:blipFill>
        <p:spPr>
          <a:xfrm>
            <a:off x="6919015" y="1653467"/>
            <a:ext cx="882795" cy="4377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40418"/>
          <a:stretch/>
        </p:blipFill>
        <p:spPr>
          <a:xfrm>
            <a:off x="8085820" y="1653467"/>
            <a:ext cx="882795" cy="4377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117508" y="2827979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…</a:t>
            </a:r>
            <a:endParaRPr lang="en-CA" sz="7200" b="1" dirty="0"/>
          </a:p>
        </p:txBody>
      </p:sp>
      <p:sp>
        <p:nvSpPr>
          <p:cNvPr id="8" name="Rectangle 7"/>
          <p:cNvSpPr/>
          <p:nvPr/>
        </p:nvSpPr>
        <p:spPr>
          <a:xfrm>
            <a:off x="9537615" y="2211121"/>
            <a:ext cx="2349583" cy="9378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Five inversions </a:t>
            </a:r>
            <a:r>
              <a:rPr lang="en-US" dirty="0"/>
              <a:t>after 1000 runs</a:t>
            </a:r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9117508" y="4205832"/>
            <a:ext cx="2922090" cy="7176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Thread 1 starts first… </a:t>
            </a:r>
            <a:r>
              <a:rPr lang="en-US" i="1" dirty="0"/>
              <a:t>biasing</a:t>
            </a:r>
            <a:r>
              <a:rPr lang="en-US" dirty="0"/>
              <a:t> the line order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759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9" y="157843"/>
            <a:ext cx="5029199" cy="1045028"/>
          </a:xfrm>
        </p:spPr>
        <p:txBody>
          <a:bodyPr>
            <a:normAutofit/>
          </a:bodyPr>
          <a:lstStyle/>
          <a:p>
            <a:r>
              <a:rPr lang="en-US" dirty="0"/>
              <a:t>basic Threading examples: #1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24" y="195943"/>
            <a:ext cx="6351980" cy="6085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854" t="5504" r="33108"/>
          <a:stretch/>
        </p:blipFill>
        <p:spPr>
          <a:xfrm>
            <a:off x="6945807" y="1417018"/>
            <a:ext cx="1168734" cy="4745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86385" t="18949"/>
          <a:stretch/>
        </p:blipFill>
        <p:spPr>
          <a:xfrm>
            <a:off x="8332545" y="1417018"/>
            <a:ext cx="1003635" cy="4745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8162" y="1417018"/>
            <a:ext cx="1117625" cy="4764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6694" y="1417017"/>
            <a:ext cx="1124860" cy="4764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49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9" y="157843"/>
            <a:ext cx="5029199" cy="1045028"/>
          </a:xfrm>
        </p:spPr>
        <p:txBody>
          <a:bodyPr>
            <a:normAutofit/>
          </a:bodyPr>
          <a:lstStyle/>
          <a:p>
            <a:r>
              <a:rPr lang="en-US" dirty="0"/>
              <a:t>basic Threading examples: #2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7" y="157843"/>
            <a:ext cx="5981856" cy="6428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6764137" y="1432284"/>
            <a:ext cx="5038284" cy="4555093"/>
          </a:xfrm>
          <a:prstGeom prst="rect">
            <a:avLst/>
          </a:prstGeom>
          <a:solidFill>
            <a:srgbClr val="2B2B2B"/>
          </a:solidFill>
          <a:ln w="381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CA" sz="1000" b="1" dirty="0">
                <a:latin typeface="Consolas" panose="020B0609020204030204" pitchFamily="49" charset="0"/>
              </a:rPr>
              <a:t>....................XXXXXXXXXXXXXXXXXXXXXXXXXXXXXXXXXXXXXXXXXXXXXXXXXXXXXXXX.X........X.X...X.XXX.XXXXXX..X.XXXXXX.XXXXX.XXXXXXX.XXXXXXXX.X......X.........X.XXXXXXX.XXXXXXXXXX.X........X.XXXXXXXX.XXXXXX.X........X.XXXXXXX.XXXXXXX.X......X.......X.........X.XXXXXX.X........X.......X.XXXXXXX.X........X.XXXXXXXX.XXXXXXXX.XXXXXXXX.XXXXXXX.XXXXXXX.XXXXXXXX.X.........X.XXXXXXX.X.XXXXXXXX.X.......X.XXXXXXXX.X.....X.XXXXXXXXX...X.........X.X.......X.XXXXXXX.XXXXXXXXX.XXXXXXXXXX.X........X.......X.XXXXXX.XXXXXXX.XXXXXX.X.......X.XXXXXXX.X.XXXXXXXXX.X.......X.XXXXXXX.X......X.......XXX.XXXXXXXX.X.......X.XXXXXXX.X.XXXXXXX.XXXXXXX.XXXXXXX.X........X.XXXXXX.X.......X.XXXXXXX.X......X.XXXXXXXX.XXXXXXXXX.X.XXXXXXX.X........X.......X.X.XXXXXXX.XXXXXXX.XXXXXX.XXXXXXX.XXXXXXX.X........X..........X........X.......X.XXXXXX.XXXXXXX.XXXXXXXX.XXXXXXXX.X........X.X.XXXXXXXX.XXXXXXX.X......X........X.XXXXX.X........X.XXXX.X.XXXXXX.X........X........X.......X.XXXXXXXX.XXXXXXXX.X.........X.XXXXXXXX.XXXXXXXX.X.......X......X......X.XXXXXXX.X.X......X........X........X.X.......X.X......X.X.....X.X......X.XXXXXXXX.XXXXXXXXXXX.XXXXXXXX.XXXXXXXX.X........X.XXXXXXXX.XXXXXXXX.X.......X.XXXXXXX.X........X.XXXXXXX.XXXXXXXX.XXXXXXXXX.XXXXXXXX.XXXXXXXXX.XXXXXXXX.XXXXXXX.X.......X........X.XXXXXXX...X.........X.XXXXXXX.X.....X.XXXXXXXX.XXXXXXXX.XXXXXXXX.X.......X.XXXXXXXXXX.XXXXXXXXX.X.......X........X.XXXXXXX.X.......X.......X.........X.XXXXXXX.XXX.X.......X.........X........X.........X.XXXXXXXX.X.......X.......X.XXXXXX.X.......X.XXXXXX.X........X.X.X.X.XXXXXX.X........X.XXXXXXX.X......X........X.XXXXXXXX.XXXXXXXX.XXXXXXXX.X........X........X.XXXXXXXX..X.XXXXXXXXX.XXXXXXXX.XXXXXXXX.X........X........X........X.XXXXXXX.X........X..........X.......X........X........X.........X.XXXXXXX.X.XXXXXXX.X........X.........X......X.X........X.XXXXXXX.X.......X........X.XXXXXXX.X........X.XXXXXXXX.XXXXXX.X......X.XXXXXX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34659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B88684"/>
      </a:dk1>
      <a:lt1>
        <a:sysClr val="window" lastClr="402E2C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B88684"/>
      </a:dk1>
      <a:lt1>
        <a:sysClr val="window" lastClr="402E2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6164</TotalTime>
  <Words>2467</Words>
  <Application>Microsoft Office PowerPoint</Application>
  <PresentationFormat>Widescreen</PresentationFormat>
  <Paragraphs>379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Bookman Old Style</vt:lpstr>
      <vt:lpstr>Arial</vt:lpstr>
      <vt:lpstr>Calibri</vt:lpstr>
      <vt:lpstr>Consolas</vt:lpstr>
      <vt:lpstr>Rockwell</vt:lpstr>
      <vt:lpstr>Damask</vt:lpstr>
      <vt:lpstr>Multicore programming</vt:lpstr>
      <vt:lpstr>My Research: a taste</vt:lpstr>
      <vt:lpstr>This course</vt:lpstr>
      <vt:lpstr>Background</vt:lpstr>
      <vt:lpstr>Concurrency and threads</vt:lpstr>
      <vt:lpstr>Fork/Join: Common design pattern</vt:lpstr>
      <vt:lpstr>basic Threading examples: #0</vt:lpstr>
      <vt:lpstr>basic Threading examples: #1</vt:lpstr>
      <vt:lpstr>basic Threading examples: #2</vt:lpstr>
      <vt:lpstr>Ex3: Using this to visualize thread scheduling</vt:lpstr>
      <vt:lpstr>basic examples…</vt:lpstr>
      <vt:lpstr>–O0 vs –O3</vt:lpstr>
      <vt:lpstr>The Issue</vt:lpstr>
      <vt:lpstr>Using atomic&lt;bool&gt;</vt:lpstr>
      <vt:lpstr>Definition: (Shared) object</vt:lpstr>
      <vt:lpstr>Example: Counter object</vt:lpstr>
      <vt:lpstr>Motivation</vt:lpstr>
      <vt:lpstr>Naïve implementation of a counter</vt:lpstr>
      <vt:lpstr>Execution of an algorithm</vt:lpstr>
      <vt:lpstr>Example execution 1: our naïve counter implementation</vt:lpstr>
      <vt:lpstr>Example execution 2</vt:lpstr>
      <vt:lpstr>Example execution 3</vt:lpstr>
      <vt:lpstr>How bad is this naïve counter’s accuracy in practice?</vt:lpstr>
      <vt:lpstr>What does it mean to be correct?</vt:lpstr>
      <vt:lpstr>What does it mean to be correct?</vt:lpstr>
      <vt:lpstr>Defining Linearizability</vt:lpstr>
      <vt:lpstr>Is this linearizable?</vt:lpstr>
      <vt:lpstr>Is this linearizable?</vt:lpstr>
      <vt:lpstr>Is this linearizable?</vt:lpstr>
      <vt:lpstr>Is this linearizable?</vt:lpstr>
      <vt:lpstr>Assignment 1</vt:lpstr>
      <vt:lpstr>Course resources</vt:lpstr>
      <vt:lpstr>Summary</vt:lpstr>
    </vt:vector>
  </TitlesOfParts>
  <Company>IST Austria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Multicore programming</dc:title>
  <dc:creator>Trevor BROWN</dc:creator>
  <cp:lastModifiedBy>Trevor Brown</cp:lastModifiedBy>
  <cp:revision>120</cp:revision>
  <dcterms:created xsi:type="dcterms:W3CDTF">2018-08-02T15:34:22Z</dcterms:created>
  <dcterms:modified xsi:type="dcterms:W3CDTF">2021-01-11T19:07:22Z</dcterms:modified>
</cp:coreProperties>
</file>