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581" r:id="rId3"/>
    <p:sldId id="536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6" r:id="rId12"/>
    <p:sldId id="547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Rockwell" panose="02060603020205020403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302" y="1763948"/>
            <a:ext cx="10713396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>
                <a:effectLst/>
              </a:rPr>
              <a:t>Higher level sync primitives: Doubly-linked list via </a:t>
            </a:r>
            <a:r>
              <a:rPr lang="en-US" sz="2600" b="1" dirty="0">
                <a:effectLst/>
              </a:rPr>
              <a:t>k-word CAS</a:t>
            </a:r>
            <a:br>
              <a:rPr lang="en-US" sz="2600" b="1" dirty="0">
                <a:effectLst/>
              </a:rPr>
            </a:br>
            <a:r>
              <a:rPr lang="en-US" sz="2600" b="1" dirty="0"/>
              <a:t>Lecture 10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6F97-C70D-4A93-8398-F785845A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41948"/>
            <a:ext cx="10353761" cy="678074"/>
          </a:xfrm>
        </p:spPr>
        <p:txBody>
          <a:bodyPr>
            <a:normAutofit/>
          </a:bodyPr>
          <a:lstStyle/>
          <a:p>
            <a:r>
              <a:rPr lang="en-US" dirty="0"/>
              <a:t>Is this algorithm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B6BB-CE4C-4F52-B8F0-464CA4E1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4288"/>
            <a:ext cx="10353762" cy="1469819"/>
          </a:xfrm>
        </p:spPr>
        <p:txBody>
          <a:bodyPr/>
          <a:lstStyle/>
          <a:p>
            <a:r>
              <a:rPr lang="en-US" dirty="0"/>
              <a:t>Recall: main difficulties in node-based data structures</a:t>
            </a:r>
          </a:p>
          <a:p>
            <a:pPr lvl="1"/>
            <a:r>
              <a:rPr lang="en-US" i="1" dirty="0"/>
              <a:t>Atomically </a:t>
            </a:r>
            <a:r>
              <a:rPr lang="en-US" dirty="0"/>
              <a:t>modifying two or more variables</a:t>
            </a:r>
          </a:p>
          <a:p>
            <a:pPr lvl="1"/>
            <a:r>
              <a:rPr lang="en-US" dirty="0"/>
              <a:t>Preventing changes to deleted nodes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815E94B-7F67-43FE-BF11-9832EEFDB04A}"/>
              </a:ext>
            </a:extLst>
          </p:cNvPr>
          <p:cNvSpPr/>
          <p:nvPr/>
        </p:nvSpPr>
        <p:spPr>
          <a:xfrm>
            <a:off x="8099813" y="1543501"/>
            <a:ext cx="2926080" cy="743319"/>
          </a:xfrm>
          <a:prstGeom prst="wedgeRectCallout">
            <a:avLst>
              <a:gd name="adj1" fmla="val -108737"/>
              <a:gd name="adj2" fmla="val 442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DCAS helps with this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4055EC0-A6E4-4B77-AFCA-6002F8936A26}"/>
              </a:ext>
            </a:extLst>
          </p:cNvPr>
          <p:cNvSpPr/>
          <p:nvPr/>
        </p:nvSpPr>
        <p:spPr>
          <a:xfrm>
            <a:off x="7385434" y="2678143"/>
            <a:ext cx="3192110" cy="743319"/>
          </a:xfrm>
          <a:prstGeom prst="wedgeRectCallout">
            <a:avLst>
              <a:gd name="adj1" fmla="val -101562"/>
              <a:gd name="adj2" fmla="val -525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we argue deleted nodes don’t get changed?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6915F-53DA-48ED-9C23-70CDBC904F73}"/>
              </a:ext>
            </a:extLst>
          </p:cNvPr>
          <p:cNvSpPr/>
          <p:nvPr/>
        </p:nvSpPr>
        <p:spPr>
          <a:xfrm>
            <a:off x="2030864" y="384394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84992-0DA8-4B6E-871C-B22545DD6A81}"/>
              </a:ext>
            </a:extLst>
          </p:cNvPr>
          <p:cNvSpPr/>
          <p:nvPr/>
        </p:nvSpPr>
        <p:spPr>
          <a:xfrm>
            <a:off x="3480525" y="385684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C8D524-93DA-431C-B77A-73C7D59FE574}"/>
              </a:ext>
            </a:extLst>
          </p:cNvPr>
          <p:cNvCxnSpPr>
            <a:cxnSpLocks/>
          </p:cNvCxnSpPr>
          <p:nvPr/>
        </p:nvCxnSpPr>
        <p:spPr>
          <a:xfrm>
            <a:off x="2788749" y="4101133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333982-5174-456A-9525-CB9718E60D82}"/>
              </a:ext>
            </a:extLst>
          </p:cNvPr>
          <p:cNvCxnSpPr>
            <a:cxnSpLocks/>
          </p:cNvCxnSpPr>
          <p:nvPr/>
        </p:nvCxnSpPr>
        <p:spPr>
          <a:xfrm flipH="1">
            <a:off x="2788749" y="398459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679C51-CFE1-4907-B98A-5491759FAE59}"/>
              </a:ext>
            </a:extLst>
          </p:cNvPr>
          <p:cNvSpPr/>
          <p:nvPr/>
        </p:nvSpPr>
        <p:spPr>
          <a:xfrm>
            <a:off x="4927599" y="385468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70948D-AD04-4CA6-ABCC-8674A8330D32}"/>
              </a:ext>
            </a:extLst>
          </p:cNvPr>
          <p:cNvCxnSpPr>
            <a:cxnSpLocks/>
          </p:cNvCxnSpPr>
          <p:nvPr/>
        </p:nvCxnSpPr>
        <p:spPr>
          <a:xfrm>
            <a:off x="4235823" y="4098972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D17CC-2B4A-42EF-BE4D-BC6E26F9165B}"/>
              </a:ext>
            </a:extLst>
          </p:cNvPr>
          <p:cNvCxnSpPr>
            <a:cxnSpLocks/>
          </p:cNvCxnSpPr>
          <p:nvPr/>
        </p:nvCxnSpPr>
        <p:spPr>
          <a:xfrm flipH="1">
            <a:off x="4235823" y="398243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FF22247-91BC-44F6-8C80-3D0D7A81C7B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798840" y="4172937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D6D7254-56F9-4DBF-8319-CF435005797D}"/>
              </a:ext>
            </a:extLst>
          </p:cNvPr>
          <p:cNvCxnSpPr>
            <a:endCxn id="6" idx="0"/>
          </p:cNvCxnSpPr>
          <p:nvPr/>
        </p:nvCxnSpPr>
        <p:spPr>
          <a:xfrm rot="10800000">
            <a:off x="2411865" y="3843948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D3C714-84BF-4D66-B378-1346B0095276}"/>
              </a:ext>
            </a:extLst>
          </p:cNvPr>
          <p:cNvSpPr txBox="1"/>
          <p:nvPr/>
        </p:nvSpPr>
        <p:spPr>
          <a:xfrm>
            <a:off x="2078827" y="3497586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1CECF-F401-4DEE-8187-18FD0EC58633}"/>
              </a:ext>
            </a:extLst>
          </p:cNvPr>
          <p:cNvSpPr txBox="1"/>
          <p:nvPr/>
        </p:nvSpPr>
        <p:spPr>
          <a:xfrm>
            <a:off x="3538374" y="351341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97E34-547D-42B0-B40E-A7EA74171FE1}"/>
              </a:ext>
            </a:extLst>
          </p:cNvPr>
          <p:cNvSpPr txBox="1"/>
          <p:nvPr/>
        </p:nvSpPr>
        <p:spPr>
          <a:xfrm>
            <a:off x="4975199" y="35177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03A188D-69B2-4D0F-8836-04036CDE2C52}"/>
              </a:ext>
            </a:extLst>
          </p:cNvPr>
          <p:cNvSpPr/>
          <p:nvPr/>
        </p:nvSpPr>
        <p:spPr>
          <a:xfrm>
            <a:off x="276676" y="5016269"/>
            <a:ext cx="3450077" cy="638114"/>
          </a:xfrm>
          <a:prstGeom prst="wedgeRectCallout">
            <a:avLst>
              <a:gd name="adj1" fmla="val 49728"/>
              <a:gd name="adj2" fmla="val -1704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Just after a node is deleted,</a:t>
            </a:r>
            <a:br>
              <a:rPr lang="en-US" dirty="0"/>
            </a:br>
            <a:r>
              <a:rPr lang="en-US" dirty="0"/>
              <a:t>no node points to it… Right?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679C51-CFE1-4907-B98A-5491759FAE59}"/>
              </a:ext>
            </a:extLst>
          </p:cNvPr>
          <p:cNvSpPr/>
          <p:nvPr/>
        </p:nvSpPr>
        <p:spPr>
          <a:xfrm>
            <a:off x="6375596" y="385685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70948D-AD04-4CA6-ABCC-8674A8330D32}"/>
              </a:ext>
            </a:extLst>
          </p:cNvPr>
          <p:cNvCxnSpPr>
            <a:cxnSpLocks/>
          </p:cNvCxnSpPr>
          <p:nvPr/>
        </p:nvCxnSpPr>
        <p:spPr>
          <a:xfrm>
            <a:off x="5683820" y="410114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4D17CC-2B4A-42EF-BE4D-BC6E26F9165B}"/>
              </a:ext>
            </a:extLst>
          </p:cNvPr>
          <p:cNvCxnSpPr>
            <a:cxnSpLocks/>
          </p:cNvCxnSpPr>
          <p:nvPr/>
        </p:nvCxnSpPr>
        <p:spPr>
          <a:xfrm flipH="1">
            <a:off x="5683820" y="398460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13">
            <a:extLst>
              <a:ext uri="{FF2B5EF4-FFF2-40B4-BE49-F238E27FC236}">
                <a16:creationId xmlns:a16="http://schemas.microsoft.com/office/drawing/2014/main" id="{7D6D7254-56F9-4DBF-8319-CF435005797D}"/>
              </a:ext>
            </a:extLst>
          </p:cNvPr>
          <p:cNvCxnSpPr>
            <a:endCxn id="6" idx="0"/>
          </p:cNvCxnSpPr>
          <p:nvPr/>
        </p:nvCxnSpPr>
        <p:spPr>
          <a:xfrm rot="10800000">
            <a:off x="2411865" y="3843947"/>
            <a:ext cx="3960745" cy="64304"/>
          </a:xfrm>
          <a:prstGeom prst="curvedConnector4">
            <a:avLst>
              <a:gd name="adj1" fmla="val 12209"/>
              <a:gd name="adj2" fmla="val 106492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12">
            <a:extLst>
              <a:ext uri="{FF2B5EF4-FFF2-40B4-BE49-F238E27FC236}">
                <a16:creationId xmlns:a16="http://schemas.microsoft.com/office/drawing/2014/main" id="{BFF22247-91BC-44F6-8C80-3D0D7A81C7BD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798839" y="4225475"/>
            <a:ext cx="3957757" cy="12381"/>
          </a:xfrm>
          <a:prstGeom prst="curvedConnector4">
            <a:avLst>
              <a:gd name="adj1" fmla="val 9657"/>
              <a:gd name="adj2" fmla="val 52357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17">
            <a:extLst>
              <a:ext uri="{FF2B5EF4-FFF2-40B4-BE49-F238E27FC236}">
                <a16:creationId xmlns:a16="http://schemas.microsoft.com/office/drawing/2014/main" id="{C03A188D-69B2-4D0F-8836-04036CDE2C52}"/>
              </a:ext>
            </a:extLst>
          </p:cNvPr>
          <p:cNvSpPr/>
          <p:nvPr/>
        </p:nvSpPr>
        <p:spPr>
          <a:xfrm>
            <a:off x="3897265" y="5016269"/>
            <a:ext cx="2687954" cy="638114"/>
          </a:xfrm>
          <a:prstGeom prst="wedgeRectCallout">
            <a:avLst>
              <a:gd name="adj1" fmla="val 12232"/>
              <a:gd name="adj2" fmla="val -1704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Nope!</a:t>
            </a:r>
            <a:r>
              <a:rPr lang="en-US" dirty="0"/>
              <a:t> This is deleted,</a:t>
            </a:r>
            <a:br>
              <a:rPr lang="en-US" dirty="0"/>
            </a:br>
            <a:r>
              <a:rPr lang="en-US" dirty="0"/>
              <a:t>but 15 </a:t>
            </a:r>
            <a:r>
              <a:rPr lang="en-US" b="1" dirty="0"/>
              <a:t>still </a:t>
            </a:r>
            <a:r>
              <a:rPr lang="en-US" dirty="0"/>
              <a:t>points to it!</a:t>
            </a:r>
          </a:p>
        </p:txBody>
      </p:sp>
      <p:sp>
        <p:nvSpPr>
          <p:cNvPr id="36" name="Speech Bubble: Rectangle 4">
            <a:extLst>
              <a:ext uri="{FF2B5EF4-FFF2-40B4-BE49-F238E27FC236}">
                <a16:creationId xmlns:a16="http://schemas.microsoft.com/office/drawing/2014/main" id="{E4055EC0-A6E4-4B77-AFCA-6002F8936A26}"/>
              </a:ext>
            </a:extLst>
          </p:cNvPr>
          <p:cNvSpPr/>
          <p:nvPr/>
        </p:nvSpPr>
        <p:spPr>
          <a:xfrm>
            <a:off x="7351381" y="3745055"/>
            <a:ext cx="4720236" cy="989640"/>
          </a:xfrm>
          <a:prstGeom prst="wedgeRectCallout">
            <a:avLst>
              <a:gd name="adj1" fmla="val -22118"/>
              <a:gd name="adj2" fmla="val -857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Plausible idea:</a:t>
            </a:r>
            <a:r>
              <a:rPr lang="en-US" dirty="0"/>
              <a:t> Once a node is deleted,</a:t>
            </a:r>
            <a:br>
              <a:rPr lang="en-US" dirty="0"/>
            </a:br>
            <a:r>
              <a:rPr lang="en-US" dirty="0"/>
              <a:t>no node points to it? And we only change nodes that are pointed to by other nodes?</a:t>
            </a:r>
          </a:p>
        </p:txBody>
      </p:sp>
      <p:sp>
        <p:nvSpPr>
          <p:cNvPr id="37" name="Speech Bubble: Rectangle 17">
            <a:extLst>
              <a:ext uri="{FF2B5EF4-FFF2-40B4-BE49-F238E27FC236}">
                <a16:creationId xmlns:a16="http://schemas.microsoft.com/office/drawing/2014/main" id="{C03A188D-69B2-4D0F-8836-04036CDE2C52}"/>
              </a:ext>
            </a:extLst>
          </p:cNvPr>
          <p:cNvSpPr/>
          <p:nvPr/>
        </p:nvSpPr>
        <p:spPr>
          <a:xfrm>
            <a:off x="7137596" y="5335326"/>
            <a:ext cx="3426900" cy="638114"/>
          </a:xfrm>
          <a:prstGeom prst="wedgeRectCallout">
            <a:avLst>
              <a:gd name="adj1" fmla="val -66807"/>
              <a:gd name="adj2" fmla="val -283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 could one of these nodes actually be modified?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F12859-EA0A-4C3A-A81C-7C7E6BDA18CA}"/>
              </a:ext>
            </a:extLst>
          </p:cNvPr>
          <p:cNvSpPr/>
          <p:nvPr/>
        </p:nvSpPr>
        <p:spPr>
          <a:xfrm>
            <a:off x="265767" y="3585933"/>
            <a:ext cx="1417630" cy="3898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  <a:endParaRPr lang="en-US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F877DA-DC8E-416F-A304-6E34F09D484C}"/>
              </a:ext>
            </a:extLst>
          </p:cNvPr>
          <p:cNvSpPr/>
          <p:nvPr/>
        </p:nvSpPr>
        <p:spPr>
          <a:xfrm>
            <a:off x="265767" y="4015847"/>
            <a:ext cx="1417630" cy="3898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Delete(20)</a:t>
            </a:r>
            <a:endParaRPr lang="en-US" b="1" dirty="0"/>
          </a:p>
        </p:txBody>
      </p:sp>
      <p:sp>
        <p:nvSpPr>
          <p:cNvPr id="40" name="Multiply 39"/>
          <p:cNvSpPr/>
          <p:nvPr/>
        </p:nvSpPr>
        <p:spPr>
          <a:xfrm>
            <a:off x="7905708" y="3996027"/>
            <a:ext cx="1185344" cy="52290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9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5" grpId="0"/>
      <p:bldP spid="16" grpId="0"/>
      <p:bldP spid="17" grpId="0"/>
      <p:bldP spid="18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6F97-C70D-4A93-8398-F785845A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7729"/>
            <a:ext cx="10353761" cy="816758"/>
          </a:xfrm>
        </p:spPr>
        <p:txBody>
          <a:bodyPr/>
          <a:lstStyle/>
          <a:p>
            <a:r>
              <a:rPr lang="en-US" dirty="0"/>
              <a:t>A Counterexample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6915F-53DA-48ED-9C23-70CDBC904F73}"/>
              </a:ext>
            </a:extLst>
          </p:cNvPr>
          <p:cNvSpPr/>
          <p:nvPr/>
        </p:nvSpPr>
        <p:spPr>
          <a:xfrm>
            <a:off x="4226017" y="478997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84992-0DA8-4B6E-871C-B22545DD6A81}"/>
              </a:ext>
            </a:extLst>
          </p:cNvPr>
          <p:cNvSpPr/>
          <p:nvPr/>
        </p:nvSpPr>
        <p:spPr>
          <a:xfrm>
            <a:off x="5675678" y="4802873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C8D524-93DA-431C-B77A-73C7D59FE574}"/>
              </a:ext>
            </a:extLst>
          </p:cNvPr>
          <p:cNvCxnSpPr>
            <a:cxnSpLocks/>
          </p:cNvCxnSpPr>
          <p:nvPr/>
        </p:nvCxnSpPr>
        <p:spPr>
          <a:xfrm>
            <a:off x="4983902" y="5047157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333982-5174-456A-9525-CB9718E60D82}"/>
              </a:ext>
            </a:extLst>
          </p:cNvPr>
          <p:cNvCxnSpPr>
            <a:cxnSpLocks/>
          </p:cNvCxnSpPr>
          <p:nvPr/>
        </p:nvCxnSpPr>
        <p:spPr>
          <a:xfrm flipH="1">
            <a:off x="4983902" y="493062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679C51-CFE1-4907-B98A-5491759FAE59}"/>
              </a:ext>
            </a:extLst>
          </p:cNvPr>
          <p:cNvSpPr/>
          <p:nvPr/>
        </p:nvSpPr>
        <p:spPr>
          <a:xfrm>
            <a:off x="7122752" y="480071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70948D-AD04-4CA6-ABCC-8674A8330D32}"/>
              </a:ext>
            </a:extLst>
          </p:cNvPr>
          <p:cNvCxnSpPr>
            <a:cxnSpLocks/>
          </p:cNvCxnSpPr>
          <p:nvPr/>
        </p:nvCxnSpPr>
        <p:spPr>
          <a:xfrm>
            <a:off x="6430976" y="5044996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4D17CC-2B4A-42EF-BE4D-BC6E26F9165B}"/>
              </a:ext>
            </a:extLst>
          </p:cNvPr>
          <p:cNvCxnSpPr>
            <a:cxnSpLocks/>
          </p:cNvCxnSpPr>
          <p:nvPr/>
        </p:nvCxnSpPr>
        <p:spPr>
          <a:xfrm flipH="1">
            <a:off x="6430976" y="492846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FF22247-91BC-44F6-8C80-3D0D7A81C7B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4993993" y="5118961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D6D7254-56F9-4DBF-8319-CF435005797D}"/>
              </a:ext>
            </a:extLst>
          </p:cNvPr>
          <p:cNvCxnSpPr>
            <a:endCxn id="6" idx="0"/>
          </p:cNvCxnSpPr>
          <p:nvPr/>
        </p:nvCxnSpPr>
        <p:spPr>
          <a:xfrm rot="10800000">
            <a:off x="4607018" y="4789972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D3C714-84BF-4D66-B378-1346B0095276}"/>
              </a:ext>
            </a:extLst>
          </p:cNvPr>
          <p:cNvSpPr txBox="1"/>
          <p:nvPr/>
        </p:nvSpPr>
        <p:spPr>
          <a:xfrm>
            <a:off x="4273980" y="4443610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1CECF-F401-4DEE-8187-18FD0EC58633}"/>
              </a:ext>
            </a:extLst>
          </p:cNvPr>
          <p:cNvSpPr txBox="1"/>
          <p:nvPr/>
        </p:nvSpPr>
        <p:spPr>
          <a:xfrm>
            <a:off x="5733527" y="445943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97E34-547D-42B0-B40E-A7EA74171FE1}"/>
              </a:ext>
            </a:extLst>
          </p:cNvPr>
          <p:cNvSpPr txBox="1"/>
          <p:nvPr/>
        </p:nvSpPr>
        <p:spPr>
          <a:xfrm>
            <a:off x="7170352" y="446380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A10383-AD3E-44D5-9478-321446374A60}"/>
                  </a:ext>
                </a:extLst>
              </p:cNvPr>
              <p:cNvSpPr/>
              <p:nvPr/>
            </p:nvSpPr>
            <p:spPr>
              <a:xfrm>
                <a:off x="1325244" y="4789971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6A10383-AD3E-44D5-9478-321446374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44" y="4789971"/>
                <a:ext cx="762000" cy="3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DE103A-7A03-48FC-A8B7-F1D3D2455325}"/>
              </a:ext>
            </a:extLst>
          </p:cNvPr>
          <p:cNvSpPr/>
          <p:nvPr/>
        </p:nvSpPr>
        <p:spPr>
          <a:xfrm>
            <a:off x="2773044" y="478997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5F31F-A984-4C47-BF39-A6F7ADDDACCC}"/>
              </a:ext>
            </a:extLst>
          </p:cNvPr>
          <p:cNvCxnSpPr>
            <a:cxnSpLocks/>
          </p:cNvCxnSpPr>
          <p:nvPr/>
        </p:nvCxnSpPr>
        <p:spPr>
          <a:xfrm>
            <a:off x="3541428" y="505126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8637F2-F933-430C-8811-5C1434D3E379}"/>
              </a:ext>
            </a:extLst>
          </p:cNvPr>
          <p:cNvCxnSpPr>
            <a:cxnSpLocks/>
          </p:cNvCxnSpPr>
          <p:nvPr/>
        </p:nvCxnSpPr>
        <p:spPr>
          <a:xfrm flipH="1">
            <a:off x="3541428" y="4928242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0614333-A72F-494B-820E-604EE2DF8FB8}"/>
                  </a:ext>
                </a:extLst>
              </p:cNvPr>
              <p:cNvSpPr/>
              <p:nvPr/>
            </p:nvSpPr>
            <p:spPr>
              <a:xfrm>
                <a:off x="10006894" y="4800712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0614333-A72F-494B-820E-604EE2DF8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894" y="4800712"/>
                <a:ext cx="762000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CB4F4095-F5D3-4F0F-81A7-06B7490D39F2}"/>
              </a:ext>
            </a:extLst>
          </p:cNvPr>
          <p:cNvSpPr/>
          <p:nvPr/>
        </p:nvSpPr>
        <p:spPr>
          <a:xfrm>
            <a:off x="8564653" y="480071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6BA89-FEF0-4801-A2E5-BA131B4F45C6}"/>
              </a:ext>
            </a:extLst>
          </p:cNvPr>
          <p:cNvSpPr/>
          <p:nvPr/>
        </p:nvSpPr>
        <p:spPr>
          <a:xfrm>
            <a:off x="3162054" y="1458970"/>
            <a:ext cx="5857242" cy="349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p: start Delete(20), find </a:t>
            </a:r>
            <a:r>
              <a:rPr lang="en-US" b="1" dirty="0" err="1"/>
              <a:t>pred</a:t>
            </a:r>
            <a:r>
              <a:rPr lang="en-US" dirty="0"/>
              <a:t>, </a:t>
            </a:r>
            <a:r>
              <a:rPr lang="en-US" b="1" dirty="0" err="1"/>
              <a:t>succ</a:t>
            </a:r>
            <a:r>
              <a:rPr lang="en-US" dirty="0"/>
              <a:t>, </a:t>
            </a:r>
            <a:r>
              <a:rPr lang="en-US" b="1" dirty="0"/>
              <a:t>after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D11446-C7F9-47F3-8BBF-7BC7389AD700}"/>
              </a:ext>
            </a:extLst>
          </p:cNvPr>
          <p:cNvSpPr/>
          <p:nvPr/>
        </p:nvSpPr>
        <p:spPr>
          <a:xfrm>
            <a:off x="3162054" y="1894693"/>
            <a:ext cx="5857242" cy="612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p: </a:t>
            </a:r>
            <a:r>
              <a:rPr lang="en-US" b="1" dirty="0"/>
              <a:t>sleep</a:t>
            </a:r>
            <a:r>
              <a:rPr lang="en-US" dirty="0"/>
              <a:t> just before executing</a:t>
            </a:r>
            <a:br>
              <a:rPr lang="en-US" dirty="0"/>
            </a:br>
            <a:r>
              <a:rPr lang="en-US" dirty="0"/>
              <a:t>DCAS(&amp;</a:t>
            </a:r>
            <a:r>
              <a:rPr lang="en-US" dirty="0" err="1"/>
              <a:t>pred.next</a:t>
            </a:r>
            <a:r>
              <a:rPr lang="en-US" dirty="0"/>
              <a:t>, &amp;</a:t>
            </a:r>
            <a:r>
              <a:rPr lang="en-US" dirty="0" err="1"/>
              <a:t>after.prev</a:t>
            </a:r>
            <a:r>
              <a:rPr lang="en-US" dirty="0"/>
              <a:t>, </a:t>
            </a:r>
            <a:r>
              <a:rPr lang="en-US" dirty="0" err="1"/>
              <a:t>succ</a:t>
            </a:r>
            <a:r>
              <a:rPr lang="en-US" dirty="0"/>
              <a:t>, </a:t>
            </a:r>
            <a:r>
              <a:rPr lang="en-US" dirty="0" err="1"/>
              <a:t>succ</a:t>
            </a:r>
            <a:r>
              <a:rPr lang="en-US" dirty="0"/>
              <a:t>, after, </a:t>
            </a:r>
            <a:r>
              <a:rPr lang="en-US" dirty="0" err="1"/>
              <a:t>pred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F12859-EA0A-4C3A-A81C-7C7E6BDA18CA}"/>
              </a:ext>
            </a:extLst>
          </p:cNvPr>
          <p:cNvSpPr/>
          <p:nvPr/>
        </p:nvSpPr>
        <p:spPr>
          <a:xfrm>
            <a:off x="3162054" y="2575926"/>
            <a:ext cx="5857242" cy="349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q: Delete(17)</a:t>
            </a:r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F877DA-DC8E-416F-A304-6E34F09D484C}"/>
              </a:ext>
            </a:extLst>
          </p:cNvPr>
          <p:cNvSpPr/>
          <p:nvPr/>
        </p:nvSpPr>
        <p:spPr>
          <a:xfrm>
            <a:off x="3162054" y="3005840"/>
            <a:ext cx="5857242" cy="349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q: Delete(25)</a:t>
            </a:r>
            <a:endParaRPr lang="en-US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5861E7-6182-4082-A8C9-9663B1C5D191}"/>
              </a:ext>
            </a:extLst>
          </p:cNvPr>
          <p:cNvCxnSpPr>
            <a:cxnSpLocks/>
          </p:cNvCxnSpPr>
          <p:nvPr/>
        </p:nvCxnSpPr>
        <p:spPr>
          <a:xfrm>
            <a:off x="2087244" y="504542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D869E3-18DE-46FC-A39F-F16E76A0B9A3}"/>
              </a:ext>
            </a:extLst>
          </p:cNvPr>
          <p:cNvCxnSpPr>
            <a:cxnSpLocks/>
          </p:cNvCxnSpPr>
          <p:nvPr/>
        </p:nvCxnSpPr>
        <p:spPr>
          <a:xfrm flipH="1">
            <a:off x="2087244" y="4922404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437A9A-9B7E-43ED-8397-E339DE74BD65}"/>
              </a:ext>
            </a:extLst>
          </p:cNvPr>
          <p:cNvCxnSpPr>
            <a:cxnSpLocks/>
          </p:cNvCxnSpPr>
          <p:nvPr/>
        </p:nvCxnSpPr>
        <p:spPr>
          <a:xfrm>
            <a:off x="9326653" y="505679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660F56-D99E-4CED-91A3-E80F285D3040}"/>
              </a:ext>
            </a:extLst>
          </p:cNvPr>
          <p:cNvCxnSpPr>
            <a:cxnSpLocks/>
          </p:cNvCxnSpPr>
          <p:nvPr/>
        </p:nvCxnSpPr>
        <p:spPr>
          <a:xfrm flipH="1">
            <a:off x="9326653" y="4933775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9C8D8B-F643-4AA8-B716-9659C43D729B}"/>
              </a:ext>
            </a:extLst>
          </p:cNvPr>
          <p:cNvCxnSpPr>
            <a:cxnSpLocks/>
          </p:cNvCxnSpPr>
          <p:nvPr/>
        </p:nvCxnSpPr>
        <p:spPr>
          <a:xfrm>
            <a:off x="7872469" y="505095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2B45F4-A960-4A70-9AB4-CE0FB663C809}"/>
              </a:ext>
            </a:extLst>
          </p:cNvPr>
          <p:cNvCxnSpPr>
            <a:cxnSpLocks/>
          </p:cNvCxnSpPr>
          <p:nvPr/>
        </p:nvCxnSpPr>
        <p:spPr>
          <a:xfrm flipH="1">
            <a:off x="7872469" y="4927937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0BA51D75-11EF-451C-B18F-42C8019E3A59}"/>
              </a:ext>
            </a:extLst>
          </p:cNvPr>
          <p:cNvCxnSpPr>
            <a:cxnSpLocks/>
          </p:cNvCxnSpPr>
          <p:nvPr/>
        </p:nvCxnSpPr>
        <p:spPr>
          <a:xfrm>
            <a:off x="3535044" y="5120496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5BE7D0D3-ACBE-4CA0-A270-82CF760EFACB}"/>
              </a:ext>
            </a:extLst>
          </p:cNvPr>
          <p:cNvCxnSpPr/>
          <p:nvPr/>
        </p:nvCxnSpPr>
        <p:spPr>
          <a:xfrm rot="10800000">
            <a:off x="3148069" y="4791507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A784A83-BE7D-4604-B191-C2323730BC97}"/>
              </a:ext>
            </a:extLst>
          </p:cNvPr>
          <p:cNvSpPr/>
          <p:nvPr/>
        </p:nvSpPr>
        <p:spPr>
          <a:xfrm>
            <a:off x="3162054" y="3452338"/>
            <a:ext cx="5857242" cy="653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p: DCAS succeeds, modifying deleted nodes!</a:t>
            </a:r>
            <a:br>
              <a:rPr lang="en-US" dirty="0"/>
            </a:br>
            <a:r>
              <a:rPr lang="en-US" b="1" dirty="0"/>
              <a:t>Delete(20) returns true, but 20 is not deleted!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C6D6D69-50D5-42F9-B3D0-50CA014C6E12}"/>
              </a:ext>
            </a:extLst>
          </p:cNvPr>
          <p:cNvCxnSpPr>
            <a:cxnSpLocks/>
          </p:cNvCxnSpPr>
          <p:nvPr/>
        </p:nvCxnSpPr>
        <p:spPr>
          <a:xfrm>
            <a:off x="6424830" y="5120496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EBD9C89D-BD56-41B2-9689-57998BC82918}"/>
              </a:ext>
            </a:extLst>
          </p:cNvPr>
          <p:cNvCxnSpPr/>
          <p:nvPr/>
        </p:nvCxnSpPr>
        <p:spPr>
          <a:xfrm rot="10800000">
            <a:off x="6037855" y="4791507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5436980" y="5056794"/>
            <a:ext cx="230938" cy="729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11446-C7F9-47F3-8BBF-7BC7389AD700}"/>
              </a:ext>
            </a:extLst>
          </p:cNvPr>
          <p:cNvSpPr/>
          <p:nvPr/>
        </p:nvSpPr>
        <p:spPr>
          <a:xfrm>
            <a:off x="5060729" y="5804210"/>
            <a:ext cx="2953718" cy="642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 wants to change these</a:t>
            </a:r>
            <a:br>
              <a:rPr lang="en-US" dirty="0"/>
            </a:br>
            <a:r>
              <a:rPr lang="en-US" b="1" dirty="0"/>
              <a:t>from </a:t>
            </a:r>
            <a:r>
              <a:rPr lang="en-US" b="1" dirty="0" err="1"/>
              <a:t>succ</a:t>
            </a:r>
            <a:r>
              <a:rPr lang="en-US" b="1" dirty="0"/>
              <a:t> </a:t>
            </a:r>
            <a:r>
              <a:rPr lang="en-US" dirty="0"/>
              <a:t>to after/</a:t>
            </a:r>
            <a:r>
              <a:rPr lang="en-US" dirty="0" err="1"/>
              <a:t>pred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724704" y="4922405"/>
            <a:ext cx="165249" cy="863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83388" y="5732289"/>
            <a:ext cx="2236054" cy="660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remove the garbage…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4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/>
      <p:bldP spid="15" grpId="1"/>
      <p:bldP spid="16" grpId="0"/>
      <p:bldP spid="16" grpId="1"/>
      <p:bldP spid="17" grpId="0"/>
      <p:bldP spid="17" grpId="1"/>
      <p:bldP spid="33" grpId="0" animBg="1"/>
      <p:bldP spid="34" grpId="0" animBg="1"/>
      <p:bldP spid="35" grpId="0" animBg="1"/>
      <p:bldP spid="36" grpId="0" animBg="1"/>
      <p:bldP spid="45" grpId="0" animBg="1"/>
      <p:bldP spid="48" grpId="0" animBg="1"/>
      <p:bldP spid="48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74DF-6363-48A3-8290-2C5B14DD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this problem: </a:t>
            </a:r>
            <a:r>
              <a:rPr lang="en-US" dirty="0">
                <a:solidFill>
                  <a:srgbClr val="FFFF00"/>
                </a:solidFill>
              </a:rPr>
              <a:t>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707C-0786-4AD5-8576-BE9C9E4B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067607"/>
          </a:xfrm>
        </p:spPr>
        <p:txBody>
          <a:bodyPr/>
          <a:lstStyle/>
          <a:p>
            <a:r>
              <a:rPr lang="en-US" dirty="0"/>
              <a:t>Recall: </a:t>
            </a:r>
            <a:r>
              <a:rPr lang="en-US" b="1" dirty="0"/>
              <a:t>marking</a:t>
            </a:r>
            <a:r>
              <a:rPr lang="en-US" dirty="0"/>
              <a:t> is often used prevent changes to deleted nodes</a:t>
            </a:r>
          </a:p>
          <a:p>
            <a:r>
              <a:rPr lang="en-US" dirty="0"/>
              <a:t>How to atomically change two pointers AND mark other pointers/nodes using DCAS?</a:t>
            </a:r>
          </a:p>
          <a:p>
            <a:r>
              <a:rPr lang="en-US" dirty="0"/>
              <a:t>Use an even stronger primitive…</a:t>
            </a:r>
          </a:p>
          <a:p>
            <a:pPr lvl="1"/>
            <a:r>
              <a:rPr lang="en-US" dirty="0"/>
              <a:t>k-word compare-and-swap (KCAS)</a:t>
            </a:r>
          </a:p>
          <a:p>
            <a:pPr lvl="1"/>
            <a:r>
              <a:rPr lang="en-US" dirty="0"/>
              <a:t>Like a CAS that atomically operations on k memory addresses</a:t>
            </a:r>
          </a:p>
          <a:p>
            <a:pPr lvl="1"/>
            <a:r>
              <a:rPr lang="en-US" dirty="0"/>
              <a:t>Can be implemented in software from CAS</a:t>
            </a:r>
          </a:p>
        </p:txBody>
      </p:sp>
    </p:spTree>
    <p:extLst>
      <p:ext uri="{BB962C8B-B14F-4D97-AF65-F5344CB8AC3E}">
        <p14:creationId xmlns:p14="http://schemas.microsoft.com/office/powerpoint/2010/main" val="13121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52543" y="1484596"/>
            <a:ext cx="3744283" cy="2626362"/>
          </a:xfrm>
          <a:prstGeom prst="rect">
            <a:avLst/>
          </a:prstGeom>
          <a:solidFill>
            <a:srgbClr val="000000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DE3F8-0A79-46E6-A192-9DB34EC1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150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u="sng" dirty="0" err="1"/>
              <a:t>kCAS</a:t>
            </a:r>
            <a:r>
              <a:rPr lang="en-US" dirty="0"/>
              <a:t> object:</a:t>
            </a:r>
            <a:br>
              <a:rPr lang="en-US" dirty="0"/>
            </a:br>
            <a:r>
              <a:rPr lang="en-US" dirty="0"/>
              <a:t>Making </a:t>
            </a:r>
            <a:r>
              <a:rPr lang="en-US" dirty="0">
                <a:solidFill>
                  <a:srgbClr val="FFFF00"/>
                </a:solidFill>
              </a:rPr>
              <a:t>k changes</a:t>
            </a:r>
            <a:r>
              <a:rPr lang="en-US" dirty="0"/>
              <a:t> appear atomic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DB44-0A9A-49CC-86A0-B96EF420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3" y="1484596"/>
            <a:ext cx="8204357" cy="4372215"/>
          </a:xfrm>
        </p:spPr>
        <p:txBody>
          <a:bodyPr>
            <a:noAutofit/>
          </a:bodyPr>
          <a:lstStyle/>
          <a:p>
            <a:r>
              <a:rPr lang="en-US" sz="2800" dirty="0"/>
              <a:t>Operations</a:t>
            </a:r>
          </a:p>
          <a:p>
            <a:pPr lvl="1"/>
            <a:r>
              <a:rPr lang="en-US" sz="2400" dirty="0"/>
              <a:t>KCAS(addr</a:t>
            </a:r>
            <a:r>
              <a:rPr lang="en-US" sz="2400" baseline="-25000" dirty="0"/>
              <a:t>1</a:t>
            </a:r>
            <a:r>
              <a:rPr lang="en-US" sz="2400" dirty="0"/>
              <a:t>..addr</a:t>
            </a:r>
            <a:r>
              <a:rPr lang="en-US" sz="2400" baseline="-25000" dirty="0"/>
              <a:t>k</a:t>
            </a:r>
            <a:r>
              <a:rPr lang="en-US" sz="2400" dirty="0"/>
              <a:t>, exp</a:t>
            </a:r>
            <a:r>
              <a:rPr lang="en-US" sz="2400" baseline="-25000" dirty="0"/>
              <a:t>1</a:t>
            </a:r>
            <a:r>
              <a:rPr lang="en-US" sz="2400" dirty="0"/>
              <a:t>..exp</a:t>
            </a:r>
            <a:r>
              <a:rPr lang="en-US" sz="2400" baseline="-25000" dirty="0"/>
              <a:t>k</a:t>
            </a:r>
            <a:r>
              <a:rPr lang="en-US" sz="2400" dirty="0"/>
              <a:t>, new</a:t>
            </a:r>
            <a:r>
              <a:rPr lang="en-US" sz="2400" baseline="-25000" dirty="0"/>
              <a:t>1</a:t>
            </a:r>
            <a:r>
              <a:rPr lang="en-US" sz="2400" dirty="0"/>
              <a:t>..new</a:t>
            </a:r>
            <a:r>
              <a:rPr lang="en-US" sz="2400" baseline="-25000" dirty="0"/>
              <a:t>k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Atomically:</a:t>
            </a:r>
          </a:p>
          <a:p>
            <a:pPr lvl="3"/>
            <a:r>
              <a:rPr lang="en-US" sz="2400" dirty="0"/>
              <a:t>If all addresses contain their expected values,</a:t>
            </a:r>
            <a:br>
              <a:rPr lang="en-US" sz="2400" dirty="0"/>
            </a:br>
            <a:r>
              <a:rPr lang="en-US" sz="2400" dirty="0"/>
              <a:t>sets all addresses to their new values</a:t>
            </a:r>
            <a:br>
              <a:rPr lang="en-US" sz="2400" dirty="0"/>
            </a:br>
            <a:r>
              <a:rPr lang="en-US" sz="2400" dirty="0"/>
              <a:t>and return true</a:t>
            </a:r>
            <a:br>
              <a:rPr lang="en-US" sz="2400" dirty="0"/>
            </a:br>
            <a:r>
              <a:rPr lang="en-US" sz="2400" dirty="0"/>
              <a:t>else return false</a:t>
            </a:r>
          </a:p>
          <a:p>
            <a:pPr lvl="1"/>
            <a:r>
              <a:rPr lang="en-US" sz="2400" dirty="0" err="1"/>
              <a:t>KCASRead</a:t>
            </a:r>
            <a:r>
              <a:rPr lang="en-US" sz="2400" dirty="0"/>
              <a:t>(</a:t>
            </a:r>
            <a:r>
              <a:rPr lang="en-US" sz="2400" dirty="0" err="1"/>
              <a:t>addr</a:t>
            </a:r>
            <a:r>
              <a:rPr lang="en-US" sz="2400" dirty="0"/>
              <a:t>):</a:t>
            </a:r>
            <a:br>
              <a:rPr lang="en-US" sz="2400" dirty="0"/>
            </a:br>
            <a:r>
              <a:rPr lang="en-US" sz="2400" dirty="0"/>
              <a:t>return the last value stored in </a:t>
            </a:r>
            <a:r>
              <a:rPr lang="en-US" sz="2400" dirty="0" err="1"/>
              <a:t>addr</a:t>
            </a:r>
            <a:r>
              <a:rPr lang="en-US" sz="2400" dirty="0"/>
              <a:t> by a KCAS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75BD-2CA0-4B62-9F34-E679A5AB77E8}"/>
              </a:ext>
            </a:extLst>
          </p:cNvPr>
          <p:cNvSpPr txBox="1">
            <a:spLocks/>
          </p:cNvSpPr>
          <p:nvPr/>
        </p:nvSpPr>
        <p:spPr>
          <a:xfrm>
            <a:off x="8411825" y="1484596"/>
            <a:ext cx="3685002" cy="262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Addresses that are modified by KCAS:</a:t>
            </a:r>
          </a:p>
          <a:p>
            <a:pPr lvl="1"/>
            <a:r>
              <a:rPr lang="en-US" sz="2000" b="1" u="sng" dirty="0"/>
              <a:t>must only</a:t>
            </a:r>
            <a:r>
              <a:rPr lang="en-US" sz="2000" b="1" dirty="0"/>
              <a:t> </a:t>
            </a:r>
            <a:r>
              <a:rPr lang="en-US" sz="2000" dirty="0"/>
              <a:t>be</a:t>
            </a:r>
            <a:br>
              <a:rPr lang="en-US" sz="2000" dirty="0"/>
            </a:br>
            <a:r>
              <a:rPr lang="en-US" sz="2000" dirty="0"/>
              <a:t>modified with KCAS</a:t>
            </a:r>
          </a:p>
          <a:p>
            <a:pPr lvl="1"/>
            <a:r>
              <a:rPr lang="en-US" sz="2000" b="1" u="sng" dirty="0"/>
              <a:t>must only</a:t>
            </a:r>
            <a:r>
              <a:rPr lang="en-US" sz="2000" dirty="0"/>
              <a:t> be</a:t>
            </a:r>
            <a:br>
              <a:rPr lang="en-US" sz="2000" dirty="0"/>
            </a:br>
            <a:r>
              <a:rPr lang="en-US" sz="2000" dirty="0"/>
              <a:t>read with </a:t>
            </a:r>
            <a:r>
              <a:rPr lang="en-US" sz="2000" dirty="0" err="1"/>
              <a:t>KCASRead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52543" y="4407334"/>
            <a:ext cx="3427079" cy="1275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Suppose we are </a:t>
            </a:r>
            <a:r>
              <a:rPr lang="en-US" b="1" u="sng" dirty="0"/>
              <a:t>given KCAS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Let’s see how to use it.</a:t>
            </a:r>
            <a:br>
              <a:rPr lang="en-US" dirty="0"/>
            </a:br>
            <a:r>
              <a:rPr lang="en-US" dirty="0"/>
              <a:t>(We’ll see how to actually </a:t>
            </a:r>
            <a:r>
              <a:rPr lang="en-US" b="1" dirty="0"/>
              <a:t>implement </a:t>
            </a:r>
            <a:r>
              <a:rPr lang="en-US" dirty="0"/>
              <a:t>KCAS later.)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65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F7CA-C4DD-4569-B4D2-A310FF74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15211"/>
            <a:ext cx="10353761" cy="770791"/>
          </a:xfrm>
        </p:spPr>
        <p:txBody>
          <a:bodyPr/>
          <a:lstStyle/>
          <a:p>
            <a:r>
              <a:rPr lang="en-US" dirty="0"/>
              <a:t>KCAS-based doubly-linked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FE76-73AD-4529-91B4-F98169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our attempt using DCAS</a:t>
            </a:r>
          </a:p>
          <a:p>
            <a:r>
              <a:rPr lang="en-US" dirty="0"/>
              <a:t>When </a:t>
            </a:r>
            <a:r>
              <a:rPr lang="en-US" b="1" dirty="0"/>
              <a:t>deleting</a:t>
            </a:r>
            <a:r>
              <a:rPr lang="en-US" dirty="0"/>
              <a:t> a node,</a:t>
            </a:r>
            <a:br>
              <a:rPr lang="en-US" dirty="0"/>
            </a:br>
            <a:r>
              <a:rPr lang="en-US" dirty="0"/>
              <a:t>use KCAS to also </a:t>
            </a:r>
            <a:r>
              <a:rPr lang="en-US" b="1" dirty="0"/>
              <a:t>mark </a:t>
            </a:r>
            <a:r>
              <a:rPr lang="en-US" dirty="0"/>
              <a:t>that node</a:t>
            </a:r>
          </a:p>
          <a:p>
            <a:r>
              <a:rPr lang="en-US" dirty="0"/>
              <a:t>When </a:t>
            </a:r>
            <a:r>
              <a:rPr lang="en-US" b="1" dirty="0"/>
              <a:t>modifying</a:t>
            </a:r>
            <a:r>
              <a:rPr lang="en-US" dirty="0"/>
              <a:t> or </a:t>
            </a:r>
            <a:r>
              <a:rPr lang="en-US" b="1" dirty="0"/>
              <a:t>deleting </a:t>
            </a:r>
            <a:r>
              <a:rPr lang="en-US" dirty="0"/>
              <a:t>any node,</a:t>
            </a:r>
            <a:br>
              <a:rPr lang="en-US" dirty="0"/>
            </a:br>
            <a:r>
              <a:rPr lang="en-US" dirty="0"/>
              <a:t>use KCAS to verify the node is not marked</a:t>
            </a:r>
          </a:p>
          <a:p>
            <a:r>
              <a:rPr lang="en-US" dirty="0"/>
              <a:t>Note: since we use KCAS to mark nodes,</a:t>
            </a:r>
            <a:br>
              <a:rPr lang="en-US" dirty="0"/>
            </a:br>
            <a:r>
              <a:rPr lang="en-US" dirty="0"/>
              <a:t>we must use </a:t>
            </a:r>
            <a:r>
              <a:rPr lang="en-US" dirty="0" err="1"/>
              <a:t>KCASRead</a:t>
            </a:r>
            <a:r>
              <a:rPr lang="en-US" dirty="0"/>
              <a:t> to read marks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C2C58-E97C-479A-9053-B345E331692E}"/>
              </a:ext>
            </a:extLst>
          </p:cNvPr>
          <p:cNvSpPr/>
          <p:nvPr/>
        </p:nvSpPr>
        <p:spPr>
          <a:xfrm>
            <a:off x="8302436" y="365516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7CB0E-69E1-4C85-82EA-CA5316B75A80}"/>
              </a:ext>
            </a:extLst>
          </p:cNvPr>
          <p:cNvSpPr/>
          <p:nvPr/>
        </p:nvSpPr>
        <p:spPr>
          <a:xfrm>
            <a:off x="10664636" y="365516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64FFF9-4650-442D-B1D4-2C8C7A2C7390}"/>
              </a:ext>
            </a:extLst>
          </p:cNvPr>
          <p:cNvCxnSpPr>
            <a:cxnSpLocks/>
          </p:cNvCxnSpPr>
          <p:nvPr/>
        </p:nvCxnSpPr>
        <p:spPr>
          <a:xfrm>
            <a:off x="9064436" y="3899451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D5B5667-DA69-4806-BA86-82C649391A9F}"/>
              </a:ext>
            </a:extLst>
          </p:cNvPr>
          <p:cNvSpPr/>
          <p:nvPr/>
        </p:nvSpPr>
        <p:spPr>
          <a:xfrm>
            <a:off x="9445436" y="436262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7CD499-52C2-428A-BCFF-EBE3A991D1A0}"/>
              </a:ext>
            </a:extLst>
          </p:cNvPr>
          <p:cNvCxnSpPr>
            <a:cxnSpLocks/>
          </p:cNvCxnSpPr>
          <p:nvPr/>
        </p:nvCxnSpPr>
        <p:spPr>
          <a:xfrm flipH="1">
            <a:off x="9064437" y="3770964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047D6C-D32A-4B20-A0BC-B338C8C9A85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916522" y="4036167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50C740-2486-4F07-BE81-B63BAC060B9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0207436" y="4036167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95A5E0-72B1-43AD-8B98-1E9FB864BC44}"/>
              </a:ext>
            </a:extLst>
          </p:cNvPr>
          <p:cNvCxnSpPr>
            <a:cxnSpLocks/>
          </p:cNvCxnSpPr>
          <p:nvPr/>
        </p:nvCxnSpPr>
        <p:spPr>
          <a:xfrm>
            <a:off x="9064436" y="3931108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5B1354-12A7-4568-92D4-7091EAA70058}"/>
              </a:ext>
            </a:extLst>
          </p:cNvPr>
          <p:cNvCxnSpPr>
            <a:cxnSpLocks/>
          </p:cNvCxnSpPr>
          <p:nvPr/>
        </p:nvCxnSpPr>
        <p:spPr>
          <a:xfrm flipH="1">
            <a:off x="10087909" y="3770964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5BA51AB-E3DC-4B78-892C-CAED25F5A074}"/>
              </a:ext>
            </a:extLst>
          </p:cNvPr>
          <p:cNvSpPr/>
          <p:nvPr/>
        </p:nvSpPr>
        <p:spPr>
          <a:xfrm>
            <a:off x="8039687" y="222112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42C273-9587-435C-A161-16052BA98A27}"/>
              </a:ext>
            </a:extLst>
          </p:cNvPr>
          <p:cNvSpPr/>
          <p:nvPr/>
        </p:nvSpPr>
        <p:spPr>
          <a:xfrm>
            <a:off x="9489348" y="223402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B8D453-024E-482F-979D-C17004296E5B}"/>
              </a:ext>
            </a:extLst>
          </p:cNvPr>
          <p:cNvCxnSpPr>
            <a:cxnSpLocks/>
          </p:cNvCxnSpPr>
          <p:nvPr/>
        </p:nvCxnSpPr>
        <p:spPr>
          <a:xfrm>
            <a:off x="8797572" y="2478312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F944A9-F69C-4AFF-8C19-50A73E6B7A2F}"/>
              </a:ext>
            </a:extLst>
          </p:cNvPr>
          <p:cNvCxnSpPr>
            <a:cxnSpLocks/>
          </p:cNvCxnSpPr>
          <p:nvPr/>
        </p:nvCxnSpPr>
        <p:spPr>
          <a:xfrm flipH="1">
            <a:off x="8797572" y="236177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73C1E51-A76A-412D-AC18-C44BAE4942D5}"/>
              </a:ext>
            </a:extLst>
          </p:cNvPr>
          <p:cNvSpPr/>
          <p:nvPr/>
        </p:nvSpPr>
        <p:spPr>
          <a:xfrm>
            <a:off x="10936422" y="223186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60D755-CC71-4231-99AE-916BA19DA637}"/>
              </a:ext>
            </a:extLst>
          </p:cNvPr>
          <p:cNvCxnSpPr>
            <a:cxnSpLocks/>
          </p:cNvCxnSpPr>
          <p:nvPr/>
        </p:nvCxnSpPr>
        <p:spPr>
          <a:xfrm>
            <a:off x="10244646" y="2476151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EC58E0-7069-4A84-89C3-9B7343EFE9DB}"/>
              </a:ext>
            </a:extLst>
          </p:cNvPr>
          <p:cNvCxnSpPr>
            <a:cxnSpLocks/>
          </p:cNvCxnSpPr>
          <p:nvPr/>
        </p:nvCxnSpPr>
        <p:spPr>
          <a:xfrm flipH="1">
            <a:off x="10244646" y="235961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F57448DA-223F-405E-88A4-5E63340F9059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8807663" y="2550116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2D3E49A3-01C2-4235-A817-6E7C8BA446F5}"/>
              </a:ext>
            </a:extLst>
          </p:cNvPr>
          <p:cNvCxnSpPr>
            <a:endCxn id="31" idx="0"/>
          </p:cNvCxnSpPr>
          <p:nvPr/>
        </p:nvCxnSpPr>
        <p:spPr>
          <a:xfrm rot="10800000">
            <a:off x="8420688" y="2221127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D38122C-D085-43D6-9B42-3543DFADAF2A}"/>
              </a:ext>
            </a:extLst>
          </p:cNvPr>
          <p:cNvSpPr txBox="1"/>
          <p:nvPr/>
        </p:nvSpPr>
        <p:spPr>
          <a:xfrm>
            <a:off x="8337957" y="3304888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F08EB-F04B-4CF5-83F1-CE1109331762}"/>
              </a:ext>
            </a:extLst>
          </p:cNvPr>
          <p:cNvSpPr txBox="1"/>
          <p:nvPr/>
        </p:nvSpPr>
        <p:spPr>
          <a:xfrm>
            <a:off x="10729652" y="330470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B57639-16F2-4EF3-8697-8B26E1472781}"/>
              </a:ext>
            </a:extLst>
          </p:cNvPr>
          <p:cNvSpPr txBox="1"/>
          <p:nvPr/>
        </p:nvSpPr>
        <p:spPr>
          <a:xfrm>
            <a:off x="9657133" y="402838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EF46FC-13B2-4331-93EF-E3DC6E75857F}"/>
              </a:ext>
            </a:extLst>
          </p:cNvPr>
          <p:cNvSpPr txBox="1"/>
          <p:nvPr/>
        </p:nvSpPr>
        <p:spPr>
          <a:xfrm>
            <a:off x="8087650" y="1874765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9A4CA5-1C22-4B04-951C-B0710640F185}"/>
              </a:ext>
            </a:extLst>
          </p:cNvPr>
          <p:cNvSpPr txBox="1"/>
          <p:nvPr/>
        </p:nvSpPr>
        <p:spPr>
          <a:xfrm>
            <a:off x="9547197" y="189059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A39517-1F41-477A-8886-6243710ABBB7}"/>
              </a:ext>
            </a:extLst>
          </p:cNvPr>
          <p:cNvSpPr txBox="1"/>
          <p:nvPr/>
        </p:nvSpPr>
        <p:spPr>
          <a:xfrm>
            <a:off x="10984022" y="18949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0A2A3A86-26F5-43A0-B8D8-21C9640C3A0D}"/>
              </a:ext>
            </a:extLst>
          </p:cNvPr>
          <p:cNvSpPr/>
          <p:nvPr/>
        </p:nvSpPr>
        <p:spPr>
          <a:xfrm>
            <a:off x="11486826" y="2406735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53355EE4-F58B-4668-BD35-14D67C81B08A}"/>
              </a:ext>
            </a:extLst>
          </p:cNvPr>
          <p:cNvSpPr/>
          <p:nvPr/>
        </p:nvSpPr>
        <p:spPr>
          <a:xfrm>
            <a:off x="10039675" y="2410235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A2FFD6DB-1649-4DC3-BC03-992C915D98E1}"/>
              </a:ext>
            </a:extLst>
          </p:cNvPr>
          <p:cNvSpPr/>
          <p:nvPr/>
        </p:nvSpPr>
        <p:spPr>
          <a:xfrm>
            <a:off x="8592238" y="2397090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011A79D2-6988-42CB-98DE-96F723F565D9}"/>
              </a:ext>
            </a:extLst>
          </p:cNvPr>
          <p:cNvSpPr/>
          <p:nvPr/>
        </p:nvSpPr>
        <p:spPr>
          <a:xfrm>
            <a:off x="10042624" y="2403967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E9115C3B-5197-4140-A721-FD2098540C9A}"/>
              </a:ext>
            </a:extLst>
          </p:cNvPr>
          <p:cNvSpPr/>
          <p:nvPr/>
        </p:nvSpPr>
        <p:spPr>
          <a:xfrm>
            <a:off x="8855739" y="3831520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B6D54025-831C-4C61-8532-58BEB840B6E9}"/>
              </a:ext>
            </a:extLst>
          </p:cNvPr>
          <p:cNvSpPr/>
          <p:nvPr/>
        </p:nvSpPr>
        <p:spPr>
          <a:xfrm>
            <a:off x="11215039" y="383122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6B017E93-CC5B-450F-8707-03C930A1BE02}"/>
              </a:ext>
            </a:extLst>
          </p:cNvPr>
          <p:cNvSpPr/>
          <p:nvPr/>
        </p:nvSpPr>
        <p:spPr>
          <a:xfrm>
            <a:off x="9995840" y="4538578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33445E5-7518-489C-AE7C-FF4111666FD0}"/>
              </a:ext>
            </a:extLst>
          </p:cNvPr>
          <p:cNvSpPr/>
          <p:nvPr/>
        </p:nvSpPr>
        <p:spPr>
          <a:xfrm>
            <a:off x="6410263" y="2206580"/>
            <a:ext cx="1382363" cy="41009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D66DEBB8-72D2-4CC3-9022-07FB04CCEB3E}"/>
              </a:ext>
            </a:extLst>
          </p:cNvPr>
          <p:cNvSpPr/>
          <p:nvPr/>
        </p:nvSpPr>
        <p:spPr>
          <a:xfrm>
            <a:off x="6408737" y="3640621"/>
            <a:ext cx="1382363" cy="41009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A4AAF1-9ACE-45F7-916C-3B8B2F3EC540}"/>
              </a:ext>
            </a:extLst>
          </p:cNvPr>
          <p:cNvSpPr/>
          <p:nvPr/>
        </p:nvSpPr>
        <p:spPr>
          <a:xfrm>
            <a:off x="8038161" y="539997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12421C-B4D0-4806-990B-3FC547A0B432}"/>
              </a:ext>
            </a:extLst>
          </p:cNvPr>
          <p:cNvSpPr/>
          <p:nvPr/>
        </p:nvSpPr>
        <p:spPr>
          <a:xfrm>
            <a:off x="9487822" y="541287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7E39211-3774-462B-ABA7-F9D47237E2CC}"/>
              </a:ext>
            </a:extLst>
          </p:cNvPr>
          <p:cNvCxnSpPr>
            <a:cxnSpLocks/>
          </p:cNvCxnSpPr>
          <p:nvPr/>
        </p:nvCxnSpPr>
        <p:spPr>
          <a:xfrm>
            <a:off x="8796046" y="5657156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2197FB2-5732-4446-9B14-6C519ECCAFEE}"/>
              </a:ext>
            </a:extLst>
          </p:cNvPr>
          <p:cNvCxnSpPr>
            <a:cxnSpLocks/>
          </p:cNvCxnSpPr>
          <p:nvPr/>
        </p:nvCxnSpPr>
        <p:spPr>
          <a:xfrm flipH="1">
            <a:off x="8796046" y="554062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F91D7ED-1EEC-4BB3-A621-2998FC0F28A4}"/>
              </a:ext>
            </a:extLst>
          </p:cNvPr>
          <p:cNvSpPr/>
          <p:nvPr/>
        </p:nvSpPr>
        <p:spPr>
          <a:xfrm>
            <a:off x="10934896" y="541071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7889D86-9220-43E0-90E5-1942AA68B117}"/>
              </a:ext>
            </a:extLst>
          </p:cNvPr>
          <p:cNvCxnSpPr>
            <a:cxnSpLocks/>
          </p:cNvCxnSpPr>
          <p:nvPr/>
        </p:nvCxnSpPr>
        <p:spPr>
          <a:xfrm>
            <a:off x="10243120" y="565499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688AB-E88F-4C4B-BC3E-A71216EE4B50}"/>
              </a:ext>
            </a:extLst>
          </p:cNvPr>
          <p:cNvCxnSpPr>
            <a:cxnSpLocks/>
          </p:cNvCxnSpPr>
          <p:nvPr/>
        </p:nvCxnSpPr>
        <p:spPr>
          <a:xfrm flipH="1">
            <a:off x="10243120" y="553846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40A62FD-A3A5-411C-BD2F-3B1EFCF6AF31}"/>
              </a:ext>
            </a:extLst>
          </p:cNvPr>
          <p:cNvSpPr txBox="1"/>
          <p:nvPr/>
        </p:nvSpPr>
        <p:spPr>
          <a:xfrm>
            <a:off x="8086124" y="5053609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4CF94B-68AD-4BF7-868C-8D38CBF08D08}"/>
              </a:ext>
            </a:extLst>
          </p:cNvPr>
          <p:cNvSpPr txBox="1"/>
          <p:nvPr/>
        </p:nvSpPr>
        <p:spPr>
          <a:xfrm>
            <a:off x="9545671" y="506943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206AD0F-C2A3-4D68-8A18-E1EEA57EDB84}"/>
              </a:ext>
            </a:extLst>
          </p:cNvPr>
          <p:cNvSpPr txBox="1"/>
          <p:nvPr/>
        </p:nvSpPr>
        <p:spPr>
          <a:xfrm>
            <a:off x="10982496" y="50738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82" name="Flowchart: Process 81">
            <a:extLst>
              <a:ext uri="{FF2B5EF4-FFF2-40B4-BE49-F238E27FC236}">
                <a16:creationId xmlns:a16="http://schemas.microsoft.com/office/drawing/2014/main" id="{4F0CB3ED-13C7-4277-A7E9-DA0782652FC3}"/>
              </a:ext>
            </a:extLst>
          </p:cNvPr>
          <p:cNvSpPr/>
          <p:nvPr/>
        </p:nvSpPr>
        <p:spPr>
          <a:xfrm>
            <a:off x="11485300" y="5585579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3" name="Flowchart: Process 82">
            <a:extLst>
              <a:ext uri="{FF2B5EF4-FFF2-40B4-BE49-F238E27FC236}">
                <a16:creationId xmlns:a16="http://schemas.microsoft.com/office/drawing/2014/main" id="{73DBAB23-6AB5-4C94-9046-226DCF8D61FC}"/>
              </a:ext>
            </a:extLst>
          </p:cNvPr>
          <p:cNvSpPr/>
          <p:nvPr/>
        </p:nvSpPr>
        <p:spPr>
          <a:xfrm>
            <a:off x="10038149" y="5589079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Process 83">
            <a:extLst>
              <a:ext uri="{FF2B5EF4-FFF2-40B4-BE49-F238E27FC236}">
                <a16:creationId xmlns:a16="http://schemas.microsoft.com/office/drawing/2014/main" id="{262E5D15-CB00-466F-81A2-A6295A4C7D0F}"/>
              </a:ext>
            </a:extLst>
          </p:cNvPr>
          <p:cNvSpPr/>
          <p:nvPr/>
        </p:nvSpPr>
        <p:spPr>
          <a:xfrm>
            <a:off x="8590712" y="5575934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Flowchart: Process 85">
            <a:extLst>
              <a:ext uri="{FF2B5EF4-FFF2-40B4-BE49-F238E27FC236}">
                <a16:creationId xmlns:a16="http://schemas.microsoft.com/office/drawing/2014/main" id="{AAA43A20-C946-403E-A666-4C93E964277C}"/>
              </a:ext>
            </a:extLst>
          </p:cNvPr>
          <p:cNvSpPr/>
          <p:nvPr/>
        </p:nvSpPr>
        <p:spPr>
          <a:xfrm>
            <a:off x="6408737" y="5385424"/>
            <a:ext cx="1382363" cy="41009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45221F1-5DBF-4A91-A79F-39AFF6DD5310}"/>
              </a:ext>
            </a:extLst>
          </p:cNvPr>
          <p:cNvSpPr/>
          <p:nvPr/>
        </p:nvSpPr>
        <p:spPr>
          <a:xfrm>
            <a:off x="2537439" y="5348134"/>
            <a:ext cx="2247654" cy="612499"/>
          </a:xfrm>
          <a:prstGeom prst="wedgeRectCallout">
            <a:avLst>
              <a:gd name="adj1" fmla="val 122211"/>
              <a:gd name="adj2" fmla="val -13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KCAS fails!</a:t>
            </a:r>
          </a:p>
        </p:txBody>
      </p:sp>
    </p:spTree>
    <p:extLst>
      <p:ext uri="{BB962C8B-B14F-4D97-AF65-F5344CB8AC3E}">
        <p14:creationId xmlns:p14="http://schemas.microsoft.com/office/powerpoint/2010/main" val="1601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31" grpId="0" animBg="1"/>
      <p:bldP spid="32" grpId="0" animBg="1"/>
      <p:bldP spid="35" grpId="0" animBg="1"/>
      <p:bldP spid="40" grpId="0"/>
      <p:bldP spid="41" grpId="0"/>
      <p:bldP spid="42" grpId="0"/>
      <p:bldP spid="43" grpId="0"/>
      <p:bldP spid="44" grpId="0"/>
      <p:bldP spid="45" grpId="0"/>
      <p:bldP spid="1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2" grpId="0" animBg="1"/>
      <p:bldP spid="52" grpId="0" animBg="1"/>
      <p:bldP spid="70" grpId="0" animBg="1"/>
      <p:bldP spid="71" grpId="0" animBg="1"/>
      <p:bldP spid="74" grpId="0" animBg="1"/>
      <p:bldP spid="79" grpId="0"/>
      <p:bldP spid="80" grpId="0"/>
      <p:bldP spid="81" grpId="0"/>
      <p:bldP spid="82" grpId="0" animBg="1"/>
      <p:bldP spid="83" grpId="0" animBg="1"/>
      <p:bldP spid="84" grpId="0" animBg="1"/>
      <p:bldP spid="8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1198740"/>
          </a:xfrm>
        </p:spPr>
        <p:txBody>
          <a:bodyPr>
            <a:normAutofit/>
          </a:bodyPr>
          <a:lstStyle/>
          <a:p>
            <a:r>
              <a:rPr lang="en-US" dirty="0"/>
              <a:t>Lock-free doubly-linked list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using KCAS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7861E-0759-42E9-BFBD-3FAB9B279692}"/>
              </a:ext>
            </a:extLst>
          </p:cNvPr>
          <p:cNvSpPr/>
          <p:nvPr/>
        </p:nvSpPr>
        <p:spPr>
          <a:xfrm>
            <a:off x="3098161" y="2385270"/>
            <a:ext cx="5910151" cy="2039235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make_pair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CF1781-E714-4F78-9E1C-3DBC54640F62}"/>
              </a:ext>
            </a:extLst>
          </p:cNvPr>
          <p:cNvSpPr/>
          <p:nvPr/>
        </p:nvSpPr>
        <p:spPr>
          <a:xfrm>
            <a:off x="3098162" y="2052801"/>
            <a:ext cx="5910150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pair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E51F36-BF13-4F8B-B79A-A4E477C2C3E9}"/>
              </a:ext>
            </a:extLst>
          </p:cNvPr>
          <p:cNvSpPr/>
          <p:nvPr/>
        </p:nvSpPr>
        <p:spPr>
          <a:xfrm>
            <a:off x="3098161" y="4886735"/>
            <a:ext cx="5910152" cy="71175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4C19A7-49F6-41EF-A360-B3F5AFD24D27}"/>
              </a:ext>
            </a:extLst>
          </p:cNvPr>
          <p:cNvSpPr/>
          <p:nvPr/>
        </p:nvSpPr>
        <p:spPr>
          <a:xfrm>
            <a:off x="3098161" y="4554265"/>
            <a:ext cx="5910151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277861E-0759-42E9-BFBD-3FAB9B279692}"/>
              </a:ext>
            </a:extLst>
          </p:cNvPr>
          <p:cNvSpPr/>
          <p:nvPr/>
        </p:nvSpPr>
        <p:spPr>
          <a:xfrm>
            <a:off x="1064269" y="2152718"/>
            <a:ext cx="9971054" cy="28819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1198740"/>
          </a:xfrm>
        </p:spPr>
        <p:txBody>
          <a:bodyPr>
            <a:normAutofit/>
          </a:bodyPr>
          <a:lstStyle/>
          <a:p>
            <a:r>
              <a:rPr lang="en-US" dirty="0"/>
              <a:t>Implementation of Insert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CF1781-E714-4F78-9E1C-3DBC54640F62}"/>
              </a:ext>
            </a:extLst>
          </p:cNvPr>
          <p:cNvSpPr/>
          <p:nvPr/>
        </p:nvSpPr>
        <p:spPr>
          <a:xfrm>
            <a:off x="1068836" y="1820248"/>
            <a:ext cx="997105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B2DA68-1545-435D-AEB3-034BBCC792BD}"/>
              </a:ext>
            </a:extLst>
          </p:cNvPr>
          <p:cNvSpPr/>
          <p:nvPr/>
        </p:nvSpPr>
        <p:spPr>
          <a:xfrm>
            <a:off x="7377484" y="33606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6D9565-7BB5-4C17-8834-E1E3368B3FF1}"/>
              </a:ext>
            </a:extLst>
          </p:cNvPr>
          <p:cNvSpPr/>
          <p:nvPr/>
        </p:nvSpPr>
        <p:spPr>
          <a:xfrm>
            <a:off x="9739684" y="33606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45B717-D243-4029-8F56-FCE11D0D7C3B}"/>
              </a:ext>
            </a:extLst>
          </p:cNvPr>
          <p:cNvCxnSpPr>
            <a:cxnSpLocks/>
          </p:cNvCxnSpPr>
          <p:nvPr/>
        </p:nvCxnSpPr>
        <p:spPr>
          <a:xfrm>
            <a:off x="8139484" y="360492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C22466B9-B3E5-4E53-9FD5-02A66F90A0AA}"/>
              </a:ext>
            </a:extLst>
          </p:cNvPr>
          <p:cNvSpPr/>
          <p:nvPr/>
        </p:nvSpPr>
        <p:spPr>
          <a:xfrm>
            <a:off x="8520484" y="406810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6124782-9777-48E7-A480-DFD04A883AD4}"/>
              </a:ext>
            </a:extLst>
          </p:cNvPr>
          <p:cNvCxnSpPr>
            <a:cxnSpLocks/>
          </p:cNvCxnSpPr>
          <p:nvPr/>
        </p:nvCxnSpPr>
        <p:spPr>
          <a:xfrm flipH="1">
            <a:off x="8139485" y="3476437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745287F-CCD2-4E39-8BF6-AC5D7AF43098}"/>
              </a:ext>
            </a:extLst>
          </p:cNvPr>
          <p:cNvCxnSpPr>
            <a:cxnSpLocks/>
            <a:stCxn id="80" idx="1"/>
          </p:cNvCxnSpPr>
          <p:nvPr/>
        </p:nvCxnSpPr>
        <p:spPr>
          <a:xfrm flipH="1" flipV="1">
            <a:off x="7991570" y="3741640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4193AF8-2EFD-4256-A460-5C46E5A9DAE2}"/>
              </a:ext>
            </a:extLst>
          </p:cNvPr>
          <p:cNvCxnSpPr>
            <a:cxnSpLocks/>
            <a:stCxn id="80" idx="3"/>
          </p:cNvCxnSpPr>
          <p:nvPr/>
        </p:nvCxnSpPr>
        <p:spPr>
          <a:xfrm flipV="1">
            <a:off x="9282484" y="3741640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20839B8-0E27-4F29-A722-49B8529B56AA}"/>
              </a:ext>
            </a:extLst>
          </p:cNvPr>
          <p:cNvCxnSpPr>
            <a:cxnSpLocks/>
          </p:cNvCxnSpPr>
          <p:nvPr/>
        </p:nvCxnSpPr>
        <p:spPr>
          <a:xfrm>
            <a:off x="8139484" y="3636581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35A826B-B625-4C87-B38F-C82EA75BD534}"/>
              </a:ext>
            </a:extLst>
          </p:cNvPr>
          <p:cNvCxnSpPr>
            <a:cxnSpLocks/>
          </p:cNvCxnSpPr>
          <p:nvPr/>
        </p:nvCxnSpPr>
        <p:spPr>
          <a:xfrm flipH="1">
            <a:off x="9162957" y="3476437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06229C6-E18A-4A91-8C45-E53FA6B04C7E}"/>
              </a:ext>
            </a:extLst>
          </p:cNvPr>
          <p:cNvSpPr txBox="1"/>
          <p:nvPr/>
        </p:nvSpPr>
        <p:spPr>
          <a:xfrm>
            <a:off x="7413005" y="3010361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8177C4-208F-4937-B7B0-F85007B6C931}"/>
              </a:ext>
            </a:extLst>
          </p:cNvPr>
          <p:cNvSpPr txBox="1"/>
          <p:nvPr/>
        </p:nvSpPr>
        <p:spPr>
          <a:xfrm>
            <a:off x="9804700" y="301018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EC08801-77AD-4791-B99E-604258CF9488}"/>
              </a:ext>
            </a:extLst>
          </p:cNvPr>
          <p:cNvSpPr txBox="1"/>
          <p:nvPr/>
        </p:nvSpPr>
        <p:spPr>
          <a:xfrm>
            <a:off x="8732181" y="3733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47FBCF3E-6C6A-430A-A2B1-381C9B862EF9}"/>
              </a:ext>
            </a:extLst>
          </p:cNvPr>
          <p:cNvSpPr/>
          <p:nvPr/>
        </p:nvSpPr>
        <p:spPr>
          <a:xfrm>
            <a:off x="7930787" y="3536993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Process 89">
            <a:extLst>
              <a:ext uri="{FF2B5EF4-FFF2-40B4-BE49-F238E27FC236}">
                <a16:creationId xmlns:a16="http://schemas.microsoft.com/office/drawing/2014/main" id="{8A4ADB67-B683-453B-8738-460EE45C956D}"/>
              </a:ext>
            </a:extLst>
          </p:cNvPr>
          <p:cNvSpPr/>
          <p:nvPr/>
        </p:nvSpPr>
        <p:spPr>
          <a:xfrm>
            <a:off x="10290087" y="3536696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Process 90">
            <a:extLst>
              <a:ext uri="{FF2B5EF4-FFF2-40B4-BE49-F238E27FC236}">
                <a16:creationId xmlns:a16="http://schemas.microsoft.com/office/drawing/2014/main" id="{82BFFEC1-C622-4B91-9CE9-DA45CB435B49}"/>
              </a:ext>
            </a:extLst>
          </p:cNvPr>
          <p:cNvSpPr/>
          <p:nvPr/>
        </p:nvSpPr>
        <p:spPr>
          <a:xfrm>
            <a:off x="9070888" y="4244051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86" grpId="0"/>
      <p:bldP spid="87" grpId="0"/>
      <p:bldP spid="88" grpId="0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1198740"/>
          </a:xfrm>
        </p:spPr>
        <p:txBody>
          <a:bodyPr>
            <a:normAutofit/>
          </a:bodyPr>
          <a:lstStyle/>
          <a:p>
            <a:r>
              <a:rPr lang="en-US" dirty="0"/>
              <a:t>Implementation of Delete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41A35-C4B6-4DBA-AB01-456662E09ACA}"/>
              </a:ext>
            </a:extLst>
          </p:cNvPr>
          <p:cNvSpPr/>
          <p:nvPr/>
        </p:nvSpPr>
        <p:spPr>
          <a:xfrm>
            <a:off x="701512" y="2136401"/>
            <a:ext cx="10899201" cy="288107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succ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after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succ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not covered </a:t>
            </a:r>
            <a:r>
              <a:rPr lang="en-US" b="1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yet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 freeing </a:t>
            </a:r>
            <a:r>
              <a:rPr lang="en-US" dirty="0" err="1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DFBAA-98DD-4C37-AF43-1F899661A334}"/>
              </a:ext>
            </a:extLst>
          </p:cNvPr>
          <p:cNvSpPr/>
          <p:nvPr/>
        </p:nvSpPr>
        <p:spPr>
          <a:xfrm>
            <a:off x="701513" y="1803932"/>
            <a:ext cx="10899200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7498F2-E6D3-46C3-B251-DF4C9771C5A5}"/>
              </a:ext>
            </a:extLst>
          </p:cNvPr>
          <p:cNvSpPr/>
          <p:nvPr/>
        </p:nvSpPr>
        <p:spPr>
          <a:xfrm>
            <a:off x="7195626" y="337210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30CF59-60DA-4B43-95BD-80D4FE1C5743}"/>
              </a:ext>
            </a:extLst>
          </p:cNvPr>
          <p:cNvSpPr/>
          <p:nvPr/>
        </p:nvSpPr>
        <p:spPr>
          <a:xfrm>
            <a:off x="8645287" y="33850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A5FFAAD-DCFD-48C1-B44E-790B23F0E339}"/>
              </a:ext>
            </a:extLst>
          </p:cNvPr>
          <p:cNvCxnSpPr>
            <a:cxnSpLocks/>
          </p:cNvCxnSpPr>
          <p:nvPr/>
        </p:nvCxnSpPr>
        <p:spPr>
          <a:xfrm>
            <a:off x="7953511" y="3629293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0EC470-7A6F-4B99-982C-0168992A24C0}"/>
              </a:ext>
            </a:extLst>
          </p:cNvPr>
          <p:cNvCxnSpPr>
            <a:cxnSpLocks/>
          </p:cNvCxnSpPr>
          <p:nvPr/>
        </p:nvCxnSpPr>
        <p:spPr>
          <a:xfrm flipH="1">
            <a:off x="7953511" y="351275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CCE179C-504D-49E3-B95D-26A887E6FFB1}"/>
              </a:ext>
            </a:extLst>
          </p:cNvPr>
          <p:cNvSpPr/>
          <p:nvPr/>
        </p:nvSpPr>
        <p:spPr>
          <a:xfrm>
            <a:off x="10092361" y="338284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22A3BA-DA69-4A70-9F66-88207CBA2C4B}"/>
              </a:ext>
            </a:extLst>
          </p:cNvPr>
          <p:cNvCxnSpPr>
            <a:cxnSpLocks/>
          </p:cNvCxnSpPr>
          <p:nvPr/>
        </p:nvCxnSpPr>
        <p:spPr>
          <a:xfrm>
            <a:off x="9400585" y="3627132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BAD711-BCB5-4039-90FF-DEAE6DC9C83B}"/>
              </a:ext>
            </a:extLst>
          </p:cNvPr>
          <p:cNvCxnSpPr>
            <a:cxnSpLocks/>
          </p:cNvCxnSpPr>
          <p:nvPr/>
        </p:nvCxnSpPr>
        <p:spPr>
          <a:xfrm flipH="1">
            <a:off x="9400585" y="351059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40E0E930-0B2B-4098-AA2B-D241E75BEFF4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7963602" y="3701097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5FEDE209-A413-4AD9-AD68-E444B34AC8CE}"/>
              </a:ext>
            </a:extLst>
          </p:cNvPr>
          <p:cNvCxnSpPr>
            <a:endCxn id="61" idx="0"/>
          </p:cNvCxnSpPr>
          <p:nvPr/>
        </p:nvCxnSpPr>
        <p:spPr>
          <a:xfrm rot="10800000">
            <a:off x="7576627" y="3372108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2353027-7CDE-41B1-85E9-FD0C4B46AEFB}"/>
              </a:ext>
            </a:extLst>
          </p:cNvPr>
          <p:cNvSpPr txBox="1"/>
          <p:nvPr/>
        </p:nvSpPr>
        <p:spPr>
          <a:xfrm>
            <a:off x="7243589" y="3025746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7A0680-295A-47DD-95BA-3414519D42EB}"/>
              </a:ext>
            </a:extLst>
          </p:cNvPr>
          <p:cNvSpPr txBox="1"/>
          <p:nvPr/>
        </p:nvSpPr>
        <p:spPr>
          <a:xfrm>
            <a:off x="8703136" y="304157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F6A30A-7DC6-4B6D-A03A-3D45DA4AF0D1}"/>
              </a:ext>
            </a:extLst>
          </p:cNvPr>
          <p:cNvSpPr txBox="1"/>
          <p:nvPr/>
        </p:nvSpPr>
        <p:spPr>
          <a:xfrm>
            <a:off x="10139961" y="304593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F4F10E9F-A36E-43D3-939D-28EFB22C4E1E}"/>
              </a:ext>
            </a:extLst>
          </p:cNvPr>
          <p:cNvSpPr/>
          <p:nvPr/>
        </p:nvSpPr>
        <p:spPr>
          <a:xfrm>
            <a:off x="10642765" y="3557716"/>
            <a:ext cx="205698" cy="199175"/>
          </a:xfrm>
          <a:prstGeom prst="flowChartProcess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Process 73">
            <a:extLst>
              <a:ext uri="{FF2B5EF4-FFF2-40B4-BE49-F238E27FC236}">
                <a16:creationId xmlns:a16="http://schemas.microsoft.com/office/drawing/2014/main" id="{CB1FAB1A-7BC1-4E67-85ED-1D7B5D926EA5}"/>
              </a:ext>
            </a:extLst>
          </p:cNvPr>
          <p:cNvSpPr/>
          <p:nvPr/>
        </p:nvSpPr>
        <p:spPr>
          <a:xfrm>
            <a:off x="9195614" y="3561216"/>
            <a:ext cx="205698" cy="199175"/>
          </a:xfrm>
          <a:prstGeom prst="flowChartProcess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Process 74">
            <a:extLst>
              <a:ext uri="{FF2B5EF4-FFF2-40B4-BE49-F238E27FC236}">
                <a16:creationId xmlns:a16="http://schemas.microsoft.com/office/drawing/2014/main" id="{7DA9E3B2-6AED-461A-8071-20B4BD48335A}"/>
              </a:ext>
            </a:extLst>
          </p:cNvPr>
          <p:cNvSpPr/>
          <p:nvPr/>
        </p:nvSpPr>
        <p:spPr>
          <a:xfrm>
            <a:off x="7748177" y="3548071"/>
            <a:ext cx="205698" cy="199175"/>
          </a:xfrm>
          <a:prstGeom prst="flowChartProcess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Process 75">
            <a:extLst>
              <a:ext uri="{FF2B5EF4-FFF2-40B4-BE49-F238E27FC236}">
                <a16:creationId xmlns:a16="http://schemas.microsoft.com/office/drawing/2014/main" id="{70186EEF-4EA6-44CC-8489-2D7ECEA9BA86}"/>
              </a:ext>
            </a:extLst>
          </p:cNvPr>
          <p:cNvSpPr/>
          <p:nvPr/>
        </p:nvSpPr>
        <p:spPr>
          <a:xfrm>
            <a:off x="9198563" y="3554948"/>
            <a:ext cx="205698" cy="199175"/>
          </a:xfrm>
          <a:prstGeom prst="flowChartProcess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33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6F97-C70D-4A93-8398-F785845A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algorithm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B6BB-CE4C-4F52-B8F0-464CA4E1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  <a:p>
            <a:pPr lvl="1"/>
            <a:r>
              <a:rPr lang="en-US" i="1" dirty="0"/>
              <a:t>Atomically </a:t>
            </a:r>
            <a:r>
              <a:rPr lang="en-US" dirty="0"/>
              <a:t>modifying two or more variables</a:t>
            </a:r>
          </a:p>
          <a:p>
            <a:pPr lvl="1"/>
            <a:r>
              <a:rPr lang="en-US" dirty="0"/>
              <a:t>Preventing changes to deleted nodes</a:t>
            </a:r>
          </a:p>
          <a:p>
            <a:r>
              <a:rPr lang="en-US" dirty="0"/>
              <a:t>Let’s sketch the correctness argument…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815E94B-7F67-43FE-BF11-9832EEFDB04A}"/>
              </a:ext>
            </a:extLst>
          </p:cNvPr>
          <p:cNvSpPr/>
          <p:nvPr/>
        </p:nvSpPr>
        <p:spPr>
          <a:xfrm>
            <a:off x="8099813" y="2035277"/>
            <a:ext cx="2926080" cy="743319"/>
          </a:xfrm>
          <a:prstGeom prst="wedgeRectCallout">
            <a:avLst>
              <a:gd name="adj1" fmla="val -108737"/>
              <a:gd name="adj2" fmla="val 442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KCAS makes this easy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4055EC0-A6E4-4B77-AFCA-6002F8936A26}"/>
              </a:ext>
            </a:extLst>
          </p:cNvPr>
          <p:cNvSpPr/>
          <p:nvPr/>
        </p:nvSpPr>
        <p:spPr>
          <a:xfrm>
            <a:off x="7385434" y="3169919"/>
            <a:ext cx="3192110" cy="743319"/>
          </a:xfrm>
          <a:prstGeom prst="wedgeRectCallout">
            <a:avLst>
              <a:gd name="adj1" fmla="val -101562"/>
              <a:gd name="adj2" fmla="val -525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Marking (with KCAS)</a:t>
            </a:r>
            <a:br>
              <a:rPr lang="en-US" dirty="0"/>
            </a:br>
            <a:r>
              <a:rPr lang="en-US" dirty="0"/>
              <a:t>makes this easy</a:t>
            </a:r>
          </a:p>
        </p:txBody>
      </p:sp>
    </p:spTree>
    <p:extLst>
      <p:ext uri="{BB962C8B-B14F-4D97-AF65-F5344CB8AC3E}">
        <p14:creationId xmlns:p14="http://schemas.microsoft.com/office/powerpoint/2010/main" val="39264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00" y="426529"/>
            <a:ext cx="10736752" cy="1198740"/>
          </a:xfrm>
        </p:spPr>
        <p:txBody>
          <a:bodyPr>
            <a:normAutofit/>
          </a:bodyPr>
          <a:lstStyle/>
          <a:p>
            <a:r>
              <a:rPr lang="en-US" dirty="0"/>
              <a:t>Sketching The difficult argument:</a:t>
            </a:r>
            <a:br>
              <a:rPr lang="en-US" dirty="0"/>
            </a:br>
            <a:r>
              <a:rPr lang="en-US" dirty="0"/>
              <a:t>Linearizing contains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D63794-3442-4770-AA07-0A5DE7190A22}"/>
              </a:ext>
            </a:extLst>
          </p:cNvPr>
          <p:cNvSpPr/>
          <p:nvPr/>
        </p:nvSpPr>
        <p:spPr>
          <a:xfrm>
            <a:off x="337265" y="2142761"/>
            <a:ext cx="5809863" cy="2039235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make_pair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541A7-B0E5-43DA-84FD-6E115FB77FB7}"/>
              </a:ext>
            </a:extLst>
          </p:cNvPr>
          <p:cNvSpPr/>
          <p:nvPr/>
        </p:nvSpPr>
        <p:spPr>
          <a:xfrm>
            <a:off x="337266" y="1810292"/>
            <a:ext cx="5809862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pair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287914-4575-4F64-90B6-52927B001891}"/>
              </a:ext>
            </a:extLst>
          </p:cNvPr>
          <p:cNvSpPr/>
          <p:nvPr/>
        </p:nvSpPr>
        <p:spPr>
          <a:xfrm>
            <a:off x="337265" y="4644226"/>
            <a:ext cx="5125538" cy="68879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CFED9-488E-427F-BA21-ED28A7AD5791}"/>
              </a:ext>
            </a:extLst>
          </p:cNvPr>
          <p:cNvSpPr/>
          <p:nvPr/>
        </p:nvSpPr>
        <p:spPr>
          <a:xfrm>
            <a:off x="337265" y="4311756"/>
            <a:ext cx="5125537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A53B0-2306-4AAD-9C49-B9D9A9B1F21E}"/>
              </a:ext>
            </a:extLst>
          </p:cNvPr>
          <p:cNvSpPr/>
          <p:nvPr/>
        </p:nvSpPr>
        <p:spPr>
          <a:xfrm>
            <a:off x="6526057" y="1830271"/>
            <a:ext cx="5137343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Contains that returns true?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154BC-6EE5-4C48-B456-8D5D07AF4F81}"/>
              </a:ext>
            </a:extLst>
          </p:cNvPr>
          <p:cNvSpPr/>
          <p:nvPr/>
        </p:nvSpPr>
        <p:spPr>
          <a:xfrm>
            <a:off x="6526057" y="2240274"/>
            <a:ext cx="5137343" cy="6486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there exists a time during Contains when </a:t>
            </a:r>
            <a:r>
              <a:rPr lang="en-US" dirty="0" err="1"/>
              <a:t>succ</a:t>
            </a:r>
            <a:r>
              <a:rPr lang="en-US" dirty="0"/>
              <a:t> is in the list, and linearize then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21922-E188-4901-B073-DAE47A554BB3}"/>
              </a:ext>
            </a:extLst>
          </p:cNvPr>
          <p:cNvSpPr/>
          <p:nvPr/>
        </p:nvSpPr>
        <p:spPr>
          <a:xfrm>
            <a:off x="5522741" y="3365311"/>
            <a:ext cx="6544214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Contains that returns false?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94425B-11C7-4276-9A3F-A375E9D8EEAD}"/>
              </a:ext>
            </a:extLst>
          </p:cNvPr>
          <p:cNvSpPr/>
          <p:nvPr/>
        </p:nvSpPr>
        <p:spPr>
          <a:xfrm>
            <a:off x="5522741" y="3775315"/>
            <a:ext cx="6544214" cy="672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there exists a time during Contains when:</a:t>
            </a:r>
            <a:br>
              <a:rPr lang="en-US" dirty="0"/>
            </a:br>
            <a:r>
              <a:rPr lang="en-US" dirty="0" err="1"/>
              <a:t>pred</a:t>
            </a:r>
            <a:r>
              <a:rPr lang="en-US" dirty="0"/>
              <a:t> and </a:t>
            </a:r>
            <a:r>
              <a:rPr lang="en-US" dirty="0" err="1"/>
              <a:t>succ</a:t>
            </a:r>
            <a:r>
              <a:rPr lang="en-US" dirty="0"/>
              <a:t> are </a:t>
            </a:r>
            <a:r>
              <a:rPr lang="en-US" b="1" dirty="0"/>
              <a:t>both </a:t>
            </a:r>
            <a:r>
              <a:rPr lang="en-US" dirty="0"/>
              <a:t>in the list </a:t>
            </a:r>
            <a:r>
              <a:rPr lang="en-US" b="1" dirty="0"/>
              <a:t>and</a:t>
            </a:r>
            <a:r>
              <a:rPr lang="en-US" dirty="0"/>
              <a:t> point to each other.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2DA68-1545-435D-AEB3-034BBCC792BD}"/>
              </a:ext>
            </a:extLst>
          </p:cNvPr>
          <p:cNvSpPr/>
          <p:nvPr/>
        </p:nvSpPr>
        <p:spPr>
          <a:xfrm>
            <a:off x="7158653" y="483828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6D9565-7BB5-4C17-8834-E1E3368B3FF1}"/>
              </a:ext>
            </a:extLst>
          </p:cNvPr>
          <p:cNvSpPr/>
          <p:nvPr/>
        </p:nvSpPr>
        <p:spPr>
          <a:xfrm>
            <a:off x="9520853" y="483828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45B717-D243-4029-8F56-FCE11D0D7C3B}"/>
              </a:ext>
            </a:extLst>
          </p:cNvPr>
          <p:cNvCxnSpPr>
            <a:cxnSpLocks/>
          </p:cNvCxnSpPr>
          <p:nvPr/>
        </p:nvCxnSpPr>
        <p:spPr>
          <a:xfrm>
            <a:off x="7920653" y="5082568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124782-9777-48E7-A480-DFD04A883AD4}"/>
              </a:ext>
            </a:extLst>
          </p:cNvPr>
          <p:cNvCxnSpPr>
            <a:cxnSpLocks/>
          </p:cNvCxnSpPr>
          <p:nvPr/>
        </p:nvCxnSpPr>
        <p:spPr>
          <a:xfrm flipH="1">
            <a:off x="7920654" y="4954081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6229C6-E18A-4A91-8C45-E53FA6B04C7E}"/>
              </a:ext>
            </a:extLst>
          </p:cNvPr>
          <p:cNvSpPr txBox="1"/>
          <p:nvPr/>
        </p:nvSpPr>
        <p:spPr>
          <a:xfrm>
            <a:off x="7194174" y="4488005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177C4-208F-4937-B7B0-F85007B6C931}"/>
              </a:ext>
            </a:extLst>
          </p:cNvPr>
          <p:cNvSpPr txBox="1"/>
          <p:nvPr/>
        </p:nvSpPr>
        <p:spPr>
          <a:xfrm>
            <a:off x="9585869" y="448782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47FBCF3E-6C6A-430A-A2B1-381C9B862EF9}"/>
              </a:ext>
            </a:extLst>
          </p:cNvPr>
          <p:cNvSpPr/>
          <p:nvPr/>
        </p:nvSpPr>
        <p:spPr>
          <a:xfrm>
            <a:off x="7711956" y="5014637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A4ADB67-B683-453B-8738-460EE45C956D}"/>
              </a:ext>
            </a:extLst>
          </p:cNvPr>
          <p:cNvSpPr/>
          <p:nvPr/>
        </p:nvSpPr>
        <p:spPr>
          <a:xfrm>
            <a:off x="10071256" y="5014340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5400000">
            <a:off x="8549234" y="4579474"/>
            <a:ext cx="329384" cy="1592545"/>
          </a:xfrm>
          <a:prstGeom prst="rightBrace">
            <a:avLst>
              <a:gd name="adj1" fmla="val 6770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ular Callout 3"/>
          <p:cNvSpPr/>
          <p:nvPr/>
        </p:nvSpPr>
        <p:spPr>
          <a:xfrm>
            <a:off x="6353744" y="5838475"/>
            <a:ext cx="2685164" cy="615482"/>
          </a:xfrm>
          <a:prstGeom prst="wedgeRectCallout">
            <a:avLst>
              <a:gd name="adj1" fmla="val 38030"/>
              <a:gd name="adj2" fmla="val -911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Implies 16 through 19 can’t be in the list…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9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9" grpId="0"/>
      <p:bldP spid="20" grpId="0"/>
      <p:bldP spid="21" grpId="0" animBg="1"/>
      <p:bldP spid="2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9" y="224330"/>
            <a:ext cx="11177074" cy="1132330"/>
          </a:xfrm>
        </p:spPr>
        <p:txBody>
          <a:bodyPr>
            <a:normAutofit/>
          </a:bodyPr>
          <a:lstStyle/>
          <a:p>
            <a:r>
              <a:rPr lang="en-US" u="sng" dirty="0"/>
              <a:t>Recall</a:t>
            </a:r>
            <a:r>
              <a:rPr lang="en-US" dirty="0"/>
              <a:t>: </a:t>
            </a:r>
            <a:r>
              <a:rPr lang="en-US" b="0" dirty="0"/>
              <a:t>traversing a doubly-linked list </a:t>
            </a:r>
            <a:r>
              <a:rPr lang="en-US" b="0" u="sng" dirty="0">
                <a:solidFill>
                  <a:srgbClr val="FFFF00"/>
                </a:solidFill>
              </a:rPr>
              <a:t>without</a:t>
            </a:r>
            <a:r>
              <a:rPr lang="en-US" b="0" dirty="0"/>
              <a:t> locking nodes?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08" y="1523218"/>
            <a:ext cx="5409560" cy="4900634"/>
          </a:xfrm>
        </p:spPr>
        <p:txBody>
          <a:bodyPr>
            <a:noAutofit/>
          </a:bodyPr>
          <a:lstStyle/>
          <a:p>
            <a:r>
              <a:rPr lang="en-US" sz="1800" dirty="0"/>
              <a:t>Insert(k):</a:t>
            </a:r>
          </a:p>
          <a:p>
            <a:pPr lvl="1"/>
            <a:r>
              <a:rPr lang="en-US" dirty="0"/>
              <a:t>Search </a:t>
            </a:r>
            <a:r>
              <a:rPr lang="en-US" u="sng" dirty="0"/>
              <a:t>without locking</a:t>
            </a:r>
            <a:br>
              <a:rPr lang="en-US" u="sng" dirty="0"/>
            </a:br>
            <a:r>
              <a:rPr lang="en-US" dirty="0"/>
              <a:t>until we reach nodes </a:t>
            </a:r>
            <a:r>
              <a:rPr lang="en-US" b="1" dirty="0" err="1"/>
              <a:t>pred</a:t>
            </a:r>
            <a:r>
              <a:rPr lang="en-US" b="1" dirty="0"/>
              <a:t> &amp; </a:t>
            </a:r>
            <a:r>
              <a:rPr lang="en-US" b="1" dirty="0" err="1"/>
              <a:t>succ</a:t>
            </a:r>
            <a:br>
              <a:rPr lang="en-US" b="1" dirty="0"/>
            </a:br>
            <a:r>
              <a:rPr lang="en-US" dirty="0"/>
              <a:t>where </a:t>
            </a:r>
            <a:r>
              <a:rPr lang="en-US" dirty="0" err="1"/>
              <a:t>pred.key</a:t>
            </a:r>
            <a:r>
              <a:rPr lang="en-US" dirty="0"/>
              <a:t> &lt; k &lt;= </a:t>
            </a:r>
            <a:r>
              <a:rPr lang="en-US" dirty="0" err="1"/>
              <a:t>succ.key</a:t>
            </a:r>
            <a:endParaRPr lang="en-US" dirty="0"/>
          </a:p>
          <a:p>
            <a:pPr lvl="1"/>
            <a:r>
              <a:rPr lang="en-US" dirty="0"/>
              <a:t>If we found k, return false</a:t>
            </a:r>
          </a:p>
          <a:p>
            <a:pPr lvl="1"/>
            <a:r>
              <a:rPr lang="en-US" dirty="0"/>
              <a:t>Lock </a:t>
            </a:r>
            <a:r>
              <a:rPr lang="en-US" dirty="0" err="1"/>
              <a:t>pred</a:t>
            </a:r>
            <a:r>
              <a:rPr lang="en-US" dirty="0"/>
              <a:t>, lock </a:t>
            </a:r>
            <a:r>
              <a:rPr lang="en-US" dirty="0" err="1"/>
              <a:t>succ</a:t>
            </a:r>
            <a:endParaRPr lang="en-US" dirty="0"/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pred.next</a:t>
            </a:r>
            <a:r>
              <a:rPr lang="en-US" sz="1800" dirty="0"/>
              <a:t> != </a:t>
            </a:r>
            <a:r>
              <a:rPr lang="en-US" sz="1800" dirty="0" err="1"/>
              <a:t>succ</a:t>
            </a:r>
            <a:r>
              <a:rPr lang="en-US" sz="1800" dirty="0"/>
              <a:t>, unlock all &amp; retry</a:t>
            </a:r>
          </a:p>
          <a:p>
            <a:pPr lvl="2"/>
            <a:r>
              <a:rPr lang="en-US" sz="1800" dirty="0"/>
              <a:t>Create new node n</a:t>
            </a:r>
            <a:br>
              <a:rPr lang="en-US" sz="1800" dirty="0"/>
            </a:br>
            <a:r>
              <a:rPr lang="en-US" sz="1800" dirty="0"/>
              <a:t>(containing k, pointing to </a:t>
            </a:r>
            <a:r>
              <a:rPr lang="en-US" sz="1800" dirty="0" err="1"/>
              <a:t>pred</a:t>
            </a:r>
            <a:r>
              <a:rPr lang="en-US" sz="1800" dirty="0"/>
              <a:t> &amp; </a:t>
            </a:r>
            <a:r>
              <a:rPr lang="en-US" sz="1800" dirty="0" err="1"/>
              <a:t>succ</a:t>
            </a:r>
            <a:r>
              <a:rPr lang="en-US" sz="1800" dirty="0"/>
              <a:t>)</a:t>
            </a:r>
          </a:p>
          <a:p>
            <a:pPr lvl="2"/>
            <a:r>
              <a:rPr lang="en-US" sz="1800" dirty="0" err="1"/>
              <a:t>pred.next</a:t>
            </a:r>
            <a:r>
              <a:rPr lang="en-US" sz="1800" dirty="0"/>
              <a:t> = n</a:t>
            </a:r>
          </a:p>
          <a:p>
            <a:pPr lvl="2"/>
            <a:r>
              <a:rPr lang="en-US" sz="1800" dirty="0" err="1"/>
              <a:t>succ.prev</a:t>
            </a:r>
            <a:r>
              <a:rPr lang="en-US" sz="1800" dirty="0"/>
              <a:t> = n</a:t>
            </a:r>
          </a:p>
          <a:p>
            <a:pPr lvl="1"/>
            <a:r>
              <a:rPr lang="en-US" dirty="0"/>
              <a:t>Unlock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ABDF-B3CD-4E4E-9FE7-8392E288A64C}"/>
              </a:ext>
            </a:extLst>
          </p:cNvPr>
          <p:cNvSpPr txBox="1"/>
          <p:nvPr/>
        </p:nvSpPr>
        <p:spPr>
          <a:xfrm>
            <a:off x="10945391" y="1481481"/>
            <a:ext cx="70564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succ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F9301-2AF8-4FB6-8BAE-A78E772A794A}"/>
              </a:ext>
            </a:extLst>
          </p:cNvPr>
          <p:cNvSpPr txBox="1"/>
          <p:nvPr/>
        </p:nvSpPr>
        <p:spPr>
          <a:xfrm>
            <a:off x="8564266" y="1486816"/>
            <a:ext cx="71045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2D554-312D-43BC-898A-AAADA82A6F8E}"/>
              </a:ext>
            </a:extLst>
          </p:cNvPr>
          <p:cNvSpPr/>
          <p:nvPr/>
        </p:nvSpPr>
        <p:spPr>
          <a:xfrm>
            <a:off x="71072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85550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7863237" y="206482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94F35C-939D-4B51-997A-346749EA69EA}"/>
              </a:ext>
            </a:extLst>
          </p:cNvPr>
          <p:cNvSpPr/>
          <p:nvPr/>
        </p:nvSpPr>
        <p:spPr>
          <a:xfrm>
            <a:off x="109172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6A91D2-91F5-4AD0-AC5D-CE4C311C25BB}"/>
              </a:ext>
            </a:extLst>
          </p:cNvPr>
          <p:cNvCxnSpPr>
            <a:cxnSpLocks/>
          </p:cNvCxnSpPr>
          <p:nvPr/>
        </p:nvCxnSpPr>
        <p:spPr>
          <a:xfrm>
            <a:off x="9317013" y="206482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FBA13-D978-48D2-AA32-074E1D8231E1}"/>
              </a:ext>
            </a:extLst>
          </p:cNvPr>
          <p:cNvSpPr/>
          <p:nvPr/>
        </p:nvSpPr>
        <p:spPr>
          <a:xfrm>
            <a:off x="9698013" y="252800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7863237" y="194829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41C620-2E08-45A1-B765-C67D4E0131F1}"/>
              </a:ext>
            </a:extLst>
          </p:cNvPr>
          <p:cNvCxnSpPr>
            <a:cxnSpLocks/>
          </p:cNvCxnSpPr>
          <p:nvPr/>
        </p:nvCxnSpPr>
        <p:spPr>
          <a:xfrm flipH="1">
            <a:off x="9317014" y="1936338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8A2B5D-C7E6-44BC-9C22-3A15D4AE4E4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169099" y="2201541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DEB4A5-9D70-4951-9071-2AE56DD0857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460013" y="2201541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690B1-D615-4EAA-BF9E-DCE395DAEE4E}"/>
              </a:ext>
            </a:extLst>
          </p:cNvPr>
          <p:cNvCxnSpPr>
            <a:cxnSpLocks/>
          </p:cNvCxnSpPr>
          <p:nvPr/>
        </p:nvCxnSpPr>
        <p:spPr>
          <a:xfrm>
            <a:off x="9317013" y="2096482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4263EA-E8DF-4A9B-B230-6E0B55219B79}"/>
              </a:ext>
            </a:extLst>
          </p:cNvPr>
          <p:cNvCxnSpPr>
            <a:cxnSpLocks/>
          </p:cNvCxnSpPr>
          <p:nvPr/>
        </p:nvCxnSpPr>
        <p:spPr>
          <a:xfrm flipH="1">
            <a:off x="10340486" y="1936338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EEB12380-6D09-4B1E-A0C7-6926FACD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32" y="135666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1082E1ED-E5C9-4288-BFE9-8BD0C3B6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32" y="1356660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5424412" y="1726631"/>
            <a:ext cx="1416424" cy="546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D4A2C3-A033-4381-BFD0-FF5C5498DB64}"/>
              </a:ext>
            </a:extLst>
          </p:cNvPr>
          <p:cNvSpPr txBox="1">
            <a:spLocks/>
          </p:cNvSpPr>
          <p:nvPr/>
        </p:nvSpPr>
        <p:spPr>
          <a:xfrm>
            <a:off x="5424412" y="3769432"/>
            <a:ext cx="6524775" cy="242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Contains(k):</a:t>
            </a:r>
          </a:p>
          <a:p>
            <a:pPr lvl="1"/>
            <a:r>
              <a:rPr lang="en-US" dirty="0" err="1"/>
              <a:t>curr</a:t>
            </a:r>
            <a:r>
              <a:rPr lang="en-US" dirty="0"/>
              <a:t> = head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</a:t>
            </a:r>
            <a:r>
              <a:rPr lang="en-US" sz="1800" dirty="0"/>
              <a:t> == NULL or </a:t>
            </a:r>
            <a:r>
              <a:rPr lang="en-US" sz="1800" dirty="0" err="1"/>
              <a:t>curr.key</a:t>
            </a:r>
            <a:r>
              <a:rPr lang="en-US" sz="1800" dirty="0"/>
              <a:t> &gt; k then return false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curr.key</a:t>
            </a:r>
            <a:r>
              <a:rPr lang="en-US" sz="1800" dirty="0"/>
              <a:t> == k then return true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curr.next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045029" y="4894730"/>
            <a:ext cx="1851852" cy="3688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862399" y="2773849"/>
            <a:ext cx="2489627" cy="7870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Works if traversals are </a:t>
            </a:r>
            <a:r>
              <a:rPr lang="en-US" b="1" dirty="0"/>
              <a:t>only left-to-right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493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B60A-3201-4247-A7DB-86A61006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6984"/>
            <a:ext cx="10353761" cy="619259"/>
          </a:xfrm>
        </p:spPr>
        <p:txBody>
          <a:bodyPr/>
          <a:lstStyle/>
          <a:p>
            <a:r>
              <a:rPr lang="en-US" dirty="0"/>
              <a:t>A contains that returns </a:t>
            </a:r>
            <a:r>
              <a:rPr lang="en-US" u="sng" dirty="0"/>
              <a:t>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D889-2B7A-4763-916C-7F194EE8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63" y="984739"/>
            <a:ext cx="11839698" cy="4384431"/>
          </a:xfrm>
        </p:spPr>
        <p:txBody>
          <a:bodyPr>
            <a:noAutofit/>
          </a:bodyPr>
          <a:lstStyle/>
          <a:p>
            <a:r>
              <a:rPr lang="en-US" sz="2400" dirty="0"/>
              <a:t>Observation: we reached </a:t>
            </a:r>
            <a:r>
              <a:rPr lang="en-US" sz="2400" dirty="0" err="1"/>
              <a:t>succ</a:t>
            </a:r>
            <a:r>
              <a:rPr lang="en-US" sz="2400" dirty="0"/>
              <a:t> (which contains k) by following pointer </a:t>
            </a:r>
            <a:r>
              <a:rPr lang="en-US" sz="2400" dirty="0" err="1"/>
              <a:t>pred.next</a:t>
            </a:r>
            <a:endParaRPr lang="en-US" sz="2400" dirty="0"/>
          </a:p>
          <a:p>
            <a:r>
              <a:rPr lang="en-US" sz="2400" dirty="0"/>
              <a:t>Case 1: Suppose at the time we read </a:t>
            </a:r>
            <a:r>
              <a:rPr lang="en-US" sz="2400" dirty="0" err="1"/>
              <a:t>pred.next</a:t>
            </a:r>
            <a:r>
              <a:rPr lang="en-US" sz="2400" dirty="0"/>
              <a:t>, </a:t>
            </a:r>
            <a:r>
              <a:rPr lang="en-US" sz="2400" dirty="0" err="1"/>
              <a:t>pred</a:t>
            </a:r>
            <a:r>
              <a:rPr lang="en-US" sz="2400" dirty="0"/>
              <a:t> was in the list</a:t>
            </a:r>
          </a:p>
          <a:p>
            <a:pPr lvl="1"/>
            <a:r>
              <a:rPr lang="en-US" sz="2000" dirty="0"/>
              <a:t>Then, at that time, </a:t>
            </a:r>
            <a:r>
              <a:rPr lang="en-US" sz="2000" dirty="0" err="1"/>
              <a:t>succ</a:t>
            </a:r>
            <a:r>
              <a:rPr lang="en-US" sz="2000" dirty="0"/>
              <a:t> was also in the list.</a:t>
            </a:r>
          </a:p>
          <a:p>
            <a:pPr lvl="1"/>
            <a:r>
              <a:rPr lang="en-US" sz="2000" dirty="0"/>
              <a:t>So, at that time, k was in the list. Linearize then!</a:t>
            </a:r>
          </a:p>
          <a:p>
            <a:r>
              <a:rPr lang="en-US" sz="2400" dirty="0"/>
              <a:t>Case 2: Suppose at the time we read </a:t>
            </a:r>
            <a:r>
              <a:rPr lang="en-US" sz="2400" dirty="0" err="1"/>
              <a:t>pred.next</a:t>
            </a:r>
            <a:r>
              <a:rPr lang="en-US" sz="2400" dirty="0"/>
              <a:t>, </a:t>
            </a:r>
            <a:r>
              <a:rPr lang="en-US" sz="2400" dirty="0" err="1"/>
              <a:t>pred</a:t>
            </a:r>
            <a:r>
              <a:rPr lang="en-US" sz="2400" dirty="0"/>
              <a:t> was already deleted</a:t>
            </a:r>
          </a:p>
          <a:p>
            <a:pPr lvl="1"/>
            <a:r>
              <a:rPr lang="en-US" sz="2000" dirty="0"/>
              <a:t>Lemma: </a:t>
            </a:r>
            <a:r>
              <a:rPr lang="en-US" sz="2000" dirty="0" err="1"/>
              <a:t>pred</a:t>
            </a:r>
            <a:r>
              <a:rPr lang="en-US" sz="2000" dirty="0"/>
              <a:t> was deleted </a:t>
            </a:r>
            <a:r>
              <a:rPr lang="en-US" sz="2000" b="1" dirty="0"/>
              <a:t>during </a:t>
            </a:r>
            <a:r>
              <a:rPr lang="en-US" sz="2000" dirty="0"/>
              <a:t>our Contains (or else we could not reach it)</a:t>
            </a:r>
          </a:p>
          <a:p>
            <a:pPr lvl="1"/>
            <a:r>
              <a:rPr lang="en-US" sz="2000" dirty="0"/>
              <a:t>Since nodes are not changed after they are deleted (---thanks, marking!),</a:t>
            </a:r>
            <a:br>
              <a:rPr lang="en-US" sz="2000" dirty="0"/>
            </a:br>
            <a:r>
              <a:rPr lang="en-US" sz="2000" dirty="0" err="1"/>
              <a:t>pred.next</a:t>
            </a:r>
            <a:r>
              <a:rPr lang="en-US" sz="2000" dirty="0"/>
              <a:t> must have pointed to </a:t>
            </a:r>
            <a:r>
              <a:rPr lang="en-US" sz="2000" dirty="0" err="1"/>
              <a:t>succ</a:t>
            </a:r>
            <a:r>
              <a:rPr lang="en-US" sz="2000" dirty="0"/>
              <a:t> just before it was deleted,</a:t>
            </a:r>
            <a:br>
              <a:rPr lang="en-US" sz="2000" dirty="0"/>
            </a:br>
            <a:r>
              <a:rPr lang="en-US" sz="2000" dirty="0"/>
              <a:t>which was during our Contains – linearize at that time!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80BC212-3DBC-4AEE-A1F3-9754689390E0}"/>
              </a:ext>
            </a:extLst>
          </p:cNvPr>
          <p:cNvSpPr/>
          <p:nvPr/>
        </p:nvSpPr>
        <p:spPr>
          <a:xfrm>
            <a:off x="523631" y="5181599"/>
            <a:ext cx="10071988" cy="1258277"/>
          </a:xfrm>
          <a:prstGeom prst="wedgeRectCallout">
            <a:avLst>
              <a:gd name="adj1" fmla="val -48312"/>
              <a:gd name="adj2" fmla="val 17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be theoretically rigorous here, typically you’d prove several claims at once inductively:</a:t>
            </a:r>
            <a:br>
              <a:rPr lang="en-US" dirty="0"/>
            </a:br>
            <a:r>
              <a:rPr lang="en-US" b="1" dirty="0"/>
              <a:t>each </a:t>
            </a:r>
            <a:r>
              <a:rPr lang="en-US" dirty="0"/>
              <a:t>node you found was in the list at some time during your </a:t>
            </a:r>
            <a:r>
              <a:rPr lang="en-US" dirty="0" err="1"/>
              <a:t>InternalSearch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deleted nodes are never modified or reinserted into the data structure,</a:t>
            </a:r>
            <a:br>
              <a:rPr lang="en-US" dirty="0"/>
            </a:br>
            <a:r>
              <a:rPr lang="en-US" dirty="0"/>
              <a:t>the data structure is always a list (no cycles) ordered by keys, etc…</a:t>
            </a:r>
          </a:p>
        </p:txBody>
      </p:sp>
    </p:spTree>
    <p:extLst>
      <p:ext uri="{BB962C8B-B14F-4D97-AF65-F5344CB8AC3E}">
        <p14:creationId xmlns:p14="http://schemas.microsoft.com/office/powerpoint/2010/main" val="57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B60A-3201-4247-A7DB-86A61006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1939"/>
            <a:ext cx="10353761" cy="695569"/>
          </a:xfrm>
        </p:spPr>
        <p:txBody>
          <a:bodyPr/>
          <a:lstStyle/>
          <a:p>
            <a:r>
              <a:rPr lang="en-US" dirty="0"/>
              <a:t>A contains that returns </a:t>
            </a:r>
            <a:r>
              <a:rPr lang="en-US" u="sng" dirty="0"/>
              <a:t>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D889-2B7A-4763-916C-7F194EE86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7" y="1000369"/>
            <a:ext cx="8153742" cy="5650524"/>
          </a:xfrm>
        </p:spPr>
        <p:txBody>
          <a:bodyPr>
            <a:noAutofit/>
          </a:bodyPr>
          <a:lstStyle/>
          <a:p>
            <a:r>
              <a:rPr lang="en-US" sz="2400" dirty="0"/>
              <a:t>Observation: we reached </a:t>
            </a:r>
            <a:r>
              <a:rPr lang="en-US" sz="2400" dirty="0" err="1"/>
              <a:t>succ</a:t>
            </a:r>
            <a:r>
              <a:rPr lang="en-US" sz="2400" dirty="0"/>
              <a:t> by following </a:t>
            </a:r>
            <a:r>
              <a:rPr lang="en-US" sz="2400" dirty="0" err="1"/>
              <a:t>pred.next</a:t>
            </a:r>
            <a:endParaRPr lang="en-US" sz="2400" dirty="0"/>
          </a:p>
          <a:p>
            <a:r>
              <a:rPr lang="en-US" sz="2400" dirty="0"/>
              <a:t>Case 1: Suppose at the time we followed </a:t>
            </a:r>
            <a:r>
              <a:rPr lang="en-US" sz="2400" dirty="0" err="1"/>
              <a:t>pred.next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pred</a:t>
            </a:r>
            <a:r>
              <a:rPr lang="en-US" sz="2400" dirty="0"/>
              <a:t> was in the list</a:t>
            </a:r>
          </a:p>
          <a:p>
            <a:pPr lvl="1"/>
            <a:r>
              <a:rPr lang="en-US" sz="2000" dirty="0"/>
              <a:t>Then, at that time, </a:t>
            </a:r>
            <a:r>
              <a:rPr lang="en-US" sz="2000" dirty="0" err="1"/>
              <a:t>pred</a:t>
            </a:r>
            <a:r>
              <a:rPr lang="en-US" sz="2000" dirty="0"/>
              <a:t> and </a:t>
            </a:r>
            <a:r>
              <a:rPr lang="en-US" sz="2000" dirty="0" err="1"/>
              <a:t>succ</a:t>
            </a:r>
            <a:r>
              <a:rPr lang="en-US" sz="2000" dirty="0"/>
              <a:t> were both in the list,</a:t>
            </a:r>
            <a:br>
              <a:rPr lang="en-US" sz="2000" dirty="0"/>
            </a:br>
            <a:r>
              <a:rPr lang="en-US" sz="2000" dirty="0"/>
              <a:t>and we have </a:t>
            </a:r>
            <a:r>
              <a:rPr lang="en-US" sz="2000" dirty="0" err="1"/>
              <a:t>pred.key</a:t>
            </a:r>
            <a:r>
              <a:rPr lang="en-US" sz="2000" dirty="0"/>
              <a:t> &lt; k &lt;= </a:t>
            </a:r>
            <a:r>
              <a:rPr lang="en-US" sz="2000" dirty="0" err="1"/>
              <a:t>succ.key</a:t>
            </a:r>
            <a:r>
              <a:rPr lang="en-US" sz="2000" dirty="0"/>
              <a:t> from </a:t>
            </a:r>
            <a:r>
              <a:rPr lang="en-US" sz="2000" dirty="0" err="1"/>
              <a:t>InternalSearch</a:t>
            </a:r>
            <a:endParaRPr lang="en-US" sz="2000" dirty="0"/>
          </a:p>
          <a:p>
            <a:pPr lvl="1"/>
            <a:r>
              <a:rPr lang="en-US" sz="2000" dirty="0"/>
              <a:t>Linearize at that time!</a:t>
            </a:r>
          </a:p>
          <a:p>
            <a:r>
              <a:rPr lang="en-US" sz="2400" dirty="0"/>
              <a:t>Case 2: Suppose at the time we followed </a:t>
            </a:r>
            <a:r>
              <a:rPr lang="en-US" sz="2400" dirty="0" err="1"/>
              <a:t>pred.next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pred</a:t>
            </a:r>
            <a:r>
              <a:rPr lang="en-US" sz="2400" dirty="0"/>
              <a:t> was already deleted</a:t>
            </a:r>
          </a:p>
          <a:p>
            <a:pPr lvl="1"/>
            <a:r>
              <a:rPr lang="en-US" sz="2000" dirty="0"/>
              <a:t>Lemma: </a:t>
            </a:r>
            <a:r>
              <a:rPr lang="en-US" sz="2000" dirty="0" err="1"/>
              <a:t>pred</a:t>
            </a:r>
            <a:r>
              <a:rPr lang="en-US" sz="2000" dirty="0"/>
              <a:t> was deleted during our Contains</a:t>
            </a:r>
          </a:p>
          <a:p>
            <a:pPr lvl="1"/>
            <a:r>
              <a:rPr lang="en-US" sz="2000" dirty="0"/>
              <a:t>Since deleted nodes are not changed, </a:t>
            </a:r>
            <a:r>
              <a:rPr lang="en-US" sz="2000" dirty="0" err="1"/>
              <a:t>pred.next</a:t>
            </a:r>
            <a:r>
              <a:rPr lang="en-US" sz="2000" dirty="0"/>
              <a:t> must have pointed to </a:t>
            </a:r>
            <a:r>
              <a:rPr lang="en-US" sz="2000" dirty="0" err="1"/>
              <a:t>succ</a:t>
            </a:r>
            <a:r>
              <a:rPr lang="en-US" sz="2000" dirty="0"/>
              <a:t> </a:t>
            </a:r>
            <a:r>
              <a:rPr lang="en-US" sz="2000" b="1" dirty="0"/>
              <a:t>just before </a:t>
            </a:r>
            <a:r>
              <a:rPr lang="en-US" sz="2000" b="1" dirty="0" err="1"/>
              <a:t>pred</a:t>
            </a:r>
            <a:r>
              <a:rPr lang="en-US" sz="2000" b="1" dirty="0"/>
              <a:t> was deleted</a:t>
            </a:r>
          </a:p>
          <a:p>
            <a:pPr lvl="1"/>
            <a:r>
              <a:rPr lang="en-US" sz="2000" dirty="0"/>
              <a:t>This was during our contains --- linearize at that time!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FA855-D906-4080-A2D9-976ACCA0A0F7}"/>
              </a:ext>
            </a:extLst>
          </p:cNvPr>
          <p:cNvSpPr/>
          <p:nvPr/>
        </p:nvSpPr>
        <p:spPr>
          <a:xfrm>
            <a:off x="8380389" y="2325031"/>
            <a:ext cx="3476672" cy="1492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Prove</a:t>
            </a:r>
            <a:r>
              <a:rPr lang="en-US" dirty="0"/>
              <a:t> there exists a time during </a:t>
            </a:r>
            <a:r>
              <a:rPr lang="en-US" dirty="0" err="1"/>
              <a:t>InternalSearch</a:t>
            </a:r>
            <a:r>
              <a:rPr lang="en-US" dirty="0"/>
              <a:t> when:</a:t>
            </a:r>
            <a:br>
              <a:rPr lang="en-US" dirty="0"/>
            </a:br>
            <a:r>
              <a:rPr lang="en-US" dirty="0" err="1"/>
              <a:t>pred</a:t>
            </a:r>
            <a:r>
              <a:rPr lang="en-US" dirty="0"/>
              <a:t> and </a:t>
            </a:r>
            <a:r>
              <a:rPr lang="en-US" dirty="0" err="1"/>
              <a:t>succ</a:t>
            </a:r>
            <a:r>
              <a:rPr lang="en-US" dirty="0"/>
              <a:t> were </a:t>
            </a:r>
            <a:r>
              <a:rPr lang="en-US" b="1" dirty="0"/>
              <a:t>both </a:t>
            </a:r>
            <a:r>
              <a:rPr lang="en-US" dirty="0"/>
              <a:t>in the list and </a:t>
            </a:r>
            <a:r>
              <a:rPr lang="en-US" dirty="0" err="1"/>
              <a:t>pred</a:t>
            </a:r>
            <a:r>
              <a:rPr lang="en-US" dirty="0"/>
              <a:t> points to </a:t>
            </a:r>
            <a:r>
              <a:rPr lang="en-US" dirty="0" err="1"/>
              <a:t>succ</a:t>
            </a:r>
            <a:r>
              <a:rPr lang="en-US" dirty="0"/>
              <a:t>. Linearize then.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2DA68-1545-435D-AEB3-034BBCC792BD}"/>
              </a:ext>
            </a:extLst>
          </p:cNvPr>
          <p:cNvSpPr/>
          <p:nvPr/>
        </p:nvSpPr>
        <p:spPr>
          <a:xfrm>
            <a:off x="8576090" y="182680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D9565-7BB5-4C17-8834-E1E3368B3FF1}"/>
              </a:ext>
            </a:extLst>
          </p:cNvPr>
          <p:cNvSpPr/>
          <p:nvPr/>
        </p:nvSpPr>
        <p:spPr>
          <a:xfrm>
            <a:off x="10938290" y="182680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45B717-D243-4029-8F56-FCE11D0D7C3B}"/>
              </a:ext>
            </a:extLst>
          </p:cNvPr>
          <p:cNvCxnSpPr>
            <a:cxnSpLocks/>
          </p:cNvCxnSpPr>
          <p:nvPr/>
        </p:nvCxnSpPr>
        <p:spPr>
          <a:xfrm>
            <a:off x="9338090" y="20710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124782-9777-48E7-A480-DFD04A883AD4}"/>
              </a:ext>
            </a:extLst>
          </p:cNvPr>
          <p:cNvCxnSpPr>
            <a:cxnSpLocks/>
          </p:cNvCxnSpPr>
          <p:nvPr/>
        </p:nvCxnSpPr>
        <p:spPr>
          <a:xfrm flipH="1">
            <a:off x="9338091" y="1942598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6229C6-E18A-4A91-8C45-E53FA6B04C7E}"/>
              </a:ext>
            </a:extLst>
          </p:cNvPr>
          <p:cNvSpPr txBox="1"/>
          <p:nvPr/>
        </p:nvSpPr>
        <p:spPr>
          <a:xfrm>
            <a:off x="8611611" y="1476522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177C4-208F-4937-B7B0-F85007B6C931}"/>
              </a:ext>
            </a:extLst>
          </p:cNvPr>
          <p:cNvSpPr txBox="1"/>
          <p:nvPr/>
        </p:nvSpPr>
        <p:spPr>
          <a:xfrm>
            <a:off x="11003306" y="147634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7FBCF3E-6C6A-430A-A2B1-381C9B862EF9}"/>
              </a:ext>
            </a:extLst>
          </p:cNvPr>
          <p:cNvSpPr/>
          <p:nvPr/>
        </p:nvSpPr>
        <p:spPr>
          <a:xfrm>
            <a:off x="9129393" y="2003154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A4ADB67-B683-453B-8738-460EE45C956D}"/>
              </a:ext>
            </a:extLst>
          </p:cNvPr>
          <p:cNvSpPr/>
          <p:nvPr/>
        </p:nvSpPr>
        <p:spPr>
          <a:xfrm>
            <a:off x="11488693" y="2002857"/>
            <a:ext cx="205698" cy="199175"/>
          </a:xfrm>
          <a:prstGeom prst="flowChartProcess">
            <a:avLst/>
          </a:prstGeom>
          <a:solidFill>
            <a:srgbClr val="F8F8F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 flipH="1">
            <a:off x="10015576" y="942630"/>
            <a:ext cx="281672" cy="1491303"/>
          </a:xfrm>
          <a:prstGeom prst="rightBrace">
            <a:avLst>
              <a:gd name="adj1" fmla="val 6770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6229C6-E18A-4A91-8C45-E53FA6B04C7E}"/>
              </a:ext>
            </a:extLst>
          </p:cNvPr>
          <p:cNvSpPr txBox="1"/>
          <p:nvPr/>
        </p:nvSpPr>
        <p:spPr>
          <a:xfrm>
            <a:off x="9997554" y="115614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731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788737"/>
          </a:xfrm>
        </p:spPr>
        <p:txBody>
          <a:bodyPr>
            <a:normAutofit/>
          </a:bodyPr>
          <a:lstStyle/>
          <a:p>
            <a:r>
              <a:rPr lang="en-US" dirty="0"/>
              <a:t>Linearizing insert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F3BDA-7494-4D71-A34B-EFC23D2FAC01}"/>
              </a:ext>
            </a:extLst>
          </p:cNvPr>
          <p:cNvSpPr/>
          <p:nvPr/>
        </p:nvSpPr>
        <p:spPr>
          <a:xfrm>
            <a:off x="6596977" y="2895239"/>
            <a:ext cx="5137343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Insert that returns false?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C64C9-E10E-4030-BBBF-21F22155C814}"/>
              </a:ext>
            </a:extLst>
          </p:cNvPr>
          <p:cNvSpPr/>
          <p:nvPr/>
        </p:nvSpPr>
        <p:spPr>
          <a:xfrm>
            <a:off x="6596977" y="3305242"/>
            <a:ext cx="5137343" cy="964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there exists a time during Insert when </a:t>
            </a:r>
            <a:r>
              <a:rPr lang="en-US" dirty="0" err="1"/>
              <a:t>succ</a:t>
            </a:r>
            <a:r>
              <a:rPr lang="en-US" dirty="0"/>
              <a:t> was in the list, and linearize then</a:t>
            </a:r>
          </a:p>
          <a:p>
            <a:pPr algn="ctr"/>
            <a:r>
              <a:rPr lang="en-US" dirty="0"/>
              <a:t>(same argument as Contains returning true)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CD91F-362D-464A-AF16-724CD7356650}"/>
              </a:ext>
            </a:extLst>
          </p:cNvPr>
          <p:cNvSpPr/>
          <p:nvPr/>
        </p:nvSpPr>
        <p:spPr>
          <a:xfrm>
            <a:off x="6596977" y="1603100"/>
            <a:ext cx="5137343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Insert that returns true?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94704-1A3E-40B4-B271-8CBB01729FE6}"/>
              </a:ext>
            </a:extLst>
          </p:cNvPr>
          <p:cNvSpPr/>
          <p:nvPr/>
        </p:nvSpPr>
        <p:spPr>
          <a:xfrm>
            <a:off x="6596977" y="2013104"/>
            <a:ext cx="5137343" cy="410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its successful KCAS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7861E-0759-42E9-BFBD-3FAB9B279692}"/>
              </a:ext>
            </a:extLst>
          </p:cNvPr>
          <p:cNvSpPr/>
          <p:nvPr/>
        </p:nvSpPr>
        <p:spPr>
          <a:xfrm>
            <a:off x="472802" y="1749323"/>
            <a:ext cx="5805454" cy="28819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F1781-E714-4F78-9E1C-3DBC54640F62}"/>
              </a:ext>
            </a:extLst>
          </p:cNvPr>
          <p:cNvSpPr/>
          <p:nvPr/>
        </p:nvSpPr>
        <p:spPr>
          <a:xfrm>
            <a:off x="477369" y="1416853"/>
            <a:ext cx="580545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745743"/>
          </a:xfrm>
        </p:spPr>
        <p:txBody>
          <a:bodyPr>
            <a:normAutofit/>
          </a:bodyPr>
          <a:lstStyle/>
          <a:p>
            <a:r>
              <a:rPr lang="en-US" dirty="0"/>
              <a:t>Linearizing Delete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F3BDA-7494-4D71-A34B-EFC23D2FAC01}"/>
              </a:ext>
            </a:extLst>
          </p:cNvPr>
          <p:cNvSpPr/>
          <p:nvPr/>
        </p:nvSpPr>
        <p:spPr>
          <a:xfrm>
            <a:off x="6322648" y="2486147"/>
            <a:ext cx="5753675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Delete that returns false?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C64C9-E10E-4030-BBBF-21F22155C814}"/>
              </a:ext>
            </a:extLst>
          </p:cNvPr>
          <p:cNvSpPr/>
          <p:nvPr/>
        </p:nvSpPr>
        <p:spPr>
          <a:xfrm>
            <a:off x="6322648" y="2896150"/>
            <a:ext cx="5753675" cy="1011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exists a time during Delete when:</a:t>
            </a:r>
            <a:br>
              <a:rPr lang="en-US" dirty="0"/>
            </a:br>
            <a:r>
              <a:rPr lang="en-US" dirty="0" err="1"/>
              <a:t>pred</a:t>
            </a:r>
            <a:r>
              <a:rPr lang="en-US" dirty="0"/>
              <a:t> &amp; </a:t>
            </a:r>
            <a:r>
              <a:rPr lang="en-US" dirty="0" err="1"/>
              <a:t>succ</a:t>
            </a:r>
            <a:r>
              <a:rPr lang="en-US" dirty="0"/>
              <a:t> are </a:t>
            </a:r>
            <a:r>
              <a:rPr lang="en-US" b="1" dirty="0"/>
              <a:t>both </a:t>
            </a:r>
            <a:r>
              <a:rPr lang="en-US" dirty="0"/>
              <a:t>in the list, point to each other</a:t>
            </a:r>
            <a:br>
              <a:rPr lang="en-US" dirty="0"/>
            </a:br>
            <a:r>
              <a:rPr lang="en-US" dirty="0"/>
              <a:t>(same argument as Contains returning false)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CD91F-362D-464A-AF16-724CD7356650}"/>
              </a:ext>
            </a:extLst>
          </p:cNvPr>
          <p:cNvSpPr/>
          <p:nvPr/>
        </p:nvSpPr>
        <p:spPr>
          <a:xfrm>
            <a:off x="6322649" y="1380226"/>
            <a:ext cx="5753675" cy="4100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to linearize Delete that returns true?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E94704-1A3E-40B4-B271-8CBB01729FE6}"/>
              </a:ext>
            </a:extLst>
          </p:cNvPr>
          <p:cNvSpPr/>
          <p:nvPr/>
        </p:nvSpPr>
        <p:spPr>
          <a:xfrm>
            <a:off x="6322649" y="1790230"/>
            <a:ext cx="5753675" cy="410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its successful KCAS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41A35-C4B6-4DBA-AB01-456662E09ACA}"/>
              </a:ext>
            </a:extLst>
          </p:cNvPr>
          <p:cNvSpPr/>
          <p:nvPr/>
        </p:nvSpPr>
        <p:spPr>
          <a:xfrm>
            <a:off x="163559" y="1712695"/>
            <a:ext cx="6043164" cy="288107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false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succ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after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b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da-DK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succ</a:t>
            </a:r>
            <a:r>
              <a:rPr lang="da-DK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b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DFBAA-98DD-4C37-AF43-1F899661A334}"/>
              </a:ext>
            </a:extLst>
          </p:cNvPr>
          <p:cNvSpPr/>
          <p:nvPr/>
        </p:nvSpPr>
        <p:spPr>
          <a:xfrm>
            <a:off x="163559" y="1380226"/>
            <a:ext cx="604316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0D51-4A7E-497B-91C6-E8ECE917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have</a:t>
            </a:r>
            <a:br>
              <a:rPr lang="en-US" dirty="0"/>
            </a:br>
            <a:r>
              <a:rPr lang="en-US" u="sng" dirty="0"/>
              <a:t>bi-directional</a:t>
            </a:r>
            <a:r>
              <a:rPr lang="en-US" dirty="0"/>
              <a:t> traversals?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F64E-6E48-45DB-A85A-E12A71F6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imagine an application that wants a doubly linked list so:</a:t>
            </a:r>
          </a:p>
          <a:p>
            <a:pPr lvl="1"/>
            <a:r>
              <a:rPr lang="en-US" dirty="0"/>
              <a:t>Some threads can traverse left-to-right (</a:t>
            </a:r>
            <a:r>
              <a:rPr lang="en-US" dirty="0" err="1"/>
              <a:t>containsLR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threads can traverse right-to-left (</a:t>
            </a:r>
            <a:r>
              <a:rPr lang="en-US" dirty="0" err="1"/>
              <a:t>containsRL</a:t>
            </a:r>
            <a:r>
              <a:rPr lang="en-US" dirty="0"/>
              <a:t>)</a:t>
            </a:r>
          </a:p>
          <a:p>
            <a:r>
              <a:rPr lang="en-US" dirty="0"/>
              <a:t>Can we linearize such an algorithm?</a:t>
            </a:r>
          </a:p>
        </p:txBody>
      </p:sp>
    </p:spTree>
    <p:extLst>
      <p:ext uri="{BB962C8B-B14F-4D97-AF65-F5344CB8AC3E}">
        <p14:creationId xmlns:p14="http://schemas.microsoft.com/office/powerpoint/2010/main" val="12686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4" y="308544"/>
            <a:ext cx="10875064" cy="1048116"/>
          </a:xfrm>
        </p:spPr>
        <p:txBody>
          <a:bodyPr>
            <a:normAutofit/>
          </a:bodyPr>
          <a:lstStyle/>
          <a:p>
            <a:r>
              <a:rPr lang="en-US" dirty="0"/>
              <a:t>Lock-free </a:t>
            </a:r>
            <a:r>
              <a:rPr lang="en-US" dirty="0">
                <a:solidFill>
                  <a:srgbClr val="FFFF00"/>
                </a:solidFill>
              </a:rPr>
              <a:t>Bi-directional</a:t>
            </a:r>
            <a:r>
              <a:rPr lang="en-US" dirty="0"/>
              <a:t> traversals complicate linearization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69" y="1653809"/>
            <a:ext cx="5454292" cy="4448172"/>
          </a:xfrm>
        </p:spPr>
        <p:txBody>
          <a:bodyPr>
            <a:noAutofit/>
          </a:bodyPr>
          <a:lstStyle/>
          <a:p>
            <a:r>
              <a:rPr lang="en-US" sz="1700" dirty="0"/>
              <a:t>Insert(k):</a:t>
            </a:r>
          </a:p>
          <a:p>
            <a:pPr lvl="1"/>
            <a:r>
              <a:rPr lang="en-US" sz="1700" dirty="0"/>
              <a:t>Search </a:t>
            </a:r>
            <a:r>
              <a:rPr lang="en-US" sz="1700" u="sng" dirty="0"/>
              <a:t>without locking</a:t>
            </a:r>
            <a:br>
              <a:rPr lang="en-US" sz="1700" u="sng" dirty="0"/>
            </a:br>
            <a:r>
              <a:rPr lang="en-US" sz="1700" dirty="0"/>
              <a:t>until we reach nodes </a:t>
            </a:r>
            <a:r>
              <a:rPr lang="en-US" sz="1700" b="1" dirty="0" err="1"/>
              <a:t>pred</a:t>
            </a:r>
            <a:r>
              <a:rPr lang="en-US" sz="1700" b="1" dirty="0"/>
              <a:t> &amp; </a:t>
            </a:r>
            <a:r>
              <a:rPr lang="en-US" sz="1700" b="1" dirty="0" err="1"/>
              <a:t>succ</a:t>
            </a:r>
            <a:br>
              <a:rPr lang="en-US" sz="1700" b="1" dirty="0"/>
            </a:br>
            <a:r>
              <a:rPr lang="en-US" sz="1700" dirty="0"/>
              <a:t>where </a:t>
            </a:r>
            <a:r>
              <a:rPr lang="en-US" sz="1700" dirty="0" err="1"/>
              <a:t>pred.key</a:t>
            </a:r>
            <a:r>
              <a:rPr lang="en-US" sz="1700" dirty="0"/>
              <a:t> &lt; k &lt;= </a:t>
            </a:r>
            <a:r>
              <a:rPr lang="en-US" sz="1700" dirty="0" err="1"/>
              <a:t>succ.key</a:t>
            </a:r>
            <a:endParaRPr lang="en-US" sz="1700" dirty="0"/>
          </a:p>
          <a:p>
            <a:pPr lvl="1"/>
            <a:r>
              <a:rPr lang="en-US" sz="1700" dirty="0"/>
              <a:t>If we found k, return false</a:t>
            </a:r>
          </a:p>
          <a:p>
            <a:pPr lvl="1"/>
            <a:r>
              <a:rPr lang="en-US" sz="1700" dirty="0"/>
              <a:t>Lock </a:t>
            </a:r>
            <a:r>
              <a:rPr lang="en-US" sz="1700" dirty="0" err="1"/>
              <a:t>pred</a:t>
            </a:r>
            <a:r>
              <a:rPr lang="en-US" sz="1700" dirty="0"/>
              <a:t>, lock </a:t>
            </a:r>
            <a:r>
              <a:rPr lang="en-US" sz="1700" dirty="0" err="1"/>
              <a:t>succ</a:t>
            </a:r>
            <a:endParaRPr lang="en-US" sz="1700" dirty="0"/>
          </a:p>
          <a:p>
            <a:pPr lvl="2"/>
            <a:r>
              <a:rPr lang="en-US" sz="1700" dirty="0"/>
              <a:t>If </a:t>
            </a:r>
            <a:r>
              <a:rPr lang="en-US" sz="1700" dirty="0" err="1"/>
              <a:t>pred.next</a:t>
            </a:r>
            <a:r>
              <a:rPr lang="en-US" sz="1700" dirty="0"/>
              <a:t> != </a:t>
            </a:r>
            <a:r>
              <a:rPr lang="en-US" sz="1700" dirty="0" err="1"/>
              <a:t>succ</a:t>
            </a:r>
            <a:r>
              <a:rPr lang="en-US" sz="1700" dirty="0"/>
              <a:t>,</a:t>
            </a:r>
            <a:br>
              <a:rPr lang="en-US" sz="1700" dirty="0"/>
            </a:br>
            <a:r>
              <a:rPr lang="en-US" sz="1700" dirty="0"/>
              <a:t>         unlock all &amp; retry</a:t>
            </a:r>
          </a:p>
          <a:p>
            <a:pPr lvl="2"/>
            <a:r>
              <a:rPr lang="en-US" sz="1700" dirty="0"/>
              <a:t>Create new node n</a:t>
            </a:r>
          </a:p>
          <a:p>
            <a:pPr lvl="2"/>
            <a:r>
              <a:rPr lang="en-US" sz="1700" dirty="0" err="1"/>
              <a:t>pred.next</a:t>
            </a:r>
            <a:r>
              <a:rPr lang="en-US" sz="1700" dirty="0"/>
              <a:t> = n</a:t>
            </a:r>
          </a:p>
          <a:p>
            <a:pPr lvl="2"/>
            <a:r>
              <a:rPr lang="en-US" sz="1700" dirty="0" err="1"/>
              <a:t>succ.prev</a:t>
            </a:r>
            <a:r>
              <a:rPr lang="en-US" sz="1700" dirty="0"/>
              <a:t> = n</a:t>
            </a:r>
          </a:p>
          <a:p>
            <a:pPr lvl="1"/>
            <a:r>
              <a:rPr lang="en-US" sz="1700" dirty="0"/>
              <a:t>Unlock all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637C35-BB5E-47EF-B962-B2FA4C7B0600}"/>
              </a:ext>
            </a:extLst>
          </p:cNvPr>
          <p:cNvCxnSpPr>
            <a:cxnSpLocks/>
          </p:cNvCxnSpPr>
          <p:nvPr/>
        </p:nvCxnSpPr>
        <p:spPr>
          <a:xfrm flipV="1">
            <a:off x="5635555" y="4106384"/>
            <a:ext cx="0" cy="169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4933E9-D713-49CC-BF6D-E4E4871D7618}"/>
              </a:ext>
            </a:extLst>
          </p:cNvPr>
          <p:cNvCxnSpPr/>
          <p:nvPr/>
        </p:nvCxnSpPr>
        <p:spPr>
          <a:xfrm>
            <a:off x="5536888" y="5799050"/>
            <a:ext cx="5239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40FA77-C582-4BCA-8548-ACBFFBD9607F}"/>
              </a:ext>
            </a:extLst>
          </p:cNvPr>
          <p:cNvSpPr txBox="1"/>
          <p:nvPr/>
        </p:nvSpPr>
        <p:spPr>
          <a:xfrm>
            <a:off x="10449284" y="57990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DBB755-E070-4879-8194-CA1FF4CC1001}"/>
              </a:ext>
            </a:extLst>
          </p:cNvPr>
          <p:cNvSpPr txBox="1"/>
          <p:nvPr/>
        </p:nvSpPr>
        <p:spPr>
          <a:xfrm>
            <a:off x="4555877" y="4187438"/>
            <a:ext cx="10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EBD3C4-1CB9-42BA-B501-7703C8734D97}"/>
              </a:ext>
            </a:extLst>
          </p:cNvPr>
          <p:cNvSpPr txBox="1"/>
          <p:nvPr/>
        </p:nvSpPr>
        <p:spPr>
          <a:xfrm>
            <a:off x="4553464" y="4777434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D00B6-D50E-4414-8186-3F6346D70C68}"/>
              </a:ext>
            </a:extLst>
          </p:cNvPr>
          <p:cNvSpPr/>
          <p:nvPr/>
        </p:nvSpPr>
        <p:spPr>
          <a:xfrm>
            <a:off x="5798101" y="4214814"/>
            <a:ext cx="473152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Insert(k)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9AAA9E13-1DFC-4274-8951-E81A114B4236}"/>
              </a:ext>
            </a:extLst>
          </p:cNvPr>
          <p:cNvSpPr/>
          <p:nvPr/>
        </p:nvSpPr>
        <p:spPr>
          <a:xfrm>
            <a:off x="5250470" y="3219138"/>
            <a:ext cx="1845627" cy="404851"/>
          </a:xfrm>
          <a:prstGeom prst="wedgeRectCallout">
            <a:avLst>
              <a:gd name="adj1" fmla="val 52115"/>
              <a:gd name="adj2" fmla="val 19937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pred.next</a:t>
            </a:r>
            <a:r>
              <a:rPr lang="en-US" dirty="0"/>
              <a:t> = n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7E9B0F6E-780E-4666-9A9B-D3CE00C76BE3}"/>
              </a:ext>
            </a:extLst>
          </p:cNvPr>
          <p:cNvSpPr/>
          <p:nvPr/>
        </p:nvSpPr>
        <p:spPr>
          <a:xfrm>
            <a:off x="9606736" y="3230406"/>
            <a:ext cx="1845627" cy="404851"/>
          </a:xfrm>
          <a:prstGeom prst="wedgeRectCallout">
            <a:avLst>
              <a:gd name="adj1" fmla="val -8979"/>
              <a:gd name="adj2" fmla="val 1938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succ.prev</a:t>
            </a:r>
            <a:r>
              <a:rPr lang="en-US" dirty="0"/>
              <a:t> = 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577F76-ECAE-460F-8410-55D61410738E}"/>
              </a:ext>
            </a:extLst>
          </p:cNvPr>
          <p:cNvSpPr/>
          <p:nvPr/>
        </p:nvSpPr>
        <p:spPr>
          <a:xfrm>
            <a:off x="8796197" y="4769697"/>
            <a:ext cx="14174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SearchL</a:t>
            </a:r>
            <a:r>
              <a:rPr lang="en-US" sz="1600" dirty="0"/>
              <a:t>(k)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18996FB1-B5FA-4B17-A8FE-6AA33DCFDC3C}"/>
              </a:ext>
            </a:extLst>
          </p:cNvPr>
          <p:cNvSpPr/>
          <p:nvPr/>
        </p:nvSpPr>
        <p:spPr>
          <a:xfrm>
            <a:off x="5250470" y="1676873"/>
            <a:ext cx="3259295" cy="62842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should we </a:t>
            </a:r>
            <a:r>
              <a:rPr lang="en-US" dirty="0">
                <a:solidFill>
                  <a:schemeClr val="bg1"/>
                </a:solidFill>
              </a:rPr>
              <a:t>linearize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successful insert?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4DD012-F89F-4993-8F3D-30450A9031A8}"/>
              </a:ext>
            </a:extLst>
          </p:cNvPr>
          <p:cNvSpPr txBox="1"/>
          <p:nvPr/>
        </p:nvSpPr>
        <p:spPr>
          <a:xfrm>
            <a:off x="4599951" y="5306943"/>
            <a:ext cx="102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5250470" y="2655689"/>
            <a:ext cx="1845627" cy="56344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Case 1: linearize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C5AD96-9E26-40EF-9C05-25A177C12B9B}"/>
              </a:ext>
            </a:extLst>
          </p:cNvPr>
          <p:cNvSpPr/>
          <p:nvPr/>
        </p:nvSpPr>
        <p:spPr>
          <a:xfrm>
            <a:off x="7255821" y="5295275"/>
            <a:ext cx="1321588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SearchR</a:t>
            </a:r>
            <a:r>
              <a:rPr lang="en-US" sz="1600" dirty="0"/>
              <a:t>(k)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D18873-F80B-43AA-AE15-5324B02D837B}"/>
              </a:ext>
            </a:extLst>
          </p:cNvPr>
          <p:cNvSpPr txBox="1"/>
          <p:nvPr/>
        </p:nvSpPr>
        <p:spPr>
          <a:xfrm>
            <a:off x="7440362" y="577041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Finds 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9B2FFE-11AD-4D36-A318-C1FD675F8E74}"/>
              </a:ext>
            </a:extLst>
          </p:cNvPr>
          <p:cNvSpPr txBox="1"/>
          <p:nvPr/>
        </p:nvSpPr>
        <p:spPr>
          <a:xfrm>
            <a:off x="8877779" y="5162609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</a:t>
            </a:r>
          </a:p>
          <a:p>
            <a:pPr algn="ctr"/>
            <a:r>
              <a:rPr lang="en-US" dirty="0"/>
              <a:t>find k</a:t>
            </a: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0642C845-744A-4D72-B34B-8DFD86E11F12}"/>
              </a:ext>
            </a:extLst>
          </p:cNvPr>
          <p:cNvSpPr/>
          <p:nvPr/>
        </p:nvSpPr>
        <p:spPr>
          <a:xfrm>
            <a:off x="7634965" y="3004761"/>
            <a:ext cx="2944513" cy="695865"/>
          </a:xfrm>
          <a:prstGeom prst="wedgeRectCallout">
            <a:avLst>
              <a:gd name="adj1" fmla="val 16889"/>
              <a:gd name="adj2" fmla="val 2003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Insert(k) was linearized already: should find k!</a:t>
            </a:r>
          </a:p>
        </p:txBody>
      </p:sp>
      <p:sp>
        <p:nvSpPr>
          <p:cNvPr id="45" name="Flowchart: Process 44">
            <a:extLst>
              <a:ext uri="{FF2B5EF4-FFF2-40B4-BE49-F238E27FC236}">
                <a16:creationId xmlns:a16="http://schemas.microsoft.com/office/drawing/2014/main" id="{DD0BF32F-7424-456D-BFE6-F3EB39D70105}"/>
              </a:ext>
            </a:extLst>
          </p:cNvPr>
          <p:cNvSpPr/>
          <p:nvPr/>
        </p:nvSpPr>
        <p:spPr>
          <a:xfrm>
            <a:off x="9606736" y="2661649"/>
            <a:ext cx="1845627" cy="563449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Case 2: linearize here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C95784D8-F738-4E6E-B09B-821FFA01151C}"/>
              </a:ext>
            </a:extLst>
          </p:cNvPr>
          <p:cNvSpPr/>
          <p:nvPr/>
        </p:nvSpPr>
        <p:spPr>
          <a:xfrm>
            <a:off x="7457807" y="2999481"/>
            <a:ext cx="3691974" cy="695865"/>
          </a:xfrm>
          <a:prstGeom prst="wedgeRectCallout">
            <a:avLst>
              <a:gd name="adj1" fmla="val -30249"/>
              <a:gd name="adj2" fmla="val 2817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Insert(k) was not linearized yet: should NOT find k!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8996FB1-B5FA-4B17-A8FE-6AA33DCFDC3C}"/>
              </a:ext>
            </a:extLst>
          </p:cNvPr>
          <p:cNvSpPr/>
          <p:nvPr/>
        </p:nvSpPr>
        <p:spPr>
          <a:xfrm>
            <a:off x="2954696" y="5921825"/>
            <a:ext cx="2803678" cy="687813"/>
          </a:xfrm>
          <a:prstGeom prst="wedgeRectCallout">
            <a:avLst>
              <a:gd name="adj1" fmla="val -48514"/>
              <a:gd name="adj2" fmla="val -173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Need these to happen atomically together…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18996FB1-B5FA-4B17-A8FE-6AA33DCFDC3C}"/>
              </a:ext>
            </a:extLst>
          </p:cNvPr>
          <p:cNvSpPr/>
          <p:nvPr/>
        </p:nvSpPr>
        <p:spPr>
          <a:xfrm>
            <a:off x="2954696" y="5912608"/>
            <a:ext cx="2803678" cy="687813"/>
          </a:xfrm>
          <a:prstGeom prst="wedgeRectCallout">
            <a:avLst>
              <a:gd name="adj1" fmla="val -48240"/>
              <a:gd name="adj2" fmla="val -1184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Need these to happen atomically together…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8" grpId="0"/>
      <p:bldP spid="39" grpId="0" animBg="1"/>
      <p:bldP spid="39" grpId="1" animBg="1"/>
      <p:bldP spid="40" grpId="0" animBg="1"/>
      <p:bldP spid="42" grpId="0"/>
      <p:bldP spid="43" grpId="0"/>
      <p:bldP spid="44" grpId="0" animBg="1"/>
      <p:bldP spid="44" grpId="1" animBg="1"/>
      <p:bldP spid="45" grpId="0" animBg="1"/>
      <p:bldP spid="46" grpId="0" animBg="1"/>
      <p:bldP spid="46" grpId="1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E3F8-0A79-46E6-A192-9DB34EC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Making </a:t>
            </a:r>
            <a:r>
              <a:rPr lang="en-US" dirty="0"/>
              <a:t>two </a:t>
            </a:r>
            <a:r>
              <a:rPr lang="en-US" b="0" dirty="0"/>
              <a:t>changes appear</a:t>
            </a:r>
            <a:br>
              <a:rPr lang="en-US" b="0" dirty="0"/>
            </a:br>
            <a:r>
              <a:rPr lang="en-US" dirty="0"/>
              <a:t>atomic </a:t>
            </a:r>
            <a:r>
              <a:rPr lang="en-US" b="0" dirty="0"/>
              <a:t>to a </a:t>
            </a:r>
            <a:r>
              <a:rPr lang="en-US" dirty="0">
                <a:solidFill>
                  <a:srgbClr val="FFFF00"/>
                </a:solidFill>
              </a:rPr>
              <a:t>lockless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DB44-0A9A-49CC-86A0-B96EF420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stronger than CAS?</a:t>
            </a:r>
          </a:p>
          <a:p>
            <a:r>
              <a:rPr lang="en-US" dirty="0"/>
              <a:t>Double compare-and-swap (DCAS)</a:t>
            </a:r>
          </a:p>
          <a:p>
            <a:pPr lvl="1"/>
            <a:r>
              <a:rPr lang="en-US" dirty="0"/>
              <a:t>Like CAS, but on any </a:t>
            </a:r>
            <a:r>
              <a:rPr lang="en-US" b="1" dirty="0"/>
              <a:t>two</a:t>
            </a:r>
            <a:r>
              <a:rPr lang="en-US" dirty="0"/>
              <a:t> memory locations</a:t>
            </a:r>
          </a:p>
          <a:p>
            <a:pPr lvl="1"/>
            <a:r>
              <a:rPr lang="en-US" dirty="0"/>
              <a:t>DCAS(addr1, addr2, exp1, exp2, new1, new2)</a:t>
            </a:r>
          </a:p>
          <a:p>
            <a:pPr lvl="1"/>
            <a:r>
              <a:rPr lang="en-US" b="1" dirty="0"/>
              <a:t>Not </a:t>
            </a:r>
            <a:r>
              <a:rPr lang="en-US" dirty="0"/>
              <a:t>implemented in modern hardware</a:t>
            </a:r>
          </a:p>
          <a:p>
            <a:pPr lvl="1"/>
            <a:r>
              <a:rPr lang="en-US" b="1" dirty="0"/>
              <a:t>But </a:t>
            </a:r>
            <a:r>
              <a:rPr lang="en-US" dirty="0"/>
              <a:t>we can implement it in software, using CAS!</a:t>
            </a:r>
          </a:p>
        </p:txBody>
      </p:sp>
    </p:spTree>
    <p:extLst>
      <p:ext uri="{BB962C8B-B14F-4D97-AF65-F5344CB8AC3E}">
        <p14:creationId xmlns:p14="http://schemas.microsoft.com/office/powerpoint/2010/main" val="18808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AC72-2148-4E78-8FA7-D5B17D27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03412"/>
            <a:ext cx="10353761" cy="1065815"/>
          </a:xfrm>
        </p:spPr>
        <p:txBody>
          <a:bodyPr/>
          <a:lstStyle/>
          <a:p>
            <a:r>
              <a:rPr lang="en-US" dirty="0"/>
              <a:t>DCAS object: sequential </a:t>
            </a:r>
            <a:r>
              <a:rPr lang="en-US" u="sng" dirty="0"/>
              <a:t>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736D-A6E5-4C4B-930C-E061CF08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11" y="2442326"/>
            <a:ext cx="3439113" cy="3043648"/>
          </a:xfrm>
        </p:spPr>
        <p:txBody>
          <a:bodyPr>
            <a:normAutofit/>
          </a:bodyPr>
          <a:lstStyle/>
          <a:p>
            <a:r>
              <a:rPr lang="en-US" dirty="0"/>
              <a:t>Usage - addresses that are modified by DCAS:</a:t>
            </a:r>
          </a:p>
          <a:p>
            <a:pPr lvl="1"/>
            <a:r>
              <a:rPr lang="en-US" b="1" u="sng" dirty="0"/>
              <a:t>must not</a:t>
            </a:r>
            <a:r>
              <a:rPr lang="en-US" b="1" dirty="0"/>
              <a:t> </a:t>
            </a:r>
            <a:r>
              <a:rPr lang="en-US" dirty="0"/>
              <a:t>be modified with writes/CAS</a:t>
            </a:r>
          </a:p>
          <a:p>
            <a:pPr lvl="1"/>
            <a:r>
              <a:rPr lang="en-US" b="1" u="sng" dirty="0"/>
              <a:t>must</a:t>
            </a:r>
            <a:r>
              <a:rPr lang="en-US" dirty="0"/>
              <a:t> be read using </a:t>
            </a:r>
            <a:r>
              <a:rPr lang="en-US" dirty="0" err="1"/>
              <a:t>DCASRead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4B5E9-C39C-4C3C-80D2-1E24B8110373}"/>
              </a:ext>
            </a:extLst>
          </p:cNvPr>
          <p:cNvSpPr/>
          <p:nvPr/>
        </p:nvSpPr>
        <p:spPr>
          <a:xfrm>
            <a:off x="959653" y="2290880"/>
            <a:ext cx="7017257" cy="2039235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exp1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&amp;&amp;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addr2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 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66EFE-1E98-4708-BA74-500B16C73AD6}"/>
              </a:ext>
            </a:extLst>
          </p:cNvPr>
          <p:cNvSpPr/>
          <p:nvPr/>
        </p:nvSpPr>
        <p:spPr>
          <a:xfrm>
            <a:off x="959654" y="1958411"/>
            <a:ext cx="7017256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DCAS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addr2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exp2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new1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new2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0A240-1C25-44CD-B480-922663BF76B6}"/>
              </a:ext>
            </a:extLst>
          </p:cNvPr>
          <p:cNvSpPr/>
          <p:nvPr/>
        </p:nvSpPr>
        <p:spPr>
          <a:xfrm>
            <a:off x="959653" y="4855943"/>
            <a:ext cx="7017258" cy="42355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 the value last stored in *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by a DCAS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B0829-04A5-4C63-B0EF-BB5B15AA443D}"/>
              </a:ext>
            </a:extLst>
          </p:cNvPr>
          <p:cNvSpPr/>
          <p:nvPr/>
        </p:nvSpPr>
        <p:spPr>
          <a:xfrm>
            <a:off x="959653" y="4523473"/>
            <a:ext cx="7017257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DCASRead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F7CA-C4DD-4569-B4D2-A310FF74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DCAS-based doubly-linked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FE76-73AD-4529-91B4-F98169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b="1" u="sng" dirty="0"/>
              <a:t>sentinel nodes</a:t>
            </a:r>
            <a:r>
              <a:rPr lang="en-US" dirty="0"/>
              <a:t> to avoid edge cases when list is empty</a:t>
            </a:r>
          </a:p>
          <a:p>
            <a:pPr lvl="1"/>
            <a:r>
              <a:rPr lang="en-US" dirty="0"/>
              <a:t>Consequence: </a:t>
            </a:r>
            <a:r>
              <a:rPr lang="en-US" b="1" dirty="0"/>
              <a:t>never</a:t>
            </a:r>
            <a:r>
              <a:rPr lang="en-US" dirty="0"/>
              <a:t> update head or tail pointers</a:t>
            </a:r>
          </a:p>
          <a:p>
            <a:r>
              <a:rPr lang="en-US" dirty="0"/>
              <a:t>Use DCAS to change pointers (but not keys)</a:t>
            </a:r>
          </a:p>
          <a:p>
            <a:pPr lvl="1"/>
            <a:r>
              <a:rPr lang="en-US" dirty="0"/>
              <a:t>Consequence: must use </a:t>
            </a:r>
            <a:r>
              <a:rPr lang="en-US" dirty="0" err="1"/>
              <a:t>DCASRead</a:t>
            </a:r>
            <a:r>
              <a:rPr lang="en-US" dirty="0"/>
              <a:t> to read pointers (but not keys)</a:t>
            </a:r>
          </a:p>
          <a:p>
            <a:pPr lvl="1"/>
            <a:r>
              <a:rPr lang="en-US" dirty="0"/>
              <a:t>Note: no need to read head or tail with </a:t>
            </a:r>
            <a:r>
              <a:rPr lang="en-US" dirty="0" err="1"/>
              <a:t>DCASRead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AD0469-E8EB-44DC-8FE9-6E39D01D8F55}"/>
                  </a:ext>
                </a:extLst>
              </p:cNvPr>
              <p:cNvSpPr/>
              <p:nvPr/>
            </p:nvSpPr>
            <p:spPr>
              <a:xfrm>
                <a:off x="3405026" y="5284141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AD0469-E8EB-44DC-8FE9-6E39D01D8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26" y="5284141"/>
                <a:ext cx="762000" cy="3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F5A6A9A-EBA1-40B3-80DF-1B0ACF919E36}"/>
              </a:ext>
            </a:extLst>
          </p:cNvPr>
          <p:cNvSpPr txBox="1"/>
          <p:nvPr/>
        </p:nvSpPr>
        <p:spPr>
          <a:xfrm>
            <a:off x="4954514" y="4305726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C2732B-6784-4CAD-A5E8-25462B6079C1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786026" y="4608030"/>
            <a:ext cx="1376728" cy="676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73523D1-5DD3-479C-9007-C03E52DBA670}"/>
              </a:ext>
            </a:extLst>
          </p:cNvPr>
          <p:cNvSpPr/>
          <p:nvPr/>
        </p:nvSpPr>
        <p:spPr>
          <a:xfrm>
            <a:off x="4852826" y="52841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246C1C-119B-4832-AA6A-FA7AABF42057}"/>
              </a:ext>
            </a:extLst>
          </p:cNvPr>
          <p:cNvCxnSpPr>
            <a:cxnSpLocks/>
          </p:cNvCxnSpPr>
          <p:nvPr/>
        </p:nvCxnSpPr>
        <p:spPr>
          <a:xfrm>
            <a:off x="4167026" y="540974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A99168E-9C84-461B-AD37-D68C67735983}"/>
              </a:ext>
            </a:extLst>
          </p:cNvPr>
          <p:cNvSpPr/>
          <p:nvPr/>
        </p:nvSpPr>
        <p:spPr>
          <a:xfrm>
            <a:off x="6300626" y="52841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CE13F0-7355-44F2-93F5-41A5E5ABD5CE}"/>
                  </a:ext>
                </a:extLst>
              </p:cNvPr>
              <p:cNvSpPr/>
              <p:nvPr/>
            </p:nvSpPr>
            <p:spPr>
              <a:xfrm>
                <a:off x="7757465" y="5282781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CE13F0-7355-44F2-93F5-41A5E5ABD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465" y="5282781"/>
                <a:ext cx="762000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98ED727-A564-42B6-87ED-44E2CD63B916}"/>
              </a:ext>
            </a:extLst>
          </p:cNvPr>
          <p:cNvSpPr txBox="1"/>
          <p:nvPr/>
        </p:nvSpPr>
        <p:spPr>
          <a:xfrm>
            <a:off x="6382440" y="4311296"/>
            <a:ext cx="56297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tail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732B42-AFBB-461A-9094-84F47F6DFF1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811638" y="4616441"/>
            <a:ext cx="1326827" cy="666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02F89D-1832-4E62-B66D-789FF26F9213}"/>
              </a:ext>
            </a:extLst>
          </p:cNvPr>
          <p:cNvCxnSpPr>
            <a:cxnSpLocks/>
          </p:cNvCxnSpPr>
          <p:nvPr/>
        </p:nvCxnSpPr>
        <p:spPr>
          <a:xfrm flipH="1">
            <a:off x="4167026" y="5569894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B0F2FC-3C1E-44C4-83A2-9A2B5D976043}"/>
              </a:ext>
            </a:extLst>
          </p:cNvPr>
          <p:cNvCxnSpPr>
            <a:cxnSpLocks/>
          </p:cNvCxnSpPr>
          <p:nvPr/>
        </p:nvCxnSpPr>
        <p:spPr>
          <a:xfrm>
            <a:off x="5621210" y="540974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35D3E7-B848-4B23-AAC9-D88F41B3E14C}"/>
              </a:ext>
            </a:extLst>
          </p:cNvPr>
          <p:cNvCxnSpPr>
            <a:cxnSpLocks/>
          </p:cNvCxnSpPr>
          <p:nvPr/>
        </p:nvCxnSpPr>
        <p:spPr>
          <a:xfrm flipH="1">
            <a:off x="5621210" y="5569894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11BB39-CE9C-4B92-A035-55E34B6ED874}"/>
              </a:ext>
            </a:extLst>
          </p:cNvPr>
          <p:cNvCxnSpPr>
            <a:cxnSpLocks/>
          </p:cNvCxnSpPr>
          <p:nvPr/>
        </p:nvCxnSpPr>
        <p:spPr>
          <a:xfrm>
            <a:off x="7068524" y="540974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247F98-3BB1-41D9-A832-7A464FA946AA}"/>
              </a:ext>
            </a:extLst>
          </p:cNvPr>
          <p:cNvCxnSpPr>
            <a:cxnSpLocks/>
          </p:cNvCxnSpPr>
          <p:nvPr/>
        </p:nvCxnSpPr>
        <p:spPr>
          <a:xfrm flipH="1">
            <a:off x="7068524" y="5569894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1198740"/>
          </a:xfrm>
        </p:spPr>
        <p:txBody>
          <a:bodyPr>
            <a:normAutofit/>
          </a:bodyPr>
          <a:lstStyle/>
          <a:p>
            <a:r>
              <a:rPr lang="en-US" dirty="0"/>
              <a:t>First attempt at an Implementation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7861E-0759-42E9-BFBD-3FAB9B279692}"/>
              </a:ext>
            </a:extLst>
          </p:cNvPr>
          <p:cNvSpPr/>
          <p:nvPr/>
        </p:nvSpPr>
        <p:spPr>
          <a:xfrm>
            <a:off x="767911" y="2385270"/>
            <a:ext cx="6455835" cy="2039235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head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make_pair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CF1781-E714-4F78-9E1C-3DBC54640F62}"/>
              </a:ext>
            </a:extLst>
          </p:cNvPr>
          <p:cNvSpPr/>
          <p:nvPr/>
        </p:nvSpPr>
        <p:spPr>
          <a:xfrm>
            <a:off x="767912" y="2052801"/>
            <a:ext cx="645583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pair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E51F36-BF13-4F8B-B79A-A4E477C2C3E9}"/>
              </a:ext>
            </a:extLst>
          </p:cNvPr>
          <p:cNvSpPr/>
          <p:nvPr/>
        </p:nvSpPr>
        <p:spPr>
          <a:xfrm>
            <a:off x="767911" y="4886735"/>
            <a:ext cx="6455835" cy="71765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4C19A7-49F6-41EF-A360-B3F5AFD24D27}"/>
              </a:ext>
            </a:extLst>
          </p:cNvPr>
          <p:cNvSpPr/>
          <p:nvPr/>
        </p:nvSpPr>
        <p:spPr>
          <a:xfrm>
            <a:off x="767912" y="4554265"/>
            <a:ext cx="645583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Contains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63424DA-92FD-4C62-B539-3D6C651A2C81}"/>
                  </a:ext>
                </a:extLst>
              </p:cNvPr>
              <p:cNvSpPr/>
              <p:nvPr/>
            </p:nvSpPr>
            <p:spPr>
              <a:xfrm>
                <a:off x="4879865" y="2681957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63424DA-92FD-4C62-B539-3D6C651A2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65" y="2681957"/>
                <a:ext cx="762000" cy="381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350979FD-7A3C-427C-8870-52F143FC1DF8}"/>
              </a:ext>
            </a:extLst>
          </p:cNvPr>
          <p:cNvSpPr/>
          <p:nvPr/>
        </p:nvSpPr>
        <p:spPr>
          <a:xfrm>
            <a:off x="6327665" y="268195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132A085-CD3A-4DEB-AA2A-DE95BDBF526B}"/>
              </a:ext>
            </a:extLst>
          </p:cNvPr>
          <p:cNvCxnSpPr>
            <a:cxnSpLocks/>
          </p:cNvCxnSpPr>
          <p:nvPr/>
        </p:nvCxnSpPr>
        <p:spPr>
          <a:xfrm>
            <a:off x="5641865" y="28075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F566306-1E60-4568-BE4F-1CBBE08BFB0F}"/>
              </a:ext>
            </a:extLst>
          </p:cNvPr>
          <p:cNvSpPr/>
          <p:nvPr/>
        </p:nvSpPr>
        <p:spPr>
          <a:xfrm>
            <a:off x="7775465" y="268195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6CA7C47-F2A7-4FBB-B80A-746C5B41E532}"/>
                  </a:ext>
                </a:extLst>
              </p:cNvPr>
              <p:cNvSpPr/>
              <p:nvPr/>
            </p:nvSpPr>
            <p:spPr>
              <a:xfrm>
                <a:off x="10654046" y="2680597"/>
                <a:ext cx="7620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6CA7C47-F2A7-4FBB-B80A-746C5B41E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046" y="2680597"/>
                <a:ext cx="762000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7FB4AA-319C-4571-A654-2150490D7E9C}"/>
              </a:ext>
            </a:extLst>
          </p:cNvPr>
          <p:cNvCxnSpPr>
            <a:cxnSpLocks/>
          </p:cNvCxnSpPr>
          <p:nvPr/>
        </p:nvCxnSpPr>
        <p:spPr>
          <a:xfrm flipH="1">
            <a:off x="5641865" y="2967710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A0EA944-DC7F-477B-BC1D-CF40DCDC00C7}"/>
              </a:ext>
            </a:extLst>
          </p:cNvPr>
          <p:cNvCxnSpPr>
            <a:cxnSpLocks/>
          </p:cNvCxnSpPr>
          <p:nvPr/>
        </p:nvCxnSpPr>
        <p:spPr>
          <a:xfrm>
            <a:off x="7096049" y="28075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2DE0EFC-3D08-405D-B45F-2F0AE70378EB}"/>
              </a:ext>
            </a:extLst>
          </p:cNvPr>
          <p:cNvCxnSpPr>
            <a:cxnSpLocks/>
          </p:cNvCxnSpPr>
          <p:nvPr/>
        </p:nvCxnSpPr>
        <p:spPr>
          <a:xfrm flipH="1">
            <a:off x="7096049" y="2967710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9C7C6DD-BE41-40B3-BA78-D80283CC2D70}"/>
              </a:ext>
            </a:extLst>
          </p:cNvPr>
          <p:cNvCxnSpPr>
            <a:cxnSpLocks/>
          </p:cNvCxnSpPr>
          <p:nvPr/>
        </p:nvCxnSpPr>
        <p:spPr>
          <a:xfrm>
            <a:off x="9965105" y="28075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87CD5DE-F040-4352-B9D5-7F11B1100B6E}"/>
              </a:ext>
            </a:extLst>
          </p:cNvPr>
          <p:cNvCxnSpPr>
            <a:cxnSpLocks/>
          </p:cNvCxnSpPr>
          <p:nvPr/>
        </p:nvCxnSpPr>
        <p:spPr>
          <a:xfrm flipH="1">
            <a:off x="9965105" y="2967710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4A1D4178-C988-4B80-A351-9B3038435AC5}"/>
              </a:ext>
            </a:extLst>
          </p:cNvPr>
          <p:cNvSpPr/>
          <p:nvPr/>
        </p:nvSpPr>
        <p:spPr>
          <a:xfrm>
            <a:off x="9211805" y="268059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27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049412-5ABD-4D98-8A45-CE41F2395334}"/>
              </a:ext>
            </a:extLst>
          </p:cNvPr>
          <p:cNvCxnSpPr>
            <a:cxnSpLocks/>
          </p:cNvCxnSpPr>
          <p:nvPr/>
        </p:nvCxnSpPr>
        <p:spPr>
          <a:xfrm>
            <a:off x="8532389" y="280620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AC6DDE-A10F-44E5-AD05-F09FABD42A05}"/>
              </a:ext>
            </a:extLst>
          </p:cNvPr>
          <p:cNvCxnSpPr>
            <a:cxnSpLocks/>
          </p:cNvCxnSpPr>
          <p:nvPr/>
        </p:nvCxnSpPr>
        <p:spPr>
          <a:xfrm flipH="1">
            <a:off x="8532389" y="2966350"/>
            <a:ext cx="67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793F95-763B-4CB3-B9AF-E5491659D427}"/>
              </a:ext>
            </a:extLst>
          </p:cNvPr>
          <p:cNvSpPr txBox="1"/>
          <p:nvPr/>
        </p:nvSpPr>
        <p:spPr>
          <a:xfrm>
            <a:off x="4926588" y="235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4D637A-7FFC-43B7-812A-96654E974063}"/>
              </a:ext>
            </a:extLst>
          </p:cNvPr>
          <p:cNvSpPr txBox="1"/>
          <p:nvPr/>
        </p:nvSpPr>
        <p:spPr>
          <a:xfrm>
            <a:off x="6378286" y="235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01F458F-258A-4BED-80CD-E3BD1D124C98}"/>
              </a:ext>
            </a:extLst>
          </p:cNvPr>
          <p:cNvSpPr txBox="1"/>
          <p:nvPr/>
        </p:nvSpPr>
        <p:spPr>
          <a:xfrm>
            <a:off x="7826086" y="235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206CBC-207A-450F-8768-BFB7C65A8DB8}"/>
              </a:ext>
            </a:extLst>
          </p:cNvPr>
          <p:cNvSpPr txBox="1"/>
          <p:nvPr/>
        </p:nvSpPr>
        <p:spPr>
          <a:xfrm>
            <a:off x="9262426" y="235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7F25FF8-1408-4DCD-B781-A8BDCB4F5629}"/>
              </a:ext>
            </a:extLst>
          </p:cNvPr>
          <p:cNvSpPr/>
          <p:nvPr/>
        </p:nvSpPr>
        <p:spPr>
          <a:xfrm>
            <a:off x="9781925" y="1747698"/>
            <a:ext cx="1634121" cy="50233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Contains(23)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E717D6D-AFBF-4C3E-88B0-1FC74277EA86}"/>
              </a:ext>
            </a:extLst>
          </p:cNvPr>
          <p:cNvSpPr/>
          <p:nvPr/>
        </p:nvSpPr>
        <p:spPr>
          <a:xfrm rot="16200000">
            <a:off x="8675606" y="2317626"/>
            <a:ext cx="389357" cy="218964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51DEA-7BB0-44B9-99EB-FE4A0C4DF45A}"/>
              </a:ext>
            </a:extLst>
          </p:cNvPr>
          <p:cNvSpPr txBox="1"/>
          <p:nvPr/>
        </p:nvSpPr>
        <p:spPr>
          <a:xfrm>
            <a:off x="7595223" y="3569924"/>
            <a:ext cx="255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InternalSearch</a:t>
            </a:r>
            <a:r>
              <a:rPr lang="en-US" dirty="0"/>
              <a:t> returns</a:t>
            </a:r>
          </a:p>
          <a:p>
            <a:pPr algn="ctr"/>
            <a:r>
              <a:rPr lang="en-US" dirty="0"/>
              <a:t>pointers to these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2008E9-F2D7-43EF-8519-5FD5210C1524}"/>
              </a:ext>
            </a:extLst>
          </p:cNvPr>
          <p:cNvSpPr txBox="1"/>
          <p:nvPr/>
        </p:nvSpPr>
        <p:spPr>
          <a:xfrm>
            <a:off x="7823879" y="4324058"/>
            <a:ext cx="2081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Contains(23) sees</a:t>
            </a:r>
          </a:p>
          <a:p>
            <a:pPr algn="ctr"/>
            <a:r>
              <a:rPr lang="en-US" dirty="0" err="1"/>
              <a:t>succ.key</a:t>
            </a:r>
            <a:r>
              <a:rPr lang="en-US" dirty="0"/>
              <a:t> != k,</a:t>
            </a:r>
            <a:br>
              <a:rPr lang="en-US" dirty="0"/>
            </a:br>
            <a:r>
              <a:rPr lang="en-US" dirty="0"/>
              <a:t>and returns false</a:t>
            </a: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45CBF3A7-D9B6-443D-920F-4A6C80517BBF}"/>
              </a:ext>
            </a:extLst>
          </p:cNvPr>
          <p:cNvSpPr/>
          <p:nvPr/>
        </p:nvSpPr>
        <p:spPr>
          <a:xfrm>
            <a:off x="7577684" y="5363955"/>
            <a:ext cx="3689872" cy="98468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InternalSearch</a:t>
            </a:r>
            <a:r>
              <a:rPr lang="en-US" dirty="0"/>
              <a:t> postcondition:</a:t>
            </a:r>
            <a:br>
              <a:rPr lang="en-US" dirty="0"/>
            </a:br>
            <a:r>
              <a:rPr lang="en-US" dirty="0" err="1"/>
              <a:t>pred.key</a:t>
            </a:r>
            <a:r>
              <a:rPr lang="en-US" dirty="0"/>
              <a:t> &lt; k ≤ </a:t>
            </a:r>
            <a:r>
              <a:rPr lang="en-US" dirty="0" err="1"/>
              <a:t>succ.key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9" grpId="0"/>
      <p:bldP spid="69" grpId="1"/>
      <p:bldP spid="70" grpId="0"/>
      <p:bldP spid="70" grpId="1"/>
      <p:bldP spid="71" grpId="0"/>
      <p:bldP spid="7" grpId="0" animBg="1"/>
      <p:bldP spid="8" grpId="0" animBg="1"/>
      <p:bldP spid="9" grpId="0"/>
      <p:bldP spid="72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26529"/>
            <a:ext cx="10353761" cy="1198740"/>
          </a:xfrm>
        </p:spPr>
        <p:txBody>
          <a:bodyPr>
            <a:normAutofit/>
          </a:bodyPr>
          <a:lstStyle/>
          <a:p>
            <a:r>
              <a:rPr lang="en-US" dirty="0"/>
              <a:t>First attempt at an Implementation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7861E-0759-42E9-BFBD-3FAB9B279692}"/>
              </a:ext>
            </a:extLst>
          </p:cNvPr>
          <p:cNvSpPr/>
          <p:nvPr/>
        </p:nvSpPr>
        <p:spPr>
          <a:xfrm>
            <a:off x="545205" y="1957738"/>
            <a:ext cx="9129738" cy="200920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13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14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15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16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CF1781-E714-4F78-9E1C-3DBC54640F62}"/>
              </a:ext>
            </a:extLst>
          </p:cNvPr>
          <p:cNvSpPr/>
          <p:nvPr/>
        </p:nvSpPr>
        <p:spPr>
          <a:xfrm>
            <a:off x="545205" y="1625269"/>
            <a:ext cx="9129737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41A35-C4B6-4DBA-AB01-456662E09ACA}"/>
              </a:ext>
            </a:extLst>
          </p:cNvPr>
          <p:cNvSpPr/>
          <p:nvPr/>
        </p:nvSpPr>
        <p:spPr>
          <a:xfrm>
            <a:off x="545205" y="4505582"/>
            <a:ext cx="9129738" cy="1773775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17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18 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InternalSearch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19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!=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20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DCASRead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21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prev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after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pred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22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// not covered: how to free </a:t>
            </a:r>
            <a:r>
              <a:rPr lang="en-US" dirty="0" err="1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succ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DFBAA-98DD-4C37-AF43-1F899661A334}"/>
              </a:ext>
            </a:extLst>
          </p:cNvPr>
          <p:cNvSpPr/>
          <p:nvPr/>
        </p:nvSpPr>
        <p:spPr>
          <a:xfrm>
            <a:off x="545205" y="4173113"/>
            <a:ext cx="9129737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bool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key_t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DC6493-10FA-4BF6-BC55-3449107B024F}"/>
              </a:ext>
            </a:extLst>
          </p:cNvPr>
          <p:cNvSpPr/>
          <p:nvPr/>
        </p:nvSpPr>
        <p:spPr>
          <a:xfrm>
            <a:off x="8143356" y="223697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6410EB-E00E-4992-8E80-546A5A5DBECA}"/>
              </a:ext>
            </a:extLst>
          </p:cNvPr>
          <p:cNvSpPr/>
          <p:nvPr/>
        </p:nvSpPr>
        <p:spPr>
          <a:xfrm>
            <a:off x="10505556" y="223697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B6F262-3B90-4ED5-8E01-16A39AB64690}"/>
              </a:ext>
            </a:extLst>
          </p:cNvPr>
          <p:cNvCxnSpPr>
            <a:cxnSpLocks/>
          </p:cNvCxnSpPr>
          <p:nvPr/>
        </p:nvCxnSpPr>
        <p:spPr>
          <a:xfrm>
            <a:off x="8905356" y="2481259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19C78-C85C-4DB1-A285-C43748417A01}"/>
              </a:ext>
            </a:extLst>
          </p:cNvPr>
          <p:cNvSpPr/>
          <p:nvPr/>
        </p:nvSpPr>
        <p:spPr>
          <a:xfrm>
            <a:off x="9286356" y="294443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6E2033-562E-440A-AF8A-AFD602A64FB5}"/>
              </a:ext>
            </a:extLst>
          </p:cNvPr>
          <p:cNvCxnSpPr>
            <a:cxnSpLocks/>
          </p:cNvCxnSpPr>
          <p:nvPr/>
        </p:nvCxnSpPr>
        <p:spPr>
          <a:xfrm flipH="1">
            <a:off x="8905357" y="2352772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3F8149-B056-4E43-AC00-C6FFF6F90E93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757442" y="2617975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F56E42-4D37-43FD-A8A1-4FE6A4A2C1F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0048356" y="2617975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135BE5-40C1-49F7-92BE-419A3F1E7169}"/>
              </a:ext>
            </a:extLst>
          </p:cNvPr>
          <p:cNvCxnSpPr>
            <a:cxnSpLocks/>
          </p:cNvCxnSpPr>
          <p:nvPr/>
        </p:nvCxnSpPr>
        <p:spPr>
          <a:xfrm>
            <a:off x="8905356" y="2512916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1706AE-76AE-4EF0-BAF3-A2E604740EFA}"/>
              </a:ext>
            </a:extLst>
          </p:cNvPr>
          <p:cNvCxnSpPr>
            <a:cxnSpLocks/>
          </p:cNvCxnSpPr>
          <p:nvPr/>
        </p:nvCxnSpPr>
        <p:spPr>
          <a:xfrm flipH="1">
            <a:off x="9928829" y="2352772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79FBE3A-44A8-4B40-9641-65B708F6F2DE}"/>
              </a:ext>
            </a:extLst>
          </p:cNvPr>
          <p:cNvSpPr/>
          <p:nvPr/>
        </p:nvSpPr>
        <p:spPr>
          <a:xfrm>
            <a:off x="7832428" y="483716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29F892-4CC4-4E91-A1EF-B973C94143CA}"/>
              </a:ext>
            </a:extLst>
          </p:cNvPr>
          <p:cNvSpPr/>
          <p:nvPr/>
        </p:nvSpPr>
        <p:spPr>
          <a:xfrm>
            <a:off x="9282089" y="485007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D21268-4B5B-4BA7-ADD5-B728C9C0A4DF}"/>
              </a:ext>
            </a:extLst>
          </p:cNvPr>
          <p:cNvCxnSpPr>
            <a:cxnSpLocks/>
          </p:cNvCxnSpPr>
          <p:nvPr/>
        </p:nvCxnSpPr>
        <p:spPr>
          <a:xfrm>
            <a:off x="8590313" y="5094354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2019F3-8543-46C2-B109-8A9E5F8D672F}"/>
              </a:ext>
            </a:extLst>
          </p:cNvPr>
          <p:cNvCxnSpPr>
            <a:cxnSpLocks/>
          </p:cNvCxnSpPr>
          <p:nvPr/>
        </p:nvCxnSpPr>
        <p:spPr>
          <a:xfrm flipH="1">
            <a:off x="8590313" y="497781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FB2A1FB-7E9F-4979-8DE4-1907156722FD}"/>
              </a:ext>
            </a:extLst>
          </p:cNvPr>
          <p:cNvSpPr/>
          <p:nvPr/>
        </p:nvSpPr>
        <p:spPr>
          <a:xfrm>
            <a:off x="10729163" y="48479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F1BBDF-6771-421F-B133-43814E84EB57}"/>
              </a:ext>
            </a:extLst>
          </p:cNvPr>
          <p:cNvCxnSpPr>
            <a:cxnSpLocks/>
          </p:cNvCxnSpPr>
          <p:nvPr/>
        </p:nvCxnSpPr>
        <p:spPr>
          <a:xfrm>
            <a:off x="10037387" y="5092193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AA8B2A-2BFA-4008-BC45-4F34E3F9177C}"/>
              </a:ext>
            </a:extLst>
          </p:cNvPr>
          <p:cNvCxnSpPr>
            <a:cxnSpLocks/>
          </p:cNvCxnSpPr>
          <p:nvPr/>
        </p:nvCxnSpPr>
        <p:spPr>
          <a:xfrm flipH="1">
            <a:off x="10037387" y="497565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B96CE30-B78D-493A-98F2-FAE7876E9F71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8600404" y="5166158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28682DEB-CD2B-4DCB-853C-51F7E6568630}"/>
              </a:ext>
            </a:extLst>
          </p:cNvPr>
          <p:cNvCxnSpPr>
            <a:endCxn id="26" idx="0"/>
          </p:cNvCxnSpPr>
          <p:nvPr/>
        </p:nvCxnSpPr>
        <p:spPr>
          <a:xfrm rot="10800000">
            <a:off x="8213429" y="4837169"/>
            <a:ext cx="2526889" cy="51009"/>
          </a:xfrm>
          <a:prstGeom prst="curvedConnector4">
            <a:avLst>
              <a:gd name="adj1" fmla="val 21683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C136F89-F923-4A48-87D5-D9071D8DDB8F}"/>
              </a:ext>
            </a:extLst>
          </p:cNvPr>
          <p:cNvSpPr txBox="1"/>
          <p:nvPr/>
        </p:nvSpPr>
        <p:spPr>
          <a:xfrm>
            <a:off x="8178877" y="1886696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547643-575C-441E-9603-1820F7579CD0}"/>
              </a:ext>
            </a:extLst>
          </p:cNvPr>
          <p:cNvSpPr txBox="1"/>
          <p:nvPr/>
        </p:nvSpPr>
        <p:spPr>
          <a:xfrm>
            <a:off x="10570572" y="188651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F0B0D8-ED42-42B5-889A-2CBFECC5D912}"/>
              </a:ext>
            </a:extLst>
          </p:cNvPr>
          <p:cNvSpPr txBox="1"/>
          <p:nvPr/>
        </p:nvSpPr>
        <p:spPr>
          <a:xfrm>
            <a:off x="9498053" y="26101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37D24F-952F-46CE-A174-FED4D8BDB586}"/>
              </a:ext>
            </a:extLst>
          </p:cNvPr>
          <p:cNvSpPr txBox="1"/>
          <p:nvPr/>
        </p:nvSpPr>
        <p:spPr>
          <a:xfrm>
            <a:off x="7880391" y="4490807"/>
            <a:ext cx="69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DC44C7-29CB-490E-902D-543BCFCA91BE}"/>
              </a:ext>
            </a:extLst>
          </p:cNvPr>
          <p:cNvSpPr txBox="1"/>
          <p:nvPr/>
        </p:nvSpPr>
        <p:spPr>
          <a:xfrm>
            <a:off x="9339938" y="450663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succ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435F13-432D-43DE-AF60-900CE59D4DB5}"/>
              </a:ext>
            </a:extLst>
          </p:cNvPr>
          <p:cNvSpPr txBox="1"/>
          <p:nvPr/>
        </p:nvSpPr>
        <p:spPr>
          <a:xfrm>
            <a:off x="10776763" y="45109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79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8007</TotalTime>
  <Words>2576</Words>
  <Application>Microsoft Office PowerPoint</Application>
  <PresentationFormat>Widescreen</PresentationFormat>
  <Paragraphs>353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Bookman Old Style</vt:lpstr>
      <vt:lpstr>Cambria Math</vt:lpstr>
      <vt:lpstr>Courier New</vt:lpstr>
      <vt:lpstr>Rockwell</vt:lpstr>
      <vt:lpstr>Arial</vt:lpstr>
      <vt:lpstr>Calibri</vt:lpstr>
      <vt:lpstr>Damask</vt:lpstr>
      <vt:lpstr>Multicore programming</vt:lpstr>
      <vt:lpstr>Recall: traversing a doubly-linked list without locking nodes?</vt:lpstr>
      <vt:lpstr>What if we have bi-directional traversals?</vt:lpstr>
      <vt:lpstr>Lock-free Bi-directional traversals complicate linearization</vt:lpstr>
      <vt:lpstr>Making two changes appear atomic to a lockless traversal</vt:lpstr>
      <vt:lpstr>DCAS object: sequential semantics</vt:lpstr>
      <vt:lpstr>DCAS-based doubly-linked list</vt:lpstr>
      <vt:lpstr>First attempt at an Implementation</vt:lpstr>
      <vt:lpstr>First attempt at an Implementation</vt:lpstr>
      <vt:lpstr>Is this algorithm correct?</vt:lpstr>
      <vt:lpstr>A Counterexample</vt:lpstr>
      <vt:lpstr>Overcoming this problem: marking</vt:lpstr>
      <vt:lpstr>kCAS object: Making k changes appear atomic </vt:lpstr>
      <vt:lpstr>KCAS-based doubly-linked list</vt:lpstr>
      <vt:lpstr>Lock-free doubly-linked list using KCAS</vt:lpstr>
      <vt:lpstr>Implementation of Insert</vt:lpstr>
      <vt:lpstr>Implementation of Delete</vt:lpstr>
      <vt:lpstr>Is this algorithm correct?</vt:lpstr>
      <vt:lpstr>Sketching The difficult argument: Linearizing contains</vt:lpstr>
      <vt:lpstr>A contains that returns true</vt:lpstr>
      <vt:lpstr>A contains that returns false</vt:lpstr>
      <vt:lpstr>Linearizing insert</vt:lpstr>
      <vt:lpstr>Linearizing Delete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277</cp:revision>
  <dcterms:created xsi:type="dcterms:W3CDTF">2018-08-02T15:34:22Z</dcterms:created>
  <dcterms:modified xsi:type="dcterms:W3CDTF">2021-02-09T22:49:50Z</dcterms:modified>
</cp:coreProperties>
</file>