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417" r:id="rId2"/>
    <p:sldId id="379" r:id="rId3"/>
    <p:sldId id="390" r:id="rId4"/>
    <p:sldId id="381" r:id="rId5"/>
    <p:sldId id="382" r:id="rId6"/>
    <p:sldId id="383" r:id="rId7"/>
    <p:sldId id="416" r:id="rId8"/>
    <p:sldId id="384" r:id="rId9"/>
    <p:sldId id="391" r:id="rId10"/>
    <p:sldId id="385" r:id="rId11"/>
    <p:sldId id="394" r:id="rId12"/>
    <p:sldId id="396" r:id="rId13"/>
    <p:sldId id="393" r:id="rId14"/>
    <p:sldId id="392" r:id="rId15"/>
    <p:sldId id="422" r:id="rId16"/>
    <p:sldId id="402" r:id="rId17"/>
    <p:sldId id="395" r:id="rId18"/>
    <p:sldId id="419" r:id="rId19"/>
    <p:sldId id="401" r:id="rId20"/>
    <p:sldId id="421" r:id="rId21"/>
    <p:sldId id="414" r:id="rId22"/>
    <p:sldId id="403" r:id="rId23"/>
    <p:sldId id="404" r:id="rId24"/>
    <p:sldId id="40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bot" initials="t" lastIdx="0" clrIdx="0">
    <p:extLst>
      <p:ext uri="{19B8F6BF-5375-455C-9EA6-DF929625EA0E}">
        <p15:presenceInfo xmlns:p15="http://schemas.microsoft.com/office/powerpoint/2012/main" userId="trbo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8F8F8"/>
    <a:srgbClr val="41332B"/>
    <a:srgbClr val="2A2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60" autoAdjust="0"/>
    <p:restoredTop sz="94660"/>
  </p:normalViewPr>
  <p:slideViewPr>
    <p:cSldViewPr snapToGrid="0">
      <p:cViewPr varScale="1">
        <p:scale>
          <a:sx n="79" d="100"/>
          <a:sy n="79" d="100"/>
        </p:scale>
        <p:origin x="62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D9A3B-40D9-4D9F-AED0-EFF259D7885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6A0C8-63A3-4694-BF3C-BEC29C07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2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800" dirty="0"/>
              <a:t>des = </a:t>
            </a:r>
            <a:r>
              <a:rPr lang="en-US" sz="2800" dirty="0" err="1"/>
              <a:t>CreateNew</a:t>
            </a:r>
            <a:r>
              <a:rPr lang="en-US" sz="2800" dirty="0"/>
              <a:t>(DCSS descriptor, &lt;a1, e1, a2, e2, n2&gt;)</a:t>
            </a:r>
          </a:p>
          <a:p>
            <a:pPr lvl="1"/>
            <a:r>
              <a:rPr lang="en-US" sz="2800" dirty="0"/>
              <a:t>Use CAS to change *a2 from e2 to des</a:t>
            </a:r>
          </a:p>
          <a:p>
            <a:pPr lvl="1"/>
            <a:r>
              <a:rPr lang="en-US" sz="2800" dirty="0"/>
              <a:t>Help (code for help?)</a:t>
            </a:r>
          </a:p>
          <a:p>
            <a:pPr lvl="1"/>
            <a:r>
              <a:rPr lang="en-US" sz="2800" dirty="0"/>
              <a:t>Reclaim descriptor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8A144-4229-4CB9-AA03-9DAD88ACE6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69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8A144-4229-4CB9-AA03-9DAD88ACE6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9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389546"/>
            <a:ext cx="9001462" cy="1300271"/>
          </a:xfrm>
        </p:spPr>
        <p:txBody>
          <a:bodyPr>
            <a:normAutofit/>
          </a:bodyPr>
          <a:lstStyle/>
          <a:p>
            <a:r>
              <a:rPr lang="en-US" sz="4400" dirty="0"/>
              <a:t>Multicore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302" y="1763948"/>
            <a:ext cx="10713396" cy="4085617"/>
          </a:xfrm>
        </p:spPr>
        <p:txBody>
          <a:bodyPr>
            <a:normAutofit/>
          </a:bodyPr>
          <a:lstStyle/>
          <a:p>
            <a:endParaRPr lang="en-US" sz="2600" dirty="0"/>
          </a:p>
          <a:p>
            <a:endParaRPr lang="en-US" sz="2600" dirty="0"/>
          </a:p>
          <a:p>
            <a:r>
              <a:rPr lang="en-US" sz="2600" dirty="0">
                <a:effectLst/>
              </a:rPr>
              <a:t>Implementing multi-word CAS (KCAS)</a:t>
            </a:r>
          </a:p>
          <a:p>
            <a:r>
              <a:rPr lang="en-US" sz="2600" b="1" dirty="0"/>
              <a:t>Lecture 11</a:t>
            </a:r>
          </a:p>
          <a:p>
            <a:endParaRPr lang="en-US" dirty="0"/>
          </a:p>
          <a:p>
            <a:r>
              <a:rPr lang="en-US" sz="2200" dirty="0"/>
              <a:t>Trevor Brown</a:t>
            </a:r>
          </a:p>
        </p:txBody>
      </p:sp>
    </p:spTree>
    <p:extLst>
      <p:ext uri="{BB962C8B-B14F-4D97-AF65-F5344CB8AC3E}">
        <p14:creationId xmlns:p14="http://schemas.microsoft.com/office/powerpoint/2010/main" val="515729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Implementation: data types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54B5E9-C39C-4C3C-80D2-1E24B8110373}"/>
              </a:ext>
            </a:extLst>
          </p:cNvPr>
          <p:cNvSpPr/>
          <p:nvPr/>
        </p:nvSpPr>
        <p:spPr>
          <a:xfrm>
            <a:off x="3624943" y="2360950"/>
            <a:ext cx="4740729" cy="2062490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atomic&lt;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atomic&lt;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char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       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padding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24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__attribute__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aligned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64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966EFE-1E98-4708-BA74-500B16C73AD6}"/>
              </a:ext>
            </a:extLst>
          </p:cNvPr>
          <p:cNvSpPr/>
          <p:nvPr/>
        </p:nvSpPr>
        <p:spPr>
          <a:xfrm>
            <a:off x="3624944" y="2015598"/>
            <a:ext cx="4740727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DCSS_desc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{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68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DBB93-2BF0-4B44-8121-5A626835E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CAS (VAL_CAS)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4077F-1E52-411C-949A-C81C73032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Slightly different definition of CAS(</a:t>
            </a:r>
            <a:r>
              <a:rPr lang="en-US" dirty="0" err="1"/>
              <a:t>addr</a:t>
            </a:r>
            <a:r>
              <a:rPr lang="en-US" dirty="0"/>
              <a:t>, exp, new)</a:t>
            </a:r>
          </a:p>
          <a:p>
            <a:r>
              <a:rPr lang="en-US" dirty="0"/>
              <a:t>Instead of returning true/false,</a:t>
            </a:r>
            <a:br>
              <a:rPr lang="en-US" dirty="0"/>
            </a:br>
            <a:r>
              <a:rPr lang="en-US" dirty="0"/>
              <a:t>it returns the </a:t>
            </a:r>
            <a:r>
              <a:rPr lang="en-US" b="1" dirty="0"/>
              <a:t>value that was contained in *</a:t>
            </a:r>
            <a:r>
              <a:rPr lang="en-US" b="1" dirty="0" err="1"/>
              <a:t>addr</a:t>
            </a:r>
            <a:br>
              <a:rPr lang="en-US" dirty="0"/>
            </a:br>
            <a:r>
              <a:rPr lang="en-US" dirty="0"/>
              <a:t>when the CAS occurred</a:t>
            </a:r>
          </a:p>
          <a:p>
            <a:pPr lvl="1"/>
            <a:r>
              <a:rPr lang="en-US" sz="2000" dirty="0"/>
              <a:t>For successful CAS, this is </a:t>
            </a:r>
            <a:r>
              <a:rPr lang="en-US" sz="2000" b="1" dirty="0"/>
              <a:t>exp</a:t>
            </a:r>
          </a:p>
          <a:p>
            <a:pPr lvl="1"/>
            <a:r>
              <a:rPr lang="en-US" sz="2000" dirty="0"/>
              <a:t>For failed CAS, this is </a:t>
            </a:r>
            <a:r>
              <a:rPr lang="en-US" sz="2000" b="1" dirty="0"/>
              <a:t>different </a:t>
            </a:r>
            <a:r>
              <a:rPr lang="en-US" sz="2000" dirty="0"/>
              <a:t>from exp</a:t>
            </a:r>
          </a:p>
          <a:p>
            <a:pPr lvl="2"/>
            <a:r>
              <a:rPr lang="en-US" sz="1800" dirty="0">
                <a:sym typeface="Wingdings" panose="05000000000000000000" pitchFamily="2" charset="2"/>
              </a:rPr>
              <a:t> t</a:t>
            </a:r>
            <a:r>
              <a:rPr lang="en-US" sz="1800" dirty="0"/>
              <a:t>he value that caused the CAS to fail!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3F7652-6D76-4FF9-A26C-0706C6A48F66}"/>
              </a:ext>
            </a:extLst>
          </p:cNvPr>
          <p:cNvSpPr/>
          <p:nvPr/>
        </p:nvSpPr>
        <p:spPr>
          <a:xfrm>
            <a:off x="7550811" y="4061507"/>
            <a:ext cx="4039067" cy="15483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Note: in GCC, this is __</a:t>
            </a:r>
            <a:r>
              <a:rPr lang="en-US" dirty="0" err="1"/>
              <a:t>sync_</a:t>
            </a:r>
            <a:r>
              <a:rPr lang="en-US" b="1" dirty="0" err="1"/>
              <a:t>val</a:t>
            </a:r>
            <a:r>
              <a:rPr lang="en-US" dirty="0" err="1"/>
              <a:t>_compare_and_swap</a:t>
            </a:r>
            <a:r>
              <a:rPr lang="en-US" dirty="0"/>
              <a:t>.</a:t>
            </a:r>
          </a:p>
          <a:p>
            <a:pPr algn="ctr"/>
            <a:r>
              <a:rPr lang="en-US" dirty="0"/>
              <a:t>C++ &lt;atomic&gt; also implements value CAS semantics.</a:t>
            </a:r>
          </a:p>
          <a:p>
            <a:pPr algn="ctr"/>
            <a:r>
              <a:rPr lang="en-US" dirty="0"/>
              <a:t>Java has no equivalent!</a:t>
            </a:r>
          </a:p>
        </p:txBody>
      </p:sp>
    </p:spTree>
    <p:extLst>
      <p:ext uri="{BB962C8B-B14F-4D97-AF65-F5344CB8AC3E}">
        <p14:creationId xmlns:p14="http://schemas.microsoft.com/office/powerpoint/2010/main" val="261881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735B7-6881-4C40-B99C-F19B71B66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Implementation: </a:t>
            </a:r>
            <a:r>
              <a:rPr lang="en-US" dirty="0" err="1"/>
              <a:t>DCSSRead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D6DFC4-EB4E-425E-A998-39C97176567E}"/>
              </a:ext>
            </a:extLst>
          </p:cNvPr>
          <p:cNvSpPr/>
          <p:nvPr/>
        </p:nvSpPr>
        <p:spPr>
          <a:xfrm>
            <a:off x="786794" y="2523592"/>
            <a:ext cx="6080055" cy="2036609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17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18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19  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20 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isDCSS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DCSSHelp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21 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break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22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23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F4C326-3491-4930-85AE-AAEAD6623078}"/>
              </a:ext>
            </a:extLst>
          </p:cNvPr>
          <p:cNvSpPr/>
          <p:nvPr/>
        </p:nvSpPr>
        <p:spPr>
          <a:xfrm>
            <a:off x="786795" y="2178241"/>
            <a:ext cx="6080054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DCSSRead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(atomic&lt;</a:t>
            </a:r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27D4D01F-8E1C-4243-9AFC-B0028735047C}"/>
              </a:ext>
            </a:extLst>
          </p:cNvPr>
          <p:cNvSpPr/>
          <p:nvPr/>
        </p:nvSpPr>
        <p:spPr>
          <a:xfrm>
            <a:off x="7283096" y="1751988"/>
            <a:ext cx="4492016" cy="908790"/>
          </a:xfrm>
          <a:prstGeom prst="wedgeRectCallout">
            <a:avLst>
              <a:gd name="adj1" fmla="val -141303"/>
              <a:gd name="adj2" fmla="val 11763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Try to read *</a:t>
            </a:r>
            <a:r>
              <a:rPr lang="en-US" dirty="0" err="1"/>
              <a:t>addr</a:t>
            </a:r>
            <a:r>
              <a:rPr lang="en-US" dirty="0"/>
              <a:t>.</a:t>
            </a:r>
          </a:p>
          <a:p>
            <a:pPr algn="ctr"/>
            <a:r>
              <a:rPr lang="en-US" dirty="0"/>
              <a:t>If we do </a:t>
            </a:r>
            <a:r>
              <a:rPr lang="en-US" b="1" dirty="0"/>
              <a:t>not</a:t>
            </a:r>
            <a:r>
              <a:rPr lang="en-US" dirty="0"/>
              <a:t> see a descriptor pointer,</a:t>
            </a:r>
            <a:br>
              <a:rPr lang="en-US" dirty="0"/>
            </a:br>
            <a:r>
              <a:rPr lang="en-US" dirty="0"/>
              <a:t>we are done.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82213174-0A30-43FB-A1B5-C5F45303795B}"/>
              </a:ext>
            </a:extLst>
          </p:cNvPr>
          <p:cNvSpPr/>
          <p:nvPr/>
        </p:nvSpPr>
        <p:spPr>
          <a:xfrm>
            <a:off x="7283096" y="2974605"/>
            <a:ext cx="4492016" cy="908790"/>
          </a:xfrm>
          <a:prstGeom prst="wedgeRectCallout">
            <a:avLst>
              <a:gd name="adj1" fmla="val -66445"/>
              <a:gd name="adj2" fmla="val 1506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 we read a descriptor pointer,</a:t>
            </a:r>
            <a:br>
              <a:rPr lang="en-US" dirty="0"/>
            </a:br>
            <a:r>
              <a:rPr lang="en-US" dirty="0"/>
              <a:t>we </a:t>
            </a:r>
            <a:r>
              <a:rPr lang="en-US" b="1" dirty="0"/>
              <a:t>help</a:t>
            </a:r>
            <a:r>
              <a:rPr lang="en-US" dirty="0"/>
              <a:t> that DCSS and then retry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37A663-F5BB-4AC7-ADBC-1C3F2E14DE30}"/>
              </a:ext>
            </a:extLst>
          </p:cNvPr>
          <p:cNvSpPr/>
          <p:nvPr/>
        </p:nvSpPr>
        <p:spPr>
          <a:xfrm>
            <a:off x="1103416" y="4795404"/>
            <a:ext cx="5411684" cy="690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We linearize </a:t>
            </a:r>
            <a:r>
              <a:rPr lang="en-US" dirty="0" err="1"/>
              <a:t>DCSSRead</a:t>
            </a:r>
            <a:r>
              <a:rPr lang="en-US" dirty="0"/>
              <a:t> at its </a:t>
            </a:r>
            <a:r>
              <a:rPr lang="en-US" b="1" dirty="0"/>
              <a:t>last</a:t>
            </a:r>
            <a:r>
              <a:rPr lang="en-US" dirty="0"/>
              <a:t> read of *</a:t>
            </a:r>
            <a:r>
              <a:rPr lang="en-US" dirty="0" err="1"/>
              <a:t>addr</a:t>
            </a:r>
            <a:br>
              <a:rPr lang="en-US" dirty="0"/>
            </a:br>
            <a:r>
              <a:rPr lang="en-US" dirty="0"/>
              <a:t>(where it sees an </a:t>
            </a:r>
            <a:r>
              <a:rPr lang="en-US" b="1" u="sng" dirty="0"/>
              <a:t>application value</a:t>
            </a:r>
            <a:r>
              <a:rPr lang="en-US" dirty="0"/>
              <a:t>)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7A727F95-D190-42D5-B881-69C3504EEE8A}"/>
              </a:ext>
            </a:extLst>
          </p:cNvPr>
          <p:cNvSpPr/>
          <p:nvPr/>
        </p:nvSpPr>
        <p:spPr>
          <a:xfrm>
            <a:off x="7500257" y="4041445"/>
            <a:ext cx="4274855" cy="595909"/>
          </a:xfrm>
          <a:prstGeom prst="wedgeRectCallout">
            <a:avLst>
              <a:gd name="adj1" fmla="val 16333"/>
              <a:gd name="adj2" fmla="val -8083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This continues until we see an </a:t>
            </a:r>
            <a:r>
              <a:rPr lang="en-US" b="1" dirty="0"/>
              <a:t>application value </a:t>
            </a:r>
            <a:r>
              <a:rPr lang="en-US" dirty="0"/>
              <a:t>(not a descriptor)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676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2C4F7-9CEC-4DEA-89EE-90F35B679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Implementation: DCSS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EA399E-20CA-409B-945F-159FF866470B}"/>
              </a:ext>
            </a:extLst>
          </p:cNvPr>
          <p:cNvSpPr/>
          <p:nvPr/>
        </p:nvSpPr>
        <p:spPr>
          <a:xfrm>
            <a:off x="645126" y="2595928"/>
            <a:ext cx="7045929" cy="3144144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DCSS_desc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DCSS_desc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...);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4   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VAL_CAS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5  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isDCSS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DCSSHelp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6  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break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7 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8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1E9AE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9  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DCSSHelp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r>
              <a:rPr lang="en-US" dirty="0">
                <a:solidFill>
                  <a:srgbClr val="1E9AE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// finish our operation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10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11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07EA67-F085-4987-AC2D-57B83B6E025F}"/>
              </a:ext>
            </a:extLst>
          </p:cNvPr>
          <p:cNvSpPr/>
          <p:nvPr/>
        </p:nvSpPr>
        <p:spPr>
          <a:xfrm>
            <a:off x="645127" y="2250576"/>
            <a:ext cx="7045928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DCSS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addr2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exp2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new2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D7561CA9-777E-47C6-A5F2-3B67893DE2CD}"/>
              </a:ext>
            </a:extLst>
          </p:cNvPr>
          <p:cNvSpPr/>
          <p:nvPr/>
        </p:nvSpPr>
        <p:spPr>
          <a:xfrm>
            <a:off x="507931" y="995005"/>
            <a:ext cx="2243926" cy="908790"/>
          </a:xfrm>
          <a:prstGeom prst="wedgeRectCallout">
            <a:avLst>
              <a:gd name="adj1" fmla="val 36167"/>
              <a:gd name="adj2" fmla="val 13410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Create DCSS operation descriptor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77E8AB83-8AFE-452E-8A47-16A40FBD85AA}"/>
              </a:ext>
            </a:extLst>
          </p:cNvPr>
          <p:cNvSpPr/>
          <p:nvPr/>
        </p:nvSpPr>
        <p:spPr>
          <a:xfrm>
            <a:off x="7283096" y="1751988"/>
            <a:ext cx="3754524" cy="908790"/>
          </a:xfrm>
          <a:prstGeom prst="wedgeRectCallout">
            <a:avLst>
              <a:gd name="adj1" fmla="val -82205"/>
              <a:gd name="adj2" fmla="val 13840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Activation CAS: try to CAS our</a:t>
            </a:r>
            <a:br>
              <a:rPr lang="en-US" dirty="0"/>
            </a:br>
            <a:r>
              <a:rPr lang="en-US" b="1" dirty="0"/>
              <a:t>descriptor pointer </a:t>
            </a:r>
            <a:r>
              <a:rPr lang="en-US" dirty="0"/>
              <a:t>into </a:t>
            </a:r>
            <a:r>
              <a:rPr lang="en-US" b="1" dirty="0"/>
              <a:t>addr2 </a:t>
            </a:r>
            <a:br>
              <a:rPr lang="en-US" b="1" dirty="0"/>
            </a:br>
            <a:r>
              <a:rPr lang="en-US" dirty="0"/>
              <a:t>(temporarily replacing </a:t>
            </a:r>
            <a:r>
              <a:rPr lang="en-US" b="1" dirty="0"/>
              <a:t>exp2</a:t>
            </a:r>
            <a:r>
              <a:rPr lang="en-US" dirty="0"/>
              <a:t>)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BE86AE2F-DF12-4E1C-A48C-0CC313C9907D}"/>
              </a:ext>
            </a:extLst>
          </p:cNvPr>
          <p:cNvSpPr/>
          <p:nvPr/>
        </p:nvSpPr>
        <p:spPr>
          <a:xfrm>
            <a:off x="7763984" y="3103413"/>
            <a:ext cx="4162484" cy="1206944"/>
          </a:xfrm>
          <a:prstGeom prst="wedgeRectCallout">
            <a:avLst>
              <a:gd name="adj1" fmla="val -62875"/>
              <a:gd name="adj2" fmla="val 1559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 the value returned from the CAS is a descriptor pointer (which means our CAS </a:t>
            </a:r>
            <a:r>
              <a:rPr lang="en-US" b="1" dirty="0"/>
              <a:t>failed</a:t>
            </a:r>
            <a:r>
              <a:rPr lang="en-US" dirty="0"/>
              <a:t>), we </a:t>
            </a:r>
            <a:r>
              <a:rPr lang="en-US" b="1" dirty="0"/>
              <a:t>help </a:t>
            </a:r>
            <a:r>
              <a:rPr lang="en-US" dirty="0"/>
              <a:t>the other DCSS, then we retry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57177F4C-3B7C-4CE9-B4C1-3E28A1A46DF7}"/>
              </a:ext>
            </a:extLst>
          </p:cNvPr>
          <p:cNvSpPr/>
          <p:nvPr/>
        </p:nvSpPr>
        <p:spPr>
          <a:xfrm>
            <a:off x="6875136" y="4558550"/>
            <a:ext cx="4162484" cy="908790"/>
          </a:xfrm>
          <a:prstGeom prst="wedgeRectCallout">
            <a:avLst>
              <a:gd name="adj1" fmla="val -136890"/>
              <a:gd name="adj2" fmla="val -9382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Retry until we see an application value (not a descriptor pointer)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8C9E2A5B-6CF6-4F68-909E-6909E5E36C84}"/>
              </a:ext>
            </a:extLst>
          </p:cNvPr>
          <p:cNvSpPr/>
          <p:nvPr/>
        </p:nvSpPr>
        <p:spPr>
          <a:xfrm>
            <a:off x="3090211" y="5675222"/>
            <a:ext cx="4162484" cy="908790"/>
          </a:xfrm>
          <a:prstGeom prst="wedgeRectCallout">
            <a:avLst>
              <a:gd name="adj1" fmla="val -47354"/>
              <a:gd name="adj2" fmla="val -10659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 our activation CAS succeeds,</a:t>
            </a:r>
            <a:br>
              <a:rPr lang="en-US" dirty="0"/>
            </a:br>
            <a:r>
              <a:rPr lang="en-US" dirty="0"/>
              <a:t>we </a:t>
            </a:r>
            <a:r>
              <a:rPr lang="en-US" b="1" dirty="0"/>
              <a:t>help </a:t>
            </a:r>
            <a:r>
              <a:rPr lang="en-US" dirty="0"/>
              <a:t>our own DCSS complete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339E72-5C7D-421D-BFE9-5CDB965DFBBA}"/>
              </a:ext>
            </a:extLst>
          </p:cNvPr>
          <p:cNvSpPr/>
          <p:nvPr/>
        </p:nvSpPr>
        <p:spPr>
          <a:xfrm>
            <a:off x="7943499" y="5845629"/>
            <a:ext cx="3649787" cy="4610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Not handled here: how to free d</a:t>
            </a:r>
          </a:p>
        </p:txBody>
      </p:sp>
    </p:spTree>
    <p:extLst>
      <p:ext uri="{BB962C8B-B14F-4D97-AF65-F5344CB8AC3E}">
        <p14:creationId xmlns:p14="http://schemas.microsoft.com/office/powerpoint/2010/main" val="198733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164" y="247130"/>
            <a:ext cx="10353761" cy="666319"/>
          </a:xfrm>
        </p:spPr>
        <p:txBody>
          <a:bodyPr/>
          <a:lstStyle/>
          <a:p>
            <a:r>
              <a:rPr lang="en-US" dirty="0"/>
              <a:t>The help function: DCSS succeeds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46B4EA-0234-4ED4-BA70-2ABB25E7E2CB}"/>
              </a:ext>
            </a:extLst>
          </p:cNvPr>
          <p:cNvSpPr/>
          <p:nvPr/>
        </p:nvSpPr>
        <p:spPr>
          <a:xfrm>
            <a:off x="692404" y="2448519"/>
            <a:ext cx="5503835" cy="1530334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(*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  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  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61ECB5-98F4-4B15-9556-D409DEAB3621}"/>
              </a:ext>
            </a:extLst>
          </p:cNvPr>
          <p:cNvSpPr/>
          <p:nvPr/>
        </p:nvSpPr>
        <p:spPr>
          <a:xfrm>
            <a:off x="692405" y="2103167"/>
            <a:ext cx="5503834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DCSSHelp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DCSS_desc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3E1862-91E0-439B-AEF3-AEBD09F63B7E}"/>
              </a:ext>
            </a:extLst>
          </p:cNvPr>
          <p:cNvSpPr/>
          <p:nvPr/>
        </p:nvSpPr>
        <p:spPr>
          <a:xfrm>
            <a:off x="6987017" y="2129419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2F1A4A-B6EE-400D-9397-BFE0DF113C75}"/>
              </a:ext>
            </a:extLst>
          </p:cNvPr>
          <p:cNvSpPr/>
          <p:nvPr/>
        </p:nvSpPr>
        <p:spPr>
          <a:xfrm>
            <a:off x="6987017" y="2629291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D09C32-F897-4D29-BDAA-925F7E359506}"/>
              </a:ext>
            </a:extLst>
          </p:cNvPr>
          <p:cNvSpPr/>
          <p:nvPr/>
        </p:nvSpPr>
        <p:spPr>
          <a:xfrm>
            <a:off x="6987017" y="3129163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AF0C8B-C966-470D-98D3-8A947A395955}"/>
              </a:ext>
            </a:extLst>
          </p:cNvPr>
          <p:cNvSpPr/>
          <p:nvPr/>
        </p:nvSpPr>
        <p:spPr>
          <a:xfrm>
            <a:off x="6987017" y="3629035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F86595-A7C5-400C-B204-85DAF6BD5E42}"/>
              </a:ext>
            </a:extLst>
          </p:cNvPr>
          <p:cNvSpPr/>
          <p:nvPr/>
        </p:nvSpPr>
        <p:spPr>
          <a:xfrm>
            <a:off x="6987017" y="4128907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705D5B-C15C-469D-A40F-033F407C315C}"/>
              </a:ext>
            </a:extLst>
          </p:cNvPr>
          <p:cNvSpPr txBox="1"/>
          <p:nvPr/>
        </p:nvSpPr>
        <p:spPr>
          <a:xfrm>
            <a:off x="6417630" y="219468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E1C244-43B7-423A-ADC5-3D44FE2832FF}"/>
              </a:ext>
            </a:extLst>
          </p:cNvPr>
          <p:cNvSpPr txBox="1"/>
          <p:nvPr/>
        </p:nvSpPr>
        <p:spPr>
          <a:xfrm>
            <a:off x="6417630" y="269088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AE07F3-1F0B-44DF-8614-D26B11A990ED}"/>
              </a:ext>
            </a:extLst>
          </p:cNvPr>
          <p:cNvSpPr txBox="1"/>
          <p:nvPr/>
        </p:nvSpPr>
        <p:spPr>
          <a:xfrm>
            <a:off x="6417630" y="31964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0B57AD-CF87-436E-8DBC-4FD15B23AF99}"/>
              </a:ext>
            </a:extLst>
          </p:cNvPr>
          <p:cNvSpPr txBox="1"/>
          <p:nvPr/>
        </p:nvSpPr>
        <p:spPr>
          <a:xfrm>
            <a:off x="6417629" y="369099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424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16AE32-BE71-4F2C-854F-48C1E24752CB}"/>
              </a:ext>
            </a:extLst>
          </p:cNvPr>
          <p:cNvSpPr txBox="1"/>
          <p:nvPr/>
        </p:nvSpPr>
        <p:spPr>
          <a:xfrm>
            <a:off x="6417629" y="419772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432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2AC687-3024-47C7-A78B-BD60397CA646}"/>
              </a:ext>
            </a:extLst>
          </p:cNvPr>
          <p:cNvSpPr txBox="1"/>
          <p:nvPr/>
        </p:nvSpPr>
        <p:spPr>
          <a:xfrm>
            <a:off x="7044779" y="1758591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Main memory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BF01C6-CF9D-4030-8C2C-443E736AD876}"/>
              </a:ext>
            </a:extLst>
          </p:cNvPr>
          <p:cNvSpPr txBox="1"/>
          <p:nvPr/>
        </p:nvSpPr>
        <p:spPr>
          <a:xfrm>
            <a:off x="7625867" y="552920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0400F6-5519-4778-BD28-F37C614508C0}"/>
              </a:ext>
            </a:extLst>
          </p:cNvPr>
          <p:cNvSpPr/>
          <p:nvPr/>
        </p:nvSpPr>
        <p:spPr>
          <a:xfrm>
            <a:off x="9578450" y="2589868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400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3B1C4A-523D-4FA6-9919-FB56F46AB35D}"/>
              </a:ext>
            </a:extLst>
          </p:cNvPr>
          <p:cNvSpPr/>
          <p:nvPr/>
        </p:nvSpPr>
        <p:spPr>
          <a:xfrm>
            <a:off x="9578450" y="3077548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FF4435-D3B7-4886-8766-BA281DAAE893}"/>
              </a:ext>
            </a:extLst>
          </p:cNvPr>
          <p:cNvSpPr/>
          <p:nvPr/>
        </p:nvSpPr>
        <p:spPr>
          <a:xfrm>
            <a:off x="9578450" y="3565228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424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32B61D7-8F83-4977-B779-BAF62EED7FE1}"/>
              </a:ext>
            </a:extLst>
          </p:cNvPr>
          <p:cNvSpPr/>
          <p:nvPr/>
        </p:nvSpPr>
        <p:spPr>
          <a:xfrm>
            <a:off x="9578450" y="4052908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B27303E-0557-43D3-AE64-A5FCB4D7DBE3}"/>
              </a:ext>
            </a:extLst>
          </p:cNvPr>
          <p:cNvSpPr/>
          <p:nvPr/>
        </p:nvSpPr>
        <p:spPr>
          <a:xfrm>
            <a:off x="9578450" y="4540588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82FF91-A8E2-49BF-BE16-C50119333F80}"/>
              </a:ext>
            </a:extLst>
          </p:cNvPr>
          <p:cNvSpPr txBox="1"/>
          <p:nvPr/>
        </p:nvSpPr>
        <p:spPr>
          <a:xfrm>
            <a:off x="9603810" y="2234111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Descriptor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37D609-F7F2-4A9F-A362-6CE3744EFCFE}"/>
              </a:ext>
            </a:extLst>
          </p:cNvPr>
          <p:cNvSpPr txBox="1"/>
          <p:nvPr/>
        </p:nvSpPr>
        <p:spPr>
          <a:xfrm>
            <a:off x="10943954" y="2648639"/>
            <a:ext cx="940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addr1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45A643-1F2F-4017-BA66-0159D3E03A50}"/>
              </a:ext>
            </a:extLst>
          </p:cNvPr>
          <p:cNvSpPr txBox="1"/>
          <p:nvPr/>
        </p:nvSpPr>
        <p:spPr>
          <a:xfrm>
            <a:off x="10943954" y="3134918"/>
            <a:ext cx="932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8639DF-45BD-440C-8DB2-BD67B342B70F}"/>
              </a:ext>
            </a:extLst>
          </p:cNvPr>
          <p:cNvSpPr txBox="1"/>
          <p:nvPr/>
        </p:nvSpPr>
        <p:spPr>
          <a:xfrm>
            <a:off x="10943953" y="3621197"/>
            <a:ext cx="94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addr2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F2334A5-1390-4362-AE65-CAF6580F9200}"/>
              </a:ext>
            </a:extLst>
          </p:cNvPr>
          <p:cNvSpPr txBox="1"/>
          <p:nvPr/>
        </p:nvSpPr>
        <p:spPr>
          <a:xfrm>
            <a:off x="10943953" y="4110278"/>
            <a:ext cx="94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BD941D-5768-4ED0-9908-4388BB83E451}"/>
              </a:ext>
            </a:extLst>
          </p:cNvPr>
          <p:cNvSpPr txBox="1"/>
          <p:nvPr/>
        </p:nvSpPr>
        <p:spPr>
          <a:xfrm>
            <a:off x="10943953" y="4592767"/>
            <a:ext cx="94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02EC6B6-2FA9-461D-9F70-35F7E96835E1}"/>
              </a:ext>
            </a:extLst>
          </p:cNvPr>
          <p:cNvSpPr/>
          <p:nvPr/>
        </p:nvSpPr>
        <p:spPr>
          <a:xfrm>
            <a:off x="6987017" y="4628779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EF6E3CC-9650-4D6D-A61B-D00449E7EF0B}"/>
              </a:ext>
            </a:extLst>
          </p:cNvPr>
          <p:cNvSpPr/>
          <p:nvPr/>
        </p:nvSpPr>
        <p:spPr>
          <a:xfrm>
            <a:off x="6987017" y="5128651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46F83A-76BF-47D1-B8EA-C308DBF617FA}"/>
              </a:ext>
            </a:extLst>
          </p:cNvPr>
          <p:cNvSpPr txBox="1"/>
          <p:nvPr/>
        </p:nvSpPr>
        <p:spPr>
          <a:xfrm>
            <a:off x="6417629" y="469074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440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F85920F-0382-4324-86B3-E797CFCC5798}"/>
              </a:ext>
            </a:extLst>
          </p:cNvPr>
          <p:cNvSpPr txBox="1"/>
          <p:nvPr/>
        </p:nvSpPr>
        <p:spPr>
          <a:xfrm>
            <a:off x="6417629" y="519746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448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549199C-500C-443F-971D-CF1C9150C0D2}"/>
              </a:ext>
            </a:extLst>
          </p:cNvPr>
          <p:cNvSpPr/>
          <p:nvPr/>
        </p:nvSpPr>
        <p:spPr>
          <a:xfrm>
            <a:off x="6987017" y="3629035"/>
            <a:ext cx="1847088" cy="4998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839896D-1703-467F-A8DF-C40503B2483C}"/>
              </a:ext>
            </a:extLst>
          </p:cNvPr>
          <p:cNvSpPr/>
          <p:nvPr/>
        </p:nvSpPr>
        <p:spPr>
          <a:xfrm>
            <a:off x="7814484" y="3797172"/>
            <a:ext cx="165962" cy="150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1EBF27B-A8D1-44E2-AA22-3CC5611FD45A}"/>
              </a:ext>
            </a:extLst>
          </p:cNvPr>
          <p:cNvCxnSpPr>
            <a:cxnSpLocks/>
            <a:stCxn id="34" idx="6"/>
          </p:cNvCxnSpPr>
          <p:nvPr/>
        </p:nvCxnSpPr>
        <p:spPr>
          <a:xfrm flipV="1">
            <a:off x="7980446" y="3560220"/>
            <a:ext cx="1623364" cy="3122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A9AC95BD-5D8F-43BD-A3D5-65909C512125}"/>
              </a:ext>
            </a:extLst>
          </p:cNvPr>
          <p:cNvSpPr/>
          <p:nvPr/>
        </p:nvSpPr>
        <p:spPr>
          <a:xfrm>
            <a:off x="6987953" y="3638716"/>
            <a:ext cx="1847088" cy="4998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E2241D7-1241-4E99-914D-C663729238C3}"/>
              </a:ext>
            </a:extLst>
          </p:cNvPr>
          <p:cNvSpPr/>
          <p:nvPr/>
        </p:nvSpPr>
        <p:spPr>
          <a:xfrm>
            <a:off x="1766455" y="2448519"/>
            <a:ext cx="1392381" cy="33247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8C3848F-E418-44C1-A53A-4D79890E3752}"/>
              </a:ext>
            </a:extLst>
          </p:cNvPr>
          <p:cNvGrpSpPr/>
          <p:nvPr/>
        </p:nvGrpSpPr>
        <p:grpSpPr>
          <a:xfrm>
            <a:off x="8834105" y="2063260"/>
            <a:ext cx="818196" cy="1258128"/>
            <a:chOff x="8834105" y="2063260"/>
            <a:chExt cx="818196" cy="1258128"/>
          </a:xfrm>
        </p:grpSpPr>
        <p:sp>
          <p:nvSpPr>
            <p:cNvPr id="40" name="Equals 39">
              <a:extLst>
                <a:ext uri="{FF2B5EF4-FFF2-40B4-BE49-F238E27FC236}">
                  <a16:creationId xmlns:a16="http://schemas.microsoft.com/office/drawing/2014/main" id="{339202B0-A7A2-4682-9761-42DF7C4CF4B9}"/>
                </a:ext>
              </a:extLst>
            </p:cNvPr>
            <p:cNvSpPr/>
            <p:nvPr/>
          </p:nvSpPr>
          <p:spPr>
            <a:xfrm>
              <a:off x="8957748" y="2063260"/>
              <a:ext cx="694553" cy="540242"/>
            </a:xfrm>
            <a:prstGeom prst="mathEqua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37404931-6659-425F-80EA-97CF69596B8A}"/>
                </a:ext>
              </a:extLst>
            </p:cNvPr>
            <p:cNvCxnSpPr>
              <a:stCxn id="6" idx="3"/>
              <a:endCxn id="19" idx="1"/>
            </p:cNvCxnSpPr>
            <p:nvPr/>
          </p:nvCxnSpPr>
          <p:spPr>
            <a:xfrm>
              <a:off x="8834105" y="2379355"/>
              <a:ext cx="744345" cy="942033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BCA91A53-FADD-41BF-9583-D44AEA5C9654}"/>
              </a:ext>
            </a:extLst>
          </p:cNvPr>
          <p:cNvSpPr/>
          <p:nvPr/>
        </p:nvSpPr>
        <p:spPr>
          <a:xfrm>
            <a:off x="1420364" y="2727749"/>
            <a:ext cx="4625094" cy="33247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E93CA08-E173-4D32-81DF-14ED0502EC6C}"/>
              </a:ext>
            </a:extLst>
          </p:cNvPr>
          <p:cNvSpPr/>
          <p:nvPr/>
        </p:nvSpPr>
        <p:spPr>
          <a:xfrm>
            <a:off x="9577514" y="4533593"/>
            <a:ext cx="1365504" cy="4876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B6D2C34-1059-445E-9DE5-6C7681F74471}"/>
              </a:ext>
            </a:extLst>
          </p:cNvPr>
          <p:cNvSpPr/>
          <p:nvPr/>
        </p:nvSpPr>
        <p:spPr>
          <a:xfrm>
            <a:off x="560614" y="4295483"/>
            <a:ext cx="5712406" cy="7905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Where should this DCSS be linearized?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0C73791-9334-4082-B17B-018ACB69AB3C}"/>
              </a:ext>
            </a:extLst>
          </p:cNvPr>
          <p:cNvSpPr/>
          <p:nvPr/>
        </p:nvSpPr>
        <p:spPr>
          <a:xfrm>
            <a:off x="560613" y="5085996"/>
            <a:ext cx="5712406" cy="6186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The read at line 12… </a:t>
            </a:r>
            <a:r>
              <a:rPr lang="en-US" b="1" dirty="0">
                <a:solidFill>
                  <a:srgbClr val="000000"/>
                </a:solidFill>
              </a:rPr>
              <a:t>by the thread</a:t>
            </a:r>
            <a:r>
              <a:rPr lang="en-US" dirty="0">
                <a:solidFill>
                  <a:srgbClr val="000000"/>
                </a:solidFill>
              </a:rPr>
              <a:t> that does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the successful CAS at line 13!</a:t>
            </a:r>
          </a:p>
        </p:txBody>
      </p:sp>
      <p:sp>
        <p:nvSpPr>
          <p:cNvPr id="44" name="Speech Bubble: Rectangle 6">
            <a:extLst>
              <a:ext uri="{FF2B5EF4-FFF2-40B4-BE49-F238E27FC236}">
                <a16:creationId xmlns:a16="http://schemas.microsoft.com/office/drawing/2014/main" id="{77E8AB83-8AFE-452E-8A47-16A40FBD85AA}"/>
              </a:ext>
            </a:extLst>
          </p:cNvPr>
          <p:cNvSpPr/>
          <p:nvPr/>
        </p:nvSpPr>
        <p:spPr>
          <a:xfrm>
            <a:off x="4726352" y="1318978"/>
            <a:ext cx="2153393" cy="499819"/>
          </a:xfrm>
          <a:prstGeom prst="wedgeRectCallout">
            <a:avLst>
              <a:gd name="adj1" fmla="val -18751"/>
              <a:gd name="adj2" fmla="val 22987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Deactivation CAS</a:t>
            </a:r>
          </a:p>
        </p:txBody>
      </p:sp>
      <p:sp>
        <p:nvSpPr>
          <p:cNvPr id="50" name="Speech Bubble: Rectangle 6">
            <a:extLst>
              <a:ext uri="{FF2B5EF4-FFF2-40B4-BE49-F238E27FC236}">
                <a16:creationId xmlns:a16="http://schemas.microsoft.com/office/drawing/2014/main" id="{77E8AB83-8AFE-452E-8A47-16A40FBD85AA}"/>
              </a:ext>
            </a:extLst>
          </p:cNvPr>
          <p:cNvSpPr/>
          <p:nvPr/>
        </p:nvSpPr>
        <p:spPr>
          <a:xfrm>
            <a:off x="4726351" y="1322070"/>
            <a:ext cx="2153393" cy="499819"/>
          </a:xfrm>
          <a:prstGeom prst="wedgeRectCallout">
            <a:avLst>
              <a:gd name="adj1" fmla="val 6100"/>
              <a:gd name="adj2" fmla="val 35253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Deactivation CAS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0C73791-9334-4082-B17B-018ACB69AB3C}"/>
              </a:ext>
            </a:extLst>
          </p:cNvPr>
          <p:cNvSpPr/>
          <p:nvPr/>
        </p:nvSpPr>
        <p:spPr>
          <a:xfrm>
            <a:off x="2111830" y="5695305"/>
            <a:ext cx="4514676" cy="7832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At the </a:t>
            </a:r>
            <a:r>
              <a:rPr lang="en-US" b="1" u="sng" dirty="0">
                <a:solidFill>
                  <a:srgbClr val="000000"/>
                </a:solidFill>
              </a:rPr>
              <a:t>read</a:t>
            </a:r>
            <a:r>
              <a:rPr lang="en-US" dirty="0">
                <a:solidFill>
                  <a:srgbClr val="000000"/>
                </a:solidFill>
              </a:rPr>
              <a:t>??? You might have suggested the successful CAS… but no!</a:t>
            </a:r>
            <a:endParaRPr lang="en-US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7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1" animBg="1"/>
      <p:bldP spid="36" grpId="0" animBg="1"/>
      <p:bldP spid="39" grpId="0" animBg="1"/>
      <p:bldP spid="46" grpId="0" animBg="1"/>
      <p:bldP spid="47" grpId="0" animBg="1"/>
      <p:bldP spid="48" grpId="0" animBg="1"/>
      <p:bldP spid="49" grpId="0" animBg="1"/>
      <p:bldP spid="44" grpId="0" animBg="1"/>
      <p:bldP spid="50" grpId="0" animBg="1"/>
      <p:bldP spid="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2880E02-4456-43C0-9E1A-20167020CEE2}"/>
              </a:ext>
            </a:extLst>
          </p:cNvPr>
          <p:cNvCxnSpPr>
            <a:cxnSpLocks/>
          </p:cNvCxnSpPr>
          <p:nvPr/>
        </p:nvCxnSpPr>
        <p:spPr>
          <a:xfrm>
            <a:off x="1520568" y="2481941"/>
            <a:ext cx="10312203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8E6C296-4948-45AA-990F-9B319B869215}"/>
              </a:ext>
            </a:extLst>
          </p:cNvPr>
          <p:cNvSpPr/>
          <p:nvPr/>
        </p:nvSpPr>
        <p:spPr>
          <a:xfrm>
            <a:off x="2324101" y="1453238"/>
            <a:ext cx="7037615" cy="413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DCSS -- successful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80C310C-CDC2-4DB4-BEBC-D1FFA1311C40}"/>
              </a:ext>
            </a:extLst>
          </p:cNvPr>
          <p:cNvSpPr/>
          <p:nvPr/>
        </p:nvSpPr>
        <p:spPr>
          <a:xfrm>
            <a:off x="1284517" y="371092"/>
            <a:ext cx="2188028" cy="571499"/>
          </a:xfrm>
          <a:prstGeom prst="wedgeRectCallout">
            <a:avLst>
              <a:gd name="adj1" fmla="val 33884"/>
              <a:gd name="adj2" fmla="val 14345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A: Activation CAS</a:t>
            </a:r>
            <a:br>
              <a:rPr lang="en-CA" dirty="0"/>
            </a:br>
            <a:r>
              <a:rPr lang="en-CA" dirty="0"/>
              <a:t>on d-&gt;addr2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C87AEC41-C166-412C-A315-F630ACDF342A}"/>
              </a:ext>
            </a:extLst>
          </p:cNvPr>
          <p:cNvSpPr/>
          <p:nvPr/>
        </p:nvSpPr>
        <p:spPr>
          <a:xfrm>
            <a:off x="8126186" y="371091"/>
            <a:ext cx="2503715" cy="571499"/>
          </a:xfrm>
          <a:prstGeom prst="wedgeRectCallout">
            <a:avLst>
              <a:gd name="adj1" fmla="val -31539"/>
              <a:gd name="adj2" fmla="val 14440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C: Deactivation CAS</a:t>
            </a:r>
            <a:br>
              <a:rPr lang="en-CA" dirty="0"/>
            </a:br>
            <a:r>
              <a:rPr lang="en-CA" dirty="0"/>
              <a:t>on d-&gt;addr2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FA06F803-47A1-4559-98EF-F54D0D79B6BD}"/>
              </a:ext>
            </a:extLst>
          </p:cNvPr>
          <p:cNvSpPr/>
          <p:nvPr/>
        </p:nvSpPr>
        <p:spPr>
          <a:xfrm>
            <a:off x="3858987" y="362436"/>
            <a:ext cx="2296884" cy="571499"/>
          </a:xfrm>
          <a:prstGeom prst="wedgeRectCallout">
            <a:avLst>
              <a:gd name="adj1" fmla="val 33884"/>
              <a:gd name="adj2" fmla="val 14345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B: Read *d-&gt;addr1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023C9E-82C7-4AF5-ADBC-33E103A8A784}"/>
              </a:ext>
            </a:extLst>
          </p:cNvPr>
          <p:cNvSpPr txBox="1"/>
          <p:nvPr/>
        </p:nvSpPr>
        <p:spPr>
          <a:xfrm>
            <a:off x="313189" y="1448681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Thread 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3756A8-A2DC-44A0-A750-1DBB5C4423C6}"/>
              </a:ext>
            </a:extLst>
          </p:cNvPr>
          <p:cNvSpPr txBox="1"/>
          <p:nvPr/>
        </p:nvSpPr>
        <p:spPr>
          <a:xfrm>
            <a:off x="313189" y="3036130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Thread q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43E995-B196-4DCF-9D03-ADF8AA579CC8}"/>
              </a:ext>
            </a:extLst>
          </p:cNvPr>
          <p:cNvSpPr txBox="1"/>
          <p:nvPr/>
        </p:nvSpPr>
        <p:spPr>
          <a:xfrm>
            <a:off x="11178425" y="2063233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time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1F1CCEF-7A3F-4298-87F8-11FB7FFD9148}"/>
              </a:ext>
            </a:extLst>
          </p:cNvPr>
          <p:cNvCxnSpPr>
            <a:cxnSpLocks/>
          </p:cNvCxnSpPr>
          <p:nvPr/>
        </p:nvCxnSpPr>
        <p:spPr>
          <a:xfrm>
            <a:off x="1741716" y="1333500"/>
            <a:ext cx="0" cy="2160814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FBCE9193-5F2D-48BE-B91A-7657702BCCB5}"/>
              </a:ext>
            </a:extLst>
          </p:cNvPr>
          <p:cNvSpPr/>
          <p:nvPr/>
        </p:nvSpPr>
        <p:spPr>
          <a:xfrm>
            <a:off x="9541330" y="3036130"/>
            <a:ext cx="1621969" cy="413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/>
              <a:t>DCSSRead</a:t>
            </a:r>
            <a:endParaRPr lang="en-CA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221293-D7F5-432F-8E62-12C0AF2FE2F9}"/>
              </a:ext>
            </a:extLst>
          </p:cNvPr>
          <p:cNvSpPr/>
          <p:nvPr/>
        </p:nvSpPr>
        <p:spPr>
          <a:xfrm>
            <a:off x="6373589" y="3036130"/>
            <a:ext cx="1621969" cy="413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/>
              <a:t>DCSSRead</a:t>
            </a:r>
            <a:endParaRPr lang="en-CA" dirty="0"/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CA345DC4-7272-46C1-9F20-50B79B3E0132}"/>
              </a:ext>
            </a:extLst>
          </p:cNvPr>
          <p:cNvSpPr/>
          <p:nvPr/>
        </p:nvSpPr>
        <p:spPr>
          <a:xfrm>
            <a:off x="9459686" y="4021293"/>
            <a:ext cx="2579916" cy="1018790"/>
          </a:xfrm>
          <a:prstGeom prst="wedgeRectCallout">
            <a:avLst>
              <a:gd name="adj1" fmla="val -22644"/>
              <a:gd name="adj2" fmla="val -10461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Makes no difference to this operation if DCSS LP is at B or C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FB5A9D1-D361-419C-A50D-7EEC26CD7C12}"/>
              </a:ext>
            </a:extLst>
          </p:cNvPr>
          <p:cNvSpPr/>
          <p:nvPr/>
        </p:nvSpPr>
        <p:spPr>
          <a:xfrm>
            <a:off x="6373589" y="3036130"/>
            <a:ext cx="2879268" cy="413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/>
              <a:t>DCSSRead</a:t>
            </a:r>
            <a:endParaRPr lang="en-CA" dirty="0"/>
          </a:p>
        </p:txBody>
      </p:sp>
      <p:sp>
        <p:nvSpPr>
          <p:cNvPr id="30" name="Speech Bubble: Rectangle 29">
            <a:extLst>
              <a:ext uri="{FF2B5EF4-FFF2-40B4-BE49-F238E27FC236}">
                <a16:creationId xmlns:a16="http://schemas.microsoft.com/office/drawing/2014/main" id="{EFB76BAA-33E8-4F54-A7AE-7D60224B26DD}"/>
              </a:ext>
            </a:extLst>
          </p:cNvPr>
          <p:cNvSpPr/>
          <p:nvPr/>
        </p:nvSpPr>
        <p:spPr>
          <a:xfrm>
            <a:off x="7391410" y="1985968"/>
            <a:ext cx="3096969" cy="626694"/>
          </a:xfrm>
          <a:prstGeom prst="wedgeRectCallout">
            <a:avLst>
              <a:gd name="adj1" fmla="val 9276"/>
              <a:gd name="adj2" fmla="val 12144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Read *d-&gt;addr2 and see an </a:t>
            </a:r>
            <a:r>
              <a:rPr lang="en-CA" b="1" dirty="0"/>
              <a:t>application value</a:t>
            </a:r>
            <a:r>
              <a:rPr lang="en-CA" dirty="0"/>
              <a:t> (LP)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44433C5-BF2C-40EC-9857-B43F58A80E7C}"/>
              </a:ext>
            </a:extLst>
          </p:cNvPr>
          <p:cNvSpPr/>
          <p:nvPr/>
        </p:nvSpPr>
        <p:spPr>
          <a:xfrm>
            <a:off x="152398" y="3960529"/>
            <a:ext cx="5503835" cy="1530334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(*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  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  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EF12E1F-7B5C-4BFD-9247-4B026539D9F8}"/>
              </a:ext>
            </a:extLst>
          </p:cNvPr>
          <p:cNvSpPr/>
          <p:nvPr/>
        </p:nvSpPr>
        <p:spPr>
          <a:xfrm>
            <a:off x="152399" y="3615177"/>
            <a:ext cx="5503834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DCSSHelp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DCSS_desc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7D60420-F2F5-4FDF-87E6-B6F63D3EC11D}"/>
              </a:ext>
            </a:extLst>
          </p:cNvPr>
          <p:cNvSpPr/>
          <p:nvPr/>
        </p:nvSpPr>
        <p:spPr>
          <a:xfrm>
            <a:off x="1226449" y="3960529"/>
            <a:ext cx="1392381" cy="33247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5716A20-F044-4FC7-84C3-36B209102793}"/>
              </a:ext>
            </a:extLst>
          </p:cNvPr>
          <p:cNvSpPr/>
          <p:nvPr/>
        </p:nvSpPr>
        <p:spPr>
          <a:xfrm>
            <a:off x="880358" y="4239759"/>
            <a:ext cx="4625094" cy="33247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peech Bubble: Rectangle 23">
            <a:extLst>
              <a:ext uri="{FF2B5EF4-FFF2-40B4-BE49-F238E27FC236}">
                <a16:creationId xmlns:a16="http://schemas.microsoft.com/office/drawing/2014/main" id="{378434C0-F0CF-4685-8955-1FD298859CE6}"/>
              </a:ext>
            </a:extLst>
          </p:cNvPr>
          <p:cNvSpPr/>
          <p:nvPr/>
        </p:nvSpPr>
        <p:spPr>
          <a:xfrm>
            <a:off x="5415643" y="3917881"/>
            <a:ext cx="3238502" cy="681334"/>
          </a:xfrm>
          <a:prstGeom prst="wedgeRectCallout">
            <a:avLst>
              <a:gd name="adj1" fmla="val 15871"/>
              <a:gd name="adj2" fmla="val -125455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This operation might be affected by the choice of LP</a:t>
            </a:r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8AC9CFCE-D415-4BBC-A7BD-4C223C4D069B}"/>
              </a:ext>
            </a:extLst>
          </p:cNvPr>
          <p:cNvSpPr/>
          <p:nvPr/>
        </p:nvSpPr>
        <p:spPr>
          <a:xfrm>
            <a:off x="4229100" y="4891171"/>
            <a:ext cx="5159830" cy="599692"/>
          </a:xfrm>
          <a:prstGeom prst="wedgeRectCallout">
            <a:avLst>
              <a:gd name="adj1" fmla="val 18689"/>
              <a:gd name="adj2" fmla="val -1010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But this operation must </a:t>
            </a:r>
            <a:r>
              <a:rPr lang="en-CA" b="1" dirty="0"/>
              <a:t>help</a:t>
            </a:r>
            <a:r>
              <a:rPr lang="en-CA" dirty="0"/>
              <a:t> the DCSS,</a:t>
            </a:r>
            <a:br>
              <a:rPr lang="en-CA" dirty="0"/>
            </a:br>
            <a:r>
              <a:rPr lang="en-CA" dirty="0"/>
              <a:t>so it must do its last read of *d-&gt;addr2 </a:t>
            </a:r>
            <a:r>
              <a:rPr lang="en-CA" b="1" dirty="0"/>
              <a:t>after C</a:t>
            </a:r>
            <a:r>
              <a:rPr lang="en-CA" dirty="0"/>
              <a:t>!</a:t>
            </a:r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40F2AFB4-9A97-4F90-B41D-8646F1363B1F}"/>
              </a:ext>
            </a:extLst>
          </p:cNvPr>
          <p:cNvSpPr/>
          <p:nvPr/>
        </p:nvSpPr>
        <p:spPr>
          <a:xfrm>
            <a:off x="1104902" y="5711106"/>
            <a:ext cx="5649684" cy="882732"/>
          </a:xfrm>
          <a:prstGeom prst="wedgeRectCallout">
            <a:avLst>
              <a:gd name="adj1" fmla="val 18290"/>
              <a:gd name="adj2" fmla="val -7552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It sees the </a:t>
            </a:r>
            <a:r>
              <a:rPr lang="en-CA" b="1" dirty="0"/>
              <a:t>new </a:t>
            </a:r>
            <a:r>
              <a:rPr lang="en-CA" dirty="0"/>
              <a:t>value. So, it makes no difference </a:t>
            </a:r>
            <a:r>
              <a:rPr lang="en-CA" b="1" dirty="0"/>
              <a:t>to </a:t>
            </a:r>
            <a:r>
              <a:rPr lang="en-CA" b="1" u="sng" dirty="0"/>
              <a:t>this</a:t>
            </a:r>
            <a:r>
              <a:rPr lang="en-CA" b="1" dirty="0"/>
              <a:t> operation</a:t>
            </a:r>
            <a:r>
              <a:rPr lang="en-CA" dirty="0"/>
              <a:t> whether DCSS LP is at B or C.</a:t>
            </a:r>
          </a:p>
          <a:p>
            <a:pPr algn="ctr"/>
            <a:r>
              <a:rPr lang="en-CA" dirty="0"/>
              <a:t>Either way, the DCSS has happened and we see it.</a:t>
            </a:r>
          </a:p>
        </p:txBody>
      </p:sp>
      <p:sp>
        <p:nvSpPr>
          <p:cNvPr id="31" name="Speech Bubble: Rectangle 30">
            <a:extLst>
              <a:ext uri="{FF2B5EF4-FFF2-40B4-BE49-F238E27FC236}">
                <a16:creationId xmlns:a16="http://schemas.microsoft.com/office/drawing/2014/main" id="{CCE365AA-61A0-44A6-AF86-C896011F6B70}"/>
              </a:ext>
            </a:extLst>
          </p:cNvPr>
          <p:cNvSpPr/>
          <p:nvPr/>
        </p:nvSpPr>
        <p:spPr>
          <a:xfrm>
            <a:off x="7108372" y="5711106"/>
            <a:ext cx="4893128" cy="882732"/>
          </a:xfrm>
          <a:prstGeom prst="wedgeRectCallout">
            <a:avLst>
              <a:gd name="adj1" fmla="val -58314"/>
              <a:gd name="adj2" fmla="val 2128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But </a:t>
            </a:r>
            <a:r>
              <a:rPr lang="en-CA" b="1" dirty="0"/>
              <a:t>B</a:t>
            </a:r>
            <a:r>
              <a:rPr lang="en-CA" dirty="0"/>
              <a:t> needs to be the DCSS LP, so we know </a:t>
            </a:r>
            <a:br>
              <a:rPr lang="en-CA" dirty="0"/>
            </a:br>
            <a:r>
              <a:rPr lang="en-CA" dirty="0"/>
              <a:t>*d-&gt;addr1 == d-&gt;exp1 at the LP</a:t>
            </a:r>
            <a:br>
              <a:rPr lang="en-CA" dirty="0"/>
            </a:br>
            <a:r>
              <a:rPr lang="en-CA" dirty="0"/>
              <a:t>(required by the ADT for DCSS success)</a:t>
            </a:r>
          </a:p>
        </p:txBody>
      </p:sp>
    </p:spTree>
    <p:extLst>
      <p:ext uri="{BB962C8B-B14F-4D97-AF65-F5344CB8AC3E}">
        <p14:creationId xmlns:p14="http://schemas.microsoft.com/office/powerpoint/2010/main" val="374222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7" grpId="0" animBg="1"/>
      <p:bldP spid="19" grpId="0" animBg="1"/>
      <p:bldP spid="23" grpId="0" animBg="1"/>
      <p:bldP spid="26" grpId="0" animBg="1"/>
      <p:bldP spid="30" grpId="0" animBg="1"/>
      <p:bldP spid="24" grpId="0" animBg="1"/>
      <p:bldP spid="25" grpId="0" animBg="1"/>
      <p:bldP spid="27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0CF-092F-4CD9-BBBC-7BBE96C32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85058"/>
            <a:ext cx="10353761" cy="1115926"/>
          </a:xfrm>
        </p:spPr>
        <p:txBody>
          <a:bodyPr>
            <a:normAutofit fontScale="90000"/>
          </a:bodyPr>
          <a:lstStyle/>
          <a:p>
            <a:r>
              <a:rPr lang="en-US" dirty="0"/>
              <a:t>Explaining in further detail:</a:t>
            </a:r>
            <a:br>
              <a:rPr lang="en-US" dirty="0"/>
            </a:br>
            <a:r>
              <a:rPr lang="en-US" dirty="0"/>
              <a:t>Linearizing a </a:t>
            </a:r>
            <a:r>
              <a:rPr lang="en-US" dirty="0">
                <a:solidFill>
                  <a:srgbClr val="FFFF00"/>
                </a:solidFill>
              </a:rPr>
              <a:t>successful</a:t>
            </a:r>
            <a:r>
              <a:rPr lang="en-US" dirty="0"/>
              <a:t> DCSS that</a:t>
            </a: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changes addr2 from d to new2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2227A-3998-4E70-83FE-7AA226CE4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93" y="1485900"/>
            <a:ext cx="10894063" cy="4892637"/>
          </a:xfrm>
        </p:spPr>
        <p:txBody>
          <a:bodyPr>
            <a:normAutofit/>
          </a:bodyPr>
          <a:lstStyle/>
          <a:p>
            <a:r>
              <a:rPr lang="en-US" dirty="0"/>
              <a:t>Consider a successful DCSS operation O with descriptor d</a:t>
            </a:r>
            <a:br>
              <a:rPr lang="en-US" dirty="0"/>
            </a:br>
            <a:r>
              <a:rPr lang="en-US" dirty="0"/>
              <a:t>which performs a </a:t>
            </a:r>
            <a:r>
              <a:rPr lang="en-US" b="1" dirty="0"/>
              <a:t>deactivation CAS</a:t>
            </a:r>
            <a:r>
              <a:rPr lang="en-US" dirty="0"/>
              <a:t> that changes addr2 to </a:t>
            </a:r>
            <a:r>
              <a:rPr lang="en-US" b="1" u="sng" dirty="0"/>
              <a:t>new2</a:t>
            </a:r>
          </a:p>
          <a:p>
            <a:r>
              <a:rPr lang="en-US" dirty="0"/>
              <a:t>Want to linearize when addr1 == exp1 and addr2 == exp2. Argue this time exists…</a:t>
            </a:r>
          </a:p>
          <a:p>
            <a:r>
              <a:rPr lang="en-US" dirty="0"/>
              <a:t>There is </a:t>
            </a:r>
            <a:r>
              <a:rPr lang="en-US" b="1" dirty="0"/>
              <a:t>exactly one </a:t>
            </a:r>
            <a:r>
              <a:rPr lang="en-US" dirty="0"/>
              <a:t>successful</a:t>
            </a:r>
            <a:r>
              <a:rPr lang="en-US" b="1" dirty="0"/>
              <a:t> </a:t>
            </a:r>
            <a:r>
              <a:rPr lang="en-US" dirty="0"/>
              <a:t>deactivation CAS for O</a:t>
            </a:r>
          </a:p>
          <a:p>
            <a:r>
              <a:rPr lang="en-US" dirty="0"/>
              <a:t>Let p be the thread that performs this successful deactivation CAS for O</a:t>
            </a:r>
          </a:p>
          <a:p>
            <a:r>
              <a:rPr lang="en-US" dirty="0"/>
              <a:t>Before this CAS, p does at least one read of addr1, and the last such read sees </a:t>
            </a:r>
            <a:r>
              <a:rPr lang="en-US" b="1" dirty="0"/>
              <a:t>exp1</a:t>
            </a:r>
          </a:p>
          <a:p>
            <a:r>
              <a:rPr lang="en-US" dirty="0"/>
              <a:t>Before that read, there is a successful activation CAS for O by some thread</a:t>
            </a:r>
          </a:p>
          <a:p>
            <a:r>
              <a:rPr lang="en-US" dirty="0"/>
              <a:t>At all times between the successful activation and deactivation CASs for O,</a:t>
            </a:r>
            <a:br>
              <a:rPr lang="en-US" dirty="0"/>
            </a:br>
            <a:r>
              <a:rPr lang="en-US" dirty="0"/>
              <a:t>addr2 points to </a:t>
            </a:r>
            <a:r>
              <a:rPr lang="en-US" b="1" dirty="0"/>
              <a:t>d</a:t>
            </a:r>
            <a:r>
              <a:rPr lang="en-US" dirty="0"/>
              <a:t> (which semantically means addr2 == exp2)</a:t>
            </a:r>
          </a:p>
          <a:p>
            <a:r>
              <a:rPr lang="en-US" dirty="0"/>
              <a:t>In particular, when p last reads addr1, we have addr1 == exp1 and addr2 == exp2</a:t>
            </a:r>
          </a:p>
        </p:txBody>
      </p:sp>
    </p:spTree>
    <p:extLst>
      <p:ext uri="{BB962C8B-B14F-4D97-AF65-F5344CB8AC3E}">
        <p14:creationId xmlns:p14="http://schemas.microsoft.com/office/powerpoint/2010/main" val="367743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help function: DCSS fails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46B4EA-0234-4ED4-BA70-2ABB25E7E2CB}"/>
              </a:ext>
            </a:extLst>
          </p:cNvPr>
          <p:cNvSpPr/>
          <p:nvPr/>
        </p:nvSpPr>
        <p:spPr>
          <a:xfrm>
            <a:off x="692404" y="2448519"/>
            <a:ext cx="5503835" cy="1530334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(*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  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  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61ECB5-98F4-4B15-9556-D409DEAB3621}"/>
              </a:ext>
            </a:extLst>
          </p:cNvPr>
          <p:cNvSpPr/>
          <p:nvPr/>
        </p:nvSpPr>
        <p:spPr>
          <a:xfrm>
            <a:off x="692405" y="2103167"/>
            <a:ext cx="5503834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DCSSHelp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DCSS_desc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3E1862-91E0-439B-AEF3-AEBD09F63B7E}"/>
              </a:ext>
            </a:extLst>
          </p:cNvPr>
          <p:cNvSpPr/>
          <p:nvPr/>
        </p:nvSpPr>
        <p:spPr>
          <a:xfrm>
            <a:off x="6987017" y="2129419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2F1A4A-B6EE-400D-9397-BFE0DF113C75}"/>
              </a:ext>
            </a:extLst>
          </p:cNvPr>
          <p:cNvSpPr/>
          <p:nvPr/>
        </p:nvSpPr>
        <p:spPr>
          <a:xfrm>
            <a:off x="6987017" y="2629291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D09C32-F897-4D29-BDAA-925F7E359506}"/>
              </a:ext>
            </a:extLst>
          </p:cNvPr>
          <p:cNvSpPr/>
          <p:nvPr/>
        </p:nvSpPr>
        <p:spPr>
          <a:xfrm>
            <a:off x="6987017" y="3129163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AF0C8B-C966-470D-98D3-8A947A395955}"/>
              </a:ext>
            </a:extLst>
          </p:cNvPr>
          <p:cNvSpPr/>
          <p:nvPr/>
        </p:nvSpPr>
        <p:spPr>
          <a:xfrm>
            <a:off x="6987017" y="3629035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F86595-A7C5-400C-B204-85DAF6BD5E42}"/>
              </a:ext>
            </a:extLst>
          </p:cNvPr>
          <p:cNvSpPr/>
          <p:nvPr/>
        </p:nvSpPr>
        <p:spPr>
          <a:xfrm>
            <a:off x="6987017" y="4128907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705D5B-C15C-469D-A40F-033F407C315C}"/>
              </a:ext>
            </a:extLst>
          </p:cNvPr>
          <p:cNvSpPr txBox="1"/>
          <p:nvPr/>
        </p:nvSpPr>
        <p:spPr>
          <a:xfrm>
            <a:off x="6417630" y="219468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E1C244-43B7-423A-ADC5-3D44FE2832FF}"/>
              </a:ext>
            </a:extLst>
          </p:cNvPr>
          <p:cNvSpPr txBox="1"/>
          <p:nvPr/>
        </p:nvSpPr>
        <p:spPr>
          <a:xfrm>
            <a:off x="6417630" y="269088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AE07F3-1F0B-44DF-8614-D26B11A990ED}"/>
              </a:ext>
            </a:extLst>
          </p:cNvPr>
          <p:cNvSpPr txBox="1"/>
          <p:nvPr/>
        </p:nvSpPr>
        <p:spPr>
          <a:xfrm>
            <a:off x="6417630" y="31964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0B57AD-CF87-436E-8DBC-4FD15B23AF99}"/>
              </a:ext>
            </a:extLst>
          </p:cNvPr>
          <p:cNvSpPr txBox="1"/>
          <p:nvPr/>
        </p:nvSpPr>
        <p:spPr>
          <a:xfrm>
            <a:off x="6417629" y="369099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424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16AE32-BE71-4F2C-854F-48C1E24752CB}"/>
              </a:ext>
            </a:extLst>
          </p:cNvPr>
          <p:cNvSpPr txBox="1"/>
          <p:nvPr/>
        </p:nvSpPr>
        <p:spPr>
          <a:xfrm>
            <a:off x="6417629" y="419772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432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2AC687-3024-47C7-A78B-BD60397CA646}"/>
              </a:ext>
            </a:extLst>
          </p:cNvPr>
          <p:cNvSpPr txBox="1"/>
          <p:nvPr/>
        </p:nvSpPr>
        <p:spPr>
          <a:xfrm>
            <a:off x="7044779" y="1758591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Main memory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BF01C6-CF9D-4030-8C2C-443E736AD876}"/>
              </a:ext>
            </a:extLst>
          </p:cNvPr>
          <p:cNvSpPr txBox="1"/>
          <p:nvPr/>
        </p:nvSpPr>
        <p:spPr>
          <a:xfrm>
            <a:off x="7625867" y="552920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0400F6-5519-4778-BD28-F37C614508C0}"/>
              </a:ext>
            </a:extLst>
          </p:cNvPr>
          <p:cNvSpPr/>
          <p:nvPr/>
        </p:nvSpPr>
        <p:spPr>
          <a:xfrm>
            <a:off x="9578450" y="2589868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400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3B1C4A-523D-4FA6-9919-FB56F46AB35D}"/>
              </a:ext>
            </a:extLst>
          </p:cNvPr>
          <p:cNvSpPr/>
          <p:nvPr/>
        </p:nvSpPr>
        <p:spPr>
          <a:xfrm>
            <a:off x="9578450" y="3077548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FF4435-D3B7-4886-8766-BA281DAAE893}"/>
              </a:ext>
            </a:extLst>
          </p:cNvPr>
          <p:cNvSpPr/>
          <p:nvPr/>
        </p:nvSpPr>
        <p:spPr>
          <a:xfrm>
            <a:off x="9578450" y="3565228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424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32B61D7-8F83-4977-B779-BAF62EED7FE1}"/>
              </a:ext>
            </a:extLst>
          </p:cNvPr>
          <p:cNvSpPr/>
          <p:nvPr/>
        </p:nvSpPr>
        <p:spPr>
          <a:xfrm>
            <a:off x="9578450" y="4052908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B27303E-0557-43D3-AE64-A5FCB4D7DBE3}"/>
              </a:ext>
            </a:extLst>
          </p:cNvPr>
          <p:cNvSpPr/>
          <p:nvPr/>
        </p:nvSpPr>
        <p:spPr>
          <a:xfrm>
            <a:off x="9578450" y="4540588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82FF91-A8E2-49BF-BE16-C50119333F80}"/>
              </a:ext>
            </a:extLst>
          </p:cNvPr>
          <p:cNvSpPr txBox="1"/>
          <p:nvPr/>
        </p:nvSpPr>
        <p:spPr>
          <a:xfrm>
            <a:off x="9603810" y="2234111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Descriptor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37D609-F7F2-4A9F-A362-6CE3744EFCFE}"/>
              </a:ext>
            </a:extLst>
          </p:cNvPr>
          <p:cNvSpPr txBox="1"/>
          <p:nvPr/>
        </p:nvSpPr>
        <p:spPr>
          <a:xfrm>
            <a:off x="10943954" y="2648639"/>
            <a:ext cx="940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addr1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45A643-1F2F-4017-BA66-0159D3E03A50}"/>
              </a:ext>
            </a:extLst>
          </p:cNvPr>
          <p:cNvSpPr txBox="1"/>
          <p:nvPr/>
        </p:nvSpPr>
        <p:spPr>
          <a:xfrm>
            <a:off x="10943954" y="3134918"/>
            <a:ext cx="932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8639DF-45BD-440C-8DB2-BD67B342B70F}"/>
              </a:ext>
            </a:extLst>
          </p:cNvPr>
          <p:cNvSpPr txBox="1"/>
          <p:nvPr/>
        </p:nvSpPr>
        <p:spPr>
          <a:xfrm>
            <a:off x="10943953" y="3621197"/>
            <a:ext cx="94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addr2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F2334A5-1390-4362-AE65-CAF6580F9200}"/>
              </a:ext>
            </a:extLst>
          </p:cNvPr>
          <p:cNvSpPr txBox="1"/>
          <p:nvPr/>
        </p:nvSpPr>
        <p:spPr>
          <a:xfrm>
            <a:off x="10943953" y="4110278"/>
            <a:ext cx="94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BD941D-5768-4ED0-9908-4388BB83E451}"/>
              </a:ext>
            </a:extLst>
          </p:cNvPr>
          <p:cNvSpPr txBox="1"/>
          <p:nvPr/>
        </p:nvSpPr>
        <p:spPr>
          <a:xfrm>
            <a:off x="10943953" y="4592767"/>
            <a:ext cx="94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02EC6B6-2FA9-461D-9F70-35F7E96835E1}"/>
              </a:ext>
            </a:extLst>
          </p:cNvPr>
          <p:cNvSpPr/>
          <p:nvPr/>
        </p:nvSpPr>
        <p:spPr>
          <a:xfrm>
            <a:off x="6987017" y="4628779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EF6E3CC-9650-4D6D-A61B-D00449E7EF0B}"/>
              </a:ext>
            </a:extLst>
          </p:cNvPr>
          <p:cNvSpPr/>
          <p:nvPr/>
        </p:nvSpPr>
        <p:spPr>
          <a:xfrm>
            <a:off x="6987017" y="5128651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46F83A-76BF-47D1-B8EA-C308DBF617FA}"/>
              </a:ext>
            </a:extLst>
          </p:cNvPr>
          <p:cNvSpPr txBox="1"/>
          <p:nvPr/>
        </p:nvSpPr>
        <p:spPr>
          <a:xfrm>
            <a:off x="6417629" y="469074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440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F85920F-0382-4324-86B3-E797CFCC5798}"/>
              </a:ext>
            </a:extLst>
          </p:cNvPr>
          <p:cNvSpPr txBox="1"/>
          <p:nvPr/>
        </p:nvSpPr>
        <p:spPr>
          <a:xfrm>
            <a:off x="6417629" y="519746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448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549199C-500C-443F-971D-CF1C9150C0D2}"/>
              </a:ext>
            </a:extLst>
          </p:cNvPr>
          <p:cNvSpPr/>
          <p:nvPr/>
        </p:nvSpPr>
        <p:spPr>
          <a:xfrm>
            <a:off x="6987017" y="3629035"/>
            <a:ext cx="1847088" cy="4998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839896D-1703-467F-A8DF-C40503B2483C}"/>
              </a:ext>
            </a:extLst>
          </p:cNvPr>
          <p:cNvSpPr/>
          <p:nvPr/>
        </p:nvSpPr>
        <p:spPr>
          <a:xfrm>
            <a:off x="7814484" y="3797172"/>
            <a:ext cx="165962" cy="150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1EBF27B-A8D1-44E2-AA22-3CC5611FD45A}"/>
              </a:ext>
            </a:extLst>
          </p:cNvPr>
          <p:cNvCxnSpPr>
            <a:cxnSpLocks/>
            <a:stCxn id="34" idx="6"/>
          </p:cNvCxnSpPr>
          <p:nvPr/>
        </p:nvCxnSpPr>
        <p:spPr>
          <a:xfrm flipV="1">
            <a:off x="7980446" y="3560220"/>
            <a:ext cx="1623364" cy="3122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A9AC95BD-5D8F-43BD-A3D5-65909C512125}"/>
              </a:ext>
            </a:extLst>
          </p:cNvPr>
          <p:cNvSpPr/>
          <p:nvPr/>
        </p:nvSpPr>
        <p:spPr>
          <a:xfrm>
            <a:off x="6987953" y="3638716"/>
            <a:ext cx="1847088" cy="4998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E2241D7-1241-4E99-914D-C663729238C3}"/>
              </a:ext>
            </a:extLst>
          </p:cNvPr>
          <p:cNvSpPr/>
          <p:nvPr/>
        </p:nvSpPr>
        <p:spPr>
          <a:xfrm>
            <a:off x="1750867" y="2463056"/>
            <a:ext cx="1433947" cy="33247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44E522A-553F-4424-9FE6-D2B2855EDFD4}"/>
              </a:ext>
            </a:extLst>
          </p:cNvPr>
          <p:cNvGrpSpPr/>
          <p:nvPr/>
        </p:nvGrpSpPr>
        <p:grpSpPr>
          <a:xfrm>
            <a:off x="8834105" y="2010482"/>
            <a:ext cx="848540" cy="1310906"/>
            <a:chOff x="8834105" y="2010482"/>
            <a:chExt cx="848540" cy="1310906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37404931-6659-425F-80EA-97CF69596B8A}"/>
                </a:ext>
              </a:extLst>
            </p:cNvPr>
            <p:cNvCxnSpPr>
              <a:stCxn id="6" idx="3"/>
              <a:endCxn id="19" idx="1"/>
            </p:cNvCxnSpPr>
            <p:nvPr/>
          </p:nvCxnSpPr>
          <p:spPr>
            <a:xfrm>
              <a:off x="8834105" y="2379355"/>
              <a:ext cx="744345" cy="942033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" name="Not Equal 2">
              <a:extLst>
                <a:ext uri="{FF2B5EF4-FFF2-40B4-BE49-F238E27FC236}">
                  <a16:creationId xmlns:a16="http://schemas.microsoft.com/office/drawing/2014/main" id="{7245DB66-0855-44A4-BFD8-1B33F59AC280}"/>
                </a:ext>
              </a:extLst>
            </p:cNvPr>
            <p:cNvSpPr/>
            <p:nvPr/>
          </p:nvSpPr>
          <p:spPr>
            <a:xfrm>
              <a:off x="8955221" y="2010482"/>
              <a:ext cx="727424" cy="616687"/>
            </a:xfrm>
            <a:prstGeom prst="mathNotEqua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4D8D07BE-62C0-41D2-96DF-434C44796717}"/>
              </a:ext>
            </a:extLst>
          </p:cNvPr>
          <p:cNvSpPr/>
          <p:nvPr/>
        </p:nvSpPr>
        <p:spPr>
          <a:xfrm>
            <a:off x="1397147" y="3288727"/>
            <a:ext cx="4625094" cy="33247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C7BC3A4-827E-48D0-AB46-20FA64D33FFA}"/>
              </a:ext>
            </a:extLst>
          </p:cNvPr>
          <p:cNvSpPr/>
          <p:nvPr/>
        </p:nvSpPr>
        <p:spPr>
          <a:xfrm>
            <a:off x="9578448" y="4050716"/>
            <a:ext cx="1365504" cy="4876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8F96528-2BB6-44FE-9782-D0D43D728F8E}"/>
              </a:ext>
            </a:extLst>
          </p:cNvPr>
          <p:cNvSpPr/>
          <p:nvPr/>
        </p:nvSpPr>
        <p:spPr>
          <a:xfrm>
            <a:off x="618554" y="4338138"/>
            <a:ext cx="5636018" cy="7905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Where should this DCSS be linearized?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BE03020-FC75-4846-A2DE-190C8211826F}"/>
              </a:ext>
            </a:extLst>
          </p:cNvPr>
          <p:cNvSpPr/>
          <p:nvPr/>
        </p:nvSpPr>
        <p:spPr>
          <a:xfrm>
            <a:off x="618553" y="5128651"/>
            <a:ext cx="5636018" cy="6479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read at line 12… </a:t>
            </a:r>
            <a:r>
              <a:rPr lang="en-US" b="1" dirty="0"/>
              <a:t>by the thread</a:t>
            </a:r>
            <a:r>
              <a:rPr lang="en-US" dirty="0"/>
              <a:t> that does</a:t>
            </a:r>
            <a:br>
              <a:rPr lang="en-US" dirty="0"/>
            </a:br>
            <a:r>
              <a:rPr lang="en-US" dirty="0"/>
              <a:t>the successful CAS at line 15!</a:t>
            </a:r>
          </a:p>
        </p:txBody>
      </p:sp>
    </p:spTree>
    <p:extLst>
      <p:ext uri="{BB962C8B-B14F-4D97-AF65-F5344CB8AC3E}">
        <p14:creationId xmlns:p14="http://schemas.microsoft.com/office/powerpoint/2010/main" val="71790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9" grpId="0" animBg="1"/>
      <p:bldP spid="39" grpId="2" animBg="1"/>
      <p:bldP spid="43" grpId="0" animBg="1"/>
      <p:bldP spid="44" grpId="0" animBg="1"/>
      <p:bldP spid="47" grpId="0" animBg="1"/>
      <p:bldP spid="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0CF-092F-4CD9-BBBC-7BBE96C32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725" y="185058"/>
            <a:ext cx="10757902" cy="900426"/>
          </a:xfrm>
        </p:spPr>
        <p:txBody>
          <a:bodyPr>
            <a:normAutofit fontScale="90000"/>
          </a:bodyPr>
          <a:lstStyle/>
          <a:p>
            <a:r>
              <a:rPr lang="en-US" dirty="0"/>
              <a:t>Linearizing a </a:t>
            </a:r>
            <a:r>
              <a:rPr lang="en-US" dirty="0">
                <a:solidFill>
                  <a:srgbClr val="FFFF00"/>
                </a:solidFill>
              </a:rPr>
              <a:t>Failed</a:t>
            </a:r>
            <a:r>
              <a:rPr lang="en-US" dirty="0"/>
              <a:t> DCSS that</a:t>
            </a: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changes addr2 from d back to exp2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2227A-3998-4E70-83FE-7AA226CE4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93" y="1300984"/>
            <a:ext cx="10894063" cy="5077553"/>
          </a:xfrm>
        </p:spPr>
        <p:txBody>
          <a:bodyPr>
            <a:normAutofit/>
          </a:bodyPr>
          <a:lstStyle/>
          <a:p>
            <a:r>
              <a:rPr lang="en-US" dirty="0"/>
              <a:t>Consider a DCSS operation O with descriptor d</a:t>
            </a:r>
            <a:br>
              <a:rPr lang="en-US" dirty="0"/>
            </a:br>
            <a:r>
              <a:rPr lang="en-US" dirty="0"/>
              <a:t>which performs a </a:t>
            </a:r>
            <a:r>
              <a:rPr lang="en-US" b="1" dirty="0"/>
              <a:t>deactivation CAS</a:t>
            </a:r>
            <a:r>
              <a:rPr lang="en-US" dirty="0"/>
              <a:t> that changes addr2 to </a:t>
            </a:r>
            <a:r>
              <a:rPr lang="en-US" b="1" u="sng" dirty="0"/>
              <a:t>exp2</a:t>
            </a:r>
          </a:p>
          <a:p>
            <a:r>
              <a:rPr lang="en-US" dirty="0"/>
              <a:t>Want to linearize when addr1 != exp1 or addr2 != exp2. Argue this time exists…</a:t>
            </a:r>
          </a:p>
          <a:p>
            <a:r>
              <a:rPr lang="en-US" dirty="0"/>
              <a:t>Let p be the thread that performs the </a:t>
            </a:r>
            <a:r>
              <a:rPr lang="en-US" dirty="0">
                <a:solidFill>
                  <a:srgbClr val="FFFF00"/>
                </a:solidFill>
              </a:rPr>
              <a:t>deactivation CAS</a:t>
            </a:r>
            <a:r>
              <a:rPr lang="en-US" dirty="0"/>
              <a:t> for O</a:t>
            </a:r>
          </a:p>
          <a:p>
            <a:r>
              <a:rPr lang="en-US" dirty="0"/>
              <a:t>Before this CAS, p reads addr1 and sees a value </a:t>
            </a:r>
            <a:r>
              <a:rPr lang="en-US" b="1" dirty="0"/>
              <a:t>different </a:t>
            </a:r>
            <a:r>
              <a:rPr lang="en-US" dirty="0"/>
              <a:t>from exp1</a:t>
            </a:r>
          </a:p>
          <a:p>
            <a:r>
              <a:rPr lang="en-US" dirty="0"/>
              <a:t>Linearize then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46B4EA-0234-4ED4-BA70-2ABB25E7E2CB}"/>
              </a:ext>
            </a:extLst>
          </p:cNvPr>
          <p:cNvSpPr/>
          <p:nvPr/>
        </p:nvSpPr>
        <p:spPr>
          <a:xfrm>
            <a:off x="5965791" y="4256537"/>
            <a:ext cx="5503835" cy="1530334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(*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  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  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61ECB5-98F4-4B15-9556-D409DEAB3621}"/>
              </a:ext>
            </a:extLst>
          </p:cNvPr>
          <p:cNvSpPr/>
          <p:nvPr/>
        </p:nvSpPr>
        <p:spPr>
          <a:xfrm>
            <a:off x="5965792" y="3911185"/>
            <a:ext cx="5503834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DCSSHelp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DCSS_desc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2241D7-1241-4E99-914D-C663729238C3}"/>
              </a:ext>
            </a:extLst>
          </p:cNvPr>
          <p:cNvSpPr/>
          <p:nvPr/>
        </p:nvSpPr>
        <p:spPr>
          <a:xfrm>
            <a:off x="7050232" y="4271074"/>
            <a:ext cx="1381991" cy="33247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8D07BE-62C0-41D2-96DF-434C44796717}"/>
              </a:ext>
            </a:extLst>
          </p:cNvPr>
          <p:cNvSpPr/>
          <p:nvPr/>
        </p:nvSpPr>
        <p:spPr>
          <a:xfrm>
            <a:off x="6670534" y="5096745"/>
            <a:ext cx="4625094" cy="33247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4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2C4F7-9CEC-4DEA-89EE-90F35B679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about DCSS operations</a:t>
            </a:r>
            <a:br>
              <a:rPr lang="en-US" dirty="0"/>
            </a:br>
            <a:r>
              <a:rPr lang="en-US" dirty="0"/>
              <a:t>with </a:t>
            </a:r>
            <a:r>
              <a:rPr lang="en-US" u="sng" dirty="0"/>
              <a:t>no</a:t>
            </a:r>
            <a:r>
              <a:rPr lang="en-US" dirty="0"/>
              <a:t> successful activation CAS?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EA399E-20CA-409B-945F-159FF866470B}"/>
              </a:ext>
            </a:extLst>
          </p:cNvPr>
          <p:cNvSpPr/>
          <p:nvPr/>
        </p:nvSpPr>
        <p:spPr>
          <a:xfrm>
            <a:off x="645126" y="2595928"/>
            <a:ext cx="7045929" cy="3144144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DCSS_desc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DCSS_desc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...);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4   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VAL_CAS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5  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isDCSS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DCSSHelp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unpack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));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6  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break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7 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8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US" dirty="0">
              <a:solidFill>
                <a:srgbClr val="1E9AE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9     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DCSSHelp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r>
              <a:rPr lang="en-US" dirty="0">
                <a:solidFill>
                  <a:srgbClr val="1E9AE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// finish our operation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10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11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07EA67-F085-4987-AC2D-57B83B6E025F}"/>
              </a:ext>
            </a:extLst>
          </p:cNvPr>
          <p:cNvSpPr/>
          <p:nvPr/>
        </p:nvSpPr>
        <p:spPr>
          <a:xfrm>
            <a:off x="645127" y="2250576"/>
            <a:ext cx="7045928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word_t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DCSS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addr2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exp2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new2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77E8AB83-8AFE-452E-8A47-16A40FBD85AA}"/>
              </a:ext>
            </a:extLst>
          </p:cNvPr>
          <p:cNvSpPr/>
          <p:nvPr/>
        </p:nvSpPr>
        <p:spPr>
          <a:xfrm>
            <a:off x="7206343" y="2188540"/>
            <a:ext cx="4733951" cy="908790"/>
          </a:xfrm>
          <a:prstGeom prst="wedgeRectCallout">
            <a:avLst>
              <a:gd name="adj1" fmla="val -47745"/>
              <a:gd name="adj2" fmla="val 971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Suppose VAL_CAS fails and returns</a:t>
            </a:r>
            <a:br>
              <a:rPr lang="en-US" dirty="0"/>
            </a:br>
            <a:r>
              <a:rPr lang="en-US" dirty="0"/>
              <a:t>an </a:t>
            </a:r>
            <a:r>
              <a:rPr lang="en-US" b="1" u="sng" dirty="0"/>
              <a:t>application</a:t>
            </a:r>
            <a:r>
              <a:rPr lang="en-US" dirty="0"/>
              <a:t> value </a:t>
            </a:r>
            <a:r>
              <a:rPr lang="en-US" b="1" dirty="0"/>
              <a:t>different </a:t>
            </a:r>
            <a:r>
              <a:rPr lang="en-US" dirty="0"/>
              <a:t>from exp2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48025A3B-0B9B-4E97-8076-8A12DB71C3F4}"/>
              </a:ext>
            </a:extLst>
          </p:cNvPr>
          <p:cNvSpPr/>
          <p:nvPr/>
        </p:nvSpPr>
        <p:spPr>
          <a:xfrm>
            <a:off x="8594272" y="3523448"/>
            <a:ext cx="3234716" cy="389892"/>
          </a:xfrm>
          <a:prstGeom prst="wedgeRectCallout">
            <a:avLst>
              <a:gd name="adj1" fmla="val -14457"/>
              <a:gd name="adj2" fmla="val -16747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We break out of the loop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8E0D8B4C-FE00-4FD6-A8DC-DCB738790D53}"/>
              </a:ext>
            </a:extLst>
          </p:cNvPr>
          <p:cNvSpPr/>
          <p:nvPr/>
        </p:nvSpPr>
        <p:spPr>
          <a:xfrm>
            <a:off x="8115301" y="4175576"/>
            <a:ext cx="3776008" cy="908790"/>
          </a:xfrm>
          <a:prstGeom prst="wedgeRectCallout">
            <a:avLst>
              <a:gd name="adj1" fmla="val 19567"/>
              <a:gd name="adj2" fmla="val -8279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We skip over the next if-block,</a:t>
            </a:r>
            <a:br>
              <a:rPr lang="en-US" dirty="0"/>
            </a:br>
            <a:r>
              <a:rPr lang="en-US" dirty="0"/>
              <a:t>and return val2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EF1362-CAC9-40F7-BF00-A69045938197}"/>
              </a:ext>
            </a:extLst>
          </p:cNvPr>
          <p:cNvSpPr/>
          <p:nvPr/>
        </p:nvSpPr>
        <p:spPr>
          <a:xfrm>
            <a:off x="5056415" y="5287087"/>
            <a:ext cx="6834894" cy="4529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Where should this DCSS be linearized?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EC4068-7E28-40B2-A1B5-E82D7E138611}"/>
              </a:ext>
            </a:extLst>
          </p:cNvPr>
          <p:cNvSpPr/>
          <p:nvPr/>
        </p:nvSpPr>
        <p:spPr>
          <a:xfrm>
            <a:off x="5056414" y="5740072"/>
            <a:ext cx="6834894" cy="621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At the (last) failed VAL_CAS by this thread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(when we read the </a:t>
            </a:r>
            <a:r>
              <a:rPr lang="en-US" b="1" u="sng" dirty="0">
                <a:solidFill>
                  <a:srgbClr val="000000"/>
                </a:solidFill>
              </a:rPr>
              <a:t>application value</a:t>
            </a:r>
            <a:r>
              <a:rPr lang="en-US" dirty="0">
                <a:solidFill>
                  <a:srgbClr val="000000"/>
                </a:solidFill>
              </a:rPr>
              <a:t> that causes the failure)</a:t>
            </a:r>
          </a:p>
        </p:txBody>
      </p:sp>
    </p:spTree>
    <p:extLst>
      <p:ext uri="{BB962C8B-B14F-4D97-AF65-F5344CB8AC3E}">
        <p14:creationId xmlns:p14="http://schemas.microsoft.com/office/powerpoint/2010/main" val="100177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231C7-8686-4BED-B235-D340DD7F2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16A90-F53B-4747-9451-8FC456926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DCAS</a:t>
            </a:r>
          </a:p>
          <a:p>
            <a:pPr lvl="1"/>
            <a:r>
              <a:rPr lang="en-US" sz="2000" dirty="0"/>
              <a:t>Surprisingly not enough to implement doubly-linked list (at least not easily)</a:t>
            </a:r>
          </a:p>
          <a:p>
            <a:r>
              <a:rPr lang="en-US" sz="2400" dirty="0"/>
              <a:t>KCAS</a:t>
            </a:r>
          </a:p>
          <a:p>
            <a:r>
              <a:rPr lang="en-US" sz="2400" dirty="0"/>
              <a:t>Doubly-linked list using KCAS</a:t>
            </a:r>
          </a:p>
          <a:p>
            <a:pPr lvl="1"/>
            <a:r>
              <a:rPr lang="en-US" sz="2000" dirty="0" err="1"/>
              <a:t>Linearizability</a:t>
            </a:r>
            <a:r>
              <a:rPr lang="en-US" sz="2000" dirty="0"/>
              <a:t> sketch</a:t>
            </a:r>
          </a:p>
          <a:p>
            <a:pPr lvl="1"/>
            <a:r>
              <a:rPr lang="en-US" sz="2000" dirty="0"/>
              <a:t>Searches are the hard part</a:t>
            </a:r>
          </a:p>
        </p:txBody>
      </p:sp>
    </p:spTree>
    <p:extLst>
      <p:ext uri="{BB962C8B-B14F-4D97-AF65-F5344CB8AC3E}">
        <p14:creationId xmlns:p14="http://schemas.microsoft.com/office/powerpoint/2010/main" val="369126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22" y="609600"/>
            <a:ext cx="11320908" cy="1326321"/>
          </a:xfrm>
        </p:spPr>
        <p:txBody>
          <a:bodyPr>
            <a:normAutofit/>
          </a:bodyPr>
          <a:lstStyle/>
          <a:p>
            <a:r>
              <a:rPr lang="en-US" dirty="0"/>
              <a:t>What about a DCSS by a thread</a:t>
            </a:r>
            <a:br>
              <a:rPr lang="en-US" dirty="0"/>
            </a:br>
            <a:r>
              <a:rPr lang="en-US" dirty="0"/>
              <a:t>that </a:t>
            </a:r>
            <a:r>
              <a:rPr lang="en-US" u="sng" dirty="0">
                <a:solidFill>
                  <a:srgbClr val="FFFF00"/>
                </a:solidFill>
              </a:rPr>
              <a:t>crashes</a:t>
            </a:r>
            <a:r>
              <a:rPr lang="en-US" dirty="0"/>
              <a:t> before returning?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171" y="2096064"/>
            <a:ext cx="11071010" cy="4152336"/>
          </a:xfrm>
        </p:spPr>
        <p:txBody>
          <a:bodyPr>
            <a:normAutofit/>
          </a:bodyPr>
          <a:lstStyle/>
          <a:p>
            <a:r>
              <a:rPr lang="en-US" dirty="0"/>
              <a:t>Let O be such a DCSS operation</a:t>
            </a:r>
          </a:p>
          <a:p>
            <a:r>
              <a:rPr lang="en-US" dirty="0"/>
              <a:t>The return value of O is not a concern… (it doesn’t exist)</a:t>
            </a:r>
          </a:p>
          <a:p>
            <a:r>
              <a:rPr lang="en-US" dirty="0"/>
              <a:t>But O could still affect the return values of </a:t>
            </a:r>
            <a:r>
              <a:rPr lang="en-US" b="1" u="sng" dirty="0"/>
              <a:t>other operations</a:t>
            </a:r>
            <a:r>
              <a:rPr lang="en-US" dirty="0"/>
              <a:t>!</a:t>
            </a:r>
          </a:p>
          <a:p>
            <a:pPr lvl="1"/>
            <a:r>
              <a:rPr lang="en-US" u="sng" dirty="0"/>
              <a:t>Only if</a:t>
            </a:r>
            <a:r>
              <a:rPr lang="en-US" dirty="0"/>
              <a:t> some thread performs a successful deactivation CAS for O</a:t>
            </a:r>
            <a:br>
              <a:rPr lang="en-US" dirty="0"/>
            </a:br>
            <a:r>
              <a:rPr lang="en-US" dirty="0"/>
              <a:t>that changes addr2 from </a:t>
            </a:r>
            <a:r>
              <a:rPr lang="en-US" b="1" u="sng" dirty="0"/>
              <a:t>d</a:t>
            </a:r>
            <a:r>
              <a:rPr lang="en-US" dirty="0"/>
              <a:t> to </a:t>
            </a:r>
            <a:r>
              <a:rPr lang="en-US" b="1" u="sng" dirty="0"/>
              <a:t>new2</a:t>
            </a:r>
          </a:p>
          <a:p>
            <a:pPr lvl="2"/>
            <a:r>
              <a:rPr lang="en-US" sz="1800" dirty="0"/>
              <a:t>In this case we linearize O the same way as a successful DCSS!</a:t>
            </a:r>
          </a:p>
          <a:p>
            <a:pPr lvl="1"/>
            <a:r>
              <a:rPr lang="en-US" sz="2000" dirty="0"/>
              <a:t>Otherwise</a:t>
            </a:r>
          </a:p>
          <a:p>
            <a:pPr lvl="2"/>
            <a:r>
              <a:rPr lang="en-US" sz="1800" dirty="0"/>
              <a:t>No need to linearize the operation at all…</a:t>
            </a:r>
          </a:p>
          <a:p>
            <a:pPr lvl="2"/>
            <a:r>
              <a:rPr lang="en-US" sz="1800" dirty="0"/>
              <a:t>To all other threads, it’s as if O didn’t happen!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52102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DCSS to build KCAS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2574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F21CA-3754-4B1F-8950-FDA105210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KCAS from DCSS [Harris2002]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8C318-00AD-40A4-8D3B-7F375862E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7050334" cy="4152336"/>
          </a:xfrm>
        </p:spPr>
        <p:txBody>
          <a:bodyPr>
            <a:normAutofit/>
          </a:bodyPr>
          <a:lstStyle/>
          <a:p>
            <a:r>
              <a:rPr lang="en-US" dirty="0"/>
              <a:t>Facilitate </a:t>
            </a:r>
            <a:r>
              <a:rPr lang="en-US" b="1" dirty="0"/>
              <a:t>helping </a:t>
            </a:r>
            <a:r>
              <a:rPr lang="en-US" dirty="0"/>
              <a:t>with </a:t>
            </a:r>
            <a:r>
              <a:rPr lang="en-US" b="1" dirty="0"/>
              <a:t>KCAS descriptor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which stores </a:t>
            </a:r>
            <a:r>
              <a:rPr lang="en-US" b="1" dirty="0"/>
              <a:t>n</a:t>
            </a:r>
            <a:r>
              <a:rPr lang="en-US" dirty="0"/>
              <a:t> </a:t>
            </a:r>
            <a:r>
              <a:rPr lang="en-US" b="1" dirty="0"/>
              <a:t>rows </a:t>
            </a:r>
            <a:r>
              <a:rPr lang="en-US" dirty="0"/>
              <a:t>containing: </a:t>
            </a:r>
            <a:r>
              <a:rPr lang="en-US" dirty="0" err="1"/>
              <a:t>addr</a:t>
            </a:r>
            <a:r>
              <a:rPr lang="en-US" dirty="0"/>
              <a:t>, exp, new</a:t>
            </a:r>
          </a:p>
          <a:p>
            <a:r>
              <a:rPr lang="en-US" dirty="0"/>
              <a:t>KCAS descriptor also contains a </a:t>
            </a:r>
            <a:r>
              <a:rPr lang="en-US" b="1" dirty="0">
                <a:solidFill>
                  <a:srgbClr val="FFFF00"/>
                </a:solidFill>
              </a:rPr>
              <a:t>status</a:t>
            </a:r>
            <a:r>
              <a:rPr lang="en-US" b="1" dirty="0"/>
              <a:t> </a:t>
            </a:r>
            <a:r>
              <a:rPr lang="en-US" dirty="0"/>
              <a:t>field,</a:t>
            </a:r>
            <a:br>
              <a:rPr lang="en-US" dirty="0"/>
            </a:br>
            <a:r>
              <a:rPr lang="en-US" dirty="0"/>
              <a:t>with a value in </a:t>
            </a:r>
            <a:r>
              <a:rPr lang="en-US" b="1" dirty="0">
                <a:solidFill>
                  <a:srgbClr val="FFFF00"/>
                </a:solidFill>
              </a:rPr>
              <a:t>{Undecided, Succeeded, Failed}</a:t>
            </a:r>
          </a:p>
          <a:p>
            <a:r>
              <a:rPr lang="en-US" dirty="0"/>
              <a:t>The status field helps coordinate threads</a:t>
            </a:r>
          </a:p>
          <a:p>
            <a:r>
              <a:rPr lang="en-US" dirty="0"/>
              <a:t>Prevents scenarios where different threads helping a KCAS have different views of memory,</a:t>
            </a:r>
            <a:br>
              <a:rPr lang="en-US" dirty="0"/>
            </a:br>
            <a:r>
              <a:rPr lang="en-US" dirty="0"/>
              <a:t>and one thinks the KCAS is finished,</a:t>
            </a:r>
            <a:br>
              <a:rPr lang="en-US" dirty="0"/>
            </a:br>
            <a:r>
              <a:rPr lang="en-US" dirty="0"/>
              <a:t>while another thinks it is still ongoing</a:t>
            </a:r>
            <a:br>
              <a:rPr lang="en-US" dirty="0"/>
            </a:br>
            <a:r>
              <a:rPr lang="en-US" dirty="0"/>
              <a:t>(and incorrectly makes changes twice, etc.)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9E60158-D529-462A-9EFD-D50A248571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472538"/>
              </p:ext>
            </p:extLst>
          </p:nvPr>
        </p:nvGraphicFramePr>
        <p:xfrm>
          <a:off x="8058519" y="2227170"/>
          <a:ext cx="3103365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455">
                  <a:extLst>
                    <a:ext uri="{9D8B030D-6E8A-4147-A177-3AD203B41FA5}">
                      <a16:colId xmlns:a16="http://schemas.microsoft.com/office/drawing/2014/main" val="2919736089"/>
                    </a:ext>
                  </a:extLst>
                </a:gridCol>
                <a:gridCol w="1034455">
                  <a:extLst>
                    <a:ext uri="{9D8B030D-6E8A-4147-A177-3AD203B41FA5}">
                      <a16:colId xmlns:a16="http://schemas.microsoft.com/office/drawing/2014/main" val="3234151321"/>
                    </a:ext>
                  </a:extLst>
                </a:gridCol>
                <a:gridCol w="1034455">
                  <a:extLst>
                    <a:ext uri="{9D8B030D-6E8A-4147-A177-3AD203B41FA5}">
                      <a16:colId xmlns:a16="http://schemas.microsoft.com/office/drawing/2014/main" val="270308391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KCAS descriptor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20033"/>
                  </a:ext>
                </a:extLst>
              </a:tr>
              <a:tr h="185420">
                <a:tc gridSpan="3"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092194"/>
                  </a:ext>
                </a:extLst>
              </a:tr>
              <a:tr h="185420">
                <a:tc gridSpan="3"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99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798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251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53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84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F4A97-9F15-40AE-ADAD-B952ED13A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900635"/>
          </a:xfrm>
        </p:spPr>
        <p:txBody>
          <a:bodyPr/>
          <a:lstStyle/>
          <a:p>
            <a:r>
              <a:rPr lang="en-US" dirty="0"/>
              <a:t>KCAS algorithm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6C45F-C00F-4E81-A13C-035D01033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71601"/>
            <a:ext cx="10353762" cy="4152336"/>
          </a:xfrm>
        </p:spPr>
        <p:txBody>
          <a:bodyPr>
            <a:normAutofit/>
          </a:bodyPr>
          <a:lstStyle/>
          <a:p>
            <a:r>
              <a:rPr lang="en-US" dirty="0"/>
              <a:t>Proceeds in two phases</a:t>
            </a:r>
          </a:p>
          <a:p>
            <a:r>
              <a:rPr lang="en-US" dirty="0"/>
              <a:t>Phase 1: lock-free “locking”</a:t>
            </a:r>
          </a:p>
          <a:p>
            <a:pPr lvl="1"/>
            <a:r>
              <a:rPr lang="en-US" dirty="0"/>
              <a:t>Iterate over the addresses, attempting to change each address</a:t>
            </a:r>
            <a:br>
              <a:rPr lang="en-US" dirty="0"/>
            </a:br>
            <a:r>
              <a:rPr lang="en-US" dirty="0"/>
              <a:t>from its expected value to a pointer </a:t>
            </a:r>
            <a:r>
              <a:rPr lang="en-US" b="1" dirty="0"/>
              <a:t>d</a:t>
            </a:r>
            <a:r>
              <a:rPr lang="en-US" dirty="0"/>
              <a:t> to the KCAS descriptor</a:t>
            </a:r>
          </a:p>
          <a:p>
            <a:pPr lvl="1"/>
            <a:r>
              <a:rPr lang="en-US" dirty="0"/>
              <a:t>If we see an unexpected value, then </a:t>
            </a:r>
            <a:r>
              <a:rPr lang="en-US" b="1" dirty="0"/>
              <a:t>status </a:t>
            </a:r>
            <a:r>
              <a:rPr lang="en-US" dirty="0"/>
              <a:t>changes to </a:t>
            </a:r>
            <a:r>
              <a:rPr lang="en-US" b="1" dirty="0"/>
              <a:t>Failed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otherwise it changes to </a:t>
            </a:r>
            <a:r>
              <a:rPr lang="en-US" b="1" dirty="0"/>
              <a:t>Succeeded</a:t>
            </a:r>
          </a:p>
          <a:p>
            <a:r>
              <a:rPr lang="en-US" dirty="0"/>
              <a:t>Phase 2: completion</a:t>
            </a:r>
          </a:p>
          <a:p>
            <a:pPr lvl="1"/>
            <a:r>
              <a:rPr lang="en-US" dirty="0"/>
              <a:t>Iterate over the addresses, attempting to change each address</a:t>
            </a:r>
            <a:br>
              <a:rPr lang="en-US" dirty="0"/>
            </a:br>
            <a:r>
              <a:rPr lang="en-US" dirty="0"/>
              <a:t>from </a:t>
            </a:r>
            <a:r>
              <a:rPr lang="en-US" b="1" dirty="0"/>
              <a:t>d </a:t>
            </a:r>
            <a:r>
              <a:rPr lang="en-US" dirty="0"/>
              <a:t>to either its </a:t>
            </a:r>
            <a:r>
              <a:rPr lang="en-US" b="1" dirty="0"/>
              <a:t>new value</a:t>
            </a:r>
            <a:r>
              <a:rPr lang="en-US" dirty="0"/>
              <a:t>, or its </a:t>
            </a:r>
            <a:r>
              <a:rPr lang="en-US" b="1" dirty="0"/>
              <a:t>expected value</a:t>
            </a:r>
            <a:r>
              <a:rPr lang="en-US" dirty="0"/>
              <a:t>, respectively,</a:t>
            </a:r>
            <a:br>
              <a:rPr lang="en-US" dirty="0"/>
            </a:br>
            <a:r>
              <a:rPr lang="en-US" dirty="0"/>
              <a:t>depending on whether status is </a:t>
            </a:r>
            <a:r>
              <a:rPr lang="en-US" b="1" dirty="0"/>
              <a:t>Succeeded</a:t>
            </a:r>
            <a:r>
              <a:rPr lang="en-US" dirty="0"/>
              <a:t> or </a:t>
            </a:r>
            <a:r>
              <a:rPr lang="en-US" b="1" dirty="0"/>
              <a:t>Failed</a:t>
            </a:r>
          </a:p>
        </p:txBody>
      </p:sp>
    </p:spTree>
    <p:extLst>
      <p:ext uri="{BB962C8B-B14F-4D97-AF65-F5344CB8AC3E}">
        <p14:creationId xmlns:p14="http://schemas.microsoft.com/office/powerpoint/2010/main" val="209493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175E5-7F2E-42F0-B3FB-F1D4DA42C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713" y="249740"/>
            <a:ext cx="11585926" cy="1326321"/>
          </a:xfrm>
        </p:spPr>
        <p:txBody>
          <a:bodyPr>
            <a:normAutofit/>
          </a:bodyPr>
          <a:lstStyle/>
          <a:p>
            <a:r>
              <a:rPr lang="en-US" dirty="0"/>
              <a:t>Intuition: how a </a:t>
            </a:r>
            <a:r>
              <a:rPr lang="en-US" u="sng" dirty="0">
                <a:solidFill>
                  <a:srgbClr val="FFFF00"/>
                </a:solidFill>
              </a:rPr>
              <a:t>Successful</a:t>
            </a:r>
            <a:r>
              <a:rPr lang="en-US" dirty="0"/>
              <a:t> KCAS works:</a:t>
            </a:r>
            <a:br>
              <a:rPr lang="en-US" dirty="0"/>
            </a:br>
            <a:r>
              <a:rPr lang="en-US" dirty="0"/>
              <a:t>Doubly-linked list as an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33CC5A-7DDB-4AB8-87A2-3135E7D9237C}"/>
              </a:ext>
            </a:extLst>
          </p:cNvPr>
          <p:cNvSpPr/>
          <p:nvPr/>
        </p:nvSpPr>
        <p:spPr>
          <a:xfrm>
            <a:off x="4441079" y="2232924"/>
            <a:ext cx="762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E4FBCA-D251-4CAA-92E6-A02A6A0B1307}"/>
              </a:ext>
            </a:extLst>
          </p:cNvPr>
          <p:cNvSpPr/>
          <p:nvPr/>
        </p:nvSpPr>
        <p:spPr>
          <a:xfrm>
            <a:off x="5890740" y="2245826"/>
            <a:ext cx="762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17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D401B1B-C68B-4F15-B1A0-E7F167D93F38}"/>
              </a:ext>
            </a:extLst>
          </p:cNvPr>
          <p:cNvCxnSpPr>
            <a:cxnSpLocks/>
          </p:cNvCxnSpPr>
          <p:nvPr/>
        </p:nvCxnSpPr>
        <p:spPr>
          <a:xfrm>
            <a:off x="5198964" y="2490110"/>
            <a:ext cx="6858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AA6EE37-5893-458C-992D-0771BD8D9107}"/>
              </a:ext>
            </a:extLst>
          </p:cNvPr>
          <p:cNvCxnSpPr>
            <a:cxnSpLocks/>
          </p:cNvCxnSpPr>
          <p:nvPr/>
        </p:nvCxnSpPr>
        <p:spPr>
          <a:xfrm flipH="1">
            <a:off x="5198964" y="2373575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CC0FFE3-BF51-4373-85B8-7A10F7F10097}"/>
              </a:ext>
            </a:extLst>
          </p:cNvPr>
          <p:cNvSpPr/>
          <p:nvPr/>
        </p:nvSpPr>
        <p:spPr>
          <a:xfrm>
            <a:off x="7337814" y="2243665"/>
            <a:ext cx="762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20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12D5A24-E2E7-45EC-AB96-682D635DED9E}"/>
              </a:ext>
            </a:extLst>
          </p:cNvPr>
          <p:cNvCxnSpPr>
            <a:cxnSpLocks/>
          </p:cNvCxnSpPr>
          <p:nvPr/>
        </p:nvCxnSpPr>
        <p:spPr>
          <a:xfrm>
            <a:off x="6646038" y="2487949"/>
            <a:ext cx="6858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7EFA92-6670-45A6-9D8E-B2D0880FE1C6}"/>
              </a:ext>
            </a:extLst>
          </p:cNvPr>
          <p:cNvCxnSpPr>
            <a:cxnSpLocks/>
          </p:cNvCxnSpPr>
          <p:nvPr/>
        </p:nvCxnSpPr>
        <p:spPr>
          <a:xfrm flipH="1">
            <a:off x="6646038" y="2371414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36C666E7-D1B6-495F-940D-59B3A86907AB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5209055" y="2561914"/>
            <a:ext cx="2509759" cy="62751"/>
          </a:xfrm>
          <a:prstGeom prst="curvedConnector4">
            <a:avLst>
              <a:gd name="adj1" fmla="val 19610"/>
              <a:gd name="adj2" fmla="val 473698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D9384617-5A78-4FBC-9EAE-66EEB7C3597F}"/>
              </a:ext>
            </a:extLst>
          </p:cNvPr>
          <p:cNvCxnSpPr>
            <a:endCxn id="4" idx="0"/>
          </p:cNvCxnSpPr>
          <p:nvPr/>
        </p:nvCxnSpPr>
        <p:spPr>
          <a:xfrm rot="10800000">
            <a:off x="4822080" y="2232925"/>
            <a:ext cx="2526889" cy="51009"/>
          </a:xfrm>
          <a:prstGeom prst="curvedConnector4">
            <a:avLst>
              <a:gd name="adj1" fmla="val 21683"/>
              <a:gd name="adj2" fmla="val 548156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59B9703-658C-4FC4-8440-7C8BF8BB9477}"/>
              </a:ext>
            </a:extLst>
          </p:cNvPr>
          <p:cNvSpPr txBox="1"/>
          <p:nvPr/>
        </p:nvSpPr>
        <p:spPr>
          <a:xfrm>
            <a:off x="4489042" y="1886563"/>
            <a:ext cx="690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pred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10738A-2124-4F31-AFBE-8655323072E1}"/>
              </a:ext>
            </a:extLst>
          </p:cNvPr>
          <p:cNvSpPr txBox="1"/>
          <p:nvPr/>
        </p:nvSpPr>
        <p:spPr>
          <a:xfrm>
            <a:off x="5948589" y="1902391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succ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625DAF-1111-4C00-951D-21545CD12B08}"/>
              </a:ext>
            </a:extLst>
          </p:cNvPr>
          <p:cNvSpPr txBox="1"/>
          <p:nvPr/>
        </p:nvSpPr>
        <p:spPr>
          <a:xfrm>
            <a:off x="7385414" y="190675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after</a:t>
            </a: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96373C86-402B-4594-A61F-AD260E16EABA}"/>
              </a:ext>
            </a:extLst>
          </p:cNvPr>
          <p:cNvSpPr/>
          <p:nvPr/>
        </p:nvSpPr>
        <p:spPr>
          <a:xfrm>
            <a:off x="7888218" y="2418533"/>
            <a:ext cx="205698" cy="199175"/>
          </a:xfrm>
          <a:prstGeom prst="flowChartProcess">
            <a:avLst/>
          </a:prstGeom>
          <a:solidFill>
            <a:srgbClr val="F8F8F8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40447A4B-31E6-4DEC-91E0-C8007363148D}"/>
              </a:ext>
            </a:extLst>
          </p:cNvPr>
          <p:cNvSpPr/>
          <p:nvPr/>
        </p:nvSpPr>
        <p:spPr>
          <a:xfrm>
            <a:off x="6441067" y="2422033"/>
            <a:ext cx="205698" cy="199175"/>
          </a:xfrm>
          <a:prstGeom prst="flowChartProcess">
            <a:avLst/>
          </a:prstGeom>
          <a:solidFill>
            <a:srgbClr val="F8F8F8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5C31F5D5-0AAF-40C7-9CD5-B6BD4ADD4F49}"/>
              </a:ext>
            </a:extLst>
          </p:cNvPr>
          <p:cNvSpPr/>
          <p:nvPr/>
        </p:nvSpPr>
        <p:spPr>
          <a:xfrm>
            <a:off x="4993630" y="2408888"/>
            <a:ext cx="205698" cy="199175"/>
          </a:xfrm>
          <a:prstGeom prst="flowChartProcess">
            <a:avLst/>
          </a:prstGeom>
          <a:solidFill>
            <a:srgbClr val="F8F8F8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CC619D3F-6CD2-4B5D-B0DA-00705E37D87C}"/>
              </a:ext>
            </a:extLst>
          </p:cNvPr>
          <p:cNvSpPr/>
          <p:nvPr/>
        </p:nvSpPr>
        <p:spPr>
          <a:xfrm>
            <a:off x="6444016" y="2415765"/>
            <a:ext cx="205698" cy="199175"/>
          </a:xfrm>
          <a:prstGeom prst="flowChartProcess">
            <a:avLst/>
          </a:prstGeom>
          <a:solidFill>
            <a:srgbClr val="F8F8F8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graphicFrame>
        <p:nvGraphicFramePr>
          <p:cNvPr id="20" name="Content Placeholder 3">
            <a:extLst>
              <a:ext uri="{FF2B5EF4-FFF2-40B4-BE49-F238E27FC236}">
                <a16:creationId xmlns:a16="http://schemas.microsoft.com/office/drawing/2014/main" id="{08A90293-8F7A-4C1E-B77D-DE239E8D38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786843"/>
              </p:ext>
            </p:extLst>
          </p:nvPr>
        </p:nvGraphicFramePr>
        <p:xfrm>
          <a:off x="3914415" y="3494784"/>
          <a:ext cx="4820919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973">
                  <a:extLst>
                    <a:ext uri="{9D8B030D-6E8A-4147-A177-3AD203B41FA5}">
                      <a16:colId xmlns:a16="http://schemas.microsoft.com/office/drawing/2014/main" val="2919736089"/>
                    </a:ext>
                  </a:extLst>
                </a:gridCol>
                <a:gridCol w="1606973">
                  <a:extLst>
                    <a:ext uri="{9D8B030D-6E8A-4147-A177-3AD203B41FA5}">
                      <a16:colId xmlns:a16="http://schemas.microsoft.com/office/drawing/2014/main" val="3234151321"/>
                    </a:ext>
                  </a:extLst>
                </a:gridCol>
                <a:gridCol w="1606973">
                  <a:extLst>
                    <a:ext uri="{9D8B030D-6E8A-4147-A177-3AD203B41FA5}">
                      <a16:colId xmlns:a16="http://schemas.microsoft.com/office/drawing/2014/main" val="270308391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KCAS descriptor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20033"/>
                  </a:ext>
                </a:extLst>
              </a:tr>
              <a:tr h="185420">
                <a:tc gridSpan="3">
                  <a:txBody>
                    <a:bodyPr/>
                    <a:lstStyle/>
                    <a:p>
                      <a:r>
                        <a:rPr lang="en-US" dirty="0"/>
                        <a:t>status = Undecided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092194"/>
                  </a:ext>
                </a:extLst>
              </a:tr>
              <a:tr h="185420">
                <a:tc gridSpan="3">
                  <a:txBody>
                    <a:bodyPr/>
                    <a:lstStyle/>
                    <a:p>
                      <a:r>
                        <a:rPr lang="en-US" dirty="0"/>
                        <a:t>n = 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99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pred.next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succ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798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after.prev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succ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pred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251355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pred.mark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53073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succ.mark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118713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after.mark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701687"/>
                  </a:ext>
                </a:extLst>
              </a:tr>
            </a:tbl>
          </a:graphicData>
        </a:graphic>
      </p:graphicFrame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574BA392-F690-4BF3-A96A-233439C3303D}"/>
              </a:ext>
            </a:extLst>
          </p:cNvPr>
          <p:cNvSpPr/>
          <p:nvPr/>
        </p:nvSpPr>
        <p:spPr>
          <a:xfrm>
            <a:off x="2532052" y="2218378"/>
            <a:ext cx="1382363" cy="410092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Delete(17)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149BECF-C68B-409F-8700-9ACC3FF26FFB}"/>
              </a:ext>
            </a:extLst>
          </p:cNvPr>
          <p:cNvCxnSpPr>
            <a:stCxn id="18" idx="3"/>
          </p:cNvCxnSpPr>
          <p:nvPr/>
        </p:nvCxnSpPr>
        <p:spPr>
          <a:xfrm>
            <a:off x="5199328" y="2508476"/>
            <a:ext cx="440455" cy="9863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574BE95-7F6A-4C06-9DC1-2E2B3DB04B6B}"/>
              </a:ext>
            </a:extLst>
          </p:cNvPr>
          <p:cNvCxnSpPr>
            <a:cxnSpLocks/>
          </p:cNvCxnSpPr>
          <p:nvPr/>
        </p:nvCxnSpPr>
        <p:spPr>
          <a:xfrm flipH="1">
            <a:off x="6956814" y="2349851"/>
            <a:ext cx="375024" cy="11411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84F1B36-B0A6-4ABB-ACBB-E01EFE9DAD4F}"/>
              </a:ext>
            </a:extLst>
          </p:cNvPr>
          <p:cNvCxnSpPr>
            <a:cxnSpLocks/>
          </p:cNvCxnSpPr>
          <p:nvPr/>
        </p:nvCxnSpPr>
        <p:spPr>
          <a:xfrm flipH="1">
            <a:off x="6511240" y="2507099"/>
            <a:ext cx="32676" cy="9968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9E1E3343-9F75-4A5D-A3A0-5FBA6DABB5D4}"/>
              </a:ext>
            </a:extLst>
          </p:cNvPr>
          <p:cNvSpPr/>
          <p:nvPr/>
        </p:nvSpPr>
        <p:spPr>
          <a:xfrm>
            <a:off x="4869271" y="3881775"/>
            <a:ext cx="1443038" cy="330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Succeeded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0AD6E72-5AF4-4717-8386-385FB0E18DFF}"/>
              </a:ext>
            </a:extLst>
          </p:cNvPr>
          <p:cNvCxnSpPr>
            <a:cxnSpLocks/>
          </p:cNvCxnSpPr>
          <p:nvPr/>
        </p:nvCxnSpPr>
        <p:spPr>
          <a:xfrm>
            <a:off x="5086051" y="2495574"/>
            <a:ext cx="4089" cy="10050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3367941-1E82-4DF9-B220-63DD12946879}"/>
              </a:ext>
            </a:extLst>
          </p:cNvPr>
          <p:cNvCxnSpPr>
            <a:cxnSpLocks/>
          </p:cNvCxnSpPr>
          <p:nvPr/>
        </p:nvCxnSpPr>
        <p:spPr>
          <a:xfrm flipH="1">
            <a:off x="7965016" y="2507099"/>
            <a:ext cx="35851" cy="9769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08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Implementing</a:t>
            </a:r>
            <a:r>
              <a:rPr lang="en-US" sz="2400" dirty="0"/>
              <a:t> KCAS</a:t>
            </a:r>
          </a:p>
          <a:p>
            <a:pPr lvl="1"/>
            <a:r>
              <a:rPr lang="en-US" sz="2000" dirty="0"/>
              <a:t>Built from CAS and double-compare-</a:t>
            </a:r>
            <a:r>
              <a:rPr lang="en-US" sz="2000" b="1" u="sng" dirty="0">
                <a:solidFill>
                  <a:srgbClr val="FFFF00"/>
                </a:solidFill>
              </a:rPr>
              <a:t>single</a:t>
            </a:r>
            <a:r>
              <a:rPr lang="en-US" sz="2000" b="1" dirty="0"/>
              <a:t>-swap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FF00"/>
                </a:solidFill>
              </a:rPr>
              <a:t>DCSS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Show how to implement DCSS first</a:t>
            </a:r>
          </a:p>
          <a:p>
            <a:r>
              <a:rPr lang="en-US" sz="2400" dirty="0"/>
              <a:t>Most complex lock-free algorithm we will see</a:t>
            </a:r>
          </a:p>
          <a:p>
            <a:pPr lvl="1"/>
            <a:r>
              <a:rPr lang="en-US" sz="2000" dirty="0"/>
              <a:t>Uses lock-free </a:t>
            </a:r>
            <a:r>
              <a:rPr lang="en-US" sz="2000" b="1" dirty="0"/>
              <a:t>helping </a:t>
            </a:r>
            <a:r>
              <a:rPr lang="en-US" sz="2000" dirty="0"/>
              <a:t>to guarantee progress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5736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Lock-free helping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Suppose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p starts an operation O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q is blocked by O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Lock-based approach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q waits for p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Lock-free approach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q performs O on behalf of p</a:t>
            </a:r>
          </a:p>
          <a:p>
            <a:pPr lvl="1">
              <a:lnSpc>
                <a:spcPct val="110000"/>
              </a:lnSpc>
            </a:pPr>
            <a:r>
              <a:rPr lang="en-US" sz="2800" b="1" dirty="0"/>
              <a:t>How does it know how to perform O?</a:t>
            </a:r>
          </a:p>
        </p:txBody>
      </p:sp>
      <p:pic>
        <p:nvPicPr>
          <p:cNvPr id="1027" name="Picture 3" descr="C:\Users\trbot\AppData\Local\Microsoft\Windows\Temporary Internet Files\Content.IE5\DG3AAIWQ\person-helping-another-climb-a-ladd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088" y="4112813"/>
            <a:ext cx="1357311" cy="255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rbot\AppData\Local\Microsoft\Windows\Temporary Internet Files\Content.IE5\N88KN9IZ\17_waitingroom_inv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605606"/>
            <a:ext cx="1145897" cy="114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15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50828"/>
            <a:ext cx="10353762" cy="43856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000" dirty="0"/>
              <a:t>Each operation O creates a </a:t>
            </a:r>
            <a:r>
              <a:rPr lang="en-US" sz="3000" b="1" dirty="0"/>
              <a:t>descriptor</a:t>
            </a:r>
            <a:r>
              <a:rPr lang="en-US" sz="3000" dirty="0"/>
              <a:t> </a:t>
            </a:r>
            <a:r>
              <a:rPr lang="en-US" sz="3000" b="1" dirty="0"/>
              <a:t>d</a:t>
            </a:r>
          </a:p>
          <a:p>
            <a:pPr>
              <a:lnSpc>
                <a:spcPct val="100000"/>
              </a:lnSpc>
            </a:pPr>
            <a:r>
              <a:rPr lang="en-US" sz="3000" dirty="0"/>
              <a:t>Descriptor </a:t>
            </a:r>
            <a:r>
              <a:rPr lang="en-US" sz="3000" b="1" dirty="0"/>
              <a:t>d</a:t>
            </a:r>
            <a:r>
              <a:rPr lang="en-US" sz="3000" dirty="0"/>
              <a:t> encodes how to perform O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usually contains </a:t>
            </a:r>
            <a:r>
              <a:rPr lang="en-US" sz="3000" u="sng" dirty="0"/>
              <a:t>arguments</a:t>
            </a:r>
            <a:r>
              <a:rPr lang="en-US" sz="3000" dirty="0"/>
              <a:t> to O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sometimes some </a:t>
            </a:r>
            <a:r>
              <a:rPr lang="en-US" sz="3000" u="sng" dirty="0"/>
              <a:t>status</a:t>
            </a:r>
            <a:r>
              <a:rPr lang="en-US" sz="3000" dirty="0"/>
              <a:t> information</a:t>
            </a:r>
          </a:p>
          <a:p>
            <a:pPr>
              <a:lnSpc>
                <a:spcPct val="100000"/>
              </a:lnSpc>
            </a:pPr>
            <a:r>
              <a:rPr lang="en-US" sz="3000" dirty="0"/>
              <a:t>Help by invoking a function Help(d)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Completes the operation that created d</a:t>
            </a:r>
          </a:p>
        </p:txBody>
      </p:sp>
    </p:spTree>
    <p:extLst>
      <p:ext uri="{BB962C8B-B14F-4D97-AF65-F5344CB8AC3E}">
        <p14:creationId xmlns:p14="http://schemas.microsoft.com/office/powerpoint/2010/main" val="252991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971" y="134679"/>
            <a:ext cx="10353761" cy="1056963"/>
          </a:xfrm>
        </p:spPr>
        <p:txBody>
          <a:bodyPr/>
          <a:lstStyle/>
          <a:p>
            <a:r>
              <a:rPr lang="en-US" dirty="0"/>
              <a:t>double compare </a:t>
            </a:r>
            <a:r>
              <a:rPr lang="en-US" dirty="0">
                <a:solidFill>
                  <a:srgbClr val="FFFF00"/>
                </a:solidFill>
              </a:rPr>
              <a:t>single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swap</a:t>
            </a:r>
            <a:r>
              <a:rPr lang="en-US" dirty="0"/>
              <a:t> (DCSS)</a:t>
            </a:r>
            <a:br>
              <a:rPr lang="en-US" dirty="0"/>
            </a:br>
            <a:r>
              <a:rPr lang="en-US" dirty="0"/>
              <a:t>[Harris2002]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17" y="1387228"/>
            <a:ext cx="8214855" cy="36951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Semantics: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54B5E9-C39C-4C3C-80D2-1E24B8110373}"/>
              </a:ext>
            </a:extLst>
          </p:cNvPr>
          <p:cNvSpPr/>
          <p:nvPr/>
        </p:nvSpPr>
        <p:spPr>
          <a:xfrm>
            <a:off x="394205" y="2256189"/>
            <a:ext cx="7752905" cy="1798160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atomic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</a:p>
          <a:p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val1 =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F8F8F8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val2 =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val1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&amp;&amp;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exp2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addr2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new2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  return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val2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</a:p>
          <a:p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966EFE-1E98-4708-BA74-500B16C73AD6}"/>
              </a:ext>
            </a:extLst>
          </p:cNvPr>
          <p:cNvSpPr/>
          <p:nvPr/>
        </p:nvSpPr>
        <p:spPr>
          <a:xfrm>
            <a:off x="394206" y="1910837"/>
            <a:ext cx="7752904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DCSS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addr2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exp1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exp2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new2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)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95479F-5822-4BFD-9D7F-4B0B1DB69B4F}"/>
              </a:ext>
            </a:extLst>
          </p:cNvPr>
          <p:cNvSpPr/>
          <p:nvPr/>
        </p:nvSpPr>
        <p:spPr>
          <a:xfrm>
            <a:off x="394205" y="4616598"/>
            <a:ext cx="7752905" cy="404797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 the value last stored in *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by a DCSS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B370BF-A888-4301-B2C3-F6C0217FCD34}"/>
              </a:ext>
            </a:extLst>
          </p:cNvPr>
          <p:cNvSpPr/>
          <p:nvPr/>
        </p:nvSpPr>
        <p:spPr>
          <a:xfrm>
            <a:off x="394205" y="4271247"/>
            <a:ext cx="7752904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DCSSRead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addr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30233" y="2339656"/>
            <a:ext cx="3605084" cy="366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Not to be confused with DCAS</a:t>
            </a:r>
            <a:endParaRPr lang="en-CA" dirty="0"/>
          </a:p>
        </p:txBody>
      </p:sp>
      <p:grpSp>
        <p:nvGrpSpPr>
          <p:cNvPr id="5" name="Group 4"/>
          <p:cNvGrpSpPr/>
          <p:nvPr/>
        </p:nvGrpSpPr>
        <p:grpSpPr>
          <a:xfrm>
            <a:off x="8307573" y="1925749"/>
            <a:ext cx="3744284" cy="3095646"/>
            <a:chOff x="8307573" y="1925749"/>
            <a:chExt cx="3744284" cy="3095646"/>
          </a:xfrm>
        </p:grpSpPr>
        <p:sp>
          <p:nvSpPr>
            <p:cNvPr id="11" name="Rectangle 10"/>
            <p:cNvSpPr/>
            <p:nvPr/>
          </p:nvSpPr>
          <p:spPr>
            <a:xfrm>
              <a:off x="8307573" y="1925749"/>
              <a:ext cx="3744283" cy="3095646"/>
            </a:xfrm>
            <a:prstGeom prst="rect">
              <a:avLst/>
            </a:prstGeom>
            <a:solidFill>
              <a:srgbClr val="000000"/>
            </a:solidFill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D09175BD-2CA0-4B62-9F34-E679A5AB77E8}"/>
                </a:ext>
              </a:extLst>
            </p:cNvPr>
            <p:cNvSpPr txBox="1">
              <a:spLocks/>
            </p:cNvSpPr>
            <p:nvPr/>
          </p:nvSpPr>
          <p:spPr>
            <a:xfrm>
              <a:off x="8366855" y="1925749"/>
              <a:ext cx="3685002" cy="309564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2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effectLst>
                    <a:outerShdw blurRad="50800" dist="38100" dir="2700000" algn="tl" rotWithShape="0">
                      <a:srgbClr val="000000">
                        <a:alpha val="48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effectLst>
                    <a:outerShdw blurRad="50800" dist="38100" dir="2700000" algn="tl" rotWithShape="0">
                      <a:srgbClr val="000000">
                        <a:alpha val="48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effectLst>
                    <a:outerShdw blurRad="50800" dist="38100" dir="2700000" algn="tl" rotWithShape="0">
                      <a:srgbClr val="000000">
                        <a:alpha val="48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effectLst>
                    <a:outerShdw blurRad="50800" dist="38100" dir="2700000" algn="tl" rotWithShape="0">
                      <a:srgbClr val="000000">
                        <a:alpha val="48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effectLst>
                    <a:outerShdw blurRad="50800" dist="38100" dir="2700000" algn="tl" rotWithShape="0">
                      <a:srgbClr val="000000">
                        <a:alpha val="48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effectLst>
                    <a:outerShdw blurRad="50800" dist="38100" dir="2700000" algn="tl" rotWithShape="0">
                      <a:srgbClr val="000000">
                        <a:alpha val="48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effectLst>
                    <a:outerShdw blurRad="50800" dist="38100" dir="2700000" algn="tl" rotWithShape="0">
                      <a:srgbClr val="000000">
                        <a:alpha val="48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effectLst>
                    <a:outerShdw blurRad="50800" dist="38100" dir="2700000" algn="tl" rotWithShape="0">
                      <a:srgbClr val="000000">
                        <a:alpha val="48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effectLst>
                    <a:outerShdw blurRad="50800" dist="38100" dir="2700000" algn="tl" rotWithShape="0">
                      <a:srgbClr val="000000">
                        <a:alpha val="48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/>
                <a:t>Usage constraints:</a:t>
              </a:r>
            </a:p>
            <a:p>
              <a:pPr lvl="1"/>
              <a:r>
                <a:rPr lang="en-US" sz="2000" b="1" dirty="0"/>
                <a:t>addr2 </a:t>
              </a:r>
              <a:r>
                <a:rPr lang="en-US" sz="2000" b="1" u="sng" dirty="0"/>
                <a:t>must only</a:t>
              </a:r>
              <a:r>
                <a:rPr lang="en-US" sz="2000" b="1" dirty="0"/>
                <a:t> </a:t>
              </a:r>
              <a:r>
                <a:rPr lang="en-US" sz="2000" dirty="0"/>
                <a:t>be modified by DCSS</a:t>
              </a:r>
            </a:p>
            <a:p>
              <a:pPr lvl="1"/>
              <a:r>
                <a:rPr lang="en-US" sz="2000" b="1" dirty="0"/>
                <a:t>addr2 </a:t>
              </a:r>
              <a:r>
                <a:rPr lang="en-US" sz="2000" b="1" u="sng" dirty="0"/>
                <a:t>must only</a:t>
              </a:r>
              <a:r>
                <a:rPr lang="en-US" sz="2000" dirty="0"/>
                <a:t> be</a:t>
              </a:r>
              <a:br>
                <a:rPr lang="en-US" sz="2000" dirty="0"/>
              </a:br>
              <a:r>
                <a:rPr lang="en-US" sz="2000" dirty="0"/>
                <a:t>read with </a:t>
              </a:r>
              <a:r>
                <a:rPr lang="en-US" sz="2000" dirty="0" err="1"/>
                <a:t>DCSSRead</a:t>
              </a:r>
              <a:endParaRPr lang="en-US" sz="2000" dirty="0"/>
            </a:p>
            <a:p>
              <a:pPr lvl="1"/>
              <a:r>
                <a:rPr lang="en-US" sz="2000" b="1" dirty="0">
                  <a:solidFill>
                    <a:srgbClr val="FFFF00"/>
                  </a:solidFill>
                </a:rPr>
                <a:t>addr1</a:t>
              </a:r>
              <a:r>
                <a:rPr lang="en-US" sz="2000" dirty="0">
                  <a:solidFill>
                    <a:srgbClr val="FFFF00"/>
                  </a:solidFill>
                </a:rPr>
                <a:t> </a:t>
              </a:r>
              <a:r>
                <a:rPr lang="en-US" sz="2000" b="1" u="sng" dirty="0">
                  <a:solidFill>
                    <a:srgbClr val="FFFF00"/>
                  </a:solidFill>
                </a:rPr>
                <a:t>can never</a:t>
              </a:r>
              <a:r>
                <a:rPr lang="en-US" sz="2000" b="1" dirty="0">
                  <a:solidFill>
                    <a:srgbClr val="FFFF00"/>
                  </a:solidFill>
                </a:rPr>
                <a:t> </a:t>
              </a:r>
              <a:r>
                <a:rPr lang="en-US" sz="2000" dirty="0">
                  <a:solidFill>
                    <a:srgbClr val="FFFF00"/>
                  </a:solidFill>
                </a:rPr>
                <a:t>be modified by DCSS</a:t>
              </a:r>
            </a:p>
            <a:p>
              <a:pPr lvl="1"/>
              <a:endParaRPr lang="en-US" sz="2000" dirty="0"/>
            </a:p>
          </p:txBody>
        </p:sp>
      </p:grpSp>
      <p:sp>
        <p:nvSpPr>
          <p:cNvPr id="8" name="Rectangular Callout 7"/>
          <p:cNvSpPr/>
          <p:nvPr/>
        </p:nvSpPr>
        <p:spPr>
          <a:xfrm>
            <a:off x="6658551" y="5372730"/>
            <a:ext cx="3385672" cy="765544"/>
          </a:xfrm>
          <a:prstGeom prst="wedgeRectCallout">
            <a:avLst>
              <a:gd name="adj1" fmla="val 36786"/>
              <a:gd name="adj2" fmla="val -1291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Note: no such restriction for DCAS or KCAS… just DCSS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843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CAS to build DCSS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1483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sketch:</a:t>
            </a:r>
            <a:br>
              <a:rPr lang="en-US" dirty="0"/>
            </a:br>
            <a:r>
              <a:rPr lang="en-US" dirty="0"/>
              <a:t>DCSS(400, 424, N, B, D)</a:t>
            </a:r>
          </a:p>
        </p:txBody>
      </p:sp>
      <p:sp>
        <p:nvSpPr>
          <p:cNvPr id="4" name="Rectangle 3"/>
          <p:cNvSpPr/>
          <p:nvPr/>
        </p:nvSpPr>
        <p:spPr>
          <a:xfrm>
            <a:off x="1177611" y="2564227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5" name="Rectangle 4"/>
          <p:cNvSpPr/>
          <p:nvPr/>
        </p:nvSpPr>
        <p:spPr>
          <a:xfrm>
            <a:off x="1177611" y="3064099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6" name="Rectangle 5"/>
          <p:cNvSpPr/>
          <p:nvPr/>
        </p:nvSpPr>
        <p:spPr>
          <a:xfrm>
            <a:off x="1177611" y="3563971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</a:p>
        </p:txBody>
      </p:sp>
      <p:sp>
        <p:nvSpPr>
          <p:cNvPr id="7" name="Rectangle 6"/>
          <p:cNvSpPr/>
          <p:nvPr/>
        </p:nvSpPr>
        <p:spPr>
          <a:xfrm>
            <a:off x="1177611" y="4063843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8" name="Rectangle 7"/>
          <p:cNvSpPr/>
          <p:nvPr/>
        </p:nvSpPr>
        <p:spPr>
          <a:xfrm>
            <a:off x="1177611" y="4563715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80" y="2629497"/>
            <a:ext cx="1166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0x400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8224" y="312569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8224" y="363127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223" y="412580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424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8223" y="463253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432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5373" y="2193399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Main memory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16461" y="596400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33721" y="2918488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33721" y="3406168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424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33721" y="3893848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33721" y="4381528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33721" y="4869208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59081" y="2562731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Descriptor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99225" y="2977259"/>
            <a:ext cx="940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addr1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99225" y="3463538"/>
            <a:ext cx="932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addr2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99224" y="3949817"/>
            <a:ext cx="94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99224" y="4438898"/>
            <a:ext cx="94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99224" y="4921387"/>
            <a:ext cx="94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177611" y="5063587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77611" y="5563459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8223" y="512554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440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8223" y="563227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448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177611" y="4063843"/>
            <a:ext cx="1847088" cy="4998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824</a:t>
            </a:r>
          </a:p>
        </p:txBody>
      </p:sp>
      <p:sp>
        <p:nvSpPr>
          <p:cNvPr id="34" name="Oval 33"/>
          <p:cNvSpPr/>
          <p:nvPr/>
        </p:nvSpPr>
        <p:spPr>
          <a:xfrm>
            <a:off x="2514889" y="4243901"/>
            <a:ext cx="165962" cy="150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34" idx="7"/>
          </p:cNvCxnSpPr>
          <p:nvPr/>
        </p:nvCxnSpPr>
        <p:spPr>
          <a:xfrm flipV="1">
            <a:off x="2656546" y="3079616"/>
            <a:ext cx="1346995" cy="118632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38" name="Rectangle 37"/>
          <p:cNvSpPr/>
          <p:nvPr/>
        </p:nvSpPr>
        <p:spPr>
          <a:xfrm>
            <a:off x="6561511" y="4375117"/>
            <a:ext cx="5364326" cy="19571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/>
              <a:t>Help(d) function:</a:t>
            </a:r>
          </a:p>
          <a:p>
            <a:r>
              <a:rPr lang="en-US" sz="2400" dirty="0"/>
              <a:t>    if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dirty="0"/>
              <a:t>d.addr1 = d.exp1</a:t>
            </a:r>
          </a:p>
          <a:p>
            <a:r>
              <a:rPr lang="en-US" sz="2400" dirty="0"/>
              <a:t>        CAS(d.addr2, d, d.new2)</a:t>
            </a:r>
          </a:p>
          <a:p>
            <a:r>
              <a:rPr lang="en-US" sz="2400" dirty="0"/>
              <a:t>    else</a:t>
            </a:r>
          </a:p>
          <a:p>
            <a:r>
              <a:rPr lang="en-US" sz="2400" dirty="0"/>
              <a:t>        CAS(d.addr2, d, d.exp2)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565476" y="2629497"/>
            <a:ext cx="5364326" cy="4961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let d = pointer to new descriptor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561511" y="3123092"/>
            <a:ext cx="5364326" cy="4997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>
              <a:defRPr/>
            </a:pPr>
            <a:r>
              <a:rPr lang="en-US" sz="2400" dirty="0"/>
              <a:t>CAS(addr2, exp2, d)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561511" y="3622823"/>
            <a:ext cx="5364326" cy="4997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>
              <a:defRPr/>
            </a:pPr>
            <a:r>
              <a:rPr lang="en-US" sz="2400" dirty="0"/>
              <a:t>Help(d)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177610" y="4065490"/>
            <a:ext cx="1847088" cy="4998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77490B91-3237-4CEB-B1DF-ED583001D4A5}"/>
              </a:ext>
            </a:extLst>
          </p:cNvPr>
          <p:cNvSpPr/>
          <p:nvPr/>
        </p:nvSpPr>
        <p:spPr>
          <a:xfrm>
            <a:off x="9521559" y="1121088"/>
            <a:ext cx="2404278" cy="919281"/>
          </a:xfrm>
          <a:prstGeom prst="wedgeRectCallout">
            <a:avLst>
              <a:gd name="adj1" fmla="val -112601"/>
              <a:gd name="adj2" fmla="val 1741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“Activation” </a:t>
            </a:r>
            <a:r>
              <a:rPr lang="en-US" dirty="0"/>
              <a:t>CAS</a:t>
            </a:r>
          </a:p>
          <a:p>
            <a:pPr algn="ctr"/>
            <a:r>
              <a:rPr lang="en-US" dirty="0"/>
              <a:t>for this DCSS</a:t>
            </a:r>
          </a:p>
        </p:txBody>
      </p:sp>
      <p:sp>
        <p:nvSpPr>
          <p:cNvPr id="39" name="Speech Bubble: Rectangle 38">
            <a:extLst>
              <a:ext uri="{FF2B5EF4-FFF2-40B4-BE49-F238E27FC236}">
                <a16:creationId xmlns:a16="http://schemas.microsoft.com/office/drawing/2014/main" id="{7E06C8D0-9A89-4E1A-829A-88B1F4CBF2BE}"/>
              </a:ext>
            </a:extLst>
          </p:cNvPr>
          <p:cNvSpPr/>
          <p:nvPr/>
        </p:nvSpPr>
        <p:spPr>
          <a:xfrm>
            <a:off x="3610405" y="5533635"/>
            <a:ext cx="2515454" cy="919281"/>
          </a:xfrm>
          <a:prstGeom prst="wedgeRectCallout">
            <a:avLst>
              <a:gd name="adj1" fmla="val 91546"/>
              <a:gd name="adj2" fmla="val -613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“Deactivation” </a:t>
            </a:r>
            <a:r>
              <a:rPr lang="en-US" dirty="0"/>
              <a:t>CAS</a:t>
            </a:r>
          </a:p>
          <a:p>
            <a:pPr algn="ctr"/>
            <a:r>
              <a:rPr lang="en-US" dirty="0"/>
              <a:t>for this DCSS</a:t>
            </a:r>
          </a:p>
        </p:txBody>
      </p:sp>
      <p:sp>
        <p:nvSpPr>
          <p:cNvPr id="40" name="Speech Bubble: Rectangle 39">
            <a:extLst>
              <a:ext uri="{FF2B5EF4-FFF2-40B4-BE49-F238E27FC236}">
                <a16:creationId xmlns:a16="http://schemas.microsoft.com/office/drawing/2014/main" id="{03F8AC94-09CD-4D05-8F9D-B8AF52F4E7E7}"/>
              </a:ext>
            </a:extLst>
          </p:cNvPr>
          <p:cNvSpPr/>
          <p:nvPr/>
        </p:nvSpPr>
        <p:spPr>
          <a:xfrm>
            <a:off x="3610405" y="5533634"/>
            <a:ext cx="2515454" cy="919281"/>
          </a:xfrm>
          <a:prstGeom prst="wedgeRectCallout">
            <a:avLst>
              <a:gd name="adj1" fmla="val 93422"/>
              <a:gd name="adj2" fmla="val 130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“Deactivation” </a:t>
            </a:r>
            <a:r>
              <a:rPr lang="en-US" dirty="0"/>
              <a:t>CAS</a:t>
            </a:r>
          </a:p>
          <a:p>
            <a:pPr algn="ctr"/>
            <a:r>
              <a:rPr lang="en-US" dirty="0"/>
              <a:t>for this DCSS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48364" y="2799416"/>
            <a:ext cx="851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0x824</a:t>
            </a:r>
          </a:p>
        </p:txBody>
      </p:sp>
    </p:spTree>
    <p:extLst>
      <p:ext uri="{BB962C8B-B14F-4D97-AF65-F5344CB8AC3E}">
        <p14:creationId xmlns:p14="http://schemas.microsoft.com/office/powerpoint/2010/main" val="56249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9" grpId="0" animBg="1"/>
      <p:bldP spid="30" grpId="0" animBg="1"/>
      <p:bldP spid="31" grpId="0"/>
      <p:bldP spid="32" grpId="0"/>
      <p:bldP spid="33" grpId="0" animBg="1"/>
      <p:bldP spid="33" grpId="1" animBg="1"/>
      <p:bldP spid="34" grpId="0" animBg="1"/>
      <p:bldP spid="38" grpId="0" animBg="1"/>
      <p:bldP spid="41" grpId="0" animBg="1"/>
      <p:bldP spid="42" grpId="0" animBg="1"/>
      <p:bldP spid="43" grpId="0" animBg="1"/>
      <p:bldP spid="46" grpId="0" animBg="1"/>
      <p:bldP spid="3" grpId="0" animBg="1"/>
      <p:bldP spid="39" grpId="0" animBg="1"/>
      <p:bldP spid="40" grpId="0" animBg="1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605" y="11138"/>
            <a:ext cx="10353761" cy="1018208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tell if an address</a:t>
            </a:r>
            <a:br>
              <a:rPr lang="en-US" dirty="0"/>
            </a:br>
            <a:r>
              <a:rPr lang="en-US" dirty="0"/>
              <a:t>points to a descriptor?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88" y="1029346"/>
            <a:ext cx="6092026" cy="5475452"/>
          </a:xfrm>
        </p:spPr>
        <p:txBody>
          <a:bodyPr>
            <a:normAutofit/>
          </a:bodyPr>
          <a:lstStyle/>
          <a:p>
            <a:r>
              <a:rPr lang="en-US" dirty="0"/>
              <a:t>Steal the least significant bit (LSB) from</a:t>
            </a:r>
            <a:br>
              <a:rPr lang="en-US" dirty="0"/>
            </a:br>
            <a:r>
              <a:rPr lang="en-US" dirty="0"/>
              <a:t>each field that can be modified by DCSS</a:t>
            </a:r>
          </a:p>
          <a:p>
            <a:r>
              <a:rPr lang="en-US" dirty="0"/>
              <a:t>Use it to indicate </a:t>
            </a:r>
            <a:r>
              <a:rPr lang="en-US" dirty="0" err="1"/>
              <a:t>addr</a:t>
            </a:r>
            <a:r>
              <a:rPr lang="en-US" dirty="0"/>
              <a:t> points to a descriptor</a:t>
            </a:r>
          </a:p>
          <a:p>
            <a:pPr lvl="1"/>
            <a:r>
              <a:rPr lang="en-US" dirty="0"/>
              <a:t>if (*</a:t>
            </a:r>
            <a:r>
              <a:rPr lang="en-US" dirty="0" err="1"/>
              <a:t>addr</a:t>
            </a:r>
            <a:r>
              <a:rPr lang="en-US" dirty="0"/>
              <a:t> &amp; 1) then it’s a descriptor …</a:t>
            </a:r>
          </a:p>
          <a:p>
            <a:r>
              <a:rPr lang="en-US" dirty="0"/>
              <a:t>What if application values USE the LSB?</a:t>
            </a:r>
          </a:p>
          <a:p>
            <a:pPr lvl="1"/>
            <a:r>
              <a:rPr lang="en-US" dirty="0"/>
              <a:t>Can </a:t>
            </a:r>
            <a:r>
              <a:rPr lang="en-US" b="1" dirty="0"/>
              <a:t>shift </a:t>
            </a:r>
            <a:r>
              <a:rPr lang="en-US" dirty="0"/>
              <a:t>values left (then can’t use MSB)</a:t>
            </a:r>
          </a:p>
          <a:p>
            <a:pPr lvl="1"/>
            <a:r>
              <a:rPr lang="en-US" dirty="0"/>
              <a:t>No need to shift word-aligned pointers!</a:t>
            </a:r>
          </a:p>
          <a:p>
            <a:r>
              <a:rPr lang="en-US" dirty="0"/>
              <a:t>Packing/unpacking a descriptor pointer </a:t>
            </a:r>
            <a:r>
              <a:rPr lang="en-US" b="1" dirty="0"/>
              <a:t>d</a:t>
            </a:r>
          </a:p>
          <a:p>
            <a:pPr lvl="1"/>
            <a:r>
              <a:rPr lang="en-US" dirty="0"/>
              <a:t>pack(d): return d | 1</a:t>
            </a:r>
            <a:br>
              <a:rPr lang="en-US" dirty="0"/>
            </a:br>
            <a:r>
              <a:rPr lang="en-US" dirty="0"/>
              <a:t>[making it “look like” a descriptor pointer]</a:t>
            </a:r>
          </a:p>
          <a:p>
            <a:pPr lvl="1"/>
            <a:r>
              <a:rPr lang="en-US" dirty="0"/>
              <a:t>unpack(d): return d &amp; ~1</a:t>
            </a:r>
            <a:br>
              <a:rPr lang="en-US" dirty="0"/>
            </a:br>
            <a:r>
              <a:rPr lang="en-US" dirty="0"/>
              <a:t>[so we can dereference it]</a:t>
            </a:r>
          </a:p>
        </p:txBody>
      </p:sp>
      <p:sp>
        <p:nvSpPr>
          <p:cNvPr id="4" name="Rectangle 3"/>
          <p:cNvSpPr/>
          <p:nvPr/>
        </p:nvSpPr>
        <p:spPr>
          <a:xfrm>
            <a:off x="6970112" y="1770226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&lt;N, 0&gt;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6970112" y="2270098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&lt;C, 0&gt;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6970112" y="2769970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&lt;Y, 0&gt;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6970112" y="3269842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&lt;B, 0&gt;</a:t>
            </a:r>
          </a:p>
        </p:txBody>
      </p:sp>
      <p:sp>
        <p:nvSpPr>
          <p:cNvPr id="8" name="Rectangle 7"/>
          <p:cNvSpPr/>
          <p:nvPr/>
        </p:nvSpPr>
        <p:spPr>
          <a:xfrm>
            <a:off x="6970112" y="3769714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&lt;F, 0&gt;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03381" y="1835496"/>
            <a:ext cx="1166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0x400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00725" y="233169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0725" y="283727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00724" y="333180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424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724" y="383852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432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27874" y="1399398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Main memory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08962" y="517000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926222" y="2124487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926222" y="2612167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424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926222" y="3099847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926222" y="3587527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926222" y="4075207"/>
            <a:ext cx="1365504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951582" y="1768730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Descriptor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91726" y="2183258"/>
            <a:ext cx="85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addr1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291726" y="2669537"/>
            <a:ext cx="845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addr2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291726" y="3155816"/>
            <a:ext cx="860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291726" y="3644897"/>
            <a:ext cx="860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291726" y="4127386"/>
            <a:ext cx="860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970112" y="4269586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&lt;I, 0&gt;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970112" y="4769458"/>
            <a:ext cx="1847088" cy="4998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&lt;H, 0&gt;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00724" y="433154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440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00724" y="483827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448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970111" y="2338179"/>
            <a:ext cx="2892345" cy="1432533"/>
            <a:chOff x="6970112" y="2337181"/>
            <a:chExt cx="2892345" cy="1432533"/>
          </a:xfrm>
        </p:grpSpPr>
        <p:sp>
          <p:nvSpPr>
            <p:cNvPr id="31" name="Rectangle 30"/>
            <p:cNvSpPr/>
            <p:nvPr/>
          </p:nvSpPr>
          <p:spPr>
            <a:xfrm>
              <a:off x="6970112" y="3269842"/>
              <a:ext cx="1847088" cy="49987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&lt;824, 1&gt;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8437570" y="3449900"/>
              <a:ext cx="165962" cy="1504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>
              <a:stCxn id="32" idx="7"/>
            </p:cNvCxnSpPr>
            <p:nvPr/>
          </p:nvCxnSpPr>
          <p:spPr>
            <a:xfrm flipV="1">
              <a:off x="8579227" y="2337181"/>
              <a:ext cx="1283230" cy="1134759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9140865" y="2005415"/>
            <a:ext cx="851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0x824</a:t>
            </a:r>
          </a:p>
        </p:txBody>
      </p:sp>
    </p:spTree>
    <p:extLst>
      <p:ext uri="{BB962C8B-B14F-4D97-AF65-F5344CB8AC3E}">
        <p14:creationId xmlns:p14="http://schemas.microsoft.com/office/powerpoint/2010/main" val="274746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/>
      <p:bldP spid="30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B88684"/>
      </a:dk1>
      <a:lt1>
        <a:sysClr val="window" lastClr="402E2C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B88684"/>
      </a:dk1>
      <a:lt1>
        <a:sysClr val="window" lastClr="402E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9806</TotalTime>
  <Words>2424</Words>
  <Application>Microsoft Office PowerPoint</Application>
  <PresentationFormat>Widescreen</PresentationFormat>
  <Paragraphs>398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Bookman Old Style</vt:lpstr>
      <vt:lpstr>Calibri</vt:lpstr>
      <vt:lpstr>Courier New</vt:lpstr>
      <vt:lpstr>Rockwell</vt:lpstr>
      <vt:lpstr>Damask</vt:lpstr>
      <vt:lpstr>Multicore programming</vt:lpstr>
      <vt:lpstr>Last time</vt:lpstr>
      <vt:lpstr>This time</vt:lpstr>
      <vt:lpstr>Lock-free helping</vt:lpstr>
      <vt:lpstr>Descriptors</vt:lpstr>
      <vt:lpstr>double compare single swap (DCSS) [Harris2002]</vt:lpstr>
      <vt:lpstr>Using CAS to build DCSS</vt:lpstr>
      <vt:lpstr>Implementation sketch: DCSS(400, 424, N, B, D)</vt:lpstr>
      <vt:lpstr>How to tell if an address points to a descriptor?</vt:lpstr>
      <vt:lpstr>Implementation: data types</vt:lpstr>
      <vt:lpstr>Value CAS (VAL_CAS)</vt:lpstr>
      <vt:lpstr>Implementation: DCSSRead</vt:lpstr>
      <vt:lpstr>Implementation: DCSS</vt:lpstr>
      <vt:lpstr>The help function: DCSS succeeds</vt:lpstr>
      <vt:lpstr>PowerPoint Presentation</vt:lpstr>
      <vt:lpstr>Explaining in further detail: Linearizing a successful DCSS that changes addr2 from d to new2</vt:lpstr>
      <vt:lpstr>The help function: DCSS fails</vt:lpstr>
      <vt:lpstr>Linearizing a Failed DCSS that changes addr2 from d back to exp2</vt:lpstr>
      <vt:lpstr>What about DCSS operations with no successful activation CAS?</vt:lpstr>
      <vt:lpstr>What about a DCSS by a thread that crashes before returning?</vt:lpstr>
      <vt:lpstr>Using DCSS to build KCAS</vt:lpstr>
      <vt:lpstr>Building KCAS from DCSS [Harris2002]</vt:lpstr>
      <vt:lpstr>KCAS algorithm idea</vt:lpstr>
      <vt:lpstr>Intuition: how a Successful KCAS works: Doubly-linked list as an example</vt:lpstr>
    </vt:vector>
  </TitlesOfParts>
  <Company>IST Austria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Multicore programming</dc:title>
  <dc:creator>Trevor BROWN</dc:creator>
  <cp:lastModifiedBy>Trevor Brown</cp:lastModifiedBy>
  <cp:revision>338</cp:revision>
  <dcterms:created xsi:type="dcterms:W3CDTF">2018-08-02T15:34:22Z</dcterms:created>
  <dcterms:modified xsi:type="dcterms:W3CDTF">2021-02-21T19:49:33Z</dcterms:modified>
</cp:coreProperties>
</file>