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417" r:id="rId2"/>
    <p:sldId id="379" r:id="rId3"/>
    <p:sldId id="390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26" r:id="rId13"/>
    <p:sldId id="429" r:id="rId14"/>
    <p:sldId id="430" r:id="rId15"/>
    <p:sldId id="432" r:id="rId16"/>
    <p:sldId id="433" r:id="rId17"/>
    <p:sldId id="436" r:id="rId18"/>
    <p:sldId id="437" r:id="rId19"/>
    <p:sldId id="438" r:id="rId20"/>
    <p:sldId id="440" r:id="rId21"/>
    <p:sldId id="442" r:id="rId22"/>
    <p:sldId id="452" r:id="rId23"/>
    <p:sldId id="443" r:id="rId24"/>
    <p:sldId id="446" r:id="rId25"/>
    <p:sldId id="447" r:id="rId26"/>
    <p:sldId id="448" r:id="rId27"/>
    <p:sldId id="449" r:id="rId28"/>
    <p:sldId id="450" r:id="rId29"/>
    <p:sldId id="45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bot" initials="t" lastIdx="0" clrIdx="0">
    <p:extLst>
      <p:ext uri="{19B8F6BF-5375-455C-9EA6-DF929625EA0E}">
        <p15:presenceInfo xmlns:p15="http://schemas.microsoft.com/office/powerpoint/2012/main" userId="trb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8F8"/>
    <a:srgbClr val="41332B"/>
    <a:srgbClr val="2A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" y="146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E7F06-DA07-4B1D-A57D-60E670F6D0B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3FA2EC6-426F-4CFA-BA7B-4893FE93719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/>
            <a:t>Unallocated</a:t>
          </a:r>
        </a:p>
      </dgm:t>
    </dgm:pt>
    <dgm:pt modelId="{A30C0361-B3D0-4BE8-8D60-03DAF347A9E0}" type="parTrans" cxnId="{C6EB86EB-D2EF-452C-B14E-F837A8D9D806}">
      <dgm:prSet/>
      <dgm:spPr/>
      <dgm:t>
        <a:bodyPr/>
        <a:lstStyle/>
        <a:p>
          <a:endParaRPr lang="en-CA"/>
        </a:p>
      </dgm:t>
    </dgm:pt>
    <dgm:pt modelId="{497B6FD9-6CFD-48E4-95C0-8A3BEC12F482}" type="sibTrans" cxnId="{C6EB86EB-D2EF-452C-B14E-F837A8D9D80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CA"/>
        </a:p>
      </dgm:t>
    </dgm:pt>
    <dgm:pt modelId="{8B3ED399-10D6-46A2-9732-654791196EF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/>
            <a:t>Uninitialized</a:t>
          </a:r>
        </a:p>
      </dgm:t>
    </dgm:pt>
    <dgm:pt modelId="{A2587EB9-CD7C-4C8F-99A1-613151805B42}" type="parTrans" cxnId="{9ADF01D2-A949-4AC2-8338-BDFB9B3C4CBF}">
      <dgm:prSet/>
      <dgm:spPr/>
      <dgm:t>
        <a:bodyPr/>
        <a:lstStyle/>
        <a:p>
          <a:endParaRPr lang="en-CA"/>
        </a:p>
      </dgm:t>
    </dgm:pt>
    <dgm:pt modelId="{E240091F-3E29-4151-B6CA-F6A7724F1AB8}" type="sibTrans" cxnId="{9ADF01D2-A949-4AC2-8338-BDFB9B3C4CBF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CA"/>
        </a:p>
      </dgm:t>
    </dgm:pt>
    <dgm:pt modelId="{A7CD788A-725A-4CDE-99B9-211D2CAF29F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/>
            <a:t>Retired</a:t>
          </a:r>
        </a:p>
      </dgm:t>
    </dgm:pt>
    <dgm:pt modelId="{78ABA077-0FFE-4FA7-9B51-C38264A17391}" type="parTrans" cxnId="{7B396952-41D8-40FF-B3CB-F7D057CF04EE}">
      <dgm:prSet/>
      <dgm:spPr/>
      <dgm:t>
        <a:bodyPr/>
        <a:lstStyle/>
        <a:p>
          <a:endParaRPr lang="en-CA"/>
        </a:p>
      </dgm:t>
    </dgm:pt>
    <dgm:pt modelId="{7EB51E2B-B2FF-4189-A888-7656DA8CE10C}" type="sibTrans" cxnId="{7B396952-41D8-40FF-B3CB-F7D057CF04E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CA"/>
        </a:p>
      </dgm:t>
    </dgm:pt>
    <dgm:pt modelId="{93DB7036-6587-4B6C-91CD-EF8AD44520C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/>
            <a:t>In the data structure</a:t>
          </a:r>
        </a:p>
      </dgm:t>
    </dgm:pt>
    <dgm:pt modelId="{5679DFBE-2B5B-44AE-BC7D-2D74809790CF}" type="parTrans" cxnId="{D8A6AC29-5F73-4F6F-8151-DD87E3F6D952}">
      <dgm:prSet/>
      <dgm:spPr/>
      <dgm:t>
        <a:bodyPr/>
        <a:lstStyle/>
        <a:p>
          <a:endParaRPr lang="en-CA"/>
        </a:p>
      </dgm:t>
    </dgm:pt>
    <dgm:pt modelId="{95DE4C55-6F13-42F0-81FE-4DB9BBE21348}" type="sibTrans" cxnId="{D8A6AC29-5F73-4F6F-8151-DD87E3F6D95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CA"/>
        </a:p>
      </dgm:t>
    </dgm:pt>
    <dgm:pt modelId="{4F126F59-892B-4CC9-AA2B-5E13DE9AFE2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/>
            <a:t>Safe to free</a:t>
          </a:r>
        </a:p>
      </dgm:t>
    </dgm:pt>
    <dgm:pt modelId="{C4E96E5B-F953-4CA4-926C-660880A32279}" type="parTrans" cxnId="{D0684509-392D-42DA-9668-3FB3544DE6BB}">
      <dgm:prSet/>
      <dgm:spPr/>
      <dgm:t>
        <a:bodyPr/>
        <a:lstStyle/>
        <a:p>
          <a:endParaRPr lang="en-CA"/>
        </a:p>
      </dgm:t>
    </dgm:pt>
    <dgm:pt modelId="{B262A2B3-C9A5-47F5-9EDC-DFAD191480A6}" type="sibTrans" cxnId="{D0684509-392D-42DA-9668-3FB3544DE6B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CA"/>
        </a:p>
      </dgm:t>
    </dgm:pt>
    <dgm:pt modelId="{7347D7E4-2FBC-4765-BA38-3C84B74C2628}" type="pres">
      <dgm:prSet presAssocID="{BDEE7F06-DA07-4B1D-A57D-60E670F6D0B6}" presName="cycle" presStyleCnt="0">
        <dgm:presLayoutVars>
          <dgm:dir/>
          <dgm:resizeHandles val="exact"/>
        </dgm:presLayoutVars>
      </dgm:prSet>
      <dgm:spPr/>
    </dgm:pt>
    <dgm:pt modelId="{AF417E70-D282-4D1B-AE1C-D34E1EDA74BD}" type="pres">
      <dgm:prSet presAssocID="{23FA2EC6-426F-4CFA-BA7B-4893FE937199}" presName="node" presStyleLbl="node1" presStyleIdx="0" presStyleCnt="5">
        <dgm:presLayoutVars>
          <dgm:bulletEnabled val="1"/>
        </dgm:presLayoutVars>
      </dgm:prSet>
      <dgm:spPr/>
    </dgm:pt>
    <dgm:pt modelId="{839106D3-DA64-4E25-99E9-04B25A6C3062}" type="pres">
      <dgm:prSet presAssocID="{23FA2EC6-426F-4CFA-BA7B-4893FE937199}" presName="spNode" presStyleCnt="0"/>
      <dgm:spPr/>
    </dgm:pt>
    <dgm:pt modelId="{4323ED62-8E29-4957-AFAA-7C7FE88093A4}" type="pres">
      <dgm:prSet presAssocID="{497B6FD9-6CFD-48E4-95C0-8A3BEC12F482}" presName="sibTrans" presStyleLbl="sibTrans1D1" presStyleIdx="0" presStyleCnt="5"/>
      <dgm:spPr/>
    </dgm:pt>
    <dgm:pt modelId="{0F0E8DBE-5542-4426-9BB8-6EC223F188B0}" type="pres">
      <dgm:prSet presAssocID="{8B3ED399-10D6-46A2-9732-654791196EFB}" presName="node" presStyleLbl="node1" presStyleIdx="1" presStyleCnt="5">
        <dgm:presLayoutVars>
          <dgm:bulletEnabled val="1"/>
        </dgm:presLayoutVars>
      </dgm:prSet>
      <dgm:spPr/>
    </dgm:pt>
    <dgm:pt modelId="{C8C7C5D1-22BF-46A5-A440-11EB31A880D2}" type="pres">
      <dgm:prSet presAssocID="{8B3ED399-10D6-46A2-9732-654791196EFB}" presName="spNode" presStyleCnt="0"/>
      <dgm:spPr/>
    </dgm:pt>
    <dgm:pt modelId="{BEC56DE4-653C-47A8-913D-408083D4A24F}" type="pres">
      <dgm:prSet presAssocID="{E240091F-3E29-4151-B6CA-F6A7724F1AB8}" presName="sibTrans" presStyleLbl="sibTrans1D1" presStyleIdx="1" presStyleCnt="5"/>
      <dgm:spPr/>
    </dgm:pt>
    <dgm:pt modelId="{2AC9E83D-6B1E-4C8D-99E0-D64ED9CB657B}" type="pres">
      <dgm:prSet presAssocID="{93DB7036-6587-4B6C-91CD-EF8AD44520CF}" presName="node" presStyleLbl="node1" presStyleIdx="2" presStyleCnt="5">
        <dgm:presLayoutVars>
          <dgm:bulletEnabled val="1"/>
        </dgm:presLayoutVars>
      </dgm:prSet>
      <dgm:spPr/>
    </dgm:pt>
    <dgm:pt modelId="{0D11A29D-E49A-4854-8F83-A8863419F423}" type="pres">
      <dgm:prSet presAssocID="{93DB7036-6587-4B6C-91CD-EF8AD44520CF}" presName="spNode" presStyleCnt="0"/>
      <dgm:spPr/>
    </dgm:pt>
    <dgm:pt modelId="{398724E3-A6CF-47A3-81E9-2E091708D947}" type="pres">
      <dgm:prSet presAssocID="{95DE4C55-6F13-42F0-81FE-4DB9BBE21348}" presName="sibTrans" presStyleLbl="sibTrans1D1" presStyleIdx="2" presStyleCnt="5"/>
      <dgm:spPr/>
    </dgm:pt>
    <dgm:pt modelId="{817F42FD-A5BB-4B8B-8194-B2ADAA30C6E0}" type="pres">
      <dgm:prSet presAssocID="{A7CD788A-725A-4CDE-99B9-211D2CAF29F9}" presName="node" presStyleLbl="node1" presStyleIdx="3" presStyleCnt="5">
        <dgm:presLayoutVars>
          <dgm:bulletEnabled val="1"/>
        </dgm:presLayoutVars>
      </dgm:prSet>
      <dgm:spPr/>
    </dgm:pt>
    <dgm:pt modelId="{64547748-D3B2-4A93-AC64-B211CC833A34}" type="pres">
      <dgm:prSet presAssocID="{A7CD788A-725A-4CDE-99B9-211D2CAF29F9}" presName="spNode" presStyleCnt="0"/>
      <dgm:spPr/>
    </dgm:pt>
    <dgm:pt modelId="{4ED856D8-AE6F-4F81-A688-134A5A8BE8DB}" type="pres">
      <dgm:prSet presAssocID="{7EB51E2B-B2FF-4189-A888-7656DA8CE10C}" presName="sibTrans" presStyleLbl="sibTrans1D1" presStyleIdx="3" presStyleCnt="5"/>
      <dgm:spPr/>
    </dgm:pt>
    <dgm:pt modelId="{D478539A-B4DA-4EFF-91B3-8FF58CC21F5A}" type="pres">
      <dgm:prSet presAssocID="{4F126F59-892B-4CC9-AA2B-5E13DE9AFE2D}" presName="node" presStyleLbl="node1" presStyleIdx="4" presStyleCnt="5">
        <dgm:presLayoutVars>
          <dgm:bulletEnabled val="1"/>
        </dgm:presLayoutVars>
      </dgm:prSet>
      <dgm:spPr/>
    </dgm:pt>
    <dgm:pt modelId="{4362474B-E5A2-4CF5-AADC-3DEACBD75A66}" type="pres">
      <dgm:prSet presAssocID="{4F126F59-892B-4CC9-AA2B-5E13DE9AFE2D}" presName="spNode" presStyleCnt="0"/>
      <dgm:spPr/>
    </dgm:pt>
    <dgm:pt modelId="{E67733C2-1531-4479-B4A5-21DF1201EC17}" type="pres">
      <dgm:prSet presAssocID="{B262A2B3-C9A5-47F5-9EDC-DFAD191480A6}" presName="sibTrans" presStyleLbl="sibTrans1D1" presStyleIdx="4" presStyleCnt="5"/>
      <dgm:spPr/>
    </dgm:pt>
  </dgm:ptLst>
  <dgm:cxnLst>
    <dgm:cxn modelId="{54273D01-D015-4E4B-AF0F-DCFAC5211AE7}" type="presOf" srcId="{4F126F59-892B-4CC9-AA2B-5E13DE9AFE2D}" destId="{D478539A-B4DA-4EFF-91B3-8FF58CC21F5A}" srcOrd="0" destOrd="0" presId="urn:microsoft.com/office/officeart/2005/8/layout/cycle5"/>
    <dgm:cxn modelId="{D0684509-392D-42DA-9668-3FB3544DE6BB}" srcId="{BDEE7F06-DA07-4B1D-A57D-60E670F6D0B6}" destId="{4F126F59-892B-4CC9-AA2B-5E13DE9AFE2D}" srcOrd="4" destOrd="0" parTransId="{C4E96E5B-F953-4CA4-926C-660880A32279}" sibTransId="{B262A2B3-C9A5-47F5-9EDC-DFAD191480A6}"/>
    <dgm:cxn modelId="{C2DE2A17-9EB1-4EE7-A1F7-915E7C3AF00B}" type="presOf" srcId="{95DE4C55-6F13-42F0-81FE-4DB9BBE21348}" destId="{398724E3-A6CF-47A3-81E9-2E091708D947}" srcOrd="0" destOrd="0" presId="urn:microsoft.com/office/officeart/2005/8/layout/cycle5"/>
    <dgm:cxn modelId="{D8A6AC29-5F73-4F6F-8151-DD87E3F6D952}" srcId="{BDEE7F06-DA07-4B1D-A57D-60E670F6D0B6}" destId="{93DB7036-6587-4B6C-91CD-EF8AD44520CF}" srcOrd="2" destOrd="0" parTransId="{5679DFBE-2B5B-44AE-BC7D-2D74809790CF}" sibTransId="{95DE4C55-6F13-42F0-81FE-4DB9BBE21348}"/>
    <dgm:cxn modelId="{0CF8B748-7FA7-4061-ADDD-4B1EB7B9D9DA}" type="presOf" srcId="{93DB7036-6587-4B6C-91CD-EF8AD44520CF}" destId="{2AC9E83D-6B1E-4C8D-99E0-D64ED9CB657B}" srcOrd="0" destOrd="0" presId="urn:microsoft.com/office/officeart/2005/8/layout/cycle5"/>
    <dgm:cxn modelId="{7B396952-41D8-40FF-B3CB-F7D057CF04EE}" srcId="{BDEE7F06-DA07-4B1D-A57D-60E670F6D0B6}" destId="{A7CD788A-725A-4CDE-99B9-211D2CAF29F9}" srcOrd="3" destOrd="0" parTransId="{78ABA077-0FFE-4FA7-9B51-C38264A17391}" sibTransId="{7EB51E2B-B2FF-4189-A888-7656DA8CE10C}"/>
    <dgm:cxn modelId="{15ED7B56-887D-4E4A-B98F-EB7E98BEA635}" type="presOf" srcId="{8B3ED399-10D6-46A2-9732-654791196EFB}" destId="{0F0E8DBE-5542-4426-9BB8-6EC223F188B0}" srcOrd="0" destOrd="0" presId="urn:microsoft.com/office/officeart/2005/8/layout/cycle5"/>
    <dgm:cxn modelId="{FD9A8D7F-5EA8-4DBA-90DB-323BB4C81631}" type="presOf" srcId="{23FA2EC6-426F-4CFA-BA7B-4893FE937199}" destId="{AF417E70-D282-4D1B-AE1C-D34E1EDA74BD}" srcOrd="0" destOrd="0" presId="urn:microsoft.com/office/officeart/2005/8/layout/cycle5"/>
    <dgm:cxn modelId="{CEC13E91-877F-4E34-8894-50E95B718262}" type="presOf" srcId="{B262A2B3-C9A5-47F5-9EDC-DFAD191480A6}" destId="{E67733C2-1531-4479-B4A5-21DF1201EC17}" srcOrd="0" destOrd="0" presId="urn:microsoft.com/office/officeart/2005/8/layout/cycle5"/>
    <dgm:cxn modelId="{BEEB4A93-A37D-4837-B6AF-3A2B1351F7D1}" type="presOf" srcId="{A7CD788A-725A-4CDE-99B9-211D2CAF29F9}" destId="{817F42FD-A5BB-4B8B-8194-B2ADAA30C6E0}" srcOrd="0" destOrd="0" presId="urn:microsoft.com/office/officeart/2005/8/layout/cycle5"/>
    <dgm:cxn modelId="{A42998A6-773B-48B5-A984-7E219780B442}" type="presOf" srcId="{BDEE7F06-DA07-4B1D-A57D-60E670F6D0B6}" destId="{7347D7E4-2FBC-4765-BA38-3C84B74C2628}" srcOrd="0" destOrd="0" presId="urn:microsoft.com/office/officeart/2005/8/layout/cycle5"/>
    <dgm:cxn modelId="{3E516AC6-2AE3-47F9-B6ED-78BF2982FD09}" type="presOf" srcId="{E240091F-3E29-4151-B6CA-F6A7724F1AB8}" destId="{BEC56DE4-653C-47A8-913D-408083D4A24F}" srcOrd="0" destOrd="0" presId="urn:microsoft.com/office/officeart/2005/8/layout/cycle5"/>
    <dgm:cxn modelId="{5809BFC8-4971-4944-BC16-E02920C0416E}" type="presOf" srcId="{497B6FD9-6CFD-48E4-95C0-8A3BEC12F482}" destId="{4323ED62-8E29-4957-AFAA-7C7FE88093A4}" srcOrd="0" destOrd="0" presId="urn:microsoft.com/office/officeart/2005/8/layout/cycle5"/>
    <dgm:cxn modelId="{203F9BCC-DDD5-49F8-A75B-C6096911C08A}" type="presOf" srcId="{7EB51E2B-B2FF-4189-A888-7656DA8CE10C}" destId="{4ED856D8-AE6F-4F81-A688-134A5A8BE8DB}" srcOrd="0" destOrd="0" presId="urn:microsoft.com/office/officeart/2005/8/layout/cycle5"/>
    <dgm:cxn modelId="{9ADF01D2-A949-4AC2-8338-BDFB9B3C4CBF}" srcId="{BDEE7F06-DA07-4B1D-A57D-60E670F6D0B6}" destId="{8B3ED399-10D6-46A2-9732-654791196EFB}" srcOrd="1" destOrd="0" parTransId="{A2587EB9-CD7C-4C8F-99A1-613151805B42}" sibTransId="{E240091F-3E29-4151-B6CA-F6A7724F1AB8}"/>
    <dgm:cxn modelId="{C6EB86EB-D2EF-452C-B14E-F837A8D9D806}" srcId="{BDEE7F06-DA07-4B1D-A57D-60E670F6D0B6}" destId="{23FA2EC6-426F-4CFA-BA7B-4893FE937199}" srcOrd="0" destOrd="0" parTransId="{A30C0361-B3D0-4BE8-8D60-03DAF347A9E0}" sibTransId="{497B6FD9-6CFD-48E4-95C0-8A3BEC12F482}"/>
    <dgm:cxn modelId="{BF528770-BA0F-4E99-9D41-D6C7C1EEE1F1}" type="presParOf" srcId="{7347D7E4-2FBC-4765-BA38-3C84B74C2628}" destId="{AF417E70-D282-4D1B-AE1C-D34E1EDA74BD}" srcOrd="0" destOrd="0" presId="urn:microsoft.com/office/officeart/2005/8/layout/cycle5"/>
    <dgm:cxn modelId="{2E2AC9FE-5E5D-4655-9BE2-3820ACB26517}" type="presParOf" srcId="{7347D7E4-2FBC-4765-BA38-3C84B74C2628}" destId="{839106D3-DA64-4E25-99E9-04B25A6C3062}" srcOrd="1" destOrd="0" presId="urn:microsoft.com/office/officeart/2005/8/layout/cycle5"/>
    <dgm:cxn modelId="{DD6E59CB-6BB9-4822-A17E-5F4761D46313}" type="presParOf" srcId="{7347D7E4-2FBC-4765-BA38-3C84B74C2628}" destId="{4323ED62-8E29-4957-AFAA-7C7FE88093A4}" srcOrd="2" destOrd="0" presId="urn:microsoft.com/office/officeart/2005/8/layout/cycle5"/>
    <dgm:cxn modelId="{2340A64E-4AAB-476B-A325-F9D0D0CC6615}" type="presParOf" srcId="{7347D7E4-2FBC-4765-BA38-3C84B74C2628}" destId="{0F0E8DBE-5542-4426-9BB8-6EC223F188B0}" srcOrd="3" destOrd="0" presId="urn:microsoft.com/office/officeart/2005/8/layout/cycle5"/>
    <dgm:cxn modelId="{A6DC337D-09E6-40BE-B2C4-9A5A442223D2}" type="presParOf" srcId="{7347D7E4-2FBC-4765-BA38-3C84B74C2628}" destId="{C8C7C5D1-22BF-46A5-A440-11EB31A880D2}" srcOrd="4" destOrd="0" presId="urn:microsoft.com/office/officeart/2005/8/layout/cycle5"/>
    <dgm:cxn modelId="{1E41C23D-186D-43D6-959B-3DB977C44DAE}" type="presParOf" srcId="{7347D7E4-2FBC-4765-BA38-3C84B74C2628}" destId="{BEC56DE4-653C-47A8-913D-408083D4A24F}" srcOrd="5" destOrd="0" presId="urn:microsoft.com/office/officeart/2005/8/layout/cycle5"/>
    <dgm:cxn modelId="{EBE350B5-09CA-437C-9F1B-A107265F79E1}" type="presParOf" srcId="{7347D7E4-2FBC-4765-BA38-3C84B74C2628}" destId="{2AC9E83D-6B1E-4C8D-99E0-D64ED9CB657B}" srcOrd="6" destOrd="0" presId="urn:microsoft.com/office/officeart/2005/8/layout/cycle5"/>
    <dgm:cxn modelId="{58AC7037-F02C-4ED9-ADD9-BA59DCC8B23D}" type="presParOf" srcId="{7347D7E4-2FBC-4765-BA38-3C84B74C2628}" destId="{0D11A29D-E49A-4854-8F83-A8863419F423}" srcOrd="7" destOrd="0" presId="urn:microsoft.com/office/officeart/2005/8/layout/cycle5"/>
    <dgm:cxn modelId="{3B276364-EC32-4172-A88C-4992B7D06E72}" type="presParOf" srcId="{7347D7E4-2FBC-4765-BA38-3C84B74C2628}" destId="{398724E3-A6CF-47A3-81E9-2E091708D947}" srcOrd="8" destOrd="0" presId="urn:microsoft.com/office/officeart/2005/8/layout/cycle5"/>
    <dgm:cxn modelId="{C9452C83-2A95-4F21-B0DD-E46E5AE36DC2}" type="presParOf" srcId="{7347D7E4-2FBC-4765-BA38-3C84B74C2628}" destId="{817F42FD-A5BB-4B8B-8194-B2ADAA30C6E0}" srcOrd="9" destOrd="0" presId="urn:microsoft.com/office/officeart/2005/8/layout/cycle5"/>
    <dgm:cxn modelId="{3BEC73F5-7E0E-43D5-95A8-C88401C55F79}" type="presParOf" srcId="{7347D7E4-2FBC-4765-BA38-3C84B74C2628}" destId="{64547748-D3B2-4A93-AC64-B211CC833A34}" srcOrd="10" destOrd="0" presId="urn:microsoft.com/office/officeart/2005/8/layout/cycle5"/>
    <dgm:cxn modelId="{8EAF6D63-0BF4-458E-8747-E4EBB564910F}" type="presParOf" srcId="{7347D7E4-2FBC-4765-BA38-3C84B74C2628}" destId="{4ED856D8-AE6F-4F81-A688-134A5A8BE8DB}" srcOrd="11" destOrd="0" presId="urn:microsoft.com/office/officeart/2005/8/layout/cycle5"/>
    <dgm:cxn modelId="{918EF4B5-595D-4006-8BCE-5AEFEC4E42AC}" type="presParOf" srcId="{7347D7E4-2FBC-4765-BA38-3C84B74C2628}" destId="{D478539A-B4DA-4EFF-91B3-8FF58CC21F5A}" srcOrd="12" destOrd="0" presId="urn:microsoft.com/office/officeart/2005/8/layout/cycle5"/>
    <dgm:cxn modelId="{9CC5884E-C1D9-4314-8687-0130AF893DD8}" type="presParOf" srcId="{7347D7E4-2FBC-4765-BA38-3C84B74C2628}" destId="{4362474B-E5A2-4CF5-AADC-3DEACBD75A66}" srcOrd="13" destOrd="0" presId="urn:microsoft.com/office/officeart/2005/8/layout/cycle5"/>
    <dgm:cxn modelId="{853A89DD-7AD1-4E2D-8616-9A1688B04A7A}" type="presParOf" srcId="{7347D7E4-2FBC-4765-BA38-3C84B74C2628}" destId="{E67733C2-1531-4479-B4A5-21DF1201EC1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17E70-D282-4D1B-AE1C-D34E1EDA74BD}">
      <dsp:nvSpPr>
        <dsp:cNvPr id="0" name=""/>
        <dsp:cNvSpPr/>
      </dsp:nvSpPr>
      <dsp:spPr>
        <a:xfrm>
          <a:off x="4085657" y="764"/>
          <a:ext cx="1468577" cy="954575"/>
        </a:xfrm>
        <a:prstGeom prst="roundRect">
          <a:avLst/>
        </a:prstGeom>
        <a:gradFill rotWithShape="1">
          <a:gsLst>
            <a:gs pos="0">
              <a:schemeClr val="accent1">
                <a:tint val="48000"/>
                <a:satMod val="105000"/>
                <a:lumMod val="110000"/>
              </a:schemeClr>
            </a:gs>
            <a:gs pos="100000">
              <a:schemeClr val="accent1"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Unallocated</a:t>
          </a:r>
        </a:p>
      </dsp:txBody>
      <dsp:txXfrm>
        <a:off x="4132256" y="47363"/>
        <a:ext cx="1375379" cy="861377"/>
      </dsp:txXfrm>
    </dsp:sp>
    <dsp:sp modelId="{4323ED62-8E29-4957-AFAA-7C7FE88093A4}">
      <dsp:nvSpPr>
        <dsp:cNvPr id="0" name=""/>
        <dsp:cNvSpPr/>
      </dsp:nvSpPr>
      <dsp:spPr>
        <a:xfrm>
          <a:off x="2912250" y="478051"/>
          <a:ext cx="3815392" cy="3815392"/>
        </a:xfrm>
        <a:custGeom>
          <a:avLst/>
          <a:gdLst/>
          <a:ahLst/>
          <a:cxnLst/>
          <a:rect l="0" t="0" r="0" b="0"/>
          <a:pathLst>
            <a:path>
              <a:moveTo>
                <a:pt x="2838860" y="242692"/>
              </a:moveTo>
              <a:arcTo wR="1907696" hR="1907696" stAng="17952984" swAng="1212255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0F0E8DBE-5542-4426-9BB8-6EC223F188B0}">
      <dsp:nvSpPr>
        <dsp:cNvPr id="0" name=""/>
        <dsp:cNvSpPr/>
      </dsp:nvSpPr>
      <dsp:spPr>
        <a:xfrm>
          <a:off x="5899984" y="1318949"/>
          <a:ext cx="1468577" cy="954575"/>
        </a:xfrm>
        <a:prstGeom prst="roundRect">
          <a:avLst/>
        </a:prstGeom>
        <a:gradFill rotWithShape="1">
          <a:gsLst>
            <a:gs pos="0">
              <a:schemeClr val="accent1">
                <a:tint val="48000"/>
                <a:satMod val="105000"/>
                <a:lumMod val="110000"/>
              </a:schemeClr>
            </a:gs>
            <a:gs pos="100000">
              <a:schemeClr val="accent1"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Uninitialized</a:t>
          </a:r>
        </a:p>
      </dsp:txBody>
      <dsp:txXfrm>
        <a:off x="5946583" y="1365548"/>
        <a:ext cx="1375379" cy="861377"/>
      </dsp:txXfrm>
    </dsp:sp>
    <dsp:sp modelId="{BEC56DE4-653C-47A8-913D-408083D4A24F}">
      <dsp:nvSpPr>
        <dsp:cNvPr id="0" name=""/>
        <dsp:cNvSpPr/>
      </dsp:nvSpPr>
      <dsp:spPr>
        <a:xfrm>
          <a:off x="2912250" y="478051"/>
          <a:ext cx="3815392" cy="3815392"/>
        </a:xfrm>
        <a:custGeom>
          <a:avLst/>
          <a:gdLst/>
          <a:ahLst/>
          <a:cxnLst/>
          <a:rect l="0" t="0" r="0" b="0"/>
          <a:pathLst>
            <a:path>
              <a:moveTo>
                <a:pt x="3810825" y="2039622"/>
              </a:moveTo>
              <a:arcTo wR="1907696" hR="1907696" stAng="21837926" swAng="1360281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2AC9E83D-6B1E-4C8D-99E0-D64ED9CB657B}">
      <dsp:nvSpPr>
        <dsp:cNvPr id="0" name=""/>
        <dsp:cNvSpPr/>
      </dsp:nvSpPr>
      <dsp:spPr>
        <a:xfrm>
          <a:off x="5206973" y="3451819"/>
          <a:ext cx="1468577" cy="954575"/>
        </a:xfrm>
        <a:prstGeom prst="roundRect">
          <a:avLst/>
        </a:prstGeom>
        <a:gradFill rotWithShape="1">
          <a:gsLst>
            <a:gs pos="0">
              <a:schemeClr val="accent1">
                <a:tint val="48000"/>
                <a:satMod val="105000"/>
                <a:lumMod val="110000"/>
              </a:schemeClr>
            </a:gs>
            <a:gs pos="100000">
              <a:schemeClr val="accent1"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In the data structure</a:t>
          </a:r>
        </a:p>
      </dsp:txBody>
      <dsp:txXfrm>
        <a:off x="5253572" y="3498418"/>
        <a:ext cx="1375379" cy="861377"/>
      </dsp:txXfrm>
    </dsp:sp>
    <dsp:sp modelId="{398724E3-A6CF-47A3-81E9-2E091708D947}">
      <dsp:nvSpPr>
        <dsp:cNvPr id="0" name=""/>
        <dsp:cNvSpPr/>
      </dsp:nvSpPr>
      <dsp:spPr>
        <a:xfrm>
          <a:off x="2912250" y="478051"/>
          <a:ext cx="3815392" cy="3815392"/>
        </a:xfrm>
        <a:custGeom>
          <a:avLst/>
          <a:gdLst/>
          <a:ahLst/>
          <a:cxnLst/>
          <a:rect l="0" t="0" r="0" b="0"/>
          <a:pathLst>
            <a:path>
              <a:moveTo>
                <a:pt x="2142024" y="3800946"/>
              </a:moveTo>
              <a:arcTo wR="1907696" hR="1907696" stAng="4976662" swAng="846677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817F42FD-A5BB-4B8B-8194-B2ADAA30C6E0}">
      <dsp:nvSpPr>
        <dsp:cNvPr id="0" name=""/>
        <dsp:cNvSpPr/>
      </dsp:nvSpPr>
      <dsp:spPr>
        <a:xfrm>
          <a:off x="2964342" y="3451819"/>
          <a:ext cx="1468577" cy="954575"/>
        </a:xfrm>
        <a:prstGeom prst="roundRect">
          <a:avLst/>
        </a:prstGeom>
        <a:gradFill rotWithShape="1">
          <a:gsLst>
            <a:gs pos="0">
              <a:schemeClr val="accent1">
                <a:tint val="48000"/>
                <a:satMod val="105000"/>
                <a:lumMod val="110000"/>
              </a:schemeClr>
            </a:gs>
            <a:gs pos="100000">
              <a:schemeClr val="accent1"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Retired</a:t>
          </a:r>
        </a:p>
      </dsp:txBody>
      <dsp:txXfrm>
        <a:off x="3010941" y="3498418"/>
        <a:ext cx="1375379" cy="861377"/>
      </dsp:txXfrm>
    </dsp:sp>
    <dsp:sp modelId="{4ED856D8-AE6F-4F81-A688-134A5A8BE8DB}">
      <dsp:nvSpPr>
        <dsp:cNvPr id="0" name=""/>
        <dsp:cNvSpPr/>
      </dsp:nvSpPr>
      <dsp:spPr>
        <a:xfrm>
          <a:off x="2912250" y="478051"/>
          <a:ext cx="3815392" cy="3815392"/>
        </a:xfrm>
        <a:custGeom>
          <a:avLst/>
          <a:gdLst/>
          <a:ahLst/>
          <a:cxnLst/>
          <a:rect l="0" t="0" r="0" b="0"/>
          <a:pathLst>
            <a:path>
              <a:moveTo>
                <a:pt x="202470" y="2762979"/>
              </a:moveTo>
              <a:arcTo wR="1907696" hR="1907696" stAng="9201793" swAng="1360281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D478539A-B4DA-4EFF-91B3-8FF58CC21F5A}">
      <dsp:nvSpPr>
        <dsp:cNvPr id="0" name=""/>
        <dsp:cNvSpPr/>
      </dsp:nvSpPr>
      <dsp:spPr>
        <a:xfrm>
          <a:off x="2271330" y="1318949"/>
          <a:ext cx="1468577" cy="954575"/>
        </a:xfrm>
        <a:prstGeom prst="roundRect">
          <a:avLst/>
        </a:prstGeom>
        <a:gradFill rotWithShape="1">
          <a:gsLst>
            <a:gs pos="0">
              <a:schemeClr val="accent1">
                <a:tint val="48000"/>
                <a:satMod val="105000"/>
                <a:lumMod val="110000"/>
              </a:schemeClr>
            </a:gs>
            <a:gs pos="100000">
              <a:schemeClr val="accent1"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Safe to free</a:t>
          </a:r>
        </a:p>
      </dsp:txBody>
      <dsp:txXfrm>
        <a:off x="2317929" y="1365548"/>
        <a:ext cx="1375379" cy="861377"/>
      </dsp:txXfrm>
    </dsp:sp>
    <dsp:sp modelId="{E67733C2-1531-4479-B4A5-21DF1201EC17}">
      <dsp:nvSpPr>
        <dsp:cNvPr id="0" name=""/>
        <dsp:cNvSpPr/>
      </dsp:nvSpPr>
      <dsp:spPr>
        <a:xfrm>
          <a:off x="2912250" y="478051"/>
          <a:ext cx="3815392" cy="3815392"/>
        </a:xfrm>
        <a:custGeom>
          <a:avLst/>
          <a:gdLst/>
          <a:ahLst/>
          <a:cxnLst/>
          <a:rect l="0" t="0" r="0" b="0"/>
          <a:pathLst>
            <a:path>
              <a:moveTo>
                <a:pt x="458789" y="666738"/>
              </a:moveTo>
              <a:arcTo wR="1907696" hR="1907696" stAng="13234761" swAng="1212255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9A3B-40D9-4D9F-AED0-EFF259D78857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6A0C8-63A3-4694-BF3C-BEC29C07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BCD55-22E8-4905-B55E-4E3924587B8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36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BCD55-22E8-4905-B55E-4E3924587B8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475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71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icl.utk.edu/papi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302" y="1763948"/>
            <a:ext cx="10713396" cy="4085617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600" dirty="0"/>
          </a:p>
          <a:p>
            <a:r>
              <a:rPr lang="en-US" sz="2600" dirty="0">
                <a:effectLst/>
              </a:rPr>
              <a:t>Implementing KCAS and reclaiming descriptors</a:t>
            </a:r>
          </a:p>
          <a:p>
            <a:r>
              <a:rPr lang="en-US" sz="2600" b="1" dirty="0"/>
              <a:t>Lecture 12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51572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AACBD-62C7-437F-BD76-4B1DAB9E82B1}"/>
              </a:ext>
            </a:extLst>
          </p:cNvPr>
          <p:cNvSpPr/>
          <p:nvPr/>
        </p:nvSpPr>
        <p:spPr>
          <a:xfrm>
            <a:off x="1931056" y="540774"/>
            <a:ext cx="8239432" cy="5595058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newStatus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Succeeded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Undecided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| </a:t>
            </a:r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++)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| |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DCSS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| |             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Undecided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| |                           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packKCAS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| |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if DCSS failed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| | |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isKCAS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because of a KCAS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17  | | |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unpack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a DIFFERENT KCAS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18  | | |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KCASHelp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unpack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19  | | |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--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continue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retry "locking" this </a:t>
            </a:r>
            <a:r>
              <a:rPr lang="en-US" dirty="0" err="1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20  | | |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else another helper "locked" for us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21  | | |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</a:t>
            </a:r>
            <a:r>
              <a:rPr lang="en-US" dirty="0" err="1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does not contain its exp value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22  | | |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newStatus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Failed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break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23  |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Undecided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newStatus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24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Succeeded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25  </a:t>
            </a:r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++)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26  |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?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27  |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packKCAS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28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highlight>
                <a:srgbClr val="2A211C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B165B-0222-42AF-B3AE-9D7186542A27}"/>
              </a:ext>
            </a:extLst>
          </p:cNvPr>
          <p:cNvSpPr/>
          <p:nvPr/>
        </p:nvSpPr>
        <p:spPr>
          <a:xfrm>
            <a:off x="1931056" y="195422"/>
            <a:ext cx="8239431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KCASHelp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KCAS_desc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BA51CBF-A0AF-4C70-AE59-4326CF6A21F8}"/>
              </a:ext>
            </a:extLst>
          </p:cNvPr>
          <p:cNvSpPr/>
          <p:nvPr/>
        </p:nvSpPr>
        <p:spPr>
          <a:xfrm>
            <a:off x="1433541" y="1163782"/>
            <a:ext cx="412955" cy="3213539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A679B-71DF-4984-9D2E-356A88C00291}"/>
              </a:ext>
            </a:extLst>
          </p:cNvPr>
          <p:cNvSpPr txBox="1"/>
          <p:nvPr/>
        </p:nvSpPr>
        <p:spPr>
          <a:xfrm>
            <a:off x="210128" y="230888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Phase 1:</a:t>
            </a:r>
            <a:br>
              <a:rPr lang="en-US" dirty="0"/>
            </a:br>
            <a:r>
              <a:rPr lang="en-US" dirty="0"/>
              <a:t>lock-free</a:t>
            </a:r>
            <a:br>
              <a:rPr lang="en-US" dirty="0"/>
            </a:br>
            <a:r>
              <a:rPr lang="en-US" dirty="0"/>
              <a:t>“locking”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035BCEE-120B-44DF-8A97-396CE584943D}"/>
              </a:ext>
            </a:extLst>
          </p:cNvPr>
          <p:cNvSpPr/>
          <p:nvPr/>
        </p:nvSpPr>
        <p:spPr>
          <a:xfrm>
            <a:off x="1433540" y="4770698"/>
            <a:ext cx="412955" cy="102746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79173-D003-4C35-A340-AFE3FBE9FFC9}"/>
              </a:ext>
            </a:extLst>
          </p:cNvPr>
          <p:cNvSpPr txBox="1"/>
          <p:nvPr/>
        </p:nvSpPr>
        <p:spPr>
          <a:xfrm>
            <a:off x="169486" y="4996037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Phase 2:</a:t>
            </a:r>
            <a:br>
              <a:rPr lang="en-US" dirty="0"/>
            </a:br>
            <a:r>
              <a:rPr lang="en-US" dirty="0"/>
              <a:t>completion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BD88AFC8-421B-4EAC-8E06-F80A7941F459}"/>
              </a:ext>
            </a:extLst>
          </p:cNvPr>
          <p:cNvSpPr/>
          <p:nvPr/>
        </p:nvSpPr>
        <p:spPr>
          <a:xfrm>
            <a:off x="152908" y="4104881"/>
            <a:ext cx="1223411" cy="709086"/>
          </a:xfrm>
          <a:prstGeom prst="wedgeRectCallout">
            <a:avLst>
              <a:gd name="adj1" fmla="val 87181"/>
              <a:gd name="adj2" fmla="val 15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Status CAS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6357181-0CA7-46BA-A51C-2CBDCD421963}"/>
              </a:ext>
            </a:extLst>
          </p:cNvPr>
          <p:cNvSpPr/>
          <p:nvPr/>
        </p:nvSpPr>
        <p:spPr>
          <a:xfrm>
            <a:off x="9612094" y="270598"/>
            <a:ext cx="2454132" cy="1097280"/>
          </a:xfrm>
          <a:prstGeom prst="wedgeRectCallout">
            <a:avLst>
              <a:gd name="adj1" fmla="val -79967"/>
              <a:gd name="adj2" fmla="val 56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DCSS to change addresses to point to the KCAS descriptor</a:t>
            </a:r>
          </a:p>
        </p:txBody>
      </p:sp>
    </p:spTree>
    <p:extLst>
      <p:ext uri="{BB962C8B-B14F-4D97-AF65-F5344CB8AC3E}">
        <p14:creationId xmlns:p14="http://schemas.microsoft.com/office/powerpoint/2010/main" val="13905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9AACBD-62C7-437F-BD76-4B1DAB9E82B1}"/>
              </a:ext>
            </a:extLst>
          </p:cNvPr>
          <p:cNvSpPr/>
          <p:nvPr/>
        </p:nvSpPr>
        <p:spPr>
          <a:xfrm>
            <a:off x="497516" y="469231"/>
            <a:ext cx="8239432" cy="5595058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newStatus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Undecided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Undecided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| </a:t>
            </a:r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++)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| |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DCSS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| |             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Undecided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| |                           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packKCAS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| |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if DCSS failed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| | |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isKCAS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because of a KCAS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17  | | |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unpack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a DIFFERENT KCAS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18  | | |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KCASHelp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unpack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19  | | |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--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continue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retry "locking" this </a:t>
            </a:r>
            <a:r>
              <a:rPr lang="en-US" dirty="0" err="1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endParaRPr lang="en-US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20  | | |  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else another helper "locked" for us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21  | | |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</a:t>
            </a:r>
            <a:r>
              <a:rPr lang="en-US" dirty="0" err="1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does not contain its exp value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22  | | |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newStatus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Failed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break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23  |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Undecided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newStatus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24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Succeeded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25  </a:t>
            </a:r>
            <a:r>
              <a:rPr lang="nn-NO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nn-NO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nn-NO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nn-NO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++)</a:t>
            </a:r>
            <a:endParaRPr lang="nn-NO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26  |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?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27  |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packKCAS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28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highlight>
                <a:srgbClr val="2A211C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1B165B-0222-42AF-B3AE-9D7186542A27}"/>
              </a:ext>
            </a:extLst>
          </p:cNvPr>
          <p:cNvSpPr/>
          <p:nvPr/>
        </p:nvSpPr>
        <p:spPr>
          <a:xfrm>
            <a:off x="497516" y="123879"/>
            <a:ext cx="8239431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KCASHelp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KCAS_desc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BA51CBF-A0AF-4C70-AE59-4326CF6A21F8}"/>
              </a:ext>
            </a:extLst>
          </p:cNvPr>
          <p:cNvSpPr/>
          <p:nvPr/>
        </p:nvSpPr>
        <p:spPr>
          <a:xfrm>
            <a:off x="1" y="1091045"/>
            <a:ext cx="412955" cy="3214733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B035BCEE-120B-44DF-8A97-396CE584943D}"/>
              </a:ext>
            </a:extLst>
          </p:cNvPr>
          <p:cNvSpPr/>
          <p:nvPr/>
        </p:nvSpPr>
        <p:spPr>
          <a:xfrm>
            <a:off x="0" y="4699155"/>
            <a:ext cx="412955" cy="102746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E200C4-03EC-4608-86E2-362A864DCE01}"/>
              </a:ext>
            </a:extLst>
          </p:cNvPr>
          <p:cNvSpPr/>
          <p:nvPr/>
        </p:nvSpPr>
        <p:spPr>
          <a:xfrm>
            <a:off x="8633360" y="575864"/>
            <a:ext cx="3431969" cy="7632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Recall: KCAS just returns </a:t>
            </a:r>
            <a:r>
              <a:rPr lang="en-US" dirty="0" err="1"/>
              <a:t>KCASHelp</a:t>
            </a:r>
            <a:r>
              <a:rPr lang="en-US" dirty="0"/>
              <a:t>(d)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C91847-2F05-463B-BF68-13E118E9514A}"/>
              </a:ext>
            </a:extLst>
          </p:cNvPr>
          <p:cNvSpPr/>
          <p:nvPr/>
        </p:nvSpPr>
        <p:spPr>
          <a:xfrm>
            <a:off x="8633360" y="1532918"/>
            <a:ext cx="3431969" cy="7632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should we</a:t>
            </a:r>
            <a:br>
              <a:rPr lang="en-US" dirty="0"/>
            </a:br>
            <a:r>
              <a:rPr lang="en-US" dirty="0"/>
              <a:t>linearize a successful KCAS?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CD34E1-7DEA-477C-A833-BBBF34910495}"/>
              </a:ext>
            </a:extLst>
          </p:cNvPr>
          <p:cNvSpPr/>
          <p:nvPr/>
        </p:nvSpPr>
        <p:spPr>
          <a:xfrm>
            <a:off x="8633360" y="4833787"/>
            <a:ext cx="3431969" cy="14859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Why does this work?</a:t>
            </a:r>
          </a:p>
          <a:p>
            <a:pPr algn="ctr"/>
            <a:r>
              <a:rPr lang="en-US" dirty="0"/>
              <a:t>Complicated argument!</a:t>
            </a:r>
            <a:br>
              <a:rPr lang="en-US" dirty="0"/>
            </a:br>
            <a:r>
              <a:rPr lang="en-US" dirty="0"/>
              <a:t>Model checking + proof sketch in paper.</a:t>
            </a:r>
          </a:p>
          <a:p>
            <a:pPr algn="ctr"/>
            <a:r>
              <a:rPr lang="en-US" dirty="0"/>
              <a:t>Deeper than we need to go.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3D6DDC-C58A-4EB5-9F5C-BC796574C505}"/>
              </a:ext>
            </a:extLst>
          </p:cNvPr>
          <p:cNvSpPr/>
          <p:nvPr/>
        </p:nvSpPr>
        <p:spPr>
          <a:xfrm>
            <a:off x="8633360" y="2296209"/>
            <a:ext cx="3431969" cy="25167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At the status CAS!</a:t>
            </a:r>
            <a:br>
              <a:rPr lang="en-US" b="1" dirty="0"/>
            </a:br>
            <a:r>
              <a:rPr lang="en-US" dirty="0"/>
              <a:t>The </a:t>
            </a:r>
            <a:r>
              <a:rPr lang="en-US" dirty="0" err="1"/>
              <a:t>behaviour</a:t>
            </a:r>
            <a:r>
              <a:rPr lang="en-US" dirty="0"/>
              <a:t> of all helper threads, and hence,</a:t>
            </a:r>
            <a:br>
              <a:rPr lang="en-US" dirty="0"/>
            </a:br>
            <a:r>
              <a:rPr lang="en-US" dirty="0"/>
              <a:t>the outcome of the KCAS,</a:t>
            </a:r>
            <a:br>
              <a:rPr lang="en-US" dirty="0"/>
            </a:br>
            <a:r>
              <a:rPr lang="en-US" dirty="0"/>
              <a:t>is decided there.</a:t>
            </a:r>
            <a:br>
              <a:rPr lang="en-US" dirty="0"/>
            </a:br>
            <a:r>
              <a:rPr lang="en-US" dirty="0"/>
              <a:t>(Crucial points: (1) everything is “locked” at that time, and</a:t>
            </a:r>
            <a:br>
              <a:rPr lang="en-US" dirty="0"/>
            </a:br>
            <a:r>
              <a:rPr lang="en-US" dirty="0"/>
              <a:t>(2) no thread can see the “old” values after that time.)</a:t>
            </a:r>
          </a:p>
        </p:txBody>
      </p:sp>
    </p:spTree>
    <p:extLst>
      <p:ext uri="{BB962C8B-B14F-4D97-AF65-F5344CB8AC3E}">
        <p14:creationId xmlns:p14="http://schemas.microsoft.com/office/powerpoint/2010/main" val="15857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Reclaiming</a:t>
            </a:r>
            <a:r>
              <a:rPr lang="en-US" dirty="0"/>
              <a:t> descriptors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059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8339"/>
            <a:ext cx="12192000" cy="690033"/>
          </a:xfrm>
        </p:spPr>
        <p:txBody>
          <a:bodyPr/>
          <a:lstStyle/>
          <a:p>
            <a:pPr algn="ctr"/>
            <a:r>
              <a:rPr lang="en-US" sz="3733" dirty="0"/>
              <a:t>Lifecycle of a Node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45852" y="879882"/>
            <a:ext cx="10012048" cy="5639091"/>
            <a:chOff x="424345" y="676414"/>
            <a:chExt cx="8547310" cy="4814106"/>
          </a:xfrm>
        </p:grpSpPr>
        <p:graphicFrame>
          <p:nvGraphicFramePr>
            <p:cNvPr id="2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9924930"/>
                </p:ext>
              </p:extLst>
            </p:nvPr>
          </p:nvGraphicFramePr>
          <p:xfrm>
            <a:off x="424345" y="1098032"/>
            <a:ext cx="8229600" cy="38164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24" name="Straight Arrow Connector 23"/>
            <p:cNvCxnSpPr>
              <a:endCxn id="23" idx="0"/>
            </p:cNvCxnSpPr>
            <p:nvPr/>
          </p:nvCxnSpPr>
          <p:spPr>
            <a:xfrm flipH="1">
              <a:off x="4539144" y="676414"/>
              <a:ext cx="1" cy="42161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677480" y="1530079"/>
              <a:ext cx="1151172" cy="39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i="1" dirty="0"/>
                <a:t>Allocate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00609" y="1568081"/>
              <a:ext cx="700174" cy="39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i="1" dirty="0"/>
                <a:t>Free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1167" y="3301287"/>
              <a:ext cx="2840488" cy="709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Make node accessible</a:t>
              </a:r>
            </a:p>
            <a:p>
              <a:r>
                <a:rPr lang="en-US" sz="2400" i="1" dirty="0"/>
                <a:t>to other threads</a:t>
              </a:r>
              <a:endParaRPr lang="en-CA" sz="2400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82254" y="4781096"/>
              <a:ext cx="2913784" cy="709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i="1" dirty="0"/>
                <a:t>Remove</a:t>
              </a:r>
              <a:br>
                <a:rPr lang="en-CA" sz="2400" i="1" dirty="0"/>
              </a:br>
              <a:r>
                <a:rPr lang="en-CA" sz="2400" i="1" dirty="0"/>
                <a:t>(</a:t>
              </a:r>
              <a:r>
                <a:rPr lang="en-CA" sz="2400" b="1" i="1" u="sng" dirty="0"/>
                <a:t>all</a:t>
              </a:r>
              <a:r>
                <a:rPr lang="en-CA" sz="2400" b="1" i="1" dirty="0"/>
                <a:t> </a:t>
              </a:r>
              <a:r>
                <a:rPr lang="en-CA" sz="2400" i="1" dirty="0"/>
                <a:t>incoming</a:t>
              </a:r>
              <a:r>
                <a:rPr lang="en-CA" sz="2400" b="1" i="1" dirty="0"/>
                <a:t> </a:t>
              </a:r>
              <a:r>
                <a:rPr lang="en-CA" sz="2400" i="1" dirty="0"/>
                <a:t>pointers)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32541" y="3458938"/>
              <a:ext cx="527142" cy="39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i="1" dirty="0"/>
                <a:t>???</a:t>
              </a:r>
            </a:p>
          </p:txBody>
        </p:sp>
      </p:grpSp>
      <p:sp>
        <p:nvSpPr>
          <p:cNvPr id="33" name="Rectangular Callout 32"/>
          <p:cNvSpPr/>
          <p:nvPr/>
        </p:nvSpPr>
        <p:spPr>
          <a:xfrm>
            <a:off x="126652" y="3394410"/>
            <a:ext cx="3339292" cy="1391162"/>
          </a:xfrm>
          <a:prstGeom prst="wedgeRectCallout">
            <a:avLst>
              <a:gd name="adj1" fmla="val 55853"/>
              <a:gd name="adj2" fmla="val 216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Determine that </a:t>
            </a:r>
            <a:r>
              <a:rPr lang="en-US" sz="2000" b="1" dirty="0"/>
              <a:t>no thread</a:t>
            </a:r>
            <a:r>
              <a:rPr lang="en-US" sz="2000" dirty="0"/>
              <a:t> can reach the record by following pointers from private/stack memory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6652" y="2627130"/>
            <a:ext cx="3339292" cy="7672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Safe memory reclamation problem: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26652" y="865734"/>
            <a:ext cx="4573504" cy="1015689"/>
          </a:xfrm>
          <a:prstGeom prst="wedgeRectCallout">
            <a:avLst>
              <a:gd name="adj1" fmla="val -20372"/>
              <a:gd name="adj2" fmla="val 1275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Can’t reach from shared memory</a:t>
            </a:r>
            <a:br>
              <a:rPr lang="en-US" sz="2000" dirty="0"/>
            </a:br>
            <a:r>
              <a:rPr lang="en-US" sz="2000" dirty="0"/>
              <a:t>+ can’t reach from private memory</a:t>
            </a:r>
            <a:br>
              <a:rPr lang="en-US" sz="2000" dirty="0"/>
            </a:br>
            <a:r>
              <a:rPr lang="en-US" sz="2000" dirty="0"/>
              <a:t>= safe to free</a:t>
            </a:r>
          </a:p>
        </p:txBody>
      </p:sp>
    </p:spTree>
    <p:extLst>
      <p:ext uri="{BB962C8B-B14F-4D97-AF65-F5344CB8AC3E}">
        <p14:creationId xmlns:p14="http://schemas.microsoft.com/office/powerpoint/2010/main" val="25912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95" y="108560"/>
            <a:ext cx="10353761" cy="630477"/>
          </a:xfrm>
        </p:spPr>
        <p:txBody>
          <a:bodyPr/>
          <a:lstStyle/>
          <a:p>
            <a:r>
              <a:rPr lang="en-US" dirty="0"/>
              <a:t>Epoch Based Reclamation (EBR)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995" y="794657"/>
            <a:ext cx="11277362" cy="5802086"/>
          </a:xfrm>
        </p:spPr>
        <p:txBody>
          <a:bodyPr>
            <a:normAutofit fontScale="92500"/>
          </a:bodyPr>
          <a:lstStyle/>
          <a:p>
            <a:r>
              <a:rPr lang="en-US" dirty="0"/>
              <a:t>EBR is a relatively </a:t>
            </a:r>
            <a:r>
              <a:rPr lang="en-US" b="1" dirty="0"/>
              <a:t>low-overhead</a:t>
            </a:r>
            <a:r>
              <a:rPr lang="en-US" dirty="0"/>
              <a:t> </a:t>
            </a:r>
            <a:r>
              <a:rPr lang="en-US" b="1" u="sng" dirty="0"/>
              <a:t>blocking</a:t>
            </a:r>
            <a:r>
              <a:rPr lang="en-US" dirty="0"/>
              <a:t> solution to the </a:t>
            </a:r>
            <a:r>
              <a:rPr lang="en-US" b="1" dirty="0"/>
              <a:t>safe memory reclamation </a:t>
            </a:r>
            <a:r>
              <a:rPr lang="en-US" dirty="0"/>
              <a:t>problem</a:t>
            </a:r>
          </a:p>
          <a:p>
            <a:r>
              <a:rPr lang="en-US" dirty="0"/>
              <a:t>Consider a data structure composed of </a:t>
            </a:r>
            <a:r>
              <a:rPr lang="en-US" b="1" u="sng" dirty="0"/>
              <a:t>records</a:t>
            </a:r>
            <a:r>
              <a:rPr lang="en-US" dirty="0"/>
              <a:t> (e.g., descriptors) that should be reclaimed</a:t>
            </a:r>
          </a:p>
          <a:p>
            <a:r>
              <a:rPr lang="en-US" dirty="0"/>
              <a:t>Suppose threads </a:t>
            </a:r>
            <a:r>
              <a:rPr lang="en-US" b="1" u="sng" dirty="0"/>
              <a:t>do not</a:t>
            </a:r>
            <a:r>
              <a:rPr lang="en-US" b="1" dirty="0"/>
              <a:t> </a:t>
            </a:r>
            <a:r>
              <a:rPr lang="en-US" dirty="0"/>
              <a:t>remember pointers to records found in one operation,</a:t>
            </a:r>
            <a:br>
              <a:rPr lang="en-US" dirty="0"/>
            </a:br>
            <a:r>
              <a:rPr lang="en-US" dirty="0"/>
              <a:t>and then use them in another subsequent operation</a:t>
            </a:r>
          </a:p>
          <a:p>
            <a:pPr lvl="1"/>
            <a:r>
              <a:rPr lang="en-US" dirty="0"/>
              <a:t>Instead, when starting a new operation, a thread “</a:t>
            </a:r>
            <a:r>
              <a:rPr lang="en-US" b="1" dirty="0"/>
              <a:t>forgets</a:t>
            </a:r>
            <a:r>
              <a:rPr lang="en-US" dirty="0"/>
              <a:t>” all pointers to records,</a:t>
            </a:r>
            <a:br>
              <a:rPr lang="en-US" dirty="0"/>
            </a:br>
            <a:r>
              <a:rPr lang="en-US" dirty="0"/>
              <a:t>and can </a:t>
            </a:r>
            <a:r>
              <a:rPr lang="en-US" b="1" u="sng" dirty="0"/>
              <a:t>only</a:t>
            </a:r>
            <a:r>
              <a:rPr lang="en-US" dirty="0"/>
              <a:t> access a record by starting at some address in shared memory</a:t>
            </a:r>
            <a:br>
              <a:rPr lang="en-US" dirty="0"/>
            </a:br>
            <a:r>
              <a:rPr lang="en-US" dirty="0"/>
              <a:t>that is </a:t>
            </a:r>
            <a:r>
              <a:rPr lang="en-US" b="1" u="sng" dirty="0"/>
              <a:t>not</a:t>
            </a:r>
            <a:r>
              <a:rPr lang="en-US" dirty="0"/>
              <a:t> part of a record, and following pointers from there.)</a:t>
            </a:r>
          </a:p>
          <a:p>
            <a:r>
              <a:rPr lang="en-US" b="1" dirty="0"/>
              <a:t>EBR interface:</a:t>
            </a:r>
          </a:p>
          <a:p>
            <a:pPr lvl="1"/>
            <a:r>
              <a:rPr lang="en-US" dirty="0" err="1"/>
              <a:t>startOp</a:t>
            </a:r>
            <a:r>
              <a:rPr lang="en-US" dirty="0"/>
              <a:t>()</a:t>
            </a:r>
          </a:p>
          <a:p>
            <a:pPr lvl="2"/>
            <a:r>
              <a:rPr lang="en-US" sz="1800" dirty="0"/>
              <a:t>Must be invoked at the beginning of each operation </a:t>
            </a:r>
            <a:r>
              <a:rPr lang="en-US" sz="1800" b="1" u="sng" dirty="0"/>
              <a:t>before</a:t>
            </a:r>
            <a:r>
              <a:rPr lang="en-US" sz="1800" dirty="0"/>
              <a:t> accessing any </a:t>
            </a:r>
            <a:r>
              <a:rPr lang="en-US" sz="1800" b="1" dirty="0"/>
              <a:t>shared</a:t>
            </a:r>
            <a:r>
              <a:rPr lang="en-US" sz="1800" dirty="0"/>
              <a:t> records</a:t>
            </a:r>
            <a:br>
              <a:rPr lang="en-US" sz="1800" dirty="0"/>
            </a:br>
            <a:r>
              <a:rPr lang="en-US" sz="1800" dirty="0"/>
              <a:t>(i.e., records that have previously been made accessible to other threads)</a:t>
            </a:r>
          </a:p>
          <a:p>
            <a:pPr lvl="1"/>
            <a:r>
              <a:rPr lang="en-US" dirty="0"/>
              <a:t>retire(rec)</a:t>
            </a:r>
          </a:p>
          <a:p>
            <a:pPr lvl="2"/>
            <a:r>
              <a:rPr lang="en-US" sz="1800" dirty="0"/>
              <a:t>Should be invoked once rec is </a:t>
            </a:r>
            <a:r>
              <a:rPr lang="en-US" sz="1800" b="1" dirty="0"/>
              <a:t>no longer reachable</a:t>
            </a:r>
            <a:r>
              <a:rPr lang="en-US" sz="1800" dirty="0"/>
              <a:t> from shared memory</a:t>
            </a:r>
          </a:p>
          <a:p>
            <a:pPr lvl="3"/>
            <a:r>
              <a:rPr lang="en-US" sz="1600" b="1" u="sng" dirty="0"/>
              <a:t>Can</a:t>
            </a:r>
            <a:r>
              <a:rPr lang="en-US" sz="1600" dirty="0"/>
              <a:t> still be reachable from threads’ local memories, however… this is fine!</a:t>
            </a:r>
          </a:p>
          <a:p>
            <a:pPr lvl="3"/>
            <a:r>
              <a:rPr lang="en-US" sz="1600" dirty="0"/>
              <a:t>Unlike free(), retire will </a:t>
            </a:r>
            <a:r>
              <a:rPr lang="en-US" sz="1600" b="1" dirty="0"/>
              <a:t>delay reclamation </a:t>
            </a:r>
            <a:r>
              <a:rPr lang="en-US" sz="1600" dirty="0"/>
              <a:t>until </a:t>
            </a:r>
            <a:r>
              <a:rPr lang="en-US" sz="1600" b="1" u="sng" dirty="0"/>
              <a:t>no thread</a:t>
            </a:r>
            <a:r>
              <a:rPr lang="en-US" sz="1600" dirty="0"/>
              <a:t> has a pointer to node</a:t>
            </a:r>
            <a:endParaRPr lang="en-CA" sz="1600" dirty="0"/>
          </a:p>
        </p:txBody>
      </p:sp>
      <p:sp>
        <p:nvSpPr>
          <p:cNvPr id="2" name="Rectangle 1"/>
          <p:cNvSpPr/>
          <p:nvPr/>
        </p:nvSpPr>
        <p:spPr>
          <a:xfrm>
            <a:off x="9518072" y="5148695"/>
            <a:ext cx="2576945" cy="12053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is EBR implemented?</a:t>
            </a:r>
            <a:br>
              <a:rPr lang="en-US" dirty="0"/>
            </a:br>
            <a:r>
              <a:rPr lang="en-US" dirty="0"/>
              <a:t>Will see later...</a:t>
            </a:r>
            <a:br>
              <a:rPr lang="en-US" dirty="0"/>
            </a:br>
            <a:r>
              <a:rPr lang="en-US" dirty="0"/>
              <a:t>Let’s see how to </a:t>
            </a:r>
            <a:r>
              <a:rPr lang="en-US" b="1" u="sng" dirty="0"/>
              <a:t>use it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36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8117" cy="617951"/>
          </a:xfrm>
        </p:spPr>
        <p:txBody>
          <a:bodyPr/>
          <a:lstStyle/>
          <a:p>
            <a:r>
              <a:rPr lang="en-US" u="sng" dirty="0"/>
              <a:t>Using</a:t>
            </a:r>
            <a:r>
              <a:rPr lang="en-US" dirty="0"/>
              <a:t> EBR in </a:t>
            </a:r>
            <a:r>
              <a:rPr lang="en-US" dirty="0">
                <a:solidFill>
                  <a:srgbClr val="FFFF00"/>
                </a:solidFill>
              </a:rPr>
              <a:t>DCSS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A399E-20CA-409B-945F-159FF866470B}"/>
              </a:ext>
            </a:extLst>
          </p:cNvPr>
          <p:cNvSpPr/>
          <p:nvPr/>
        </p:nvSpPr>
        <p:spPr>
          <a:xfrm>
            <a:off x="5031029" y="485774"/>
            <a:ext cx="7045929" cy="314414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DCSS_desc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DCSS_desc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...);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VAL_CAS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isDCSS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DCSSHelp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unpack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break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1E9AE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DCSSHelp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r>
              <a:rPr lang="en-US" dirty="0">
                <a:solidFill>
                  <a:srgbClr val="1E9AE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// finish our operation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val2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7EA67-F085-4987-AC2D-57B83B6E025F}"/>
              </a:ext>
            </a:extLst>
          </p:cNvPr>
          <p:cNvSpPr/>
          <p:nvPr/>
        </p:nvSpPr>
        <p:spPr>
          <a:xfrm>
            <a:off x="5031030" y="140422"/>
            <a:ext cx="7045928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DCSS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addr1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addr2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exp1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exp2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new2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6DFC4-EB4E-425E-A998-39C97176567E}"/>
              </a:ext>
            </a:extLst>
          </p:cNvPr>
          <p:cNvSpPr/>
          <p:nvPr/>
        </p:nvSpPr>
        <p:spPr>
          <a:xfrm>
            <a:off x="5031028" y="4311632"/>
            <a:ext cx="6080055" cy="203660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17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18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19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20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isDCSS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DCSSHelp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unpack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21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break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22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23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4C326-3491-4930-85AE-AAEAD6623078}"/>
              </a:ext>
            </a:extLst>
          </p:cNvPr>
          <p:cNvSpPr/>
          <p:nvPr/>
        </p:nvSpPr>
        <p:spPr>
          <a:xfrm>
            <a:off x="5031029" y="3966281"/>
            <a:ext cx="608005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DCSSRead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(atomic&lt;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768441" y="97157"/>
            <a:ext cx="2111829" cy="440872"/>
          </a:xfrm>
          <a:prstGeom prst="wedgeRectCallout">
            <a:avLst>
              <a:gd name="adj1" fmla="val -186840"/>
              <a:gd name="adj2" fmla="val 49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startOp</a:t>
            </a:r>
            <a:r>
              <a:rPr lang="en-US" dirty="0"/>
              <a:t>() here</a:t>
            </a:r>
            <a:endParaRPr lang="en-CA" dirty="0"/>
          </a:p>
        </p:txBody>
      </p:sp>
      <p:sp>
        <p:nvSpPr>
          <p:cNvPr id="9" name="Rectangular Callout 8"/>
          <p:cNvSpPr/>
          <p:nvPr/>
        </p:nvSpPr>
        <p:spPr>
          <a:xfrm>
            <a:off x="8267698" y="4311632"/>
            <a:ext cx="2111829" cy="440872"/>
          </a:xfrm>
          <a:prstGeom prst="wedgeRectCallout">
            <a:avLst>
              <a:gd name="adj1" fmla="val -119572"/>
              <a:gd name="adj2" fmla="val -38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startOp</a:t>
            </a:r>
            <a:r>
              <a:rPr lang="en-US" dirty="0"/>
              <a:t>() here</a:t>
            </a:r>
            <a:endParaRPr lang="en-CA" dirty="0"/>
          </a:p>
        </p:txBody>
      </p:sp>
      <p:sp>
        <p:nvSpPr>
          <p:cNvPr id="10" name="Rectangular Callout 9"/>
          <p:cNvSpPr/>
          <p:nvPr/>
        </p:nvSpPr>
        <p:spPr>
          <a:xfrm>
            <a:off x="367229" y="925285"/>
            <a:ext cx="3780228" cy="385176"/>
          </a:xfrm>
          <a:prstGeom prst="wedgeRectCallout">
            <a:avLst>
              <a:gd name="adj1" fmla="val 43830"/>
              <a:gd name="adj2" fmla="val -47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DCSS_desc</a:t>
            </a:r>
            <a:r>
              <a:rPr lang="en-US" b="1" dirty="0"/>
              <a:t> </a:t>
            </a:r>
            <a:r>
              <a:rPr lang="en-US" dirty="0"/>
              <a:t>is our “record” type</a:t>
            </a:r>
            <a:endParaRPr lang="en-CA" b="1" dirty="0"/>
          </a:p>
        </p:txBody>
      </p:sp>
      <p:sp>
        <p:nvSpPr>
          <p:cNvPr id="13" name="Rectangular Callout 12"/>
          <p:cNvSpPr/>
          <p:nvPr/>
        </p:nvSpPr>
        <p:spPr>
          <a:xfrm>
            <a:off x="367228" y="1514565"/>
            <a:ext cx="4493243" cy="1168763"/>
          </a:xfrm>
          <a:prstGeom prst="wedgeRectCallout">
            <a:avLst>
              <a:gd name="adj1" fmla="val -18572"/>
              <a:gd name="adj2" fmla="val -676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 we always access a </a:t>
            </a:r>
            <a:r>
              <a:rPr lang="en-US" dirty="0" err="1"/>
              <a:t>DCSS_desc</a:t>
            </a:r>
            <a:r>
              <a:rPr lang="en-US" dirty="0"/>
              <a:t> by following pointers starting from an address that is </a:t>
            </a:r>
            <a:r>
              <a:rPr lang="en-US" b="1" u="sng" dirty="0"/>
              <a:t>not</a:t>
            </a:r>
            <a:r>
              <a:rPr lang="en-US" b="1" dirty="0"/>
              <a:t> </a:t>
            </a:r>
            <a:r>
              <a:rPr lang="en-US" dirty="0"/>
              <a:t>part of a </a:t>
            </a:r>
            <a:r>
              <a:rPr lang="en-US" dirty="0" err="1"/>
              <a:t>DCSS_desc</a:t>
            </a:r>
            <a:r>
              <a:rPr lang="en-US" dirty="0"/>
              <a:t>?</a:t>
            </a:r>
            <a:endParaRPr lang="en-CA" dirty="0"/>
          </a:p>
        </p:txBody>
      </p:sp>
      <p:sp>
        <p:nvSpPr>
          <p:cNvPr id="14" name="Rectangular Callout 13"/>
          <p:cNvSpPr/>
          <p:nvPr/>
        </p:nvSpPr>
        <p:spPr>
          <a:xfrm>
            <a:off x="367227" y="2907763"/>
            <a:ext cx="4493244" cy="1326779"/>
          </a:xfrm>
          <a:prstGeom prst="wedgeRectCallout">
            <a:avLst>
              <a:gd name="adj1" fmla="val -18572"/>
              <a:gd name="adj2" fmla="val -676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Yes! Any </a:t>
            </a:r>
            <a:r>
              <a:rPr lang="en-US" dirty="0" err="1"/>
              <a:t>DCSS_desc</a:t>
            </a:r>
            <a:r>
              <a:rPr lang="en-US" dirty="0"/>
              <a:t> that we access is found by reading an address passed to DCSS/</a:t>
            </a:r>
            <a:r>
              <a:rPr lang="en-US" dirty="0" err="1"/>
              <a:t>DCSSRead</a:t>
            </a:r>
            <a:r>
              <a:rPr lang="en-US" dirty="0"/>
              <a:t> (and this address cannot be part of a </a:t>
            </a:r>
            <a:r>
              <a:rPr lang="en-US" dirty="0" err="1"/>
              <a:t>DCSS_desc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15" name="Rectangular Callout 14"/>
          <p:cNvSpPr/>
          <p:nvPr/>
        </p:nvSpPr>
        <p:spPr>
          <a:xfrm>
            <a:off x="7498078" y="3404988"/>
            <a:ext cx="2111829" cy="440872"/>
          </a:xfrm>
          <a:prstGeom prst="wedgeRectCallout">
            <a:avLst>
              <a:gd name="adj1" fmla="val -123438"/>
              <a:gd name="adj2" fmla="val -85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else free(d)</a:t>
            </a:r>
            <a:endParaRPr lang="en-CA" dirty="0"/>
          </a:p>
        </p:txBody>
      </p:sp>
      <p:sp>
        <p:nvSpPr>
          <p:cNvPr id="16" name="Rectangular Callout 15"/>
          <p:cNvSpPr/>
          <p:nvPr/>
        </p:nvSpPr>
        <p:spPr>
          <a:xfrm>
            <a:off x="8109854" y="2795935"/>
            <a:ext cx="2111829" cy="440872"/>
          </a:xfrm>
          <a:prstGeom prst="wedgeRectCallout">
            <a:avLst>
              <a:gd name="adj1" fmla="val -68283"/>
              <a:gd name="adj2" fmla="val -34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retire(d)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143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8117" cy="617951"/>
          </a:xfrm>
        </p:spPr>
        <p:txBody>
          <a:bodyPr/>
          <a:lstStyle/>
          <a:p>
            <a:r>
              <a:rPr lang="en-US" u="sng" dirty="0"/>
              <a:t>Using</a:t>
            </a:r>
            <a:r>
              <a:rPr lang="en-US" dirty="0"/>
              <a:t> EBR in </a:t>
            </a:r>
            <a:r>
              <a:rPr lang="en-US" dirty="0">
                <a:solidFill>
                  <a:srgbClr val="FFFF00"/>
                </a:solidFill>
              </a:rPr>
              <a:t>KCAS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67229" y="925285"/>
            <a:ext cx="3780228" cy="385176"/>
          </a:xfrm>
          <a:prstGeom prst="wedgeRectCallout">
            <a:avLst>
              <a:gd name="adj1" fmla="val 43830"/>
              <a:gd name="adj2" fmla="val -47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KCAS_desc</a:t>
            </a:r>
            <a:r>
              <a:rPr lang="en-US" b="1" dirty="0"/>
              <a:t> </a:t>
            </a:r>
            <a:r>
              <a:rPr lang="en-US" dirty="0"/>
              <a:t>is our “record” type</a:t>
            </a:r>
            <a:endParaRPr lang="en-CA" b="1" dirty="0"/>
          </a:p>
        </p:txBody>
      </p:sp>
      <p:sp>
        <p:nvSpPr>
          <p:cNvPr id="13" name="Rectangular Callout 12"/>
          <p:cNvSpPr/>
          <p:nvPr/>
        </p:nvSpPr>
        <p:spPr>
          <a:xfrm>
            <a:off x="367228" y="1514565"/>
            <a:ext cx="4493243" cy="1168763"/>
          </a:xfrm>
          <a:prstGeom prst="wedgeRectCallout">
            <a:avLst>
              <a:gd name="adj1" fmla="val -18572"/>
              <a:gd name="adj2" fmla="val -676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 we always access a </a:t>
            </a:r>
            <a:r>
              <a:rPr lang="en-US" dirty="0" err="1"/>
              <a:t>KCAS_desc</a:t>
            </a:r>
            <a:r>
              <a:rPr lang="en-US" dirty="0"/>
              <a:t> by following pointers starting from an address that is </a:t>
            </a:r>
            <a:r>
              <a:rPr lang="en-US" b="1" u="sng" dirty="0"/>
              <a:t>not</a:t>
            </a:r>
            <a:r>
              <a:rPr lang="en-US" b="1" dirty="0"/>
              <a:t> </a:t>
            </a:r>
            <a:r>
              <a:rPr lang="en-US" dirty="0"/>
              <a:t>part of a </a:t>
            </a:r>
            <a:r>
              <a:rPr lang="en-US" dirty="0" err="1"/>
              <a:t>KCAS_desc</a:t>
            </a:r>
            <a:r>
              <a:rPr lang="en-US" dirty="0"/>
              <a:t>?</a:t>
            </a:r>
            <a:endParaRPr lang="en-CA" dirty="0"/>
          </a:p>
        </p:txBody>
      </p:sp>
      <p:sp>
        <p:nvSpPr>
          <p:cNvPr id="14" name="Rectangular Callout 13"/>
          <p:cNvSpPr/>
          <p:nvPr/>
        </p:nvSpPr>
        <p:spPr>
          <a:xfrm>
            <a:off x="367227" y="2907763"/>
            <a:ext cx="4493244" cy="1326779"/>
          </a:xfrm>
          <a:prstGeom prst="wedgeRectCallout">
            <a:avLst>
              <a:gd name="adj1" fmla="val -18572"/>
              <a:gd name="adj2" fmla="val -676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Yes! Any </a:t>
            </a:r>
            <a:r>
              <a:rPr lang="en-US" dirty="0" err="1"/>
              <a:t>KCAS_desc</a:t>
            </a:r>
            <a:r>
              <a:rPr lang="en-US" dirty="0"/>
              <a:t> that we access is found by reading an address passed to KCAS/</a:t>
            </a:r>
            <a:r>
              <a:rPr lang="en-US" dirty="0" err="1"/>
              <a:t>KCASRead</a:t>
            </a:r>
            <a:r>
              <a:rPr lang="en-US" dirty="0"/>
              <a:t> (and this address cannot be part of a </a:t>
            </a:r>
            <a:r>
              <a:rPr lang="en-US" dirty="0" err="1"/>
              <a:t>KCAS_desc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7F66AC-B440-42E8-954F-782C57909A3C}"/>
              </a:ext>
            </a:extLst>
          </p:cNvPr>
          <p:cNvSpPr/>
          <p:nvPr/>
        </p:nvSpPr>
        <p:spPr>
          <a:xfrm>
            <a:off x="5053150" y="1055846"/>
            <a:ext cx="6888478" cy="1507740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KCAS_desc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KCAS_desc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...);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Undecided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SortRowsByAddress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 </a:t>
            </a:r>
            <a:r>
              <a:rPr lang="en-US" dirty="0">
                <a:solidFill>
                  <a:srgbClr val="1E9AE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can skip sometimes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bool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KCASHelp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highlight>
                <a:srgbClr val="2A211C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6DD841-2997-4A88-8045-7151DB84D672}"/>
              </a:ext>
            </a:extLst>
          </p:cNvPr>
          <p:cNvSpPr/>
          <p:nvPr/>
        </p:nvSpPr>
        <p:spPr>
          <a:xfrm>
            <a:off x="5053150" y="710494"/>
            <a:ext cx="6888478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KCAS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addr1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...,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exp1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...,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new1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...)</a:t>
            </a:r>
            <a:endParaRPr lang="en-US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D1D44-E069-49F2-99E3-64AFA7287283}"/>
              </a:ext>
            </a:extLst>
          </p:cNvPr>
          <p:cNvSpPr/>
          <p:nvPr/>
        </p:nvSpPr>
        <p:spPr>
          <a:xfrm>
            <a:off x="5053150" y="3659667"/>
            <a:ext cx="6888478" cy="1776238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do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DCSSRead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isKCAS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KCASHelp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unpack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isKCAS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highlight>
                <a:srgbClr val="2A211C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45D718-B8B7-44F5-BE8C-5ED7F9EF87B8}"/>
              </a:ext>
            </a:extLst>
          </p:cNvPr>
          <p:cNvSpPr/>
          <p:nvPr/>
        </p:nvSpPr>
        <p:spPr>
          <a:xfrm>
            <a:off x="5053150" y="3314315"/>
            <a:ext cx="6888478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KCASRead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(atomic&lt;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&gt; 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662055" y="149202"/>
            <a:ext cx="2111829" cy="440872"/>
          </a:xfrm>
          <a:prstGeom prst="wedgeRectCallout">
            <a:avLst>
              <a:gd name="adj1" fmla="val -92510"/>
              <a:gd name="adj2" fmla="val 161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startOp</a:t>
            </a:r>
            <a:r>
              <a:rPr lang="en-US" dirty="0"/>
              <a:t>() here</a:t>
            </a:r>
            <a:endParaRPr lang="en-CA" dirty="0"/>
          </a:p>
        </p:txBody>
      </p:sp>
      <p:sp>
        <p:nvSpPr>
          <p:cNvPr id="9" name="Rectangular Callout 8"/>
          <p:cNvSpPr/>
          <p:nvPr/>
        </p:nvSpPr>
        <p:spPr>
          <a:xfrm>
            <a:off x="7908469" y="3659667"/>
            <a:ext cx="2111829" cy="440872"/>
          </a:xfrm>
          <a:prstGeom prst="wedgeRectCallout">
            <a:avLst>
              <a:gd name="adj1" fmla="val -119572"/>
              <a:gd name="adj2" fmla="val -38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startOp</a:t>
            </a:r>
            <a:r>
              <a:rPr lang="en-US" dirty="0"/>
              <a:t>() here</a:t>
            </a:r>
            <a:endParaRPr lang="en-CA" dirty="0"/>
          </a:p>
        </p:txBody>
      </p:sp>
      <p:sp>
        <p:nvSpPr>
          <p:cNvPr id="16" name="Rectangular Callout 15"/>
          <p:cNvSpPr/>
          <p:nvPr/>
        </p:nvSpPr>
        <p:spPr>
          <a:xfrm>
            <a:off x="8047806" y="2218961"/>
            <a:ext cx="2111829" cy="440872"/>
          </a:xfrm>
          <a:prstGeom prst="wedgeRectCallout">
            <a:avLst>
              <a:gd name="adj1" fmla="val -94056"/>
              <a:gd name="adj2" fmla="val -53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retire(d)</a:t>
            </a:r>
            <a:endParaRPr lang="en-CA" dirty="0"/>
          </a:p>
        </p:txBody>
      </p:sp>
      <p:sp>
        <p:nvSpPr>
          <p:cNvPr id="21" name="Rectangular Callout 20"/>
          <p:cNvSpPr/>
          <p:nvPr/>
        </p:nvSpPr>
        <p:spPr>
          <a:xfrm>
            <a:off x="367227" y="4424050"/>
            <a:ext cx="4493244" cy="1076408"/>
          </a:xfrm>
          <a:prstGeom prst="wedgeRectCallout">
            <a:avLst>
              <a:gd name="adj1" fmla="val -18572"/>
              <a:gd name="adj2" fmla="val -676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need to worry about </a:t>
            </a:r>
            <a:r>
              <a:rPr lang="en-US" dirty="0" err="1"/>
              <a:t>DCSS_desc</a:t>
            </a:r>
            <a:r>
              <a:rPr lang="en-US" dirty="0"/>
              <a:t> records, as those are completely encapsulated in DCSS (black box)</a:t>
            </a:r>
            <a:endParaRPr lang="en-CA" dirty="0"/>
          </a:p>
        </p:txBody>
      </p:sp>
      <p:sp>
        <p:nvSpPr>
          <p:cNvPr id="15" name="Rectangular Callout 20">
            <a:extLst>
              <a:ext uri="{FF2B5EF4-FFF2-40B4-BE49-F238E27FC236}">
                <a16:creationId xmlns:a16="http://schemas.microsoft.com/office/drawing/2014/main" id="{CAB30C18-1A9B-43BF-8A44-B962B5916F59}"/>
              </a:ext>
            </a:extLst>
          </p:cNvPr>
          <p:cNvSpPr/>
          <p:nvPr/>
        </p:nvSpPr>
        <p:spPr>
          <a:xfrm>
            <a:off x="1092141" y="5611939"/>
            <a:ext cx="10007718" cy="1069904"/>
          </a:xfrm>
          <a:prstGeom prst="wedgeRectCallout">
            <a:avLst>
              <a:gd name="adj1" fmla="val -17878"/>
              <a:gd name="adj2" fmla="val -4063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Note:</a:t>
            </a:r>
            <a:r>
              <a:rPr lang="en-US" dirty="0"/>
              <a:t> from the perspective of the KCAS algorithm, the </a:t>
            </a:r>
            <a:r>
              <a:rPr lang="en-US" b="1" dirty="0"/>
              <a:t>DCSS</a:t>
            </a:r>
            <a:r>
              <a:rPr lang="en-US" dirty="0"/>
              <a:t> </a:t>
            </a:r>
            <a:r>
              <a:rPr lang="en-US" b="1" dirty="0"/>
              <a:t>object is a black box</a:t>
            </a:r>
            <a:r>
              <a:rPr lang="en-US" dirty="0"/>
              <a:t>. Reclamation of </a:t>
            </a:r>
            <a:r>
              <a:rPr lang="en-US" i="1" dirty="0"/>
              <a:t>DCSS descriptors  </a:t>
            </a:r>
            <a:r>
              <a:rPr lang="en-US" dirty="0"/>
              <a:t>is </a:t>
            </a:r>
            <a:r>
              <a:rPr lang="en-US" b="1" dirty="0"/>
              <a:t>hidden </a:t>
            </a:r>
            <a:r>
              <a:rPr lang="en-US" dirty="0"/>
              <a:t>in the implementation of DCSS.</a:t>
            </a:r>
          </a:p>
          <a:p>
            <a:pPr algn="ctr"/>
            <a:r>
              <a:rPr lang="en-US" dirty="0"/>
              <a:t>(Conceptually, there are </a:t>
            </a:r>
            <a:r>
              <a:rPr lang="en-US" b="1" dirty="0"/>
              <a:t>two instances of the EBR algorithm</a:t>
            </a:r>
            <a:r>
              <a:rPr lang="en-US" dirty="0"/>
              <a:t>: one for DCSS, one for KCAS)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33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8" grpId="0" animBg="1"/>
      <p:bldP spid="9" grpId="0" animBg="1"/>
      <p:bldP spid="16" grpId="0" animBg="1"/>
      <p:bldP spid="2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90FF-EA64-440D-9AD7-B5ECF07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7" y="94012"/>
            <a:ext cx="11146878" cy="614218"/>
          </a:xfrm>
        </p:spPr>
        <p:txBody>
          <a:bodyPr/>
          <a:lstStyle/>
          <a:p>
            <a:r>
              <a:rPr lang="en-US" dirty="0"/>
              <a:t>Tools for debugging and performance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B6D9-6883-4AD9-BE1B-49F6828D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73" y="1371601"/>
            <a:ext cx="4131734" cy="4871356"/>
          </a:xfrm>
        </p:spPr>
        <p:txBody>
          <a:bodyPr>
            <a:normAutofit/>
          </a:bodyPr>
          <a:lstStyle/>
          <a:p>
            <a:r>
              <a:rPr lang="en-US" dirty="0"/>
              <a:t>Debugging</a:t>
            </a:r>
          </a:p>
          <a:p>
            <a:pPr lvl="1"/>
            <a:r>
              <a:rPr lang="en-US" dirty="0"/>
              <a:t>GNU Debugger (GDB)</a:t>
            </a:r>
          </a:p>
          <a:p>
            <a:pPr lvl="2"/>
            <a:r>
              <a:rPr lang="en-US" dirty="0" err="1"/>
              <a:t>Segfaults</a:t>
            </a:r>
            <a:r>
              <a:rPr lang="en-US" dirty="0"/>
              <a:t>, infinite loops</a:t>
            </a:r>
          </a:p>
          <a:p>
            <a:pPr lvl="1"/>
            <a:r>
              <a:rPr lang="en-US" dirty="0"/>
              <a:t>Address Sanitizer (</a:t>
            </a:r>
            <a:r>
              <a:rPr lang="en-US" dirty="0" err="1"/>
              <a:t>ASan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Segfaults</a:t>
            </a:r>
            <a:r>
              <a:rPr lang="en-US" dirty="0"/>
              <a:t>, memory leaks</a:t>
            </a:r>
          </a:p>
          <a:p>
            <a:pPr lvl="2"/>
            <a:r>
              <a:rPr lang="en-US" dirty="0"/>
              <a:t>1~2x slowdown</a:t>
            </a:r>
          </a:p>
          <a:p>
            <a:pPr lvl="1"/>
            <a:r>
              <a:rPr lang="en-US" dirty="0" err="1"/>
              <a:t>Valgrind</a:t>
            </a:r>
            <a:endParaRPr lang="en-US" dirty="0"/>
          </a:p>
          <a:p>
            <a:pPr lvl="2"/>
            <a:r>
              <a:rPr lang="en-US" dirty="0" err="1"/>
              <a:t>Segfaults</a:t>
            </a:r>
            <a:r>
              <a:rPr lang="en-US" dirty="0"/>
              <a:t>, memory leaks, </a:t>
            </a:r>
            <a:r>
              <a:rPr lang="en-US" b="1" dirty="0"/>
              <a:t>memory access errors</a:t>
            </a:r>
          </a:p>
          <a:p>
            <a:pPr lvl="2"/>
            <a:r>
              <a:rPr lang="en-US" dirty="0"/>
              <a:t>many-x slowdown</a:t>
            </a:r>
          </a:p>
          <a:p>
            <a:pPr lvl="1"/>
            <a:r>
              <a:rPr lang="en-US" dirty="0" err="1"/>
              <a:t>Graphviz</a:t>
            </a:r>
            <a:endParaRPr lang="en-US" dirty="0"/>
          </a:p>
          <a:p>
            <a:pPr lvl="2"/>
            <a:r>
              <a:rPr lang="en-CA" b="1" dirty="0"/>
              <a:t>Visualizing</a:t>
            </a:r>
            <a:r>
              <a:rPr lang="en-CA" dirty="0"/>
              <a:t> pointer based</a:t>
            </a:r>
            <a:br>
              <a:rPr lang="en-CA" dirty="0"/>
            </a:br>
            <a:r>
              <a:rPr lang="en-CA" dirty="0"/>
              <a:t>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C60C0-CADB-4317-9225-B6E0BBDB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553C51-A35B-4796-9C19-ED0C8B79B1E3}"/>
              </a:ext>
            </a:extLst>
          </p:cNvPr>
          <p:cNvSpPr txBox="1">
            <a:spLocks/>
          </p:cNvSpPr>
          <p:nvPr/>
        </p:nvSpPr>
        <p:spPr>
          <a:xfrm>
            <a:off x="6205468" y="1366917"/>
            <a:ext cx="4555665" cy="444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Linux </a:t>
            </a:r>
            <a:r>
              <a:rPr lang="en-US" dirty="0" err="1"/>
              <a:t>Perftools</a:t>
            </a:r>
            <a:r>
              <a:rPr lang="en-US" dirty="0"/>
              <a:t> (perf)</a:t>
            </a:r>
          </a:p>
          <a:p>
            <a:pPr lvl="2"/>
            <a:r>
              <a:rPr lang="en-US" dirty="0"/>
              <a:t>Studying cycles, cache misses, instructions, stalled cycles</a:t>
            </a:r>
          </a:p>
          <a:p>
            <a:pPr lvl="2"/>
            <a:r>
              <a:rPr lang="en-US" dirty="0"/>
              <a:t>At the whole-application level</a:t>
            </a:r>
          </a:p>
          <a:p>
            <a:pPr lvl="1"/>
            <a:r>
              <a:rPr lang="en-US" dirty="0"/>
              <a:t>C/C++ Performance API (PAPI)</a:t>
            </a:r>
          </a:p>
          <a:p>
            <a:pPr lvl="2"/>
            <a:r>
              <a:rPr lang="en-US" dirty="0"/>
              <a:t>Precise information from perf, but recorded </a:t>
            </a:r>
            <a:r>
              <a:rPr lang="en-US" b="1" dirty="0"/>
              <a:t>within </a:t>
            </a:r>
            <a:r>
              <a:rPr lang="en-US" dirty="0"/>
              <a:t>your program</a:t>
            </a:r>
          </a:p>
          <a:p>
            <a:pPr lvl="1"/>
            <a:r>
              <a:rPr lang="en-US" dirty="0" err="1"/>
              <a:t>VTune</a:t>
            </a:r>
            <a:r>
              <a:rPr lang="en-US" dirty="0"/>
              <a:t> Amplifier</a:t>
            </a:r>
          </a:p>
          <a:p>
            <a:pPr lvl="2"/>
            <a:r>
              <a:rPr lang="en-US" dirty="0"/>
              <a:t>Powerful (and now free!) profiler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40D656-11FB-408A-ABB1-670F7BD27DD0}"/>
              </a:ext>
            </a:extLst>
          </p:cNvPr>
          <p:cNvSpPr txBox="1">
            <a:spLocks/>
          </p:cNvSpPr>
          <p:nvPr/>
        </p:nvSpPr>
        <p:spPr>
          <a:xfrm>
            <a:off x="1469573" y="786411"/>
            <a:ext cx="9645347" cy="69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Debugging and optimizing concurrent programs is </a:t>
            </a:r>
            <a:r>
              <a:rPr lang="en-US" b="1" dirty="0"/>
              <a:t>very</a:t>
            </a:r>
            <a:r>
              <a:rPr lang="en-US" dirty="0"/>
              <a:t> hard. Tools can help!</a:t>
            </a:r>
            <a:endParaRPr lang="en-CA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5921B04-8105-49B4-A04E-8E57DA61DD6C}"/>
              </a:ext>
            </a:extLst>
          </p:cNvPr>
          <p:cNvSpPr/>
          <p:nvPr/>
        </p:nvSpPr>
        <p:spPr>
          <a:xfrm>
            <a:off x="5357165" y="5039326"/>
            <a:ext cx="6062808" cy="1315292"/>
          </a:xfrm>
          <a:prstGeom prst="wedgeRectCallout">
            <a:avLst>
              <a:gd name="adj1" fmla="val -55813"/>
              <a:gd name="adj2" fmla="val -8040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lot of errors in concurrent programs manifest as memory access errors! For example, a thread may write a bad value into a pointer because of a concurrency bug, and another thread may then read it.</a:t>
            </a:r>
          </a:p>
        </p:txBody>
      </p:sp>
    </p:spTree>
    <p:extLst>
      <p:ext uri="{BB962C8B-B14F-4D97-AF65-F5344CB8AC3E}">
        <p14:creationId xmlns:p14="http://schemas.microsoft.com/office/powerpoint/2010/main" val="17319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A7809B-34EB-48E4-9D0F-8143DC10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729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990E-7EDE-47BC-9FAD-8608C041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valgrind</a:t>
            </a:r>
            <a:r>
              <a:rPr lang="en-US" dirty="0"/>
              <a:t> to find memory access errors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6058-61F1-47B3-8267-795D857C2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00AE09-2627-4D19-B919-64FA2B9D823B}"/>
              </a:ext>
            </a:extLst>
          </p:cNvPr>
          <p:cNvSpPr/>
          <p:nvPr/>
        </p:nvSpPr>
        <p:spPr>
          <a:xfrm>
            <a:off x="153702" y="2040588"/>
            <a:ext cx="11873946" cy="357833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2A211C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--fair-sched=yes ./a1code_segfault/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workload_timed.out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 1000 naive</a:t>
            </a:r>
            <a:endParaRPr lang="en-US" sz="1600" b="1" dirty="0">
              <a:solidFill>
                <a:schemeClr val="accent4">
                  <a:lumMod val="40000"/>
                  <a:lumOff val="60000"/>
                </a:schemeClr>
              </a:solidFill>
              <a:highlight>
                <a:srgbClr val="2A211C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Command: ./a1code_segfault/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workload_timed.out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 1000 naive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Use of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 of size 8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at 0x510F0D4: std::thread::join() (in /.../x86_64-linux-gnu/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++.so.6.0.22)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by 0x1092DC: void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runExperiment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CounterNaive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&gt;(...) (workload_timed.cpp:46)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by 0x108E3B: main (workload_timed.cpp:70)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Invalid read of size 8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at 0x510F0D4: std::thread::join() (in /.../x86_64-linux-gnu/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++.so.6.0.22)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by 0x1092DC: void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runExperiment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CounterNaive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&gt;(...) (workload_timed.cpp:46)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  by 0x108E3B: main (workload_timed.cpp:70)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==107893==  Address 0x190 is not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stack'd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malloc'd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 (recently)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free’d</a:t>
            </a:r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highlight>
                <a:srgbClr val="2A211C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14ACB-D4A1-402D-BA36-846474C27DDD}"/>
              </a:ext>
            </a:extLst>
          </p:cNvPr>
          <p:cNvSpPr/>
          <p:nvPr/>
        </p:nvSpPr>
        <p:spPr>
          <a:xfrm>
            <a:off x="1444487" y="2676939"/>
            <a:ext cx="4863548" cy="4505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C3F40-B881-4567-9DD8-B26ED06921EE}"/>
              </a:ext>
            </a:extLst>
          </p:cNvPr>
          <p:cNvSpPr/>
          <p:nvPr/>
        </p:nvSpPr>
        <p:spPr>
          <a:xfrm>
            <a:off x="8130209" y="3203713"/>
            <a:ext cx="3041374" cy="4505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31C7-8686-4BED-B235-D340DD7F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6A90-F53B-4747-9451-8FC456926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Implementing double-compare-single-swap</a:t>
            </a:r>
          </a:p>
          <a:p>
            <a:pPr lvl="1"/>
            <a:r>
              <a:rPr lang="en-US" sz="2200" dirty="0"/>
              <a:t>Using </a:t>
            </a:r>
            <a:r>
              <a:rPr lang="en-US" sz="2200" b="1" u="sng" dirty="0"/>
              <a:t>descriptors</a:t>
            </a:r>
            <a:r>
              <a:rPr lang="en-US" sz="2200" dirty="0"/>
              <a:t> and </a:t>
            </a:r>
            <a:r>
              <a:rPr lang="en-US" sz="2200" b="1" dirty="0"/>
              <a:t>helping </a:t>
            </a:r>
            <a:r>
              <a:rPr lang="en-US" sz="2200" dirty="0"/>
              <a:t>to guarantee lock-free progress</a:t>
            </a:r>
          </a:p>
          <a:p>
            <a:r>
              <a:rPr lang="en-US" sz="2400" dirty="0"/>
              <a:t>Started implementing k-word compare-and-swap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12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6AD009-2787-43B1-B0C4-78F985479AB6}"/>
              </a:ext>
            </a:extLst>
          </p:cNvPr>
          <p:cNvSpPr/>
          <p:nvPr/>
        </p:nvSpPr>
        <p:spPr>
          <a:xfrm>
            <a:off x="159023" y="245249"/>
            <a:ext cx="11873946" cy="600477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Using Address Sanitizer to check for memory leaks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F3AC6-B913-48DA-8650-BDF0C5537BBA}"/>
              </a:ext>
            </a:extLst>
          </p:cNvPr>
          <p:cNvSpPr/>
          <p:nvPr/>
        </p:nvSpPr>
        <p:spPr>
          <a:xfrm>
            <a:off x="159023" y="998063"/>
            <a:ext cx="11873946" cy="381342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g++ -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–g -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fsanitize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=address -static-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libasan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fopenmp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-O3 ex2_mmult_threads.cpp</a:t>
            </a:r>
          </a:p>
          <a:p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created: 0.02s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randomize call finished: 0.10s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multiply call finished: 2.82s</a:t>
            </a:r>
          </a:p>
          <a:p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==76549==ERROR: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LeakSanitizer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detected memory leaks</a:t>
            </a:r>
          </a:p>
          <a:p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 leak of 192 byte(s) in 24 object(s) allocated from: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#0 0x555b294992d8 in operator new(unsigned long) (/home/.../a.out+0xc82d8)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#1 0x555b294dab9e in matrix::multiply(matrix*, int) (/home/.../ex2_mmult_threads.cpp:12)</a:t>
            </a:r>
          </a:p>
          <a:p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SUMMARY: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AddressSanitizer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192 byte(s) leaked in 24 allocation(s).</a:t>
            </a:r>
            <a:endParaRPr lang="en-US" sz="1600" b="1" dirty="0">
              <a:solidFill>
                <a:schemeClr val="accent4">
                  <a:lumMod val="40000"/>
                  <a:lumOff val="60000"/>
                </a:schemeClr>
              </a:solidFill>
              <a:highlight>
                <a:srgbClr val="2A211C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8A409-A58B-4C71-AB84-AC815A301E79}"/>
              </a:ext>
            </a:extLst>
          </p:cNvPr>
          <p:cNvSpPr/>
          <p:nvPr/>
        </p:nvSpPr>
        <p:spPr>
          <a:xfrm>
            <a:off x="2020069" y="929782"/>
            <a:ext cx="4647431" cy="4505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0B2F1-2C2B-43A8-8937-9D350C113411}"/>
              </a:ext>
            </a:extLst>
          </p:cNvPr>
          <p:cNvSpPr/>
          <p:nvPr/>
        </p:nvSpPr>
        <p:spPr>
          <a:xfrm>
            <a:off x="8362358" y="3896139"/>
            <a:ext cx="3143842" cy="4037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F2B9-3F17-4D2A-9B8A-4480C08B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9" y="77682"/>
            <a:ext cx="11669722" cy="674914"/>
          </a:xfrm>
        </p:spPr>
        <p:txBody>
          <a:bodyPr/>
          <a:lstStyle/>
          <a:p>
            <a:r>
              <a:rPr lang="en-US" dirty="0" err="1"/>
              <a:t>Graphviz</a:t>
            </a:r>
            <a:r>
              <a:rPr lang="en-US" dirty="0"/>
              <a:t>: when you just need to </a:t>
            </a:r>
            <a:r>
              <a:rPr lang="en-US" u="sng" dirty="0">
                <a:solidFill>
                  <a:srgbClr val="FFFF00"/>
                </a:solidFill>
              </a:rPr>
              <a:t>SEE</a:t>
            </a:r>
            <a:r>
              <a:rPr lang="en-US" dirty="0"/>
              <a:t> it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B38F2-296A-4395-842D-23220F8B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1F4AA-069C-4B40-84FE-ABDDCD989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72" y="1202873"/>
            <a:ext cx="640080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AC463C-7972-4DC8-A98C-01CE9ED6CD7D}"/>
              </a:ext>
            </a:extLst>
          </p:cNvPr>
          <p:cNvSpPr/>
          <p:nvPr/>
        </p:nvSpPr>
        <p:spPr>
          <a:xfrm>
            <a:off x="114302" y="687400"/>
            <a:ext cx="5480957" cy="5793444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latin typeface="Consolas" panose="020B0609020204030204" pitchFamily="49" charset="0"/>
              </a:rPr>
              <a:t>digraph g {</a:t>
            </a:r>
          </a:p>
          <a:p>
            <a:r>
              <a:rPr lang="en-CA" dirty="0">
                <a:latin typeface="Consolas" panose="020B0609020204030204" pitchFamily="49" charset="0"/>
              </a:rPr>
              <a:t>  node [</a:t>
            </a:r>
          </a:p>
          <a:p>
            <a:r>
              <a:rPr lang="en-CA" dirty="0">
                <a:latin typeface="Consolas" panose="020B0609020204030204" pitchFamily="49" charset="0"/>
              </a:rPr>
              <a:t>    </a:t>
            </a:r>
            <a:r>
              <a:rPr lang="en-CA" dirty="0" err="1">
                <a:latin typeface="Consolas" panose="020B0609020204030204" pitchFamily="49" charset="0"/>
              </a:rPr>
              <a:t>fontsize</a:t>
            </a:r>
            <a:r>
              <a:rPr lang="en-CA" dirty="0">
                <a:latin typeface="Consolas" panose="020B0609020204030204" pitchFamily="49" charset="0"/>
              </a:rPr>
              <a:t> = "16"</a:t>
            </a:r>
          </a:p>
          <a:p>
            <a:r>
              <a:rPr lang="en-CA" dirty="0">
                <a:latin typeface="Consolas" panose="020B0609020204030204" pitchFamily="49" charset="0"/>
              </a:rPr>
              <a:t>    shape = “record"</a:t>
            </a:r>
          </a:p>
          <a:p>
            <a:r>
              <a:rPr lang="en-CA" dirty="0">
                <a:latin typeface="Consolas" panose="020B0609020204030204" pitchFamily="49" charset="0"/>
              </a:rPr>
              <a:t>  ];</a:t>
            </a:r>
          </a:p>
          <a:p>
            <a:r>
              <a:rPr lang="en-CA" dirty="0">
                <a:latin typeface="Consolas" panose="020B0609020204030204" pitchFamily="49" charset="0"/>
              </a:rPr>
              <a:t>  edge [];</a:t>
            </a:r>
          </a:p>
          <a:p>
            <a:r>
              <a:rPr lang="en-CA" dirty="0">
                <a:latin typeface="Consolas" panose="020B0609020204030204" pitchFamily="49" charset="0"/>
              </a:rPr>
              <a:t>  "node0" [</a:t>
            </a:r>
          </a:p>
          <a:p>
            <a:r>
              <a:rPr lang="en-CA" dirty="0">
                <a:latin typeface="Consolas" panose="020B0609020204030204" pitchFamily="49" charset="0"/>
              </a:rPr>
              <a:t>    label = "&lt;f0&gt; 0x10ba8| &lt;f1&gt;“</a:t>
            </a:r>
            <a:br>
              <a:rPr lang="en-CA" dirty="0">
                <a:latin typeface="Consolas" panose="020B0609020204030204" pitchFamily="49" charset="0"/>
              </a:rPr>
            </a:br>
            <a:r>
              <a:rPr lang="en-CA" dirty="0">
                <a:latin typeface="Consolas" panose="020B0609020204030204" pitchFamily="49" charset="0"/>
              </a:rPr>
              <a:t>  ];</a:t>
            </a:r>
          </a:p>
          <a:p>
            <a:r>
              <a:rPr lang="en-CA" dirty="0">
                <a:latin typeface="Consolas" panose="020B0609020204030204" pitchFamily="49" charset="0"/>
              </a:rPr>
              <a:t>  "node1" [</a:t>
            </a:r>
          </a:p>
          <a:p>
            <a:r>
              <a:rPr lang="en-CA" dirty="0">
                <a:latin typeface="Consolas" panose="020B0609020204030204" pitchFamily="49" charset="0"/>
              </a:rPr>
              <a:t>    label = "&lt;f0&gt; 0xf7fc4380|&lt;f1&gt;|&lt;f2&gt;|-1"</a:t>
            </a:r>
          </a:p>
          <a:p>
            <a:r>
              <a:rPr lang="en-CA" dirty="0">
                <a:latin typeface="Consolas" panose="020B0609020204030204" pitchFamily="49" charset="0"/>
              </a:rPr>
              <a:t>  ];</a:t>
            </a:r>
          </a:p>
          <a:p>
            <a:r>
              <a:rPr lang="en-CA" dirty="0">
                <a:latin typeface="Consolas" panose="020B0609020204030204" pitchFamily="49" charset="0"/>
              </a:rPr>
              <a:t>  </a:t>
            </a:r>
            <a:r>
              <a:rPr lang="en-CA" sz="3200" dirty="0">
                <a:solidFill>
                  <a:srgbClr val="FFFF00"/>
                </a:solidFill>
                <a:latin typeface="Consolas" panose="020B0609020204030204" pitchFamily="49" charset="0"/>
              </a:rPr>
              <a:t>[...]</a:t>
            </a:r>
          </a:p>
          <a:p>
            <a:r>
              <a:rPr lang="en-CA" dirty="0">
                <a:latin typeface="Consolas" panose="020B0609020204030204" pitchFamily="49" charset="0"/>
              </a:rPr>
              <a:t>  "node0":f0 -&gt; "node1":f0 [</a:t>
            </a:r>
          </a:p>
          <a:p>
            <a:r>
              <a:rPr lang="en-CA" dirty="0">
                <a:latin typeface="Consolas" panose="020B0609020204030204" pitchFamily="49" charset="0"/>
              </a:rPr>
              <a:t>    id = 0</a:t>
            </a:r>
          </a:p>
          <a:p>
            <a:r>
              <a:rPr lang="en-CA" dirty="0">
                <a:latin typeface="Consolas" panose="020B0609020204030204" pitchFamily="49" charset="0"/>
              </a:rPr>
              <a:t>  ];</a:t>
            </a:r>
          </a:p>
          <a:p>
            <a:r>
              <a:rPr lang="en-CA" dirty="0">
                <a:solidFill>
                  <a:srgbClr val="FFFF00"/>
                </a:solidFill>
                <a:latin typeface="Consolas" panose="020B0609020204030204" pitchFamily="49" charset="0"/>
              </a:rPr>
              <a:t>  </a:t>
            </a:r>
            <a:r>
              <a:rPr lang="en-CA" sz="3200" dirty="0">
                <a:solidFill>
                  <a:srgbClr val="FFFF00"/>
                </a:solidFill>
                <a:latin typeface="Consolas" panose="020B0609020204030204" pitchFamily="49" charset="0"/>
              </a:rPr>
              <a:t>[...]</a:t>
            </a:r>
            <a:endParaRPr lang="en-CA" sz="20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845055-9B7C-45EA-AF19-BC7CE9310DB3}"/>
              </a:ext>
            </a:extLst>
          </p:cNvPr>
          <p:cNvCxnSpPr>
            <a:cxnSpLocks/>
          </p:cNvCxnSpPr>
          <p:nvPr/>
        </p:nvCxnSpPr>
        <p:spPr>
          <a:xfrm flipV="1">
            <a:off x="1692729" y="1926772"/>
            <a:ext cx="3967842" cy="8545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glow rad="101600">
              <a:srgbClr val="0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949B97-FC1D-48C3-8730-198CE0BC3A66}"/>
              </a:ext>
            </a:extLst>
          </p:cNvPr>
          <p:cNvCxnSpPr>
            <a:cxnSpLocks/>
          </p:cNvCxnSpPr>
          <p:nvPr/>
        </p:nvCxnSpPr>
        <p:spPr>
          <a:xfrm flipV="1">
            <a:off x="1692729" y="1964875"/>
            <a:ext cx="4909457" cy="159475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glow rad="101600">
              <a:srgbClr val="0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63A7C6-5AB8-4117-9C09-8D62922DE75C}"/>
              </a:ext>
            </a:extLst>
          </p:cNvPr>
          <p:cNvCxnSpPr>
            <a:cxnSpLocks/>
          </p:cNvCxnSpPr>
          <p:nvPr/>
        </p:nvCxnSpPr>
        <p:spPr>
          <a:xfrm flipV="1">
            <a:off x="3788229" y="1681846"/>
            <a:ext cx="2612571" cy="305888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glow rad="101600">
              <a:srgbClr val="0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4DFF7C6-10D7-4EFD-A845-7BD5A92AF043}"/>
              </a:ext>
            </a:extLst>
          </p:cNvPr>
          <p:cNvSpPr/>
          <p:nvPr/>
        </p:nvSpPr>
        <p:spPr>
          <a:xfrm rot="21102698">
            <a:off x="2780696" y="4748871"/>
            <a:ext cx="5542039" cy="985077"/>
          </a:xfrm>
          <a:prstGeom prst="rightArrow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glow rad="101600">
              <a:srgbClr val="0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$ </a:t>
            </a:r>
            <a:r>
              <a:rPr lang="en-US" sz="2000" dirty="0">
                <a:latin typeface="Consolas" panose="020B0609020204030204" pitchFamily="49" charset="0"/>
              </a:rPr>
              <a:t>dot -</a:t>
            </a:r>
            <a:r>
              <a:rPr lang="en-US" sz="2000" dirty="0" err="1">
                <a:latin typeface="Consolas" panose="020B0609020204030204" pitchFamily="49" charset="0"/>
              </a:rPr>
              <a:t>Tpng</a:t>
            </a:r>
            <a:r>
              <a:rPr lang="en-US" sz="2000" dirty="0">
                <a:latin typeface="Consolas" panose="020B0609020204030204" pitchFamily="49" charset="0"/>
              </a:rPr>
              <a:t> input.dot &gt; output.png</a:t>
            </a:r>
            <a:endParaRPr lang="en-CA" sz="2000" dirty="0"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EFEC10-46BA-4195-A8D6-3DF681A6588C}"/>
              </a:ext>
            </a:extLst>
          </p:cNvPr>
          <p:cNvSpPr/>
          <p:nvPr/>
        </p:nvSpPr>
        <p:spPr>
          <a:xfrm>
            <a:off x="5834743" y="5546271"/>
            <a:ext cx="5568497" cy="6762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Tip: </a:t>
            </a:r>
            <a:r>
              <a:rPr lang="en-US" dirty="0"/>
              <a:t>try to get your toughest bugs to happen in SMALL data structures, so you can </a:t>
            </a:r>
            <a:r>
              <a:rPr lang="en-US" dirty="0" err="1"/>
              <a:t>graphviz</a:t>
            </a:r>
            <a:r>
              <a:rPr lang="en-US" dirty="0"/>
              <a:t> them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2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8" y="609600"/>
            <a:ext cx="11329296" cy="1326321"/>
          </a:xfrm>
        </p:spPr>
        <p:txBody>
          <a:bodyPr>
            <a:normAutofit/>
          </a:bodyPr>
          <a:lstStyle/>
          <a:p>
            <a:r>
              <a:rPr lang="en-US" dirty="0"/>
              <a:t>Sanity checking: experiment </a:t>
            </a:r>
            <a:r>
              <a:rPr lang="en-US" dirty="0">
                <a:solidFill>
                  <a:srgbClr val="FFFF00"/>
                </a:solidFill>
              </a:rPr>
              <a:t>checksums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930663"/>
          </a:xfrm>
        </p:spPr>
        <p:txBody>
          <a:bodyPr>
            <a:normAutofit/>
          </a:bodyPr>
          <a:lstStyle/>
          <a:p>
            <a:r>
              <a:rPr lang="en-US" dirty="0"/>
              <a:t>Important to perform sanity checks wherever you can!</a:t>
            </a:r>
          </a:p>
          <a:p>
            <a:pPr lvl="1"/>
            <a:r>
              <a:rPr lang="en-US" dirty="0"/>
              <a:t>Helps to catch obvious (and non-obvious) mistakes</a:t>
            </a:r>
          </a:p>
          <a:p>
            <a:r>
              <a:rPr lang="en-US" dirty="0"/>
              <a:t>One good sanity check: checksum based validation</a:t>
            </a:r>
          </a:p>
          <a:p>
            <a:pPr lvl="1"/>
            <a:r>
              <a:rPr lang="en-US" dirty="0"/>
              <a:t>Reduce the </a:t>
            </a:r>
            <a:r>
              <a:rPr lang="en-US" b="1" dirty="0"/>
              <a:t>data structure </a:t>
            </a:r>
            <a:r>
              <a:rPr lang="en-US" dirty="0"/>
              <a:t>to a number (a </a:t>
            </a:r>
            <a:r>
              <a:rPr lang="en-US" b="1" dirty="0"/>
              <a:t>data structure checksum</a:t>
            </a:r>
            <a:r>
              <a:rPr lang="en-US" dirty="0"/>
              <a:t>)</a:t>
            </a:r>
            <a:endParaRPr lang="en-US" b="1" dirty="0"/>
          </a:p>
          <a:p>
            <a:pPr lvl="1"/>
            <a:r>
              <a:rPr lang="en-US" dirty="0"/>
              <a:t>Reduce each threads’ completed operations to a number (a </a:t>
            </a:r>
            <a:r>
              <a:rPr lang="en-US" b="1" dirty="0"/>
              <a:t>thread checksum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verify that thread checksums </a:t>
            </a:r>
            <a:r>
              <a:rPr lang="en-US" b="1" dirty="0"/>
              <a:t>“match” </a:t>
            </a:r>
            <a:r>
              <a:rPr lang="en-US" dirty="0"/>
              <a:t>the data structure checksum</a:t>
            </a:r>
          </a:p>
          <a:p>
            <a:pPr lvl="1"/>
            <a:r>
              <a:rPr lang="en-US" dirty="0"/>
              <a:t>(I.e., the work the threads </a:t>
            </a:r>
            <a:r>
              <a:rPr lang="en-US" b="1" dirty="0"/>
              <a:t>think</a:t>
            </a:r>
            <a:r>
              <a:rPr lang="en-US" dirty="0"/>
              <a:t> they’ve done is reflected </a:t>
            </a:r>
            <a:r>
              <a:rPr lang="en-US" b="1" dirty="0"/>
              <a:t>in the data structure</a:t>
            </a:r>
            <a:r>
              <a:rPr lang="en-US" dirty="0"/>
              <a:t>!)</a:t>
            </a:r>
          </a:p>
          <a:p>
            <a:r>
              <a:rPr lang="en-US" b="1" dirty="0"/>
              <a:t>Creativity needed to come up with good checksum functions</a:t>
            </a:r>
          </a:p>
        </p:txBody>
      </p:sp>
    </p:spTree>
    <p:extLst>
      <p:ext uri="{BB962C8B-B14F-4D97-AF65-F5344CB8AC3E}">
        <p14:creationId xmlns:p14="http://schemas.microsoft.com/office/powerpoint/2010/main" val="3118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B71811-730C-4E9C-A07F-92BAC3E2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Tools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9515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6AD009-2787-43B1-B0C4-78F985479AB6}"/>
              </a:ext>
            </a:extLst>
          </p:cNvPr>
          <p:cNvSpPr/>
          <p:nvPr/>
        </p:nvSpPr>
        <p:spPr>
          <a:xfrm>
            <a:off x="159023" y="245249"/>
            <a:ext cx="11873946" cy="600477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Investigating cache misses with Linux </a:t>
            </a:r>
            <a:r>
              <a:rPr lang="en-US" sz="2800" b="1" dirty="0" err="1"/>
              <a:t>Perftools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FFFF00"/>
                </a:solidFill>
              </a:rPr>
              <a:t>perf </a:t>
            </a:r>
            <a:r>
              <a:rPr lang="en-US" sz="2800" b="1" u="sng" dirty="0">
                <a:solidFill>
                  <a:srgbClr val="FFFF00"/>
                </a:solidFill>
              </a:rPr>
              <a:t>record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54703-A087-4F1F-BA0B-CFC66405C953}"/>
              </a:ext>
            </a:extLst>
          </p:cNvPr>
          <p:cNvSpPr/>
          <p:nvPr/>
        </p:nvSpPr>
        <p:spPr>
          <a:xfrm>
            <a:off x="159023" y="998062"/>
            <a:ext cx="11873946" cy="365558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perf 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-e cache-misses ./ex4_counting_events_counter4.out 24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created: 0.00s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randomize call finished: 0.03s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of additions = 1000000000</a:t>
            </a:r>
          </a:p>
          <a:p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perf record: Woken up 1 times to write data ]</a:t>
            </a:r>
          </a:p>
          <a:p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perf record: Captured and wrote 0.802 MB </a:t>
            </a:r>
            <a:r>
              <a:rPr lang="en-US" sz="20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perf.data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(20591 samples) ]</a:t>
            </a:r>
          </a:p>
          <a:p>
            <a:endParaRPr lang="en-US" sz="20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perf 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</a:t>
            </a:r>
            <a:endParaRPr lang="en-US" sz="2000" b="1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6AD009-2787-43B1-B0C4-78F985479AB6}"/>
              </a:ext>
            </a:extLst>
          </p:cNvPr>
          <p:cNvSpPr/>
          <p:nvPr/>
        </p:nvSpPr>
        <p:spPr>
          <a:xfrm>
            <a:off x="159023" y="245249"/>
            <a:ext cx="11873946" cy="600477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Investigating performance with Linux </a:t>
            </a:r>
            <a:r>
              <a:rPr lang="en-US" sz="2800" b="1" dirty="0" err="1"/>
              <a:t>Perftools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FFFF00"/>
                </a:solidFill>
              </a:rPr>
              <a:t>perf </a:t>
            </a:r>
            <a:r>
              <a:rPr lang="en-US" sz="2800" b="1" i="1" u="sng" dirty="0">
                <a:solidFill>
                  <a:srgbClr val="FFFF00"/>
                </a:solidFill>
              </a:rPr>
              <a:t>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54703-A087-4F1F-BA0B-CFC66405C953}"/>
              </a:ext>
            </a:extLst>
          </p:cNvPr>
          <p:cNvSpPr/>
          <p:nvPr/>
        </p:nvSpPr>
        <p:spPr>
          <a:xfrm>
            <a:off x="159023" y="998062"/>
            <a:ext cx="11873946" cy="365558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Samples: 20K of event 'cache-misses', Event count (approx.): 543388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Overhead  Command          Shared Object         Symbol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22.51%  ex4_counting_ev  ex4_counting_[…].out  [.] _ZN6matrix8multiplyE...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5.64%  ex4_counting_ev  [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kernel.kallsyms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    [k]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decay_load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5.07%  ex4_counting_ev  [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kernel.kallsyms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    [k]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native_sched_clock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5.02%  ex4_counting_ev  [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kernel.kallsyms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    [k] __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update_load_avg_se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4.21%  ex4_counting_ev  [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kernel.kallsyms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    [k]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perf_event_alloc.par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3.75%  ex4_counting_ev  [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kernel.kallsyms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    [k] _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raw_spin_lock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3.73%  ex4_counting_ev  [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kernel.kallsyms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    [k]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cgroup_rstat_updated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3.34%  ex4_counting_ev  [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kernel.kallsyms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    [k]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task_tick_fair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[...]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D3509-96F9-4A58-BC69-ED314026717C}"/>
              </a:ext>
            </a:extLst>
          </p:cNvPr>
          <p:cNvSpPr/>
          <p:nvPr/>
        </p:nvSpPr>
        <p:spPr>
          <a:xfrm>
            <a:off x="261256" y="1599253"/>
            <a:ext cx="11691258" cy="43093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D083C77-734B-48CC-A26A-3E78439C6C3A}"/>
              </a:ext>
            </a:extLst>
          </p:cNvPr>
          <p:cNvSpPr/>
          <p:nvPr/>
        </p:nvSpPr>
        <p:spPr>
          <a:xfrm>
            <a:off x="5965372" y="4196443"/>
            <a:ext cx="3815442" cy="843643"/>
          </a:xfrm>
          <a:prstGeom prst="wedgeRectCallout">
            <a:avLst>
              <a:gd name="adj1" fmla="val -19692"/>
              <a:gd name="adj2" fmla="val -3084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Interactive console… select this line and press [ENTER] twice…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1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B2D9-95C8-4FDB-ABF6-A70387BA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0041-0050-438F-B766-B123DB85A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9633E-61A3-4EDE-AC66-93A7042F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F85B1-51A5-463D-8A74-FC799DD54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4" b="4206"/>
          <a:stretch/>
        </p:blipFill>
        <p:spPr>
          <a:xfrm>
            <a:off x="413846" y="12032"/>
            <a:ext cx="11353657" cy="63839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667355-422B-473A-9EA1-CE1BF92CDEFB}"/>
              </a:ext>
            </a:extLst>
          </p:cNvPr>
          <p:cNvSpPr/>
          <p:nvPr/>
        </p:nvSpPr>
        <p:spPr>
          <a:xfrm>
            <a:off x="245045" y="5273181"/>
            <a:ext cx="1512998" cy="43093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8659-2DF0-4B60-BE75-FE66014391C6}"/>
              </a:ext>
            </a:extLst>
          </p:cNvPr>
          <p:cNvSpPr/>
          <p:nvPr/>
        </p:nvSpPr>
        <p:spPr>
          <a:xfrm>
            <a:off x="2356757" y="4841301"/>
            <a:ext cx="1921329" cy="3022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382FCD3-8BBF-4EE1-BFF9-7050F52E6DB6}"/>
              </a:ext>
            </a:extLst>
          </p:cNvPr>
          <p:cNvSpPr/>
          <p:nvPr/>
        </p:nvSpPr>
        <p:spPr>
          <a:xfrm>
            <a:off x="6825343" y="5410200"/>
            <a:ext cx="3815442" cy="947058"/>
          </a:xfrm>
          <a:prstGeom prst="wedgeRectCallout">
            <a:avLst>
              <a:gd name="adj1" fmla="val -86026"/>
              <a:gd name="adj2" fmla="val -372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Perf claims cache misses are at this line, but the real culprit can be </a:t>
            </a:r>
            <a:r>
              <a:rPr lang="en-US" b="1" dirty="0"/>
              <a:t>off by a few lines</a:t>
            </a:r>
            <a:endParaRPr lang="en-CA" b="1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3EAA2C9-E118-44D6-8817-F93C39749B1F}"/>
              </a:ext>
            </a:extLst>
          </p:cNvPr>
          <p:cNvSpPr/>
          <p:nvPr/>
        </p:nvSpPr>
        <p:spPr>
          <a:xfrm>
            <a:off x="6999514" y="3990308"/>
            <a:ext cx="4524003" cy="947058"/>
          </a:xfrm>
          <a:prstGeom prst="wedgeRectCallout">
            <a:avLst>
              <a:gd name="adj1" fmla="val -78751"/>
              <a:gd name="adj2" fmla="val 524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reality it’s </a:t>
            </a:r>
            <a:r>
              <a:rPr lang="en-US" b="1" dirty="0"/>
              <a:t>this line</a:t>
            </a:r>
            <a:r>
              <a:rPr lang="en-US" dirty="0"/>
              <a:t>, where we fetch &amp; add a </a:t>
            </a:r>
            <a:r>
              <a:rPr lang="en-US" dirty="0" err="1"/>
              <a:t>subcounter</a:t>
            </a:r>
            <a:r>
              <a:rPr lang="en-US" dirty="0"/>
              <a:t> in a </a:t>
            </a:r>
            <a:r>
              <a:rPr lang="en-US" dirty="0" err="1"/>
              <a:t>sharded</a:t>
            </a:r>
            <a:r>
              <a:rPr lang="en-US" dirty="0"/>
              <a:t> counter that suffers from false sharing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2115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C6D7-8C2F-49FB-B862-E020788F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2271"/>
            <a:ext cx="10353761" cy="735349"/>
          </a:xfrm>
        </p:spPr>
        <p:txBody>
          <a:bodyPr/>
          <a:lstStyle/>
          <a:p>
            <a:r>
              <a:rPr lang="en-US" dirty="0"/>
              <a:t>C/C++ library: PAPI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68FFB-A272-4088-A110-612500EA8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47620"/>
            <a:ext cx="10353762" cy="4843580"/>
          </a:xfrm>
        </p:spPr>
        <p:txBody>
          <a:bodyPr/>
          <a:lstStyle/>
          <a:p>
            <a:r>
              <a:rPr lang="en-CA" dirty="0">
                <a:hlinkClick r:id="rId2"/>
              </a:rPr>
              <a:t>https://icl.utk.edu/papi/</a:t>
            </a:r>
            <a:endParaRPr lang="en-CA" dirty="0"/>
          </a:p>
          <a:p>
            <a:r>
              <a:rPr lang="en-CA" dirty="0"/>
              <a:t>Gives access to most of the same stuff as </a:t>
            </a:r>
            <a:r>
              <a:rPr lang="en-CA" b="1" dirty="0"/>
              <a:t>perf stat/record/report,</a:t>
            </a:r>
            <a:br>
              <a:rPr lang="en-CA" dirty="0"/>
            </a:br>
            <a:r>
              <a:rPr lang="en-CA" i="1" dirty="0"/>
              <a:t>but programmatically inside your own code</a:t>
            </a:r>
          </a:p>
          <a:p>
            <a:r>
              <a:rPr lang="en-CA" dirty="0"/>
              <a:t>Can </a:t>
            </a:r>
            <a:r>
              <a:rPr lang="en-CA" b="1" dirty="0"/>
              <a:t>always </a:t>
            </a:r>
            <a:r>
              <a:rPr lang="en-CA" dirty="0"/>
              <a:t>include some measurements in your runs</a:t>
            </a:r>
          </a:p>
          <a:p>
            <a:pPr lvl="1"/>
            <a:r>
              <a:rPr lang="en-CA" dirty="0"/>
              <a:t>Fast --- no real overhead on Intel for ~2-4 performance monitoring counters</a:t>
            </a:r>
          </a:p>
          <a:p>
            <a:pPr lvl="1"/>
            <a:r>
              <a:rPr lang="en-CA" dirty="0"/>
              <a:t>Can easily measure </a:t>
            </a:r>
            <a:r>
              <a:rPr lang="en-CA" i="1" dirty="0"/>
              <a:t>only part </a:t>
            </a:r>
            <a:r>
              <a:rPr lang="en-CA" dirty="0"/>
              <a:t>of your execution (skip measuring setup/teardown)</a:t>
            </a:r>
          </a:p>
          <a:p>
            <a:pPr lvl="1"/>
            <a:r>
              <a:rPr lang="en-CA" dirty="0"/>
              <a:t>Can present results in a nice format (e.g., L3 cache misses PER data structure operation)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AFEA0-7BD3-4DC7-A412-450A27DF5EE9}"/>
              </a:ext>
            </a:extLst>
          </p:cNvPr>
          <p:cNvSpPr/>
          <p:nvPr/>
        </p:nvSpPr>
        <p:spPr>
          <a:xfrm>
            <a:off x="1691985" y="3998342"/>
            <a:ext cx="6459605" cy="1727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throughput              : 94906203</a:t>
            </a:r>
          </a:p>
          <a:p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PAPI_L1_DCM=36.4196</a:t>
            </a:r>
          </a:p>
          <a:p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PAPI_L2_TCM=24.8331</a:t>
            </a:r>
          </a:p>
          <a:p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PAPI_L3_TCM=11.8196</a:t>
            </a:r>
          </a:p>
          <a:p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PAPI_TOT_CYC=5515.5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39B8809-BA14-4C82-A36B-6DD815467151}"/>
              </a:ext>
            </a:extLst>
          </p:cNvPr>
          <p:cNvSpPr/>
          <p:nvPr/>
        </p:nvSpPr>
        <p:spPr>
          <a:xfrm>
            <a:off x="5613070" y="4562229"/>
            <a:ext cx="2776716" cy="816428"/>
          </a:xfrm>
          <a:prstGeom prst="wedgeRectCallout">
            <a:avLst>
              <a:gd name="adj1" fmla="val -79050"/>
              <a:gd name="adj2" fmla="val -121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These are all “per data structure operation”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80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4BD5-E83F-4C47-8CF3-0CE890A8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78" y="288470"/>
            <a:ext cx="11039596" cy="756557"/>
          </a:xfrm>
        </p:spPr>
        <p:txBody>
          <a:bodyPr/>
          <a:lstStyle/>
          <a:p>
            <a:r>
              <a:rPr lang="en-US" dirty="0"/>
              <a:t>When you need a </a:t>
            </a:r>
            <a:r>
              <a:rPr lang="en-US" dirty="0">
                <a:solidFill>
                  <a:srgbClr val="FFFF00"/>
                </a:solidFill>
              </a:rPr>
              <a:t>real</a:t>
            </a:r>
            <a:r>
              <a:rPr lang="en-US" dirty="0"/>
              <a:t> profiler: </a:t>
            </a:r>
            <a:r>
              <a:rPr lang="en-US" dirty="0" err="1"/>
              <a:t>VTune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FFB0-4A30-495F-BB8C-1B44C488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02" y="1240972"/>
            <a:ext cx="11250148" cy="5050971"/>
          </a:xfrm>
        </p:spPr>
        <p:txBody>
          <a:bodyPr>
            <a:normAutofit/>
          </a:bodyPr>
          <a:lstStyle/>
          <a:p>
            <a:r>
              <a:rPr lang="en-US" sz="2400" dirty="0"/>
              <a:t>Surprisingly, Intel’s </a:t>
            </a:r>
            <a:r>
              <a:rPr lang="en-US" sz="2400" dirty="0" err="1"/>
              <a:t>VTune</a:t>
            </a:r>
            <a:r>
              <a:rPr lang="en-US" sz="2400" dirty="0"/>
              <a:t> is free. Even for commercial use!</a:t>
            </a:r>
          </a:p>
          <a:p>
            <a:r>
              <a:rPr lang="en-US" sz="2400" dirty="0"/>
              <a:t>Great profiler for seeing what threads are doing throughout your execution</a:t>
            </a:r>
          </a:p>
          <a:p>
            <a:r>
              <a:rPr lang="en-US" sz="2400" dirty="0"/>
              <a:t>Surprisingly easy to learn and use, even in complex scenarios…</a:t>
            </a:r>
          </a:p>
          <a:p>
            <a:pPr lvl="1"/>
            <a:r>
              <a:rPr lang="en-US" sz="2400" dirty="0"/>
              <a:t>Profiling code that runs locally is trivial</a:t>
            </a:r>
            <a:endParaRPr lang="en-CA" sz="2400" dirty="0"/>
          </a:p>
          <a:p>
            <a:pPr lvl="1"/>
            <a:r>
              <a:rPr lang="en-US" sz="2400" dirty="0"/>
              <a:t>Profiling code that runs remotely:</a:t>
            </a:r>
          </a:p>
          <a:p>
            <a:pPr lvl="2"/>
            <a:r>
              <a:rPr lang="en-US" sz="2200" dirty="0"/>
              <a:t>~6 hours invested to learn the idiosyncrasies of </a:t>
            </a:r>
            <a:r>
              <a:rPr lang="en-US" sz="2200" dirty="0" err="1"/>
              <a:t>VTune</a:t>
            </a:r>
            <a:r>
              <a:rPr lang="en-US" sz="2200" dirty="0"/>
              <a:t> + remote execution</a:t>
            </a:r>
          </a:p>
        </p:txBody>
      </p:sp>
    </p:spTree>
    <p:extLst>
      <p:ext uri="{BB962C8B-B14F-4D97-AF65-F5344CB8AC3E}">
        <p14:creationId xmlns:p14="http://schemas.microsoft.com/office/powerpoint/2010/main" val="40965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FD215A-5D20-43CA-AA42-B6E35FE4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6" y="282633"/>
            <a:ext cx="9618606" cy="57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Finishing the implementation of KCAS</a:t>
            </a:r>
          </a:p>
          <a:p>
            <a:r>
              <a:rPr lang="en-US" sz="2400" dirty="0"/>
              <a:t>Reclaiming memory for DCSS and KCAS</a:t>
            </a:r>
          </a:p>
          <a:p>
            <a:pPr lvl="1"/>
            <a:r>
              <a:rPr lang="en-US" sz="2200" dirty="0"/>
              <a:t>How to </a:t>
            </a:r>
            <a:r>
              <a:rPr lang="en-US" sz="2200" b="1" dirty="0"/>
              <a:t>use</a:t>
            </a:r>
            <a:r>
              <a:rPr lang="en-US" sz="2200" dirty="0"/>
              <a:t> epoch-based memory reclamation</a:t>
            </a:r>
          </a:p>
          <a:p>
            <a:r>
              <a:rPr lang="en-US" sz="2400" dirty="0"/>
              <a:t>On the slides (but not in the lecture):</a:t>
            </a:r>
          </a:p>
          <a:p>
            <a:pPr lvl="1"/>
            <a:r>
              <a:rPr lang="en-US" sz="2200" dirty="0"/>
              <a:t>Quick intro to some debugging/perf tools</a:t>
            </a:r>
          </a:p>
        </p:txBody>
      </p:sp>
    </p:spTree>
    <p:extLst>
      <p:ext uri="{BB962C8B-B14F-4D97-AF65-F5344CB8AC3E}">
        <p14:creationId xmlns:p14="http://schemas.microsoft.com/office/powerpoint/2010/main" val="75736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75E5-7F2E-42F0-B3FB-F1D4DA42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3" y="249740"/>
            <a:ext cx="11585926" cy="1326321"/>
          </a:xfrm>
        </p:spPr>
        <p:txBody>
          <a:bodyPr>
            <a:normAutofit/>
          </a:bodyPr>
          <a:lstStyle/>
          <a:p>
            <a:r>
              <a:rPr lang="en-US" dirty="0"/>
              <a:t>Intuition: how a </a:t>
            </a:r>
            <a:r>
              <a:rPr lang="en-US" u="sng" dirty="0">
                <a:solidFill>
                  <a:srgbClr val="FFFF00"/>
                </a:solidFill>
              </a:rPr>
              <a:t>Successful</a:t>
            </a:r>
            <a:r>
              <a:rPr lang="en-US" dirty="0"/>
              <a:t> KCAS works:</a:t>
            </a:r>
            <a:br>
              <a:rPr lang="en-US" dirty="0"/>
            </a:br>
            <a:r>
              <a:rPr lang="en-US" dirty="0"/>
              <a:t>Doubly-linked list as an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CC5A-7DDB-4AB8-87A2-3135E7D9237C}"/>
              </a:ext>
            </a:extLst>
          </p:cNvPr>
          <p:cNvSpPr/>
          <p:nvPr/>
        </p:nvSpPr>
        <p:spPr>
          <a:xfrm>
            <a:off x="4441079" y="223292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4FBCA-D251-4CAA-92E6-A02A6A0B1307}"/>
              </a:ext>
            </a:extLst>
          </p:cNvPr>
          <p:cNvSpPr/>
          <p:nvPr/>
        </p:nvSpPr>
        <p:spPr>
          <a:xfrm>
            <a:off x="5890740" y="2245826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401B1B-C68B-4F15-B1A0-E7F167D93F38}"/>
              </a:ext>
            </a:extLst>
          </p:cNvPr>
          <p:cNvCxnSpPr>
            <a:cxnSpLocks/>
          </p:cNvCxnSpPr>
          <p:nvPr/>
        </p:nvCxnSpPr>
        <p:spPr>
          <a:xfrm>
            <a:off x="5198964" y="2490110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A6EE37-5893-458C-992D-0771BD8D9107}"/>
              </a:ext>
            </a:extLst>
          </p:cNvPr>
          <p:cNvCxnSpPr>
            <a:cxnSpLocks/>
          </p:cNvCxnSpPr>
          <p:nvPr/>
        </p:nvCxnSpPr>
        <p:spPr>
          <a:xfrm flipH="1">
            <a:off x="5198964" y="237357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C0FFE3-BF51-4373-85B8-7A10F7F10097}"/>
              </a:ext>
            </a:extLst>
          </p:cNvPr>
          <p:cNvSpPr/>
          <p:nvPr/>
        </p:nvSpPr>
        <p:spPr>
          <a:xfrm>
            <a:off x="7337814" y="224366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2D5A24-E2E7-45EC-AB96-682D635DED9E}"/>
              </a:ext>
            </a:extLst>
          </p:cNvPr>
          <p:cNvCxnSpPr>
            <a:cxnSpLocks/>
          </p:cNvCxnSpPr>
          <p:nvPr/>
        </p:nvCxnSpPr>
        <p:spPr>
          <a:xfrm>
            <a:off x="6646038" y="2487949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7EFA92-6670-45A6-9D8E-B2D0880FE1C6}"/>
              </a:ext>
            </a:extLst>
          </p:cNvPr>
          <p:cNvCxnSpPr>
            <a:cxnSpLocks/>
          </p:cNvCxnSpPr>
          <p:nvPr/>
        </p:nvCxnSpPr>
        <p:spPr>
          <a:xfrm flipH="1">
            <a:off x="6646038" y="2371414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36C666E7-D1B6-495F-940D-59B3A86907AB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209055" y="2561914"/>
            <a:ext cx="2509759" cy="62751"/>
          </a:xfrm>
          <a:prstGeom prst="curvedConnector4">
            <a:avLst>
              <a:gd name="adj1" fmla="val 19610"/>
              <a:gd name="adj2" fmla="val 4736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D9384617-5A78-4FBC-9EAE-66EEB7C3597F}"/>
              </a:ext>
            </a:extLst>
          </p:cNvPr>
          <p:cNvCxnSpPr>
            <a:endCxn id="4" idx="0"/>
          </p:cNvCxnSpPr>
          <p:nvPr/>
        </p:nvCxnSpPr>
        <p:spPr>
          <a:xfrm rot="10800000">
            <a:off x="4822080" y="2232925"/>
            <a:ext cx="2526889" cy="51009"/>
          </a:xfrm>
          <a:prstGeom prst="curvedConnector4">
            <a:avLst>
              <a:gd name="adj1" fmla="val 21683"/>
              <a:gd name="adj2" fmla="val 5481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9B9703-658C-4FC4-8440-7C8BF8BB9477}"/>
              </a:ext>
            </a:extLst>
          </p:cNvPr>
          <p:cNvSpPr txBox="1"/>
          <p:nvPr/>
        </p:nvSpPr>
        <p:spPr>
          <a:xfrm>
            <a:off x="4489042" y="1886563"/>
            <a:ext cx="69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0738A-2124-4F31-AFBE-8655323072E1}"/>
              </a:ext>
            </a:extLst>
          </p:cNvPr>
          <p:cNvSpPr txBox="1"/>
          <p:nvPr/>
        </p:nvSpPr>
        <p:spPr>
          <a:xfrm>
            <a:off x="5948589" y="19023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25DAF-1111-4C00-951D-21545CD12B08}"/>
              </a:ext>
            </a:extLst>
          </p:cNvPr>
          <p:cNvSpPr txBox="1"/>
          <p:nvPr/>
        </p:nvSpPr>
        <p:spPr>
          <a:xfrm>
            <a:off x="7385414" y="190675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96373C86-402B-4594-A61F-AD260E16EABA}"/>
              </a:ext>
            </a:extLst>
          </p:cNvPr>
          <p:cNvSpPr/>
          <p:nvPr/>
        </p:nvSpPr>
        <p:spPr>
          <a:xfrm>
            <a:off x="7888218" y="2418533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40447A4B-31E6-4DEC-91E0-C8007363148D}"/>
              </a:ext>
            </a:extLst>
          </p:cNvPr>
          <p:cNvSpPr/>
          <p:nvPr/>
        </p:nvSpPr>
        <p:spPr>
          <a:xfrm>
            <a:off x="6441067" y="2422033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C31F5D5-0AAF-40C7-9CD5-B6BD4ADD4F49}"/>
              </a:ext>
            </a:extLst>
          </p:cNvPr>
          <p:cNvSpPr/>
          <p:nvPr/>
        </p:nvSpPr>
        <p:spPr>
          <a:xfrm>
            <a:off x="4993630" y="2408888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CC619D3F-6CD2-4B5D-B0DA-00705E37D87C}"/>
              </a:ext>
            </a:extLst>
          </p:cNvPr>
          <p:cNvSpPr/>
          <p:nvPr/>
        </p:nvSpPr>
        <p:spPr>
          <a:xfrm>
            <a:off x="6444016" y="2415765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08A90293-8F7A-4C1E-B77D-DE239E8D38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786843"/>
              </p:ext>
            </p:extLst>
          </p:nvPr>
        </p:nvGraphicFramePr>
        <p:xfrm>
          <a:off x="3914415" y="3494784"/>
          <a:ext cx="4820919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973">
                  <a:extLst>
                    <a:ext uri="{9D8B030D-6E8A-4147-A177-3AD203B41FA5}">
                      <a16:colId xmlns:a16="http://schemas.microsoft.com/office/drawing/2014/main" val="2919736089"/>
                    </a:ext>
                  </a:extLst>
                </a:gridCol>
                <a:gridCol w="1606973">
                  <a:extLst>
                    <a:ext uri="{9D8B030D-6E8A-4147-A177-3AD203B41FA5}">
                      <a16:colId xmlns:a16="http://schemas.microsoft.com/office/drawing/2014/main" val="3234151321"/>
                    </a:ext>
                  </a:extLst>
                </a:gridCol>
                <a:gridCol w="1606973">
                  <a:extLst>
                    <a:ext uri="{9D8B030D-6E8A-4147-A177-3AD203B41FA5}">
                      <a16:colId xmlns:a16="http://schemas.microsoft.com/office/drawing/2014/main" val="270308391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KCAS descriptor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20033"/>
                  </a:ext>
                </a:extLst>
              </a:tr>
              <a:tr h="185420">
                <a:tc gridSpan="3">
                  <a:txBody>
                    <a:bodyPr/>
                    <a:lstStyle/>
                    <a:p>
                      <a:r>
                        <a:rPr lang="en-US" dirty="0"/>
                        <a:t>status = Undecided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092194"/>
                  </a:ext>
                </a:extLst>
              </a:tr>
              <a:tr h="185420">
                <a:tc gridSpan="3">
                  <a:txBody>
                    <a:bodyPr/>
                    <a:lstStyle/>
                    <a:p>
                      <a:r>
                        <a:rPr lang="en-US" dirty="0"/>
                        <a:t>n = 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9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pred.next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9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after.prev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5135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pred.mark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5307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succ.mark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1871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after.mark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01687"/>
                  </a:ext>
                </a:extLst>
              </a:tr>
            </a:tbl>
          </a:graphicData>
        </a:graphic>
      </p:graphicFrame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574BA392-F690-4BF3-A96A-233439C3303D}"/>
              </a:ext>
            </a:extLst>
          </p:cNvPr>
          <p:cNvSpPr/>
          <p:nvPr/>
        </p:nvSpPr>
        <p:spPr>
          <a:xfrm>
            <a:off x="2532052" y="2218378"/>
            <a:ext cx="1382363" cy="41009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Delete(17)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49BECF-C68B-409F-8700-9ACC3FF26FFB}"/>
              </a:ext>
            </a:extLst>
          </p:cNvPr>
          <p:cNvCxnSpPr>
            <a:stCxn id="18" idx="3"/>
          </p:cNvCxnSpPr>
          <p:nvPr/>
        </p:nvCxnSpPr>
        <p:spPr>
          <a:xfrm>
            <a:off x="5199328" y="2508476"/>
            <a:ext cx="440455" cy="986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74BE95-7F6A-4C06-9DC1-2E2B3DB04B6B}"/>
              </a:ext>
            </a:extLst>
          </p:cNvPr>
          <p:cNvCxnSpPr>
            <a:cxnSpLocks/>
          </p:cNvCxnSpPr>
          <p:nvPr/>
        </p:nvCxnSpPr>
        <p:spPr>
          <a:xfrm flipH="1">
            <a:off x="6956814" y="2349851"/>
            <a:ext cx="375024" cy="1141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4F1B36-B0A6-4ABB-ACBB-E01EFE9DAD4F}"/>
              </a:ext>
            </a:extLst>
          </p:cNvPr>
          <p:cNvCxnSpPr>
            <a:cxnSpLocks/>
          </p:cNvCxnSpPr>
          <p:nvPr/>
        </p:nvCxnSpPr>
        <p:spPr>
          <a:xfrm flipH="1">
            <a:off x="6511240" y="2507099"/>
            <a:ext cx="32676" cy="996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E1E3343-9F75-4A5D-A3A0-5FBA6DABB5D4}"/>
              </a:ext>
            </a:extLst>
          </p:cNvPr>
          <p:cNvSpPr/>
          <p:nvPr/>
        </p:nvSpPr>
        <p:spPr>
          <a:xfrm>
            <a:off x="4869271" y="3881775"/>
            <a:ext cx="1443038" cy="330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Succeeded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AD6E72-5AF4-4717-8386-385FB0E18DFF}"/>
              </a:ext>
            </a:extLst>
          </p:cNvPr>
          <p:cNvCxnSpPr>
            <a:cxnSpLocks/>
          </p:cNvCxnSpPr>
          <p:nvPr/>
        </p:nvCxnSpPr>
        <p:spPr>
          <a:xfrm>
            <a:off x="5086051" y="2495574"/>
            <a:ext cx="4089" cy="1005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367941-1E82-4DF9-B220-63DD12946879}"/>
              </a:ext>
            </a:extLst>
          </p:cNvPr>
          <p:cNvCxnSpPr>
            <a:cxnSpLocks/>
          </p:cNvCxnSpPr>
          <p:nvPr/>
        </p:nvCxnSpPr>
        <p:spPr>
          <a:xfrm flipH="1">
            <a:off x="7965016" y="2507099"/>
            <a:ext cx="35851" cy="976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0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75E5-7F2E-42F0-B3FB-F1D4DA42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43" y="249740"/>
            <a:ext cx="10891266" cy="1326321"/>
          </a:xfrm>
        </p:spPr>
        <p:txBody>
          <a:bodyPr/>
          <a:lstStyle/>
          <a:p>
            <a:r>
              <a:rPr lang="en-US" dirty="0"/>
              <a:t>Intuition: How a </a:t>
            </a:r>
            <a:r>
              <a:rPr lang="en-US" u="sng" dirty="0">
                <a:solidFill>
                  <a:srgbClr val="FFFF00"/>
                </a:solidFill>
              </a:rPr>
              <a:t>FAILED</a:t>
            </a:r>
            <a:r>
              <a:rPr lang="en-US" dirty="0"/>
              <a:t> KCAS works:</a:t>
            </a:r>
            <a:br>
              <a:rPr lang="en-US" dirty="0"/>
            </a:br>
            <a:r>
              <a:rPr lang="en-US" dirty="0"/>
              <a:t>Doubly-linked list as an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CC5A-7DDB-4AB8-87A2-3135E7D9237C}"/>
              </a:ext>
            </a:extLst>
          </p:cNvPr>
          <p:cNvSpPr/>
          <p:nvPr/>
        </p:nvSpPr>
        <p:spPr>
          <a:xfrm>
            <a:off x="4441079" y="223292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4FBCA-D251-4CAA-92E6-A02A6A0B1307}"/>
              </a:ext>
            </a:extLst>
          </p:cNvPr>
          <p:cNvSpPr/>
          <p:nvPr/>
        </p:nvSpPr>
        <p:spPr>
          <a:xfrm>
            <a:off x="5890740" y="2245826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401B1B-C68B-4F15-B1A0-E7F167D93F38}"/>
              </a:ext>
            </a:extLst>
          </p:cNvPr>
          <p:cNvCxnSpPr>
            <a:cxnSpLocks/>
          </p:cNvCxnSpPr>
          <p:nvPr/>
        </p:nvCxnSpPr>
        <p:spPr>
          <a:xfrm>
            <a:off x="5198964" y="2490110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A6EE37-5893-458C-992D-0771BD8D9107}"/>
              </a:ext>
            </a:extLst>
          </p:cNvPr>
          <p:cNvCxnSpPr>
            <a:cxnSpLocks/>
          </p:cNvCxnSpPr>
          <p:nvPr/>
        </p:nvCxnSpPr>
        <p:spPr>
          <a:xfrm flipH="1">
            <a:off x="5198964" y="237357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C0FFE3-BF51-4373-85B8-7A10F7F10097}"/>
              </a:ext>
            </a:extLst>
          </p:cNvPr>
          <p:cNvSpPr/>
          <p:nvPr/>
        </p:nvSpPr>
        <p:spPr>
          <a:xfrm>
            <a:off x="7337814" y="224366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2D5A24-E2E7-45EC-AB96-682D635DED9E}"/>
              </a:ext>
            </a:extLst>
          </p:cNvPr>
          <p:cNvCxnSpPr>
            <a:cxnSpLocks/>
          </p:cNvCxnSpPr>
          <p:nvPr/>
        </p:nvCxnSpPr>
        <p:spPr>
          <a:xfrm>
            <a:off x="6646038" y="2487949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7EFA92-6670-45A6-9D8E-B2D0880FE1C6}"/>
              </a:ext>
            </a:extLst>
          </p:cNvPr>
          <p:cNvCxnSpPr>
            <a:cxnSpLocks/>
          </p:cNvCxnSpPr>
          <p:nvPr/>
        </p:nvCxnSpPr>
        <p:spPr>
          <a:xfrm flipH="1">
            <a:off x="6646038" y="2371414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9B9703-658C-4FC4-8440-7C8BF8BB9477}"/>
              </a:ext>
            </a:extLst>
          </p:cNvPr>
          <p:cNvSpPr txBox="1"/>
          <p:nvPr/>
        </p:nvSpPr>
        <p:spPr>
          <a:xfrm>
            <a:off x="4489042" y="1886563"/>
            <a:ext cx="69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0738A-2124-4F31-AFBE-8655323072E1}"/>
              </a:ext>
            </a:extLst>
          </p:cNvPr>
          <p:cNvSpPr txBox="1"/>
          <p:nvPr/>
        </p:nvSpPr>
        <p:spPr>
          <a:xfrm>
            <a:off x="5948589" y="19023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25DAF-1111-4C00-951D-21545CD12B08}"/>
              </a:ext>
            </a:extLst>
          </p:cNvPr>
          <p:cNvSpPr txBox="1"/>
          <p:nvPr/>
        </p:nvSpPr>
        <p:spPr>
          <a:xfrm>
            <a:off x="7385414" y="190675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96373C86-402B-4594-A61F-AD260E16EABA}"/>
              </a:ext>
            </a:extLst>
          </p:cNvPr>
          <p:cNvSpPr/>
          <p:nvPr/>
        </p:nvSpPr>
        <p:spPr>
          <a:xfrm>
            <a:off x="7888218" y="2418533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40447A4B-31E6-4DEC-91E0-C8007363148D}"/>
              </a:ext>
            </a:extLst>
          </p:cNvPr>
          <p:cNvSpPr/>
          <p:nvPr/>
        </p:nvSpPr>
        <p:spPr>
          <a:xfrm>
            <a:off x="6441067" y="2422033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C31F5D5-0AAF-40C7-9CD5-B6BD4ADD4F49}"/>
              </a:ext>
            </a:extLst>
          </p:cNvPr>
          <p:cNvSpPr/>
          <p:nvPr/>
        </p:nvSpPr>
        <p:spPr>
          <a:xfrm>
            <a:off x="4993630" y="2408888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08A90293-8F7A-4C1E-B77D-DE239E8D381B}"/>
              </a:ext>
            </a:extLst>
          </p:cNvPr>
          <p:cNvGraphicFramePr>
            <a:graphicFrameLocks/>
          </p:cNvGraphicFramePr>
          <p:nvPr/>
        </p:nvGraphicFramePr>
        <p:xfrm>
          <a:off x="3914415" y="3494784"/>
          <a:ext cx="4820919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973">
                  <a:extLst>
                    <a:ext uri="{9D8B030D-6E8A-4147-A177-3AD203B41FA5}">
                      <a16:colId xmlns:a16="http://schemas.microsoft.com/office/drawing/2014/main" val="2919736089"/>
                    </a:ext>
                  </a:extLst>
                </a:gridCol>
                <a:gridCol w="1606973">
                  <a:extLst>
                    <a:ext uri="{9D8B030D-6E8A-4147-A177-3AD203B41FA5}">
                      <a16:colId xmlns:a16="http://schemas.microsoft.com/office/drawing/2014/main" val="3234151321"/>
                    </a:ext>
                  </a:extLst>
                </a:gridCol>
                <a:gridCol w="1606973">
                  <a:extLst>
                    <a:ext uri="{9D8B030D-6E8A-4147-A177-3AD203B41FA5}">
                      <a16:colId xmlns:a16="http://schemas.microsoft.com/office/drawing/2014/main" val="270308391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KCAS descriptor </a:t>
                      </a:r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20033"/>
                  </a:ext>
                </a:extLst>
              </a:tr>
              <a:tr h="185420">
                <a:tc gridSpan="3">
                  <a:txBody>
                    <a:bodyPr/>
                    <a:lstStyle/>
                    <a:p>
                      <a:r>
                        <a:rPr lang="en-US" dirty="0"/>
                        <a:t>status = Undecided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092194"/>
                  </a:ext>
                </a:extLst>
              </a:tr>
              <a:tr h="185420">
                <a:tc gridSpan="3">
                  <a:txBody>
                    <a:bodyPr/>
                    <a:lstStyle/>
                    <a:p>
                      <a:r>
                        <a:rPr lang="en-US" dirty="0"/>
                        <a:t>n = 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9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pred.next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9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after.prev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5135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pred.mark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5307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succ.mark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1871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after.mark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01687"/>
                  </a:ext>
                </a:extLst>
              </a:tr>
            </a:tbl>
          </a:graphicData>
        </a:graphic>
      </p:graphicFrame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574BA392-F690-4BF3-A96A-233439C3303D}"/>
              </a:ext>
            </a:extLst>
          </p:cNvPr>
          <p:cNvSpPr/>
          <p:nvPr/>
        </p:nvSpPr>
        <p:spPr>
          <a:xfrm>
            <a:off x="2532052" y="2218378"/>
            <a:ext cx="1382363" cy="41009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Delete(17)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49BECF-C68B-409F-8700-9ACC3FF26FFB}"/>
              </a:ext>
            </a:extLst>
          </p:cNvPr>
          <p:cNvCxnSpPr>
            <a:stCxn id="18" idx="3"/>
          </p:cNvCxnSpPr>
          <p:nvPr/>
        </p:nvCxnSpPr>
        <p:spPr>
          <a:xfrm>
            <a:off x="5199328" y="2508476"/>
            <a:ext cx="440455" cy="986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74BE95-7F6A-4C06-9DC1-2E2B3DB04B6B}"/>
              </a:ext>
            </a:extLst>
          </p:cNvPr>
          <p:cNvCxnSpPr>
            <a:cxnSpLocks/>
          </p:cNvCxnSpPr>
          <p:nvPr/>
        </p:nvCxnSpPr>
        <p:spPr>
          <a:xfrm flipH="1">
            <a:off x="6956814" y="2349851"/>
            <a:ext cx="375024" cy="1141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E1E3343-9F75-4A5D-A3A0-5FBA6DABB5D4}"/>
              </a:ext>
            </a:extLst>
          </p:cNvPr>
          <p:cNvSpPr/>
          <p:nvPr/>
        </p:nvSpPr>
        <p:spPr>
          <a:xfrm>
            <a:off x="4922712" y="3881775"/>
            <a:ext cx="1332289" cy="330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Failed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AD6E72-5AF4-4717-8386-385FB0E18DFF}"/>
              </a:ext>
            </a:extLst>
          </p:cNvPr>
          <p:cNvCxnSpPr>
            <a:cxnSpLocks/>
          </p:cNvCxnSpPr>
          <p:nvPr/>
        </p:nvCxnSpPr>
        <p:spPr>
          <a:xfrm>
            <a:off x="5086051" y="2495574"/>
            <a:ext cx="4089" cy="1005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41D0A16-EDD9-4609-B499-0B6E859EA4E1}"/>
              </a:ext>
            </a:extLst>
          </p:cNvPr>
          <p:cNvSpPr/>
          <p:nvPr/>
        </p:nvSpPr>
        <p:spPr>
          <a:xfrm>
            <a:off x="6757576" y="3733944"/>
            <a:ext cx="3621458" cy="672729"/>
          </a:xfrm>
          <a:prstGeom prst="wedgeRectCallout">
            <a:avLst>
              <a:gd name="adj1" fmla="val -55742"/>
              <a:gd name="adj2" fmla="val -2181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Failed to change </a:t>
            </a:r>
            <a:r>
              <a:rPr lang="en-US" b="1" dirty="0" err="1"/>
              <a:t>succ.mark</a:t>
            </a:r>
            <a:r>
              <a:rPr lang="en-US" dirty="0"/>
              <a:t> from </a:t>
            </a:r>
            <a:r>
              <a:rPr lang="en-US" b="1" dirty="0"/>
              <a:t>false</a:t>
            </a:r>
            <a:r>
              <a:rPr lang="en-US" dirty="0"/>
              <a:t> to </a:t>
            </a:r>
            <a:r>
              <a:rPr lang="en-US" b="1" dirty="0"/>
              <a:t>point to d</a:t>
            </a:r>
            <a:r>
              <a:rPr lang="en-US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44296" y="4406672"/>
            <a:ext cx="2523507" cy="6937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CAS from </a:t>
            </a:r>
            <a:r>
              <a:rPr lang="en-US" b="1" dirty="0"/>
              <a:t>d</a:t>
            </a:r>
            <a:r>
              <a:rPr lang="en-US" dirty="0"/>
              <a:t> back to </a:t>
            </a:r>
            <a:r>
              <a:rPr lang="en-US" b="1" dirty="0"/>
              <a:t>expected values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310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F8C5-D4AC-4AF4-A680-90AB1F3A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89101"/>
            <a:ext cx="10353761" cy="759250"/>
          </a:xfrm>
        </p:spPr>
        <p:txBody>
          <a:bodyPr/>
          <a:lstStyle/>
          <a:p>
            <a:r>
              <a:rPr lang="en-US" dirty="0"/>
              <a:t>Keeping </a:t>
            </a:r>
            <a:r>
              <a:rPr lang="en-US" u="sng" dirty="0"/>
              <a:t>helper</a:t>
            </a:r>
            <a:r>
              <a:rPr lang="en-US" dirty="0"/>
              <a:t> threads in sync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344D-4D89-4795-890B-48CD7394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2028"/>
            <a:ext cx="10353762" cy="4110057"/>
          </a:xfrm>
        </p:spPr>
        <p:txBody>
          <a:bodyPr>
            <a:normAutofit/>
          </a:bodyPr>
          <a:lstStyle/>
          <a:p>
            <a:r>
              <a:rPr lang="en-US" dirty="0"/>
              <a:t>Key ideas:</a:t>
            </a:r>
          </a:p>
          <a:p>
            <a:r>
              <a:rPr lang="en-US" dirty="0"/>
              <a:t>In phase 1 (lock-free “locking”),</a:t>
            </a:r>
            <a:br>
              <a:rPr lang="en-US" dirty="0"/>
            </a:br>
            <a:r>
              <a:rPr lang="en-US" dirty="0"/>
              <a:t>helpers compete to CAS the status from Undecided to Succeeded or Failed</a:t>
            </a:r>
          </a:p>
          <a:p>
            <a:pPr lvl="1"/>
            <a:r>
              <a:rPr lang="en-US" dirty="0"/>
              <a:t>Only one helper can “win” and change status</a:t>
            </a:r>
          </a:p>
          <a:p>
            <a:pPr lvl="1"/>
            <a:r>
              <a:rPr lang="en-US" dirty="0"/>
              <a:t>Once the status is Succeeded or Failed,</a:t>
            </a:r>
            <a:br>
              <a:rPr lang="en-US" dirty="0"/>
            </a:br>
            <a:r>
              <a:rPr lang="en-US" dirty="0"/>
              <a:t>no more lock-free “locking” should happen</a:t>
            </a:r>
          </a:p>
          <a:p>
            <a:pPr lvl="1"/>
            <a:r>
              <a:rPr lang="en-US" dirty="0"/>
              <a:t>I.e., helpers should </a:t>
            </a:r>
            <a:r>
              <a:rPr lang="en-US" b="1" dirty="0"/>
              <a:t>no longer</a:t>
            </a:r>
            <a:r>
              <a:rPr lang="en-US" dirty="0"/>
              <a:t> change addresses to point to the KCAS descriptor</a:t>
            </a:r>
          </a:p>
          <a:p>
            <a:pPr lvl="1"/>
            <a:r>
              <a:rPr lang="en-US" dirty="0"/>
              <a:t>Accomplish this with DCSS!</a:t>
            </a:r>
          </a:p>
          <a:p>
            <a:r>
              <a:rPr lang="en-US" dirty="0"/>
              <a:t>In phase 2 (completion), all helpers </a:t>
            </a:r>
            <a:r>
              <a:rPr lang="en-US" b="1" dirty="0"/>
              <a:t>agree </a:t>
            </a:r>
            <a:r>
              <a:rPr lang="en-US" dirty="0"/>
              <a:t>(based on the </a:t>
            </a:r>
            <a:r>
              <a:rPr lang="en-US" b="1" dirty="0"/>
              <a:t>status</a:t>
            </a:r>
            <a:r>
              <a:rPr lang="en-US" dirty="0"/>
              <a:t>)</a:t>
            </a:r>
            <a:br>
              <a:rPr lang="en-US" b="1" dirty="0"/>
            </a:br>
            <a:r>
              <a:rPr lang="en-US" dirty="0"/>
              <a:t>to change all addresses to new values, or back to their old values (exp</a:t>
            </a:r>
            <a:r>
              <a:rPr lang="en-US" baseline="-25000" dirty="0"/>
              <a:t>1</a:t>
            </a:r>
            <a:r>
              <a:rPr lang="en-US" dirty="0"/>
              <a:t>…</a:t>
            </a:r>
            <a:r>
              <a:rPr lang="en-US" dirty="0" err="1"/>
              <a:t>exp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38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138A-B3E1-49EC-920E-AA7CCEFC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dcss</a:t>
            </a:r>
            <a:r>
              <a:rPr lang="en-US" dirty="0"/>
              <a:t> in the “locking”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1412-F3D1-4F36-933D-974CCAE0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777462" cy="3695136"/>
          </a:xfrm>
        </p:spPr>
        <p:txBody>
          <a:bodyPr>
            <a:normAutofit/>
          </a:bodyPr>
          <a:lstStyle/>
          <a:p>
            <a:r>
              <a:rPr lang="en-US" dirty="0"/>
              <a:t>Threads use </a:t>
            </a:r>
            <a:r>
              <a:rPr lang="en-US" b="1" dirty="0"/>
              <a:t>DCSS </a:t>
            </a:r>
            <a:r>
              <a:rPr lang="en-US" dirty="0"/>
              <a:t>to “lock” addresses (storing a pointer to a KCAS descriptor)</a:t>
            </a:r>
          </a:p>
          <a:p>
            <a:pPr lvl="1"/>
            <a:r>
              <a:rPr lang="en-US" dirty="0"/>
              <a:t>DCSS addr1 = status field of the KCAS descriptor</a:t>
            </a:r>
          </a:p>
          <a:p>
            <a:pPr lvl="1"/>
            <a:r>
              <a:rPr lang="en-US" dirty="0"/>
              <a:t>DCSS exp1 = Undecided</a:t>
            </a:r>
          </a:p>
          <a:p>
            <a:pPr lvl="1"/>
            <a:r>
              <a:rPr lang="en-US" dirty="0"/>
              <a:t>DCSS addr2 = address to be “locked” for the KCAS	(from KCAS arguments)</a:t>
            </a:r>
          </a:p>
          <a:p>
            <a:pPr lvl="1"/>
            <a:r>
              <a:rPr lang="en-US" dirty="0"/>
              <a:t>DCSS exp2 = expected value for that address		(from KCAS arguments)</a:t>
            </a:r>
          </a:p>
          <a:p>
            <a:pPr lvl="1"/>
            <a:r>
              <a:rPr lang="en-US" dirty="0"/>
              <a:t>DCSS new2 = pointer to the KCAS descriptor</a:t>
            </a:r>
          </a:p>
          <a:p>
            <a:r>
              <a:rPr lang="en-US" dirty="0"/>
              <a:t>Semantics of DCSS guarantee:</a:t>
            </a:r>
          </a:p>
          <a:p>
            <a:pPr lvl="1"/>
            <a:r>
              <a:rPr lang="en-US" dirty="0"/>
              <a:t>KCAS will successfully “lock” an address </a:t>
            </a:r>
            <a:r>
              <a:rPr lang="en-US" b="1" u="sng" dirty="0"/>
              <a:t>only</a:t>
            </a:r>
            <a:r>
              <a:rPr lang="en-US" dirty="0"/>
              <a:t> if the KCAS status is still </a:t>
            </a:r>
            <a:r>
              <a:rPr lang="en-US" b="1" dirty="0"/>
              <a:t>Undecided</a:t>
            </a:r>
          </a:p>
          <a:p>
            <a:pPr lvl="1"/>
            <a:r>
              <a:rPr lang="en-US" dirty="0"/>
              <a:t>Without this guarantee, something called an </a:t>
            </a:r>
            <a:r>
              <a:rPr lang="en-US" i="1" dirty="0"/>
              <a:t>ABA problem </a:t>
            </a:r>
            <a:r>
              <a:rPr lang="en-US" dirty="0"/>
              <a:t>can occur. (discussion…)</a:t>
            </a:r>
          </a:p>
        </p:txBody>
      </p:sp>
    </p:spTree>
    <p:extLst>
      <p:ext uri="{BB962C8B-B14F-4D97-AF65-F5344CB8AC3E}">
        <p14:creationId xmlns:p14="http://schemas.microsoft.com/office/powerpoint/2010/main" val="15156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5ACD-4D20-4CB4-9F16-9BF7EC27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between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F719-B09D-4FB0-ADC3-FCF04CFD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949654" cy="4043479"/>
          </a:xfrm>
        </p:spPr>
        <p:txBody>
          <a:bodyPr>
            <a:normAutofit/>
          </a:bodyPr>
          <a:lstStyle/>
          <a:p>
            <a:r>
              <a:rPr lang="en-US" dirty="0"/>
              <a:t>Now that we have DCSS descriptors and KCAS descriptors,</a:t>
            </a:r>
            <a:br>
              <a:rPr lang="en-US" dirty="0"/>
            </a:br>
            <a:r>
              <a:rPr lang="en-US" dirty="0"/>
              <a:t>we must be able to distinguish between them</a:t>
            </a:r>
          </a:p>
          <a:p>
            <a:r>
              <a:rPr lang="en-US" dirty="0"/>
              <a:t>Steal </a:t>
            </a:r>
            <a:r>
              <a:rPr lang="en-US" b="1" dirty="0"/>
              <a:t>another </a:t>
            </a:r>
            <a:r>
              <a:rPr lang="en-US" dirty="0"/>
              <a:t>bit from each word</a:t>
            </a:r>
            <a:br>
              <a:rPr lang="en-US" dirty="0"/>
            </a:br>
            <a:r>
              <a:rPr lang="en-US" dirty="0"/>
              <a:t>(DCSS uses the least significant bit, KCAS uses 2</a:t>
            </a:r>
            <a:r>
              <a:rPr lang="en-US" baseline="30000" dirty="0"/>
              <a:t>nd</a:t>
            </a:r>
            <a:r>
              <a:rPr lang="en-US" dirty="0"/>
              <a:t>-least significant)</a:t>
            </a:r>
          </a:p>
          <a:p>
            <a:r>
              <a:rPr lang="en-US" dirty="0"/>
              <a:t>The two least significant bits tell us whether an address contains</a:t>
            </a:r>
            <a:br>
              <a:rPr lang="en-US" dirty="0"/>
            </a:br>
            <a:r>
              <a:rPr lang="en-US" dirty="0"/>
              <a:t>a value, DCSS descriptor, or KCAS descriptor</a:t>
            </a:r>
          </a:p>
          <a:p>
            <a:pPr lvl="1"/>
            <a:r>
              <a:rPr lang="en-US" dirty="0"/>
              <a:t>pack(d): 		return d | 1	[making it “look like” a DCSS descriptor pointer]</a:t>
            </a:r>
          </a:p>
          <a:p>
            <a:pPr lvl="1"/>
            <a:r>
              <a:rPr lang="en-US" dirty="0" err="1"/>
              <a:t>packKCAS</a:t>
            </a:r>
            <a:r>
              <a:rPr lang="en-US" dirty="0"/>
              <a:t>(d): 	return d | 2	[making it “look like” a KCAS descriptor pointer]</a:t>
            </a:r>
          </a:p>
          <a:p>
            <a:pPr lvl="1"/>
            <a:r>
              <a:rPr lang="en-US" dirty="0"/>
              <a:t>unpack(d):	return d &amp; ~3	[zeroing out the bottom two bits]</a:t>
            </a:r>
          </a:p>
        </p:txBody>
      </p:sp>
    </p:spTree>
    <p:extLst>
      <p:ext uri="{BB962C8B-B14F-4D97-AF65-F5344CB8AC3E}">
        <p14:creationId xmlns:p14="http://schemas.microsoft.com/office/powerpoint/2010/main" val="27758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3D52-1E0E-4043-8D8F-CC55C541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09314"/>
            <a:ext cx="10353761" cy="816408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ECE73A-FBD9-4C08-85E7-F57508D4EB92}"/>
              </a:ext>
            </a:extLst>
          </p:cNvPr>
          <p:cNvSpPr/>
          <p:nvPr/>
        </p:nvSpPr>
        <p:spPr>
          <a:xfrm>
            <a:off x="356144" y="2547187"/>
            <a:ext cx="4699606" cy="149976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atomic&lt;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KCAS_row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__attribute__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aligned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)));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475EE-5AC3-4D2C-A3C2-0C84234646BB}"/>
              </a:ext>
            </a:extLst>
          </p:cNvPr>
          <p:cNvSpPr/>
          <p:nvPr/>
        </p:nvSpPr>
        <p:spPr>
          <a:xfrm>
            <a:off x="356144" y="2201836"/>
            <a:ext cx="4699605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KCAS_desc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7A3BF-374D-417A-B5C5-F2BBD5AB3692}"/>
              </a:ext>
            </a:extLst>
          </p:cNvPr>
          <p:cNvSpPr/>
          <p:nvPr/>
        </p:nvSpPr>
        <p:spPr>
          <a:xfrm>
            <a:off x="356144" y="4610409"/>
            <a:ext cx="4699606" cy="1229951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atomic&lt;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*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};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66A9A-023F-4C3F-AF69-85218A16C1EF}"/>
              </a:ext>
            </a:extLst>
          </p:cNvPr>
          <p:cNvSpPr/>
          <p:nvPr/>
        </p:nvSpPr>
        <p:spPr>
          <a:xfrm>
            <a:off x="356144" y="4265058"/>
            <a:ext cx="4699605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KCAS_row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7F66AC-B440-42E8-954F-782C57909A3C}"/>
              </a:ext>
            </a:extLst>
          </p:cNvPr>
          <p:cNvSpPr/>
          <p:nvPr/>
        </p:nvSpPr>
        <p:spPr>
          <a:xfrm>
            <a:off x="5151122" y="2547188"/>
            <a:ext cx="6888478" cy="1229952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KCAS_desc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KCAS_desc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...);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status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Undecided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SortRowsByAddress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 </a:t>
            </a:r>
            <a:r>
              <a:rPr lang="en-US" dirty="0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to avoid </a:t>
            </a:r>
            <a:r>
              <a:rPr lang="en-US" b="1" dirty="0" err="1">
                <a:solidFill>
                  <a:srgbClr val="FFFF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livelock</a:t>
            </a:r>
            <a:endParaRPr lang="en-US" b="1" dirty="0">
              <a:solidFill>
                <a:srgbClr val="FFFF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KCASHelp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highlight>
                <a:srgbClr val="2A211C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6DD841-2997-4A88-8045-7151DB84D672}"/>
              </a:ext>
            </a:extLst>
          </p:cNvPr>
          <p:cNvSpPr/>
          <p:nvPr/>
        </p:nvSpPr>
        <p:spPr>
          <a:xfrm>
            <a:off x="5151122" y="2201836"/>
            <a:ext cx="6888478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KCAS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addr1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...,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exp1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...,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new1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...)</a:t>
            </a:r>
            <a:endParaRPr lang="en-US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3089B-D37F-4662-A147-9D841728623A}"/>
              </a:ext>
            </a:extLst>
          </p:cNvPr>
          <p:cNvSpPr/>
          <p:nvPr/>
        </p:nvSpPr>
        <p:spPr>
          <a:xfrm>
            <a:off x="356144" y="1628222"/>
            <a:ext cx="4699605" cy="4247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structures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82E419-1F49-4E23-A9E5-51C8A0A39F59}"/>
              </a:ext>
            </a:extLst>
          </p:cNvPr>
          <p:cNvSpPr/>
          <p:nvPr/>
        </p:nvSpPr>
        <p:spPr>
          <a:xfrm>
            <a:off x="5151122" y="1628222"/>
            <a:ext cx="6888478" cy="4247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5D1D44-E069-49F2-99E3-64AFA7287283}"/>
              </a:ext>
            </a:extLst>
          </p:cNvPr>
          <p:cNvSpPr/>
          <p:nvPr/>
        </p:nvSpPr>
        <p:spPr>
          <a:xfrm>
            <a:off x="5151122" y="4323695"/>
            <a:ext cx="6888478" cy="1776238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do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DCSSRead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isKCAS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KCASHelp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unpack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isKCAS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highlight>
                <a:srgbClr val="2A211C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45D718-B8B7-44F5-BE8C-5ED7F9EF87B8}"/>
              </a:ext>
            </a:extLst>
          </p:cNvPr>
          <p:cNvSpPr/>
          <p:nvPr/>
        </p:nvSpPr>
        <p:spPr>
          <a:xfrm>
            <a:off x="5151122" y="3978343"/>
            <a:ext cx="6888478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KCASRead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(atomic&lt;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word_t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&gt; 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latin typeface="Courier New" panose="02070309020205020404" pitchFamily="49" charset="0"/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A439DABD-4568-40F4-8E48-51A945B83897}"/>
              </a:ext>
            </a:extLst>
          </p:cNvPr>
          <p:cNvSpPr/>
          <p:nvPr/>
        </p:nvSpPr>
        <p:spPr>
          <a:xfrm>
            <a:off x="2764971" y="5984685"/>
            <a:ext cx="2206921" cy="542741"/>
          </a:xfrm>
          <a:prstGeom prst="wedgeRectCallout">
            <a:avLst>
              <a:gd name="adj1" fmla="val 92241"/>
              <a:gd name="adj2" fmla="val -214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Linearize at </a:t>
            </a:r>
            <a:r>
              <a:rPr lang="en-US" b="1" dirty="0"/>
              <a:t>last</a:t>
            </a:r>
            <a:r>
              <a:rPr lang="en-US" dirty="0"/>
              <a:t> </a:t>
            </a:r>
            <a:r>
              <a:rPr lang="en-US" dirty="0" err="1"/>
              <a:t>DCSSRead</a:t>
            </a:r>
            <a:r>
              <a:rPr lang="en-US" dirty="0"/>
              <a:t>(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9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10292</TotalTime>
  <Words>3487</Words>
  <Application>Microsoft Office PowerPoint</Application>
  <PresentationFormat>Widescreen</PresentationFormat>
  <Paragraphs>392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Bookman Old Style</vt:lpstr>
      <vt:lpstr>Calibri</vt:lpstr>
      <vt:lpstr>Consolas</vt:lpstr>
      <vt:lpstr>Courier New</vt:lpstr>
      <vt:lpstr>Rockwell</vt:lpstr>
      <vt:lpstr>Damask</vt:lpstr>
      <vt:lpstr>Multicore programming</vt:lpstr>
      <vt:lpstr>Last time</vt:lpstr>
      <vt:lpstr>This time</vt:lpstr>
      <vt:lpstr>Intuition: how a Successful KCAS works: Doubly-linked list as an example</vt:lpstr>
      <vt:lpstr>Intuition: How a FAILED KCAS works: Doubly-linked list as an example</vt:lpstr>
      <vt:lpstr>Keeping helper threads in sync</vt:lpstr>
      <vt:lpstr>Using dcss in the “locking” phase</vt:lpstr>
      <vt:lpstr>Distinguishing between descriptors</vt:lpstr>
      <vt:lpstr>Implementation</vt:lpstr>
      <vt:lpstr>PowerPoint Presentation</vt:lpstr>
      <vt:lpstr>PowerPoint Presentation</vt:lpstr>
      <vt:lpstr>Reclaiming descriptors</vt:lpstr>
      <vt:lpstr>Lifecycle of a Node</vt:lpstr>
      <vt:lpstr>Epoch Based Reclamation (EBR)</vt:lpstr>
      <vt:lpstr>Using EBR in DCSS</vt:lpstr>
      <vt:lpstr>Using EBR in KCAS</vt:lpstr>
      <vt:lpstr>Tools for debugging and performance</vt:lpstr>
      <vt:lpstr>Debugging Tools</vt:lpstr>
      <vt:lpstr>Using valgrind to find memory access errors</vt:lpstr>
      <vt:lpstr>PowerPoint Presentation</vt:lpstr>
      <vt:lpstr>Graphviz: when you just need to SEE it</vt:lpstr>
      <vt:lpstr>Sanity checking: experiment checksums</vt:lpstr>
      <vt:lpstr>Performance Tools</vt:lpstr>
      <vt:lpstr>PowerPoint Presentation</vt:lpstr>
      <vt:lpstr>PowerPoint Presentation</vt:lpstr>
      <vt:lpstr>PowerPoint Presentation</vt:lpstr>
      <vt:lpstr>C/C++ library: PAPI</vt:lpstr>
      <vt:lpstr>When you need a real profiler: VTune</vt:lpstr>
      <vt:lpstr>PowerPoint Presentation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359</cp:revision>
  <dcterms:created xsi:type="dcterms:W3CDTF">2018-08-02T15:34:22Z</dcterms:created>
  <dcterms:modified xsi:type="dcterms:W3CDTF">2021-02-23T20:42:45Z</dcterms:modified>
</cp:coreProperties>
</file>