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417" r:id="rId2"/>
    <p:sldId id="424" r:id="rId3"/>
    <p:sldId id="437" r:id="rId4"/>
    <p:sldId id="433" r:id="rId5"/>
    <p:sldId id="438" r:id="rId6"/>
    <p:sldId id="440" r:id="rId7"/>
    <p:sldId id="441" r:id="rId8"/>
    <p:sldId id="445" r:id="rId9"/>
    <p:sldId id="439" r:id="rId10"/>
    <p:sldId id="444" r:id="rId11"/>
    <p:sldId id="446" r:id="rId12"/>
    <p:sldId id="443" r:id="rId13"/>
    <p:sldId id="447" r:id="rId14"/>
    <p:sldId id="430" r:id="rId15"/>
    <p:sldId id="44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bot" initials="t" lastIdx="0" clrIdx="0">
    <p:extLst>
      <p:ext uri="{19B8F6BF-5375-455C-9EA6-DF929625EA0E}">
        <p15:presenceInfo xmlns:p15="http://schemas.microsoft.com/office/powerpoint/2012/main" userId="trbo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A211C"/>
    <a:srgbClr val="F8F8F8"/>
    <a:srgbClr val="413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6" y="5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D9A3B-40D9-4D9F-AED0-EFF259D7885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6A0C8-63A3-4694-BF3C-BEC29C07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2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9AFA3-3BF8-4C28-933A-94F9EABAD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36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389546"/>
            <a:ext cx="9001462" cy="1300271"/>
          </a:xfrm>
        </p:spPr>
        <p:txBody>
          <a:bodyPr>
            <a:normAutofit/>
          </a:bodyPr>
          <a:lstStyle/>
          <a:p>
            <a:r>
              <a:rPr lang="en-US" sz="4400" dirty="0"/>
              <a:t>Multicore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302" y="1763948"/>
            <a:ext cx="10713396" cy="4085617"/>
          </a:xfrm>
        </p:spPr>
        <p:txBody>
          <a:bodyPr>
            <a:normAutofit/>
          </a:bodyPr>
          <a:lstStyle/>
          <a:p>
            <a:endParaRPr lang="en-US" sz="2600" dirty="0"/>
          </a:p>
          <a:p>
            <a:endParaRPr lang="en-US" sz="2600" dirty="0"/>
          </a:p>
          <a:p>
            <a:r>
              <a:rPr lang="en-US" sz="2600" dirty="0">
                <a:effectLst/>
              </a:rPr>
              <a:t>Hardware transactional memory, and TLE</a:t>
            </a:r>
          </a:p>
          <a:p>
            <a:r>
              <a:rPr lang="en-US" sz="2600" b="1" dirty="0"/>
              <a:t>Lecture 13</a:t>
            </a:r>
          </a:p>
          <a:p>
            <a:endParaRPr lang="en-US" dirty="0"/>
          </a:p>
          <a:p>
            <a:r>
              <a:rPr lang="en-US" sz="2200" dirty="0"/>
              <a:t>Trevor Brown</a:t>
            </a:r>
          </a:p>
        </p:txBody>
      </p:sp>
    </p:spTree>
    <p:extLst>
      <p:ext uri="{BB962C8B-B14F-4D97-AF65-F5344CB8AC3E}">
        <p14:creationId xmlns:p14="http://schemas.microsoft.com/office/powerpoint/2010/main" val="515729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</a:t>
            </a:r>
            <a:br>
              <a:rPr lang="en-US" dirty="0"/>
            </a:br>
            <a:r>
              <a:rPr lang="en-US" dirty="0"/>
              <a:t>when a transaction Aborts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12" y="2096064"/>
            <a:ext cx="5303044" cy="3695136"/>
          </a:xfrm>
        </p:spPr>
        <p:txBody>
          <a:bodyPr/>
          <a:lstStyle/>
          <a:p>
            <a:r>
              <a:rPr lang="en-US" dirty="0"/>
              <a:t>When a transaction aborts,</a:t>
            </a:r>
            <a:br>
              <a:rPr lang="en-US" dirty="0"/>
            </a:br>
            <a:r>
              <a:rPr lang="en-US" dirty="0"/>
              <a:t>the thread </a:t>
            </a:r>
            <a:r>
              <a:rPr lang="en-US" b="1" dirty="0"/>
              <a:t>jumps </a:t>
            </a:r>
            <a:r>
              <a:rPr lang="en-US" dirty="0"/>
              <a:t>to its last </a:t>
            </a:r>
            <a:r>
              <a:rPr lang="en-US" b="1" dirty="0" err="1"/>
              <a:t>xbegin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and this </a:t>
            </a:r>
            <a:r>
              <a:rPr lang="en-US" b="1" dirty="0" err="1"/>
              <a:t>xbegin</a:t>
            </a:r>
            <a:r>
              <a:rPr lang="en-US" dirty="0"/>
              <a:t> returns </a:t>
            </a:r>
            <a:r>
              <a:rPr lang="en-US" b="1" dirty="0"/>
              <a:t>XABORTED</a:t>
            </a:r>
            <a:endParaRPr lang="en-CA" b="1" dirty="0"/>
          </a:p>
        </p:txBody>
      </p:sp>
      <p:sp>
        <p:nvSpPr>
          <p:cNvPr id="4" name="Rectangle 3"/>
          <p:cNvSpPr/>
          <p:nvPr/>
        </p:nvSpPr>
        <p:spPr>
          <a:xfrm>
            <a:off x="5740701" y="2189673"/>
            <a:ext cx="5378188" cy="2526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transfer(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xbegin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			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	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8629985" y="1739497"/>
            <a:ext cx="3414121" cy="784545"/>
          </a:xfrm>
          <a:prstGeom prst="wedgeRectCallout">
            <a:avLst>
              <a:gd name="adj1" fmla="val -94209"/>
              <a:gd name="adj2" fmla="val 9269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p: </a:t>
            </a:r>
            <a:r>
              <a:rPr lang="en-US" dirty="0"/>
              <a:t>execute </a:t>
            </a:r>
            <a:r>
              <a:rPr lang="en-US" dirty="0" err="1"/>
              <a:t>xbegin</a:t>
            </a:r>
            <a:r>
              <a:rPr lang="en-US" dirty="0"/>
              <a:t>, which returns XBEGIN_STARTED</a:t>
            </a:r>
            <a:endParaRPr lang="en-CA" dirty="0"/>
          </a:p>
        </p:txBody>
      </p:sp>
      <p:sp>
        <p:nvSpPr>
          <p:cNvPr id="6" name="Rectangular Callout 5"/>
          <p:cNvSpPr/>
          <p:nvPr/>
        </p:nvSpPr>
        <p:spPr>
          <a:xfrm>
            <a:off x="8629985" y="2524042"/>
            <a:ext cx="3414121" cy="376067"/>
          </a:xfrm>
          <a:prstGeom prst="wedgeRectCallout">
            <a:avLst>
              <a:gd name="adj1" fmla="val -75509"/>
              <a:gd name="adj2" fmla="val 6985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p: </a:t>
            </a:r>
            <a:r>
              <a:rPr lang="en-US" dirty="0"/>
              <a:t>read *</a:t>
            </a:r>
            <a:r>
              <a:rPr lang="en-US" dirty="0" err="1"/>
              <a:t>src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8629983" y="3652243"/>
            <a:ext cx="3414121" cy="3895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q: </a:t>
            </a:r>
            <a:r>
              <a:rPr lang="en-US" dirty="0"/>
              <a:t>write to *</a:t>
            </a:r>
            <a:r>
              <a:rPr lang="en-US" dirty="0" err="1"/>
              <a:t>src</a:t>
            </a:r>
            <a:endParaRPr lang="en-CA" dirty="0"/>
          </a:p>
        </p:txBody>
      </p:sp>
      <p:sp>
        <p:nvSpPr>
          <p:cNvPr id="9" name="Rectangular Callout 8"/>
          <p:cNvSpPr/>
          <p:nvPr/>
        </p:nvSpPr>
        <p:spPr>
          <a:xfrm>
            <a:off x="8629985" y="2900109"/>
            <a:ext cx="3414121" cy="376067"/>
          </a:xfrm>
          <a:prstGeom prst="wedgeRectCallout">
            <a:avLst>
              <a:gd name="adj1" fmla="val -76935"/>
              <a:gd name="adj2" fmla="val 5258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p: </a:t>
            </a:r>
            <a:r>
              <a:rPr lang="en-US" dirty="0"/>
              <a:t>write to *</a:t>
            </a:r>
            <a:r>
              <a:rPr lang="en-US" dirty="0" err="1"/>
              <a:t>src</a:t>
            </a:r>
            <a:endParaRPr lang="en-CA" dirty="0"/>
          </a:p>
        </p:txBody>
      </p:sp>
      <p:sp>
        <p:nvSpPr>
          <p:cNvPr id="10" name="Rectangular Callout 9"/>
          <p:cNvSpPr/>
          <p:nvPr/>
        </p:nvSpPr>
        <p:spPr>
          <a:xfrm>
            <a:off x="8629984" y="3276176"/>
            <a:ext cx="3414121" cy="376067"/>
          </a:xfrm>
          <a:prstGeom prst="wedgeRectCallout">
            <a:avLst>
              <a:gd name="adj1" fmla="val -75984"/>
              <a:gd name="adj2" fmla="val 1949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p: </a:t>
            </a:r>
            <a:r>
              <a:rPr lang="en-US" dirty="0"/>
              <a:t>write to *</a:t>
            </a:r>
            <a:r>
              <a:rPr lang="en-US" dirty="0" err="1"/>
              <a:t>dst</a:t>
            </a:r>
            <a:endParaRPr lang="en-CA" dirty="0"/>
          </a:p>
        </p:txBody>
      </p:sp>
      <p:sp>
        <p:nvSpPr>
          <p:cNvPr id="11" name="Rectangular Callout 10"/>
          <p:cNvSpPr/>
          <p:nvPr/>
        </p:nvSpPr>
        <p:spPr>
          <a:xfrm>
            <a:off x="8629982" y="1739497"/>
            <a:ext cx="3414121" cy="784545"/>
          </a:xfrm>
          <a:prstGeom prst="wedgeRectCallout">
            <a:avLst>
              <a:gd name="adj1" fmla="val -94209"/>
              <a:gd name="adj2" fmla="val 9269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/>
              <a:t>p: jumps</a:t>
            </a:r>
            <a:r>
              <a:rPr lang="en-US" dirty="0"/>
              <a:t> back to </a:t>
            </a:r>
            <a:r>
              <a:rPr lang="en-US" dirty="0" err="1"/>
              <a:t>xbegin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which returns XABORTED</a:t>
            </a:r>
            <a:endParaRPr lang="en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3D7113-2767-4CCB-A60D-3C8E0D077336}"/>
              </a:ext>
            </a:extLst>
          </p:cNvPr>
          <p:cNvSpPr/>
          <p:nvPr/>
        </p:nvSpPr>
        <p:spPr>
          <a:xfrm>
            <a:off x="6021532" y="5092713"/>
            <a:ext cx="5821681" cy="127097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Note: in practice, </a:t>
            </a:r>
            <a:r>
              <a:rPr lang="en-US" b="1" dirty="0"/>
              <a:t>p</a:t>
            </a:r>
            <a:r>
              <a:rPr lang="en-US" dirty="0"/>
              <a:t> will even </a:t>
            </a:r>
            <a:r>
              <a:rPr lang="en-US" b="1" dirty="0"/>
              <a:t>abort</a:t>
            </a:r>
            <a:r>
              <a:rPr lang="en-US" dirty="0"/>
              <a:t> if </a:t>
            </a:r>
            <a:r>
              <a:rPr lang="en-US" b="1" dirty="0"/>
              <a:t>q</a:t>
            </a:r>
            <a:r>
              <a:rPr lang="en-US" dirty="0"/>
              <a:t> writes to the same </a:t>
            </a:r>
            <a:r>
              <a:rPr lang="en-US" b="1" dirty="0"/>
              <a:t>cache line </a:t>
            </a:r>
            <a:r>
              <a:rPr lang="en-US" dirty="0"/>
              <a:t>(or even sometimes the </a:t>
            </a:r>
            <a:r>
              <a:rPr lang="en-US" b="1" dirty="0"/>
              <a:t>adjacent cache line</a:t>
            </a:r>
            <a:r>
              <a:rPr lang="en-US" dirty="0"/>
              <a:t>, i.e., the other member of a 128b aligned pair of cache lines); very careful padding is advised!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8837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aborts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2096064"/>
            <a:ext cx="5454920" cy="3695136"/>
          </a:xfrm>
        </p:spPr>
        <p:txBody>
          <a:bodyPr>
            <a:normAutofit/>
          </a:bodyPr>
          <a:lstStyle/>
          <a:p>
            <a:r>
              <a:rPr lang="en-US" b="1" dirty="0"/>
              <a:t>Branch</a:t>
            </a:r>
            <a:r>
              <a:rPr lang="en-US" dirty="0"/>
              <a:t> based on</a:t>
            </a:r>
            <a:br>
              <a:rPr lang="en-US" dirty="0"/>
            </a:br>
            <a:r>
              <a:rPr lang="en-US" dirty="0"/>
              <a:t>the return value of </a:t>
            </a:r>
            <a:r>
              <a:rPr lang="en-US" b="1" dirty="0" err="1"/>
              <a:t>xbegin</a:t>
            </a:r>
            <a:endParaRPr lang="en-US" b="1" dirty="0"/>
          </a:p>
          <a:p>
            <a:r>
              <a:rPr lang="en-US" dirty="0"/>
              <a:t>Handle abort in else case</a:t>
            </a:r>
          </a:p>
          <a:p>
            <a:pPr lvl="1"/>
            <a:r>
              <a:rPr lang="en-US" dirty="0"/>
              <a:t>Useful to record # of aborts,</a:t>
            </a:r>
            <a:br>
              <a:rPr lang="en-US" dirty="0"/>
            </a:br>
            <a:r>
              <a:rPr lang="en-US" dirty="0"/>
              <a:t>debug, change code </a:t>
            </a:r>
            <a:r>
              <a:rPr lang="en-US" dirty="0" err="1"/>
              <a:t>behaviour</a:t>
            </a:r>
            <a:r>
              <a:rPr lang="en-US" dirty="0"/>
              <a:t>, etc.</a:t>
            </a:r>
          </a:p>
          <a:p>
            <a:r>
              <a:rPr lang="en-US" dirty="0"/>
              <a:t>Usually desirable to</a:t>
            </a:r>
            <a:br>
              <a:rPr lang="en-US" dirty="0"/>
            </a:br>
            <a:r>
              <a:rPr lang="en-US" dirty="0"/>
              <a:t>retry aborted transactions</a:t>
            </a:r>
          </a:p>
          <a:p>
            <a:pPr lvl="1"/>
            <a:r>
              <a:rPr lang="en-US" dirty="0"/>
              <a:t>Often want to </a:t>
            </a:r>
            <a:r>
              <a:rPr lang="en-US" b="1" dirty="0"/>
              <a:t>wait a bit </a:t>
            </a:r>
            <a:r>
              <a:rPr lang="en-US" dirty="0"/>
              <a:t>before retrying…</a:t>
            </a:r>
          </a:p>
        </p:txBody>
      </p:sp>
      <p:sp>
        <p:nvSpPr>
          <p:cNvPr id="4" name="Rectangle 3"/>
          <p:cNvSpPr/>
          <p:nvPr/>
        </p:nvSpPr>
        <p:spPr>
          <a:xfrm>
            <a:off x="5908433" y="2189673"/>
            <a:ext cx="5378188" cy="38323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transfer(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	retry: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xbegin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XSTARTED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			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	 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	}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// we aborted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11		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handleTheAbort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12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retry;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13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14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428827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49889"/>
            <a:ext cx="10353761" cy="797169"/>
          </a:xfrm>
        </p:spPr>
        <p:txBody>
          <a:bodyPr>
            <a:normAutofit fontScale="90000"/>
          </a:bodyPr>
          <a:lstStyle/>
          <a:p>
            <a:r>
              <a:rPr lang="en-US" dirty="0"/>
              <a:t>First attempt: transactional hash table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5821861" y="1636181"/>
            <a:ext cx="5989590" cy="2627412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xbegin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XSTARTED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sequentialInsert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xend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</a:t>
            </a:r>
            <a:r>
              <a:rPr lang="en-CA" dirty="0">
                <a:solidFill>
                  <a:srgbClr val="1E9AE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transaction aborted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  </a:t>
            </a:r>
            <a:r>
              <a:rPr lang="en-CA" dirty="0" err="1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goto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21861" y="1303711"/>
            <a:ext cx="5989589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insert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key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8724" y="1636181"/>
            <a:ext cx="5092943" cy="3395724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h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hash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for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&lt;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capacity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;++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|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index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h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+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%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capacity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|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found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data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index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|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found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|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false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|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found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NULL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|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data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[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index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]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|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true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10  |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FULL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endParaRPr lang="en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8725" y="1303711"/>
            <a:ext cx="5092942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8F8F8"/>
                </a:solidFill>
                <a:latin typeface="Courier New" panose="02070309020205020404" pitchFamily="49" charset="0"/>
              </a:rPr>
              <a:t>sequentialInsert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key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7BB589B-60AD-469B-BBB0-4921EB046808}"/>
              </a:ext>
            </a:extLst>
          </p:cNvPr>
          <p:cNvSpPr/>
          <p:nvPr/>
        </p:nvSpPr>
        <p:spPr>
          <a:xfrm>
            <a:off x="7265812" y="4551218"/>
            <a:ext cx="3101686" cy="7225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But there’s a problem with this implementation…</a:t>
            </a:r>
            <a:endParaRPr lang="en-C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8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HTM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839420"/>
          </a:xfrm>
        </p:spPr>
        <p:txBody>
          <a:bodyPr>
            <a:normAutofit/>
          </a:bodyPr>
          <a:lstStyle/>
          <a:p>
            <a:r>
              <a:rPr lang="en-US" dirty="0"/>
              <a:t>Transactions can abort for any reason</a:t>
            </a:r>
          </a:p>
          <a:p>
            <a:pPr lvl="1"/>
            <a:r>
              <a:rPr lang="en-US" dirty="0"/>
              <a:t>No progress guarantee!</a:t>
            </a:r>
          </a:p>
          <a:p>
            <a:r>
              <a:rPr lang="en-US" dirty="0"/>
              <a:t>Not hard to write code in which </a:t>
            </a:r>
            <a:r>
              <a:rPr lang="en-US" b="1" dirty="0"/>
              <a:t>all </a:t>
            </a:r>
            <a:r>
              <a:rPr lang="en-US" dirty="0"/>
              <a:t>transactions abort forever</a:t>
            </a:r>
          </a:p>
          <a:p>
            <a:pPr lvl="1"/>
            <a:r>
              <a:rPr lang="en-US" dirty="0"/>
              <a:t>Example: if a transaction causes a page fault, it will execute the page fault handler inside a transaction, and this tends to abort, reverting any progress towards loading the page!</a:t>
            </a:r>
          </a:p>
          <a:p>
            <a:pPr lvl="1"/>
            <a:r>
              <a:rPr lang="en-US" dirty="0"/>
              <a:t>So, the transaction retries, and aborts again! And again! …</a:t>
            </a:r>
          </a:p>
          <a:p>
            <a:r>
              <a:rPr lang="en-US" dirty="0"/>
              <a:t>Need to provide a </a:t>
            </a:r>
            <a:r>
              <a:rPr lang="en-US" b="1" dirty="0"/>
              <a:t>fallback code path </a:t>
            </a:r>
            <a:r>
              <a:rPr lang="en-US" dirty="0"/>
              <a:t>(for example, using locks)</a:t>
            </a:r>
            <a:br>
              <a:rPr lang="en-US" b="1" dirty="0"/>
            </a:br>
            <a:r>
              <a:rPr lang="en-US" dirty="0"/>
              <a:t>to run when a transaction aborts too many times</a:t>
            </a:r>
          </a:p>
          <a:p>
            <a:pPr lvl="1"/>
            <a:r>
              <a:rPr lang="en-US" dirty="0"/>
              <a:t>Two code paths: fast path (using HTM), fallback path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298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05382"/>
          </a:xfrm>
        </p:spPr>
        <p:txBody>
          <a:bodyPr/>
          <a:lstStyle/>
          <a:p>
            <a:r>
              <a:rPr lang="en-US" dirty="0"/>
              <a:t>Transactional lock elision (</a:t>
            </a:r>
            <a:r>
              <a:rPr lang="en-US" dirty="0">
                <a:solidFill>
                  <a:srgbClr val="FFFF00"/>
                </a:solidFill>
              </a:rPr>
              <a:t>TLE</a:t>
            </a:r>
            <a:r>
              <a:rPr lang="en-US" dirty="0"/>
              <a:t>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636156"/>
            <a:ext cx="10508089" cy="4450826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TLE uses the simplest and most common choice of fallback code path:</a:t>
            </a:r>
          </a:p>
          <a:p>
            <a:pPr lvl="1"/>
            <a:r>
              <a:rPr lang="en-US" b="1" dirty="0"/>
              <a:t>Acquire a global lock</a:t>
            </a:r>
            <a:r>
              <a:rPr lang="en-US" dirty="0"/>
              <a:t> then execute the transaction’s code (</a:t>
            </a:r>
            <a:r>
              <a:rPr lang="en-US" b="1" dirty="0"/>
              <a:t>without </a:t>
            </a:r>
            <a:r>
              <a:rPr lang="en-US" dirty="0" err="1"/>
              <a:t>xbegin</a:t>
            </a:r>
            <a:r>
              <a:rPr lang="en-US" dirty="0"/>
              <a:t>/</a:t>
            </a:r>
            <a:r>
              <a:rPr lang="en-US" dirty="0" err="1"/>
              <a:t>xend</a:t>
            </a:r>
            <a:r>
              <a:rPr lang="en-US" dirty="0"/>
              <a:t>)</a:t>
            </a:r>
          </a:p>
          <a:p>
            <a:r>
              <a:rPr lang="en-US" dirty="0"/>
              <a:t>Transactions on the fast path should </a:t>
            </a:r>
            <a:r>
              <a:rPr lang="en-US" b="1" dirty="0"/>
              <a:t>not</a:t>
            </a:r>
            <a:r>
              <a:rPr lang="en-US" dirty="0"/>
              <a:t> run while the global lock is held</a:t>
            </a:r>
          </a:p>
          <a:p>
            <a:pPr lvl="1"/>
            <a:r>
              <a:rPr lang="en-US" dirty="0"/>
              <a:t>This prevents transactions from changing data</a:t>
            </a:r>
            <a:br>
              <a:rPr lang="en-US" dirty="0"/>
            </a:br>
            <a:r>
              <a:rPr lang="en-US" dirty="0"/>
              <a:t>that the global lock is supposed to protect</a:t>
            </a:r>
          </a:p>
          <a:p>
            <a:pPr lvl="1"/>
            <a:r>
              <a:rPr lang="en-US" dirty="0"/>
              <a:t>So, on the fast path, each transaction </a:t>
            </a:r>
            <a:r>
              <a:rPr lang="en-US" b="1" dirty="0"/>
              <a:t>reads </a:t>
            </a:r>
            <a:r>
              <a:rPr lang="en-US" dirty="0"/>
              <a:t>the </a:t>
            </a:r>
            <a:r>
              <a:rPr lang="en-US" b="1" dirty="0"/>
              <a:t>lock state</a:t>
            </a:r>
          </a:p>
          <a:p>
            <a:pPr lvl="1"/>
            <a:r>
              <a:rPr lang="en-US" dirty="0"/>
              <a:t>If it is locked, the transaction aborts,</a:t>
            </a:r>
            <a:br>
              <a:rPr lang="en-US" dirty="0"/>
            </a:br>
            <a:r>
              <a:rPr lang="en-US" dirty="0"/>
              <a:t>and the thread waits until the lock is free to </a:t>
            </a:r>
            <a:r>
              <a:rPr lang="en-US" b="1" dirty="0"/>
              <a:t>try again</a:t>
            </a:r>
          </a:p>
          <a:p>
            <a:pPr lvl="1"/>
            <a:r>
              <a:rPr lang="en-US" dirty="0"/>
              <a:t>If it is not locked, the transaction proceeds</a:t>
            </a:r>
          </a:p>
          <a:p>
            <a:pPr lvl="2"/>
            <a:r>
              <a:rPr lang="en-US" dirty="0"/>
              <a:t>If the lock is acquired at </a:t>
            </a:r>
            <a:r>
              <a:rPr lang="en-US" b="1" dirty="0"/>
              <a:t>any time </a:t>
            </a:r>
            <a:r>
              <a:rPr lang="en-US" dirty="0"/>
              <a:t>during the transaction,</a:t>
            </a:r>
            <a:br>
              <a:rPr lang="en-US" dirty="0"/>
            </a:br>
            <a:r>
              <a:rPr lang="en-US" dirty="0"/>
              <a:t>this will be a </a:t>
            </a:r>
            <a:r>
              <a:rPr lang="en-US" b="1" dirty="0"/>
              <a:t>data conflict</a:t>
            </a:r>
            <a:r>
              <a:rPr lang="en-US" dirty="0"/>
              <a:t>, and the transaction will abort!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8657042" y="3068908"/>
            <a:ext cx="3322140" cy="1585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Crucial point: transactions only need to </a:t>
            </a:r>
            <a:r>
              <a:rPr lang="en-US" b="1" u="sng" dirty="0"/>
              <a:t>read</a:t>
            </a:r>
            <a:r>
              <a:rPr lang="en-US" b="1" dirty="0"/>
              <a:t> </a:t>
            </a:r>
            <a:r>
              <a:rPr lang="en-US" dirty="0"/>
              <a:t>the lock to ensure that the operation succeeds only if </a:t>
            </a:r>
            <a:r>
              <a:rPr lang="en-US" b="1" dirty="0"/>
              <a:t>no one else</a:t>
            </a:r>
            <a:r>
              <a:rPr lang="en-US" dirty="0"/>
              <a:t> holds the lock.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8657042" y="4654228"/>
            <a:ext cx="3322140" cy="16762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Without HTM, you would need to </a:t>
            </a:r>
            <a:r>
              <a:rPr lang="en-US" b="1" dirty="0"/>
              <a:t>acquire</a:t>
            </a:r>
            <a:r>
              <a:rPr lang="en-US" dirty="0"/>
              <a:t> the lock to guarantee no one else holds it when you change the data structure.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896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349889"/>
            <a:ext cx="10353761" cy="797169"/>
          </a:xfrm>
        </p:spPr>
        <p:txBody>
          <a:bodyPr/>
          <a:lstStyle/>
          <a:p>
            <a:r>
              <a:rPr lang="en-US" dirty="0"/>
              <a:t>Example: TLE-based hash table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386099" y="1695697"/>
            <a:ext cx="5989590" cy="4504909"/>
          </a:xfrm>
          <a:prstGeom prst="rect">
            <a:avLst/>
          </a:prstGeom>
          <a:solidFill>
            <a:srgbClr val="2A211C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retriesLeft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2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: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3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xbegin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XSTARTED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4     </a:t>
            </a:r>
            <a:r>
              <a:rPr lang="en-CA" b="1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CA" b="1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b="1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locked</a:t>
            </a:r>
            <a:r>
              <a:rPr lang="en-CA" b="1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CA" b="1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b="1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xabort</a:t>
            </a:r>
            <a:r>
              <a:rPr lang="en-CA" b="1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b="1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5  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sequentialInsert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6    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xend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7 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8  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else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{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9     </a:t>
            </a:r>
            <a:r>
              <a:rPr lang="en-CA" dirty="0">
                <a:solidFill>
                  <a:srgbClr val="1E9AE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// transaction aborted</a:t>
            </a:r>
          </a:p>
          <a:p>
            <a:r>
              <a:rPr lang="en-CA" dirty="0">
                <a:solidFill>
                  <a:srgbClr val="F6F080"/>
                </a:solidFill>
                <a:latin typeface="Courier New" panose="02070309020205020404" pitchFamily="49" charset="0"/>
              </a:rPr>
              <a:t>10    while</a:t>
            </a:r>
            <a:r>
              <a:rPr lang="en-CA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latin typeface="Courier New" panose="02070309020205020404" pitchFamily="49" charset="0"/>
              </a:rPr>
              <a:t>locked</a:t>
            </a:r>
            <a:r>
              <a:rPr lang="en-CA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r>
              <a:rPr lang="en-CA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latin typeface="Courier New" panose="02070309020205020404" pitchFamily="49" charset="0"/>
              </a:rPr>
              <a:t>{</a:t>
            </a:r>
            <a:r>
              <a:rPr lang="en-CA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1E9AE0"/>
                </a:solidFill>
                <a:latin typeface="Courier New" panose="02070309020205020404" pitchFamily="49" charset="0"/>
              </a:rPr>
              <a:t>/* wait */</a:t>
            </a:r>
            <a:r>
              <a:rPr lang="en-CA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latin typeface="Courier New" panose="02070309020205020404" pitchFamily="49" charset="0"/>
              </a:rPr>
              <a:t>}</a:t>
            </a:r>
            <a:endParaRPr lang="en-CA" dirty="0">
              <a:solidFill>
                <a:srgbClr val="1E9AE0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11    </a:t>
            </a:r>
            <a:r>
              <a:rPr lang="en-US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if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(--</a:t>
            </a:r>
            <a:r>
              <a:rPr lang="en-US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retriesLeft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&gt;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3A83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0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goto</a:t>
            </a:r>
            <a:r>
              <a:rPr lang="en-US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retry</a:t>
            </a:r>
            <a:r>
              <a:rPr lang="en-US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US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12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acquire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locked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13    </a:t>
            </a:r>
            <a:r>
              <a:rPr lang="en-CA" dirty="0" err="1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int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=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 err="1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sequentialInsert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key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14   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release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(&amp;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locked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);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15    </a:t>
            </a:r>
            <a:r>
              <a:rPr lang="en-CA" dirty="0">
                <a:solidFill>
                  <a:srgbClr val="F6F08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return</a:t>
            </a:r>
            <a:r>
              <a:rPr lang="en-CA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 </a:t>
            </a:r>
            <a:r>
              <a:rPr lang="en-CA" dirty="0">
                <a:solidFill>
                  <a:srgbClr val="F8F8F8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result</a:t>
            </a:r>
            <a:r>
              <a:rPr lang="en-CA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;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  <a:p>
            <a:r>
              <a:rPr lang="en" dirty="0">
                <a:solidFill>
                  <a:srgbClr val="BDAE9D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16  </a:t>
            </a:r>
            <a:r>
              <a:rPr lang="en" dirty="0">
                <a:solidFill>
                  <a:srgbClr val="FFAA00"/>
                </a:solidFill>
                <a:highlight>
                  <a:srgbClr val="2A211C"/>
                </a:highlight>
                <a:latin typeface="Courier New" panose="02070309020205020404" pitchFamily="49" charset="0"/>
              </a:rPr>
              <a:t>}</a:t>
            </a:r>
            <a:endParaRPr lang="en-CA" dirty="0">
              <a:solidFill>
                <a:srgbClr val="BDAE9D"/>
              </a:solidFill>
              <a:highlight>
                <a:srgbClr val="2A211C"/>
              </a:highlight>
              <a:latin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86099" y="1363229"/>
            <a:ext cx="5989589" cy="332470"/>
          </a:xfrm>
          <a:prstGeom prst="rect">
            <a:avLst/>
          </a:prstGeom>
          <a:solidFill>
            <a:srgbClr val="41332B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insert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FFAA00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BDAE9D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8F8F8"/>
                </a:solidFill>
                <a:latin typeface="Courier New" panose="02070309020205020404" pitchFamily="49" charset="0"/>
              </a:rPr>
              <a:t>key</a:t>
            </a:r>
            <a:r>
              <a:rPr lang="en-US" dirty="0">
                <a:solidFill>
                  <a:srgbClr val="FFAA00"/>
                </a:solidFill>
                <a:latin typeface="Courier New" panose="02070309020205020404" pitchFamily="49" charset="0"/>
              </a:rPr>
              <a:t>)</a:t>
            </a:r>
            <a:endParaRPr lang="en-US" dirty="0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EBA51CBF-A0AF-4C70-AE59-4326CF6A21F8}"/>
              </a:ext>
            </a:extLst>
          </p:cNvPr>
          <p:cNvSpPr/>
          <p:nvPr/>
        </p:nvSpPr>
        <p:spPr>
          <a:xfrm>
            <a:off x="1909678" y="2556450"/>
            <a:ext cx="412955" cy="1068687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AA679B-71DF-4984-9D2E-356A88C00291}"/>
              </a:ext>
            </a:extLst>
          </p:cNvPr>
          <p:cNvSpPr txBox="1"/>
          <p:nvPr/>
        </p:nvSpPr>
        <p:spPr>
          <a:xfrm>
            <a:off x="223596" y="2789271"/>
            <a:ext cx="1787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Fast path</a:t>
            </a:r>
          </a:p>
          <a:p>
            <a:pPr algn="ctr"/>
            <a:r>
              <a:rPr lang="en-US" dirty="0"/>
              <a:t>(transactions)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AA679B-71DF-4984-9D2E-356A88C00291}"/>
              </a:ext>
            </a:extLst>
          </p:cNvPr>
          <p:cNvSpPr txBox="1"/>
          <p:nvPr/>
        </p:nvSpPr>
        <p:spPr>
          <a:xfrm>
            <a:off x="188768" y="4705099"/>
            <a:ext cx="1745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Fallback path</a:t>
            </a:r>
          </a:p>
          <a:p>
            <a:pPr algn="ctr"/>
            <a:r>
              <a:rPr lang="en-US" dirty="0"/>
              <a:t>(global lock)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EBA51CBF-A0AF-4C70-AE59-4326CF6A21F8}"/>
              </a:ext>
            </a:extLst>
          </p:cNvPr>
          <p:cNvSpPr/>
          <p:nvPr/>
        </p:nvSpPr>
        <p:spPr>
          <a:xfrm>
            <a:off x="1909678" y="4245483"/>
            <a:ext cx="412955" cy="1565565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185262" y="1137221"/>
            <a:ext cx="3722528" cy="570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Why does TLE work?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185262" y="1712635"/>
            <a:ext cx="3722528" cy="570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What do we know about a (fast path) transaction that commits?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85262" y="2283312"/>
            <a:ext cx="3722528" cy="9823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If it read an address, and then that address was later changed,</a:t>
            </a:r>
            <a:br>
              <a:rPr lang="en-CA" dirty="0"/>
            </a:br>
            <a:r>
              <a:rPr lang="en-CA" dirty="0"/>
              <a:t>the </a:t>
            </a:r>
            <a:r>
              <a:rPr lang="en-CA" dirty="0" err="1"/>
              <a:t>txn</a:t>
            </a:r>
            <a:r>
              <a:rPr lang="en-CA" dirty="0"/>
              <a:t> would have aborted.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185262" y="3265709"/>
            <a:ext cx="3722528" cy="15259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So, the transaction’s behaviour is the </a:t>
            </a:r>
            <a:r>
              <a:rPr lang="en-CA" b="1" dirty="0"/>
              <a:t>same</a:t>
            </a:r>
            <a:r>
              <a:rPr lang="en-CA" dirty="0"/>
              <a:t> as it would be if it had actually </a:t>
            </a:r>
            <a:r>
              <a:rPr lang="en-CA" b="1" dirty="0"/>
              <a:t>acquired </a:t>
            </a:r>
            <a:r>
              <a:rPr lang="en-CA" dirty="0"/>
              <a:t>the global lock (since it observed no changes during its execution)!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185262" y="4788901"/>
            <a:ext cx="3722528" cy="5706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What about the fallback path?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185262" y="5356804"/>
            <a:ext cx="3722528" cy="11762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/>
              <a:t>We hold the global lock, so no one else can access anything. Equivalent to running in a single threaded system.</a:t>
            </a:r>
          </a:p>
        </p:txBody>
      </p:sp>
    </p:spTree>
    <p:extLst>
      <p:ext uri="{BB962C8B-B14F-4D97-AF65-F5344CB8AC3E}">
        <p14:creationId xmlns:p14="http://schemas.microsoft.com/office/powerpoint/2010/main" val="4498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40726"/>
            <a:ext cx="10353761" cy="732312"/>
          </a:xfrm>
        </p:spPr>
        <p:txBody>
          <a:bodyPr/>
          <a:lstStyle/>
          <a:p>
            <a:r>
              <a:rPr lang="en-US" dirty="0"/>
              <a:t>Announcements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04606"/>
            <a:ext cx="10353762" cy="4217719"/>
          </a:xfrm>
        </p:spPr>
        <p:txBody>
          <a:bodyPr>
            <a:normAutofit/>
          </a:bodyPr>
          <a:lstStyle/>
          <a:p>
            <a:r>
              <a:rPr lang="en-US" dirty="0"/>
              <a:t>Memory reclamation: last time was hopefully </a:t>
            </a:r>
            <a:r>
              <a:rPr lang="en-US" b="1" dirty="0"/>
              <a:t>enough detail for A5</a:t>
            </a:r>
            <a:r>
              <a:rPr lang="en-US" dirty="0"/>
              <a:t>, but</a:t>
            </a:r>
            <a:br>
              <a:rPr lang="en-US" dirty="0"/>
            </a:br>
            <a:r>
              <a:rPr lang="en-US" dirty="0"/>
              <a:t>maybe </a:t>
            </a:r>
            <a:r>
              <a:rPr lang="en-US" b="1" dirty="0"/>
              <a:t>not</a:t>
            </a:r>
            <a:r>
              <a:rPr lang="en-US" dirty="0"/>
              <a:t> enough to fully understand the limitations of EBR in complex scenarios</a:t>
            </a:r>
          </a:p>
          <a:p>
            <a:r>
              <a:rPr lang="en-US" dirty="0"/>
              <a:t>Would like to talk more about memory reclamation, but a bit later…</a:t>
            </a:r>
          </a:p>
        </p:txBody>
      </p:sp>
    </p:spTree>
    <p:extLst>
      <p:ext uri="{BB962C8B-B14F-4D97-AF65-F5344CB8AC3E}">
        <p14:creationId xmlns:p14="http://schemas.microsoft.com/office/powerpoint/2010/main" val="10641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77091"/>
            <a:ext cx="10353761" cy="672935"/>
          </a:xfrm>
        </p:spPr>
        <p:txBody>
          <a:bodyPr/>
          <a:lstStyle/>
          <a:p>
            <a:r>
              <a:rPr lang="en-US" dirty="0"/>
              <a:t>Usefulness of KCAS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039091"/>
            <a:ext cx="10353762" cy="4934197"/>
          </a:xfrm>
        </p:spPr>
        <p:txBody>
          <a:bodyPr>
            <a:normAutofit/>
          </a:bodyPr>
          <a:lstStyle/>
          <a:p>
            <a:r>
              <a:rPr lang="en-US" dirty="0"/>
              <a:t>KCAS is an awesome tool, but it doesn’t solve </a:t>
            </a:r>
            <a:r>
              <a:rPr lang="en-US" b="1" dirty="0"/>
              <a:t>everything</a:t>
            </a:r>
          </a:p>
          <a:p>
            <a:r>
              <a:rPr lang="en-US" dirty="0"/>
              <a:t>It makes it </a:t>
            </a:r>
            <a:r>
              <a:rPr lang="en-US" b="1" dirty="0"/>
              <a:t>easy</a:t>
            </a:r>
            <a:r>
              <a:rPr lang="en-US" dirty="0"/>
              <a:t> to change multiple addresses atomically</a:t>
            </a:r>
            <a:br>
              <a:rPr lang="en-US" dirty="0"/>
            </a:br>
            <a:r>
              <a:rPr lang="en-US" dirty="0"/>
              <a:t>(and with lock-free progress)</a:t>
            </a:r>
          </a:p>
          <a:p>
            <a:pPr lvl="1"/>
            <a:r>
              <a:rPr lang="en-US" dirty="0"/>
              <a:t>Locks do this too (but without lock-freedom)</a:t>
            </a:r>
          </a:p>
          <a:p>
            <a:pPr lvl="1"/>
            <a:r>
              <a:rPr lang="en-US" dirty="0"/>
              <a:t>Implement KCAS with locks, if you like (can also be fast).</a:t>
            </a:r>
            <a:br>
              <a:rPr lang="en-US" dirty="0"/>
            </a:br>
            <a:r>
              <a:rPr lang="en-US" dirty="0"/>
              <a:t>surprisingly tricky to get right, though… more later…</a:t>
            </a:r>
          </a:p>
          <a:p>
            <a:r>
              <a:rPr lang="en-US" dirty="0"/>
              <a:t>It </a:t>
            </a:r>
            <a:r>
              <a:rPr lang="en-US" b="1" dirty="0"/>
              <a:t>does not</a:t>
            </a:r>
            <a:r>
              <a:rPr lang="en-US" dirty="0"/>
              <a:t> make it trivial to argue searches work</a:t>
            </a:r>
          </a:p>
          <a:p>
            <a:pPr lvl="1"/>
            <a:r>
              <a:rPr lang="en-US" dirty="0"/>
              <a:t>And searches are part of updates!</a:t>
            </a:r>
          </a:p>
          <a:p>
            <a:pPr lvl="1"/>
            <a:r>
              <a:rPr lang="en-US" dirty="0"/>
              <a:t>So, we still need some ad-hoc correctness arguments for both searches and updates!</a:t>
            </a:r>
          </a:p>
          <a:p>
            <a:r>
              <a:rPr lang="en-US" dirty="0"/>
              <a:t>Question: how to get </a:t>
            </a:r>
            <a:r>
              <a:rPr lang="en-US" b="1" dirty="0"/>
              <a:t>fast </a:t>
            </a:r>
            <a:r>
              <a:rPr lang="en-US" dirty="0"/>
              <a:t>data structures with easy/trivial proofs for searches</a:t>
            </a:r>
            <a:br>
              <a:rPr lang="en-US" dirty="0"/>
            </a:br>
            <a:r>
              <a:rPr lang="en-US" dirty="0"/>
              <a:t>(as well as the search/traversal part of updates)?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5855" y="1127413"/>
            <a:ext cx="3616037" cy="15022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Lock-based algorithms that </a:t>
            </a:r>
            <a:r>
              <a:rPr lang="en-US" b="1" dirty="0"/>
              <a:t>do not </a:t>
            </a:r>
            <a:r>
              <a:rPr lang="en-US" dirty="0"/>
              <a:t>lock while searching also have this </a:t>
            </a:r>
            <a:r>
              <a:rPr lang="en-US" b="1" dirty="0"/>
              <a:t>same challenge</a:t>
            </a:r>
            <a:r>
              <a:rPr lang="en-US" dirty="0"/>
              <a:t>: proving correctness for searches is hard.</a:t>
            </a:r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8395854" y="2629641"/>
            <a:ext cx="3616037" cy="14626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This is why I think</a:t>
            </a:r>
            <a:br>
              <a:rPr lang="en-US" dirty="0"/>
            </a:br>
            <a:r>
              <a:rPr lang="en-US" dirty="0"/>
              <a:t>lock-free algorithms</a:t>
            </a:r>
            <a:br>
              <a:rPr lang="en-US" dirty="0"/>
            </a:br>
            <a:r>
              <a:rPr lang="en-US" dirty="0"/>
              <a:t>and fast lock-based ones are somewhat similar…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45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 technology that can help with correctness arguments for searches</a:t>
            </a:r>
          </a:p>
          <a:p>
            <a:pPr lvl="1"/>
            <a:r>
              <a:rPr lang="en-US" sz="2000" dirty="0"/>
              <a:t>Implemented in some modern hardware</a:t>
            </a:r>
          </a:p>
          <a:p>
            <a:pPr lvl="2"/>
            <a:r>
              <a:rPr lang="en-US" sz="1800" dirty="0"/>
              <a:t>Many recent Intel CPUs</a:t>
            </a:r>
          </a:p>
          <a:p>
            <a:pPr lvl="2"/>
            <a:r>
              <a:rPr lang="en-US" sz="1800" dirty="0"/>
              <a:t>IBM POWER8+ (IMO, not as good as Intel’s implementation)</a:t>
            </a:r>
          </a:p>
          <a:p>
            <a:pPr lvl="2"/>
            <a:r>
              <a:rPr lang="en-US" sz="1800" dirty="0"/>
              <a:t>ARMv8 (haven’t used it yet…)</a:t>
            </a:r>
          </a:p>
          <a:p>
            <a:pPr lvl="1"/>
            <a:r>
              <a:rPr lang="en-US" sz="2000" dirty="0"/>
              <a:t>Can also be used to greatly accelerate some algorithms such as KCAS</a:t>
            </a:r>
          </a:p>
          <a:p>
            <a:pPr lvl="2"/>
            <a:r>
              <a:rPr lang="en-US" sz="1800" dirty="0"/>
              <a:t>And can even accelerate lock-based algorithms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654656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transactional memory (TM)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3974686"/>
          </a:xfrm>
        </p:spPr>
        <p:txBody>
          <a:bodyPr/>
          <a:lstStyle/>
          <a:p>
            <a:r>
              <a:rPr lang="en-US" dirty="0"/>
              <a:t>Allows a programmer to perform arbitrary blocks of code atomically</a:t>
            </a:r>
          </a:p>
          <a:p>
            <a:r>
              <a:rPr lang="en-US" dirty="0"/>
              <a:t>Note: locks also do this (just not always efficiently or easily)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00498" y="3177123"/>
            <a:ext cx="5378188" cy="2585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transfer(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atomic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	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4164145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Each transaction </a:t>
                </a:r>
                <a:r>
                  <a:rPr lang="en-US" b="1" dirty="0"/>
                  <a:t>commits </a:t>
                </a:r>
                <a:r>
                  <a:rPr lang="en-US" dirty="0"/>
                  <a:t>or </a:t>
                </a:r>
                <a:r>
                  <a:rPr lang="en-US" b="1" dirty="0"/>
                  <a:t>aborts</a:t>
                </a:r>
              </a:p>
              <a:p>
                <a:pPr lvl="1"/>
                <a:r>
                  <a:rPr lang="en-US" b="1" dirty="0"/>
                  <a:t>Commit:</a:t>
                </a:r>
                <a:r>
                  <a:rPr lang="en-US" dirty="0"/>
                  <a:t> as if the entire transaction happened atomically</a:t>
                </a:r>
              </a:p>
              <a:p>
                <a:pPr lvl="1"/>
                <a:r>
                  <a:rPr lang="en-US" b="1" dirty="0"/>
                  <a:t>Abort:</a:t>
                </a:r>
                <a:r>
                  <a:rPr lang="en-US" dirty="0"/>
                  <a:t> as if the transaction never happened at all</a:t>
                </a:r>
                <a:endParaRPr lang="en-US" b="1" dirty="0"/>
              </a:p>
              <a:p>
                <a:r>
                  <a:rPr lang="en-US" b="1" dirty="0"/>
                  <a:t>Read-set (at time t)</a:t>
                </a:r>
                <a:r>
                  <a:rPr lang="en-US" dirty="0"/>
                  <a:t>: the set of all addresses read by a transaction (up to time t)</a:t>
                </a:r>
              </a:p>
              <a:p>
                <a:r>
                  <a:rPr lang="en-US" b="1" dirty="0"/>
                  <a:t>Write-set (at time t): </a:t>
                </a:r>
                <a:r>
                  <a:rPr lang="en-US" dirty="0"/>
                  <a:t>the set of all addresses written by a transaction (up to time t)</a:t>
                </a:r>
              </a:p>
              <a:p>
                <a:r>
                  <a:rPr lang="en-US" b="1" dirty="0"/>
                  <a:t>Data-set</a:t>
                </a:r>
                <a:r>
                  <a:rPr lang="en-US" dirty="0"/>
                  <a:t>: (read-set)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(write-set)</a:t>
                </a:r>
              </a:p>
              <a:p>
                <a:r>
                  <a:rPr lang="en-US" b="1" dirty="0"/>
                  <a:t>Data conflicts</a:t>
                </a:r>
                <a:r>
                  <a:rPr lang="en-US" dirty="0"/>
                  <a:t>: two concurrent transactions have a </a:t>
                </a:r>
                <a:r>
                  <a:rPr lang="en-US" b="1" dirty="0"/>
                  <a:t>data conflict </a:t>
                </a:r>
                <a:r>
                  <a:rPr lang="en-US" dirty="0"/>
                  <a:t>if the write-set of one intersects the data-set of the other (examples soon)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48" t="-3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6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07991"/>
          </a:xfrm>
        </p:spPr>
        <p:txBody>
          <a:bodyPr/>
          <a:lstStyle/>
          <a:p>
            <a:r>
              <a:rPr lang="en-US" dirty="0"/>
              <a:t>Transactional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1915369"/>
            <a:ext cx="10643355" cy="4092256"/>
          </a:xfrm>
        </p:spPr>
        <p:txBody>
          <a:bodyPr>
            <a:normAutofit/>
          </a:bodyPr>
          <a:lstStyle/>
          <a:p>
            <a:r>
              <a:rPr lang="en-US" dirty="0"/>
              <a:t>Studying Intel’s hardware implementation of TM</a:t>
            </a:r>
          </a:p>
          <a:p>
            <a:r>
              <a:rPr lang="en-US" dirty="0" err="1"/>
              <a:t>xbegin</a:t>
            </a:r>
            <a:r>
              <a:rPr lang="en-US" dirty="0"/>
              <a:t>: 		start a new transaction and return XSTARTED</a:t>
            </a:r>
          </a:p>
          <a:p>
            <a:r>
              <a:rPr lang="en-US" dirty="0" err="1"/>
              <a:t>xend</a:t>
            </a:r>
            <a:r>
              <a:rPr lang="en-US" dirty="0"/>
              <a:t>: 		try to commit the transaction (might abort instead)</a:t>
            </a:r>
          </a:p>
          <a:p>
            <a:r>
              <a:rPr lang="en-US" dirty="0" err="1"/>
              <a:t>xabort</a:t>
            </a:r>
            <a:r>
              <a:rPr lang="en-US" dirty="0"/>
              <a:t>: 		abort the transaction</a:t>
            </a:r>
          </a:p>
          <a:p>
            <a:r>
              <a:rPr lang="en-US" dirty="0"/>
              <a:t>read *</a:t>
            </a:r>
            <a:r>
              <a:rPr lang="en-US" dirty="0" err="1"/>
              <a:t>addr</a:t>
            </a:r>
            <a:r>
              <a:rPr lang="en-US" dirty="0"/>
              <a:t>: 		Read &amp; add </a:t>
            </a:r>
            <a:r>
              <a:rPr lang="en-US" dirty="0" err="1"/>
              <a:t>addr</a:t>
            </a:r>
            <a:r>
              <a:rPr lang="en-US" dirty="0"/>
              <a:t> to the transaction’s read-set (in L3 cache)</a:t>
            </a:r>
          </a:p>
          <a:p>
            <a:r>
              <a:rPr lang="en-US" dirty="0"/>
              <a:t>write *</a:t>
            </a:r>
            <a:r>
              <a:rPr lang="en-US" dirty="0" err="1"/>
              <a:t>addr</a:t>
            </a:r>
            <a:r>
              <a:rPr lang="en-US" dirty="0"/>
              <a:t> = </a:t>
            </a:r>
            <a:r>
              <a:rPr lang="en-US" dirty="0" err="1"/>
              <a:t>val</a:t>
            </a:r>
            <a:r>
              <a:rPr lang="en-US" dirty="0"/>
              <a:t>: 	Write &amp; add </a:t>
            </a:r>
            <a:r>
              <a:rPr lang="en-US" dirty="0" err="1"/>
              <a:t>addr</a:t>
            </a:r>
            <a:r>
              <a:rPr lang="en-US" dirty="0"/>
              <a:t> to the transaction’s write-set (in L1 cache)</a:t>
            </a:r>
          </a:p>
        </p:txBody>
      </p:sp>
      <p:sp>
        <p:nvSpPr>
          <p:cNvPr id="7" name="Rectangle 6"/>
          <p:cNvSpPr/>
          <p:nvPr/>
        </p:nvSpPr>
        <p:spPr>
          <a:xfrm>
            <a:off x="2732377" y="5055350"/>
            <a:ext cx="8727380" cy="8386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Note: </a:t>
            </a:r>
            <a:r>
              <a:rPr lang="en-US" b="1" dirty="0" err="1"/>
              <a:t>xbegin</a:t>
            </a:r>
            <a:r>
              <a:rPr lang="en-US" dirty="0"/>
              <a:t>, </a:t>
            </a:r>
            <a:r>
              <a:rPr lang="en-US" b="1" dirty="0" err="1"/>
              <a:t>xend</a:t>
            </a:r>
            <a:r>
              <a:rPr lang="en-US" dirty="0"/>
              <a:t>, </a:t>
            </a:r>
            <a:r>
              <a:rPr lang="en-US" b="1" dirty="0" err="1"/>
              <a:t>xabort</a:t>
            </a:r>
            <a:r>
              <a:rPr lang="en-US" dirty="0"/>
              <a:t> are actual x86/64 assembly instructions</a:t>
            </a:r>
          </a:p>
          <a:p>
            <a:r>
              <a:rPr lang="en-US" dirty="0"/>
              <a:t>Instruction set: TSX-NI / RTM (provided in several modern Intel chips)</a:t>
            </a:r>
          </a:p>
        </p:txBody>
      </p:sp>
    </p:spTree>
    <p:extLst>
      <p:ext uri="{BB962C8B-B14F-4D97-AF65-F5344CB8AC3E}">
        <p14:creationId xmlns:p14="http://schemas.microsoft.com/office/powerpoint/2010/main" val="119135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04358"/>
            <a:ext cx="10353761" cy="802580"/>
          </a:xfrm>
        </p:spPr>
        <p:txBody>
          <a:bodyPr/>
          <a:lstStyle/>
          <a:p>
            <a:r>
              <a:rPr lang="en-US" dirty="0"/>
              <a:t>High level idea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68787"/>
            <a:ext cx="8874441" cy="5054081"/>
          </a:xfrm>
        </p:spPr>
        <p:txBody>
          <a:bodyPr>
            <a:normAutofit/>
          </a:bodyPr>
          <a:lstStyle/>
          <a:p>
            <a:r>
              <a:rPr lang="en-US" dirty="0"/>
              <a:t>Transaction works sort of like a lock, but can abort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dirty="0"/>
              <a:t>Suppose thread p reads *</a:t>
            </a:r>
            <a:r>
              <a:rPr lang="en-US" dirty="0" err="1"/>
              <a:t>src</a:t>
            </a:r>
            <a:r>
              <a:rPr lang="en-US" dirty="0"/>
              <a:t> at line 3,</a:t>
            </a:r>
            <a:br>
              <a:rPr lang="en-US" dirty="0"/>
            </a:br>
            <a:r>
              <a:rPr lang="en-US" b="1" dirty="0"/>
              <a:t>then</a:t>
            </a:r>
            <a:r>
              <a:rPr lang="en-US" dirty="0"/>
              <a:t> thread q subsequently modifies *</a:t>
            </a:r>
            <a:r>
              <a:rPr lang="en-US" dirty="0" err="1"/>
              <a:t>src</a:t>
            </a:r>
            <a:endParaRPr lang="en-US" dirty="0"/>
          </a:p>
          <a:p>
            <a:pPr lvl="1"/>
            <a:r>
              <a:rPr lang="en-US" dirty="0"/>
              <a:t>This causes a </a:t>
            </a:r>
            <a:r>
              <a:rPr lang="en-US" b="1" dirty="0"/>
              <a:t>data conflict</a:t>
            </a:r>
            <a:r>
              <a:rPr lang="en-US" dirty="0"/>
              <a:t>, which will cause p’s transaction to </a:t>
            </a:r>
            <a:r>
              <a:rPr lang="en-US" b="1" dirty="0"/>
              <a:t>abort</a:t>
            </a:r>
            <a:br>
              <a:rPr lang="en-US" dirty="0"/>
            </a:br>
            <a:r>
              <a:rPr lang="en-US" dirty="0"/>
              <a:t>(since its view of memory is no longer atomic)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390539" y="1775052"/>
            <a:ext cx="5378188" cy="252697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transfer(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xbegin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	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4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5			*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6			result =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7		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8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xend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9	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result;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399830" y="3117091"/>
            <a:ext cx="3295086" cy="633046"/>
          </a:xfrm>
          <a:prstGeom prst="wedgeRectCallout">
            <a:avLst>
              <a:gd name="adj1" fmla="val -130521"/>
              <a:gd name="adj2" fmla="val 7446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Work might </a:t>
            </a:r>
            <a:r>
              <a:rPr lang="en-US" b="1" dirty="0"/>
              <a:t>not</a:t>
            </a:r>
            <a:r>
              <a:rPr lang="en-US" dirty="0"/>
              <a:t> be done because of an abort</a:t>
            </a:r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5399831" y="3750137"/>
            <a:ext cx="3295086" cy="551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Must</a:t>
            </a:r>
            <a:r>
              <a:rPr lang="en-US" b="1" dirty="0"/>
              <a:t> handle </a:t>
            </a:r>
            <a:r>
              <a:rPr lang="en-US" dirty="0"/>
              <a:t>aborts somehow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429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93974"/>
            <a:ext cx="10353761" cy="933448"/>
          </a:xfrm>
        </p:spPr>
        <p:txBody>
          <a:bodyPr>
            <a:normAutofit fontScale="90000"/>
          </a:bodyPr>
          <a:lstStyle/>
          <a:p>
            <a:r>
              <a:rPr lang="en-US" dirty="0"/>
              <a:t>A bit more detail on</a:t>
            </a:r>
            <a:br>
              <a:rPr lang="en-US" dirty="0"/>
            </a:br>
            <a:r>
              <a:rPr lang="en-US" dirty="0"/>
              <a:t>Intel’s Hardware TM (HTM)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43" y="1293666"/>
            <a:ext cx="11343666" cy="47746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Threads can execute </a:t>
            </a:r>
            <a:r>
              <a:rPr lang="en-US" b="1" dirty="0"/>
              <a:t>transactions</a:t>
            </a:r>
            <a:r>
              <a:rPr lang="en-US" dirty="0"/>
              <a:t> that read/write/CAS/F&amp;A any addresses</a:t>
            </a:r>
          </a:p>
          <a:p>
            <a:r>
              <a:rPr lang="en-US" dirty="0"/>
              <a:t>They can also read/write/CAS/F&amp;A addresses </a:t>
            </a:r>
            <a:r>
              <a:rPr lang="en-US" b="1" u="sng" dirty="0"/>
              <a:t>non-</a:t>
            </a:r>
            <a:r>
              <a:rPr lang="en-US" b="1" u="sng" dirty="0" err="1"/>
              <a:t>transactionally</a:t>
            </a:r>
            <a:r>
              <a:rPr lang="en-US" b="1" dirty="0"/>
              <a:t> </a:t>
            </a:r>
            <a:r>
              <a:rPr lang="en-US" dirty="0"/>
              <a:t>(as usual)</a:t>
            </a:r>
          </a:p>
          <a:p>
            <a:r>
              <a:rPr lang="en-US" dirty="0"/>
              <a:t>Transactions abort as soon as there is a data conflict</a:t>
            </a:r>
          </a:p>
          <a:p>
            <a:pPr lvl="1"/>
            <a:r>
              <a:rPr lang="en-US" sz="2000" dirty="0"/>
              <a:t>Data conflicts can be between two transactions,</a:t>
            </a:r>
            <a:br>
              <a:rPr lang="en-US" sz="2000" dirty="0"/>
            </a:br>
            <a:r>
              <a:rPr lang="en-US" sz="2000" dirty="0"/>
              <a:t>or between a transaction and a thread that performs </a:t>
            </a:r>
            <a:r>
              <a:rPr lang="en-US" sz="2000" b="1" dirty="0"/>
              <a:t>non-transactional</a:t>
            </a:r>
            <a:r>
              <a:rPr lang="en-US" sz="2000" dirty="0"/>
              <a:t> accesses</a:t>
            </a:r>
          </a:p>
          <a:p>
            <a:pPr lvl="1"/>
            <a:r>
              <a:rPr lang="en-US" sz="2000" dirty="0"/>
              <a:t>Suppose a transaction T </a:t>
            </a:r>
            <a:r>
              <a:rPr lang="en-US" sz="2000" b="1" dirty="0"/>
              <a:t>accesses </a:t>
            </a:r>
            <a:r>
              <a:rPr lang="en-US" sz="2000" dirty="0"/>
              <a:t>(read/write/CAS/F&amp;A) an address,</a:t>
            </a:r>
            <a:br>
              <a:rPr lang="en-US" sz="2000" dirty="0"/>
            </a:br>
            <a:r>
              <a:rPr lang="en-US" sz="2000" dirty="0"/>
              <a:t>and then before T commits, a different thread p </a:t>
            </a:r>
            <a:r>
              <a:rPr lang="en-US" sz="2000" b="1" u="sng" dirty="0"/>
              <a:t>modifies</a:t>
            </a:r>
            <a:r>
              <a:rPr lang="en-US" sz="2000" b="1" dirty="0"/>
              <a:t> </a:t>
            </a:r>
            <a:r>
              <a:rPr lang="en-US" sz="2000" dirty="0"/>
              <a:t>(write/CAS/F&amp;A)</a:t>
            </a:r>
            <a:r>
              <a:rPr lang="en-US" sz="2000" b="1" dirty="0"/>
              <a:t> </a:t>
            </a:r>
            <a:r>
              <a:rPr lang="en-US" sz="2000" dirty="0"/>
              <a:t>that address.</a:t>
            </a:r>
            <a:br>
              <a:rPr lang="en-US" sz="2000" dirty="0"/>
            </a:br>
            <a:r>
              <a:rPr lang="en-US" sz="2000" dirty="0">
                <a:solidFill>
                  <a:srgbClr val="FFFF00"/>
                </a:solidFill>
              </a:rPr>
              <a:t>Whether p’s modification is inside a transaction or not, </a:t>
            </a:r>
            <a:r>
              <a:rPr lang="en-US" sz="2000" b="1" dirty="0">
                <a:solidFill>
                  <a:srgbClr val="FFFF00"/>
                </a:solidFill>
              </a:rPr>
              <a:t>T will abort immediately.</a:t>
            </a:r>
          </a:p>
          <a:p>
            <a:pPr lvl="1"/>
            <a:r>
              <a:rPr lang="en-US" sz="2000" dirty="0"/>
              <a:t>Suppose a transaction T </a:t>
            </a:r>
            <a:r>
              <a:rPr lang="en-US" sz="2000" b="1" dirty="0"/>
              <a:t>modifies </a:t>
            </a:r>
            <a:r>
              <a:rPr lang="en-US" sz="2000" dirty="0"/>
              <a:t>an address, and then before T commits,</a:t>
            </a:r>
            <a:br>
              <a:rPr lang="en-US" sz="2000" dirty="0"/>
            </a:br>
            <a:r>
              <a:rPr lang="en-US" sz="2000" dirty="0"/>
              <a:t>a different thread p </a:t>
            </a:r>
            <a:r>
              <a:rPr lang="en-US" sz="2000" b="1" u="sng" dirty="0"/>
              <a:t>reads</a:t>
            </a:r>
            <a:r>
              <a:rPr lang="en-US" sz="2000" b="1" dirty="0"/>
              <a:t> </a:t>
            </a:r>
            <a:r>
              <a:rPr lang="en-US" sz="2000" dirty="0"/>
              <a:t>that address.</a:t>
            </a:r>
            <a:br>
              <a:rPr lang="en-US" sz="2000" dirty="0"/>
            </a:br>
            <a:r>
              <a:rPr lang="en-US" sz="2000" dirty="0">
                <a:solidFill>
                  <a:srgbClr val="FFFF00"/>
                </a:solidFill>
              </a:rPr>
              <a:t>If p’s read is not performed inside a transaction, then </a:t>
            </a:r>
            <a:r>
              <a:rPr lang="en-US" sz="2000" b="1" dirty="0">
                <a:solidFill>
                  <a:srgbClr val="FFFF00"/>
                </a:solidFill>
              </a:rPr>
              <a:t>T will abort immediately.</a:t>
            </a:r>
          </a:p>
          <a:p>
            <a:r>
              <a:rPr lang="en-US" b="1" dirty="0"/>
              <a:t>Moreover, transactions </a:t>
            </a:r>
            <a:r>
              <a:rPr lang="en-US" b="1" i="1" dirty="0"/>
              <a:t>can</a:t>
            </a:r>
            <a:r>
              <a:rPr lang="en-US" b="1" dirty="0"/>
              <a:t> abort at any time, for any reason!</a:t>
            </a:r>
          </a:p>
        </p:txBody>
      </p:sp>
    </p:spTree>
    <p:extLst>
      <p:ext uri="{BB962C8B-B14F-4D97-AF65-F5344CB8AC3E}">
        <p14:creationId xmlns:p14="http://schemas.microsoft.com/office/powerpoint/2010/main" val="8448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B88684"/>
      </a:dk1>
      <a:lt1>
        <a:sysClr val="window" lastClr="402E2C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B88684"/>
      </a:dk1>
      <a:lt1>
        <a:sysClr val="window" lastClr="402E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10220</TotalTime>
  <Words>1922</Words>
  <Application>Microsoft Office PowerPoint</Application>
  <PresentationFormat>Widescreen</PresentationFormat>
  <Paragraphs>201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Bookman Old Style</vt:lpstr>
      <vt:lpstr>Calibri</vt:lpstr>
      <vt:lpstr>Cambria Math</vt:lpstr>
      <vt:lpstr>Courier New</vt:lpstr>
      <vt:lpstr>Rockwell</vt:lpstr>
      <vt:lpstr>Damask</vt:lpstr>
      <vt:lpstr>Multicore programming</vt:lpstr>
      <vt:lpstr>Announcements</vt:lpstr>
      <vt:lpstr>Usefulness of KCAS</vt:lpstr>
      <vt:lpstr>This time</vt:lpstr>
      <vt:lpstr>transactional memory (TM)</vt:lpstr>
      <vt:lpstr>Definitions</vt:lpstr>
      <vt:lpstr>Transactional operations</vt:lpstr>
      <vt:lpstr>High level idea</vt:lpstr>
      <vt:lpstr>A bit more detail on Intel’s Hardware TM (HTM)</vt:lpstr>
      <vt:lpstr>What happens when a transaction Aborts</vt:lpstr>
      <vt:lpstr>Handling aborts</vt:lpstr>
      <vt:lpstr>First attempt: transactional hash table</vt:lpstr>
      <vt:lpstr>The problem with HTM</vt:lpstr>
      <vt:lpstr>Transactional lock elision (TLE)</vt:lpstr>
      <vt:lpstr>Example: TLE-based hash table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Multicore programming</dc:title>
  <dc:creator>Trevor BROWN</dc:creator>
  <cp:lastModifiedBy>Trevor Brown</cp:lastModifiedBy>
  <cp:revision>380</cp:revision>
  <dcterms:created xsi:type="dcterms:W3CDTF">2018-08-02T15:34:22Z</dcterms:created>
  <dcterms:modified xsi:type="dcterms:W3CDTF">2021-03-02T00:58:44Z</dcterms:modified>
</cp:coreProperties>
</file>