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0"/>
  </p:notesMasterIdLst>
  <p:sldIdLst>
    <p:sldId id="425" r:id="rId2"/>
    <p:sldId id="379" r:id="rId3"/>
    <p:sldId id="381" r:id="rId4"/>
    <p:sldId id="430" r:id="rId5"/>
    <p:sldId id="431" r:id="rId6"/>
    <p:sldId id="384" r:id="rId7"/>
    <p:sldId id="388" r:id="rId8"/>
    <p:sldId id="389" r:id="rId9"/>
    <p:sldId id="390" r:id="rId10"/>
    <p:sldId id="392" r:id="rId11"/>
    <p:sldId id="394" r:id="rId12"/>
    <p:sldId id="398" r:id="rId13"/>
    <p:sldId id="399" r:id="rId14"/>
    <p:sldId id="395" r:id="rId15"/>
    <p:sldId id="396" r:id="rId16"/>
    <p:sldId id="397" r:id="rId17"/>
    <p:sldId id="400" r:id="rId18"/>
    <p:sldId id="402" r:id="rId19"/>
    <p:sldId id="403" r:id="rId20"/>
    <p:sldId id="401" r:id="rId21"/>
    <p:sldId id="404" r:id="rId22"/>
    <p:sldId id="405" r:id="rId23"/>
    <p:sldId id="408" r:id="rId24"/>
    <p:sldId id="409" r:id="rId25"/>
    <p:sldId id="407" r:id="rId26"/>
    <p:sldId id="406" r:id="rId27"/>
    <p:sldId id="411" r:id="rId28"/>
    <p:sldId id="415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bot" initials="t" lastIdx="0" clrIdx="0">
    <p:extLst>
      <p:ext uri="{19B8F6BF-5375-455C-9EA6-DF929625EA0E}">
        <p15:presenceInfo xmlns:p15="http://schemas.microsoft.com/office/powerpoint/2012/main" userId="trbo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211C"/>
    <a:srgbClr val="000000"/>
    <a:srgbClr val="F8F8F8"/>
    <a:srgbClr val="4133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2" y="5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D9A3B-40D9-4D9F-AED0-EFF259D78857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6A0C8-63A3-4694-BF3C-BEC29C07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27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389546"/>
            <a:ext cx="9001462" cy="1300271"/>
          </a:xfrm>
        </p:spPr>
        <p:txBody>
          <a:bodyPr>
            <a:normAutofit/>
          </a:bodyPr>
          <a:lstStyle/>
          <a:p>
            <a:r>
              <a:rPr lang="en-US" sz="4400" dirty="0"/>
              <a:t>Multicore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9302" y="1763948"/>
            <a:ext cx="10713396" cy="4085617"/>
          </a:xfrm>
        </p:spPr>
        <p:txBody>
          <a:bodyPr>
            <a:normAutofit/>
          </a:bodyPr>
          <a:lstStyle/>
          <a:p>
            <a:endParaRPr lang="en-US" sz="2800" b="1" dirty="0"/>
          </a:p>
          <a:p>
            <a:endParaRPr lang="en-US" sz="2600" dirty="0"/>
          </a:p>
          <a:p>
            <a:r>
              <a:rPr lang="en-US" sz="2600" dirty="0"/>
              <a:t>Advanced usage of HTM</a:t>
            </a:r>
          </a:p>
          <a:p>
            <a:r>
              <a:rPr lang="en-US" sz="2600" b="1" dirty="0"/>
              <a:t>Lecture 14</a:t>
            </a:r>
          </a:p>
          <a:p>
            <a:endParaRPr lang="en-US" dirty="0"/>
          </a:p>
          <a:p>
            <a:r>
              <a:rPr lang="en-US" sz="2200" dirty="0"/>
              <a:t>Trevor Brown</a:t>
            </a:r>
          </a:p>
        </p:txBody>
      </p:sp>
    </p:spTree>
    <p:extLst>
      <p:ext uri="{BB962C8B-B14F-4D97-AF65-F5344CB8AC3E}">
        <p14:creationId xmlns:p14="http://schemas.microsoft.com/office/powerpoint/2010/main" val="515729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D1B165B-0222-42AF-B3AE-9D7186542A27}"/>
              </a:ext>
            </a:extLst>
          </p:cNvPr>
          <p:cNvSpPr/>
          <p:nvPr/>
        </p:nvSpPr>
        <p:spPr>
          <a:xfrm>
            <a:off x="1718884" y="195422"/>
            <a:ext cx="8166672" cy="332470"/>
          </a:xfrm>
          <a:prstGeom prst="rect">
            <a:avLst/>
          </a:prstGeom>
          <a:solidFill>
            <a:srgbClr val="41332B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bool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KCAS_TXN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new1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...)</a:t>
            </a:r>
            <a:endParaRPr lang="en-US" dirty="0">
              <a:solidFill>
                <a:srgbClr val="BDAE9D"/>
              </a:solidFill>
              <a:latin typeface="Courier New" panose="02070309020205020404" pitchFamily="49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B9AACBD-62C7-437F-BD76-4B1DAB9E82B1}"/>
              </a:ext>
            </a:extLst>
          </p:cNvPr>
          <p:cNvSpPr/>
          <p:nvPr/>
        </p:nvSpPr>
        <p:spPr>
          <a:xfrm>
            <a:off x="1718883" y="527892"/>
            <a:ext cx="8166673" cy="6166685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12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13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14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SortByAddress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new1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15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16</a:t>
            </a:r>
          </a:p>
          <a:p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17  </a:t>
            </a:r>
            <a:r>
              <a:rPr lang="nn-NO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for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(int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0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&lt;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++)</a:t>
            </a:r>
            <a:endParaRPr lang="nn-NO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18  |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word_t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DCSS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(&amp;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status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row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].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|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|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              Undecided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row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].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|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|                            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packKCAS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19 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!=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row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].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if DCSS failed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20  |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isKCAS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     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because of a KCAS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21  | | 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unpack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!=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a DIFFERENT KCAS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22  | |   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KCASHelp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unpack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23  | |    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--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continue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retry "locking" this </a:t>
            </a:r>
            <a:r>
              <a:rPr lang="en-US" dirty="0" err="1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endParaRPr lang="en-US" dirty="0">
              <a:solidFill>
                <a:srgbClr val="FFFF00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24  |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does not contain its exp value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25  | | 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newStatus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Failed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break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26 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(&amp;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status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Undecided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newStatus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27 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bool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succ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status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Succeeded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28  </a:t>
            </a:r>
            <a:r>
              <a:rPr lang="nn-NO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for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(int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0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&lt;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++)</a:t>
            </a:r>
            <a:endParaRPr lang="nn-NO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29  |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succ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?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row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].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row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].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30  |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row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].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packKCAS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31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succ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highlight>
                <a:srgbClr val="2A211C"/>
              </a:highlight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8556171" y="860362"/>
            <a:ext cx="3526971" cy="1151859"/>
          </a:xfrm>
          <a:prstGeom prst="wedgeRectCallout">
            <a:avLst>
              <a:gd name="adj1" fmla="val -75611"/>
              <a:gd name="adj2" fmla="val 6533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Now that we have no descriptor pointer to store. This becomes a READ.</a:t>
            </a:r>
          </a:p>
        </p:txBody>
      </p:sp>
    </p:spTree>
    <p:extLst>
      <p:ext uri="{BB962C8B-B14F-4D97-AF65-F5344CB8AC3E}">
        <p14:creationId xmlns:p14="http://schemas.microsoft.com/office/powerpoint/2010/main" val="157576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D1B165B-0222-42AF-B3AE-9D7186542A27}"/>
              </a:ext>
            </a:extLst>
          </p:cNvPr>
          <p:cNvSpPr/>
          <p:nvPr/>
        </p:nvSpPr>
        <p:spPr>
          <a:xfrm>
            <a:off x="1718884" y="195422"/>
            <a:ext cx="8166672" cy="332470"/>
          </a:xfrm>
          <a:prstGeom prst="rect">
            <a:avLst/>
          </a:prstGeom>
          <a:solidFill>
            <a:srgbClr val="41332B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bool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KCAS_TXN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new1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...)</a:t>
            </a:r>
            <a:endParaRPr lang="en-US" dirty="0">
              <a:solidFill>
                <a:srgbClr val="BDAE9D"/>
              </a:solidFill>
              <a:latin typeface="Courier New" panose="02070309020205020404" pitchFamily="49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B9AACBD-62C7-437F-BD76-4B1DAB9E82B1}"/>
              </a:ext>
            </a:extLst>
          </p:cNvPr>
          <p:cNvSpPr/>
          <p:nvPr/>
        </p:nvSpPr>
        <p:spPr>
          <a:xfrm>
            <a:off x="1718883" y="527892"/>
            <a:ext cx="8166673" cy="6166685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12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13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14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SortByAddress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new1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15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16</a:t>
            </a:r>
          </a:p>
          <a:p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17  </a:t>
            </a:r>
            <a:r>
              <a:rPr lang="nn-NO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for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(int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0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&lt;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++)</a:t>
            </a:r>
            <a:endParaRPr lang="nn-NO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18  | </a:t>
            </a:r>
            <a:r>
              <a:rPr lang="en-US" b="1" u="sng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word_t</a:t>
            </a:r>
            <a:r>
              <a:rPr lang="en-US" b="1" u="sng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b="1" u="sng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b="1" u="sng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b="1" u="sng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b="1" u="sng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" b="1" u="sng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en-US" b="1" u="sng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addri</a:t>
            </a:r>
            <a:r>
              <a:rPr lang="en-US" b="1" u="sng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|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|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19 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!=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row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].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if DCSS failed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20  |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isKCAS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     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because of a KCAS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21  | | 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unpack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!=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a DIFFERENT KCAS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22  | |   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KCASHelp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unpack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23  | |    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--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continue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retry "locking" this </a:t>
            </a:r>
            <a:r>
              <a:rPr lang="en-US" dirty="0" err="1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endParaRPr lang="en-US" dirty="0">
              <a:solidFill>
                <a:srgbClr val="FFFF00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24  |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does not contain its exp value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25  | | 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newStatus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Failed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break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26 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(&amp;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status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Undecided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newStatus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27 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bool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succ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status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Succeeded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28  </a:t>
            </a:r>
            <a:r>
              <a:rPr lang="nn-NO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for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(int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0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&lt;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++)</a:t>
            </a:r>
            <a:endParaRPr lang="nn-NO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29  |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succ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?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row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].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row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].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30  |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row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].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packKCAS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31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succ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highlight>
                <a:srgbClr val="2A211C"/>
              </a:highlight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8144497" y="1900996"/>
            <a:ext cx="3602178" cy="877694"/>
          </a:xfrm>
          <a:prstGeom prst="wedgeRectCallout">
            <a:avLst>
              <a:gd name="adj1" fmla="val -107792"/>
              <a:gd name="adj2" fmla="val 8289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Descriptor d does not exist. Fix references to it.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8144497" y="1900996"/>
            <a:ext cx="3602178" cy="877694"/>
          </a:xfrm>
          <a:prstGeom prst="wedgeRectCallout">
            <a:avLst>
              <a:gd name="adj1" fmla="val -122792"/>
              <a:gd name="adj2" fmla="val -3549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Descriptor d does not exist. Fix references to it.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8144497" y="1900996"/>
            <a:ext cx="3602178" cy="877694"/>
          </a:xfrm>
          <a:prstGeom prst="wedgeRectCallout">
            <a:avLst>
              <a:gd name="adj1" fmla="val -182627"/>
              <a:gd name="adj2" fmla="val 30275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Descriptor d does not exist. Fix references to it.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8144497" y="1900996"/>
            <a:ext cx="3602178" cy="877694"/>
          </a:xfrm>
          <a:prstGeom prst="wedgeRectCallout">
            <a:avLst>
              <a:gd name="adj1" fmla="val -154276"/>
              <a:gd name="adj2" fmla="val 33861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Descriptor d does not exist. Fix references to it.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8144497" y="1900996"/>
            <a:ext cx="3602178" cy="877694"/>
          </a:xfrm>
          <a:prstGeom prst="wedgeRectCallout">
            <a:avLst>
              <a:gd name="adj1" fmla="val -121473"/>
              <a:gd name="adj2" fmla="val 3663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Descriptor d does not exist. Fix references to it.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8146153" y="1900996"/>
            <a:ext cx="3602178" cy="877694"/>
          </a:xfrm>
          <a:prstGeom prst="wedgeRectCallout">
            <a:avLst>
              <a:gd name="adj1" fmla="val -80429"/>
              <a:gd name="adj2" fmla="val 39340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Descriptor d does not exist. Must fix references to it.</a:t>
            </a:r>
          </a:p>
        </p:txBody>
      </p:sp>
    </p:spTree>
    <p:extLst>
      <p:ext uri="{BB962C8B-B14F-4D97-AF65-F5344CB8AC3E}">
        <p14:creationId xmlns:p14="http://schemas.microsoft.com/office/powerpoint/2010/main" val="232961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D1B165B-0222-42AF-B3AE-9D7186542A27}"/>
              </a:ext>
            </a:extLst>
          </p:cNvPr>
          <p:cNvSpPr/>
          <p:nvPr/>
        </p:nvSpPr>
        <p:spPr>
          <a:xfrm>
            <a:off x="1718884" y="195422"/>
            <a:ext cx="8166672" cy="332470"/>
          </a:xfrm>
          <a:prstGeom prst="rect">
            <a:avLst/>
          </a:prstGeom>
          <a:solidFill>
            <a:srgbClr val="41332B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bool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KCAS_TXN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new1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...)</a:t>
            </a:r>
            <a:endParaRPr lang="en-US" dirty="0">
              <a:solidFill>
                <a:srgbClr val="BDAE9D"/>
              </a:solidFill>
              <a:latin typeface="Courier New" panose="02070309020205020404" pitchFamily="49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B9AACBD-62C7-437F-BD76-4B1DAB9E82B1}"/>
              </a:ext>
            </a:extLst>
          </p:cNvPr>
          <p:cNvSpPr/>
          <p:nvPr/>
        </p:nvSpPr>
        <p:spPr>
          <a:xfrm>
            <a:off x="1718883" y="527892"/>
            <a:ext cx="8166673" cy="6166685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12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13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14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SortByAddress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new1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15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16</a:t>
            </a:r>
          </a:p>
          <a:p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17  </a:t>
            </a:r>
            <a:r>
              <a:rPr lang="nn-NO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for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(int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0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&lt;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b="1" u="sng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++)</a:t>
            </a:r>
            <a:endParaRPr lang="nn-NO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18  |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word_t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|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|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19 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!=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b="1" u="sng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       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if DCSS failed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20  |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isKCAS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     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because of a KCAS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21  | | 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unpack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!=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a DIFFERENT KCAS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22  | |   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KCASHelp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unpack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23  | |    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--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continue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retry "locking" this </a:t>
            </a:r>
            <a:r>
              <a:rPr lang="en-US" dirty="0" err="1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endParaRPr lang="en-US" dirty="0">
              <a:solidFill>
                <a:srgbClr val="FFFF00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24  |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does not contain its exp value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25  | | 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newStatus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Failed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break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26 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(&amp;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status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Undecided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newStatus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27 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bool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succ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status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Succeeded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28  </a:t>
            </a:r>
            <a:r>
              <a:rPr lang="nn-NO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for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(int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0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&lt;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b="1" u="sng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++)</a:t>
            </a:r>
            <a:endParaRPr lang="nn-NO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29  |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succ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?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row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].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row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].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30  |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row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].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packKCAS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31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succ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highlight>
                <a:srgbClr val="2A211C"/>
              </a:highlight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8134596" y="2459588"/>
            <a:ext cx="3602178" cy="877694"/>
          </a:xfrm>
          <a:prstGeom prst="wedgeRectCallout">
            <a:avLst>
              <a:gd name="adj1" fmla="val -103012"/>
              <a:gd name="adj2" fmla="val 8898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Since d does not exist,</a:t>
            </a:r>
            <a:br>
              <a:rPr lang="en-CA" dirty="0"/>
            </a:br>
            <a:r>
              <a:rPr lang="en-CA" dirty="0"/>
              <a:t>this if-statement always</a:t>
            </a:r>
            <a:br>
              <a:rPr lang="en-CA" dirty="0"/>
            </a:br>
            <a:r>
              <a:rPr lang="en-CA" dirty="0"/>
              <a:t>evaluates to true! Kill it.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8134596" y="682831"/>
            <a:ext cx="3645725" cy="1270659"/>
          </a:xfrm>
          <a:prstGeom prst="wedgeRectCallout">
            <a:avLst>
              <a:gd name="adj1" fmla="val -121973"/>
              <a:gd name="adj2" fmla="val 5222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Wherever we got n from to put in the descriptor, we pass it to functions etc., to make it available here </a:t>
            </a:r>
          </a:p>
        </p:txBody>
      </p:sp>
    </p:spTree>
    <p:extLst>
      <p:ext uri="{BB962C8B-B14F-4D97-AF65-F5344CB8AC3E}">
        <p14:creationId xmlns:p14="http://schemas.microsoft.com/office/powerpoint/2010/main" val="253921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D1B165B-0222-42AF-B3AE-9D7186542A27}"/>
              </a:ext>
            </a:extLst>
          </p:cNvPr>
          <p:cNvSpPr/>
          <p:nvPr/>
        </p:nvSpPr>
        <p:spPr>
          <a:xfrm>
            <a:off x="1718884" y="195422"/>
            <a:ext cx="8166672" cy="332470"/>
          </a:xfrm>
          <a:prstGeom prst="rect">
            <a:avLst/>
          </a:prstGeom>
          <a:solidFill>
            <a:srgbClr val="41332B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bool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KCAS_TXN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new1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...)</a:t>
            </a:r>
            <a:endParaRPr lang="en-US" dirty="0">
              <a:solidFill>
                <a:srgbClr val="BDAE9D"/>
              </a:solidFill>
              <a:latin typeface="Courier New" panose="02070309020205020404" pitchFamily="49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B9AACBD-62C7-437F-BD76-4B1DAB9E82B1}"/>
              </a:ext>
            </a:extLst>
          </p:cNvPr>
          <p:cNvSpPr/>
          <p:nvPr/>
        </p:nvSpPr>
        <p:spPr>
          <a:xfrm>
            <a:off x="1718883" y="527892"/>
            <a:ext cx="8166673" cy="6166685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12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13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14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SortByAddress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new1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15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16</a:t>
            </a:r>
          </a:p>
          <a:p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17  </a:t>
            </a:r>
            <a:r>
              <a:rPr lang="nn-NO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for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(int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0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&lt;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++)</a:t>
            </a:r>
            <a:endParaRPr lang="nn-NO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18  |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word_t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|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|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19 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!=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       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if DCSS failed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20  |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isKCAS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     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because of a KCAS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21  | |</a:t>
            </a:r>
            <a:endParaRPr lang="en-US" dirty="0">
              <a:solidFill>
                <a:srgbClr val="1E9AE0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22  | | 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KCASHelp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unpack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23  | |  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--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continue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retry "locking" this </a:t>
            </a:r>
            <a:r>
              <a:rPr lang="en-US" dirty="0" err="1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endParaRPr lang="en-US" dirty="0">
              <a:solidFill>
                <a:srgbClr val="FFFF00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24  |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does not contain its exp value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25  | | 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newStatus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Failed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break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26 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(&amp;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status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Undecided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newStatus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27 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bool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succ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status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Succeeded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28  </a:t>
            </a:r>
            <a:r>
              <a:rPr lang="nn-NO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for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(int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0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&lt;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++)</a:t>
            </a:r>
            <a:endParaRPr lang="nn-NO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29  |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succ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?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row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].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row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].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30  |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row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].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packKCAS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31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succ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highlight>
                <a:srgbClr val="2A211C"/>
              </a:highlight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7261761" y="3075709"/>
            <a:ext cx="4678878" cy="1615482"/>
          </a:xfrm>
          <a:prstGeom prst="wedgeRectCallout">
            <a:avLst>
              <a:gd name="adj1" fmla="val -81440"/>
              <a:gd name="adj2" fmla="val 5210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If we get here, KCAS will return false.</a:t>
            </a:r>
          </a:p>
          <a:p>
            <a:pPr algn="ctr"/>
            <a:r>
              <a:rPr lang="en-CA" dirty="0"/>
              <a:t>Any further steps are simply done to roll back previous changes.</a:t>
            </a:r>
          </a:p>
          <a:p>
            <a:pPr algn="ctr"/>
            <a:r>
              <a:rPr lang="en-CA" dirty="0"/>
              <a:t>But we haven’t made any changes!</a:t>
            </a:r>
          </a:p>
          <a:p>
            <a:pPr algn="ctr"/>
            <a:r>
              <a:rPr lang="en-CA" dirty="0"/>
              <a:t>Just </a:t>
            </a:r>
            <a:r>
              <a:rPr lang="en-CA" b="1" dirty="0"/>
              <a:t>return false (and commit)</a:t>
            </a:r>
            <a:r>
              <a:rPr lang="en-CA" dirty="0"/>
              <a:t>!</a:t>
            </a:r>
          </a:p>
        </p:txBody>
      </p:sp>
      <p:sp>
        <p:nvSpPr>
          <p:cNvPr id="3" name="Rectangle 2"/>
          <p:cNvSpPr/>
          <p:nvPr/>
        </p:nvSpPr>
        <p:spPr>
          <a:xfrm>
            <a:off x="8158348" y="338447"/>
            <a:ext cx="3782291" cy="252530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/>
              <a:t>Small optimization: </a:t>
            </a:r>
            <a:r>
              <a:rPr lang="en-CA" dirty="0"/>
              <a:t>why not </a:t>
            </a:r>
            <a:r>
              <a:rPr lang="en-CA" b="1" dirty="0"/>
              <a:t>abort</a:t>
            </a:r>
            <a:r>
              <a:rPr lang="en-CA" dirty="0"/>
              <a:t> instead of </a:t>
            </a:r>
            <a:r>
              <a:rPr lang="en-CA" b="1" dirty="0"/>
              <a:t>commit</a:t>
            </a:r>
            <a:r>
              <a:rPr lang="en-CA" dirty="0"/>
              <a:t>?</a:t>
            </a:r>
          </a:p>
          <a:p>
            <a:pPr algn="ctr"/>
            <a:r>
              <a:rPr lang="en-CA" dirty="0"/>
              <a:t>We want to </a:t>
            </a:r>
            <a:r>
              <a:rPr lang="en-CA" b="1" dirty="0"/>
              <a:t>return false</a:t>
            </a:r>
            <a:r>
              <a:rPr lang="en-CA" dirty="0"/>
              <a:t>, and </a:t>
            </a:r>
            <a:r>
              <a:rPr lang="en-CA" dirty="0" err="1"/>
              <a:t>xabort</a:t>
            </a:r>
            <a:r>
              <a:rPr lang="en-CA" dirty="0"/>
              <a:t> will move our program counter back to the last </a:t>
            </a:r>
            <a:r>
              <a:rPr lang="en-CA" dirty="0" err="1"/>
              <a:t>xbegin</a:t>
            </a:r>
            <a:r>
              <a:rPr lang="en-CA" dirty="0"/>
              <a:t> immediately without doing any writes to shared memory…</a:t>
            </a:r>
          </a:p>
          <a:p>
            <a:pPr algn="ctr"/>
            <a:r>
              <a:rPr lang="en-CA" b="1" dirty="0"/>
              <a:t>Could we make </a:t>
            </a:r>
            <a:r>
              <a:rPr lang="en-CA" b="1" dirty="0" err="1"/>
              <a:t>xabort</a:t>
            </a:r>
            <a:r>
              <a:rPr lang="en-CA" b="1" dirty="0"/>
              <a:t> work?</a:t>
            </a:r>
          </a:p>
        </p:txBody>
      </p:sp>
    </p:spTree>
    <p:extLst>
      <p:ext uri="{BB962C8B-B14F-4D97-AF65-F5344CB8AC3E}">
        <p14:creationId xmlns:p14="http://schemas.microsoft.com/office/powerpoint/2010/main" val="211720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D1B165B-0222-42AF-B3AE-9D7186542A27}"/>
              </a:ext>
            </a:extLst>
          </p:cNvPr>
          <p:cNvSpPr/>
          <p:nvPr/>
        </p:nvSpPr>
        <p:spPr>
          <a:xfrm>
            <a:off x="1718884" y="195422"/>
            <a:ext cx="8166672" cy="332470"/>
          </a:xfrm>
          <a:prstGeom prst="rect">
            <a:avLst/>
          </a:prstGeom>
          <a:solidFill>
            <a:srgbClr val="41332B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bool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KCAS_TXN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new1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...)</a:t>
            </a:r>
            <a:endParaRPr lang="en-US" dirty="0">
              <a:solidFill>
                <a:srgbClr val="BDAE9D"/>
              </a:solidFill>
              <a:latin typeface="Courier New" panose="02070309020205020404" pitchFamily="49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B9AACBD-62C7-437F-BD76-4B1DAB9E82B1}"/>
              </a:ext>
            </a:extLst>
          </p:cNvPr>
          <p:cNvSpPr/>
          <p:nvPr/>
        </p:nvSpPr>
        <p:spPr>
          <a:xfrm>
            <a:off x="1718883" y="527892"/>
            <a:ext cx="8166673" cy="6166685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12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13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14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SortByAddress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new1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15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16</a:t>
            </a:r>
            <a:endParaRPr lang="en-US" b="1" u="sng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17  </a:t>
            </a:r>
            <a:r>
              <a:rPr lang="nn-NO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for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(int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0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&lt;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++)</a:t>
            </a:r>
            <a:endParaRPr lang="nn-NO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18  |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word_t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|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|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19 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!=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       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if DCSS failed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20  |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isKCAS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     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because of a KCAS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21  | |</a:t>
            </a:r>
            <a:endParaRPr lang="en-US" dirty="0">
              <a:solidFill>
                <a:srgbClr val="1E9AE0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22  | | 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KCASHelp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unpack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23  | |  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--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continue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retry "locking" this </a:t>
            </a:r>
            <a:r>
              <a:rPr lang="en-US" dirty="0" err="1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endParaRPr lang="en-US" dirty="0">
              <a:solidFill>
                <a:srgbClr val="FFFF00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24  |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does not contain its exp value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25  | |   </a:t>
            </a:r>
            <a:r>
              <a:rPr lang="en-US" b="1" u="sng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 </a:t>
            </a:r>
            <a:r>
              <a:rPr lang="en-CA" b="1" u="sng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false</a:t>
            </a:r>
            <a:r>
              <a:rPr lang="en-US" b="1" u="sng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b="1" u="sng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26 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(&amp;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status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Undecided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newStatus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27 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bool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succ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status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Succeeded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28  </a:t>
            </a:r>
            <a:r>
              <a:rPr lang="nn-NO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for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(int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0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&lt;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++)</a:t>
            </a:r>
            <a:endParaRPr lang="nn-NO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29  |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succ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?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row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].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row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].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30  |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row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].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packKCAS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31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succ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highlight>
                <a:srgbClr val="2A211C"/>
              </a:highlight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8914038" y="4898148"/>
            <a:ext cx="3119250" cy="528875"/>
          </a:xfrm>
          <a:prstGeom prst="wedgeRectCallout">
            <a:avLst>
              <a:gd name="adj1" fmla="val -94560"/>
              <a:gd name="adj2" fmla="val -1155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d-&gt;status does not exist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8914038" y="4898147"/>
            <a:ext cx="3119250" cy="528875"/>
          </a:xfrm>
          <a:prstGeom prst="wedgeRectCallout">
            <a:avLst>
              <a:gd name="adj1" fmla="val -97986"/>
              <a:gd name="adj2" fmla="val 4457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d-&gt;status does not exist</a:t>
            </a:r>
          </a:p>
        </p:txBody>
      </p:sp>
    </p:spTree>
    <p:extLst>
      <p:ext uri="{BB962C8B-B14F-4D97-AF65-F5344CB8AC3E}">
        <p14:creationId xmlns:p14="http://schemas.microsoft.com/office/powerpoint/2010/main" val="295300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D1B165B-0222-42AF-B3AE-9D7186542A27}"/>
              </a:ext>
            </a:extLst>
          </p:cNvPr>
          <p:cNvSpPr/>
          <p:nvPr/>
        </p:nvSpPr>
        <p:spPr>
          <a:xfrm>
            <a:off x="1718884" y="195422"/>
            <a:ext cx="8166672" cy="332470"/>
          </a:xfrm>
          <a:prstGeom prst="rect">
            <a:avLst/>
          </a:prstGeom>
          <a:solidFill>
            <a:srgbClr val="41332B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bool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KCAS_TXN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new1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...)</a:t>
            </a:r>
            <a:endParaRPr lang="en-US" dirty="0">
              <a:solidFill>
                <a:srgbClr val="BDAE9D"/>
              </a:solidFill>
              <a:latin typeface="Courier New" panose="02070309020205020404" pitchFamily="49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B9AACBD-62C7-437F-BD76-4B1DAB9E82B1}"/>
              </a:ext>
            </a:extLst>
          </p:cNvPr>
          <p:cNvSpPr/>
          <p:nvPr/>
        </p:nvSpPr>
        <p:spPr>
          <a:xfrm>
            <a:off x="1718883" y="527892"/>
            <a:ext cx="8166673" cy="6166685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12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13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14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SortByAddress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new1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15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16</a:t>
            </a:r>
          </a:p>
          <a:p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17  </a:t>
            </a:r>
            <a:r>
              <a:rPr lang="nn-NO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for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(int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0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&lt;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++)</a:t>
            </a:r>
            <a:endParaRPr lang="nn-NO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18  |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word_t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|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|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19 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!=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       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if DCSS failed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20  |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isKCAS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     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because of a KCAS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21  | |</a:t>
            </a:r>
            <a:endParaRPr lang="en-US" dirty="0">
              <a:solidFill>
                <a:srgbClr val="1E9AE0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22  | | 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KCASHelp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unpack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23  | |  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--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continue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retry "locking" this </a:t>
            </a:r>
            <a:r>
              <a:rPr lang="en-US" dirty="0" err="1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endParaRPr lang="en-US" dirty="0">
              <a:solidFill>
                <a:srgbClr val="FFFF00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24  |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does not contain its exp value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25  | | 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false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26  | |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27  | |</a:t>
            </a:r>
          </a:p>
          <a:p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28  </a:t>
            </a:r>
            <a:r>
              <a:rPr lang="nn-NO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for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(int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0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&lt;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++)</a:t>
            </a:r>
            <a:endParaRPr lang="nn-NO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29  |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succ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?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row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].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row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].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30  |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row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].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packKCAS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31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succ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highlight>
                <a:srgbClr val="2A211C"/>
              </a:highlight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8557778" y="3301340"/>
            <a:ext cx="3477864" cy="2084119"/>
          </a:xfrm>
          <a:prstGeom prst="wedgeRectCallout">
            <a:avLst>
              <a:gd name="adj1" fmla="val -102012"/>
              <a:gd name="adj2" fmla="val 6964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If we are here, we saw all of our expected values.</a:t>
            </a:r>
            <a:br>
              <a:rPr lang="en-CA" dirty="0"/>
            </a:br>
            <a:r>
              <a:rPr lang="en-CA" dirty="0"/>
              <a:t>No need to test for success or store expected values. We haven’t stored anything yet! Just store new values!</a:t>
            </a:r>
          </a:p>
        </p:txBody>
      </p:sp>
      <p:sp>
        <p:nvSpPr>
          <p:cNvPr id="2" name="Rectangle 1"/>
          <p:cNvSpPr/>
          <p:nvPr/>
        </p:nvSpPr>
        <p:spPr>
          <a:xfrm>
            <a:off x="8550234" y="5397335"/>
            <a:ext cx="3479470" cy="4512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Also fix references to </a:t>
            </a:r>
            <a:r>
              <a:rPr lang="en-CA" b="1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14847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D1B165B-0222-42AF-B3AE-9D7186542A27}"/>
              </a:ext>
            </a:extLst>
          </p:cNvPr>
          <p:cNvSpPr/>
          <p:nvPr/>
        </p:nvSpPr>
        <p:spPr>
          <a:xfrm>
            <a:off x="1718884" y="195422"/>
            <a:ext cx="8166672" cy="332470"/>
          </a:xfrm>
          <a:prstGeom prst="rect">
            <a:avLst/>
          </a:prstGeom>
          <a:solidFill>
            <a:srgbClr val="41332B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bool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KCAS_TXN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new1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...)</a:t>
            </a:r>
            <a:endParaRPr lang="en-US" dirty="0">
              <a:solidFill>
                <a:srgbClr val="BDAE9D"/>
              </a:solidFill>
              <a:latin typeface="Courier New" panose="02070309020205020404" pitchFamily="49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B9AACBD-62C7-437F-BD76-4B1DAB9E82B1}"/>
              </a:ext>
            </a:extLst>
          </p:cNvPr>
          <p:cNvSpPr/>
          <p:nvPr/>
        </p:nvSpPr>
        <p:spPr>
          <a:xfrm>
            <a:off x="1718883" y="527892"/>
            <a:ext cx="8166673" cy="6166685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12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13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14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SortByAddress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new1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15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16</a:t>
            </a:r>
          </a:p>
          <a:p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17  </a:t>
            </a:r>
            <a:r>
              <a:rPr lang="nn-NO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for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(int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0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&lt;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++)</a:t>
            </a:r>
            <a:endParaRPr lang="nn-NO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18  |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word_t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|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|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19 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!=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       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if DCSS failed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20  |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isKCAS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     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because of a KCAS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21  | |</a:t>
            </a:r>
            <a:endParaRPr lang="en-US" dirty="0">
              <a:solidFill>
                <a:srgbClr val="1E9AE0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22  | | 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KCASHelp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unpack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23  | |  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--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continue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retry "locking" this </a:t>
            </a:r>
            <a:r>
              <a:rPr lang="en-US" dirty="0" err="1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endParaRPr lang="en-US" dirty="0">
              <a:solidFill>
                <a:srgbClr val="FFFF00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24  |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does not contain its exp value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25  | | 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false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26  | |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27  | |</a:t>
            </a:r>
          </a:p>
          <a:p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28  </a:t>
            </a:r>
            <a:r>
              <a:rPr lang="nn-NO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for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(int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0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&lt;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++)</a:t>
            </a:r>
            <a:endParaRPr lang="nn-NO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29  |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30  |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b="1" u="sng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b="1" u="sng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b="1" u="sng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31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succ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highlight>
                <a:srgbClr val="2A211C"/>
              </a:highlight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8039596" y="4809506"/>
            <a:ext cx="3734788" cy="1502228"/>
          </a:xfrm>
          <a:prstGeom prst="wedgeRectCallout">
            <a:avLst>
              <a:gd name="adj1" fmla="val -108429"/>
              <a:gd name="adj2" fmla="val 423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No need for CAS. We only got here because </a:t>
            </a:r>
            <a:r>
              <a:rPr lang="en-CA" b="1" dirty="0" err="1"/>
              <a:t>addri</a:t>
            </a:r>
            <a:r>
              <a:rPr lang="en-CA" dirty="0"/>
              <a:t> contains its expected value. If that changes, we are aborted!</a:t>
            </a:r>
          </a:p>
          <a:p>
            <a:pPr algn="ctr"/>
            <a:r>
              <a:rPr lang="en-CA" dirty="0"/>
              <a:t>We can just </a:t>
            </a:r>
            <a:r>
              <a:rPr lang="en-CA" b="1" dirty="0"/>
              <a:t>write</a:t>
            </a:r>
            <a:r>
              <a:rPr lang="en-CA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22006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D1B165B-0222-42AF-B3AE-9D7186542A27}"/>
              </a:ext>
            </a:extLst>
          </p:cNvPr>
          <p:cNvSpPr/>
          <p:nvPr/>
        </p:nvSpPr>
        <p:spPr>
          <a:xfrm>
            <a:off x="1718884" y="195422"/>
            <a:ext cx="8166672" cy="332470"/>
          </a:xfrm>
          <a:prstGeom prst="rect">
            <a:avLst/>
          </a:prstGeom>
          <a:solidFill>
            <a:srgbClr val="41332B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bool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KCAS_TXN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new1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...)</a:t>
            </a:r>
            <a:endParaRPr lang="en-US" dirty="0">
              <a:solidFill>
                <a:srgbClr val="BDAE9D"/>
              </a:solidFill>
              <a:latin typeface="Courier New" panose="02070309020205020404" pitchFamily="49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B9AACBD-62C7-437F-BD76-4B1DAB9E82B1}"/>
              </a:ext>
            </a:extLst>
          </p:cNvPr>
          <p:cNvSpPr/>
          <p:nvPr/>
        </p:nvSpPr>
        <p:spPr>
          <a:xfrm>
            <a:off x="1718883" y="527892"/>
            <a:ext cx="8166673" cy="6166685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12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13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14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SortByAddress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new1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15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16</a:t>
            </a:r>
          </a:p>
          <a:p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17  </a:t>
            </a:r>
            <a:r>
              <a:rPr lang="nn-NO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for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(int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0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&lt;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++)</a:t>
            </a:r>
            <a:endParaRPr lang="nn-NO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18  |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word_t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|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|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19 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!=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       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if DCSS failed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20  |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isKCAS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     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because of a KCAS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21  | |</a:t>
            </a:r>
            <a:endParaRPr lang="en-US" dirty="0">
              <a:solidFill>
                <a:srgbClr val="1E9AE0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22  | | 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KCASHelp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unpack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23  | |  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--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continue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retry "locking" this </a:t>
            </a:r>
            <a:r>
              <a:rPr lang="en-US" dirty="0" err="1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endParaRPr lang="en-US" dirty="0">
              <a:solidFill>
                <a:srgbClr val="FFFF00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24  |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does not contain its exp value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25  | | 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false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26  | |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27  | |</a:t>
            </a:r>
          </a:p>
          <a:p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28  </a:t>
            </a:r>
            <a:r>
              <a:rPr lang="nn-NO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for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(int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0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&lt;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++)</a:t>
            </a:r>
            <a:endParaRPr lang="nn-NO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29  |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30  | </a:t>
            </a:r>
            <a:r>
              <a:rPr lang="en" b="1" u="sng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en-US" b="1" u="sng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addri</a:t>
            </a:r>
            <a:r>
              <a:rPr lang="en-US" b="1" u="sng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b="1" u="sng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b="1" u="sng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b="1" u="sng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newi</a:t>
            </a:r>
            <a:r>
              <a:rPr lang="en-US" b="1" u="sng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b="1" u="sng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31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succ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highlight>
                <a:srgbClr val="2A211C"/>
              </a:highlight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6329548" y="5753593"/>
            <a:ext cx="3996048" cy="777833"/>
          </a:xfrm>
          <a:prstGeom prst="wedgeRectCallout">
            <a:avLst>
              <a:gd name="adj1" fmla="val -105998"/>
              <a:gd name="adj2" fmla="val 4158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If we get here, we succeeded.</a:t>
            </a:r>
          </a:p>
          <a:p>
            <a:pPr algn="ctr"/>
            <a:r>
              <a:rPr lang="en-CA" dirty="0"/>
              <a:t>Just return true.</a:t>
            </a:r>
          </a:p>
        </p:txBody>
      </p:sp>
    </p:spTree>
    <p:extLst>
      <p:ext uri="{BB962C8B-B14F-4D97-AF65-F5344CB8AC3E}">
        <p14:creationId xmlns:p14="http://schemas.microsoft.com/office/powerpoint/2010/main" val="243541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D1B165B-0222-42AF-B3AE-9D7186542A27}"/>
              </a:ext>
            </a:extLst>
          </p:cNvPr>
          <p:cNvSpPr/>
          <p:nvPr/>
        </p:nvSpPr>
        <p:spPr>
          <a:xfrm>
            <a:off x="2003892" y="1941096"/>
            <a:ext cx="8166672" cy="332470"/>
          </a:xfrm>
          <a:prstGeom prst="rect">
            <a:avLst/>
          </a:prstGeom>
          <a:solidFill>
            <a:srgbClr val="41332B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bool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KCAS_TXN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new1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...)</a:t>
            </a:r>
            <a:endParaRPr lang="en-US" dirty="0">
              <a:solidFill>
                <a:srgbClr val="BDAE9D"/>
              </a:solidFill>
              <a:latin typeface="Courier New" panose="02070309020205020404" pitchFamily="49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B9AACBD-62C7-437F-BD76-4B1DAB9E82B1}"/>
              </a:ext>
            </a:extLst>
          </p:cNvPr>
          <p:cNvSpPr/>
          <p:nvPr/>
        </p:nvSpPr>
        <p:spPr>
          <a:xfrm>
            <a:off x="2003891" y="2273567"/>
            <a:ext cx="8166673" cy="3391276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12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SortByAddress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new1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13  </a:t>
            </a:r>
            <a:r>
              <a:rPr lang="nn-NO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for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(int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0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&lt;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++)</a:t>
            </a:r>
            <a:endParaRPr lang="nn-NO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14  |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word_t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15 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!=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if we see a non-expected </a:t>
            </a:r>
            <a:r>
              <a:rPr lang="en-US" dirty="0" err="1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</a:t>
            </a:r>
            <a:r>
              <a:rPr lang="en-US" dirty="0">
                <a:solidFill>
                  <a:srgbClr val="1E9AE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16  |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isKCAS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--that is a KCAS descriptor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17  | | 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KCASHelp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unpack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));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unpack &amp; help it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18  | |  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--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continue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retry "locking" this </a:t>
            </a:r>
            <a:r>
              <a:rPr lang="en-US" dirty="0" err="1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endParaRPr lang="en-US" dirty="0">
              <a:solidFill>
                <a:srgbClr val="FFFF00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19  |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contain a non-expected program </a:t>
            </a:r>
            <a:r>
              <a:rPr lang="en-US" dirty="0" err="1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</a:t>
            </a:r>
            <a:endParaRPr lang="en-US" dirty="0">
              <a:solidFill>
                <a:srgbClr val="FFFF00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20  | | 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false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21  </a:t>
            </a:r>
            <a:r>
              <a:rPr lang="nn-NO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for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(int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0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&lt;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++)</a:t>
            </a:r>
            <a:endParaRPr lang="nn-NO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22  |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addri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23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true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highlight>
                <a:srgbClr val="2A211C"/>
              </a:highlight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3795" y="336395"/>
            <a:ext cx="10353761" cy="1414345"/>
          </a:xfrm>
        </p:spPr>
        <p:txBody>
          <a:bodyPr/>
          <a:lstStyle/>
          <a:p>
            <a:r>
              <a:rPr lang="en-CA" dirty="0"/>
              <a:t>Cleaning up white space / comments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7861465" y="5142016"/>
            <a:ext cx="3996048" cy="1217183"/>
          </a:xfrm>
          <a:prstGeom prst="wedgeRectCallout">
            <a:avLst>
              <a:gd name="adj1" fmla="val -109861"/>
              <a:gd name="adj2" fmla="val -12915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Seems implausible that we will get to retry “locking” this </a:t>
            </a:r>
            <a:r>
              <a:rPr lang="en-CA" dirty="0" err="1"/>
              <a:t>addr</a:t>
            </a:r>
            <a:r>
              <a:rPr lang="en-CA" dirty="0"/>
              <a:t> (by reading it). Aren’t we likely to get aborted by then?</a:t>
            </a:r>
          </a:p>
        </p:txBody>
      </p:sp>
    </p:spTree>
    <p:extLst>
      <p:ext uri="{BB962C8B-B14F-4D97-AF65-F5344CB8AC3E}">
        <p14:creationId xmlns:p14="http://schemas.microsoft.com/office/powerpoint/2010/main" val="327801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366155"/>
            <a:ext cx="10353761" cy="672935"/>
          </a:xfrm>
        </p:spPr>
        <p:txBody>
          <a:bodyPr/>
          <a:lstStyle/>
          <a:p>
            <a:r>
              <a:rPr lang="en-CA" dirty="0"/>
              <a:t>Helping and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496359"/>
            <a:ext cx="10353762" cy="4512554"/>
          </a:xfrm>
        </p:spPr>
        <p:txBody>
          <a:bodyPr>
            <a:normAutofit lnSpcReduction="10000"/>
          </a:bodyPr>
          <a:lstStyle/>
          <a:p>
            <a:r>
              <a:rPr lang="en-CA" dirty="0"/>
              <a:t>Helping involves touching data other threads are working on (data conflicts!!)</a:t>
            </a:r>
          </a:p>
          <a:p>
            <a:r>
              <a:rPr lang="en-CA" dirty="0"/>
              <a:t>Transactions that help non-transactional operations</a:t>
            </a:r>
          </a:p>
          <a:p>
            <a:pPr lvl="1"/>
            <a:r>
              <a:rPr lang="en-CA" dirty="0"/>
              <a:t>If you read some data, and someone else writes to it, your transaction will abort</a:t>
            </a:r>
          </a:p>
          <a:p>
            <a:pPr lvl="1"/>
            <a:r>
              <a:rPr lang="en-CA" dirty="0"/>
              <a:t>They are highly likely to write to data you’ve read,</a:t>
            </a:r>
            <a:br>
              <a:rPr lang="en-CA" dirty="0"/>
            </a:br>
            <a:r>
              <a:rPr lang="en-CA" dirty="0"/>
              <a:t>since you have found them in the middle of their operation</a:t>
            </a:r>
          </a:p>
          <a:p>
            <a:r>
              <a:rPr lang="en-CA" dirty="0"/>
              <a:t>Non-transactional operations helping transactions</a:t>
            </a:r>
          </a:p>
          <a:p>
            <a:pPr lvl="1"/>
            <a:r>
              <a:rPr lang="en-CA" dirty="0"/>
              <a:t>If you perform a write that a transaction is trying to do also, two cases arise:</a:t>
            </a:r>
          </a:p>
          <a:p>
            <a:pPr lvl="1"/>
            <a:r>
              <a:rPr lang="en-CA" dirty="0"/>
              <a:t>(a) you write after the transaction commits, and you didn’t really help</a:t>
            </a:r>
          </a:p>
          <a:p>
            <a:pPr lvl="1"/>
            <a:r>
              <a:rPr lang="en-CA" dirty="0"/>
              <a:t>(b) you write before the transaction commits, and it must abort</a:t>
            </a:r>
          </a:p>
          <a:p>
            <a:r>
              <a:rPr lang="en-CA" dirty="0"/>
              <a:t>Transactions helping transactions</a:t>
            </a:r>
          </a:p>
          <a:p>
            <a:pPr lvl="1"/>
            <a:r>
              <a:rPr lang="en-CA" dirty="0"/>
              <a:t>No. Just no.</a:t>
            </a:r>
          </a:p>
        </p:txBody>
      </p:sp>
    </p:spTree>
    <p:extLst>
      <p:ext uri="{BB962C8B-B14F-4D97-AF65-F5344CB8AC3E}">
        <p14:creationId xmlns:p14="http://schemas.microsoft.com/office/powerpoint/2010/main" val="98039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231C7-8686-4BED-B235-D340DD7F2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16A90-F53B-4747-9451-8FC456926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Transactional memory (TM)</a:t>
            </a:r>
          </a:p>
          <a:p>
            <a:r>
              <a:rPr lang="en-US" dirty="0"/>
              <a:t>Intel’s restricted transactional memory (RTM / HTM / TSX-NI)</a:t>
            </a:r>
          </a:p>
          <a:p>
            <a:r>
              <a:rPr lang="en-US" dirty="0"/>
              <a:t>Transactional lock elision (TLE)</a:t>
            </a:r>
          </a:p>
          <a:p>
            <a:pPr lvl="1"/>
            <a:r>
              <a:rPr lang="en-US" dirty="0"/>
              <a:t>Hash table</a:t>
            </a:r>
          </a:p>
        </p:txBody>
      </p:sp>
    </p:spTree>
    <p:extLst>
      <p:ext uri="{BB962C8B-B14F-4D97-AF65-F5344CB8AC3E}">
        <p14:creationId xmlns:p14="http://schemas.microsoft.com/office/powerpoint/2010/main" val="369126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Why do we help at all?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To guarantee lock-free progress:</a:t>
            </a:r>
          </a:p>
          <a:p>
            <a:pPr lvl="1"/>
            <a:r>
              <a:rPr lang="en-CA" b="1" i="1" dirty="0"/>
              <a:t>Some </a:t>
            </a:r>
            <a:r>
              <a:rPr lang="en-CA" dirty="0"/>
              <a:t>operation always completes in the future</a:t>
            </a:r>
          </a:p>
          <a:p>
            <a:r>
              <a:rPr lang="en-CA" dirty="0"/>
              <a:t>How much helping is needed to guarantee progress in our algorithm?</a:t>
            </a:r>
          </a:p>
          <a:p>
            <a:pPr lvl="1"/>
            <a:r>
              <a:rPr lang="en-CA" dirty="0"/>
              <a:t>What if transactions don’t help, and we don’t help them?</a:t>
            </a:r>
          </a:p>
          <a:p>
            <a:pPr lvl="1"/>
            <a:r>
              <a:rPr lang="en-CA" dirty="0"/>
              <a:t>Suppose all transactions abort (so they do not make progress)</a:t>
            </a:r>
          </a:p>
          <a:p>
            <a:pPr lvl="1"/>
            <a:r>
              <a:rPr lang="en-CA" dirty="0"/>
              <a:t>Then all operations go to their fallback code paths, and run lock-free code</a:t>
            </a:r>
          </a:p>
          <a:p>
            <a:pPr lvl="1"/>
            <a:r>
              <a:rPr lang="en-CA" dirty="0"/>
              <a:t>This lock-free code </a:t>
            </a:r>
            <a:r>
              <a:rPr lang="en-CA" b="1" dirty="0"/>
              <a:t>guarantees progress</a:t>
            </a:r>
          </a:p>
        </p:txBody>
      </p:sp>
    </p:spTree>
    <p:extLst>
      <p:ext uri="{BB962C8B-B14F-4D97-AF65-F5344CB8AC3E}">
        <p14:creationId xmlns:p14="http://schemas.microsoft.com/office/powerpoint/2010/main" val="344946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D1B165B-0222-42AF-B3AE-9D7186542A27}"/>
              </a:ext>
            </a:extLst>
          </p:cNvPr>
          <p:cNvSpPr/>
          <p:nvPr/>
        </p:nvSpPr>
        <p:spPr>
          <a:xfrm>
            <a:off x="2003892" y="1941096"/>
            <a:ext cx="8166672" cy="332470"/>
          </a:xfrm>
          <a:prstGeom prst="rect">
            <a:avLst/>
          </a:prstGeom>
          <a:solidFill>
            <a:srgbClr val="41332B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bool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KCAS_TXN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new1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...)</a:t>
            </a:r>
            <a:endParaRPr lang="en-US" dirty="0">
              <a:solidFill>
                <a:srgbClr val="BDAE9D"/>
              </a:solidFill>
              <a:latin typeface="Courier New" panose="02070309020205020404" pitchFamily="49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B9AACBD-62C7-437F-BD76-4B1DAB9E82B1}"/>
              </a:ext>
            </a:extLst>
          </p:cNvPr>
          <p:cNvSpPr/>
          <p:nvPr/>
        </p:nvSpPr>
        <p:spPr>
          <a:xfrm>
            <a:off x="2003891" y="2273567"/>
            <a:ext cx="8166673" cy="3391276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12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SortByAddress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new1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13  </a:t>
            </a:r>
            <a:r>
              <a:rPr lang="nn-NO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for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(int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0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&lt;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++)</a:t>
            </a:r>
            <a:endParaRPr lang="nn-NO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14  |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word_t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15 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!=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if we see a non-expected </a:t>
            </a:r>
            <a:r>
              <a:rPr lang="en-US" dirty="0" err="1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16  |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isKCAS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--that is a KCAS descriptor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17  | | 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KCASHelp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unpack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));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unpack &amp; help it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18  | |  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--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continue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retry "locking" this </a:t>
            </a:r>
            <a:r>
              <a:rPr lang="en-US" dirty="0" err="1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endParaRPr lang="en-US" dirty="0">
              <a:solidFill>
                <a:srgbClr val="FFFF00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19  |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contain a non-expected program </a:t>
            </a:r>
            <a:r>
              <a:rPr lang="en-US" dirty="0" err="1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</a:t>
            </a:r>
            <a:endParaRPr lang="en-US" dirty="0">
              <a:solidFill>
                <a:srgbClr val="FFFF00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20  | | 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false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21  </a:t>
            </a:r>
            <a:r>
              <a:rPr lang="nn-NO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for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(int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0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&lt;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++)</a:t>
            </a:r>
            <a:endParaRPr lang="nn-NO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22  |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addri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23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true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highlight>
                <a:srgbClr val="2A211C"/>
              </a:highlight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3795" y="336395"/>
            <a:ext cx="10353761" cy="1414345"/>
          </a:xfrm>
        </p:spPr>
        <p:txBody>
          <a:bodyPr/>
          <a:lstStyle/>
          <a:p>
            <a:r>
              <a:rPr lang="en-CA" dirty="0"/>
              <a:t>Removing transactional helping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7428216" y="5142016"/>
            <a:ext cx="4429297" cy="1217183"/>
          </a:xfrm>
          <a:prstGeom prst="wedgeRectCallout">
            <a:avLst>
              <a:gd name="adj1" fmla="val -95943"/>
              <a:gd name="adj2" fmla="val -12999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Instead of helping, just assume we will get aborted, and issue our own explicit </a:t>
            </a:r>
            <a:r>
              <a:rPr lang="en-CA" b="1" dirty="0" err="1"/>
              <a:t>xabort</a:t>
            </a:r>
            <a:r>
              <a:rPr lang="en-CA" dirty="0"/>
              <a:t>. (After this we’ll </a:t>
            </a:r>
            <a:r>
              <a:rPr lang="en-CA" b="1" dirty="0"/>
              <a:t>try again</a:t>
            </a:r>
            <a:r>
              <a:rPr lang="en-CA" dirty="0"/>
              <a:t>.)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8716558" y="1332504"/>
            <a:ext cx="3320407" cy="1217183"/>
          </a:xfrm>
          <a:prstGeom prst="wedgeRectCallout">
            <a:avLst>
              <a:gd name="adj1" fmla="val -72897"/>
              <a:gd name="adj2" fmla="val 4332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Note: could even remove this sorting as a fast-path optimization!</a:t>
            </a:r>
          </a:p>
        </p:txBody>
      </p:sp>
    </p:spTree>
    <p:extLst>
      <p:ext uri="{BB962C8B-B14F-4D97-AF65-F5344CB8AC3E}">
        <p14:creationId xmlns:p14="http://schemas.microsoft.com/office/powerpoint/2010/main" val="95995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D1B165B-0222-42AF-B3AE-9D7186542A27}"/>
              </a:ext>
            </a:extLst>
          </p:cNvPr>
          <p:cNvSpPr/>
          <p:nvPr/>
        </p:nvSpPr>
        <p:spPr>
          <a:xfrm>
            <a:off x="2003892" y="1941096"/>
            <a:ext cx="8166672" cy="332470"/>
          </a:xfrm>
          <a:prstGeom prst="rect">
            <a:avLst/>
          </a:prstGeom>
          <a:solidFill>
            <a:srgbClr val="41332B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bool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KCAS_TXN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new1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...)</a:t>
            </a:r>
            <a:endParaRPr lang="en-US" dirty="0">
              <a:solidFill>
                <a:srgbClr val="BDAE9D"/>
              </a:solidFill>
              <a:latin typeface="Courier New" panose="02070309020205020404" pitchFamily="49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B9AACBD-62C7-437F-BD76-4B1DAB9E82B1}"/>
              </a:ext>
            </a:extLst>
          </p:cNvPr>
          <p:cNvSpPr/>
          <p:nvPr/>
        </p:nvSpPr>
        <p:spPr>
          <a:xfrm>
            <a:off x="2003891" y="2273566"/>
            <a:ext cx="8166673" cy="3165333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12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SortByAddress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new1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13  </a:t>
            </a:r>
            <a:r>
              <a:rPr lang="nn-NO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for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(int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0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&lt;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++)</a:t>
            </a:r>
            <a:endParaRPr lang="nn-NO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14  |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word_t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15 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!=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if we see a non-expected </a:t>
            </a:r>
            <a:r>
              <a:rPr lang="en-US" dirty="0" err="1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16  |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isKCAS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--that is a KCAS descriptor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17  | | 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xabort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();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  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give up (and try again)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18  |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contain a non-expected program </a:t>
            </a:r>
            <a:r>
              <a:rPr lang="en-US" dirty="0" err="1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</a:t>
            </a:r>
            <a:endParaRPr lang="en-US" dirty="0">
              <a:solidFill>
                <a:srgbClr val="FFFF00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19  | | 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false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20  </a:t>
            </a:r>
            <a:r>
              <a:rPr lang="nn-NO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for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(int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0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&lt;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++)</a:t>
            </a:r>
            <a:endParaRPr lang="nn-NO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21  |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addri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22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true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highlight>
                <a:srgbClr val="2A211C"/>
              </a:highlight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3795" y="336395"/>
            <a:ext cx="10353761" cy="1414345"/>
          </a:xfrm>
        </p:spPr>
        <p:txBody>
          <a:bodyPr/>
          <a:lstStyle/>
          <a:p>
            <a:r>
              <a:rPr lang="en-CA" dirty="0"/>
              <a:t>Final KCAS_TXN implementation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8229600" y="1650670"/>
            <a:ext cx="3627911" cy="528452"/>
          </a:xfrm>
          <a:prstGeom prst="wedgeRectCallout">
            <a:avLst>
              <a:gd name="adj1" fmla="val -61795"/>
              <a:gd name="adj2" fmla="val 8745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Step 1: Sort </a:t>
            </a:r>
            <a:r>
              <a:rPr lang="en-CA" dirty="0" err="1"/>
              <a:t>args</a:t>
            </a:r>
            <a:r>
              <a:rPr lang="en-CA" dirty="0"/>
              <a:t> by address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6994566" y="2701948"/>
            <a:ext cx="4862945" cy="1929272"/>
          </a:xfrm>
          <a:prstGeom prst="wedgeRectCallout">
            <a:avLst>
              <a:gd name="adj1" fmla="val -62528"/>
              <a:gd name="adj2" fmla="val -3898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Step 2: Read all addresses and check if they contain their expected values.</a:t>
            </a:r>
          </a:p>
          <a:p>
            <a:pPr algn="ctr"/>
            <a:r>
              <a:rPr lang="en-CA" dirty="0"/>
              <a:t>If an address contains a non-expected program value, return false.</a:t>
            </a:r>
          </a:p>
          <a:p>
            <a:pPr algn="ctr"/>
            <a:r>
              <a:rPr lang="en-CA" dirty="0"/>
              <a:t>If we encounter a KCAS descriptor, abort (and retry)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6727372" y="5179218"/>
            <a:ext cx="3253838" cy="708250"/>
          </a:xfrm>
          <a:prstGeom prst="wedgeRectCallout">
            <a:avLst>
              <a:gd name="adj1" fmla="val -61615"/>
              <a:gd name="adj2" fmla="val -10772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Step 3: Write new values and return true</a:t>
            </a:r>
          </a:p>
        </p:txBody>
      </p:sp>
    </p:spTree>
    <p:extLst>
      <p:ext uri="{BB962C8B-B14F-4D97-AF65-F5344CB8AC3E}">
        <p14:creationId xmlns:p14="http://schemas.microsoft.com/office/powerpoint/2010/main" val="298336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execution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Consider an execution where KCAS is used to increment cells in an array</a:t>
            </a:r>
          </a:p>
          <a:p>
            <a:r>
              <a:rPr lang="en-CA" dirty="0"/>
              <a:t>Suppose thread p runs on the fallback path,</a:t>
            </a:r>
            <a:br>
              <a:rPr lang="en-CA" dirty="0"/>
            </a:br>
            <a:r>
              <a:rPr lang="en-CA" dirty="0"/>
              <a:t>and “lock-free locks” k addresses</a:t>
            </a:r>
          </a:p>
          <a:p>
            <a:r>
              <a:rPr lang="en-CA" dirty="0"/>
              <a:t>Then thread q runs on the fast path and reads one of these addresses</a:t>
            </a:r>
          </a:p>
          <a:p>
            <a:r>
              <a:rPr lang="en-CA" dirty="0"/>
              <a:t>Thread q sees a pointer to p’s KCAS descriptor and </a:t>
            </a:r>
            <a:r>
              <a:rPr lang="en-CA" b="1" dirty="0"/>
              <a:t>aborts</a:t>
            </a:r>
            <a:endParaRPr lang="en-CA" dirty="0"/>
          </a:p>
          <a:p>
            <a:r>
              <a:rPr lang="en-CA" dirty="0"/>
              <a:t>Thread p then completes its KCAS</a:t>
            </a:r>
          </a:p>
          <a:p>
            <a:r>
              <a:rPr lang="en-CA" dirty="0"/>
              <a:t>Thread q can then retry and perform its KCAS</a:t>
            </a:r>
          </a:p>
        </p:txBody>
      </p:sp>
      <p:sp>
        <p:nvSpPr>
          <p:cNvPr id="4" name="Rectangle 3"/>
          <p:cNvSpPr/>
          <p:nvPr/>
        </p:nvSpPr>
        <p:spPr>
          <a:xfrm>
            <a:off x="2151845" y="5700663"/>
            <a:ext cx="497780" cy="497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7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2649625" y="5700663"/>
            <a:ext cx="497780" cy="497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11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3147405" y="5700663"/>
            <a:ext cx="497780" cy="497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5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3645185" y="5700663"/>
            <a:ext cx="497780" cy="497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3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4142965" y="5700663"/>
            <a:ext cx="497780" cy="497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9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4640745" y="5700663"/>
            <a:ext cx="497780" cy="497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10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5138525" y="5700663"/>
            <a:ext cx="497780" cy="497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14</a:t>
            </a:r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>
            <a:off x="5636305" y="5700663"/>
            <a:ext cx="497780" cy="497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8</a:t>
            </a:r>
            <a:endParaRPr lang="en-CA" dirty="0"/>
          </a:p>
        </p:txBody>
      </p:sp>
      <p:sp>
        <p:nvSpPr>
          <p:cNvPr id="12" name="Rectangle 11"/>
          <p:cNvSpPr/>
          <p:nvPr/>
        </p:nvSpPr>
        <p:spPr>
          <a:xfrm>
            <a:off x="6134085" y="5700663"/>
            <a:ext cx="497780" cy="497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9</a:t>
            </a:r>
            <a:endParaRPr lang="en-CA" dirty="0"/>
          </a:p>
        </p:txBody>
      </p:sp>
      <p:sp>
        <p:nvSpPr>
          <p:cNvPr id="13" name="Rectangle 12"/>
          <p:cNvSpPr/>
          <p:nvPr/>
        </p:nvSpPr>
        <p:spPr>
          <a:xfrm>
            <a:off x="6631865" y="5700663"/>
            <a:ext cx="497780" cy="497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5</a:t>
            </a:r>
            <a:endParaRPr lang="en-CA" dirty="0"/>
          </a:p>
        </p:txBody>
      </p:sp>
      <p:sp>
        <p:nvSpPr>
          <p:cNvPr id="14" name="Rectangle 13"/>
          <p:cNvSpPr/>
          <p:nvPr/>
        </p:nvSpPr>
        <p:spPr>
          <a:xfrm>
            <a:off x="7129645" y="5700663"/>
            <a:ext cx="497780" cy="497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9</a:t>
            </a:r>
            <a:endParaRPr lang="en-CA" dirty="0"/>
          </a:p>
        </p:txBody>
      </p:sp>
      <p:sp>
        <p:nvSpPr>
          <p:cNvPr id="15" name="Rectangle 14"/>
          <p:cNvSpPr/>
          <p:nvPr/>
        </p:nvSpPr>
        <p:spPr>
          <a:xfrm>
            <a:off x="7627425" y="5700663"/>
            <a:ext cx="497780" cy="497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4</a:t>
            </a:r>
            <a:endParaRPr lang="en-CA" dirty="0"/>
          </a:p>
        </p:txBody>
      </p:sp>
      <p:sp>
        <p:nvSpPr>
          <p:cNvPr id="16" name="Rectangle 15"/>
          <p:cNvSpPr/>
          <p:nvPr/>
        </p:nvSpPr>
        <p:spPr>
          <a:xfrm>
            <a:off x="8125205" y="5700663"/>
            <a:ext cx="497780" cy="497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11</a:t>
            </a:r>
            <a:endParaRPr lang="en-CA" dirty="0"/>
          </a:p>
        </p:txBody>
      </p:sp>
      <p:sp>
        <p:nvSpPr>
          <p:cNvPr id="17" name="Rectangle 16"/>
          <p:cNvSpPr/>
          <p:nvPr/>
        </p:nvSpPr>
        <p:spPr>
          <a:xfrm>
            <a:off x="8622985" y="5700663"/>
            <a:ext cx="497780" cy="497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13</a:t>
            </a:r>
            <a:endParaRPr lang="en-CA" dirty="0"/>
          </a:p>
        </p:txBody>
      </p:sp>
      <p:sp>
        <p:nvSpPr>
          <p:cNvPr id="18" name="Rectangle 17"/>
          <p:cNvSpPr/>
          <p:nvPr/>
        </p:nvSpPr>
        <p:spPr>
          <a:xfrm>
            <a:off x="9120765" y="5700663"/>
            <a:ext cx="497780" cy="497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6</a:t>
            </a:r>
            <a:endParaRPr lang="en-CA" dirty="0"/>
          </a:p>
        </p:txBody>
      </p:sp>
      <p:sp>
        <p:nvSpPr>
          <p:cNvPr id="19" name="Rectangle 18"/>
          <p:cNvSpPr/>
          <p:nvPr/>
        </p:nvSpPr>
        <p:spPr>
          <a:xfrm>
            <a:off x="9618545" y="5700663"/>
            <a:ext cx="497780" cy="497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12</a:t>
            </a:r>
            <a:endParaRPr lang="en-CA" dirty="0"/>
          </a:p>
        </p:txBody>
      </p:sp>
      <p:cxnSp>
        <p:nvCxnSpPr>
          <p:cNvPr id="20" name="Straight Arrow Connector 19"/>
          <p:cNvCxnSpPr>
            <a:endCxn id="7" idx="0"/>
          </p:cNvCxnSpPr>
          <p:nvPr/>
        </p:nvCxnSpPr>
        <p:spPr>
          <a:xfrm flipH="1">
            <a:off x="3894075" y="5389365"/>
            <a:ext cx="7783" cy="311298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889635" y="5393775"/>
            <a:ext cx="7783" cy="311298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7366860" y="5389365"/>
            <a:ext cx="7783" cy="311298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395198" y="5389365"/>
            <a:ext cx="7783" cy="311298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390758" y="5393775"/>
            <a:ext cx="7783" cy="311298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8867983" y="5389365"/>
            <a:ext cx="7783" cy="311298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645185" y="5700663"/>
            <a:ext cx="497780" cy="4977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4</a:t>
            </a:r>
            <a:endParaRPr lang="en-CA" dirty="0"/>
          </a:p>
        </p:txBody>
      </p:sp>
      <p:sp>
        <p:nvSpPr>
          <p:cNvPr id="27" name="Rectangle 26"/>
          <p:cNvSpPr/>
          <p:nvPr/>
        </p:nvSpPr>
        <p:spPr>
          <a:xfrm>
            <a:off x="4640745" y="5700663"/>
            <a:ext cx="497780" cy="4977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11</a:t>
            </a:r>
            <a:endParaRPr lang="en-CA" dirty="0"/>
          </a:p>
        </p:txBody>
      </p:sp>
      <p:sp>
        <p:nvSpPr>
          <p:cNvPr id="28" name="Rectangle 27"/>
          <p:cNvSpPr/>
          <p:nvPr/>
        </p:nvSpPr>
        <p:spPr>
          <a:xfrm>
            <a:off x="5138525" y="5700663"/>
            <a:ext cx="497780" cy="4977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15</a:t>
            </a:r>
            <a:endParaRPr lang="en-CA" dirty="0"/>
          </a:p>
        </p:txBody>
      </p:sp>
      <p:sp>
        <p:nvSpPr>
          <p:cNvPr id="29" name="Rectangle 28"/>
          <p:cNvSpPr/>
          <p:nvPr/>
        </p:nvSpPr>
        <p:spPr>
          <a:xfrm>
            <a:off x="6134085" y="5700663"/>
            <a:ext cx="497780" cy="4977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10</a:t>
            </a:r>
            <a:endParaRPr lang="en-CA" dirty="0"/>
          </a:p>
        </p:txBody>
      </p:sp>
      <p:sp>
        <p:nvSpPr>
          <p:cNvPr id="30" name="Rectangle 29"/>
          <p:cNvSpPr/>
          <p:nvPr/>
        </p:nvSpPr>
        <p:spPr>
          <a:xfrm>
            <a:off x="7129645" y="5700663"/>
            <a:ext cx="497780" cy="4977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10</a:t>
            </a:r>
            <a:endParaRPr lang="en-CA" dirty="0"/>
          </a:p>
        </p:txBody>
      </p:sp>
      <p:sp>
        <p:nvSpPr>
          <p:cNvPr id="31" name="Rectangle 30"/>
          <p:cNvSpPr/>
          <p:nvPr/>
        </p:nvSpPr>
        <p:spPr>
          <a:xfrm>
            <a:off x="8622985" y="5700663"/>
            <a:ext cx="497780" cy="4977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277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57003"/>
          </a:xfrm>
        </p:spPr>
        <p:txBody>
          <a:bodyPr/>
          <a:lstStyle/>
          <a:p>
            <a:r>
              <a:rPr lang="en-CA" dirty="0"/>
              <a:t>Example execution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694229"/>
            <a:ext cx="10719104" cy="3695136"/>
          </a:xfrm>
        </p:spPr>
        <p:txBody>
          <a:bodyPr>
            <a:normAutofit/>
          </a:bodyPr>
          <a:lstStyle/>
          <a:p>
            <a:r>
              <a:rPr lang="en-CA" dirty="0"/>
              <a:t>Consider an execution where KCAS is used to increment cells in an array</a:t>
            </a:r>
          </a:p>
          <a:p>
            <a:r>
              <a:rPr lang="en-CA" dirty="0"/>
              <a:t>Suppose thread p runs on the fast path,</a:t>
            </a:r>
            <a:br>
              <a:rPr lang="en-CA" dirty="0"/>
            </a:br>
            <a:r>
              <a:rPr lang="en-CA" dirty="0"/>
              <a:t>reads all k addresses, and sees the expected values</a:t>
            </a:r>
          </a:p>
          <a:p>
            <a:r>
              <a:rPr lang="en-CA" dirty="0"/>
              <a:t>Before p commits, thread q runs on the fallback path</a:t>
            </a:r>
            <a:br>
              <a:rPr lang="en-CA" dirty="0"/>
            </a:br>
            <a:r>
              <a:rPr lang="en-CA" dirty="0"/>
              <a:t>and uses CAS to store a descriptor pointer in one of these addresses</a:t>
            </a:r>
          </a:p>
          <a:p>
            <a:r>
              <a:rPr lang="en-CA" dirty="0"/>
              <a:t>Thread p will be immediately </a:t>
            </a:r>
            <a:r>
              <a:rPr lang="en-CA" b="1" dirty="0"/>
              <a:t>aborted</a:t>
            </a:r>
            <a:r>
              <a:rPr lang="en-CA" dirty="0"/>
              <a:t> by the HTM system due to a </a:t>
            </a:r>
            <a:r>
              <a:rPr lang="en-CA" b="1" dirty="0"/>
              <a:t>data conflict</a:t>
            </a:r>
          </a:p>
        </p:txBody>
      </p:sp>
      <p:sp>
        <p:nvSpPr>
          <p:cNvPr id="4" name="Rectangle 3"/>
          <p:cNvSpPr/>
          <p:nvPr/>
        </p:nvSpPr>
        <p:spPr>
          <a:xfrm>
            <a:off x="2151845" y="5700663"/>
            <a:ext cx="497780" cy="497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7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2649625" y="5700663"/>
            <a:ext cx="497780" cy="497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11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3147405" y="5700663"/>
            <a:ext cx="497780" cy="497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5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3645185" y="5700663"/>
            <a:ext cx="497780" cy="497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3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4142965" y="5700663"/>
            <a:ext cx="497780" cy="497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9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4640745" y="5700663"/>
            <a:ext cx="497780" cy="497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10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5138525" y="5700663"/>
            <a:ext cx="497780" cy="497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14</a:t>
            </a:r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>
            <a:off x="5636305" y="5700663"/>
            <a:ext cx="497780" cy="497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8</a:t>
            </a:r>
            <a:endParaRPr lang="en-CA" dirty="0"/>
          </a:p>
        </p:txBody>
      </p:sp>
      <p:sp>
        <p:nvSpPr>
          <p:cNvPr id="12" name="Rectangle 11"/>
          <p:cNvSpPr/>
          <p:nvPr/>
        </p:nvSpPr>
        <p:spPr>
          <a:xfrm>
            <a:off x="6134085" y="5700663"/>
            <a:ext cx="497780" cy="497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9</a:t>
            </a:r>
            <a:endParaRPr lang="en-CA" dirty="0"/>
          </a:p>
        </p:txBody>
      </p:sp>
      <p:sp>
        <p:nvSpPr>
          <p:cNvPr id="13" name="Rectangle 12"/>
          <p:cNvSpPr/>
          <p:nvPr/>
        </p:nvSpPr>
        <p:spPr>
          <a:xfrm>
            <a:off x="6631865" y="5700663"/>
            <a:ext cx="497780" cy="497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5</a:t>
            </a:r>
            <a:endParaRPr lang="en-CA" dirty="0"/>
          </a:p>
        </p:txBody>
      </p:sp>
      <p:sp>
        <p:nvSpPr>
          <p:cNvPr id="14" name="Rectangle 13"/>
          <p:cNvSpPr/>
          <p:nvPr/>
        </p:nvSpPr>
        <p:spPr>
          <a:xfrm>
            <a:off x="7129645" y="5700663"/>
            <a:ext cx="497780" cy="497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9</a:t>
            </a:r>
            <a:endParaRPr lang="en-CA" dirty="0"/>
          </a:p>
        </p:txBody>
      </p:sp>
      <p:sp>
        <p:nvSpPr>
          <p:cNvPr id="15" name="Rectangle 14"/>
          <p:cNvSpPr/>
          <p:nvPr/>
        </p:nvSpPr>
        <p:spPr>
          <a:xfrm>
            <a:off x="7627425" y="5700663"/>
            <a:ext cx="497780" cy="497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4</a:t>
            </a:r>
            <a:endParaRPr lang="en-CA" dirty="0"/>
          </a:p>
        </p:txBody>
      </p:sp>
      <p:sp>
        <p:nvSpPr>
          <p:cNvPr id="16" name="Rectangle 15"/>
          <p:cNvSpPr/>
          <p:nvPr/>
        </p:nvSpPr>
        <p:spPr>
          <a:xfrm>
            <a:off x="8125205" y="5700663"/>
            <a:ext cx="497780" cy="497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11</a:t>
            </a:r>
            <a:endParaRPr lang="en-CA" dirty="0"/>
          </a:p>
        </p:txBody>
      </p:sp>
      <p:sp>
        <p:nvSpPr>
          <p:cNvPr id="17" name="Rectangle 16"/>
          <p:cNvSpPr/>
          <p:nvPr/>
        </p:nvSpPr>
        <p:spPr>
          <a:xfrm>
            <a:off x="8622985" y="5700663"/>
            <a:ext cx="497780" cy="497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13</a:t>
            </a:r>
            <a:endParaRPr lang="en-CA" dirty="0"/>
          </a:p>
        </p:txBody>
      </p:sp>
      <p:sp>
        <p:nvSpPr>
          <p:cNvPr id="18" name="Rectangle 17"/>
          <p:cNvSpPr/>
          <p:nvPr/>
        </p:nvSpPr>
        <p:spPr>
          <a:xfrm>
            <a:off x="9120765" y="5700663"/>
            <a:ext cx="497780" cy="497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6</a:t>
            </a:r>
            <a:endParaRPr lang="en-CA" dirty="0"/>
          </a:p>
        </p:txBody>
      </p:sp>
      <p:sp>
        <p:nvSpPr>
          <p:cNvPr id="19" name="Rectangle 18"/>
          <p:cNvSpPr/>
          <p:nvPr/>
        </p:nvSpPr>
        <p:spPr>
          <a:xfrm>
            <a:off x="9618545" y="5700663"/>
            <a:ext cx="497780" cy="497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12</a:t>
            </a:r>
            <a:endParaRPr lang="en-CA" dirty="0"/>
          </a:p>
        </p:txBody>
      </p:sp>
      <p:cxnSp>
        <p:nvCxnSpPr>
          <p:cNvPr id="20" name="Straight Arrow Connector 19"/>
          <p:cNvCxnSpPr>
            <a:endCxn id="7" idx="0"/>
          </p:cNvCxnSpPr>
          <p:nvPr/>
        </p:nvCxnSpPr>
        <p:spPr>
          <a:xfrm flipH="1">
            <a:off x="3894075" y="5389365"/>
            <a:ext cx="7783" cy="311298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889635" y="5393775"/>
            <a:ext cx="7783" cy="311298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7366860" y="5389365"/>
            <a:ext cx="7783" cy="311298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395198" y="5389365"/>
            <a:ext cx="7783" cy="311298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390758" y="5393775"/>
            <a:ext cx="7783" cy="311298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8867983" y="5389365"/>
            <a:ext cx="7783" cy="311298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138525" y="5700663"/>
            <a:ext cx="497780" cy="497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CA" dirty="0"/>
          </a:p>
        </p:txBody>
      </p:sp>
      <p:sp>
        <p:nvSpPr>
          <p:cNvPr id="33" name="Rectangle 32"/>
          <p:cNvSpPr/>
          <p:nvPr/>
        </p:nvSpPr>
        <p:spPr>
          <a:xfrm>
            <a:off x="5781725" y="4434572"/>
            <a:ext cx="1534111" cy="635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q’s KCAS descriptor</a:t>
            </a:r>
          </a:p>
        </p:txBody>
      </p:sp>
      <p:cxnSp>
        <p:nvCxnSpPr>
          <p:cNvPr id="35" name="Straight Arrow Connector 34"/>
          <p:cNvCxnSpPr>
            <a:endCxn id="33" idx="2"/>
          </p:cNvCxnSpPr>
          <p:nvPr/>
        </p:nvCxnSpPr>
        <p:spPr>
          <a:xfrm flipV="1">
            <a:off x="5395198" y="5069631"/>
            <a:ext cx="1153583" cy="87992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64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Correctness argument intuition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251297"/>
          </a:xfrm>
        </p:spPr>
        <p:txBody>
          <a:bodyPr/>
          <a:lstStyle/>
          <a:p>
            <a:r>
              <a:rPr lang="en-CA" dirty="0"/>
              <a:t>For simplicity, consider a system with two threads</a:t>
            </a:r>
          </a:p>
          <a:p>
            <a:r>
              <a:rPr lang="en-CA" dirty="0"/>
              <a:t>Imagine two operations running on the fallback path</a:t>
            </a:r>
          </a:p>
          <a:p>
            <a:pPr lvl="1"/>
            <a:r>
              <a:rPr lang="en-CA" dirty="0"/>
              <a:t>Both behave correctly because the lock-free algorithm is correct</a:t>
            </a:r>
          </a:p>
          <a:p>
            <a:r>
              <a:rPr lang="en-CA" dirty="0"/>
              <a:t>Two operations on the fast path</a:t>
            </a:r>
          </a:p>
          <a:p>
            <a:pPr lvl="1"/>
            <a:r>
              <a:rPr lang="en-CA" dirty="0"/>
              <a:t>Correct because both are atomic, because of transactional memory</a:t>
            </a:r>
          </a:p>
          <a:p>
            <a:r>
              <a:rPr lang="en-CA" dirty="0"/>
              <a:t>One operation on the fast path and one operation on the fallback path</a:t>
            </a:r>
          </a:p>
          <a:p>
            <a:pPr lvl="1"/>
            <a:r>
              <a:rPr lang="en-CA" dirty="0"/>
              <a:t>Claim: the fast path operation does </a:t>
            </a:r>
            <a:r>
              <a:rPr lang="en-CA" b="1" dirty="0"/>
              <a:t>not </a:t>
            </a:r>
            <a:r>
              <a:rPr lang="en-CA" dirty="0"/>
              <a:t>modify addresses</a:t>
            </a:r>
            <a:br>
              <a:rPr lang="en-CA" dirty="0"/>
            </a:br>
            <a:r>
              <a:rPr lang="en-CA" dirty="0"/>
              <a:t>while they are “lock-free locked” by the fallback path operation</a:t>
            </a:r>
          </a:p>
          <a:p>
            <a:pPr lvl="1"/>
            <a:r>
              <a:rPr lang="en-CA" dirty="0"/>
              <a:t>I.e., fast path </a:t>
            </a:r>
            <a:r>
              <a:rPr lang="en-CA" b="1" dirty="0"/>
              <a:t>respects </a:t>
            </a:r>
            <a:r>
              <a:rPr lang="en-CA" dirty="0"/>
              <a:t>the “lock-free locks” taken by the fallback path</a:t>
            </a:r>
          </a:p>
        </p:txBody>
      </p:sp>
    </p:spTree>
    <p:extLst>
      <p:ext uri="{BB962C8B-B14F-4D97-AF65-F5344CB8AC3E}">
        <p14:creationId xmlns:p14="http://schemas.microsoft.com/office/powerpoint/2010/main" val="348225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Mechanics of Proving correctness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Correctness of each path in isolation:</a:t>
            </a:r>
          </a:p>
          <a:p>
            <a:pPr lvl="1"/>
            <a:r>
              <a:rPr lang="en-CA" dirty="0"/>
              <a:t>Fallback path is correct in isolation</a:t>
            </a:r>
          </a:p>
          <a:p>
            <a:pPr lvl="1"/>
            <a:r>
              <a:rPr lang="en-CA" dirty="0"/>
              <a:t>Fast path is atomic because of transactions, and correct in isolation</a:t>
            </a:r>
          </a:p>
          <a:p>
            <a:r>
              <a:rPr lang="en-CA" dirty="0"/>
              <a:t>Compatibility between paths:</a:t>
            </a:r>
          </a:p>
          <a:p>
            <a:pPr lvl="1"/>
            <a:r>
              <a:rPr lang="en-CA" dirty="0"/>
              <a:t>Fast path was obtained from fallback by wrapping it in a transaction</a:t>
            </a:r>
            <a:br>
              <a:rPr lang="en-CA" dirty="0"/>
            </a:br>
            <a:r>
              <a:rPr lang="en-CA" dirty="0"/>
              <a:t>(which makes it atomic)</a:t>
            </a:r>
            <a:br>
              <a:rPr lang="en-CA" dirty="0"/>
            </a:br>
            <a:r>
              <a:rPr lang="en-CA" dirty="0"/>
              <a:t>and then performing correctness-preserving transformations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7588333" y="5174916"/>
            <a:ext cx="4275116" cy="1231822"/>
          </a:xfrm>
          <a:prstGeom prst="wedgeRectCallout">
            <a:avLst>
              <a:gd name="adj1" fmla="val -61428"/>
              <a:gd name="adj2" fmla="val -8125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To be rigorous, one option is to start with a correct lock-free algorithm, and prove that each transformation </a:t>
            </a:r>
            <a:r>
              <a:rPr lang="en-CA" b="1" dirty="0"/>
              <a:t>preserves</a:t>
            </a:r>
            <a:r>
              <a:rPr lang="en-CA" dirty="0"/>
              <a:t> correctness</a:t>
            </a:r>
          </a:p>
        </p:txBody>
      </p:sp>
    </p:spTree>
    <p:extLst>
      <p:ext uri="{BB962C8B-B14F-4D97-AF65-F5344CB8AC3E}">
        <p14:creationId xmlns:p14="http://schemas.microsoft.com/office/powerpoint/2010/main" val="260242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503013"/>
            <a:ext cx="10353761" cy="1073345"/>
          </a:xfrm>
        </p:spPr>
        <p:txBody>
          <a:bodyPr>
            <a:normAutofit/>
          </a:bodyPr>
          <a:lstStyle/>
          <a:p>
            <a:r>
              <a:rPr lang="en-CA" dirty="0"/>
              <a:t>using HTM to implement synchronization primitives like KCAS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811971"/>
            <a:ext cx="10353762" cy="4330777"/>
          </a:xfrm>
        </p:spPr>
        <p:txBody>
          <a:bodyPr>
            <a:normAutofit/>
          </a:bodyPr>
          <a:lstStyle/>
          <a:p>
            <a:r>
              <a:rPr lang="en-CA" dirty="0"/>
              <a:t>Advantages</a:t>
            </a:r>
          </a:p>
          <a:p>
            <a:pPr lvl="1"/>
            <a:r>
              <a:rPr lang="en-CA" dirty="0"/>
              <a:t>Programmer only needs to write one code path</a:t>
            </a:r>
            <a:br>
              <a:rPr lang="en-CA" dirty="0"/>
            </a:br>
            <a:r>
              <a:rPr lang="en-CA" dirty="0"/>
              <a:t>(fast path &amp; fallback path are hidden in the KCAS implementation)</a:t>
            </a:r>
          </a:p>
          <a:p>
            <a:pPr lvl="1"/>
            <a:r>
              <a:rPr lang="en-CA" dirty="0"/>
              <a:t>Hides the complexity of proving correctness</a:t>
            </a:r>
            <a:br>
              <a:rPr lang="en-CA" dirty="0"/>
            </a:br>
            <a:r>
              <a:rPr lang="en-CA" dirty="0"/>
              <a:t>for interactions between fast path &amp; fallback path</a:t>
            </a:r>
          </a:p>
          <a:p>
            <a:pPr lvl="1"/>
            <a:r>
              <a:rPr lang="en-CA" dirty="0"/>
              <a:t>Makes it practical to design / accelerate data structures with KCAS</a:t>
            </a:r>
            <a:br>
              <a:rPr lang="en-CA" dirty="0"/>
            </a:br>
            <a:r>
              <a:rPr lang="en-CA" dirty="0"/>
              <a:t>(should result in great performance)</a:t>
            </a:r>
          </a:p>
          <a:p>
            <a:pPr lvl="1"/>
            <a:r>
              <a:rPr lang="en-CA" dirty="0"/>
              <a:t>Code still works on systems with </a:t>
            </a:r>
            <a:r>
              <a:rPr lang="en-CA" b="1" dirty="0"/>
              <a:t>no </a:t>
            </a:r>
            <a:r>
              <a:rPr lang="en-CA" dirty="0"/>
              <a:t>HTM (just run the fallback path)</a:t>
            </a:r>
          </a:p>
          <a:p>
            <a:r>
              <a:rPr lang="en-CA" dirty="0"/>
              <a:t>Disadvantages</a:t>
            </a:r>
          </a:p>
          <a:p>
            <a:pPr lvl="1"/>
            <a:r>
              <a:rPr lang="en-CA" dirty="0"/>
              <a:t>Still need to prove correctness for searches</a:t>
            </a:r>
          </a:p>
          <a:p>
            <a:pPr lvl="1"/>
            <a:r>
              <a:rPr lang="en-CA" dirty="0"/>
              <a:t>Minor: must use </a:t>
            </a:r>
            <a:r>
              <a:rPr lang="en-CA" dirty="0" err="1"/>
              <a:t>KCASRead</a:t>
            </a:r>
            <a:r>
              <a:rPr lang="en-CA" dirty="0"/>
              <a:t> to read</a:t>
            </a:r>
          </a:p>
        </p:txBody>
      </p:sp>
    </p:spTree>
    <p:extLst>
      <p:ext uri="{BB962C8B-B14F-4D97-AF65-F5344CB8AC3E}">
        <p14:creationId xmlns:p14="http://schemas.microsoft.com/office/powerpoint/2010/main" val="423748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0E818-B4E2-45E5-AE8B-FDB641353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860172"/>
          </a:xfrm>
        </p:spPr>
        <p:txBody>
          <a:bodyPr/>
          <a:lstStyle/>
          <a:p>
            <a:r>
              <a:rPr lang="en-US" dirty="0"/>
              <a:t>Summarizing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FD93C-307F-4209-B51F-60AE6B97F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1424"/>
            <a:ext cx="10507790" cy="4203759"/>
          </a:xfrm>
        </p:spPr>
        <p:txBody>
          <a:bodyPr>
            <a:normAutofit/>
          </a:bodyPr>
          <a:lstStyle/>
          <a:p>
            <a:r>
              <a:rPr lang="en-CA" dirty="0"/>
              <a:t>We can use TLE to make designing </a:t>
            </a:r>
            <a:r>
              <a:rPr lang="en-CA" b="1" dirty="0"/>
              <a:t>new </a:t>
            </a:r>
            <a:r>
              <a:rPr lang="en-CA" dirty="0"/>
              <a:t>data structures </a:t>
            </a:r>
            <a:r>
              <a:rPr lang="en-CA" b="1" dirty="0"/>
              <a:t>easy</a:t>
            </a:r>
          </a:p>
          <a:p>
            <a:r>
              <a:rPr lang="en-CA" dirty="0"/>
              <a:t>We can use advanced HTM-based techniques to make </a:t>
            </a:r>
            <a:r>
              <a:rPr lang="en-CA" b="1" dirty="0"/>
              <a:t>existing </a:t>
            </a:r>
            <a:r>
              <a:rPr lang="en-CA" dirty="0"/>
              <a:t>data structures </a:t>
            </a:r>
            <a:r>
              <a:rPr lang="en-CA" b="1" dirty="0"/>
              <a:t>faster</a:t>
            </a:r>
          </a:p>
          <a:p>
            <a:r>
              <a:rPr lang="en-CA" dirty="0"/>
              <a:t>Open question: can we make designing </a:t>
            </a:r>
            <a:r>
              <a:rPr lang="en-CA" b="1" dirty="0"/>
              <a:t>new </a:t>
            </a:r>
            <a:r>
              <a:rPr lang="en-CA" dirty="0"/>
              <a:t>data structures both </a:t>
            </a:r>
            <a:r>
              <a:rPr lang="en-CA" b="1" dirty="0"/>
              <a:t>easy and fast</a:t>
            </a:r>
            <a:r>
              <a:rPr lang="en-CA" dirty="0"/>
              <a:t>?</a:t>
            </a:r>
          </a:p>
          <a:p>
            <a:pPr lvl="1"/>
            <a:r>
              <a:rPr lang="en-CA" dirty="0"/>
              <a:t>Hybrid transactional memory?</a:t>
            </a:r>
          </a:p>
          <a:p>
            <a:pPr lvl="2"/>
            <a:r>
              <a:rPr lang="en-CA" dirty="0"/>
              <a:t>Combines HTM with software implementations of transactional memory to guarantee progress</a:t>
            </a:r>
          </a:p>
          <a:p>
            <a:pPr lvl="2"/>
            <a:r>
              <a:rPr lang="en-CA" dirty="0"/>
              <a:t>Good algorithms have been designed, but they may be too complex to implement in compilers!</a:t>
            </a:r>
          </a:p>
          <a:p>
            <a:pPr lvl="1"/>
            <a:r>
              <a:rPr lang="en-CA" dirty="0"/>
              <a:t>KCAS with some generic theory that proves searches work?</a:t>
            </a:r>
          </a:p>
          <a:p>
            <a:pPr lvl="2"/>
            <a:r>
              <a:rPr lang="en-CA" dirty="0"/>
              <a:t>Some work has been done in this direction</a:t>
            </a:r>
          </a:p>
          <a:p>
            <a:pPr lvl="2"/>
            <a:r>
              <a:rPr lang="en-CA" dirty="0"/>
              <a:t>“Generalized hindsight” and “Data expansion” lemmas</a:t>
            </a:r>
          </a:p>
          <a:p>
            <a:pPr lvl="2"/>
            <a:r>
              <a:rPr lang="en-CA" dirty="0"/>
              <a:t>Easy proofs that searches work for data structures that satisfy some simple invariants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19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This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does TLE perform well? Poorly?</a:t>
            </a:r>
            <a:endParaRPr lang="en-CA" dirty="0"/>
          </a:p>
          <a:p>
            <a:r>
              <a:rPr lang="en-CA" dirty="0"/>
              <a:t>More sophisticated uses of hardware transactional memory (HTM)</a:t>
            </a:r>
          </a:p>
          <a:p>
            <a:pPr lvl="1"/>
            <a:r>
              <a:rPr lang="en-CA" b="1" dirty="0"/>
              <a:t>Accelerating</a:t>
            </a:r>
            <a:r>
              <a:rPr lang="en-CA" dirty="0"/>
              <a:t> lock-free KCAS</a:t>
            </a:r>
          </a:p>
        </p:txBody>
      </p:sp>
    </p:spTree>
    <p:extLst>
      <p:ext uri="{BB962C8B-B14F-4D97-AF65-F5344CB8AC3E}">
        <p14:creationId xmlns:p14="http://schemas.microsoft.com/office/powerpoint/2010/main" val="2681390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Sometimes TLE performs poorly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Lists: when a thread is traversing the list,</a:t>
            </a:r>
            <a:br>
              <a:rPr lang="en-CA" dirty="0"/>
            </a:br>
            <a:r>
              <a:rPr lang="en-CA" b="1" dirty="0"/>
              <a:t>a huge prefix of the list </a:t>
            </a:r>
            <a:r>
              <a:rPr lang="en-CA" dirty="0"/>
              <a:t>is in its read-set!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46915F-53DA-48ED-9C23-70CDBC904F73}"/>
              </a:ext>
            </a:extLst>
          </p:cNvPr>
          <p:cNvSpPr/>
          <p:nvPr/>
        </p:nvSpPr>
        <p:spPr>
          <a:xfrm>
            <a:off x="4290945" y="4860309"/>
            <a:ext cx="7620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/>
              <a:t>17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E84992-0DA8-4B6E-871C-B22545DD6A81}"/>
              </a:ext>
            </a:extLst>
          </p:cNvPr>
          <p:cNvSpPr/>
          <p:nvPr/>
        </p:nvSpPr>
        <p:spPr>
          <a:xfrm>
            <a:off x="5740606" y="4873211"/>
            <a:ext cx="7620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/>
              <a:t>20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9C8D524-93DA-431C-B77A-73C7D59FE574}"/>
              </a:ext>
            </a:extLst>
          </p:cNvPr>
          <p:cNvCxnSpPr>
            <a:cxnSpLocks/>
          </p:cNvCxnSpPr>
          <p:nvPr/>
        </p:nvCxnSpPr>
        <p:spPr>
          <a:xfrm>
            <a:off x="5048830" y="5117495"/>
            <a:ext cx="68580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2333982-5174-456A-9525-CB9718E60D82}"/>
              </a:ext>
            </a:extLst>
          </p:cNvPr>
          <p:cNvCxnSpPr>
            <a:cxnSpLocks/>
          </p:cNvCxnSpPr>
          <p:nvPr/>
        </p:nvCxnSpPr>
        <p:spPr>
          <a:xfrm flipH="1">
            <a:off x="5048830" y="500096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77679C51-CFE1-4907-B98A-5491759FAE59}"/>
              </a:ext>
            </a:extLst>
          </p:cNvPr>
          <p:cNvSpPr/>
          <p:nvPr/>
        </p:nvSpPr>
        <p:spPr>
          <a:xfrm>
            <a:off x="7187680" y="4871050"/>
            <a:ext cx="7620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/>
              <a:t>25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870948D-AD04-4CA6-ABCC-8674A8330D32}"/>
              </a:ext>
            </a:extLst>
          </p:cNvPr>
          <p:cNvCxnSpPr>
            <a:cxnSpLocks/>
          </p:cNvCxnSpPr>
          <p:nvPr/>
        </p:nvCxnSpPr>
        <p:spPr>
          <a:xfrm>
            <a:off x="6495904" y="5115334"/>
            <a:ext cx="68580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34D17CC-2B4A-42EF-BE4D-BC6E26F9165B}"/>
              </a:ext>
            </a:extLst>
          </p:cNvPr>
          <p:cNvCxnSpPr>
            <a:cxnSpLocks/>
          </p:cNvCxnSpPr>
          <p:nvPr/>
        </p:nvCxnSpPr>
        <p:spPr>
          <a:xfrm flipH="1">
            <a:off x="6495904" y="4998799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6A10383-AD3E-44D5-9478-321446374A60}"/>
                  </a:ext>
                </a:extLst>
              </p:cNvPr>
              <p:cNvSpPr/>
              <p:nvPr/>
            </p:nvSpPr>
            <p:spPr>
              <a:xfrm>
                <a:off x="1390172" y="4860309"/>
                <a:ext cx="762000" cy="381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−∞</m:t>
                      </m:r>
                    </m:oMath>
                  </m:oMathPara>
                </a14:m>
                <a:endParaRPr lang="en-US" sz="1800" b="1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6A10383-AD3E-44D5-9478-321446374A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172" y="4860309"/>
                <a:ext cx="762000" cy="3810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31DE103A-7A03-48FC-A8B7-F1D3D2455325}"/>
              </a:ext>
            </a:extLst>
          </p:cNvPr>
          <p:cNvSpPr/>
          <p:nvPr/>
        </p:nvSpPr>
        <p:spPr>
          <a:xfrm>
            <a:off x="2837972" y="4860309"/>
            <a:ext cx="7620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/>
              <a:t>15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715F31F-A984-4C47-BF39-A6F7ADDDACCC}"/>
              </a:ext>
            </a:extLst>
          </p:cNvPr>
          <p:cNvCxnSpPr>
            <a:cxnSpLocks/>
          </p:cNvCxnSpPr>
          <p:nvPr/>
        </p:nvCxnSpPr>
        <p:spPr>
          <a:xfrm>
            <a:off x="3606356" y="5121599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18637F2-F933-430C-8811-5C1434D3E379}"/>
              </a:ext>
            </a:extLst>
          </p:cNvPr>
          <p:cNvCxnSpPr>
            <a:cxnSpLocks/>
          </p:cNvCxnSpPr>
          <p:nvPr/>
        </p:nvCxnSpPr>
        <p:spPr>
          <a:xfrm flipH="1">
            <a:off x="3606356" y="4998580"/>
            <a:ext cx="6794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0614333-A72F-494B-820E-604EE2DF8FB8}"/>
                  </a:ext>
                </a:extLst>
              </p:cNvPr>
              <p:cNvSpPr/>
              <p:nvPr/>
            </p:nvSpPr>
            <p:spPr>
              <a:xfrm>
                <a:off x="10071822" y="4871050"/>
                <a:ext cx="762000" cy="381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0614333-A72F-494B-820E-604EE2DF8F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1822" y="4871050"/>
                <a:ext cx="762000" cy="3810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id="{CB4F4095-F5D3-4F0F-81A7-06B7490D39F2}"/>
              </a:ext>
            </a:extLst>
          </p:cNvPr>
          <p:cNvSpPr/>
          <p:nvPr/>
        </p:nvSpPr>
        <p:spPr>
          <a:xfrm>
            <a:off x="8629581" y="4871050"/>
            <a:ext cx="7620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/>
              <a:t>27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35861E7-6182-4082-A8C9-9663B1C5D191}"/>
              </a:ext>
            </a:extLst>
          </p:cNvPr>
          <p:cNvCxnSpPr>
            <a:cxnSpLocks/>
          </p:cNvCxnSpPr>
          <p:nvPr/>
        </p:nvCxnSpPr>
        <p:spPr>
          <a:xfrm>
            <a:off x="2152172" y="5115761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0D869E3-18DE-46FC-A39F-F16E76A0B9A3}"/>
              </a:ext>
            </a:extLst>
          </p:cNvPr>
          <p:cNvCxnSpPr>
            <a:cxnSpLocks/>
          </p:cNvCxnSpPr>
          <p:nvPr/>
        </p:nvCxnSpPr>
        <p:spPr>
          <a:xfrm flipH="1">
            <a:off x="2152172" y="4992742"/>
            <a:ext cx="6794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8437A9A-9B7E-43ED-8397-E339DE74BD65}"/>
              </a:ext>
            </a:extLst>
          </p:cNvPr>
          <p:cNvCxnSpPr>
            <a:cxnSpLocks/>
          </p:cNvCxnSpPr>
          <p:nvPr/>
        </p:nvCxnSpPr>
        <p:spPr>
          <a:xfrm>
            <a:off x="9391581" y="5127132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C660F56-D99E-4CED-91A3-E80F285D3040}"/>
              </a:ext>
            </a:extLst>
          </p:cNvPr>
          <p:cNvCxnSpPr>
            <a:cxnSpLocks/>
          </p:cNvCxnSpPr>
          <p:nvPr/>
        </p:nvCxnSpPr>
        <p:spPr>
          <a:xfrm flipH="1">
            <a:off x="9391581" y="5004113"/>
            <a:ext cx="6794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A9C8D8B-F643-4AA8-B716-9659C43D729B}"/>
              </a:ext>
            </a:extLst>
          </p:cNvPr>
          <p:cNvCxnSpPr>
            <a:cxnSpLocks/>
          </p:cNvCxnSpPr>
          <p:nvPr/>
        </p:nvCxnSpPr>
        <p:spPr>
          <a:xfrm>
            <a:off x="7937397" y="5121294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32B45F4-A960-4A70-9AB4-CE0FB663C809}"/>
              </a:ext>
            </a:extLst>
          </p:cNvPr>
          <p:cNvCxnSpPr>
            <a:cxnSpLocks/>
          </p:cNvCxnSpPr>
          <p:nvPr/>
        </p:nvCxnSpPr>
        <p:spPr>
          <a:xfrm flipH="1">
            <a:off x="7937397" y="4998275"/>
            <a:ext cx="6794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543978" y="3722528"/>
            <a:ext cx="2034404" cy="464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/>
              <a:t>p</a:t>
            </a:r>
            <a:r>
              <a:rPr lang="en-CA" dirty="0"/>
              <a:t>’s </a:t>
            </a:r>
            <a:r>
              <a:rPr lang="en-CA" b="1" dirty="0"/>
              <a:t>read-set</a:t>
            </a:r>
          </a:p>
        </p:txBody>
      </p:sp>
      <p:cxnSp>
        <p:nvCxnSpPr>
          <p:cNvPr id="13" name="Straight Arrow Connector 12"/>
          <p:cNvCxnSpPr>
            <a:stCxn id="11" idx="2"/>
            <a:endCxn id="16" idx="0"/>
          </p:cNvCxnSpPr>
          <p:nvPr/>
        </p:nvCxnSpPr>
        <p:spPr>
          <a:xfrm flipH="1">
            <a:off x="1771172" y="4186605"/>
            <a:ext cx="2790008" cy="6737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2"/>
            <a:endCxn id="17" idx="0"/>
          </p:cNvCxnSpPr>
          <p:nvPr/>
        </p:nvCxnSpPr>
        <p:spPr>
          <a:xfrm flipH="1">
            <a:off x="3218972" y="4186605"/>
            <a:ext cx="1342208" cy="6737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2"/>
            <a:endCxn id="4" idx="0"/>
          </p:cNvCxnSpPr>
          <p:nvPr/>
        </p:nvCxnSpPr>
        <p:spPr>
          <a:xfrm>
            <a:off x="4561180" y="4186605"/>
            <a:ext cx="110765" cy="6737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1" idx="2"/>
            <a:endCxn id="5" idx="0"/>
          </p:cNvCxnSpPr>
          <p:nvPr/>
        </p:nvCxnSpPr>
        <p:spPr>
          <a:xfrm>
            <a:off x="4561180" y="4186605"/>
            <a:ext cx="1560426" cy="68660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1" idx="2"/>
            <a:endCxn id="8" idx="0"/>
          </p:cNvCxnSpPr>
          <p:nvPr/>
        </p:nvCxnSpPr>
        <p:spPr>
          <a:xfrm>
            <a:off x="4561180" y="4186605"/>
            <a:ext cx="3007500" cy="6844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7349553" y="2256635"/>
            <a:ext cx="1569089" cy="6414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Thread </a:t>
            </a:r>
            <a:r>
              <a:rPr lang="en-CA" b="1" dirty="0"/>
              <a:t>p</a:t>
            </a:r>
            <a:r>
              <a:rPr lang="en-CA" dirty="0"/>
              <a:t>:</a:t>
            </a:r>
          </a:p>
          <a:p>
            <a:pPr algn="ctr"/>
            <a:r>
              <a:rPr lang="en-CA" dirty="0"/>
              <a:t>Search(27)</a:t>
            </a:r>
          </a:p>
        </p:txBody>
      </p:sp>
      <p:sp>
        <p:nvSpPr>
          <p:cNvPr id="45" name="Rectangle 44"/>
          <p:cNvSpPr/>
          <p:nvPr/>
        </p:nvSpPr>
        <p:spPr>
          <a:xfrm>
            <a:off x="9152202" y="2256635"/>
            <a:ext cx="1569089" cy="6414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Thread </a:t>
            </a:r>
            <a:r>
              <a:rPr lang="en-CA" b="1" dirty="0"/>
              <a:t>q</a:t>
            </a:r>
            <a:r>
              <a:rPr lang="en-CA" dirty="0"/>
              <a:t>:</a:t>
            </a:r>
          </a:p>
          <a:p>
            <a:pPr algn="ctr"/>
            <a:r>
              <a:rPr lang="en-CA" dirty="0"/>
              <a:t>Insert(6)</a:t>
            </a:r>
          </a:p>
        </p:txBody>
      </p:sp>
      <p:cxnSp>
        <p:nvCxnSpPr>
          <p:cNvPr id="46" name="Straight Arrow Connector 45"/>
          <p:cNvCxnSpPr>
            <a:stCxn id="11" idx="2"/>
            <a:endCxn id="21" idx="0"/>
          </p:cNvCxnSpPr>
          <p:nvPr/>
        </p:nvCxnSpPr>
        <p:spPr>
          <a:xfrm>
            <a:off x="4561180" y="4186605"/>
            <a:ext cx="4449401" cy="6844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605331" y="5823476"/>
            <a:ext cx="1900772" cy="398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/>
              <a:t>q</a:t>
            </a:r>
            <a:r>
              <a:rPr lang="en-CA" dirty="0"/>
              <a:t>’s </a:t>
            </a:r>
            <a:r>
              <a:rPr lang="en-CA" b="1" dirty="0"/>
              <a:t>write-set</a:t>
            </a:r>
          </a:p>
        </p:txBody>
      </p:sp>
      <p:cxnSp>
        <p:nvCxnSpPr>
          <p:cNvPr id="50" name="Straight Arrow Connector 49"/>
          <p:cNvCxnSpPr>
            <a:stCxn id="49" idx="0"/>
            <a:endCxn id="16" idx="2"/>
          </p:cNvCxnSpPr>
          <p:nvPr/>
        </p:nvCxnSpPr>
        <p:spPr>
          <a:xfrm flipH="1" flipV="1">
            <a:off x="1771172" y="5241309"/>
            <a:ext cx="784545" cy="5821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ular Callout 78"/>
          <p:cNvSpPr/>
          <p:nvPr/>
        </p:nvSpPr>
        <p:spPr>
          <a:xfrm>
            <a:off x="6362925" y="3154409"/>
            <a:ext cx="1504161" cy="660100"/>
          </a:xfrm>
          <a:prstGeom prst="wedgeRectCallout">
            <a:avLst>
              <a:gd name="adj1" fmla="val -115797"/>
              <a:gd name="adj2" fmla="val 6332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Abort!</a:t>
            </a:r>
          </a:p>
        </p:txBody>
      </p:sp>
      <p:sp>
        <p:nvSpPr>
          <p:cNvPr id="80" name="Left Brace 79"/>
          <p:cNvSpPr/>
          <p:nvPr/>
        </p:nvSpPr>
        <p:spPr>
          <a:xfrm rot="16200000">
            <a:off x="5249345" y="1587949"/>
            <a:ext cx="405799" cy="7878672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1" name="TextBox 80"/>
          <p:cNvSpPr txBox="1"/>
          <p:nvPr/>
        </p:nvSpPr>
        <p:spPr>
          <a:xfrm>
            <a:off x="4159262" y="5709779"/>
            <a:ext cx="2585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Any</a:t>
            </a:r>
            <a:r>
              <a:rPr lang="en-CA" dirty="0"/>
              <a:t> change aborts p</a:t>
            </a:r>
          </a:p>
        </p:txBody>
      </p:sp>
      <p:sp>
        <p:nvSpPr>
          <p:cNvPr id="82" name="Rectangle 81"/>
          <p:cNvSpPr/>
          <p:nvPr/>
        </p:nvSpPr>
        <p:spPr>
          <a:xfrm>
            <a:off x="7534545" y="3556455"/>
            <a:ext cx="4393487" cy="10042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TLE is GREAT with few aborts,</a:t>
            </a:r>
            <a:br>
              <a:rPr lang="en-CA" dirty="0"/>
            </a:br>
            <a:r>
              <a:rPr lang="en-CA" dirty="0"/>
              <a:t>but sometimes we need a different approach to get good performance</a:t>
            </a:r>
          </a:p>
        </p:txBody>
      </p:sp>
    </p:spTree>
    <p:extLst>
      <p:ext uri="{BB962C8B-B14F-4D97-AF65-F5344CB8AC3E}">
        <p14:creationId xmlns:p14="http://schemas.microsoft.com/office/powerpoint/2010/main" val="143427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4" grpId="0" animBg="1"/>
      <p:bldP spid="45" grpId="0" animBg="1"/>
      <p:bldP spid="49" grpId="0" animBg="1"/>
      <p:bldP spid="79" grpId="0" animBg="1"/>
      <p:bldP spid="80" grpId="0" animBg="1"/>
      <p:bldP spid="81" grpId="0"/>
      <p:bldP spid="8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Performance problems with 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158648"/>
          </a:xfrm>
        </p:spPr>
        <p:txBody>
          <a:bodyPr>
            <a:normAutofit/>
          </a:bodyPr>
          <a:lstStyle/>
          <a:p>
            <a:r>
              <a:rPr lang="en-CA" dirty="0"/>
              <a:t>Traversals are performed inside the transaction</a:t>
            </a:r>
          </a:p>
          <a:p>
            <a:pPr lvl="1"/>
            <a:r>
              <a:rPr lang="en-CA" dirty="0"/>
              <a:t>Usually fine for trees and hash tables, where threads naturally spread out</a:t>
            </a:r>
          </a:p>
          <a:p>
            <a:pPr lvl="1"/>
            <a:r>
              <a:rPr lang="en-CA" dirty="0"/>
              <a:t>But </a:t>
            </a:r>
            <a:r>
              <a:rPr lang="en-CA" b="1" dirty="0"/>
              <a:t>terrible </a:t>
            </a:r>
            <a:r>
              <a:rPr lang="en-CA" dirty="0"/>
              <a:t>for lists, where many threads follow the same path</a:t>
            </a:r>
          </a:p>
          <a:p>
            <a:r>
              <a:rPr lang="en-CA" dirty="0"/>
              <a:t>Global locking fallback path kills scalability when aborts are common</a:t>
            </a:r>
          </a:p>
          <a:p>
            <a:pPr lvl="1"/>
            <a:r>
              <a:rPr lang="en-US" b="1" dirty="0"/>
              <a:t>Different </a:t>
            </a:r>
            <a:r>
              <a:rPr lang="en-US" dirty="0"/>
              <a:t>fallback path?</a:t>
            </a:r>
            <a:endParaRPr lang="en-CA" dirty="0"/>
          </a:p>
          <a:p>
            <a:r>
              <a:rPr lang="en-CA" dirty="0"/>
              <a:t>What if we use HTM to </a:t>
            </a:r>
            <a:r>
              <a:rPr lang="en-CA" b="1" dirty="0"/>
              <a:t>accelerate </a:t>
            </a:r>
            <a:r>
              <a:rPr lang="en-CA" dirty="0"/>
              <a:t>existing concurrent algorithms like KCAS?</a:t>
            </a:r>
          </a:p>
          <a:p>
            <a:pPr lvl="1"/>
            <a:r>
              <a:rPr lang="en-CA" dirty="0"/>
              <a:t>Does </a:t>
            </a:r>
            <a:r>
              <a:rPr lang="en-CA" b="1" dirty="0"/>
              <a:t>not </a:t>
            </a:r>
            <a:r>
              <a:rPr lang="en-CA" dirty="0"/>
              <a:t>help with correctness / progress arguments</a:t>
            </a:r>
          </a:p>
          <a:p>
            <a:pPr lvl="1"/>
            <a:r>
              <a:rPr lang="en-CA" dirty="0"/>
              <a:t>But can obtain big performance benefits!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CE58A24D-C5C5-48D8-BB00-D15C5F7397D4}"/>
              </a:ext>
            </a:extLst>
          </p:cNvPr>
          <p:cNvSpPr/>
          <p:nvPr/>
        </p:nvSpPr>
        <p:spPr>
          <a:xfrm>
            <a:off x="9372600" y="2805545"/>
            <a:ext cx="2667864" cy="620293"/>
          </a:xfrm>
          <a:prstGeom prst="wedgeRectCallout">
            <a:avLst>
              <a:gd name="adj1" fmla="val -93571"/>
              <a:gd name="adj2" fmla="val 665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Use another technique (such as KCAS)</a:t>
            </a:r>
          </a:p>
        </p:txBody>
      </p:sp>
    </p:spTree>
    <p:extLst>
      <p:ext uri="{BB962C8B-B14F-4D97-AF65-F5344CB8AC3E}">
        <p14:creationId xmlns:p14="http://schemas.microsoft.com/office/powerpoint/2010/main" val="60030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360218"/>
            <a:ext cx="10353761" cy="1042555"/>
          </a:xfrm>
        </p:spPr>
        <p:txBody>
          <a:bodyPr/>
          <a:lstStyle/>
          <a:p>
            <a:r>
              <a:rPr lang="en-CA" dirty="0"/>
              <a:t>Using HTM to accelerate</a:t>
            </a:r>
            <a:br>
              <a:rPr lang="en-CA" dirty="0"/>
            </a:br>
            <a:r>
              <a:rPr lang="en-CA" dirty="0"/>
              <a:t>lock-free KCAS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139" y="1667741"/>
            <a:ext cx="11101394" cy="4560215"/>
          </a:xfrm>
        </p:spPr>
        <p:txBody>
          <a:bodyPr/>
          <a:lstStyle/>
          <a:p>
            <a:r>
              <a:rPr lang="en-CA" dirty="0"/>
              <a:t>Goal</a:t>
            </a:r>
          </a:p>
          <a:p>
            <a:pPr lvl="1"/>
            <a:r>
              <a:rPr lang="en-CA" dirty="0"/>
              <a:t>HTM-based KCAS that uses </a:t>
            </a:r>
            <a:r>
              <a:rPr lang="en-CA" b="1" dirty="0"/>
              <a:t>lock-free KCAS as the fallback path</a:t>
            </a:r>
          </a:p>
          <a:p>
            <a:pPr lvl="1"/>
            <a:r>
              <a:rPr lang="en-CA" dirty="0"/>
              <a:t>Fast path transactions should be able to run </a:t>
            </a:r>
            <a:r>
              <a:rPr lang="en-CA" b="1" dirty="0"/>
              <a:t>concurrently </a:t>
            </a:r>
            <a:r>
              <a:rPr lang="en-CA" dirty="0"/>
              <a:t>with the fallback path!</a:t>
            </a:r>
          </a:p>
          <a:p>
            <a:r>
              <a:rPr lang="en-CA" dirty="0"/>
              <a:t>Approach</a:t>
            </a:r>
          </a:p>
          <a:p>
            <a:pPr lvl="1"/>
            <a:r>
              <a:rPr lang="en-CA" dirty="0"/>
              <a:t>Fast path algorithm:</a:t>
            </a:r>
          </a:p>
          <a:p>
            <a:pPr lvl="2"/>
            <a:r>
              <a:rPr lang="en-CA" sz="1800" dirty="0"/>
              <a:t>Wrap KCAS in a transaction: </a:t>
            </a:r>
            <a:r>
              <a:rPr lang="en-CA" sz="1800" dirty="0" err="1"/>
              <a:t>xstart</a:t>
            </a:r>
            <a:r>
              <a:rPr lang="en-CA" sz="1800" dirty="0"/>
              <a:t> ; KCAS ; </a:t>
            </a:r>
            <a:r>
              <a:rPr lang="en-CA" sz="1800" dirty="0" err="1"/>
              <a:t>xend</a:t>
            </a:r>
            <a:endParaRPr lang="en-CA" sz="1800" dirty="0"/>
          </a:p>
          <a:p>
            <a:pPr lvl="2"/>
            <a:r>
              <a:rPr lang="en-CA" sz="1800" dirty="0"/>
              <a:t>Now each KCAS on the fast path is atomic, just because it is in a transaction</a:t>
            </a:r>
          </a:p>
          <a:p>
            <a:pPr lvl="2"/>
            <a:r>
              <a:rPr lang="en-CA" sz="1800" dirty="0"/>
              <a:t>Some parts of the algorithm are no longer needed because of the transaction</a:t>
            </a:r>
          </a:p>
          <a:p>
            <a:pPr lvl="3"/>
            <a:r>
              <a:rPr lang="en-CA" sz="1800" dirty="0"/>
              <a:t>Example: DCSS is not needed – could just do two reads and a write in the transaction!</a:t>
            </a:r>
          </a:p>
          <a:p>
            <a:pPr lvl="2"/>
            <a:r>
              <a:rPr lang="en-CA" sz="1800" dirty="0"/>
              <a:t>Get rid of parts of the algorithm that are unnecessary</a:t>
            </a:r>
          </a:p>
        </p:txBody>
      </p:sp>
    </p:spTree>
    <p:extLst>
      <p:ext uri="{BB962C8B-B14F-4D97-AF65-F5344CB8AC3E}">
        <p14:creationId xmlns:p14="http://schemas.microsoft.com/office/powerpoint/2010/main" val="346796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441868"/>
            <a:ext cx="10353761" cy="716009"/>
          </a:xfrm>
        </p:spPr>
        <p:txBody>
          <a:bodyPr/>
          <a:lstStyle/>
          <a:p>
            <a:r>
              <a:rPr lang="en-CA" dirty="0"/>
              <a:t>Step 1: Adding transactions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7F66AC-B440-42E8-954F-782C57909A3C}"/>
              </a:ext>
            </a:extLst>
          </p:cNvPr>
          <p:cNvSpPr/>
          <p:nvPr/>
        </p:nvSpPr>
        <p:spPr>
          <a:xfrm>
            <a:off x="2118732" y="3338898"/>
            <a:ext cx="7973122" cy="2850411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   </a:t>
            </a:r>
            <a:r>
              <a:rPr lang="en-CA" dirty="0" err="1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int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retries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5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3  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retry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: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4  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xbegin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()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==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XSTARTED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5    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bool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result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KCAS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_TXN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exp1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...,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new1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...);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6     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xend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();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7    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result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8  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else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9   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(--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retries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goto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retry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10   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KCAS_LF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addr1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...,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exp1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...,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new1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...);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11 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endParaRPr lang="en-US" dirty="0">
              <a:highlight>
                <a:srgbClr val="2A211C"/>
              </a:highligh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6DD841-2997-4A88-8045-7151DB84D672}"/>
              </a:ext>
            </a:extLst>
          </p:cNvPr>
          <p:cNvSpPr/>
          <p:nvPr/>
        </p:nvSpPr>
        <p:spPr>
          <a:xfrm>
            <a:off x="2118732" y="3017172"/>
            <a:ext cx="7973121" cy="308844"/>
          </a:xfrm>
          <a:prstGeom prst="rect">
            <a:avLst/>
          </a:prstGeom>
          <a:solidFill>
            <a:srgbClr val="41332B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bool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KCAS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new1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...)</a:t>
            </a:r>
            <a:endParaRPr lang="en-US" dirty="0">
              <a:solidFill>
                <a:srgbClr val="BDAE9D"/>
              </a:solidFill>
              <a:latin typeface="Courier New" panose="020703090202050204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A7F66AC-B440-42E8-954F-782C57909A3C}"/>
              </a:ext>
            </a:extLst>
          </p:cNvPr>
          <p:cNvSpPr/>
          <p:nvPr/>
        </p:nvSpPr>
        <p:spPr>
          <a:xfrm>
            <a:off x="2953339" y="1664174"/>
            <a:ext cx="6241341" cy="1229952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 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KCAS_desc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KCAS_desc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...);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  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status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Undecided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3 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SortRowsByAddress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4 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KCASHelp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highlight>
                <a:srgbClr val="2A211C"/>
              </a:highligh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6DD841-2997-4A88-8045-7151DB84D672}"/>
              </a:ext>
            </a:extLst>
          </p:cNvPr>
          <p:cNvSpPr/>
          <p:nvPr/>
        </p:nvSpPr>
        <p:spPr>
          <a:xfrm>
            <a:off x="2953340" y="1318822"/>
            <a:ext cx="6241340" cy="332470"/>
          </a:xfrm>
          <a:prstGeom prst="rect">
            <a:avLst/>
          </a:prstGeom>
          <a:solidFill>
            <a:srgbClr val="41332B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bool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KCAS_LF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new1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...)</a:t>
            </a:r>
            <a:endParaRPr lang="en-US" dirty="0">
              <a:solidFill>
                <a:srgbClr val="BDAE9D"/>
              </a:solidFill>
              <a:latin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3160" y="1834423"/>
            <a:ext cx="2060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/>
              <a:t>Recall:</a:t>
            </a:r>
          </a:p>
          <a:p>
            <a:pPr algn="r"/>
            <a:r>
              <a:rPr lang="en-CA" dirty="0"/>
              <a:t>(lock-free KCAS)</a:t>
            </a:r>
          </a:p>
        </p:txBody>
      </p:sp>
      <p:sp>
        <p:nvSpPr>
          <p:cNvPr id="15" name="Rectangular Callout 14"/>
          <p:cNvSpPr/>
          <p:nvPr/>
        </p:nvSpPr>
        <p:spPr>
          <a:xfrm>
            <a:off x="122327" y="4904871"/>
            <a:ext cx="1800922" cy="1121082"/>
          </a:xfrm>
          <a:prstGeom prst="wedgeRectCallout">
            <a:avLst>
              <a:gd name="adj1" fmla="val 110991"/>
              <a:gd name="adj2" fmla="val 2370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Fallback path: lock-free</a:t>
            </a:r>
            <a:r>
              <a:rPr lang="en-CA" b="1" dirty="0"/>
              <a:t> </a:t>
            </a:r>
            <a:r>
              <a:rPr lang="en-CA" dirty="0"/>
              <a:t>KCAS code</a:t>
            </a:r>
          </a:p>
        </p:txBody>
      </p:sp>
      <p:sp>
        <p:nvSpPr>
          <p:cNvPr id="16" name="Rectangular Callout 15"/>
          <p:cNvSpPr/>
          <p:nvPr/>
        </p:nvSpPr>
        <p:spPr>
          <a:xfrm>
            <a:off x="122327" y="3017172"/>
            <a:ext cx="1800922" cy="1685904"/>
          </a:xfrm>
          <a:prstGeom prst="wedgeRectCallout">
            <a:avLst>
              <a:gd name="adj1" fmla="val 106038"/>
              <a:gd name="adj2" fmla="val 2948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Fast path: lock-free KCAS code inside a transaction</a:t>
            </a:r>
          </a:p>
        </p:txBody>
      </p:sp>
      <p:sp>
        <p:nvSpPr>
          <p:cNvPr id="17" name="Rectangular Callout 16"/>
          <p:cNvSpPr/>
          <p:nvPr/>
        </p:nvSpPr>
        <p:spPr>
          <a:xfrm>
            <a:off x="7655313" y="4559282"/>
            <a:ext cx="3462453" cy="939441"/>
          </a:xfrm>
          <a:prstGeom prst="wedgeRectCallout">
            <a:avLst>
              <a:gd name="adj1" fmla="val -100382"/>
              <a:gd name="adj2" fmla="val -5085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KCAS_TXN is initially</a:t>
            </a:r>
            <a:br>
              <a:rPr lang="en-CA" dirty="0"/>
            </a:br>
            <a:r>
              <a:rPr lang="en-CA" b="1" dirty="0"/>
              <a:t>the same as KCAS_LF</a:t>
            </a:r>
            <a:r>
              <a:rPr lang="en-CA" dirty="0"/>
              <a:t>.</a:t>
            </a:r>
            <a:br>
              <a:rPr lang="en-CA" dirty="0"/>
            </a:br>
            <a:r>
              <a:rPr lang="en-CA" dirty="0"/>
              <a:t>We will optimize it.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788536" y="3038226"/>
            <a:ext cx="2606634" cy="7243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(We still use the same old </a:t>
            </a:r>
            <a:r>
              <a:rPr lang="en-CA" dirty="0" err="1"/>
              <a:t>KCASRead</a:t>
            </a:r>
            <a:r>
              <a:rPr lang="en-CA" dirty="0"/>
              <a:t>)</a:t>
            </a:r>
          </a:p>
        </p:txBody>
      </p:sp>
      <p:sp>
        <p:nvSpPr>
          <p:cNvPr id="12" name="Rectangular Callout 16">
            <a:extLst>
              <a:ext uri="{FF2B5EF4-FFF2-40B4-BE49-F238E27FC236}">
                <a16:creationId xmlns:a16="http://schemas.microsoft.com/office/drawing/2014/main" id="{9F03D6AD-3099-4FAF-9E51-FAA500712EF3}"/>
              </a:ext>
            </a:extLst>
          </p:cNvPr>
          <p:cNvSpPr/>
          <p:nvPr/>
        </p:nvSpPr>
        <p:spPr>
          <a:xfrm>
            <a:off x="5228950" y="5900557"/>
            <a:ext cx="4157589" cy="603268"/>
          </a:xfrm>
          <a:prstGeom prst="wedgeRectCallout">
            <a:avLst>
              <a:gd name="adj1" fmla="val -34651"/>
              <a:gd name="adj2" fmla="val -9994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Ideally we probably want some sort of </a:t>
            </a:r>
            <a:r>
              <a:rPr lang="en-CA" b="1" dirty="0"/>
              <a:t>waiting</a:t>
            </a:r>
            <a:r>
              <a:rPr lang="en-CA" dirty="0"/>
              <a:t> before we retry…</a:t>
            </a:r>
          </a:p>
        </p:txBody>
      </p:sp>
    </p:spTree>
    <p:extLst>
      <p:ext uri="{BB962C8B-B14F-4D97-AF65-F5344CB8AC3E}">
        <p14:creationId xmlns:p14="http://schemas.microsoft.com/office/powerpoint/2010/main" val="361639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5" grpId="0" animBg="1"/>
      <p:bldP spid="16" grpId="0" animBg="1"/>
      <p:bldP spid="17" grpId="0" animBg="1"/>
      <p:bldP spid="18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336395"/>
            <a:ext cx="10353761" cy="1414345"/>
          </a:xfrm>
        </p:spPr>
        <p:txBody>
          <a:bodyPr/>
          <a:lstStyle/>
          <a:p>
            <a:r>
              <a:rPr lang="en-CA" dirty="0"/>
              <a:t>Optimizing KCAS_TXN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A7F66AC-B440-42E8-954F-782C57909A3C}"/>
              </a:ext>
            </a:extLst>
          </p:cNvPr>
          <p:cNvSpPr/>
          <p:nvPr/>
        </p:nvSpPr>
        <p:spPr>
          <a:xfrm>
            <a:off x="2886431" y="2494939"/>
            <a:ext cx="6241341" cy="1229952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12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KCAS_desc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KCAS_desc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...);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13 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status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Undecided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14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SortRowsByAddress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15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KCASHelp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highlight>
                <a:srgbClr val="2A211C"/>
              </a:highligh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6DD841-2997-4A88-8045-7151DB84D672}"/>
              </a:ext>
            </a:extLst>
          </p:cNvPr>
          <p:cNvSpPr/>
          <p:nvPr/>
        </p:nvSpPr>
        <p:spPr>
          <a:xfrm>
            <a:off x="2886432" y="2149587"/>
            <a:ext cx="6241340" cy="332470"/>
          </a:xfrm>
          <a:prstGeom prst="rect">
            <a:avLst/>
          </a:prstGeom>
          <a:solidFill>
            <a:srgbClr val="41332B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bool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KCAS_TXN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new1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...)</a:t>
            </a:r>
            <a:endParaRPr lang="en-US" dirty="0">
              <a:solidFill>
                <a:srgbClr val="BDAE9D"/>
              </a:solidFill>
              <a:latin typeface="Courier New" panose="02070309020205020404" pitchFamily="49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5252224" y="4237463"/>
            <a:ext cx="4204010" cy="875370"/>
          </a:xfrm>
          <a:prstGeom prst="wedgeRectCallout">
            <a:avLst>
              <a:gd name="adj1" fmla="val -53733"/>
              <a:gd name="adj2" fmla="val -1215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Inline this help function so we can modify it here (and not affect the lock-free KCAS code)</a:t>
            </a:r>
          </a:p>
        </p:txBody>
      </p:sp>
    </p:spTree>
    <p:extLst>
      <p:ext uri="{BB962C8B-B14F-4D97-AF65-F5344CB8AC3E}">
        <p14:creationId xmlns:p14="http://schemas.microsoft.com/office/powerpoint/2010/main" val="2311470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B9AACBD-62C7-437F-BD76-4B1DAB9E82B1}"/>
              </a:ext>
            </a:extLst>
          </p:cNvPr>
          <p:cNvSpPr/>
          <p:nvPr/>
        </p:nvSpPr>
        <p:spPr>
          <a:xfrm>
            <a:off x="1718883" y="540773"/>
            <a:ext cx="8166673" cy="6166685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12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KCAS_desc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KCAS_desc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...);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13 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status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Undecided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14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SortRowsByAddress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15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status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Undecided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16  | </a:t>
            </a:r>
            <a:r>
              <a:rPr lang="en-US" dirty="0" err="1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newStatus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Succeeded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17  | </a:t>
            </a:r>
            <a:r>
              <a:rPr lang="nn-NO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for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(int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0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&lt;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++)</a:t>
            </a:r>
            <a:endParaRPr lang="nn-NO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18  | |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word_t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DCSS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(&amp;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status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row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].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| |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|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              Undecided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row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].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| |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|                            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packKCAS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19  |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!=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row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].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if DCSS failed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20  | |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isKCAS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     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because of a KCAS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21  | | | 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unpack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!=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a DIFFERENT KCAS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22  | | |   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KCASHelp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unpack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23  | | |    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--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continue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retry "locking" this </a:t>
            </a:r>
            <a:r>
              <a:rPr lang="en-US" dirty="0" err="1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endParaRPr lang="en-US" dirty="0">
              <a:solidFill>
                <a:srgbClr val="FFFF00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24  | | |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does not contain its exp value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25  | | | 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newStatus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Failed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break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26  |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(&amp;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status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Undecided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newStatus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27 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bool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succ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status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Succeeded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28  </a:t>
            </a:r>
            <a:r>
              <a:rPr lang="nn-NO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for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(int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0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&lt;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++)</a:t>
            </a:r>
            <a:endParaRPr lang="nn-NO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29  |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succ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?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row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].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row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].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30  |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row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].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packKCAS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31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succ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highlight>
                <a:srgbClr val="2A211C"/>
              </a:highligh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1B165B-0222-42AF-B3AE-9D7186542A27}"/>
              </a:ext>
            </a:extLst>
          </p:cNvPr>
          <p:cNvSpPr/>
          <p:nvPr/>
        </p:nvSpPr>
        <p:spPr>
          <a:xfrm>
            <a:off x="1718884" y="195422"/>
            <a:ext cx="8166672" cy="332470"/>
          </a:xfrm>
          <a:prstGeom prst="rect">
            <a:avLst/>
          </a:prstGeom>
          <a:solidFill>
            <a:srgbClr val="41332B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bool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KCAS_TXN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new1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...)</a:t>
            </a:r>
            <a:endParaRPr lang="en-US" dirty="0">
              <a:solidFill>
                <a:srgbClr val="BDAE9D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EBA51CBF-A0AF-4C70-AE59-4326CF6A21F8}"/>
              </a:ext>
            </a:extLst>
          </p:cNvPr>
          <p:cNvSpPr/>
          <p:nvPr/>
        </p:nvSpPr>
        <p:spPr>
          <a:xfrm>
            <a:off x="1360762" y="1427356"/>
            <a:ext cx="272898" cy="3540512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B035BCEE-120B-44DF-8A97-396CE584943D}"/>
              </a:ext>
            </a:extLst>
          </p:cNvPr>
          <p:cNvSpPr/>
          <p:nvPr/>
        </p:nvSpPr>
        <p:spPr>
          <a:xfrm>
            <a:off x="1360761" y="5280102"/>
            <a:ext cx="267325" cy="772636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AA679B-71DF-4984-9D2E-356A88C00291}"/>
              </a:ext>
            </a:extLst>
          </p:cNvPr>
          <p:cNvSpPr txBox="1"/>
          <p:nvPr/>
        </p:nvSpPr>
        <p:spPr>
          <a:xfrm>
            <a:off x="120315" y="2553358"/>
            <a:ext cx="12234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Phase 1:</a:t>
            </a:r>
            <a:br>
              <a:rPr lang="en-US" dirty="0"/>
            </a:br>
            <a:r>
              <a:rPr lang="en-US" dirty="0"/>
              <a:t>lock-free</a:t>
            </a:r>
            <a:br>
              <a:rPr lang="en-US" dirty="0"/>
            </a:br>
            <a:r>
              <a:rPr lang="en-US" dirty="0"/>
              <a:t>“locking”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679173-D003-4C35-A340-AFE3FBE9FFC9}"/>
              </a:ext>
            </a:extLst>
          </p:cNvPr>
          <p:cNvSpPr txBox="1"/>
          <p:nvPr/>
        </p:nvSpPr>
        <p:spPr>
          <a:xfrm>
            <a:off x="52399" y="5346284"/>
            <a:ext cx="13853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Phase 2:</a:t>
            </a:r>
            <a:br>
              <a:rPr lang="en-US" dirty="0"/>
            </a:br>
            <a:r>
              <a:rPr lang="en-US" dirty="0"/>
              <a:t>completion</a:t>
            </a:r>
          </a:p>
        </p:txBody>
      </p:sp>
      <p:sp>
        <p:nvSpPr>
          <p:cNvPr id="10" name="Speech Bubble: Rectangle 11">
            <a:extLst>
              <a:ext uri="{FF2B5EF4-FFF2-40B4-BE49-F238E27FC236}">
                <a16:creationId xmlns:a16="http://schemas.microsoft.com/office/drawing/2014/main" id="{BD88AFC8-421B-4EAC-8E06-F80A7941F459}"/>
              </a:ext>
            </a:extLst>
          </p:cNvPr>
          <p:cNvSpPr/>
          <p:nvPr/>
        </p:nvSpPr>
        <p:spPr>
          <a:xfrm>
            <a:off x="144312" y="4543605"/>
            <a:ext cx="1029270" cy="709086"/>
          </a:xfrm>
          <a:prstGeom prst="wedgeRectCallout">
            <a:avLst>
              <a:gd name="adj1" fmla="val 184688"/>
              <a:gd name="adj2" fmla="val 284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Status CAS</a:t>
            </a: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EBA51CBF-A0AF-4C70-AE59-4326CF6A21F8}"/>
              </a:ext>
            </a:extLst>
          </p:cNvPr>
          <p:cNvSpPr/>
          <p:nvPr/>
        </p:nvSpPr>
        <p:spPr>
          <a:xfrm flipH="1">
            <a:off x="9946888" y="540773"/>
            <a:ext cx="347857" cy="6099778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AA679B-71DF-4984-9D2E-356A88C00291}"/>
              </a:ext>
            </a:extLst>
          </p:cNvPr>
          <p:cNvSpPr txBox="1"/>
          <p:nvPr/>
        </p:nvSpPr>
        <p:spPr>
          <a:xfrm>
            <a:off x="10228355" y="3128997"/>
            <a:ext cx="17459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Runs entirely</a:t>
            </a:r>
          </a:p>
          <a:p>
            <a:pPr algn="ctr"/>
            <a:r>
              <a:rPr lang="en-US" dirty="0"/>
              <a:t>inside one</a:t>
            </a:r>
          </a:p>
          <a:p>
            <a:pPr algn="ctr"/>
            <a:r>
              <a:rPr lang="en-US" dirty="0"/>
              <a:t>transaction!</a:t>
            </a:r>
          </a:p>
        </p:txBody>
      </p:sp>
      <p:sp>
        <p:nvSpPr>
          <p:cNvPr id="13" name="Rectangular Callout 12"/>
          <p:cNvSpPr/>
          <p:nvPr/>
        </p:nvSpPr>
        <p:spPr>
          <a:xfrm>
            <a:off x="9284677" y="527893"/>
            <a:ext cx="2748611" cy="1549798"/>
          </a:xfrm>
          <a:prstGeom prst="wedgeRectCallout">
            <a:avLst>
              <a:gd name="adj1" fmla="val -136288"/>
              <a:gd name="adj2" fmla="val 6315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DCSS: change </a:t>
            </a:r>
            <a:r>
              <a:rPr lang="en-CA" dirty="0" err="1"/>
              <a:t>addr</a:t>
            </a:r>
            <a:r>
              <a:rPr lang="en-CA" dirty="0"/>
              <a:t> from </a:t>
            </a:r>
            <a:r>
              <a:rPr lang="en-CA" dirty="0" err="1"/>
              <a:t>exp</a:t>
            </a:r>
            <a:r>
              <a:rPr lang="en-CA" dirty="0"/>
              <a:t> to my KCAS descriptor, only if my descriptor has status Undecided.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279266" y="2088511"/>
            <a:ext cx="2759432" cy="9035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Can any other thread access my KCAS descriptor?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279266" y="2988320"/>
            <a:ext cx="2759432" cy="9035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Only if I store a pointer to it and commit (</a:t>
            </a:r>
            <a:r>
              <a:rPr lang="en-CA" dirty="0" err="1"/>
              <a:t>xend</a:t>
            </a:r>
            <a:r>
              <a:rPr lang="en-CA" dirty="0"/>
              <a:t>)!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279266" y="3888129"/>
            <a:ext cx="2759432" cy="17551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I never do that… Before I return, I always CAS each address to the new value, or back to the expected value…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279266" y="5643309"/>
            <a:ext cx="2759432" cy="9035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If no one can see my descriptor, why create it at all?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842910" y="623744"/>
            <a:ext cx="946864" cy="21101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ight Arrow 18"/>
          <p:cNvSpPr/>
          <p:nvPr/>
        </p:nvSpPr>
        <p:spPr>
          <a:xfrm>
            <a:off x="842910" y="906366"/>
            <a:ext cx="946864" cy="21101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ight Arrow 19"/>
          <p:cNvSpPr/>
          <p:nvPr/>
        </p:nvSpPr>
        <p:spPr>
          <a:xfrm>
            <a:off x="850212" y="1439824"/>
            <a:ext cx="946864" cy="21101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ight Arrow 20"/>
          <p:cNvSpPr/>
          <p:nvPr/>
        </p:nvSpPr>
        <p:spPr>
          <a:xfrm>
            <a:off x="850212" y="1701448"/>
            <a:ext cx="946864" cy="21101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ectangular Callout 34"/>
          <p:cNvSpPr/>
          <p:nvPr/>
        </p:nvSpPr>
        <p:spPr>
          <a:xfrm>
            <a:off x="6372023" y="1093542"/>
            <a:ext cx="2229188" cy="557297"/>
          </a:xfrm>
          <a:prstGeom prst="wedgeRectCallout">
            <a:avLst>
              <a:gd name="adj1" fmla="val -93891"/>
              <a:gd name="adj2" fmla="val -7095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Status is always Undecided here</a:t>
            </a:r>
          </a:p>
        </p:txBody>
      </p:sp>
      <p:sp>
        <p:nvSpPr>
          <p:cNvPr id="36" name="Rectangular Callout 35"/>
          <p:cNvSpPr/>
          <p:nvPr/>
        </p:nvSpPr>
        <p:spPr>
          <a:xfrm>
            <a:off x="6375702" y="1093542"/>
            <a:ext cx="2229188" cy="557297"/>
          </a:xfrm>
          <a:prstGeom prst="wedgeRectCallout">
            <a:avLst>
              <a:gd name="adj1" fmla="val -65493"/>
              <a:gd name="adj2" fmla="val 2904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Status is always Undecided here</a:t>
            </a:r>
          </a:p>
        </p:txBody>
      </p:sp>
      <p:sp>
        <p:nvSpPr>
          <p:cNvPr id="37" name="Rectangular Callout 36"/>
          <p:cNvSpPr/>
          <p:nvPr/>
        </p:nvSpPr>
        <p:spPr>
          <a:xfrm>
            <a:off x="6372671" y="1086599"/>
            <a:ext cx="2229188" cy="557297"/>
          </a:xfrm>
          <a:prstGeom prst="wedgeRectCallout">
            <a:avLst>
              <a:gd name="adj1" fmla="val -58211"/>
              <a:gd name="adj2" fmla="val 8147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Status is always Undecided here</a:t>
            </a:r>
          </a:p>
        </p:txBody>
      </p:sp>
    </p:spTree>
    <p:extLst>
      <p:ext uri="{BB962C8B-B14F-4D97-AF65-F5344CB8AC3E}">
        <p14:creationId xmlns:p14="http://schemas.microsoft.com/office/powerpoint/2010/main" val="46002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 animBg="1"/>
      <p:bldP spid="11" grpId="0" animBg="1"/>
      <p:bldP spid="11" grpId="1" animBg="1"/>
      <p:bldP spid="12" grpId="0"/>
      <p:bldP spid="12" grpId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35" grpId="0" animBg="1"/>
      <p:bldP spid="36" grpId="0" animBg="1"/>
      <p:bldP spid="3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B88684"/>
      </a:dk1>
      <a:lt1>
        <a:sysClr val="window" lastClr="402E2C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B88684"/>
      </a:dk1>
      <a:lt1>
        <a:sysClr val="window" lastClr="402E2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10581</TotalTime>
  <Words>4243</Words>
  <Application>Microsoft Office PowerPoint</Application>
  <PresentationFormat>Widescreen</PresentationFormat>
  <Paragraphs>486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Bookman Old Style</vt:lpstr>
      <vt:lpstr>Calibri</vt:lpstr>
      <vt:lpstr>Cambria Math</vt:lpstr>
      <vt:lpstr>Courier New</vt:lpstr>
      <vt:lpstr>Rockwell</vt:lpstr>
      <vt:lpstr>Damask</vt:lpstr>
      <vt:lpstr>Multicore programming</vt:lpstr>
      <vt:lpstr>Last time</vt:lpstr>
      <vt:lpstr>This time</vt:lpstr>
      <vt:lpstr>Sometimes TLE performs poorly</vt:lpstr>
      <vt:lpstr>Performance problems with TLE</vt:lpstr>
      <vt:lpstr>Using HTM to accelerate lock-free KCAS</vt:lpstr>
      <vt:lpstr>Step 1: Adding transactions</vt:lpstr>
      <vt:lpstr>Optimizing KCAS_TXN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Cleaning up white space / comments</vt:lpstr>
      <vt:lpstr>Helping and transactions</vt:lpstr>
      <vt:lpstr>Why do we help at all?</vt:lpstr>
      <vt:lpstr>Removing transactional helping</vt:lpstr>
      <vt:lpstr>Final KCAS_TXN implementation</vt:lpstr>
      <vt:lpstr>Example execution 1</vt:lpstr>
      <vt:lpstr>Example execution 2</vt:lpstr>
      <vt:lpstr>Correctness argument intuition</vt:lpstr>
      <vt:lpstr>Mechanics of Proving correctness</vt:lpstr>
      <vt:lpstr>using HTM to implement synchronization primitives like KCAS</vt:lpstr>
      <vt:lpstr>Summarizing</vt:lpstr>
    </vt:vector>
  </TitlesOfParts>
  <Company>IST Austria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Multicore programming</dc:title>
  <dc:creator>Trevor BROWN</dc:creator>
  <cp:lastModifiedBy>Trevor Brown</cp:lastModifiedBy>
  <cp:revision>433</cp:revision>
  <dcterms:created xsi:type="dcterms:W3CDTF">2018-08-02T15:34:22Z</dcterms:created>
  <dcterms:modified xsi:type="dcterms:W3CDTF">2021-03-02T01:04:10Z</dcterms:modified>
</cp:coreProperties>
</file>