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425" r:id="rId2"/>
    <p:sldId id="379" r:id="rId3"/>
    <p:sldId id="445" r:id="rId4"/>
    <p:sldId id="446" r:id="rId5"/>
    <p:sldId id="447" r:id="rId6"/>
    <p:sldId id="449" r:id="rId7"/>
    <p:sldId id="450" r:id="rId8"/>
    <p:sldId id="451" r:id="rId9"/>
    <p:sldId id="475" r:id="rId10"/>
    <p:sldId id="476" r:id="rId11"/>
    <p:sldId id="477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bot" initials="t" lastIdx="0" clrIdx="0">
    <p:extLst>
      <p:ext uri="{19B8F6BF-5375-455C-9EA6-DF929625EA0E}">
        <p15:presenceInfo xmlns:p15="http://schemas.microsoft.com/office/powerpoint/2012/main" userId="trb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2A211C"/>
    <a:srgbClr val="41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2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D9A3B-40D9-4D9F-AED0-EFF259D7885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6A0C8-63A3-4694-BF3C-BEC29C07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389546"/>
            <a:ext cx="9001462" cy="1300271"/>
          </a:xfrm>
        </p:spPr>
        <p:txBody>
          <a:bodyPr>
            <a:normAutofit/>
          </a:bodyPr>
          <a:lstStyle/>
          <a:p>
            <a:r>
              <a:rPr lang="en-US" sz="4400" dirty="0"/>
              <a:t>Multicore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302" y="1763948"/>
            <a:ext cx="10713396" cy="4085617"/>
          </a:xfrm>
        </p:spPr>
        <p:txBody>
          <a:bodyPr>
            <a:normAutofit/>
          </a:bodyPr>
          <a:lstStyle/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Versioned locks, snapshots, version-lock-based KCAS</a:t>
            </a:r>
          </a:p>
          <a:p>
            <a:r>
              <a:rPr lang="en-US" sz="2600" b="1" dirty="0"/>
              <a:t>Lecture 15</a:t>
            </a:r>
          </a:p>
          <a:p>
            <a:endParaRPr lang="en-US" dirty="0"/>
          </a:p>
          <a:p>
            <a:r>
              <a:rPr lang="en-US" sz="2200" dirty="0"/>
              <a:t>Trevor Brown</a:t>
            </a:r>
          </a:p>
        </p:txBody>
      </p:sp>
    </p:spTree>
    <p:extLst>
      <p:ext uri="{BB962C8B-B14F-4D97-AF65-F5344CB8AC3E}">
        <p14:creationId xmlns:p14="http://schemas.microsoft.com/office/powerpoint/2010/main" val="51572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would you want</a:t>
            </a:r>
            <a:br>
              <a:rPr lang="en-CA" dirty="0"/>
            </a:br>
            <a:r>
              <a:rPr lang="en-CA" dirty="0"/>
              <a:t>to use a lock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08595"/>
          </a:xfrm>
        </p:spPr>
        <p:txBody>
          <a:bodyPr/>
          <a:lstStyle/>
          <a:p>
            <a:r>
              <a:rPr lang="en-CA" dirty="0"/>
              <a:t>If you can’t (or don’t want to) change the program’s memory layout</a:t>
            </a:r>
          </a:p>
          <a:p>
            <a:r>
              <a:rPr lang="en-CA" dirty="0"/>
              <a:t>If you want to save space in data structure nodes (and the cache)</a:t>
            </a:r>
            <a:br>
              <a:rPr lang="en-CA" dirty="0"/>
            </a:br>
            <a:r>
              <a:rPr lang="en-CA" dirty="0"/>
              <a:t>by using fewer locks</a:t>
            </a:r>
          </a:p>
          <a:p>
            <a:r>
              <a:rPr lang="en-CA" dirty="0"/>
              <a:t>Maybe you can even use the same lock table across many data structures?</a:t>
            </a:r>
            <a:br>
              <a:rPr lang="en-CA" dirty="0"/>
            </a:br>
            <a:r>
              <a:rPr lang="en-CA" dirty="0"/>
              <a:t>(if the table is large enough)</a:t>
            </a:r>
          </a:p>
          <a:p>
            <a:r>
              <a:rPr lang="en-CA" dirty="0"/>
              <a:t>Practical consideration: false sharing on locks in the table?</a:t>
            </a:r>
            <a:br>
              <a:rPr lang="en-CA" dirty="0"/>
            </a:br>
            <a:r>
              <a:rPr lang="en-CA" dirty="0"/>
              <a:t>(they are next to each other, after all…)</a:t>
            </a:r>
          </a:p>
          <a:p>
            <a:pPr lvl="1"/>
            <a:r>
              <a:rPr lang="en-CA" dirty="0"/>
              <a:t>Padding is probably a bad idea (can try and see…)</a:t>
            </a:r>
          </a:p>
          <a:p>
            <a:pPr lvl="1"/>
            <a:r>
              <a:rPr lang="en-US" dirty="0"/>
              <a:t>If number of locks is huge, relative to # of threads, expected contention should be low…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7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81" y="175808"/>
            <a:ext cx="10353761" cy="716009"/>
          </a:xfrm>
        </p:spPr>
        <p:txBody>
          <a:bodyPr/>
          <a:lstStyle/>
          <a:p>
            <a:r>
              <a:rPr lang="en-CA" dirty="0"/>
              <a:t>Implementing a lock table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486959" y="1598748"/>
            <a:ext cx="11373188" cy="3423568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CA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put </a:t>
            </a:r>
            <a:r>
              <a:rPr lang="en-CA" b="1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padding before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lockTable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LOCKTAB_SZ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</a:t>
            </a:r>
            <a:r>
              <a:rPr lang="en-CA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put </a:t>
            </a:r>
            <a:r>
              <a:rPr lang="en-CA" b="1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padding after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class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public: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addrOfLock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</a:t>
            </a:r>
            <a:r>
              <a:rPr lang="en-US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idx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hash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%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LOCKTAB_SZ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hash the </a:t>
            </a:r>
            <a:r>
              <a:rPr lang="en-US" b="1" u="sng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address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of value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  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&amp;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lockTable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idx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</a:t>
            </a:r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};</a:t>
            </a:r>
            <a:endParaRPr lang="en" sz="2400" dirty="0">
              <a:solidFill>
                <a:prstClr val="black"/>
              </a:solidFill>
              <a:highlight>
                <a:srgbClr val="2A211C"/>
              </a:highlight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5605" y="1580046"/>
            <a:ext cx="5247863" cy="692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Should be </a:t>
            </a:r>
            <a:r>
              <a:rPr lang="en-CA" b="1" u="sng" dirty="0"/>
              <a:t>much larger</a:t>
            </a:r>
            <a:r>
              <a:rPr lang="en-CA" b="1" dirty="0"/>
              <a:t> </a:t>
            </a:r>
            <a:r>
              <a:rPr lang="en-CA" dirty="0"/>
              <a:t>than (max # threads) </a:t>
            </a:r>
            <a:r>
              <a:rPr lang="en-CA" b="1" dirty="0"/>
              <a:t>*</a:t>
            </a:r>
            <a:br>
              <a:rPr lang="en-CA" dirty="0"/>
            </a:br>
            <a:r>
              <a:rPr lang="en-CA" dirty="0"/>
              <a:t>(max # addresses written by KCAS)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029450" y="4334087"/>
            <a:ext cx="4958065" cy="1173095"/>
          </a:xfrm>
          <a:prstGeom prst="wedgeRectCallout">
            <a:avLst>
              <a:gd name="adj1" fmla="val -18942"/>
              <a:gd name="adj2" fmla="val -445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Small optimization: if the lock table size is a power of 2, then </a:t>
            </a:r>
            <a:r>
              <a:rPr lang="en-CA" b="1" dirty="0"/>
              <a:t>h &amp; (LOCKTAB_SZ-1)</a:t>
            </a:r>
            <a:r>
              <a:rPr lang="en-CA" dirty="0"/>
              <a:t> is exactly the same as </a:t>
            </a:r>
            <a:r>
              <a:rPr lang="en-CA" b="1" dirty="0"/>
              <a:t>h % LOCKTAB_SZ, </a:t>
            </a:r>
            <a:r>
              <a:rPr lang="en-CA" dirty="0"/>
              <a:t>but bitwise-&amp; can be cheaper than modulo</a:t>
            </a:r>
            <a:endParaRPr lang="en-CA" b="1" dirty="0"/>
          </a:p>
        </p:txBody>
      </p:sp>
      <p:sp>
        <p:nvSpPr>
          <p:cNvPr id="5" name="Rectangular Callout 4"/>
          <p:cNvSpPr/>
          <p:nvPr/>
        </p:nvSpPr>
        <p:spPr>
          <a:xfrm>
            <a:off x="4589152" y="865840"/>
            <a:ext cx="3782045" cy="714206"/>
          </a:xfrm>
          <a:prstGeom prst="wedgeRectCallout">
            <a:avLst>
              <a:gd name="adj1" fmla="val -53049"/>
              <a:gd name="adj2" fmla="val 10006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How many locks do we need to get good scalability?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4733" y="1231035"/>
            <a:ext cx="1778002" cy="4175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e.g., 1 million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2104159" y="5621412"/>
            <a:ext cx="4790209" cy="714206"/>
          </a:xfrm>
          <a:prstGeom prst="wedgeRectCallout">
            <a:avLst>
              <a:gd name="adj1" fmla="val -12485"/>
              <a:gd name="adj2" fmla="val 433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Can use either option for our try-lock based KCAS… Option 2 is cleaner, IMO…</a:t>
            </a:r>
          </a:p>
        </p:txBody>
      </p:sp>
    </p:spTree>
    <p:extLst>
      <p:ext uri="{BB962C8B-B14F-4D97-AF65-F5344CB8AC3E}">
        <p14:creationId xmlns:p14="http://schemas.microsoft.com/office/powerpoint/2010/main" val="26153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114445"/>
            <a:ext cx="10353761" cy="634994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Naïve</a:t>
            </a:r>
            <a:r>
              <a:rPr lang="en-CA" dirty="0"/>
              <a:t> Try-lock based KCAS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1604363" y="1152230"/>
            <a:ext cx="10417919" cy="372349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template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KCAS_locks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expv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newv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 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 retry: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TryLockSet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tls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</a:t>
            </a:r>
            <a:r>
              <a:rPr lang="en-US" b="1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auto-unlock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when this goes out of scope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;++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try to acquire locks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(!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tls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]-&gt;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addrOfLock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()))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    </a:t>
            </a:r>
            <a:r>
              <a:rPr lang="en-US" dirty="0" err="1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goto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retry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(release locks and) retry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]-&gt;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!=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expv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])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(release locks and) fail</a:t>
            </a: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  </a:t>
            </a:r>
            <a:r>
              <a:rPr lang="nn-NO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(int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;++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nn-NO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newv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nn-NO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nn-NO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];</a:t>
            </a:r>
            <a:endParaRPr lang="nn-NO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(release locks and) succeed</a:t>
            </a: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23221" y="711445"/>
            <a:ext cx="4398860" cy="558261"/>
          </a:xfrm>
          <a:prstGeom prst="wedgeRectCallout">
            <a:avLst>
              <a:gd name="adj1" fmla="val -57721"/>
              <a:gd name="adj2" fmla="val 451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Supply K via a template parameter</a:t>
            </a:r>
          </a:p>
        </p:txBody>
      </p:sp>
      <p:sp>
        <p:nvSpPr>
          <p:cNvPr id="8" name="Left Brace 7"/>
          <p:cNvSpPr/>
          <p:nvPr/>
        </p:nvSpPr>
        <p:spPr>
          <a:xfrm>
            <a:off x="1196809" y="2275920"/>
            <a:ext cx="595171" cy="1631543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42326" y="2614946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Try to</a:t>
            </a:r>
          </a:p>
          <a:p>
            <a:pPr algn="ctr"/>
            <a:r>
              <a:rPr lang="en-CA" dirty="0"/>
              <a:t>acquire</a:t>
            </a:r>
          </a:p>
          <a:p>
            <a:pPr algn="ctr"/>
            <a:r>
              <a:rPr lang="en-CA" dirty="0"/>
              <a:t>all locks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22839" y="1997187"/>
            <a:ext cx="9403304" cy="31088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Left Brace 10"/>
          <p:cNvSpPr/>
          <p:nvPr/>
        </p:nvSpPr>
        <p:spPr>
          <a:xfrm>
            <a:off x="1196809" y="3957205"/>
            <a:ext cx="595171" cy="47509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71278" y="3741196"/>
            <a:ext cx="1048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Write,</a:t>
            </a:r>
            <a:br>
              <a:rPr lang="en-CA" dirty="0"/>
            </a:br>
            <a:r>
              <a:rPr lang="en-CA" dirty="0"/>
              <a:t>unlock,</a:t>
            </a:r>
            <a:br>
              <a:rPr lang="en-CA" dirty="0"/>
            </a:br>
            <a:r>
              <a:rPr lang="en-CA" dirty="0"/>
              <a:t>return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9759316" y="497788"/>
            <a:ext cx="2262966" cy="906092"/>
          </a:xfrm>
          <a:prstGeom prst="wedgeRectCallout">
            <a:avLst>
              <a:gd name="adj1" fmla="val -203643"/>
              <a:gd name="adj2" fmla="val 6983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Array of </a:t>
            </a:r>
            <a:r>
              <a:rPr lang="en-CA" b="1" dirty="0" err="1"/>
              <a:t>addr_t</a:t>
            </a:r>
            <a:r>
              <a:rPr lang="en-CA" b="1" dirty="0"/>
              <a:t> *</a:t>
            </a:r>
            <a:r>
              <a:rPr lang="en-CA" dirty="0"/>
              <a:t>, each having </a:t>
            </a:r>
            <a:r>
              <a:rPr lang="en-CA" b="1" dirty="0"/>
              <a:t>a lock and a value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5258266" y="5004251"/>
            <a:ext cx="4939927" cy="929560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b="1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KCASRead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sz="2400" dirty="0">
              <a:solidFill>
                <a:prstClr val="black"/>
              </a:solidFill>
              <a:highlight>
                <a:srgbClr val="2A211C"/>
              </a:highlight>
              <a:latin typeface="Calibri" panose="020F050202020403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2374324" y="5181357"/>
            <a:ext cx="2561404" cy="666714"/>
          </a:xfrm>
          <a:prstGeom prst="wedgeRectCallout">
            <a:avLst>
              <a:gd name="adj1" fmla="val 66285"/>
              <a:gd name="adj2" fmla="val -326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Is it OK if </a:t>
            </a:r>
            <a:r>
              <a:rPr lang="en-CA" dirty="0" err="1"/>
              <a:t>KCASRead</a:t>
            </a:r>
            <a:br>
              <a:rPr lang="en-CA" dirty="0"/>
            </a:br>
            <a:r>
              <a:rPr lang="en-CA" b="1" u="sng" dirty="0"/>
              <a:t>ignores locks</a:t>
            </a:r>
            <a:r>
              <a:rPr lang="en-CA" dirty="0"/>
              <a:t>?</a:t>
            </a:r>
            <a:endParaRPr lang="en-CA" b="1" dirty="0"/>
          </a:p>
        </p:txBody>
      </p:sp>
      <p:sp>
        <p:nvSpPr>
          <p:cNvPr id="17" name="Flowchart: Process 16"/>
          <p:cNvSpPr/>
          <p:nvPr/>
        </p:nvSpPr>
        <p:spPr>
          <a:xfrm>
            <a:off x="6224155" y="5678807"/>
            <a:ext cx="3683577" cy="33852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Where is </a:t>
            </a:r>
            <a:r>
              <a:rPr lang="en-CA" dirty="0" err="1"/>
              <a:t>KCASRead</a:t>
            </a:r>
            <a:r>
              <a:rPr lang="en-CA" dirty="0"/>
              <a:t> linearized?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9973983" y="5351163"/>
            <a:ext cx="2048299" cy="666172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Only </a:t>
            </a:r>
            <a:r>
              <a:rPr lang="en-CA" b="1" dirty="0"/>
              <a:t>one</a:t>
            </a:r>
            <a:r>
              <a:rPr lang="en-CA" dirty="0"/>
              <a:t> </a:t>
            </a:r>
            <a:r>
              <a:rPr lang="en-CA" b="1" dirty="0"/>
              <a:t>step</a:t>
            </a:r>
            <a:r>
              <a:rPr lang="en-CA" dirty="0"/>
              <a:t> to linearize at!</a:t>
            </a:r>
          </a:p>
        </p:txBody>
      </p:sp>
    </p:spTree>
    <p:extLst>
      <p:ext uri="{BB962C8B-B14F-4D97-AF65-F5344CB8AC3E}">
        <p14:creationId xmlns:p14="http://schemas.microsoft.com/office/powerpoint/2010/main" val="325926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86" y="279095"/>
            <a:ext cx="10353761" cy="730032"/>
          </a:xfrm>
        </p:spPr>
        <p:txBody>
          <a:bodyPr/>
          <a:lstStyle/>
          <a:p>
            <a:r>
              <a:rPr lang="en-CA" dirty="0" err="1"/>
              <a:t>KCASRead</a:t>
            </a:r>
            <a:r>
              <a:rPr lang="en-CA" dirty="0"/>
              <a:t> </a:t>
            </a:r>
            <a:r>
              <a:rPr lang="en-CA" u="sng" dirty="0">
                <a:solidFill>
                  <a:srgbClr val="FFFF00"/>
                </a:solidFill>
              </a:rPr>
              <a:t>cannot</a:t>
            </a:r>
            <a:r>
              <a:rPr lang="en-CA" dirty="0"/>
              <a:t> ignore locks!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30164" y="2060713"/>
            <a:ext cx="0" cy="20506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8811" y="4013958"/>
            <a:ext cx="72773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01303" y="407261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101" y="2427385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Thread 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7101" y="321664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Thread q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1798089" y="2347477"/>
            <a:ext cx="630340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KCAS(&amp;X, &amp;Y, 0, 0, 1, 1)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1733160" y="1448058"/>
            <a:ext cx="1000971" cy="481547"/>
          </a:xfrm>
          <a:prstGeom prst="wedgeRectCallout">
            <a:avLst>
              <a:gd name="adj1" fmla="val -19115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Lock X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2899153" y="1448057"/>
            <a:ext cx="965801" cy="481547"/>
          </a:xfrm>
          <a:prstGeom prst="wedgeRectCallout">
            <a:avLst>
              <a:gd name="adj1" fmla="val -58977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Lock Y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4000221" y="1448057"/>
            <a:ext cx="1574499" cy="481547"/>
          </a:xfrm>
          <a:prstGeom prst="wedgeRectCallout">
            <a:avLst>
              <a:gd name="adj1" fmla="val -17053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Write X = 1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4825347" y="3148258"/>
            <a:ext cx="14067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Rectangular Callout 23"/>
          <p:cNvSpPr/>
          <p:nvPr/>
        </p:nvSpPr>
        <p:spPr>
          <a:xfrm>
            <a:off x="3560155" y="4794345"/>
            <a:ext cx="1944230" cy="436855"/>
          </a:xfrm>
          <a:prstGeom prst="wedgeRectCallout">
            <a:avLst>
              <a:gd name="adj1" fmla="val 18110"/>
              <a:gd name="adj2" fmla="val -32851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err="1"/>
              <a:t>KCASRead</a:t>
            </a:r>
            <a:r>
              <a:rPr lang="en-CA" dirty="0"/>
              <a:t>(&amp;X)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5687442" y="4747211"/>
            <a:ext cx="1944230" cy="426034"/>
          </a:xfrm>
          <a:prstGeom prst="wedgeRectCallout">
            <a:avLst>
              <a:gd name="adj1" fmla="val -41445"/>
              <a:gd name="adj2" fmla="val -3180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err="1"/>
              <a:t>KCASRead</a:t>
            </a:r>
            <a:r>
              <a:rPr lang="en-CA" dirty="0"/>
              <a:t>(&amp;Y)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5778523" y="3148258"/>
            <a:ext cx="14067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Flowchart: Process 26"/>
          <p:cNvSpPr/>
          <p:nvPr/>
        </p:nvSpPr>
        <p:spPr>
          <a:xfrm>
            <a:off x="3560155" y="5231201"/>
            <a:ext cx="1944230" cy="4164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Return value?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3560155" y="5647660"/>
            <a:ext cx="1944230" cy="45065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Sees X = 1</a:t>
            </a:r>
          </a:p>
        </p:txBody>
      </p:sp>
      <p:sp>
        <p:nvSpPr>
          <p:cNvPr id="30" name="Flowchart: Process 29"/>
          <p:cNvSpPr/>
          <p:nvPr/>
        </p:nvSpPr>
        <p:spPr>
          <a:xfrm>
            <a:off x="5687442" y="5173245"/>
            <a:ext cx="1944230" cy="4164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Return value?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5687442" y="5589704"/>
            <a:ext cx="1944230" cy="45065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Sees Y = 0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715959" y="4658917"/>
            <a:ext cx="2256241" cy="1254179"/>
          </a:xfrm>
          <a:prstGeom prst="wedgeRectCallout">
            <a:avLst>
              <a:gd name="adj1" fmla="val 87560"/>
              <a:gd name="adj2" fmla="val 4567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Implies KCAS has </a:t>
            </a:r>
            <a:r>
              <a:rPr lang="en-CA" b="1" dirty="0"/>
              <a:t>already been linearized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8101497" y="4670440"/>
            <a:ext cx="2256241" cy="1254179"/>
          </a:xfrm>
          <a:prstGeom prst="wedgeRectCallout">
            <a:avLst>
              <a:gd name="adj1" fmla="val -84622"/>
              <a:gd name="adj2" fmla="val 4265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Implies KCAS has </a:t>
            </a:r>
            <a:r>
              <a:rPr lang="en-CA" b="1" dirty="0"/>
              <a:t>not been linearized yet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715959" y="4661027"/>
            <a:ext cx="2256241" cy="1254179"/>
          </a:xfrm>
          <a:prstGeom prst="wedgeRectCallout">
            <a:avLst>
              <a:gd name="adj1" fmla="val 133843"/>
              <a:gd name="adj2" fmla="val -14975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Implies KCAS has </a:t>
            </a:r>
            <a:r>
              <a:rPr lang="en-CA" b="1" dirty="0"/>
              <a:t>already been linearized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8101497" y="4681102"/>
            <a:ext cx="2256241" cy="1254179"/>
          </a:xfrm>
          <a:prstGeom prst="wedgeRectCallout">
            <a:avLst>
              <a:gd name="adj1" fmla="val -149370"/>
              <a:gd name="adj2" fmla="val -15234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Implies KCAS has </a:t>
            </a:r>
            <a:r>
              <a:rPr lang="en-CA" b="1" dirty="0"/>
              <a:t>not been linearized yet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8759536" y="962695"/>
            <a:ext cx="3363673" cy="1230146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If KCAS is really </a:t>
            </a:r>
            <a:r>
              <a:rPr lang="en-US" b="1" dirty="0">
                <a:solidFill>
                  <a:srgbClr val="000000"/>
                </a:solidFill>
              </a:rPr>
              <a:t>atomic</a:t>
            </a:r>
            <a:r>
              <a:rPr lang="en-US" dirty="0">
                <a:solidFill>
                  <a:srgbClr val="000000"/>
                </a:solidFill>
              </a:rPr>
              <a:t>,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then once you’ve seen X=1,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a subsequent read of Y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u="sng" dirty="0">
                <a:solidFill>
                  <a:srgbClr val="000000"/>
                </a:solidFill>
              </a:rPr>
              <a:t>should not</a:t>
            </a:r>
            <a:r>
              <a:rPr lang="en-US" dirty="0">
                <a:solidFill>
                  <a:srgbClr val="000000"/>
                </a:solidFill>
              </a:rPr>
              <a:t> see 0!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8759535" y="2970537"/>
            <a:ext cx="3363674" cy="1206398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(In contrast, if you see X=0, then read Y and see 1, that’s actually possible with an atomic KCAS between reads)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8759536" y="2265902"/>
            <a:ext cx="3363673" cy="625385"/>
          </a:xfrm>
          <a:prstGeom prst="flowChartProces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8F8F8"/>
                </a:solidFill>
              </a:rPr>
              <a:t>So, </a:t>
            </a:r>
            <a:r>
              <a:rPr lang="en-US" b="1" dirty="0">
                <a:solidFill>
                  <a:srgbClr val="F8F8F8"/>
                </a:solidFill>
              </a:rPr>
              <a:t>because</a:t>
            </a:r>
            <a:r>
              <a:rPr lang="en-US" dirty="0">
                <a:solidFill>
                  <a:srgbClr val="F8F8F8"/>
                </a:solidFill>
              </a:rPr>
              <a:t> this can happen, our KCAS is </a:t>
            </a:r>
            <a:r>
              <a:rPr lang="en-US" b="1" u="sng" dirty="0">
                <a:solidFill>
                  <a:srgbClr val="F8F8F8"/>
                </a:solidFill>
              </a:rPr>
              <a:t>not atomic</a:t>
            </a:r>
            <a:r>
              <a:rPr lang="en-US" dirty="0">
                <a:solidFill>
                  <a:srgbClr val="F8F8F8"/>
                </a:solidFill>
              </a:rPr>
              <a:t>!</a:t>
            </a:r>
            <a:endParaRPr lang="en-CA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6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  <p:bldP spid="28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014" y="188769"/>
            <a:ext cx="10353761" cy="1326321"/>
          </a:xfrm>
        </p:spPr>
        <p:txBody>
          <a:bodyPr/>
          <a:lstStyle/>
          <a:p>
            <a:r>
              <a:rPr lang="en-CA" dirty="0"/>
              <a:t>How can we Fix this problem?</a:t>
            </a:r>
            <a:br>
              <a:rPr lang="en-CA" dirty="0"/>
            </a:br>
            <a:r>
              <a:rPr lang="en-CA" dirty="0"/>
              <a:t>First attempt: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35460" y="2062658"/>
            <a:ext cx="0" cy="20506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54107" y="4015903"/>
            <a:ext cx="72773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06599" y="407455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2397" y="2429330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Thread 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2397" y="321858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Thread q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2603385" y="2349422"/>
            <a:ext cx="630340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KCAS(&amp;X, &amp;Y, 0, 0, 1, 1)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2538456" y="1450003"/>
            <a:ext cx="1000971" cy="481547"/>
          </a:xfrm>
          <a:prstGeom prst="wedgeRectCallout">
            <a:avLst>
              <a:gd name="adj1" fmla="val -19115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Lock X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3704449" y="1450002"/>
            <a:ext cx="965801" cy="481547"/>
          </a:xfrm>
          <a:prstGeom prst="wedgeRectCallout">
            <a:avLst>
              <a:gd name="adj1" fmla="val -58977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Lock Y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4805517" y="1450002"/>
            <a:ext cx="1574499" cy="481547"/>
          </a:xfrm>
          <a:prstGeom prst="wedgeRectCallout">
            <a:avLst>
              <a:gd name="adj1" fmla="val -17053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Write X = 1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5630643" y="3150203"/>
            <a:ext cx="14067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Flowchart: Process 25"/>
          <p:cNvSpPr/>
          <p:nvPr/>
        </p:nvSpPr>
        <p:spPr>
          <a:xfrm>
            <a:off x="6583819" y="3150203"/>
            <a:ext cx="14067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Flowchart: Process 26"/>
          <p:cNvSpPr/>
          <p:nvPr/>
        </p:nvSpPr>
        <p:spPr>
          <a:xfrm>
            <a:off x="4365451" y="5233146"/>
            <a:ext cx="3681048" cy="4164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Return value?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4365451" y="5649605"/>
            <a:ext cx="3681048" cy="45065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Sees X = 1</a:t>
            </a:r>
          </a:p>
        </p:txBody>
      </p:sp>
      <p:sp>
        <p:nvSpPr>
          <p:cNvPr id="28" name="Flowchart: Process 27"/>
          <p:cNvSpPr/>
          <p:nvPr/>
        </p:nvSpPr>
        <p:spPr>
          <a:xfrm>
            <a:off x="5630643" y="3150203"/>
            <a:ext cx="14067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Flowchart: Process 35"/>
          <p:cNvSpPr/>
          <p:nvPr/>
        </p:nvSpPr>
        <p:spPr>
          <a:xfrm>
            <a:off x="7873359" y="3136284"/>
            <a:ext cx="140678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Flowchart: Process 36"/>
          <p:cNvSpPr/>
          <p:nvPr/>
        </p:nvSpPr>
        <p:spPr>
          <a:xfrm>
            <a:off x="5630643" y="3144251"/>
            <a:ext cx="2058754" cy="449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ular Callout 37"/>
          <p:cNvSpPr/>
          <p:nvPr/>
        </p:nvSpPr>
        <p:spPr>
          <a:xfrm>
            <a:off x="8073559" y="1450001"/>
            <a:ext cx="1574499" cy="481547"/>
          </a:xfrm>
          <a:prstGeom prst="wedgeRectCallout">
            <a:avLst>
              <a:gd name="adj1" fmla="val -82345"/>
              <a:gd name="adj2" fmla="val 1411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Unlock X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6439538" y="1450002"/>
            <a:ext cx="1574499" cy="481547"/>
          </a:xfrm>
          <a:prstGeom prst="wedgeRectCallout">
            <a:avLst>
              <a:gd name="adj1" fmla="val -17053"/>
              <a:gd name="adj2" fmla="val 1422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Write Y = 1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8148400" y="4522508"/>
            <a:ext cx="2013664" cy="692558"/>
          </a:xfrm>
          <a:prstGeom prst="wedgeRectCallout">
            <a:avLst>
              <a:gd name="adj1" fmla="val -54942"/>
              <a:gd name="adj2" fmla="val -1917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err="1"/>
              <a:t>KCASRead</a:t>
            </a:r>
            <a:r>
              <a:rPr lang="en-CA" dirty="0"/>
              <a:t>(&amp;Y)</a:t>
            </a:r>
          </a:p>
        </p:txBody>
      </p:sp>
      <p:sp>
        <p:nvSpPr>
          <p:cNvPr id="41" name="Flowchart: Process 40"/>
          <p:cNvSpPr/>
          <p:nvPr/>
        </p:nvSpPr>
        <p:spPr>
          <a:xfrm>
            <a:off x="8148400" y="5215067"/>
            <a:ext cx="2013664" cy="41646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Return value?</a:t>
            </a:r>
          </a:p>
        </p:txBody>
      </p:sp>
      <p:sp>
        <p:nvSpPr>
          <p:cNvPr id="42" name="Flowchart: Process 41"/>
          <p:cNvSpPr/>
          <p:nvPr/>
        </p:nvSpPr>
        <p:spPr>
          <a:xfrm>
            <a:off x="8148400" y="5631526"/>
            <a:ext cx="2013664" cy="45065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Sees Y = 1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4365451" y="4524360"/>
            <a:ext cx="3681048" cy="692558"/>
          </a:xfrm>
          <a:prstGeom prst="wedgeRectCallout">
            <a:avLst>
              <a:gd name="adj1" fmla="val -13345"/>
              <a:gd name="adj2" fmla="val -19023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err="1"/>
              <a:t>KCASRead</a:t>
            </a:r>
            <a:r>
              <a:rPr lang="en-CA" dirty="0"/>
              <a:t>(&amp;X) should read</a:t>
            </a:r>
            <a:br>
              <a:rPr lang="en-CA" dirty="0"/>
            </a:br>
            <a:r>
              <a:rPr lang="en-CA" b="1" u="sng" dirty="0"/>
              <a:t>only after X is unlocked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03875" y="4522508"/>
            <a:ext cx="1891144" cy="15596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This KCAS can be linearized at any time when X and Y are both locked!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548720" y="3585524"/>
            <a:ext cx="97391" cy="3383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01230" y="3665431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read(X)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9707580" y="1450001"/>
            <a:ext cx="1574499" cy="481547"/>
          </a:xfrm>
          <a:prstGeom prst="wedgeRectCallout">
            <a:avLst>
              <a:gd name="adj1" fmla="val -110063"/>
              <a:gd name="adj2" fmla="val 1336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Unlock Y</a:t>
            </a:r>
          </a:p>
        </p:txBody>
      </p:sp>
    </p:spTree>
    <p:extLst>
      <p:ext uri="{BB962C8B-B14F-4D97-AF65-F5344CB8AC3E}">
        <p14:creationId xmlns:p14="http://schemas.microsoft.com/office/powerpoint/2010/main" val="355464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24" grpId="0" animBg="1"/>
      <p:bldP spid="3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87763"/>
            <a:ext cx="10353761" cy="856686"/>
          </a:xfrm>
        </p:spPr>
        <p:txBody>
          <a:bodyPr/>
          <a:lstStyle/>
          <a:p>
            <a:r>
              <a:rPr lang="en-CA" dirty="0"/>
              <a:t>Another attempt at </a:t>
            </a:r>
            <a:r>
              <a:rPr lang="en-CA" dirty="0" err="1"/>
              <a:t>KCASRead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131595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Consider an invocation of </a:t>
            </a:r>
            <a:r>
              <a:rPr lang="en-CA" dirty="0" err="1"/>
              <a:t>KCASRead</a:t>
            </a:r>
            <a:r>
              <a:rPr lang="en-CA" dirty="0"/>
              <a:t> that returns </a:t>
            </a:r>
            <a:r>
              <a:rPr lang="en-CA" b="1" dirty="0"/>
              <a:t>V</a:t>
            </a:r>
          </a:p>
          <a:p>
            <a:r>
              <a:rPr lang="en-CA" dirty="0"/>
              <a:t>Want to linearize at a time </a:t>
            </a:r>
            <a:r>
              <a:rPr lang="en-CA" b="1" dirty="0"/>
              <a:t>t</a:t>
            </a:r>
            <a:r>
              <a:rPr lang="en-CA" dirty="0"/>
              <a:t> during the </a:t>
            </a:r>
            <a:r>
              <a:rPr lang="en-CA" dirty="0" err="1"/>
              <a:t>KCASRead</a:t>
            </a:r>
            <a:r>
              <a:rPr lang="en-CA" dirty="0"/>
              <a:t> when:</a:t>
            </a:r>
          </a:p>
          <a:p>
            <a:pPr lvl="1"/>
            <a:r>
              <a:rPr lang="en-CA" dirty="0" err="1"/>
              <a:t>addr</a:t>
            </a:r>
            <a:r>
              <a:rPr lang="en-CA" dirty="0"/>
              <a:t> contained V, </a:t>
            </a:r>
            <a:r>
              <a:rPr lang="en-CA" b="1" u="sng" dirty="0"/>
              <a:t>and</a:t>
            </a:r>
          </a:p>
          <a:p>
            <a:pPr lvl="1"/>
            <a:r>
              <a:rPr lang="en-CA" dirty="0" err="1"/>
              <a:t>addr</a:t>
            </a:r>
            <a:r>
              <a:rPr lang="en-CA" dirty="0"/>
              <a:t> is not locked</a:t>
            </a:r>
          </a:p>
          <a:p>
            <a:r>
              <a:rPr lang="en-CA" dirty="0"/>
              <a:t>Can we find such a time to linearize </a:t>
            </a:r>
            <a:r>
              <a:rPr lang="en-CA" dirty="0" err="1"/>
              <a:t>KCASRead</a:t>
            </a:r>
            <a:r>
              <a:rPr lang="en-CA" dirty="0"/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1174111" y="1558267"/>
            <a:ext cx="7481516" cy="1774693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val_t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b="1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KCASRead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while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addrOfLock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()-&gt;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isLocked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continue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sz="2400" dirty="0">
              <a:solidFill>
                <a:prstClr val="black"/>
              </a:solidFill>
              <a:highlight>
                <a:srgbClr val="2A211C"/>
              </a:highlight>
              <a:latin typeface="Calibri" panose="020F050202020403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028435" y="1162217"/>
            <a:ext cx="2083101" cy="721759"/>
          </a:xfrm>
          <a:prstGeom prst="wedgeRectCallout">
            <a:avLst>
              <a:gd name="adj1" fmla="val -33301"/>
              <a:gd name="adj2" fmla="val 893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Wait until </a:t>
            </a:r>
            <a:r>
              <a:rPr lang="en-CA" dirty="0" err="1"/>
              <a:t>addr</a:t>
            </a:r>
            <a:r>
              <a:rPr lang="en-CA" dirty="0"/>
              <a:t> is unlocked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373052" y="2520248"/>
            <a:ext cx="2083101" cy="543771"/>
          </a:xfrm>
          <a:prstGeom prst="wedgeRectCallout">
            <a:avLst>
              <a:gd name="adj1" fmla="val -73820"/>
              <a:gd name="adj2" fmla="val -384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Then read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7573926" y="5149275"/>
            <a:ext cx="3949592" cy="69155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No, </a:t>
            </a:r>
            <a:r>
              <a:rPr lang="en-CA" dirty="0" err="1"/>
              <a:t>addr</a:t>
            </a:r>
            <a:r>
              <a:rPr lang="en-CA" dirty="0"/>
              <a:t> might be locked again by the time we read </a:t>
            </a:r>
            <a:r>
              <a:rPr lang="en-CA" dirty="0" err="1"/>
              <a:t>addr</a:t>
            </a:r>
            <a:r>
              <a:rPr lang="en-CA" dirty="0"/>
              <a:t>-&gt;value!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8538006" y="3545047"/>
            <a:ext cx="3516924" cy="1217396"/>
          </a:xfrm>
          <a:prstGeom prst="wedgeRoundRectCallout">
            <a:avLst>
              <a:gd name="adj1" fmla="val -29602"/>
              <a:gd name="adj2" fmla="val 82500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Need a </a:t>
            </a:r>
            <a:r>
              <a:rPr lang="en-CA" b="1" dirty="0"/>
              <a:t>tool</a:t>
            </a:r>
            <a:r>
              <a:rPr lang="en-CA" dirty="0"/>
              <a:t> to help us find a single time when</a:t>
            </a:r>
            <a:br>
              <a:rPr lang="en-CA" dirty="0"/>
            </a:br>
            <a:r>
              <a:rPr lang="en-CA" b="1" dirty="0" err="1"/>
              <a:t>addr</a:t>
            </a:r>
            <a:r>
              <a:rPr lang="en-CA" b="1" dirty="0"/>
              <a:t> contained V</a:t>
            </a:r>
            <a:br>
              <a:rPr lang="en-CA" b="1" dirty="0"/>
            </a:br>
            <a:r>
              <a:rPr lang="en-CA" b="1" u="sng" dirty="0"/>
              <a:t>and</a:t>
            </a:r>
            <a:r>
              <a:rPr lang="en-CA" dirty="0"/>
              <a:t> </a:t>
            </a:r>
            <a:r>
              <a:rPr lang="en-CA" b="1" dirty="0"/>
              <a:t>was unlocked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8749022" y="2693433"/>
            <a:ext cx="3235570" cy="636542"/>
          </a:xfrm>
          <a:prstGeom prst="wedgeRoundRectCallout">
            <a:avLst>
              <a:gd name="adj1" fmla="val -29602"/>
              <a:gd name="adj2" fmla="val 82500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How about </a:t>
            </a:r>
            <a:r>
              <a:rPr lang="en-CA" b="1" dirty="0"/>
              <a:t>locking</a:t>
            </a:r>
            <a:r>
              <a:rPr lang="en-CA" dirty="0"/>
              <a:t> </a:t>
            </a:r>
            <a:r>
              <a:rPr lang="en-CA" dirty="0" err="1"/>
              <a:t>addr</a:t>
            </a:r>
            <a:r>
              <a:rPr lang="en-CA" dirty="0"/>
              <a:t>, reading, and unlocking?</a:t>
            </a:r>
            <a:endParaRPr lang="en-CA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9597891" y="1841819"/>
            <a:ext cx="2386701" cy="636542"/>
          </a:xfrm>
          <a:prstGeom prst="wedgeRoundRectCallout">
            <a:avLst>
              <a:gd name="adj1" fmla="val -29602"/>
              <a:gd name="adj2" fmla="val 82500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Correct but slow! (Why slow?)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6196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91759"/>
          </a:xfrm>
        </p:spPr>
        <p:txBody>
          <a:bodyPr/>
          <a:lstStyle/>
          <a:p>
            <a:r>
              <a:rPr lang="en-CA" dirty="0"/>
              <a:t>Versioned try-locks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79249"/>
            <a:ext cx="10353762" cy="4358843"/>
          </a:xfrm>
        </p:spPr>
        <p:txBody>
          <a:bodyPr/>
          <a:lstStyle/>
          <a:p>
            <a:r>
              <a:rPr lang="en-CA" dirty="0"/>
              <a:t>Like a try-lock, but also has a </a:t>
            </a:r>
            <a:r>
              <a:rPr lang="en-CA" b="1" dirty="0"/>
              <a:t>version number </a:t>
            </a:r>
            <a:r>
              <a:rPr lang="en-CA" dirty="0"/>
              <a:t>associated with it</a:t>
            </a:r>
          </a:p>
          <a:p>
            <a:r>
              <a:rPr lang="en-CA" dirty="0"/>
              <a:t>Version number = # of times lock was acquired</a:t>
            </a:r>
          </a:p>
          <a:p>
            <a:r>
              <a:rPr lang="en-CA" dirty="0"/>
              <a:t>Represented as an integer</a:t>
            </a:r>
          </a:p>
          <a:p>
            <a:pPr lvl="1"/>
            <a:r>
              <a:rPr lang="en-CA" dirty="0"/>
              <a:t>Least significant bit = lock-bit (is it currently locked)</a:t>
            </a:r>
          </a:p>
          <a:p>
            <a:pPr lvl="1"/>
            <a:r>
              <a:rPr lang="en-CA" dirty="0"/>
              <a:t>Other bits = version number</a:t>
            </a:r>
          </a:p>
          <a:p>
            <a:pPr lvl="1"/>
            <a:r>
              <a:rPr lang="en-CA" dirty="0"/>
              <a:t>“Unlocked, after being acquired 4819 times”	&lt;4819, 0&gt; = (4819 &lt;&lt; 1) | 0</a:t>
            </a:r>
          </a:p>
          <a:p>
            <a:pPr lvl="1"/>
            <a:r>
              <a:rPr lang="en-CA" dirty="0"/>
              <a:t>“Locked, after being acquired 17 times”	&lt;17, 1&gt; = (17 &lt;&lt; 1) | 1</a:t>
            </a:r>
          </a:p>
          <a:p>
            <a:pPr lvl="1"/>
            <a:r>
              <a:rPr lang="en-CA" dirty="0"/>
              <a:t>Checking if a lock is held: 			if (lock &amp; 1) { … }</a:t>
            </a:r>
          </a:p>
          <a:p>
            <a:pPr lvl="1"/>
            <a:r>
              <a:rPr lang="en-CA" dirty="0"/>
              <a:t>Getting the version number from a lock:	</a:t>
            </a:r>
            <a:r>
              <a:rPr lang="en-CA" dirty="0" err="1"/>
              <a:t>ver</a:t>
            </a:r>
            <a:r>
              <a:rPr lang="en-CA" dirty="0"/>
              <a:t> = (lock &gt;&gt; 1);</a:t>
            </a:r>
          </a:p>
          <a:p>
            <a:r>
              <a:rPr lang="en-CA" dirty="0"/>
              <a:t>Offers operations: unlock(), </a:t>
            </a:r>
            <a:r>
              <a:rPr lang="en-CA" dirty="0" err="1"/>
              <a:t>tryLock</a:t>
            </a:r>
            <a:r>
              <a:rPr lang="en-CA" dirty="0"/>
              <a:t>() and read()</a:t>
            </a:r>
          </a:p>
        </p:txBody>
      </p:sp>
    </p:spTree>
    <p:extLst>
      <p:ext uri="{BB962C8B-B14F-4D97-AF65-F5344CB8AC3E}">
        <p14:creationId xmlns:p14="http://schemas.microsoft.com/office/powerpoint/2010/main" val="192641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5" y="1223538"/>
            <a:ext cx="9056903" cy="47168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41869"/>
            <a:ext cx="10353761" cy="705188"/>
          </a:xfrm>
        </p:spPr>
        <p:txBody>
          <a:bodyPr/>
          <a:lstStyle/>
          <a:p>
            <a:r>
              <a:rPr lang="en-CA" dirty="0"/>
              <a:t>Implementing versioned try-locks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2093077" y="5581880"/>
            <a:ext cx="6479022" cy="697146"/>
          </a:xfrm>
          <a:prstGeom prst="wedgeRectCallout">
            <a:avLst>
              <a:gd name="adj1" fmla="val -16477"/>
              <a:gd name="adj2" fmla="val -796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Since the lock bit (LSB) is 1, incrementing </a:t>
            </a:r>
            <a:r>
              <a:rPr lang="en-CA" b="1" dirty="0"/>
              <a:t>lock </a:t>
            </a:r>
            <a:r>
              <a:rPr lang="en-CA" dirty="0"/>
              <a:t>changes the LSB to 0 (unlocked), </a:t>
            </a:r>
            <a:r>
              <a:rPr lang="en-CA" b="1" u="sng" dirty="0"/>
              <a:t>and</a:t>
            </a:r>
            <a:r>
              <a:rPr lang="en-CA" dirty="0"/>
              <a:t> increments the </a:t>
            </a:r>
            <a:r>
              <a:rPr lang="en-CA" b="1" dirty="0"/>
              <a:t>version #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4017017" y="2648167"/>
            <a:ext cx="2117561" cy="532413"/>
          </a:xfrm>
          <a:prstGeom prst="wedgeRectCallout">
            <a:avLst>
              <a:gd name="adj1" fmla="val -59865"/>
              <a:gd name="adj2" fmla="val 15196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lock is held</a:t>
            </a:r>
            <a:endParaRPr lang="en-CA" b="1" dirty="0"/>
          </a:p>
        </p:txBody>
      </p:sp>
      <p:sp>
        <p:nvSpPr>
          <p:cNvPr id="11" name="Rectangular Callout 10"/>
          <p:cNvSpPr/>
          <p:nvPr/>
        </p:nvSpPr>
        <p:spPr>
          <a:xfrm>
            <a:off x="9105940" y="3086552"/>
            <a:ext cx="2117561" cy="532413"/>
          </a:xfrm>
          <a:prstGeom prst="wedgeRectCallout">
            <a:avLst>
              <a:gd name="adj1" fmla="val -68352"/>
              <a:gd name="adj2" fmla="val 1221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Try to acquire</a:t>
            </a:r>
            <a:endParaRPr lang="en-CA" b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8794331" y="5223202"/>
            <a:ext cx="3275919" cy="1215239"/>
          </a:xfrm>
          <a:prstGeom prst="wedgeRectCallout">
            <a:avLst>
              <a:gd name="adj1" fmla="val -60468"/>
              <a:gd name="adj2" fmla="val -597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Note: “relaxed” is strong enough here because of the CAS before and data dependency after…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8104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082" y="225137"/>
            <a:ext cx="10353761" cy="75754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Correct</a:t>
            </a:r>
            <a:r>
              <a:rPr lang="en-CA" dirty="0"/>
              <a:t> </a:t>
            </a:r>
            <a:r>
              <a:rPr lang="en-CA" dirty="0" err="1"/>
              <a:t>KCASRead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1436775" y="1096242"/>
            <a:ext cx="5390053" cy="314844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b="1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KCASRead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addrOfLock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while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uint64_t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s1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read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s1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&amp; 1) == 0)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casword_t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 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uint64_t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s2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read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s2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s1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F8F8F8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216380" y="1671100"/>
            <a:ext cx="5622678" cy="377026"/>
          </a:xfrm>
          <a:prstGeom prst="wedgeRectCallout">
            <a:avLst>
              <a:gd name="adj1" fmla="val -57943"/>
              <a:gd name="adj2" fmla="val 5115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Read lock state (i.e., &lt;</a:t>
            </a:r>
            <a:r>
              <a:rPr lang="en-CA" dirty="0" err="1"/>
              <a:t>version_number</a:t>
            </a:r>
            <a:r>
              <a:rPr lang="en-CA" dirty="0"/>
              <a:t>, </a:t>
            </a:r>
            <a:r>
              <a:rPr lang="en-CA" dirty="0" err="1"/>
              <a:t>lock_bit</a:t>
            </a:r>
            <a:r>
              <a:rPr lang="en-CA" dirty="0"/>
              <a:t>&gt;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672359" y="2506416"/>
            <a:ext cx="2012762" cy="377026"/>
          </a:xfrm>
          <a:prstGeom prst="wedgeRectCallout">
            <a:avLst>
              <a:gd name="adj1" fmla="val -64259"/>
              <a:gd name="adj2" fmla="val -1275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Read value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790064" y="2920696"/>
            <a:ext cx="2660031" cy="407980"/>
          </a:xfrm>
          <a:prstGeom prst="wedgeRectCallout">
            <a:avLst>
              <a:gd name="adj1" fmla="val -62946"/>
              <a:gd name="adj2" fmla="val -398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Read lock state </a:t>
            </a:r>
            <a:r>
              <a:rPr lang="en-CA" b="1" u="sng" dirty="0"/>
              <a:t>again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2688921" y="4448755"/>
            <a:ext cx="4560738" cy="76290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Then </a:t>
            </a:r>
            <a:r>
              <a:rPr lang="en-CA" dirty="0" err="1"/>
              <a:t>addr</a:t>
            </a:r>
            <a:r>
              <a:rPr lang="en-CA" dirty="0"/>
              <a:t> was not locked </a:t>
            </a:r>
            <a:r>
              <a:rPr lang="en-CA" b="1" dirty="0"/>
              <a:t>at any time</a:t>
            </a:r>
            <a:r>
              <a:rPr lang="en-CA" dirty="0"/>
              <a:t> between the two read() operations.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7289222" y="4448754"/>
            <a:ext cx="3610842" cy="76290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 when we read </a:t>
            </a:r>
            <a:r>
              <a:rPr lang="en-US" dirty="0" err="1"/>
              <a:t>addr</a:t>
            </a:r>
            <a:r>
              <a:rPr lang="en-US" dirty="0"/>
              <a:t>-&gt;value, </a:t>
            </a:r>
            <a:r>
              <a:rPr lang="en-US" dirty="0" err="1"/>
              <a:t>addr</a:t>
            </a:r>
            <a:r>
              <a:rPr lang="en-US" dirty="0"/>
              <a:t> is </a:t>
            </a:r>
            <a:r>
              <a:rPr lang="en-US" b="1" dirty="0"/>
              <a:t>not locked!</a:t>
            </a:r>
            <a:endParaRPr lang="en-CA" dirty="0"/>
          </a:p>
        </p:txBody>
      </p:sp>
      <p:sp>
        <p:nvSpPr>
          <p:cNvPr id="10" name="Rectangular Callout 9"/>
          <p:cNvSpPr/>
          <p:nvPr/>
        </p:nvSpPr>
        <p:spPr>
          <a:xfrm>
            <a:off x="6336187" y="2082009"/>
            <a:ext cx="2012762" cy="377026"/>
          </a:xfrm>
          <a:prstGeom prst="wedgeRectCallout">
            <a:avLst>
              <a:gd name="adj1" fmla="val -99678"/>
              <a:gd name="adj2" fmla="val 2385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If  it is unlocked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2688921" y="3670827"/>
            <a:ext cx="3515530" cy="699377"/>
          </a:xfrm>
          <a:prstGeom prst="wedgeRectCallout">
            <a:avLst>
              <a:gd name="adj1" fmla="val -16634"/>
              <a:gd name="adj2" fmla="val -977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</a:t>
            </a:r>
            <a:r>
              <a:rPr lang="en-US" b="1" u="sng" dirty="0"/>
              <a:t>still</a:t>
            </a:r>
            <a:r>
              <a:rPr lang="en-US" dirty="0"/>
              <a:t> unlocked, </a:t>
            </a:r>
            <a:r>
              <a:rPr lang="en-US" b="1" u="sng" dirty="0"/>
              <a:t>and</a:t>
            </a:r>
            <a:r>
              <a:rPr lang="en-US" dirty="0"/>
              <a:t> </a:t>
            </a:r>
            <a:r>
              <a:rPr lang="en-US" b="1" dirty="0"/>
              <a:t>same</a:t>
            </a:r>
            <a:r>
              <a:rPr lang="en-US" dirty="0"/>
              <a:t> version number as before</a:t>
            </a:r>
            <a:endParaRPr lang="en-CA" dirty="0"/>
          </a:p>
        </p:txBody>
      </p:sp>
      <p:sp>
        <p:nvSpPr>
          <p:cNvPr id="12" name="Flowchart: Process 11"/>
          <p:cNvSpPr/>
          <p:nvPr/>
        </p:nvSpPr>
        <p:spPr>
          <a:xfrm>
            <a:off x="2688921" y="5364764"/>
            <a:ext cx="7239593" cy="65338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The rest of the code is the same as the naïve try-lock based KCAS, but with </a:t>
            </a:r>
            <a:r>
              <a:rPr lang="en-CA" b="1" u="sng" dirty="0"/>
              <a:t>versioned</a:t>
            </a:r>
            <a:r>
              <a:rPr lang="en-CA" b="1" dirty="0"/>
              <a:t> try-locks</a:t>
            </a:r>
            <a:r>
              <a:rPr lang="en-CA" dirty="0"/>
              <a:t> instead of try-locks.</a:t>
            </a:r>
          </a:p>
        </p:txBody>
      </p:sp>
    </p:spTree>
    <p:extLst>
      <p:ext uri="{BB962C8B-B14F-4D97-AF65-F5344CB8AC3E}">
        <p14:creationId xmlns:p14="http://schemas.microsoft.com/office/powerpoint/2010/main" val="657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39" y="133902"/>
            <a:ext cx="11730474" cy="632504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rgbClr val="FFFF00"/>
                </a:solidFill>
              </a:rPr>
              <a:t>What else</a:t>
            </a:r>
            <a:r>
              <a:rPr lang="en-US" sz="2800" dirty="0"/>
              <a:t> can we do with these version numbers?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21" y="856260"/>
            <a:ext cx="11435802" cy="539125"/>
          </a:xfrm>
        </p:spPr>
        <p:txBody>
          <a:bodyPr/>
          <a:lstStyle/>
          <a:p>
            <a:r>
              <a:rPr lang="en-US" dirty="0"/>
              <a:t>E.g., can implement a </a:t>
            </a:r>
            <a:r>
              <a:rPr lang="en-US" b="1" u="sng" dirty="0"/>
              <a:t>snapshot</a:t>
            </a:r>
            <a:r>
              <a:rPr lang="en-US" dirty="0"/>
              <a:t> operation, which </a:t>
            </a:r>
            <a:r>
              <a:rPr lang="en-US" b="1" u="sng" dirty="0"/>
              <a:t>atomically</a:t>
            </a:r>
            <a:r>
              <a:rPr lang="en-US" dirty="0"/>
              <a:t> performs </a:t>
            </a:r>
            <a:r>
              <a:rPr lang="en-US" b="1" u="sng" dirty="0"/>
              <a:t>many</a:t>
            </a:r>
            <a:r>
              <a:rPr lang="en-US" dirty="0"/>
              <a:t> reads (all at once)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264" y="1395385"/>
            <a:ext cx="9010098" cy="4474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ular Callout 4"/>
          <p:cNvSpPr/>
          <p:nvPr/>
        </p:nvSpPr>
        <p:spPr>
          <a:xfrm>
            <a:off x="295990" y="5613254"/>
            <a:ext cx="2352069" cy="887971"/>
          </a:xfrm>
          <a:prstGeom prst="wedgeRectCallout">
            <a:avLst>
              <a:gd name="adj1" fmla="val -19709"/>
              <a:gd name="adj2" fmla="val 406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Example of the famous </a:t>
            </a:r>
            <a:r>
              <a:rPr lang="en-US" b="1" dirty="0">
                <a:solidFill>
                  <a:srgbClr val="000000"/>
                </a:solidFill>
              </a:rPr>
              <a:t>“double collect” </a:t>
            </a:r>
            <a:r>
              <a:rPr lang="en-US" dirty="0">
                <a:solidFill>
                  <a:srgbClr val="000000"/>
                </a:solidFill>
              </a:rPr>
              <a:t>paradigm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8825170" y="2015836"/>
            <a:ext cx="3199454" cy="631343"/>
          </a:xfrm>
          <a:prstGeom prst="wedgeRectCallout">
            <a:avLst>
              <a:gd name="adj1" fmla="val -36996"/>
              <a:gd name="adj2" fmla="val 803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For each </a:t>
            </a:r>
            <a:r>
              <a:rPr lang="en-US" dirty="0" err="1">
                <a:solidFill>
                  <a:srgbClr val="000000"/>
                </a:solidFill>
              </a:rPr>
              <a:t>addr</a:t>
            </a:r>
            <a:r>
              <a:rPr lang="en-US" dirty="0">
                <a:solidFill>
                  <a:srgbClr val="000000"/>
                </a:solidFill>
              </a:rPr>
              <a:t>, read the lock state (incl. version number)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611191" y="3106767"/>
            <a:ext cx="3477010" cy="350607"/>
          </a:xfrm>
          <a:prstGeom prst="wedgeRectCallout">
            <a:avLst>
              <a:gd name="adj1" fmla="val -83792"/>
              <a:gd name="adj2" fmla="val -2238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Retry if we see a lock is held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749969" y="3580937"/>
            <a:ext cx="4111254" cy="631343"/>
          </a:xfrm>
          <a:prstGeom prst="wedgeRectCallout">
            <a:avLst>
              <a:gd name="adj1" fmla="val -58130"/>
              <a:gd name="adj2" fmla="val -200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Then read the </a:t>
            </a:r>
            <a:r>
              <a:rPr lang="en-US" b="1" dirty="0">
                <a:solidFill>
                  <a:srgbClr val="000000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 guarded by the lock (crucially, </a:t>
            </a:r>
            <a:r>
              <a:rPr lang="en-US" b="1" u="sng" dirty="0">
                <a:solidFill>
                  <a:srgbClr val="000000"/>
                </a:solidFill>
              </a:rPr>
              <a:t>after</a:t>
            </a:r>
            <a:r>
              <a:rPr lang="en-US" dirty="0">
                <a:solidFill>
                  <a:srgbClr val="000000"/>
                </a:solidFill>
              </a:rPr>
              <a:t> the lock state)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50668" y="3182823"/>
            <a:ext cx="1769287" cy="864436"/>
          </a:xfrm>
          <a:prstGeom prst="wedgeRectCallout">
            <a:avLst>
              <a:gd name="adj1" fmla="val 80063"/>
              <a:gd name="adj2" fmla="val -164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Locally save the lock state we saw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4052455" y="5214042"/>
            <a:ext cx="4966853" cy="880227"/>
          </a:xfrm>
          <a:prstGeom prst="wedgeRectCallout">
            <a:avLst>
              <a:gd name="adj1" fmla="val -23631"/>
              <a:gd name="adj2" fmla="val -713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Reread all lock states and check that all locks are still released, and version numbers are the same as we saw above (else retry)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9190759" y="5018766"/>
            <a:ext cx="2931968" cy="963354"/>
          </a:xfrm>
          <a:prstGeom prst="wedgeRectCallout">
            <a:avLst>
              <a:gd name="adj1" fmla="val -58130"/>
              <a:gd name="adj2" fmla="val -2004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If we get past this loop, then no </a:t>
            </a:r>
            <a:r>
              <a:rPr lang="en-US" b="1" dirty="0">
                <a:solidFill>
                  <a:srgbClr val="000000"/>
                </a:solidFill>
              </a:rPr>
              <a:t>value </a:t>
            </a:r>
            <a:r>
              <a:rPr lang="en-US" dirty="0">
                <a:solidFill>
                  <a:srgbClr val="000000"/>
                </a:solidFill>
              </a:rPr>
              <a:t>has changed since we read it!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3215987" y="6216444"/>
            <a:ext cx="5614230" cy="348558"/>
          </a:xfrm>
          <a:prstGeom prst="wedgeRectCallout">
            <a:avLst>
              <a:gd name="adj1" fmla="val 19956"/>
              <a:gd name="adj2" fmla="val -952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This is called </a:t>
            </a:r>
            <a:r>
              <a:rPr lang="en-US" b="1" dirty="0">
                <a:solidFill>
                  <a:srgbClr val="000000"/>
                </a:solidFill>
              </a:rPr>
              <a:t>version/sequence-based validation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9190759" y="6113418"/>
            <a:ext cx="2931968" cy="585398"/>
          </a:xfrm>
          <a:prstGeom prst="wedgeRectCallout">
            <a:avLst>
              <a:gd name="adj1" fmla="val 21256"/>
              <a:gd name="adj2" fmla="val -786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Can linearize the entire snapshot between loops</a:t>
            </a:r>
          </a:p>
        </p:txBody>
      </p:sp>
    </p:spTree>
    <p:extLst>
      <p:ext uri="{BB962C8B-B14F-4D97-AF65-F5344CB8AC3E}">
        <p14:creationId xmlns:p14="http://schemas.microsoft.com/office/powerpoint/2010/main" val="367599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31C7-8686-4BED-B235-D340DD7F2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6A90-F53B-4747-9451-8FC45692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791564" cy="3695136"/>
          </a:xfrm>
        </p:spPr>
        <p:txBody>
          <a:bodyPr/>
          <a:lstStyle/>
          <a:p>
            <a:r>
              <a:rPr lang="en-US" dirty="0"/>
              <a:t>When does TLE perform well? Poorly?</a:t>
            </a:r>
            <a:endParaRPr lang="en-CA" dirty="0"/>
          </a:p>
          <a:p>
            <a:r>
              <a:rPr lang="en-CA" dirty="0"/>
              <a:t>More sophisticated uses of hardware transactional memory (HTM)</a:t>
            </a:r>
          </a:p>
          <a:p>
            <a:pPr lvl="1"/>
            <a:r>
              <a:rPr lang="en-US" dirty="0"/>
              <a:t>Concept: algorithms that </a:t>
            </a:r>
            <a:r>
              <a:rPr lang="en-US" b="1" dirty="0"/>
              <a:t>allow</a:t>
            </a:r>
            <a:r>
              <a:rPr lang="en-US" dirty="0"/>
              <a:t> fast-path transactions to run</a:t>
            </a:r>
            <a:br>
              <a:rPr lang="en-US" dirty="0"/>
            </a:br>
            <a:r>
              <a:rPr lang="en-US" dirty="0"/>
              <a:t>concurrently with fallback-path operations</a:t>
            </a:r>
            <a:endParaRPr lang="en-CA" dirty="0"/>
          </a:p>
          <a:p>
            <a:pPr lvl="1"/>
            <a:r>
              <a:rPr lang="en-CA" b="1" dirty="0"/>
              <a:t>Accelerating</a:t>
            </a:r>
            <a:r>
              <a:rPr lang="en-CA" dirty="0"/>
              <a:t> lock-free KCAS</a:t>
            </a:r>
          </a:p>
        </p:txBody>
      </p:sp>
    </p:spTree>
    <p:extLst>
      <p:ext uri="{BB962C8B-B14F-4D97-AF65-F5344CB8AC3E}">
        <p14:creationId xmlns:p14="http://schemas.microsoft.com/office/powerpoint/2010/main" val="36912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2782"/>
          </a:xfrm>
        </p:spPr>
        <p:txBody>
          <a:bodyPr/>
          <a:lstStyle/>
          <a:p>
            <a:r>
              <a:rPr lang="en-CA" dirty="0"/>
              <a:t>This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0086"/>
            <a:ext cx="10353762" cy="4312228"/>
          </a:xfrm>
        </p:spPr>
        <p:txBody>
          <a:bodyPr/>
          <a:lstStyle/>
          <a:p>
            <a:r>
              <a:rPr lang="en-CA" dirty="0"/>
              <a:t>Try-locks</a:t>
            </a:r>
          </a:p>
          <a:p>
            <a:pPr lvl="1"/>
            <a:r>
              <a:rPr lang="en-US" dirty="0"/>
              <a:t>Implementing try-locks</a:t>
            </a:r>
            <a:endParaRPr lang="en-CA" dirty="0"/>
          </a:p>
          <a:p>
            <a:pPr lvl="1"/>
            <a:r>
              <a:rPr lang="en-US" dirty="0"/>
              <a:t>Try-lock set (a simple engineering trick for </a:t>
            </a:r>
            <a:r>
              <a:rPr lang="en-US" b="1" u="sng" dirty="0"/>
              <a:t>easily</a:t>
            </a:r>
            <a:r>
              <a:rPr lang="en-US" dirty="0"/>
              <a:t> acquiring/releasing multiple locks)</a:t>
            </a:r>
          </a:p>
          <a:p>
            <a:pPr lvl="1"/>
            <a:r>
              <a:rPr lang="en-US" dirty="0"/>
              <a:t>Naïve (incorrect) KCAS using try-locks</a:t>
            </a:r>
          </a:p>
          <a:p>
            <a:r>
              <a:rPr lang="en-CA" b="1" u="sng" dirty="0"/>
              <a:t>Versioned</a:t>
            </a:r>
            <a:r>
              <a:rPr lang="en-CA" dirty="0"/>
              <a:t> (try-)locks</a:t>
            </a:r>
          </a:p>
          <a:p>
            <a:pPr lvl="1"/>
            <a:r>
              <a:rPr lang="en-US" dirty="0"/>
              <a:t>Implementing versioned locks</a:t>
            </a:r>
            <a:endParaRPr lang="en-CA" dirty="0"/>
          </a:p>
          <a:p>
            <a:pPr lvl="1"/>
            <a:r>
              <a:rPr lang="en-CA" dirty="0"/>
              <a:t>KCAS using versioned locks</a:t>
            </a:r>
          </a:p>
        </p:txBody>
      </p:sp>
    </p:spTree>
    <p:extLst>
      <p:ext uri="{BB962C8B-B14F-4D97-AF65-F5344CB8AC3E}">
        <p14:creationId xmlns:p14="http://schemas.microsoft.com/office/powerpoint/2010/main" val="214965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Try-locks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Traditional lock operations</a:t>
            </a:r>
          </a:p>
          <a:p>
            <a:pPr lvl="1"/>
            <a:r>
              <a:rPr lang="en-CA" dirty="0"/>
              <a:t>lock(): blocks until lock is acquired – may take a LONG time</a:t>
            </a:r>
          </a:p>
          <a:p>
            <a:pPr lvl="1"/>
            <a:r>
              <a:rPr lang="en-CA" dirty="0"/>
              <a:t>unlock(): release the lock (usually a small number of instructions w/o blocking)</a:t>
            </a:r>
          </a:p>
          <a:p>
            <a:r>
              <a:rPr lang="en-CA" dirty="0"/>
              <a:t>Try-lock</a:t>
            </a:r>
          </a:p>
          <a:p>
            <a:pPr lvl="1"/>
            <a:r>
              <a:rPr lang="en-CA" dirty="0" err="1"/>
              <a:t>tryLock</a:t>
            </a:r>
            <a:r>
              <a:rPr lang="en-CA" dirty="0"/>
              <a:t>(): either acquires the lock and returns true,</a:t>
            </a:r>
            <a:br>
              <a:rPr lang="en-CA" dirty="0"/>
            </a:br>
            <a:r>
              <a:rPr lang="en-CA" dirty="0"/>
              <a:t>or does not and returns false</a:t>
            </a:r>
          </a:p>
          <a:p>
            <a:pPr lvl="1"/>
            <a:r>
              <a:rPr lang="en-CA" dirty="0"/>
              <a:t>unlock(): release the lock</a:t>
            </a:r>
          </a:p>
          <a:p>
            <a:r>
              <a:rPr lang="en-CA" dirty="0" err="1"/>
              <a:t>tryLock</a:t>
            </a:r>
            <a:r>
              <a:rPr lang="en-CA" dirty="0"/>
              <a:t> and unlock should both be wait-free</a:t>
            </a:r>
            <a:br>
              <a:rPr lang="en-CA" dirty="0"/>
            </a:br>
            <a:r>
              <a:rPr lang="en-CA" dirty="0"/>
              <a:t>(but algorithms that </a:t>
            </a:r>
            <a:r>
              <a:rPr lang="en-CA" b="1" dirty="0"/>
              <a:t>use </a:t>
            </a:r>
            <a:r>
              <a:rPr lang="en-CA" dirty="0"/>
              <a:t>them are not; those algorithms are lock-based)</a:t>
            </a:r>
          </a:p>
        </p:txBody>
      </p:sp>
    </p:spTree>
    <p:extLst>
      <p:ext uri="{BB962C8B-B14F-4D97-AF65-F5344CB8AC3E}">
        <p14:creationId xmlns:p14="http://schemas.microsoft.com/office/powerpoint/2010/main" val="13148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we care about try-locks?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Two-phased locking with try-locks</a:t>
            </a:r>
          </a:p>
          <a:p>
            <a:pPr lvl="1"/>
            <a:r>
              <a:rPr lang="en-CA" dirty="0"/>
              <a:t>Try to lock all data</a:t>
            </a:r>
          </a:p>
          <a:p>
            <a:pPr lvl="1"/>
            <a:r>
              <a:rPr lang="en-CA" dirty="0"/>
              <a:t>If a </a:t>
            </a:r>
            <a:r>
              <a:rPr lang="en-CA" dirty="0" err="1"/>
              <a:t>tryLock</a:t>
            </a:r>
            <a:r>
              <a:rPr lang="en-CA" dirty="0"/>
              <a:t> returns false, release all locks and try again</a:t>
            </a:r>
          </a:p>
          <a:p>
            <a:pPr lvl="1"/>
            <a:r>
              <a:rPr lang="en-CA" dirty="0"/>
              <a:t>Make changes</a:t>
            </a:r>
          </a:p>
          <a:p>
            <a:pPr lvl="1"/>
            <a:r>
              <a:rPr lang="en-CA" dirty="0"/>
              <a:t>Release all locks</a:t>
            </a:r>
          </a:p>
          <a:p>
            <a:r>
              <a:rPr lang="en-CA" dirty="0"/>
              <a:t>Deadlock is </a:t>
            </a:r>
            <a:r>
              <a:rPr lang="en-CA" b="1" dirty="0"/>
              <a:t>impossible</a:t>
            </a:r>
            <a:r>
              <a:rPr lang="en-CA" dirty="0"/>
              <a:t> in this algorithm,</a:t>
            </a:r>
            <a:br>
              <a:rPr lang="en-CA" dirty="0"/>
            </a:br>
            <a:r>
              <a:rPr lang="en-CA" dirty="0"/>
              <a:t>even if you do not lock addresses in any consistent order</a:t>
            </a:r>
          </a:p>
          <a:p>
            <a:r>
              <a:rPr lang="en-CA" dirty="0" err="1"/>
              <a:t>Livelock</a:t>
            </a:r>
            <a:r>
              <a:rPr lang="en-CA" dirty="0"/>
              <a:t> is possible, but can be extremely unlikely</a:t>
            </a:r>
          </a:p>
        </p:txBody>
      </p:sp>
    </p:spTree>
    <p:extLst>
      <p:ext uri="{BB962C8B-B14F-4D97-AF65-F5344CB8AC3E}">
        <p14:creationId xmlns:p14="http://schemas.microsoft.com/office/powerpoint/2010/main" val="32198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42" y="1005090"/>
            <a:ext cx="10536814" cy="54450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4358"/>
            <a:ext cx="10353761" cy="668482"/>
          </a:xfrm>
        </p:spPr>
        <p:txBody>
          <a:bodyPr/>
          <a:lstStyle/>
          <a:p>
            <a:r>
              <a:rPr lang="en-CA" dirty="0"/>
              <a:t>Implementing a try-lock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216237" y="2974253"/>
            <a:ext cx="3269568" cy="753338"/>
          </a:xfrm>
          <a:prstGeom prst="wedgeRectCallout">
            <a:avLst>
              <a:gd name="adj1" fmla="val -21111"/>
              <a:gd name="adj2" fmla="val 1284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Fail fast (try to avoid CAS when contended) Why?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9470646" y="5574860"/>
            <a:ext cx="2596211" cy="586956"/>
          </a:xfrm>
          <a:prstGeom prst="wedgeRectCallout">
            <a:avLst>
              <a:gd name="adj1" fmla="val -60869"/>
              <a:gd name="adj2" fmla="val -279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A write is enough. No CAS needed. Why?</a:t>
            </a:r>
          </a:p>
        </p:txBody>
      </p:sp>
    </p:spTree>
    <p:extLst>
      <p:ext uri="{BB962C8B-B14F-4D97-AF65-F5344CB8AC3E}">
        <p14:creationId xmlns:p14="http://schemas.microsoft.com/office/powerpoint/2010/main" val="3735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36263"/>
            <a:ext cx="10353761" cy="1326321"/>
          </a:xfrm>
        </p:spPr>
        <p:txBody>
          <a:bodyPr/>
          <a:lstStyle/>
          <a:p>
            <a:r>
              <a:rPr lang="en-CA" dirty="0"/>
              <a:t>Try lock set: a simple abstraction for taking multiple try locks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3228818" y="1755656"/>
            <a:ext cx="8712488" cy="4791232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template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MAX_K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</a:t>
            </a:r>
            <a:r>
              <a:rPr lang="en-CA" b="1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class</a:t>
            </a:r>
            <a:r>
              <a:rPr lang="en-CA" b="1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b="1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TryLockSet</a:t>
            </a:r>
            <a:r>
              <a:rPr lang="en-CA" b="1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contains info on locks </a:t>
            </a:r>
            <a:r>
              <a:rPr lang="en-US" b="1" u="sng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we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have locked</a:t>
            </a:r>
            <a:endParaRPr lang="en-CA" dirty="0">
              <a:solidFill>
                <a:srgbClr val="FFFF0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locks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MAX_K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</a:t>
            </a:r>
            <a:r>
              <a:rPr lang="en-US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FF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number of locks acquired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public: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TryLockSet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~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TryLockSet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;++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locks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]-&gt;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bool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tryLock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locks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++]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= 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</a:t>
            </a:r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sz="2400" dirty="0">
              <a:solidFill>
                <a:prstClr val="black"/>
              </a:solidFill>
              <a:highlight>
                <a:srgbClr val="2A211C"/>
              </a:highlight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486" y="1755656"/>
            <a:ext cx="2797307" cy="9798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Just some simple</a:t>
            </a:r>
            <a:br>
              <a:rPr lang="en-CA" dirty="0"/>
            </a:br>
            <a:r>
              <a:rPr lang="en-CA" dirty="0"/>
              <a:t>software engineering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119335" y="2829771"/>
            <a:ext cx="2061458" cy="757491"/>
          </a:xfrm>
          <a:prstGeom prst="wedgeRectCallout">
            <a:avLst>
              <a:gd name="adj1" fmla="val 83642"/>
              <a:gd name="adj2" fmla="val -9055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Locks we currently hold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56117" y="3681483"/>
            <a:ext cx="3024676" cy="918395"/>
          </a:xfrm>
          <a:prstGeom prst="wedgeRectCallout">
            <a:avLst>
              <a:gd name="adj1" fmla="val 74978"/>
              <a:gd name="adj2" fmla="val -556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Destructor: code executed when this object goes out of scope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7585062" y="3014575"/>
            <a:ext cx="3024676" cy="483275"/>
          </a:xfrm>
          <a:prstGeom prst="wedgeRectCallout">
            <a:avLst>
              <a:gd name="adj1" fmla="val -64845"/>
              <a:gd name="adj2" fmla="val 963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Unlock all of our locks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56117" y="4737462"/>
            <a:ext cx="3024676" cy="918395"/>
          </a:xfrm>
          <a:prstGeom prst="wedgeRectCallout">
            <a:avLst>
              <a:gd name="adj1" fmla="val 78198"/>
              <a:gd name="adj2" fmla="val -556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Try to acquire lock,</a:t>
            </a:r>
            <a:br>
              <a:rPr lang="en-CA" dirty="0"/>
            </a:br>
            <a:r>
              <a:rPr lang="en-CA" dirty="0"/>
              <a:t>and add it to </a:t>
            </a:r>
            <a:r>
              <a:rPr lang="en-CA" b="1" dirty="0"/>
              <a:t>locks</a:t>
            </a:r>
            <a:br>
              <a:rPr lang="en-CA" dirty="0"/>
            </a:br>
            <a:r>
              <a:rPr lang="en-CA" dirty="0"/>
              <a:t>if successful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7899550" y="1420197"/>
            <a:ext cx="3619726" cy="652082"/>
          </a:xfrm>
          <a:prstGeom prst="wedgeRectCallout">
            <a:avLst>
              <a:gd name="adj1" fmla="val -86154"/>
              <a:gd name="adj2" fmla="val 2712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Supply an upper bound on k</a:t>
            </a:r>
            <a:br>
              <a:rPr lang="en-CA" dirty="0"/>
            </a:br>
            <a:r>
              <a:rPr lang="en-CA" dirty="0"/>
              <a:t>via a template parameter</a:t>
            </a:r>
          </a:p>
        </p:txBody>
      </p:sp>
    </p:spTree>
    <p:extLst>
      <p:ext uri="{BB962C8B-B14F-4D97-AF65-F5344CB8AC3E}">
        <p14:creationId xmlns:p14="http://schemas.microsoft.com/office/powerpoint/2010/main" val="26616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68" y="79665"/>
            <a:ext cx="10353761" cy="1052949"/>
          </a:xfrm>
        </p:spPr>
        <p:txBody>
          <a:bodyPr/>
          <a:lstStyle/>
          <a:p>
            <a:r>
              <a:rPr lang="en-CA" dirty="0"/>
              <a:t>Try-lock based KCAS:</a:t>
            </a:r>
            <a:br>
              <a:rPr lang="en-CA" dirty="0"/>
            </a:br>
            <a:r>
              <a:rPr lang="en-CA" dirty="0"/>
              <a:t>Where are the locks stored?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6" y="1272887"/>
            <a:ext cx="5340928" cy="5049982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FFFF00"/>
                </a:solidFill>
              </a:rPr>
              <a:t>Option 1: alongside program data</a:t>
            </a:r>
          </a:p>
          <a:p>
            <a:r>
              <a:rPr lang="en-CA" dirty="0"/>
              <a:t>For each program </a:t>
            </a:r>
            <a:r>
              <a:rPr lang="en-CA" b="1" dirty="0"/>
              <a:t>value,</a:t>
            </a:r>
            <a:br>
              <a:rPr lang="en-CA" b="1" dirty="0"/>
            </a:br>
            <a:r>
              <a:rPr lang="en-CA" dirty="0"/>
              <a:t>place a </a:t>
            </a:r>
            <a:r>
              <a:rPr lang="en-CA" b="1" dirty="0"/>
              <a:t>lock next to it </a:t>
            </a:r>
            <a:r>
              <a:rPr lang="en-CA" dirty="0"/>
              <a:t>in 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Upsides: simple, good locality (locks usually in same cache lines as data)</a:t>
            </a:r>
          </a:p>
          <a:p>
            <a:r>
              <a:rPr lang="en-US" dirty="0"/>
              <a:t>Downsides:</a:t>
            </a:r>
          </a:p>
          <a:p>
            <a:pPr lvl="1"/>
            <a:r>
              <a:rPr lang="en-CA" dirty="0"/>
              <a:t>Requires program memory layout changes</a:t>
            </a:r>
          </a:p>
          <a:p>
            <a:pPr lvl="1"/>
            <a:r>
              <a:rPr lang="en-US" dirty="0"/>
              <a:t>Can </a:t>
            </a:r>
            <a:r>
              <a:rPr lang="en-US" b="1" dirty="0"/>
              <a:t>double </a:t>
            </a:r>
            <a:r>
              <a:rPr lang="en-US" dirty="0"/>
              <a:t>memory requirements</a:t>
            </a:r>
            <a:endParaRPr lang="en-CA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F66AC-B440-42E8-954F-782C57909A3C}"/>
              </a:ext>
            </a:extLst>
          </p:cNvPr>
          <p:cNvSpPr/>
          <p:nvPr/>
        </p:nvSpPr>
        <p:spPr>
          <a:xfrm>
            <a:off x="5517574" y="1602497"/>
            <a:ext cx="6405994" cy="2075886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class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private: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public: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addrOfLock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&amp;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};</a:t>
            </a:r>
            <a:endParaRPr lang="en" sz="2400" dirty="0">
              <a:solidFill>
                <a:prstClr val="black"/>
              </a:solidFill>
              <a:highlight>
                <a:srgbClr val="2A211C"/>
              </a:highlight>
              <a:latin typeface="Calibri" panose="020F050202020403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517574" y="3714748"/>
            <a:ext cx="3538566" cy="916204"/>
          </a:xfrm>
          <a:prstGeom prst="wedgeRectCallout">
            <a:avLst>
              <a:gd name="adj1" fmla="val -22563"/>
              <a:gd name="adj2" fmla="val -402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Each variable that can be modified by KCAS becomes an instance of </a:t>
            </a:r>
            <a:r>
              <a:rPr lang="en-CA" dirty="0" err="1"/>
              <a:t>addr_t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61015" y="2751563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6380" y="2751563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1745" y="2751563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2847110" y="2751563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42475" y="2751563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37840" y="2751563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1015" y="3325092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6380" y="3325092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51745" y="3325092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47110" y="3325092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42475" y="3325092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37840" y="3325092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1082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09" y="1355357"/>
            <a:ext cx="10789575" cy="401797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Option 2: in a dedicated </a:t>
            </a:r>
            <a:r>
              <a:rPr lang="en-US" b="1" u="sng" dirty="0">
                <a:solidFill>
                  <a:srgbClr val="FFFF00"/>
                </a:solidFill>
              </a:rPr>
              <a:t>lock table</a:t>
            </a:r>
            <a:endParaRPr lang="en-CA" b="1" u="sng" dirty="0">
              <a:solidFill>
                <a:srgbClr val="FFFF00"/>
              </a:solidFill>
            </a:endParaRPr>
          </a:p>
          <a:p>
            <a:pPr lvl="1"/>
            <a:r>
              <a:rPr lang="en-CA" b="1" dirty="0"/>
              <a:t>Don’t</a:t>
            </a:r>
            <a:r>
              <a:rPr lang="en-CA" dirty="0"/>
              <a:t> give each address a unique lock</a:t>
            </a:r>
          </a:p>
          <a:p>
            <a:pPr lvl="1"/>
            <a:r>
              <a:rPr lang="en-CA" dirty="0"/>
              <a:t>Have each lock protect a </a:t>
            </a:r>
            <a:r>
              <a:rPr lang="en-CA" b="1" u="sng" dirty="0"/>
              <a:t>set</a:t>
            </a:r>
            <a:r>
              <a:rPr lang="en-CA" b="1" dirty="0"/>
              <a:t> </a:t>
            </a:r>
            <a:r>
              <a:rPr lang="en-CA" dirty="0"/>
              <a:t>of addresses</a:t>
            </a:r>
          </a:p>
          <a:p>
            <a:pPr lvl="1"/>
            <a:r>
              <a:rPr lang="en-CA" dirty="0"/>
              <a:t>How to map an address to “its” lock?</a:t>
            </a:r>
          </a:p>
          <a:p>
            <a:pPr lvl="2"/>
            <a:r>
              <a:rPr lang="en-CA" sz="1800" b="1" u="sng" dirty="0"/>
              <a:t>Hash</a:t>
            </a:r>
            <a:r>
              <a:rPr lang="en-CA" sz="1800" u="sng" dirty="0"/>
              <a:t> </a:t>
            </a:r>
            <a:r>
              <a:rPr lang="en-CA" sz="1800" b="1" u="sng" dirty="0"/>
              <a:t>addresses</a:t>
            </a:r>
            <a:r>
              <a:rPr lang="en-CA" sz="1800" dirty="0"/>
              <a:t> to obtain a </a:t>
            </a:r>
            <a:r>
              <a:rPr lang="en-CA" sz="1800" b="1" dirty="0"/>
              <a:t>lock ID</a:t>
            </a:r>
          </a:p>
          <a:p>
            <a:pPr lvl="2"/>
            <a:r>
              <a:rPr lang="en-CA" sz="1800" dirty="0" err="1"/>
              <a:t>lockID</a:t>
            </a:r>
            <a:r>
              <a:rPr lang="en-CA" sz="1800" dirty="0"/>
              <a:t> = hash(</a:t>
            </a:r>
            <a:r>
              <a:rPr lang="en-CA" sz="1800" dirty="0" err="1"/>
              <a:t>addr</a:t>
            </a:r>
            <a:r>
              <a:rPr lang="en-CA" sz="1800" dirty="0"/>
              <a:t>) % </a:t>
            </a:r>
            <a:r>
              <a:rPr lang="en-CA" sz="1800" dirty="0" err="1"/>
              <a:t>numLocks</a:t>
            </a:r>
            <a:endParaRPr lang="en-CA" sz="1800" dirty="0"/>
          </a:p>
        </p:txBody>
      </p:sp>
      <p:sp>
        <p:nvSpPr>
          <p:cNvPr id="16" name="Rectangle 15"/>
          <p:cNvSpPr/>
          <p:nvPr/>
        </p:nvSpPr>
        <p:spPr>
          <a:xfrm>
            <a:off x="6581657" y="1892738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82551" y="1892736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83445" y="1892736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978810" y="1892736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779704" y="1892734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580598" y="1892734"/>
            <a:ext cx="795365" cy="573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data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85762" y="3134472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  <a:r>
              <a:rPr lang="en-CA" baseline="-25000" dirty="0"/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376492" y="3134472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  <a:r>
              <a:rPr lang="en-CA" baseline="-25000" dirty="0"/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81127" y="3134472"/>
            <a:ext cx="795365" cy="573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lock</a:t>
            </a:r>
            <a:r>
              <a:rPr lang="en-CA" baseline="-25000" dirty="0"/>
              <a:t>1</a:t>
            </a:r>
          </a:p>
        </p:txBody>
      </p:sp>
      <p:cxnSp>
        <p:nvCxnSpPr>
          <p:cNvPr id="29" name="Straight Arrow Connector 28"/>
          <p:cNvCxnSpPr>
            <a:stCxn id="23" idx="2"/>
            <a:endCxn id="27" idx="0"/>
          </p:cNvCxnSpPr>
          <p:nvPr/>
        </p:nvCxnSpPr>
        <p:spPr>
          <a:xfrm flipH="1">
            <a:off x="8978810" y="2466263"/>
            <a:ext cx="1198577" cy="6682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87186" y="1508763"/>
            <a:ext cx="789836" cy="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400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82551" y="1508763"/>
            <a:ext cx="789836" cy="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408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177916" y="1508759"/>
            <a:ext cx="789836" cy="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416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86629" y="1508763"/>
            <a:ext cx="789836" cy="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424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781994" y="1508763"/>
            <a:ext cx="789836" cy="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432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577359" y="1508759"/>
            <a:ext cx="789836" cy="383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440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578098" y="2670458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Hash(432)%3 = 1</a:t>
            </a:r>
          </a:p>
        </p:txBody>
      </p:sp>
      <p:cxnSp>
        <p:nvCxnSpPr>
          <p:cNvPr id="37" name="Straight Arrow Connector 36"/>
          <p:cNvCxnSpPr>
            <a:stCxn id="17" idx="2"/>
          </p:cNvCxnSpPr>
          <p:nvPr/>
        </p:nvCxnSpPr>
        <p:spPr>
          <a:xfrm>
            <a:off x="7780234" y="2466265"/>
            <a:ext cx="1042496" cy="662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99167" y="2689968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Hash(408)%3 = 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8435" y="4175008"/>
            <a:ext cx="5594613" cy="676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What if I want to lock </a:t>
            </a:r>
            <a:r>
              <a:rPr lang="en-CA" b="1" dirty="0"/>
              <a:t>both</a:t>
            </a:r>
            <a:r>
              <a:rPr lang="en-CA" dirty="0"/>
              <a:t> 432 and 408?</a:t>
            </a:r>
          </a:p>
          <a:p>
            <a:pPr algn="ctr"/>
            <a:r>
              <a:rPr lang="en-CA" dirty="0"/>
              <a:t>Careful about acquiring the same lock </a:t>
            </a:r>
            <a:r>
              <a:rPr lang="en-CA" b="1" dirty="0"/>
              <a:t>twice</a:t>
            </a:r>
            <a:r>
              <a:rPr lang="en-CA" dirty="0"/>
              <a:t>!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462120" y="4171041"/>
            <a:ext cx="5149522" cy="12022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Lock() should be re-entrant. (For example, the lock can store the ID of the thread currently holding it, and you can check if you’ve already locked it, so you don’t try to lock again.)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029827" y="11143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Try-lock based KCAS:</a:t>
            </a:r>
            <a:br>
              <a:rPr lang="en-CA" dirty="0"/>
            </a:br>
            <a:r>
              <a:rPr lang="en-CA" dirty="0"/>
              <a:t>Where are the locks stored?</a:t>
            </a:r>
          </a:p>
        </p:txBody>
      </p:sp>
    </p:spTree>
    <p:extLst>
      <p:ext uri="{BB962C8B-B14F-4D97-AF65-F5344CB8AC3E}">
        <p14:creationId xmlns:p14="http://schemas.microsoft.com/office/powerpoint/2010/main" val="285265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1" grpId="0" animBg="1"/>
      <p:bldP spid="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B88684"/>
      </a:dk1>
      <a:lt1>
        <a:sysClr val="window" lastClr="402E2C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B88684"/>
      </a:dk1>
      <a:lt1>
        <a:sysClr val="window" lastClr="402E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10911</TotalTime>
  <Words>2122</Words>
  <Application>Microsoft Office PowerPoint</Application>
  <PresentationFormat>Widescreen</PresentationFormat>
  <Paragraphs>279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Calibri</vt:lpstr>
      <vt:lpstr>Courier New</vt:lpstr>
      <vt:lpstr>Rockwell</vt:lpstr>
      <vt:lpstr>Damask</vt:lpstr>
      <vt:lpstr>Multicore programming</vt:lpstr>
      <vt:lpstr>Last time</vt:lpstr>
      <vt:lpstr>This time</vt:lpstr>
      <vt:lpstr>Try-locks</vt:lpstr>
      <vt:lpstr>Why do we care about try-locks?</vt:lpstr>
      <vt:lpstr>Implementing a try-lock</vt:lpstr>
      <vt:lpstr>Try lock set: a simple abstraction for taking multiple try locks</vt:lpstr>
      <vt:lpstr>Try-lock based KCAS: Where are the locks stored?</vt:lpstr>
      <vt:lpstr>PowerPoint Presentation</vt:lpstr>
      <vt:lpstr>Why would you want to use a lock table?</vt:lpstr>
      <vt:lpstr>Implementing a lock table</vt:lpstr>
      <vt:lpstr>Naïve Try-lock based KCAS</vt:lpstr>
      <vt:lpstr>KCASRead cannot ignore locks!</vt:lpstr>
      <vt:lpstr>How can we Fix this problem? First attempt:</vt:lpstr>
      <vt:lpstr>Another attempt at KCASRead</vt:lpstr>
      <vt:lpstr>Versioned try-locks</vt:lpstr>
      <vt:lpstr>Implementing versioned try-locks</vt:lpstr>
      <vt:lpstr>Correct KCASRead</vt:lpstr>
      <vt:lpstr>What else can we do with these version numbers?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Multicore programming</dc:title>
  <dc:creator>Trevor BROWN</dc:creator>
  <cp:lastModifiedBy>Trevor Brown</cp:lastModifiedBy>
  <cp:revision>466</cp:revision>
  <dcterms:created xsi:type="dcterms:W3CDTF">2018-08-02T15:34:22Z</dcterms:created>
  <dcterms:modified xsi:type="dcterms:W3CDTF">2021-03-08T23:02:02Z</dcterms:modified>
</cp:coreProperties>
</file>