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425" r:id="rId2"/>
    <p:sldId id="445" r:id="rId3"/>
    <p:sldId id="478" r:id="rId4"/>
    <p:sldId id="462" r:id="rId5"/>
    <p:sldId id="463" r:id="rId6"/>
    <p:sldId id="464" r:id="rId7"/>
    <p:sldId id="465" r:id="rId8"/>
    <p:sldId id="495" r:id="rId9"/>
    <p:sldId id="496" r:id="rId10"/>
    <p:sldId id="468" r:id="rId11"/>
    <p:sldId id="492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79" r:id="rId24"/>
    <p:sldId id="480" r:id="rId25"/>
    <p:sldId id="481" r:id="rId26"/>
    <p:sldId id="482" r:id="rId27"/>
    <p:sldId id="483" r:id="rId28"/>
    <p:sldId id="484" r:id="rId29"/>
    <p:sldId id="493" r:id="rId30"/>
    <p:sldId id="4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bot" initials="t" lastIdx="0" clrIdx="0">
    <p:extLst>
      <p:ext uri="{19B8F6BF-5375-455C-9EA6-DF929625EA0E}">
        <p15:presenceInfo xmlns:p15="http://schemas.microsoft.com/office/powerpoint/2012/main" userId="trb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2A211C"/>
    <a:srgbClr val="413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9A3B-40D9-4D9F-AED0-EFF259D7885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A0C8-63A3-4694-BF3C-BEC29C07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1" y="1763948"/>
            <a:ext cx="11790218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600" dirty="0"/>
              <a:t>Optimizing lock-based KCAS with HTM, </a:t>
            </a:r>
            <a:r>
              <a:rPr lang="en-US" sz="2600" dirty="0" err="1"/>
              <a:t>OpenMP</a:t>
            </a:r>
            <a:r>
              <a:rPr lang="en-US" sz="2600" dirty="0"/>
              <a:t>, debugging/perf</a:t>
            </a:r>
          </a:p>
          <a:p>
            <a:r>
              <a:rPr lang="en-US" sz="2600" b="1" dirty="0"/>
              <a:t>Lecture 16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5157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59" y="217360"/>
            <a:ext cx="10353761" cy="648343"/>
          </a:xfrm>
        </p:spPr>
        <p:txBody>
          <a:bodyPr>
            <a:normAutofit/>
          </a:bodyPr>
          <a:lstStyle/>
          <a:p>
            <a:r>
              <a:rPr lang="en-CA" dirty="0"/>
              <a:t>Using our new </a:t>
            </a:r>
            <a:r>
              <a:rPr lang="en-CA" dirty="0">
                <a:solidFill>
                  <a:srgbClr val="FFFF00"/>
                </a:solidFill>
              </a:rPr>
              <a:t>_</a:t>
            </a:r>
            <a:r>
              <a:rPr lang="en-CA" dirty="0" err="1">
                <a:solidFill>
                  <a:srgbClr val="FFFF00"/>
                </a:solidFill>
              </a:rPr>
              <a:t>xabort</a:t>
            </a:r>
            <a:r>
              <a:rPr lang="en-CA" dirty="0">
                <a:solidFill>
                  <a:srgbClr val="FFFF00"/>
                </a:solidFill>
              </a:rPr>
              <a:t> status 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617296" y="940185"/>
            <a:ext cx="9638531" cy="5342872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template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retries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retry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((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xbegin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())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_XBEGIN_STARTED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KCAS_txn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xend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CA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transaction aborted</a:t>
            </a:r>
          </a:p>
          <a:p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</a:t>
            </a:r>
            <a:r>
              <a:rPr lang="en-CA" b="1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_XABORT_EXPLICIT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CA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 </a:t>
            </a:r>
            <a:r>
              <a:rPr lang="en-CA" b="1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idx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_XABORT_CODE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CA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   </a:t>
            </a:r>
            <a:r>
              <a:rPr lang="en-CA" b="1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idx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()-&gt;</a:t>
            </a:r>
            <a:r>
              <a:rPr lang="en-CA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read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 &amp; 1)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 </a:t>
            </a:r>
            <a:r>
              <a:rPr lang="en-CA" b="1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/* wait */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CA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(--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retries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goto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KCAS_locks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17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18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19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6597450" y="3123143"/>
            <a:ext cx="2785542" cy="654659"/>
          </a:xfrm>
          <a:prstGeom prst="wedgeRectCallout">
            <a:avLst>
              <a:gd name="adj1" fmla="val -69283"/>
              <a:gd name="adj2" fmla="val 596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If the abort was caused</a:t>
            </a:r>
            <a:br>
              <a:rPr lang="en-CA" dirty="0"/>
            </a:br>
            <a:r>
              <a:rPr lang="en-CA" dirty="0"/>
              <a:t>by a </a:t>
            </a:r>
            <a:r>
              <a:rPr lang="en-CA" b="1" dirty="0"/>
              <a:t>user</a:t>
            </a:r>
            <a:r>
              <a:rPr lang="en-CA" dirty="0"/>
              <a:t> </a:t>
            </a:r>
            <a:r>
              <a:rPr lang="en-CA" b="1" dirty="0"/>
              <a:t>_</a:t>
            </a:r>
            <a:r>
              <a:rPr lang="en-CA" b="1" dirty="0" err="1"/>
              <a:t>xabort</a:t>
            </a:r>
            <a:r>
              <a:rPr lang="en-CA" b="1" dirty="0"/>
              <a:t> </a:t>
            </a:r>
            <a:r>
              <a:rPr lang="en-CA" dirty="0"/>
              <a:t>call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649405" y="3852284"/>
            <a:ext cx="3896590" cy="338387"/>
          </a:xfrm>
          <a:prstGeom prst="wedgeRectCallout">
            <a:avLst>
              <a:gd name="adj1" fmla="val -61158"/>
              <a:gd name="adj2" fmla="val 368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Get the user-provided abort code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597700" y="4814335"/>
            <a:ext cx="3170745" cy="711354"/>
          </a:xfrm>
          <a:prstGeom prst="wedgeRectCallout">
            <a:avLst>
              <a:gd name="adj1" fmla="val -33866"/>
              <a:gd name="adj2" fmla="val -863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Wait until the returned index is no longer locked</a:t>
            </a:r>
          </a:p>
        </p:txBody>
      </p:sp>
    </p:spTree>
    <p:extLst>
      <p:ext uri="{BB962C8B-B14F-4D97-AF65-F5344CB8AC3E}">
        <p14:creationId xmlns:p14="http://schemas.microsoft.com/office/powerpoint/2010/main" val="41566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2485" y="472787"/>
            <a:ext cx="9733512" cy="1779876"/>
          </a:xfrm>
        </p:spPr>
        <p:txBody>
          <a:bodyPr/>
          <a:lstStyle/>
          <a:p>
            <a:r>
              <a:rPr lang="en-US" dirty="0" err="1"/>
              <a:t>OpenMP</a:t>
            </a:r>
            <a:r>
              <a:rPr lang="en-US" dirty="0"/>
              <a:t> (Open Multi processing)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82485" y="2344738"/>
            <a:ext cx="9733512" cy="1500187"/>
          </a:xfrm>
        </p:spPr>
        <p:txBody>
          <a:bodyPr/>
          <a:lstStyle/>
          <a:p>
            <a:r>
              <a:rPr lang="en-US" dirty="0"/>
              <a:t>A library for fork-join parallelism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CF9BF-5D56-40DB-ADE1-71ED961B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061019"/>
            <a:ext cx="5133686" cy="2042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08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C249-A1FB-43BE-A0AB-36486B9B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86386"/>
            <a:ext cx="10353761" cy="73930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4981-8549-4BF6-9CAA-3D8249F7D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33209"/>
            <a:ext cx="10353762" cy="4357991"/>
          </a:xfrm>
        </p:spPr>
        <p:txBody>
          <a:bodyPr/>
          <a:lstStyle/>
          <a:p>
            <a:r>
              <a:rPr lang="en-US" dirty="0"/>
              <a:t>Easy to use in your own C/C++ projects</a:t>
            </a:r>
          </a:p>
          <a:p>
            <a:r>
              <a:rPr lang="en-US" dirty="0"/>
              <a:t>Tons of features; we just look at a couple of simple tools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Parallel sections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Parallel for loops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Reductions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OMP Single, OMP Tasks</a:t>
            </a:r>
          </a:p>
          <a:p>
            <a:r>
              <a:rPr lang="en-US" dirty="0"/>
              <a:t>Usage:</a:t>
            </a:r>
          </a:p>
          <a:p>
            <a:pPr lvl="1"/>
            <a:r>
              <a:rPr lang="en-US" dirty="0"/>
              <a:t>#include &lt;</a:t>
            </a:r>
            <a:r>
              <a:rPr lang="en-US" dirty="0" err="1"/>
              <a:t>omp.h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GCC: compile with </a:t>
            </a:r>
            <a:r>
              <a:rPr lang="en-US" b="1" dirty="0"/>
              <a:t>-</a:t>
            </a:r>
            <a:r>
              <a:rPr lang="en-US" b="1" dirty="0" err="1"/>
              <a:t>fopenmp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211C5D-F01D-41BB-96B1-7DE19AA0C5CB}"/>
              </a:ext>
            </a:extLst>
          </p:cNvPr>
          <p:cNvSpPr/>
          <p:nvPr/>
        </p:nvSpPr>
        <p:spPr>
          <a:xfrm>
            <a:off x="5030123" y="2738580"/>
            <a:ext cx="6612891" cy="155806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Warning: </a:t>
            </a:r>
            <a:r>
              <a:rPr lang="en-US" b="1" dirty="0"/>
              <a:t>Windows Subsystem for Linux</a:t>
            </a:r>
            <a:r>
              <a:rPr lang="en-US" dirty="0"/>
              <a:t> </a:t>
            </a:r>
            <a:r>
              <a:rPr lang="en-US" b="1" dirty="0"/>
              <a:t>v1</a:t>
            </a:r>
            <a:r>
              <a:rPr lang="en-US" dirty="0"/>
              <a:t> appears to use a </a:t>
            </a:r>
            <a:r>
              <a:rPr lang="en-US" b="1" dirty="0"/>
              <a:t>global lock </a:t>
            </a:r>
            <a:r>
              <a:rPr lang="en-US" dirty="0"/>
              <a:t>in its implementation of OpenMP.</a:t>
            </a:r>
            <a:br>
              <a:rPr lang="en-US" dirty="0"/>
            </a:br>
            <a:r>
              <a:rPr lang="en-US" dirty="0"/>
              <a:t>It offered </a:t>
            </a:r>
            <a:r>
              <a:rPr lang="en-US" b="1" dirty="0"/>
              <a:t>no speedup </a:t>
            </a:r>
            <a:r>
              <a:rPr lang="en-US" dirty="0"/>
              <a:t>in my testing.</a:t>
            </a:r>
            <a:br>
              <a:rPr lang="en-US" dirty="0"/>
            </a:br>
            <a:r>
              <a:rPr lang="en-US" dirty="0"/>
              <a:t>(Try running on a real Linux box or a virtual machine!)</a:t>
            </a:r>
          </a:p>
        </p:txBody>
      </p:sp>
    </p:spTree>
    <p:extLst>
      <p:ext uri="{BB962C8B-B14F-4D97-AF65-F5344CB8AC3E}">
        <p14:creationId xmlns:p14="http://schemas.microsoft.com/office/powerpoint/2010/main" val="32989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E6E0-B6B9-4661-9700-E4D92DCE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95591"/>
            <a:ext cx="10353761" cy="778213"/>
          </a:xfrm>
        </p:spPr>
        <p:txBody>
          <a:bodyPr/>
          <a:lstStyle/>
          <a:p>
            <a:r>
              <a:rPr lang="en-US" dirty="0"/>
              <a:t>1. Parallel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947A5-4191-40B0-8128-91CDF5BF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47554"/>
            <a:ext cx="10353762" cy="1058016"/>
          </a:xfrm>
        </p:spPr>
        <p:txBody>
          <a:bodyPr/>
          <a:lstStyle/>
          <a:p>
            <a:r>
              <a:rPr lang="en-US" dirty="0"/>
              <a:t>Shortcut for: </a:t>
            </a:r>
            <a:r>
              <a:rPr lang="en-US" b="1" dirty="0"/>
              <a:t>spawning</a:t>
            </a:r>
            <a:r>
              <a:rPr lang="en-US" dirty="0"/>
              <a:t> </a:t>
            </a:r>
            <a:r>
              <a:rPr lang="en-US" b="1" dirty="0"/>
              <a:t>n threads</a:t>
            </a:r>
            <a:r>
              <a:rPr lang="en-US" dirty="0"/>
              <a:t>, where n = # of logical processors in the system,</a:t>
            </a:r>
            <a:br>
              <a:rPr lang="en-US" dirty="0"/>
            </a:br>
            <a:r>
              <a:rPr lang="en-US" dirty="0"/>
              <a:t>having them all execute the </a:t>
            </a:r>
            <a:r>
              <a:rPr lang="en-US" b="1" dirty="0"/>
              <a:t>same code block</a:t>
            </a:r>
            <a:r>
              <a:rPr lang="en-US" dirty="0"/>
              <a:t>, and then </a:t>
            </a:r>
            <a:r>
              <a:rPr lang="en-US" b="1" dirty="0"/>
              <a:t>joining them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BAB6-66F9-479F-92EA-4D408F688678}"/>
              </a:ext>
            </a:extLst>
          </p:cNvPr>
          <p:cNvSpPr/>
          <p:nvPr/>
        </p:nvSpPr>
        <p:spPr>
          <a:xfrm>
            <a:off x="913796" y="2932586"/>
            <a:ext cx="4970902" cy="208481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#include 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cstdio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main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55E439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" hello(%d)"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55E439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" world(%d)\n"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EBEA7E-A15E-432D-B181-6DD3FEC03070}"/>
              </a:ext>
            </a:extLst>
          </p:cNvPr>
          <p:cNvSpPr/>
          <p:nvPr/>
        </p:nvSpPr>
        <p:spPr>
          <a:xfrm>
            <a:off x="6176739" y="2932586"/>
            <a:ext cx="4913868" cy="262268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#include 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omp.h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main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#pragma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parallel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omp_get_thread_num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55E439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" hello(%d)"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55E439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" world(%d)\n"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3DC3C-2B3F-45B5-940C-9A499A221813}"/>
              </a:ext>
            </a:extLst>
          </p:cNvPr>
          <p:cNvSpPr/>
          <p:nvPr/>
        </p:nvSpPr>
        <p:spPr>
          <a:xfrm>
            <a:off x="913794" y="2600116"/>
            <a:ext cx="4970902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Sequential code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3B5FFE-1F33-400B-B0EE-F9FBEF2D303F}"/>
              </a:ext>
            </a:extLst>
          </p:cNvPr>
          <p:cNvSpPr/>
          <p:nvPr/>
        </p:nvSpPr>
        <p:spPr>
          <a:xfrm>
            <a:off x="6176739" y="2600116"/>
            <a:ext cx="4913868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Concurrent/parallel code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463E2E4-E32A-4FF4-A5AF-9C7B4F7854E5}"/>
              </a:ext>
            </a:extLst>
          </p:cNvPr>
          <p:cNvSpPr/>
          <p:nvPr/>
        </p:nvSpPr>
        <p:spPr>
          <a:xfrm>
            <a:off x="9898190" y="1957529"/>
            <a:ext cx="1380014" cy="964888"/>
          </a:xfrm>
          <a:prstGeom prst="wedgeRectCallout">
            <a:avLst>
              <a:gd name="adj1" fmla="val -96850"/>
              <a:gd name="adj2" fmla="val 1136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Spawn n threads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BDDC638-C7AF-47D4-8D1A-A60BB4ACA370}"/>
              </a:ext>
            </a:extLst>
          </p:cNvPr>
          <p:cNvSpPr/>
          <p:nvPr/>
        </p:nvSpPr>
        <p:spPr>
          <a:xfrm>
            <a:off x="10902346" y="4085148"/>
            <a:ext cx="375858" cy="83586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FDF4C-223E-47E5-AFF8-7482496076BC}"/>
              </a:ext>
            </a:extLst>
          </p:cNvPr>
          <p:cNvSpPr txBox="1"/>
          <p:nvPr/>
        </p:nvSpPr>
        <p:spPr>
          <a:xfrm rot="16200000">
            <a:off x="10819980" y="4179913"/>
            <a:ext cx="156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threads execute this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51CFD29-54B3-49A2-8500-4307106640B6}"/>
              </a:ext>
            </a:extLst>
          </p:cNvPr>
          <p:cNvSpPr/>
          <p:nvPr/>
        </p:nvSpPr>
        <p:spPr>
          <a:xfrm>
            <a:off x="8511027" y="5017402"/>
            <a:ext cx="1380014" cy="964888"/>
          </a:xfrm>
          <a:prstGeom prst="wedgeRectCallout">
            <a:avLst>
              <a:gd name="adj1" fmla="val -172866"/>
              <a:gd name="adj2" fmla="val -497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Stop n threads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CD8B37A-EF43-44AF-98E0-CDC8D322C69B}"/>
              </a:ext>
            </a:extLst>
          </p:cNvPr>
          <p:cNvSpPr/>
          <p:nvPr/>
        </p:nvSpPr>
        <p:spPr>
          <a:xfrm>
            <a:off x="2328074" y="4921011"/>
            <a:ext cx="2788078" cy="853718"/>
          </a:xfrm>
          <a:prstGeom prst="wedgeRectCallout">
            <a:avLst>
              <a:gd name="adj1" fmla="val -69726"/>
              <a:gd name="adj2" fmla="val -971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Output:</a:t>
            </a:r>
            <a:br>
              <a:rPr lang="en-US" dirty="0"/>
            </a:br>
            <a:r>
              <a:rPr lang="en-US" dirty="0"/>
              <a:t>“ hello(0) world(0)”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2C576BD-279A-4659-BC6A-0CDAA4EE3445}"/>
              </a:ext>
            </a:extLst>
          </p:cNvPr>
          <p:cNvSpPr/>
          <p:nvPr/>
        </p:nvSpPr>
        <p:spPr>
          <a:xfrm>
            <a:off x="10282793" y="5302833"/>
            <a:ext cx="1515058" cy="623872"/>
          </a:xfrm>
          <a:prstGeom prst="wedgeRectCallout">
            <a:avLst>
              <a:gd name="adj1" fmla="val -58618"/>
              <a:gd name="adj2" fmla="val -845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Output?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32E1678B-E0B5-4750-9233-73B4CD31AF73}"/>
              </a:ext>
            </a:extLst>
          </p:cNvPr>
          <p:cNvSpPr/>
          <p:nvPr/>
        </p:nvSpPr>
        <p:spPr>
          <a:xfrm>
            <a:off x="9834995" y="3132506"/>
            <a:ext cx="2147572" cy="581211"/>
          </a:xfrm>
          <a:prstGeom prst="wedgeRectCallout">
            <a:avLst>
              <a:gd name="adj1" fmla="val -52262"/>
              <a:gd name="adj2" fmla="val 1136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is </a:t>
            </a:r>
            <a:r>
              <a:rPr lang="en-US" b="1" i="1" dirty="0"/>
              <a:t>my</a:t>
            </a:r>
            <a:r>
              <a:rPr lang="en-US" dirty="0"/>
              <a:t> thread ID (in 0..n-1)?</a:t>
            </a:r>
          </a:p>
        </p:txBody>
      </p:sp>
    </p:spTree>
    <p:extLst>
      <p:ext uri="{BB962C8B-B14F-4D97-AF65-F5344CB8AC3E}">
        <p14:creationId xmlns:p14="http://schemas.microsoft.com/office/powerpoint/2010/main" val="511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FAC-8FCC-4597-B9BC-FEF3C5D4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5695"/>
            <a:ext cx="10353761" cy="680658"/>
          </a:xfrm>
        </p:spPr>
        <p:txBody>
          <a:bodyPr/>
          <a:lstStyle/>
          <a:p>
            <a:r>
              <a:rPr lang="en-US" dirty="0"/>
              <a:t>Parallel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303D1-2434-4BAD-89F0-E4D503530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6" r="50000"/>
          <a:stretch/>
        </p:blipFill>
        <p:spPr>
          <a:xfrm>
            <a:off x="1290257" y="857502"/>
            <a:ext cx="9351563" cy="54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ABC9-BB61-4D9F-A6D6-45F9353B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7890"/>
            <a:ext cx="10353761" cy="826513"/>
          </a:xfrm>
        </p:spPr>
        <p:txBody>
          <a:bodyPr/>
          <a:lstStyle/>
          <a:p>
            <a:r>
              <a:rPr lang="en-US" dirty="0"/>
              <a:t>Why is this useful?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78A73-25ED-47EC-B5A8-9C3946CF8861}"/>
              </a:ext>
            </a:extLst>
          </p:cNvPr>
          <p:cNvSpPr/>
          <p:nvPr/>
        </p:nvSpPr>
        <p:spPr>
          <a:xfrm>
            <a:off x="268665" y="1753691"/>
            <a:ext cx="3316005" cy="70376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#pragma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parallel</a:t>
            </a:r>
          </a:p>
          <a:p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doSomething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B95B3-F74C-4D03-B4B6-A48858BA3B92}"/>
              </a:ext>
            </a:extLst>
          </p:cNvPr>
          <p:cNvSpPr/>
          <p:nvPr/>
        </p:nvSpPr>
        <p:spPr>
          <a:xfrm>
            <a:off x="268663" y="1421221"/>
            <a:ext cx="331600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Using OpenMP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0FB0D-53EF-446F-879C-FBD14C1BFB1C}"/>
              </a:ext>
            </a:extLst>
          </p:cNvPr>
          <p:cNvSpPr/>
          <p:nvPr/>
        </p:nvSpPr>
        <p:spPr>
          <a:xfrm>
            <a:off x="3691588" y="1753691"/>
            <a:ext cx="8274147" cy="423198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SomehowGetNumLogicalProcessors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pthread_t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threads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pthread_t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pthread_create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threads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doSomething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cerr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&lt;&lt;</a:t>
            </a:r>
            <a:r>
              <a:rPr lang="en-US" dirty="0">
                <a:solidFill>
                  <a:srgbClr val="55E439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"ERROR: could not create thread"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exit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(-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  <a:p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pthread_join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threads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cerr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&lt;&lt;</a:t>
            </a:r>
            <a:r>
              <a:rPr lang="en-US" dirty="0">
                <a:solidFill>
                  <a:srgbClr val="55E439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"ERROR: could not join thread"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exit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(-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[]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threads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prstClr val="black"/>
              </a:solidFill>
              <a:highlight>
                <a:srgbClr val="2A211C"/>
              </a:highlight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802D1-E144-47B1-B44F-5547FB6017AD}"/>
              </a:ext>
            </a:extLst>
          </p:cNvPr>
          <p:cNvSpPr/>
          <p:nvPr/>
        </p:nvSpPr>
        <p:spPr>
          <a:xfrm>
            <a:off x="3691586" y="1421221"/>
            <a:ext cx="8274147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Equivalent code using </a:t>
            </a:r>
            <a:r>
              <a:rPr lang="en-US" b="1" i="1" dirty="0" err="1">
                <a:solidFill>
                  <a:srgbClr val="F8F8F8"/>
                </a:solidFill>
                <a:latin typeface="Courier New" panose="02070309020205020404" pitchFamily="49" charset="0"/>
              </a:rPr>
              <a:t>pthreads</a:t>
            </a:r>
            <a:endParaRPr lang="en-US" b="1" i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1" y="3622948"/>
            <a:ext cx="8248650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8802D1-E144-47B1-B44F-5547FB6017AD}"/>
              </a:ext>
            </a:extLst>
          </p:cNvPr>
          <p:cNvSpPr/>
          <p:nvPr/>
        </p:nvSpPr>
        <p:spPr>
          <a:xfrm>
            <a:off x="519012" y="3278647"/>
            <a:ext cx="8248650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Equivalent code using </a:t>
            </a:r>
            <a:r>
              <a:rPr lang="en-US" b="1" i="1" dirty="0" err="1">
                <a:solidFill>
                  <a:srgbClr val="F8F8F8"/>
                </a:solidFill>
                <a:latin typeface="Courier New" panose="02070309020205020404" pitchFamily="49" charset="0"/>
              </a:rPr>
              <a:t>std</a:t>
            </a:r>
            <a:r>
              <a:rPr lang="en-US" b="1" i="1" dirty="0">
                <a:solidFill>
                  <a:srgbClr val="F8F8F8"/>
                </a:solidFill>
                <a:latin typeface="Courier New" panose="02070309020205020404" pitchFamily="49" charset="0"/>
              </a:rPr>
              <a:t>::thread</a:t>
            </a:r>
            <a:endParaRPr lang="en-US" b="1" i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9159"/>
            <a:ext cx="10353761" cy="784698"/>
          </a:xfrm>
        </p:spPr>
        <p:txBody>
          <a:bodyPr>
            <a:normAutofit/>
          </a:bodyPr>
          <a:lstStyle/>
          <a:p>
            <a:r>
              <a:rPr lang="en-US" dirty="0"/>
              <a:t>2. Parallel For</a:t>
            </a:r>
            <a:endParaRPr lang="en-CA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2" y="1301302"/>
            <a:ext cx="11022074" cy="455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8194335" y="1060489"/>
            <a:ext cx="3668745" cy="732296"/>
          </a:xfrm>
          <a:prstGeom prst="wedgeRectCallout">
            <a:avLst>
              <a:gd name="adj1" fmla="val -48039"/>
              <a:gd name="adj2" fmla="val -71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i="1" dirty="0"/>
              <a:t>automatically</a:t>
            </a:r>
            <a:r>
              <a:rPr lang="en-US" dirty="0"/>
              <a:t> decides </a:t>
            </a:r>
            <a:r>
              <a:rPr lang="en-US" b="1" dirty="0"/>
              <a:t>how many</a:t>
            </a:r>
            <a:r>
              <a:rPr lang="en-US" dirty="0"/>
              <a:t> threads (</a:t>
            </a:r>
            <a:r>
              <a:rPr lang="en-US" b="1" i="1" dirty="0"/>
              <a:t>n</a:t>
            </a:r>
            <a:r>
              <a:rPr lang="en-US" dirty="0"/>
              <a:t>) to spawn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8300936" y="2033598"/>
                <a:ext cx="3721292" cy="1118164"/>
              </a:xfrm>
              <a:prstGeom prst="wedgeRectCallout">
                <a:avLst>
                  <a:gd name="adj1" fmla="val -72031"/>
                  <a:gd name="adj2" fmla="val -1207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It splits work evenly between the</a:t>
                </a:r>
                <a:br>
                  <a:rPr lang="en-US" dirty="0"/>
                </a:br>
                <a:r>
                  <a:rPr lang="en-US" b="1" dirty="0"/>
                  <a:t>n</a:t>
                </a:r>
                <a:r>
                  <a:rPr lang="en-US" dirty="0"/>
                  <a:t> threads (each does approx.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iterations of this loop)</a:t>
                </a:r>
                <a:endParaRPr lang="en-CA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936" y="2033598"/>
                <a:ext cx="3721292" cy="1118164"/>
              </a:xfrm>
              <a:prstGeom prst="wedgeRectCallout">
                <a:avLst>
                  <a:gd name="adj1" fmla="val -72031"/>
                  <a:gd name="adj2" fmla="val -1207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146150" y="2783274"/>
            <a:ext cx="2199796" cy="773724"/>
          </a:xfrm>
          <a:prstGeom prst="wedgeRectCallout">
            <a:avLst>
              <a:gd name="adj1" fmla="val 50660"/>
              <a:gd name="adj2" fmla="val -1213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Implicit fork</a:t>
            </a:r>
            <a:br>
              <a:rPr lang="en-US" dirty="0"/>
            </a:br>
            <a:r>
              <a:rPr lang="en-US" dirty="0"/>
              <a:t>(thread spawning)</a:t>
            </a:r>
            <a:endParaRPr lang="en-CA" dirty="0"/>
          </a:p>
        </p:txBody>
      </p:sp>
      <p:sp>
        <p:nvSpPr>
          <p:cNvPr id="11" name="Rectangular Callout 10"/>
          <p:cNvSpPr/>
          <p:nvPr/>
        </p:nvSpPr>
        <p:spPr>
          <a:xfrm>
            <a:off x="146150" y="3787133"/>
            <a:ext cx="2008554" cy="512326"/>
          </a:xfrm>
          <a:prstGeom prst="wedgeRectCallout">
            <a:avLst>
              <a:gd name="adj1" fmla="val 60879"/>
              <a:gd name="adj2" fmla="val 117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Implicit join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73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875-C634-4C9F-9FF1-BBD8A024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1304"/>
            <a:ext cx="10353761" cy="602120"/>
          </a:xfrm>
        </p:spPr>
        <p:txBody>
          <a:bodyPr/>
          <a:lstStyle/>
          <a:p>
            <a:r>
              <a:rPr lang="en-US" dirty="0"/>
              <a:t>Why is this useful?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576500-73F4-438F-AAF0-663C18D073CD}"/>
              </a:ext>
            </a:extLst>
          </p:cNvPr>
          <p:cNvSpPr/>
          <p:nvPr/>
        </p:nvSpPr>
        <p:spPr>
          <a:xfrm>
            <a:off x="41564" y="1140996"/>
            <a:ext cx="3557414" cy="94648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700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#pragma </a:t>
            </a:r>
            <a:r>
              <a:rPr lang="en-US" sz="1700" b="1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</a:t>
            </a:r>
            <a:r>
              <a:rPr lang="en-US" sz="1700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parallel for</a:t>
            </a:r>
          </a:p>
          <a:p>
            <a:r>
              <a:rPr lang="nn-NO" sz="17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sz="17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sz="17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(long</a:t>
            </a:r>
            <a:r>
              <a:rPr lang="nn-NO" sz="17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sz="17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sz="17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sz="1700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sz="17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sz="17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sz="17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sz="17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sz="17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sz="17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sz="17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nn-NO" sz="17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7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sz="1700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loop_body</a:t>
            </a:r>
            <a:r>
              <a:rPr lang="en-US" sz="1700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700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sz="1700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CE139-2CEA-4572-A947-BDFAC19CD21C}"/>
              </a:ext>
            </a:extLst>
          </p:cNvPr>
          <p:cNvSpPr/>
          <p:nvPr/>
        </p:nvSpPr>
        <p:spPr>
          <a:xfrm>
            <a:off x="41562" y="808525"/>
            <a:ext cx="35574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Using OpenMP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F7A5D4-80D0-43D0-9609-C14BB1C0DC41}"/>
              </a:ext>
            </a:extLst>
          </p:cNvPr>
          <p:cNvSpPr/>
          <p:nvPr/>
        </p:nvSpPr>
        <p:spPr>
          <a:xfrm>
            <a:off x="3663533" y="808525"/>
            <a:ext cx="8444313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Without using OpenMP: starting threads to run </a:t>
            </a:r>
            <a:r>
              <a:rPr lang="en-US" b="1" dirty="0" err="1">
                <a:solidFill>
                  <a:srgbClr val="F8F8F8"/>
                </a:solidFill>
                <a:latin typeface="Courier New" panose="02070309020205020404" pitchFamily="49" charset="0"/>
              </a:rPr>
              <a:t>loop_body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AA900-B599-41FD-8ACB-0F729F6A18B4}"/>
              </a:ext>
            </a:extLst>
          </p:cNvPr>
          <p:cNvSpPr/>
          <p:nvPr/>
        </p:nvSpPr>
        <p:spPr>
          <a:xfrm>
            <a:off x="6602941" y="4109868"/>
            <a:ext cx="5003821" cy="179018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getMyThreadID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istart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numThreads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iend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numThreads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numThreads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iend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istart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iend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++)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original_loop_body</a:t>
            </a:r>
            <a:r>
              <a:rPr lang="en-US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6241C-C07D-4A56-8423-EE8E4D69E6B8}"/>
              </a:ext>
            </a:extLst>
          </p:cNvPr>
          <p:cNvSpPr/>
          <p:nvPr/>
        </p:nvSpPr>
        <p:spPr>
          <a:xfrm>
            <a:off x="6602939" y="3777397"/>
            <a:ext cx="5003821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Without using OpenMP: </a:t>
            </a:r>
            <a:r>
              <a:rPr lang="en-US" b="1" dirty="0" err="1">
                <a:solidFill>
                  <a:srgbClr val="F8F8F8"/>
                </a:solidFill>
                <a:latin typeface="Courier New" panose="02070309020205020404" pitchFamily="49" charset="0"/>
              </a:rPr>
              <a:t>loop_body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33" y="1149584"/>
            <a:ext cx="8424861" cy="240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7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97972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Performance of</a:t>
            </a:r>
            <a:br>
              <a:rPr lang="en-US" dirty="0"/>
            </a:br>
            <a:r>
              <a:rPr lang="en-US" dirty="0" err="1">
                <a:solidFill>
                  <a:srgbClr val="FFFF00"/>
                </a:solidFill>
              </a:rPr>
              <a:t>OpenMP</a:t>
            </a:r>
            <a:r>
              <a:rPr lang="en-US" dirty="0"/>
              <a:t> vs </a:t>
            </a:r>
            <a:r>
              <a:rPr lang="en-US" dirty="0">
                <a:solidFill>
                  <a:srgbClr val="FFFF00"/>
                </a:solidFill>
              </a:rPr>
              <a:t>manual</a:t>
            </a:r>
            <a:r>
              <a:rPr lang="en-US" dirty="0"/>
              <a:t> threading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29" y="1370731"/>
            <a:ext cx="5981856" cy="4958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63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9629-2824-4F73-BAAB-6585F37A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3007"/>
            <a:ext cx="10353761" cy="1079575"/>
          </a:xfrm>
        </p:spPr>
        <p:txBody>
          <a:bodyPr/>
          <a:lstStyle/>
          <a:p>
            <a:r>
              <a:rPr lang="en-US" dirty="0"/>
              <a:t>3.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0F0-688D-46CF-A5B3-A530AE7E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30" y="1103126"/>
            <a:ext cx="10353762" cy="3695136"/>
          </a:xfrm>
        </p:spPr>
        <p:txBody>
          <a:bodyPr/>
          <a:lstStyle/>
          <a:p>
            <a:r>
              <a:rPr lang="en-US" dirty="0"/>
              <a:t>A reduction takes a vector (array) and turns it into a scalar (single number)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7978D4-97BD-41BA-BA9B-89F364BF034F}"/>
              </a:ext>
            </a:extLst>
          </p:cNvPr>
          <p:cNvSpPr/>
          <p:nvPr/>
        </p:nvSpPr>
        <p:spPr>
          <a:xfrm>
            <a:off x="1065259" y="2084669"/>
            <a:ext cx="3718044" cy="125317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(long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array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2400" dirty="0">
              <a:solidFill>
                <a:prstClr val="black"/>
              </a:solidFill>
              <a:highlight>
                <a:srgbClr val="2A211C"/>
              </a:highlight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49F3E-9E30-44F5-96FE-56AF91BDBFD6}"/>
              </a:ext>
            </a:extLst>
          </p:cNvPr>
          <p:cNvSpPr/>
          <p:nvPr/>
        </p:nvSpPr>
        <p:spPr>
          <a:xfrm>
            <a:off x="1065257" y="1752199"/>
            <a:ext cx="371804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Example: summing an array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CD856-5CB2-4EC1-A854-AB8354A46078}"/>
              </a:ext>
            </a:extLst>
          </p:cNvPr>
          <p:cNvSpPr/>
          <p:nvPr/>
        </p:nvSpPr>
        <p:spPr>
          <a:xfrm>
            <a:off x="5032334" y="2084669"/>
            <a:ext cx="3718044" cy="1511222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#pragma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parallel for</a:t>
            </a:r>
          </a:p>
          <a:p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(long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array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2400" dirty="0">
              <a:solidFill>
                <a:prstClr val="black"/>
              </a:solidFill>
              <a:highlight>
                <a:srgbClr val="2A211C"/>
              </a:highlight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4DBD9-18DD-4391-9055-450471F282FC}"/>
              </a:ext>
            </a:extLst>
          </p:cNvPr>
          <p:cNvSpPr/>
          <p:nvPr/>
        </p:nvSpPr>
        <p:spPr>
          <a:xfrm>
            <a:off x="5032332" y="1752199"/>
            <a:ext cx="371804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Naïve use of OpenMP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07A0A56-896A-4737-B819-BA73F011B475}"/>
              </a:ext>
            </a:extLst>
          </p:cNvPr>
          <p:cNvSpPr/>
          <p:nvPr/>
        </p:nvSpPr>
        <p:spPr>
          <a:xfrm>
            <a:off x="9082292" y="1896117"/>
            <a:ext cx="2850722" cy="1178062"/>
          </a:xfrm>
          <a:prstGeom prst="wedgeRectCallout">
            <a:avLst>
              <a:gd name="adj1" fmla="val -99853"/>
              <a:gd name="adj2" fmla="val 491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Problem: many threads do this, and this increment is not atomic!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D9261C-5643-4C66-BFE0-7893FEA79630}"/>
              </a:ext>
            </a:extLst>
          </p:cNvPr>
          <p:cNvSpPr/>
          <p:nvPr/>
        </p:nvSpPr>
        <p:spPr>
          <a:xfrm>
            <a:off x="2816457" y="4002780"/>
            <a:ext cx="5933921" cy="1511222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#pragma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parallel for</a:t>
            </a:r>
          </a:p>
          <a:p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(long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__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sync_fetch_and_add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array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2400" dirty="0">
              <a:solidFill>
                <a:prstClr val="black"/>
              </a:solidFill>
              <a:highlight>
                <a:srgbClr val="2A211C"/>
              </a:highlight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AA6E8-DBAD-4B69-9B23-CB77F4E39507}"/>
              </a:ext>
            </a:extLst>
          </p:cNvPr>
          <p:cNvSpPr/>
          <p:nvPr/>
        </p:nvSpPr>
        <p:spPr>
          <a:xfrm>
            <a:off x="2816455" y="3670310"/>
            <a:ext cx="5933921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How about using </a:t>
            </a:r>
            <a:r>
              <a:rPr lang="en-US" b="1" dirty="0" err="1">
                <a:solidFill>
                  <a:srgbClr val="F8F8F8"/>
                </a:solidFill>
                <a:latin typeface="Courier New" panose="02070309020205020404" pitchFamily="49" charset="0"/>
              </a:rPr>
              <a:t>fetch&amp;add</a:t>
            </a:r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?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64C9654-F223-4705-B1CF-921326B674A1}"/>
              </a:ext>
            </a:extLst>
          </p:cNvPr>
          <p:cNvSpPr/>
          <p:nvPr/>
        </p:nvSpPr>
        <p:spPr>
          <a:xfrm>
            <a:off x="8886884" y="3278139"/>
            <a:ext cx="3046130" cy="1178062"/>
          </a:xfrm>
          <a:prstGeom prst="wedgeRectCallout">
            <a:avLst>
              <a:gd name="adj1" fmla="val -100245"/>
              <a:gd name="adj2" fmla="val 682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Problem: correct, but not very scalable!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43F91D-3111-4218-88D5-6159686F033C}"/>
              </a:ext>
            </a:extLst>
          </p:cNvPr>
          <p:cNvSpPr/>
          <p:nvPr/>
        </p:nvSpPr>
        <p:spPr>
          <a:xfrm>
            <a:off x="8897167" y="4459803"/>
            <a:ext cx="3217279" cy="1795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Ideally: want a thread to maintain a </a:t>
            </a:r>
            <a:r>
              <a:rPr lang="en-US" b="1" dirty="0"/>
              <a:t>local sum </a:t>
            </a:r>
            <a:r>
              <a:rPr lang="en-US" dirty="0"/>
              <a:t>while processing a </a:t>
            </a:r>
            <a:r>
              <a:rPr lang="en-US" b="1" dirty="0"/>
              <a:t>batch</a:t>
            </a:r>
            <a:r>
              <a:rPr lang="en-US" dirty="0"/>
              <a:t>, and </a:t>
            </a:r>
            <a:r>
              <a:rPr lang="en-US" dirty="0" err="1"/>
              <a:t>fetch&amp;add</a:t>
            </a:r>
            <a:r>
              <a:rPr lang="en-US" dirty="0"/>
              <a:t> its local sum into the </a:t>
            </a:r>
            <a:r>
              <a:rPr lang="en-US" b="1" dirty="0"/>
              <a:t>global sum </a:t>
            </a:r>
            <a:r>
              <a:rPr lang="en-US" dirty="0"/>
              <a:t>at the end of the batch</a:t>
            </a:r>
          </a:p>
        </p:txBody>
      </p:sp>
    </p:spTree>
    <p:extLst>
      <p:ext uri="{BB962C8B-B14F-4D97-AF65-F5344CB8AC3E}">
        <p14:creationId xmlns:p14="http://schemas.microsoft.com/office/powerpoint/2010/main" val="40558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82782"/>
          </a:xfrm>
        </p:spPr>
        <p:txBody>
          <a:bodyPr/>
          <a:lstStyle/>
          <a:p>
            <a:r>
              <a:rPr lang="en-CA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0086"/>
            <a:ext cx="10353762" cy="4312228"/>
          </a:xfrm>
        </p:spPr>
        <p:txBody>
          <a:bodyPr/>
          <a:lstStyle/>
          <a:p>
            <a:r>
              <a:rPr lang="en-CA" dirty="0"/>
              <a:t>Try-locks</a:t>
            </a:r>
          </a:p>
          <a:p>
            <a:pPr lvl="1"/>
            <a:r>
              <a:rPr lang="en-US" dirty="0"/>
              <a:t>Naïve (incorrect) KCAS using these</a:t>
            </a:r>
          </a:p>
          <a:p>
            <a:r>
              <a:rPr lang="en-CA" b="1" u="sng" dirty="0"/>
              <a:t>Versioned</a:t>
            </a:r>
            <a:r>
              <a:rPr lang="en-CA" dirty="0"/>
              <a:t> (try-)locks</a:t>
            </a:r>
          </a:p>
          <a:p>
            <a:pPr lvl="1"/>
            <a:r>
              <a:rPr lang="en-CA" dirty="0"/>
              <a:t>KCAS using these</a:t>
            </a:r>
          </a:p>
        </p:txBody>
      </p:sp>
    </p:spTree>
    <p:extLst>
      <p:ext uri="{BB962C8B-B14F-4D97-AF65-F5344CB8AC3E}">
        <p14:creationId xmlns:p14="http://schemas.microsoft.com/office/powerpoint/2010/main" val="2149654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3D19-2314-48FA-8BCC-2DD17E71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7785-FC1B-4113-B46C-08C84EBA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OpenMP natively supports reductions over numerous operators (+, *, &amp;, |, …)</a:t>
            </a:r>
          </a:p>
          <a:p>
            <a:r>
              <a:rPr lang="en-US" dirty="0"/>
              <a:t>Must tell OpenMP which variable will be used to store the reduction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531CD1-C993-4F43-B636-2B843D46807A}"/>
              </a:ext>
            </a:extLst>
          </p:cNvPr>
          <p:cNvSpPr/>
          <p:nvPr/>
        </p:nvSpPr>
        <p:spPr>
          <a:xfrm>
            <a:off x="5060380" y="3595235"/>
            <a:ext cx="6103152" cy="1511222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#pragma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omp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parallel for </a:t>
            </a:r>
            <a:r>
              <a:rPr lang="en-US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reduction (+:sum)</a:t>
            </a:r>
          </a:p>
          <a:p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(long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array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2400" dirty="0">
              <a:solidFill>
                <a:prstClr val="black"/>
              </a:solidFill>
              <a:highlight>
                <a:srgbClr val="2A211C"/>
              </a:highlight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F90CF-4BE7-4FFB-A039-DE0D3DE35998}"/>
              </a:ext>
            </a:extLst>
          </p:cNvPr>
          <p:cNvSpPr/>
          <p:nvPr/>
        </p:nvSpPr>
        <p:spPr>
          <a:xfrm>
            <a:off x="5060378" y="3262765"/>
            <a:ext cx="6103152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Correct OpenMP reduction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ADB57-5240-4F94-B3F5-10D593BE4C35}"/>
              </a:ext>
            </a:extLst>
          </p:cNvPr>
          <p:cNvSpPr/>
          <p:nvPr/>
        </p:nvSpPr>
        <p:spPr>
          <a:xfrm>
            <a:off x="1126967" y="3595235"/>
            <a:ext cx="3718044" cy="125317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(long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array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2400" dirty="0">
              <a:solidFill>
                <a:prstClr val="black"/>
              </a:solidFill>
              <a:highlight>
                <a:srgbClr val="2A211C"/>
              </a:highlight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2629A-6083-47E8-8637-F17DBBF137FA}"/>
              </a:ext>
            </a:extLst>
          </p:cNvPr>
          <p:cNvSpPr/>
          <p:nvPr/>
        </p:nvSpPr>
        <p:spPr>
          <a:xfrm>
            <a:off x="1126965" y="3262765"/>
            <a:ext cx="371804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8F8F8"/>
                </a:solidFill>
                <a:latin typeface="Courier New" panose="02070309020205020404" pitchFamily="49" charset="0"/>
              </a:rPr>
              <a:t>Example: summing an array</a:t>
            </a:r>
            <a:endParaRPr lang="en-US" b="1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69F4B-2E40-4B8E-BDE3-7B1F54916E01}"/>
              </a:ext>
            </a:extLst>
          </p:cNvPr>
          <p:cNvSpPr/>
          <p:nvPr/>
        </p:nvSpPr>
        <p:spPr>
          <a:xfrm>
            <a:off x="832005" y="4938199"/>
            <a:ext cx="4013004" cy="381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thread, time to complete: </a:t>
            </a:r>
            <a:r>
              <a:rPr lang="en-US" b="1" dirty="0"/>
              <a:t>4330 </a:t>
            </a:r>
            <a:r>
              <a:rPr lang="en-US" b="1" dirty="0" err="1"/>
              <a:t>ms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09F1B-B25F-41F3-BA9F-F63221D5A359}"/>
              </a:ext>
            </a:extLst>
          </p:cNvPr>
          <p:cNvSpPr/>
          <p:nvPr/>
        </p:nvSpPr>
        <p:spPr>
          <a:xfrm>
            <a:off x="7025304" y="5197706"/>
            <a:ext cx="4138226" cy="381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48 threads, time to complete: </a:t>
            </a:r>
            <a:r>
              <a:rPr lang="en-US" b="1" dirty="0"/>
              <a:t>185ms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422E-F6D4-4460-BFA0-2992A489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82288"/>
            <a:ext cx="10353761" cy="632114"/>
          </a:xfrm>
        </p:spPr>
        <p:txBody>
          <a:bodyPr/>
          <a:lstStyle/>
          <a:p>
            <a:r>
              <a:rPr lang="en-US" dirty="0"/>
              <a:t>4(a). OpenMP Single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106D-1902-43FC-82B1-905D19A6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10541"/>
            <a:ext cx="10353762" cy="4966854"/>
          </a:xfrm>
        </p:spPr>
        <p:txBody>
          <a:bodyPr>
            <a:normAutofit/>
          </a:bodyPr>
          <a:lstStyle/>
          <a:p>
            <a:r>
              <a:rPr lang="en-US" dirty="0"/>
              <a:t>Sometimes you want a </a:t>
            </a:r>
            <a:r>
              <a:rPr lang="en-US" b="1" dirty="0"/>
              <a:t>single threaded </a:t>
            </a:r>
            <a:r>
              <a:rPr lang="en-US" dirty="0"/>
              <a:t>computation</a:t>
            </a:r>
            <a:br>
              <a:rPr lang="en-US" dirty="0"/>
            </a:br>
            <a:r>
              <a:rPr lang="en-US" dirty="0"/>
              <a:t>in the middle of your parallel computation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C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6E6F4-3FB3-44CD-A1D5-AA8A20318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2" t="17964" r="44570" b="31865"/>
          <a:stretch/>
        </p:blipFill>
        <p:spPr>
          <a:xfrm>
            <a:off x="1283277" y="2096647"/>
            <a:ext cx="2738005" cy="181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07714-C0BA-47F8-AA3B-2204F31DC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23" y="2096647"/>
            <a:ext cx="4800600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6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AA72-AD58-4E27-968A-A92CC4FB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55023"/>
            <a:ext cx="10353761" cy="632114"/>
          </a:xfrm>
        </p:spPr>
        <p:txBody>
          <a:bodyPr/>
          <a:lstStyle/>
          <a:p>
            <a:r>
              <a:rPr lang="en-US" dirty="0"/>
              <a:t>4(B). OpenMP Task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3682-0AAC-4CC7-BA95-4662506B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6014"/>
            <a:ext cx="10568160" cy="4435186"/>
          </a:xfrm>
        </p:spPr>
        <p:txBody>
          <a:bodyPr/>
          <a:lstStyle/>
          <a:p>
            <a:r>
              <a:rPr lang="en-US" dirty="0"/>
              <a:t>Define a </a:t>
            </a:r>
            <a:r>
              <a:rPr lang="en-US" b="1" u="sng" dirty="0"/>
              <a:t>task</a:t>
            </a:r>
            <a:r>
              <a:rPr lang="en-US" b="1" dirty="0"/>
              <a:t> </a:t>
            </a:r>
            <a:r>
              <a:rPr lang="en-US" dirty="0"/>
              <a:t>that should be completed by </a:t>
            </a:r>
            <a:r>
              <a:rPr lang="en-US" b="1" u="sng" dirty="0"/>
              <a:t>any available thread</a:t>
            </a:r>
            <a:r>
              <a:rPr lang="en-US" dirty="0"/>
              <a:t> in a parallel section</a:t>
            </a:r>
          </a:p>
          <a:p>
            <a:r>
              <a:rPr lang="en-US" dirty="0"/>
              <a:t>Common design pattern: one thread generates &amp; launches tasks, tasks run in parallel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F938C-9437-4D56-9771-6C57BE61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52" y="2490355"/>
            <a:ext cx="946785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E85F6FA-8047-43FD-802B-0C25B3EB7314}"/>
              </a:ext>
            </a:extLst>
          </p:cNvPr>
          <p:cNvSpPr/>
          <p:nvPr/>
        </p:nvSpPr>
        <p:spPr>
          <a:xfrm>
            <a:off x="5465618" y="2473902"/>
            <a:ext cx="3501737" cy="299605"/>
          </a:xfrm>
          <a:prstGeom prst="wedgeRectCallout">
            <a:avLst>
              <a:gd name="adj1" fmla="val -73830"/>
              <a:gd name="adj2" fmla="val -86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Spin up </a:t>
            </a:r>
            <a:r>
              <a:rPr lang="en-US" b="1" dirty="0"/>
              <a:t>n</a:t>
            </a:r>
            <a:r>
              <a:rPr lang="en-US" dirty="0"/>
              <a:t> threads to run tasks</a:t>
            </a:r>
            <a:endParaRPr lang="en-CA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3C58FF2-FDC1-4A2C-B0B8-772C3A96FD67}"/>
              </a:ext>
            </a:extLst>
          </p:cNvPr>
          <p:cNvSpPr/>
          <p:nvPr/>
        </p:nvSpPr>
        <p:spPr>
          <a:xfrm>
            <a:off x="5631872" y="3056659"/>
            <a:ext cx="3749387" cy="299605"/>
          </a:xfrm>
          <a:prstGeom prst="wedgeRectCallout">
            <a:avLst>
              <a:gd name="adj1" fmla="val -69065"/>
              <a:gd name="adj2" fmla="val -276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Single thread generates tasks</a:t>
            </a:r>
            <a:endParaRPr lang="en-CA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CDD1F0F-01AF-45ED-90D1-50A48D45BD55}"/>
              </a:ext>
            </a:extLst>
          </p:cNvPr>
          <p:cNvSpPr/>
          <p:nvPr/>
        </p:nvSpPr>
        <p:spPr>
          <a:xfrm>
            <a:off x="6620740" y="3827318"/>
            <a:ext cx="3749387" cy="1155987"/>
          </a:xfrm>
          <a:prstGeom prst="wedgeRectCallout">
            <a:avLst>
              <a:gd name="adj1" fmla="val -69758"/>
              <a:gd name="adj2" fmla="val -204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function call, with this argument, becomes a </a:t>
            </a:r>
            <a:r>
              <a:rPr lang="en-US" b="1" u="sng" dirty="0"/>
              <a:t>task</a:t>
            </a:r>
            <a:r>
              <a:rPr lang="en-US" dirty="0"/>
              <a:t>, and is run in the background (by one of the </a:t>
            </a:r>
            <a:r>
              <a:rPr lang="en-US" b="1" dirty="0"/>
              <a:t>n-1 other threads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BCEA5F5-9173-4CEC-A919-51B5B41B7B89}"/>
              </a:ext>
            </a:extLst>
          </p:cNvPr>
          <p:cNvSpPr/>
          <p:nvPr/>
        </p:nvSpPr>
        <p:spPr>
          <a:xfrm>
            <a:off x="2215559" y="5105400"/>
            <a:ext cx="3749387" cy="623454"/>
          </a:xfrm>
          <a:prstGeom prst="wedgeRectCallout">
            <a:avLst>
              <a:gd name="adj1" fmla="val -41213"/>
              <a:gd name="adj2" fmla="val -1202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closing brace </a:t>
            </a:r>
            <a:r>
              <a:rPr lang="en-US" b="1" u="sng" dirty="0"/>
              <a:t>waits</a:t>
            </a:r>
            <a:r>
              <a:rPr lang="en-US" dirty="0"/>
              <a:t> for all tasks to complete</a:t>
            </a:r>
            <a:endParaRPr lang="en-CA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4B7A400-C7B1-4567-8C6D-877B291C2CA2}"/>
              </a:ext>
            </a:extLst>
          </p:cNvPr>
          <p:cNvSpPr/>
          <p:nvPr/>
        </p:nvSpPr>
        <p:spPr>
          <a:xfrm>
            <a:off x="6709058" y="5233553"/>
            <a:ext cx="3500005" cy="931719"/>
          </a:xfrm>
          <a:prstGeom prst="wedgeRectCallout">
            <a:avLst>
              <a:gd name="adj1" fmla="val -72391"/>
              <a:gd name="adj2" fmla="val -368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also </a:t>
            </a:r>
            <a:r>
              <a:rPr lang="en-US" b="1" dirty="0"/>
              <a:t>manually</a:t>
            </a:r>
            <a:r>
              <a:rPr lang="en-US" dirty="0"/>
              <a:t> wait for all tasks, whenever you like,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#pragma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taskwait</a:t>
            </a:r>
            <a:endParaRPr lang="en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482DAE-E93A-4C94-88C2-45CF18E88482}"/>
              </a:ext>
            </a:extLst>
          </p:cNvPr>
          <p:cNvSpPr/>
          <p:nvPr/>
        </p:nvSpPr>
        <p:spPr>
          <a:xfrm>
            <a:off x="301336" y="6041447"/>
            <a:ext cx="4966855" cy="632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OMP task tutorial: https://openmp.org/wp-content/uploads/sc13.tasking.ruud.pdf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1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90FF-EA64-440D-9AD7-B5ECF07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7" y="94012"/>
            <a:ext cx="11146878" cy="614218"/>
          </a:xfrm>
        </p:spPr>
        <p:txBody>
          <a:bodyPr/>
          <a:lstStyle/>
          <a:p>
            <a:r>
              <a:rPr lang="en-US" dirty="0"/>
              <a:t>Tools for debugging and performance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B6D9-6883-4AD9-BE1B-49F6828D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3" y="1371601"/>
            <a:ext cx="4131734" cy="4871356"/>
          </a:xfrm>
        </p:spPr>
        <p:txBody>
          <a:bodyPr>
            <a:normAutofit/>
          </a:bodyPr>
          <a:lstStyle/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GNU Debugger (GDB)</a:t>
            </a:r>
          </a:p>
          <a:p>
            <a:pPr lvl="2"/>
            <a:r>
              <a:rPr lang="en-US" dirty="0" err="1"/>
              <a:t>Segfaults</a:t>
            </a:r>
            <a:r>
              <a:rPr lang="en-US" dirty="0"/>
              <a:t>, infinite loops</a:t>
            </a:r>
          </a:p>
          <a:p>
            <a:pPr lvl="1"/>
            <a:r>
              <a:rPr lang="en-US" dirty="0"/>
              <a:t>Address Sanitizer (</a:t>
            </a:r>
            <a:r>
              <a:rPr lang="en-US" dirty="0" err="1"/>
              <a:t>ASan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Segfaults</a:t>
            </a:r>
            <a:r>
              <a:rPr lang="en-US" dirty="0"/>
              <a:t>, memory leaks</a:t>
            </a:r>
          </a:p>
          <a:p>
            <a:pPr lvl="2"/>
            <a:r>
              <a:rPr lang="en-US" dirty="0"/>
              <a:t>1~2x slowdown</a:t>
            </a:r>
          </a:p>
          <a:p>
            <a:pPr lvl="1"/>
            <a:r>
              <a:rPr lang="en-US" dirty="0" err="1">
                <a:solidFill>
                  <a:srgbClr val="FFFF00"/>
                </a:solidFill>
              </a:rPr>
              <a:t>Valgrind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 err="1"/>
              <a:t>Segfaults</a:t>
            </a:r>
            <a:r>
              <a:rPr lang="en-US" dirty="0"/>
              <a:t>, memory leaks, </a:t>
            </a:r>
            <a:r>
              <a:rPr lang="en-US" b="1" dirty="0">
                <a:solidFill>
                  <a:srgbClr val="FFFF00"/>
                </a:solidFill>
              </a:rPr>
              <a:t>memory access errors</a:t>
            </a:r>
          </a:p>
          <a:p>
            <a:pPr lvl="2"/>
            <a:r>
              <a:rPr lang="en-US" dirty="0"/>
              <a:t>many-x slowdown</a:t>
            </a:r>
          </a:p>
          <a:p>
            <a:pPr lvl="1"/>
            <a:r>
              <a:rPr lang="en-US" dirty="0" err="1"/>
              <a:t>Graphviz</a:t>
            </a:r>
            <a:endParaRPr lang="en-US" dirty="0"/>
          </a:p>
          <a:p>
            <a:pPr lvl="2"/>
            <a:r>
              <a:rPr lang="en-CA" b="1" dirty="0"/>
              <a:t>Visualizing</a:t>
            </a:r>
            <a:r>
              <a:rPr lang="en-CA" dirty="0"/>
              <a:t> pointer based</a:t>
            </a:r>
            <a:br>
              <a:rPr lang="en-CA" dirty="0"/>
            </a:br>
            <a:r>
              <a:rPr lang="en-CA" dirty="0"/>
              <a:t>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C60C0-CADB-4317-9225-B6E0BBDB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553C51-A35B-4796-9C19-ED0C8B79B1E3}"/>
              </a:ext>
            </a:extLst>
          </p:cNvPr>
          <p:cNvSpPr txBox="1">
            <a:spLocks/>
          </p:cNvSpPr>
          <p:nvPr/>
        </p:nvSpPr>
        <p:spPr>
          <a:xfrm>
            <a:off x="6205468" y="1366917"/>
            <a:ext cx="4555665" cy="444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Perftools</a:t>
            </a:r>
            <a:r>
              <a:rPr lang="en-US" dirty="0"/>
              <a:t> (perf)</a:t>
            </a:r>
          </a:p>
          <a:p>
            <a:pPr lvl="2"/>
            <a:r>
              <a:rPr lang="en-US" dirty="0"/>
              <a:t>Studying cycles, cache misses, instructions, stalled cycles</a:t>
            </a:r>
          </a:p>
          <a:p>
            <a:pPr lvl="2"/>
            <a:r>
              <a:rPr lang="en-US" dirty="0"/>
              <a:t>At the whole-application level</a:t>
            </a:r>
          </a:p>
          <a:p>
            <a:pPr lvl="1"/>
            <a:r>
              <a:rPr lang="en-US" dirty="0"/>
              <a:t>C/C++ Performance API (PAPI)</a:t>
            </a:r>
          </a:p>
          <a:p>
            <a:pPr lvl="2"/>
            <a:r>
              <a:rPr lang="en-US" dirty="0"/>
              <a:t>Precise information from perf, but recorded </a:t>
            </a:r>
            <a:r>
              <a:rPr lang="en-US" b="1" dirty="0"/>
              <a:t>within </a:t>
            </a:r>
            <a:r>
              <a:rPr lang="en-US" dirty="0"/>
              <a:t>your program</a:t>
            </a:r>
          </a:p>
          <a:p>
            <a:pPr lvl="1"/>
            <a:r>
              <a:rPr lang="en-US" dirty="0" err="1"/>
              <a:t>VTune</a:t>
            </a:r>
            <a:r>
              <a:rPr lang="en-US" dirty="0"/>
              <a:t> Amplifier</a:t>
            </a:r>
          </a:p>
          <a:p>
            <a:pPr lvl="2"/>
            <a:r>
              <a:rPr lang="en-US" dirty="0"/>
              <a:t>Powerful (and now free!) profiler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40D656-11FB-408A-ABB1-670F7BD27DD0}"/>
              </a:ext>
            </a:extLst>
          </p:cNvPr>
          <p:cNvSpPr txBox="1">
            <a:spLocks/>
          </p:cNvSpPr>
          <p:nvPr/>
        </p:nvSpPr>
        <p:spPr>
          <a:xfrm>
            <a:off x="1469573" y="786411"/>
            <a:ext cx="9645347" cy="69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Debugging and optimizing concurrent programs is </a:t>
            </a:r>
            <a:r>
              <a:rPr lang="en-US" b="1" dirty="0"/>
              <a:t>very</a:t>
            </a:r>
            <a:r>
              <a:rPr lang="en-US" dirty="0"/>
              <a:t> hard. Tools can help!</a:t>
            </a:r>
            <a:endParaRPr lang="en-CA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5921B04-8105-49B4-A04E-8E57DA61DD6C}"/>
              </a:ext>
            </a:extLst>
          </p:cNvPr>
          <p:cNvSpPr/>
          <p:nvPr/>
        </p:nvSpPr>
        <p:spPr>
          <a:xfrm>
            <a:off x="5357165" y="5039326"/>
            <a:ext cx="6062808" cy="1315292"/>
          </a:xfrm>
          <a:prstGeom prst="wedgeRectCallout">
            <a:avLst>
              <a:gd name="adj1" fmla="val -55813"/>
              <a:gd name="adj2" fmla="val -804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lot of errors in concurrent programs manifest as memory access errors! For example, a thread may write a bad value into a pointer because of a concurrency bug, and another thread may then read it.</a:t>
            </a:r>
          </a:p>
        </p:txBody>
      </p:sp>
    </p:spTree>
    <p:extLst>
      <p:ext uri="{BB962C8B-B14F-4D97-AF65-F5344CB8AC3E}">
        <p14:creationId xmlns:p14="http://schemas.microsoft.com/office/powerpoint/2010/main" val="21437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A7809B-34EB-48E4-9D0F-8143DC10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0786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990E-7EDE-47BC-9FAD-8608C041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9664"/>
            <a:ext cx="10353761" cy="1172441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valgrind</a:t>
            </a:r>
            <a:r>
              <a:rPr lang="en-US" dirty="0"/>
              <a:t> to find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memory access errors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6058-61F1-47B3-8267-795D857C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514" y="4910516"/>
            <a:ext cx="8326322" cy="1396766"/>
          </a:xfrm>
        </p:spPr>
        <p:txBody>
          <a:bodyPr/>
          <a:lstStyle/>
          <a:p>
            <a:r>
              <a:rPr lang="en-US" dirty="0"/>
              <a:t>Typical first step in debugging any error that isn’t obvious:</a:t>
            </a:r>
          </a:p>
          <a:p>
            <a:pPr lvl="1"/>
            <a:r>
              <a:rPr lang="en-US" dirty="0"/>
              <a:t>Ensure that </a:t>
            </a:r>
            <a:r>
              <a:rPr lang="en-US" dirty="0" err="1"/>
              <a:t>valgrind</a:t>
            </a:r>
            <a:r>
              <a:rPr lang="en-US" dirty="0"/>
              <a:t> runs without any such errors.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If there </a:t>
            </a:r>
            <a:r>
              <a:rPr lang="en-US" b="1" u="sng" dirty="0">
                <a:solidFill>
                  <a:srgbClr val="FFFF00"/>
                </a:solidFill>
              </a:rPr>
              <a:t>are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such errors, </a:t>
            </a:r>
            <a:r>
              <a:rPr lang="en-US" b="1" dirty="0">
                <a:solidFill>
                  <a:srgbClr val="FFFF00"/>
                </a:solidFill>
              </a:rPr>
              <a:t>fix those first!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0AE09-2627-4D19-B919-64FA2B9D823B}"/>
              </a:ext>
            </a:extLst>
          </p:cNvPr>
          <p:cNvSpPr/>
          <p:nvPr/>
        </p:nvSpPr>
        <p:spPr>
          <a:xfrm>
            <a:off x="153702" y="1313225"/>
            <a:ext cx="11873946" cy="357833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2A211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--fair-sched=yes ./a1code_segfault/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workload_timed.out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 1000 naive</a:t>
            </a:r>
            <a:endParaRPr lang="en-US" sz="1600" b="1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2A211C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Command: ./a1code_segfault/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workload_timed.out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 1000 naive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Use of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 of size 8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at 0x510F0D4: std::thread::join() (in /.../x86_64-linux-gnu/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++.so.6.0.22)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0x1092DC: void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runExperiment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CounterNaive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&gt;(...) (workload_timed.cpp:46)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0x108E3B: main (workload_timed.cpp:70)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Invalid read of size 8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at 0x510F0D4: std::thread::join() (in /.../x86_64-linux-gnu/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++.so.6.0.22)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0x1092DC: void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runExperiment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CounterNaive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&gt;(...) (workload_timed.cpp:46)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0x108E3B: main (workload_timed.cpp:70)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Address 0x190 is not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stack'd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malloc'd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(recently)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free’d</a:t>
            </a:r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2A211C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14ACB-D4A1-402D-BA36-846474C27DDD}"/>
              </a:ext>
            </a:extLst>
          </p:cNvPr>
          <p:cNvSpPr/>
          <p:nvPr/>
        </p:nvSpPr>
        <p:spPr>
          <a:xfrm>
            <a:off x="1444487" y="1949576"/>
            <a:ext cx="4863548" cy="4505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C3F40-B881-4567-9DD8-B26ED06921EE}"/>
              </a:ext>
            </a:extLst>
          </p:cNvPr>
          <p:cNvSpPr/>
          <p:nvPr/>
        </p:nvSpPr>
        <p:spPr>
          <a:xfrm>
            <a:off x="8130209" y="2476350"/>
            <a:ext cx="3041374" cy="4505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6AD009-2787-43B1-B0C4-78F985479AB6}"/>
              </a:ext>
            </a:extLst>
          </p:cNvPr>
          <p:cNvSpPr/>
          <p:nvPr/>
        </p:nvSpPr>
        <p:spPr>
          <a:xfrm>
            <a:off x="159023" y="245249"/>
            <a:ext cx="11873946" cy="60047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Using Address Sanitizer to check for memory leaks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F3AC6-B913-48DA-8650-BDF0C5537BBA}"/>
              </a:ext>
            </a:extLst>
          </p:cNvPr>
          <p:cNvSpPr/>
          <p:nvPr/>
        </p:nvSpPr>
        <p:spPr>
          <a:xfrm>
            <a:off x="159023" y="998063"/>
            <a:ext cx="11873946" cy="381342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g++ 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–g 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fsanitize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=address -static-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libasan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fopenmp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-O3 ex2_mmult_threads.cpp</a:t>
            </a:r>
          </a:p>
          <a:p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created: 0.02s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randomize call finished: 0.10s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multiply call finished: 2.82s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==76549==ERROR: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LeakSanitizer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detected memory leaks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 leak of 192 byte(s) in 24 object(s) allocated from: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#0 0x555b294992d8 in operator new(unsigned long) (/home/.../a.out+0xc82d8)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#1 0x555b294dab9e in matrix::multiply(matrix*, int) (/home/.../ex2_mmult_threads.cpp:12)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SUMMARY: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AddressSanitizer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192 byte(s) leaked in 24 allocation(s).</a:t>
            </a:r>
            <a:endParaRPr lang="en-US" sz="1600" b="1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2A211C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8A409-A58B-4C71-AB84-AC815A301E79}"/>
              </a:ext>
            </a:extLst>
          </p:cNvPr>
          <p:cNvSpPr/>
          <p:nvPr/>
        </p:nvSpPr>
        <p:spPr>
          <a:xfrm>
            <a:off x="2020069" y="929782"/>
            <a:ext cx="4647431" cy="4505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0B2F1-2C2B-43A8-8937-9D350C113411}"/>
              </a:ext>
            </a:extLst>
          </p:cNvPr>
          <p:cNvSpPr/>
          <p:nvPr/>
        </p:nvSpPr>
        <p:spPr>
          <a:xfrm>
            <a:off x="8362358" y="3896139"/>
            <a:ext cx="3143842" cy="4037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F2B9-3F17-4D2A-9B8A-4480C08B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9" y="77682"/>
            <a:ext cx="11669722" cy="674914"/>
          </a:xfrm>
        </p:spPr>
        <p:txBody>
          <a:bodyPr/>
          <a:lstStyle/>
          <a:p>
            <a:r>
              <a:rPr lang="en-US" dirty="0" err="1"/>
              <a:t>Graphviz</a:t>
            </a:r>
            <a:r>
              <a:rPr lang="en-US" dirty="0"/>
              <a:t>: when you just need to </a:t>
            </a:r>
            <a:r>
              <a:rPr lang="en-US" u="sng" dirty="0">
                <a:solidFill>
                  <a:srgbClr val="FFFF00"/>
                </a:solidFill>
              </a:rPr>
              <a:t>SEE</a:t>
            </a:r>
            <a:r>
              <a:rPr lang="en-US" dirty="0"/>
              <a:t> it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B38F2-296A-4395-842D-23220F8B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1F4AA-069C-4B40-84FE-ABDDCD98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72" y="1202873"/>
            <a:ext cx="640080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AC463C-7972-4DC8-A98C-01CE9ED6CD7D}"/>
              </a:ext>
            </a:extLst>
          </p:cNvPr>
          <p:cNvSpPr/>
          <p:nvPr/>
        </p:nvSpPr>
        <p:spPr>
          <a:xfrm>
            <a:off x="114302" y="687400"/>
            <a:ext cx="5480957" cy="5793444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latin typeface="Consolas" panose="020B0609020204030204" pitchFamily="49" charset="0"/>
              </a:rPr>
              <a:t>digraph g {</a:t>
            </a:r>
          </a:p>
          <a:p>
            <a:r>
              <a:rPr lang="en-CA" dirty="0">
                <a:latin typeface="Consolas" panose="020B0609020204030204" pitchFamily="49" charset="0"/>
              </a:rPr>
              <a:t>  node [</a:t>
            </a:r>
          </a:p>
          <a:p>
            <a:r>
              <a:rPr lang="en-CA" dirty="0">
                <a:latin typeface="Consolas" panose="020B0609020204030204" pitchFamily="49" charset="0"/>
              </a:rPr>
              <a:t>    </a:t>
            </a:r>
            <a:r>
              <a:rPr lang="en-CA" dirty="0" err="1">
                <a:latin typeface="Consolas" panose="020B0609020204030204" pitchFamily="49" charset="0"/>
              </a:rPr>
              <a:t>fontsize</a:t>
            </a:r>
            <a:r>
              <a:rPr lang="en-CA" dirty="0">
                <a:latin typeface="Consolas" panose="020B0609020204030204" pitchFamily="49" charset="0"/>
              </a:rPr>
              <a:t> = "16"</a:t>
            </a:r>
          </a:p>
          <a:p>
            <a:r>
              <a:rPr lang="en-CA" dirty="0">
                <a:latin typeface="Consolas" panose="020B0609020204030204" pitchFamily="49" charset="0"/>
              </a:rPr>
              <a:t>    shape = “record"</a:t>
            </a:r>
          </a:p>
          <a:p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latin typeface="Consolas" panose="020B0609020204030204" pitchFamily="49" charset="0"/>
              </a:rPr>
              <a:t>  edge [];</a:t>
            </a:r>
          </a:p>
          <a:p>
            <a:r>
              <a:rPr lang="en-CA" dirty="0">
                <a:latin typeface="Consolas" panose="020B0609020204030204" pitchFamily="49" charset="0"/>
              </a:rPr>
              <a:t>  "node0" [</a:t>
            </a:r>
          </a:p>
          <a:p>
            <a:r>
              <a:rPr lang="en-CA" dirty="0">
                <a:latin typeface="Consolas" panose="020B0609020204030204" pitchFamily="49" charset="0"/>
              </a:rPr>
              <a:t>    label = "&lt;f0&gt; 0x10ba8| &lt;f1&gt;“</a:t>
            </a:r>
            <a:br>
              <a:rPr lang="en-CA" dirty="0">
                <a:latin typeface="Consolas" panose="020B0609020204030204" pitchFamily="49" charset="0"/>
              </a:rPr>
            </a:br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latin typeface="Consolas" panose="020B0609020204030204" pitchFamily="49" charset="0"/>
              </a:rPr>
              <a:t>  "node1" [</a:t>
            </a:r>
          </a:p>
          <a:p>
            <a:r>
              <a:rPr lang="en-CA" dirty="0">
                <a:latin typeface="Consolas" panose="020B0609020204030204" pitchFamily="49" charset="0"/>
              </a:rPr>
              <a:t>    label = "&lt;f0&gt; 0xf7fc4380|&lt;f1&gt;|&lt;f2&gt;|-1"</a:t>
            </a:r>
          </a:p>
          <a:p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latin typeface="Consolas" panose="020B0609020204030204" pitchFamily="49" charset="0"/>
              </a:rPr>
              <a:t>  </a:t>
            </a:r>
            <a:r>
              <a:rPr lang="en-CA" sz="3200" dirty="0">
                <a:solidFill>
                  <a:srgbClr val="FFFF00"/>
                </a:solidFill>
                <a:latin typeface="Consolas" panose="020B0609020204030204" pitchFamily="49" charset="0"/>
              </a:rPr>
              <a:t>[...]</a:t>
            </a:r>
          </a:p>
          <a:p>
            <a:r>
              <a:rPr lang="en-CA" dirty="0">
                <a:latin typeface="Consolas" panose="020B0609020204030204" pitchFamily="49" charset="0"/>
              </a:rPr>
              <a:t>  "node0":f0 -&gt; "node1":f0 [</a:t>
            </a:r>
          </a:p>
          <a:p>
            <a:r>
              <a:rPr lang="en-CA" dirty="0">
                <a:latin typeface="Consolas" panose="020B0609020204030204" pitchFamily="49" charset="0"/>
              </a:rPr>
              <a:t>    id = 0</a:t>
            </a:r>
          </a:p>
          <a:p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solidFill>
                  <a:srgbClr val="FFFF00"/>
                </a:solidFill>
                <a:latin typeface="Consolas" panose="020B0609020204030204" pitchFamily="49" charset="0"/>
              </a:rPr>
              <a:t>  </a:t>
            </a:r>
            <a:r>
              <a:rPr lang="en-CA" sz="3200" dirty="0">
                <a:solidFill>
                  <a:srgbClr val="FFFF00"/>
                </a:solidFill>
                <a:latin typeface="Consolas" panose="020B0609020204030204" pitchFamily="49" charset="0"/>
              </a:rPr>
              <a:t>[...]</a:t>
            </a:r>
            <a:endParaRPr lang="en-CA" sz="20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845055-9B7C-45EA-AF19-BC7CE9310DB3}"/>
              </a:ext>
            </a:extLst>
          </p:cNvPr>
          <p:cNvCxnSpPr>
            <a:cxnSpLocks/>
          </p:cNvCxnSpPr>
          <p:nvPr/>
        </p:nvCxnSpPr>
        <p:spPr>
          <a:xfrm flipV="1">
            <a:off x="1692729" y="1926772"/>
            <a:ext cx="3967842" cy="8545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949B97-FC1D-48C3-8730-198CE0BC3A66}"/>
              </a:ext>
            </a:extLst>
          </p:cNvPr>
          <p:cNvCxnSpPr>
            <a:cxnSpLocks/>
          </p:cNvCxnSpPr>
          <p:nvPr/>
        </p:nvCxnSpPr>
        <p:spPr>
          <a:xfrm flipV="1">
            <a:off x="1692729" y="1964875"/>
            <a:ext cx="4909457" cy="159475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63A7C6-5AB8-4117-9C09-8D62922DE75C}"/>
              </a:ext>
            </a:extLst>
          </p:cNvPr>
          <p:cNvCxnSpPr>
            <a:cxnSpLocks/>
          </p:cNvCxnSpPr>
          <p:nvPr/>
        </p:nvCxnSpPr>
        <p:spPr>
          <a:xfrm flipV="1">
            <a:off x="3788229" y="1681846"/>
            <a:ext cx="2612571" cy="305888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4DFF7C6-10D7-4EFD-A845-7BD5A92AF043}"/>
              </a:ext>
            </a:extLst>
          </p:cNvPr>
          <p:cNvSpPr/>
          <p:nvPr/>
        </p:nvSpPr>
        <p:spPr>
          <a:xfrm rot="21102698">
            <a:off x="2780696" y="4748871"/>
            <a:ext cx="5542039" cy="985077"/>
          </a:xfrm>
          <a:prstGeom prst="rightArrow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$ </a:t>
            </a:r>
            <a:r>
              <a:rPr lang="en-US" sz="2000" dirty="0">
                <a:latin typeface="Consolas" panose="020B0609020204030204" pitchFamily="49" charset="0"/>
              </a:rPr>
              <a:t>dot -</a:t>
            </a:r>
            <a:r>
              <a:rPr lang="en-US" sz="2000" dirty="0" err="1">
                <a:latin typeface="Consolas" panose="020B0609020204030204" pitchFamily="49" charset="0"/>
              </a:rPr>
              <a:t>Tpng</a:t>
            </a:r>
            <a:r>
              <a:rPr lang="en-US" sz="2000" dirty="0">
                <a:latin typeface="Consolas" panose="020B0609020204030204" pitchFamily="49" charset="0"/>
              </a:rPr>
              <a:t> input.dot &gt; output.png</a:t>
            </a:r>
            <a:endParaRPr lang="en-CA" sz="2000" dirty="0"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EFEC10-46BA-4195-A8D6-3DF681A6588C}"/>
              </a:ext>
            </a:extLst>
          </p:cNvPr>
          <p:cNvSpPr/>
          <p:nvPr/>
        </p:nvSpPr>
        <p:spPr>
          <a:xfrm>
            <a:off x="5834743" y="5546271"/>
            <a:ext cx="5568497" cy="6762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Tip: </a:t>
            </a:r>
            <a:r>
              <a:rPr lang="en-US" dirty="0"/>
              <a:t>try to get your toughest bugs to happen in SMALL data structures, so you can </a:t>
            </a:r>
            <a:r>
              <a:rPr lang="en-US" dirty="0" err="1"/>
              <a:t>graphviz</a:t>
            </a:r>
            <a:r>
              <a:rPr lang="en-US" dirty="0"/>
              <a:t> them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85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8" y="609600"/>
            <a:ext cx="11329296" cy="1326321"/>
          </a:xfrm>
        </p:spPr>
        <p:txBody>
          <a:bodyPr>
            <a:normAutofit/>
          </a:bodyPr>
          <a:lstStyle/>
          <a:p>
            <a:r>
              <a:rPr lang="en-US" dirty="0"/>
              <a:t>Sanity checking: experiment </a:t>
            </a:r>
            <a:r>
              <a:rPr lang="en-US" dirty="0">
                <a:solidFill>
                  <a:srgbClr val="FFFF00"/>
                </a:solidFill>
              </a:rPr>
              <a:t>checksums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30663"/>
          </a:xfrm>
        </p:spPr>
        <p:txBody>
          <a:bodyPr>
            <a:normAutofit/>
          </a:bodyPr>
          <a:lstStyle/>
          <a:p>
            <a:r>
              <a:rPr lang="en-US" dirty="0"/>
              <a:t>Important to perform sanity checks wherever you can!</a:t>
            </a:r>
          </a:p>
          <a:p>
            <a:pPr lvl="1"/>
            <a:r>
              <a:rPr lang="en-US" dirty="0"/>
              <a:t>Helps to catch obvious (and non-obvious) mistakes</a:t>
            </a:r>
          </a:p>
          <a:p>
            <a:r>
              <a:rPr lang="en-US" dirty="0"/>
              <a:t>One good sanity check: checksum based validation</a:t>
            </a:r>
          </a:p>
          <a:p>
            <a:pPr lvl="1"/>
            <a:r>
              <a:rPr lang="en-US" dirty="0"/>
              <a:t>Reduce the </a:t>
            </a:r>
            <a:r>
              <a:rPr lang="en-US" b="1" dirty="0"/>
              <a:t>data structure </a:t>
            </a:r>
            <a:r>
              <a:rPr lang="en-US" dirty="0"/>
              <a:t>to a number (a </a:t>
            </a:r>
            <a:r>
              <a:rPr lang="en-US" b="1" dirty="0"/>
              <a:t>data structure checksum</a:t>
            </a:r>
            <a:r>
              <a:rPr lang="en-US" dirty="0"/>
              <a:t>)</a:t>
            </a:r>
            <a:endParaRPr lang="en-US" b="1" dirty="0"/>
          </a:p>
          <a:p>
            <a:pPr lvl="1"/>
            <a:r>
              <a:rPr lang="en-US" dirty="0"/>
              <a:t>Reduce each threads’ completed operations to a number (a </a:t>
            </a:r>
            <a:r>
              <a:rPr lang="en-US" b="1" dirty="0"/>
              <a:t>thread checksum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verify that thread checksums </a:t>
            </a:r>
            <a:r>
              <a:rPr lang="en-US" b="1" dirty="0"/>
              <a:t>“match” </a:t>
            </a:r>
            <a:r>
              <a:rPr lang="en-US" dirty="0"/>
              <a:t>the data structure checksum</a:t>
            </a:r>
          </a:p>
          <a:p>
            <a:pPr lvl="1"/>
            <a:r>
              <a:rPr lang="en-US" dirty="0"/>
              <a:t>(I.e., the work the threads </a:t>
            </a:r>
            <a:r>
              <a:rPr lang="en-US" b="1" dirty="0"/>
              <a:t>think</a:t>
            </a:r>
            <a:r>
              <a:rPr lang="en-US" dirty="0"/>
              <a:t> they’ve done is reflected </a:t>
            </a:r>
            <a:r>
              <a:rPr lang="en-US" b="1" dirty="0"/>
              <a:t>in the data structure</a:t>
            </a:r>
            <a:r>
              <a:rPr lang="en-US" dirty="0"/>
              <a:t>!)</a:t>
            </a:r>
          </a:p>
          <a:p>
            <a:r>
              <a:rPr lang="en-US" b="1" dirty="0"/>
              <a:t>Creativity needed to come up with good checksum functions</a:t>
            </a:r>
          </a:p>
        </p:txBody>
      </p:sp>
    </p:spTree>
    <p:extLst>
      <p:ext uri="{BB962C8B-B14F-4D97-AF65-F5344CB8AC3E}">
        <p14:creationId xmlns:p14="http://schemas.microsoft.com/office/powerpoint/2010/main" val="35518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63" y="313459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Example:</a:t>
            </a:r>
            <a:r>
              <a:rPr lang="en-US" dirty="0"/>
              <a:t> Synthetic KCAS benchmark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63" y="1799923"/>
            <a:ext cx="10353762" cy="3127289"/>
          </a:xfrm>
        </p:spPr>
        <p:txBody>
          <a:bodyPr>
            <a:normAutofit/>
          </a:bodyPr>
          <a:lstStyle/>
          <a:p>
            <a:r>
              <a:rPr lang="en-US" b="1" dirty="0"/>
              <a:t>n</a:t>
            </a:r>
            <a:r>
              <a:rPr lang="en-US" dirty="0"/>
              <a:t> threads repeatedly do the following for 3 seconds</a:t>
            </a:r>
          </a:p>
          <a:p>
            <a:pPr lvl="1"/>
            <a:r>
              <a:rPr lang="en-US" dirty="0"/>
              <a:t>Pick </a:t>
            </a:r>
            <a:r>
              <a:rPr lang="en-US" b="1" dirty="0"/>
              <a:t>K</a:t>
            </a:r>
            <a:r>
              <a:rPr lang="en-US" dirty="0"/>
              <a:t> uniform random slots in an array</a:t>
            </a:r>
          </a:p>
          <a:p>
            <a:pPr lvl="1"/>
            <a:r>
              <a:rPr lang="en-US" dirty="0"/>
              <a:t>Read integers stored in those slots</a:t>
            </a:r>
          </a:p>
          <a:p>
            <a:pPr lvl="1"/>
            <a:r>
              <a:rPr lang="en-US" dirty="0"/>
              <a:t>Do a KCAS to change each of the K slots from the value </a:t>
            </a:r>
            <a:r>
              <a:rPr lang="en-US" b="1" dirty="0" err="1"/>
              <a:t>exp</a:t>
            </a:r>
            <a:r>
              <a:rPr lang="en-US" b="1" dirty="0"/>
              <a:t> </a:t>
            </a:r>
            <a:r>
              <a:rPr lang="en-US" dirty="0"/>
              <a:t>that we read,</a:t>
            </a:r>
            <a:br>
              <a:rPr lang="en-US" dirty="0"/>
            </a:br>
            <a:r>
              <a:rPr lang="en-US" dirty="0"/>
              <a:t>to a new value of </a:t>
            </a:r>
            <a:r>
              <a:rPr lang="en-US" b="1" dirty="0" err="1"/>
              <a:t>exp</a:t>
            </a:r>
            <a:r>
              <a:rPr lang="en-US" b="1" dirty="0"/>
              <a:t> + 1</a:t>
            </a:r>
          </a:p>
          <a:p>
            <a:r>
              <a:rPr lang="en-US" dirty="0"/>
              <a:t>Report average throughput (KCAS operations/sec) over all trials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18821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68599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11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18377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5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68155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17933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67711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10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17489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14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567267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8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17045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66823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5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16601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766379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816157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11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865935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13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915713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9654913" y="5119513"/>
            <a:ext cx="497780" cy="497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12</a:t>
            </a:r>
            <a:endParaRPr lang="en-CA" dirty="0"/>
          </a:p>
        </p:txBody>
      </p:sp>
      <p:cxnSp>
        <p:nvCxnSpPr>
          <p:cNvPr id="21" name="Straight Arrow Connector 20"/>
          <p:cNvCxnSpPr>
            <a:endCxn id="7" idx="0"/>
          </p:cNvCxnSpPr>
          <p:nvPr/>
        </p:nvCxnSpPr>
        <p:spPr>
          <a:xfrm flipH="1">
            <a:off x="3930443" y="4808215"/>
            <a:ext cx="7783" cy="3112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26003" y="4812625"/>
            <a:ext cx="7783" cy="3112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03228" y="4808215"/>
            <a:ext cx="7783" cy="3112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31566" y="4808215"/>
            <a:ext cx="7783" cy="3112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27126" y="4812625"/>
            <a:ext cx="7783" cy="3112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904351" y="4808215"/>
            <a:ext cx="7783" cy="3112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81553" y="5119513"/>
            <a:ext cx="497780" cy="497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</a:t>
            </a:r>
            <a:endParaRPr lang="en-CA" dirty="0"/>
          </a:p>
        </p:txBody>
      </p:sp>
      <p:sp>
        <p:nvSpPr>
          <p:cNvPr id="28" name="Rectangle 27"/>
          <p:cNvSpPr/>
          <p:nvPr/>
        </p:nvSpPr>
        <p:spPr>
          <a:xfrm>
            <a:off x="4677113" y="5119513"/>
            <a:ext cx="497780" cy="497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11</a:t>
            </a:r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5174893" y="5119513"/>
            <a:ext cx="497780" cy="497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15</a:t>
            </a:r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6170453" y="5119513"/>
            <a:ext cx="497780" cy="497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10</a:t>
            </a:r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7166013" y="5119513"/>
            <a:ext cx="497780" cy="497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10</a:t>
            </a:r>
            <a:endParaRPr lang="en-CA" dirty="0"/>
          </a:p>
        </p:txBody>
      </p:sp>
      <p:sp>
        <p:nvSpPr>
          <p:cNvPr id="32" name="Rectangle 31"/>
          <p:cNvSpPr/>
          <p:nvPr/>
        </p:nvSpPr>
        <p:spPr>
          <a:xfrm>
            <a:off x="8659353" y="5119513"/>
            <a:ext cx="497780" cy="497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06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82782"/>
          </a:xfrm>
        </p:spPr>
        <p:txBody>
          <a:bodyPr/>
          <a:lstStyle/>
          <a:p>
            <a:r>
              <a:rPr lang="en-CA" dirty="0"/>
              <a:t>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0086"/>
            <a:ext cx="10353762" cy="4312228"/>
          </a:xfrm>
        </p:spPr>
        <p:txBody>
          <a:bodyPr/>
          <a:lstStyle/>
          <a:p>
            <a:r>
              <a:rPr lang="en-CA" dirty="0"/>
              <a:t>Accelerating version-lock-based KCAS with HTM</a:t>
            </a:r>
          </a:p>
          <a:p>
            <a:pPr lvl="1"/>
            <a:r>
              <a:rPr lang="en-US" dirty="0"/>
              <a:t>Purpose: to demonstrate accelerating a </a:t>
            </a:r>
            <a:r>
              <a:rPr lang="en-US" b="1" u="sng" dirty="0"/>
              <a:t>lock-based</a:t>
            </a:r>
            <a:r>
              <a:rPr lang="en-US" dirty="0"/>
              <a:t> algorithm using HTM!</a:t>
            </a:r>
          </a:p>
          <a:p>
            <a:r>
              <a:rPr lang="en-US" dirty="0" err="1"/>
              <a:t>OpenMP</a:t>
            </a:r>
            <a:endParaRPr lang="en-US" dirty="0"/>
          </a:p>
          <a:p>
            <a:r>
              <a:rPr lang="en-US" dirty="0"/>
              <a:t>Debugging and performance</a:t>
            </a:r>
          </a:p>
          <a:p>
            <a:pPr lvl="1"/>
            <a:r>
              <a:rPr lang="en-US" dirty="0"/>
              <a:t>Checksums/validation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993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Example:</a:t>
            </a:r>
            <a:r>
              <a:rPr lang="en-US" dirty="0"/>
              <a:t> checksum validation</a:t>
            </a:r>
            <a:br>
              <a:rPr lang="en-US" dirty="0"/>
            </a:br>
            <a:r>
              <a:rPr lang="en-US" dirty="0"/>
              <a:t>for such a benchmark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37196"/>
          </a:xfrm>
        </p:spPr>
        <p:txBody>
          <a:bodyPr>
            <a:normAutofit/>
          </a:bodyPr>
          <a:lstStyle/>
          <a:p>
            <a:r>
              <a:rPr lang="en-US" b="1" dirty="0"/>
              <a:t>Data structure checksum</a:t>
            </a:r>
          </a:p>
          <a:p>
            <a:pPr lvl="1"/>
            <a:r>
              <a:rPr lang="en-US" dirty="0"/>
              <a:t>Sum of all array entries</a:t>
            </a:r>
          </a:p>
          <a:p>
            <a:pPr lvl="1"/>
            <a:r>
              <a:rPr lang="en-US" dirty="0"/>
              <a:t>Each successful KCAS increments </a:t>
            </a:r>
            <a:r>
              <a:rPr lang="en-US" b="1" dirty="0"/>
              <a:t>k</a:t>
            </a:r>
            <a:r>
              <a:rPr lang="en-US" dirty="0"/>
              <a:t> array slots by 1</a:t>
            </a:r>
          </a:p>
          <a:p>
            <a:pPr lvl="2"/>
            <a:r>
              <a:rPr lang="en-US" dirty="0"/>
              <a:t>Should add </a:t>
            </a:r>
            <a:r>
              <a:rPr lang="en-US" b="1" dirty="0"/>
              <a:t>k</a:t>
            </a:r>
            <a:r>
              <a:rPr lang="en-US" dirty="0"/>
              <a:t> to the </a:t>
            </a:r>
            <a:r>
              <a:rPr lang="en-US" b="1" dirty="0">
                <a:solidFill>
                  <a:srgbClr val="FFFF00"/>
                </a:solidFill>
              </a:rPr>
              <a:t>data structure checksum</a:t>
            </a:r>
          </a:p>
          <a:p>
            <a:r>
              <a:rPr lang="en-US" b="1" dirty="0"/>
              <a:t>Thread checksum</a:t>
            </a:r>
          </a:p>
          <a:p>
            <a:pPr lvl="1"/>
            <a:r>
              <a:rPr lang="en-US" dirty="0" err="1"/>
              <a:t>kX</a:t>
            </a:r>
            <a:r>
              <a:rPr lang="en-US" dirty="0"/>
              <a:t> where X = # of successful KCAS operations performed by the thread</a:t>
            </a:r>
          </a:p>
          <a:p>
            <a:pPr lvl="2"/>
            <a:r>
              <a:rPr lang="en-US" dirty="0"/>
              <a:t>Each successful KCAS should </a:t>
            </a:r>
            <a:r>
              <a:rPr lang="en-US" b="1" dirty="0"/>
              <a:t>add k</a:t>
            </a:r>
            <a:r>
              <a:rPr lang="en-US" dirty="0"/>
              <a:t> to the </a:t>
            </a:r>
            <a:r>
              <a:rPr lang="en-US" b="1" dirty="0">
                <a:solidFill>
                  <a:srgbClr val="FFFF00"/>
                </a:solidFill>
              </a:rPr>
              <a:t>thread checksum</a:t>
            </a:r>
          </a:p>
          <a:p>
            <a:r>
              <a:rPr lang="en-US" b="1" dirty="0"/>
              <a:t>Validation</a:t>
            </a:r>
          </a:p>
          <a:p>
            <a:pPr lvl="1"/>
            <a:r>
              <a:rPr lang="en-US" dirty="0"/>
              <a:t>sum(thread checksums) == data structure checksum </a:t>
            </a:r>
            <a:r>
              <a:rPr lang="en-US" b="1" dirty="0"/>
              <a:t>?</a:t>
            </a:r>
          </a:p>
          <a:p>
            <a:pPr lvl="1"/>
            <a:r>
              <a:rPr lang="en-US" dirty="0"/>
              <a:t>(If a KCAS operation is lost, or screws up the array, validation [hopefully] fails)</a:t>
            </a:r>
          </a:p>
        </p:txBody>
      </p:sp>
    </p:spTree>
    <p:extLst>
      <p:ext uri="{BB962C8B-B14F-4D97-AF65-F5344CB8AC3E}">
        <p14:creationId xmlns:p14="http://schemas.microsoft.com/office/powerpoint/2010/main" val="12805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HTM to accelerate</a:t>
            </a:r>
            <a:br>
              <a:rPr lang="en-CA" dirty="0"/>
            </a:br>
            <a:r>
              <a:rPr lang="en-CA" dirty="0"/>
              <a:t>try-lock based KCAS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Similar to accelerating the lock-free algorithm (but a bit simpler)</a:t>
            </a:r>
          </a:p>
          <a:p>
            <a:r>
              <a:rPr lang="en-CA" dirty="0"/>
              <a:t>Goal</a:t>
            </a:r>
          </a:p>
          <a:p>
            <a:pPr lvl="1"/>
            <a:r>
              <a:rPr lang="en-CA" dirty="0"/>
              <a:t>HTM-based KCAS that uses </a:t>
            </a:r>
            <a:r>
              <a:rPr lang="en-CA" b="1" dirty="0"/>
              <a:t>try-lock based KCAS as the fallback path</a:t>
            </a:r>
          </a:p>
          <a:p>
            <a:r>
              <a:rPr lang="en-CA" dirty="0"/>
              <a:t>Approach</a:t>
            </a:r>
          </a:p>
          <a:p>
            <a:pPr lvl="1"/>
            <a:r>
              <a:rPr lang="en-CA" dirty="0"/>
              <a:t>Fast path algorithm:</a:t>
            </a:r>
          </a:p>
          <a:p>
            <a:pPr lvl="2"/>
            <a:r>
              <a:rPr lang="en-CA" dirty="0"/>
              <a:t>Wrap try-lock based KCAS in a transaction: </a:t>
            </a:r>
            <a:r>
              <a:rPr lang="en-CA" dirty="0" err="1"/>
              <a:t>xstart</a:t>
            </a:r>
            <a:r>
              <a:rPr lang="en-CA" dirty="0"/>
              <a:t> ; KCAS ; </a:t>
            </a:r>
            <a:r>
              <a:rPr lang="en-CA" dirty="0" err="1"/>
              <a:t>xend</a:t>
            </a:r>
            <a:endParaRPr lang="en-CA" dirty="0"/>
          </a:p>
          <a:p>
            <a:pPr lvl="2"/>
            <a:r>
              <a:rPr lang="en-CA" dirty="0"/>
              <a:t>Now each KCAS on the fast path is atomic, just because it is in a transaction</a:t>
            </a:r>
          </a:p>
          <a:p>
            <a:pPr lvl="2"/>
            <a:r>
              <a:rPr lang="en-CA" dirty="0"/>
              <a:t>Get rid of parts of the algorithm that are unnecessary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860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77" y="109359"/>
            <a:ext cx="10353761" cy="716009"/>
          </a:xfrm>
        </p:spPr>
        <p:txBody>
          <a:bodyPr/>
          <a:lstStyle/>
          <a:p>
            <a:r>
              <a:rPr lang="en-CA" dirty="0"/>
              <a:t>Adding transactions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2218736" y="863683"/>
            <a:ext cx="7973122" cy="420896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template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retries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retry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((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xbegin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())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_XBEGIN_STARTED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KCAS_txn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&lt;K&gt;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xend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</a:t>
            </a:r>
            <a:r>
              <a:rPr lang="en-CA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transaction aborted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(--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retries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goto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retry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KCAS_locks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result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F8F8F8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89867" y="3276577"/>
            <a:ext cx="1944542" cy="1121082"/>
          </a:xfrm>
          <a:prstGeom prst="wedgeRectCallout">
            <a:avLst>
              <a:gd name="adj1" fmla="val 83371"/>
              <a:gd name="adj2" fmla="val 217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Fallback path: try-lock based</a:t>
            </a:r>
            <a:r>
              <a:rPr lang="en-CA" b="1" dirty="0"/>
              <a:t> </a:t>
            </a:r>
            <a:r>
              <a:rPr lang="en-CA" dirty="0"/>
              <a:t>KCAS code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189867" y="1354552"/>
            <a:ext cx="1944542" cy="1685904"/>
          </a:xfrm>
          <a:prstGeom prst="wedgeRectCallout">
            <a:avLst>
              <a:gd name="adj1" fmla="val 83203"/>
              <a:gd name="adj2" fmla="val 288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Fast path: try-lock based KCAS code inside a transaction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7820245" y="2897677"/>
            <a:ext cx="3462453" cy="939441"/>
          </a:xfrm>
          <a:prstGeom prst="wedgeRectCallout">
            <a:avLst>
              <a:gd name="adj1" fmla="val -98038"/>
              <a:gd name="adj2" fmla="val -583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KCAS_txn</a:t>
            </a:r>
            <a:r>
              <a:rPr lang="en-CA" dirty="0"/>
              <a:t> is initially</a:t>
            </a:r>
            <a:br>
              <a:rPr lang="en-CA" dirty="0"/>
            </a:br>
            <a:r>
              <a:rPr lang="en-CA" b="1" dirty="0"/>
              <a:t>the same as </a:t>
            </a:r>
            <a:r>
              <a:rPr lang="en-CA" b="1" dirty="0" err="1"/>
              <a:t>KCAS_locks</a:t>
            </a:r>
            <a:r>
              <a:rPr lang="en-CA" dirty="0"/>
              <a:t>.</a:t>
            </a:r>
            <a:br>
              <a:rPr lang="en-CA" dirty="0"/>
            </a:br>
            <a:r>
              <a:rPr lang="en-CA" dirty="0"/>
              <a:t>We will optimize it.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56464" y="1522272"/>
            <a:ext cx="2606634" cy="1196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(We use the same </a:t>
            </a:r>
            <a:r>
              <a:rPr lang="en-CA" b="1" dirty="0"/>
              <a:t>version-lock-based </a:t>
            </a:r>
            <a:r>
              <a:rPr lang="en-CA" b="1" dirty="0" err="1"/>
              <a:t>KCASRead</a:t>
            </a:r>
            <a:r>
              <a:rPr lang="en-CA" dirty="0"/>
              <a:t> for both code paths)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265563" y="4519379"/>
            <a:ext cx="3890453" cy="365339"/>
          </a:xfrm>
          <a:prstGeom prst="wedgeRectCallout">
            <a:avLst>
              <a:gd name="adj1" fmla="val 36708"/>
              <a:gd name="adj2" fmla="val -2161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Before retrying, should wait a bit…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421176" y="5182150"/>
            <a:ext cx="3890453" cy="839353"/>
          </a:xfrm>
          <a:prstGeom prst="wedgeRectCallout">
            <a:avLst>
              <a:gd name="adj1" fmla="val 17343"/>
              <a:gd name="adj2" fmla="val -89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Idea: if we aborted because a lock was held, could we wait until that lock is released?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668242" y="5182150"/>
            <a:ext cx="2738004" cy="575081"/>
          </a:xfrm>
          <a:prstGeom prst="wedgeRectCallout">
            <a:avLst>
              <a:gd name="adj1" fmla="val -64362"/>
              <a:gd name="adj2" fmla="val -128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But that information was lost when we aborted…</a:t>
            </a:r>
            <a:endParaRPr lang="en-CA" dirty="0"/>
          </a:p>
        </p:txBody>
      </p:sp>
      <p:sp>
        <p:nvSpPr>
          <p:cNvPr id="12" name="Rectangular Callout 11"/>
          <p:cNvSpPr/>
          <p:nvPr/>
        </p:nvSpPr>
        <p:spPr>
          <a:xfrm>
            <a:off x="8695318" y="4796615"/>
            <a:ext cx="2738004" cy="910386"/>
          </a:xfrm>
          <a:prstGeom prst="wedgeRectCallout">
            <a:avLst>
              <a:gd name="adj1" fmla="val -61516"/>
              <a:gd name="adj2" fmla="val 133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Maybe we could sneak it out using an explicit _</a:t>
            </a:r>
            <a:r>
              <a:rPr lang="en-US" dirty="0" err="1"/>
              <a:t>xabort</a:t>
            </a:r>
            <a:r>
              <a:rPr lang="en-US" dirty="0"/>
              <a:t>() status code?</a:t>
            </a:r>
            <a:endParaRPr lang="en-CA" dirty="0"/>
          </a:p>
        </p:txBody>
      </p:sp>
      <p:sp>
        <p:nvSpPr>
          <p:cNvPr id="13" name="Rectangular Callout 12"/>
          <p:cNvSpPr/>
          <p:nvPr/>
        </p:nvSpPr>
        <p:spPr>
          <a:xfrm>
            <a:off x="8787248" y="5806634"/>
            <a:ext cx="3075850" cy="610121"/>
          </a:xfrm>
          <a:prstGeom prst="wedgeRectCallout">
            <a:avLst>
              <a:gd name="adj1" fmla="val -19119"/>
              <a:gd name="adj2" fmla="val -683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Could pass an index &lt; 127 into </a:t>
            </a:r>
            <a:r>
              <a:rPr lang="en-US" dirty="0" err="1"/>
              <a:t>addr</a:t>
            </a:r>
            <a:r>
              <a:rPr lang="en-US" dirty="0"/>
              <a:t>[] to _</a:t>
            </a:r>
            <a:r>
              <a:rPr lang="en-US" dirty="0" err="1"/>
              <a:t>xabort</a:t>
            </a:r>
            <a:r>
              <a:rPr lang="en-US" dirty="0"/>
              <a:t>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22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74" y="336395"/>
            <a:ext cx="11187804" cy="940519"/>
          </a:xfrm>
        </p:spPr>
        <p:txBody>
          <a:bodyPr>
            <a:normAutofit/>
          </a:bodyPr>
          <a:lstStyle/>
          <a:p>
            <a:r>
              <a:rPr lang="en-CA" dirty="0"/>
              <a:t>Turning </a:t>
            </a:r>
            <a:r>
              <a:rPr lang="en-CA" dirty="0">
                <a:solidFill>
                  <a:srgbClr val="FFFF00"/>
                </a:solidFill>
              </a:rPr>
              <a:t>lock acquisition</a:t>
            </a:r>
            <a:r>
              <a:rPr lang="en-CA" dirty="0"/>
              <a:t> into </a:t>
            </a:r>
            <a:r>
              <a:rPr lang="en-CA" dirty="0">
                <a:solidFill>
                  <a:srgbClr val="FFFF00"/>
                </a:solidFill>
              </a:rPr>
              <a:t>reading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315891" y="1276914"/>
            <a:ext cx="10417919" cy="422507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template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KCAS_txn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retry: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TryLockSet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tls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auto-unlock when this goes out of scope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try to acquire locks</a:t>
            </a: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(!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tls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tryLock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()))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 </a:t>
            </a:r>
            <a:r>
              <a:rPr lang="en-US" dirty="0" err="1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goto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retry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(release locks and) retry</a:t>
            </a: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value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])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(release locks and) fail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nn-NO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(release locks and) succeed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041473" y="2462614"/>
            <a:ext cx="2954216" cy="1509572"/>
          </a:xfrm>
          <a:prstGeom prst="wedgeRectCallout">
            <a:avLst>
              <a:gd name="adj1" fmla="val -121581"/>
              <a:gd name="adj2" fmla="val -249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No need to lock!</a:t>
            </a:r>
            <a:br>
              <a:rPr lang="en-CA" dirty="0"/>
            </a:br>
            <a:r>
              <a:rPr lang="en-CA" dirty="0"/>
              <a:t>HTM ensures atomicity.</a:t>
            </a:r>
            <a:br>
              <a:rPr lang="en-CA" dirty="0"/>
            </a:br>
            <a:r>
              <a:rPr lang="en-CA" dirty="0"/>
              <a:t>However, we must </a:t>
            </a:r>
            <a:r>
              <a:rPr lang="en-CA" b="1" dirty="0"/>
              <a:t>respect</a:t>
            </a:r>
            <a:r>
              <a:rPr lang="en-CA" dirty="0"/>
              <a:t> </a:t>
            </a:r>
            <a:r>
              <a:rPr lang="en-CA" b="1" dirty="0"/>
              <a:t>others’ locks</a:t>
            </a:r>
            <a:r>
              <a:rPr lang="en-CA" dirty="0"/>
              <a:t>.</a:t>
            </a:r>
          </a:p>
          <a:p>
            <a:pPr algn="ctr"/>
            <a:r>
              <a:rPr lang="en-CA" dirty="0"/>
              <a:t>This becomes a </a:t>
            </a:r>
            <a:r>
              <a:rPr lang="en-CA" b="1" dirty="0"/>
              <a:t>read</a:t>
            </a:r>
            <a:r>
              <a:rPr lang="en-CA" dirty="0"/>
              <a:t>.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9041473" y="3972186"/>
            <a:ext cx="2954216" cy="71961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With no locking, we don’t need </a:t>
            </a:r>
            <a:r>
              <a:rPr lang="en-CA" dirty="0" err="1"/>
              <a:t>TryLockSet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4655127" y="3861500"/>
            <a:ext cx="4311613" cy="940987"/>
          </a:xfrm>
          <a:prstGeom prst="wedgeRectCallout">
            <a:avLst>
              <a:gd name="adj1" fmla="val -64051"/>
              <a:gd name="adj2" fmla="val 186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But, be careful! Still need to increment </a:t>
            </a:r>
            <a:r>
              <a:rPr lang="en-CA" b="1" dirty="0"/>
              <a:t>version numbers</a:t>
            </a:r>
            <a:r>
              <a:rPr lang="en-CA" dirty="0"/>
              <a:t> so fallback path can tell we changed addresses!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4655127" y="5244092"/>
            <a:ext cx="5004603" cy="66298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modify the versioned try-lock implementation to </a:t>
            </a:r>
            <a:r>
              <a:rPr lang="en-US" b="1" dirty="0"/>
              <a:t>expose the “lock” word…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58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36395"/>
            <a:ext cx="10353761" cy="940519"/>
          </a:xfrm>
        </p:spPr>
        <p:txBody>
          <a:bodyPr/>
          <a:lstStyle/>
          <a:p>
            <a:r>
              <a:rPr lang="en-CA" dirty="0"/>
              <a:t>Turning retries into aborts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315891" y="1276914"/>
            <a:ext cx="10417919" cy="453680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template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KCAS_txn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retry:</a:t>
            </a:r>
          </a:p>
          <a:p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</a:t>
            </a:r>
            <a:endParaRPr lang="en-US" b="1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 </a:t>
            </a:r>
            <a:r>
              <a:rPr lang="en-CA" b="1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()-&gt;</a:t>
            </a:r>
            <a:r>
              <a:rPr lang="en-CA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&amp; 1)</a:t>
            </a:r>
            <a:endParaRPr lang="en-CA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 </a:t>
            </a:r>
            <a:r>
              <a:rPr lang="en-US" dirty="0" err="1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goto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retry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value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])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 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nn-NO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()-&gt;</a:t>
            </a:r>
            <a:r>
              <a:rPr lang="en-CA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nn-NO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+= 2; </a:t>
            </a:r>
            <a:r>
              <a:rPr lang="en-US" b="1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update version numbers</a:t>
            </a:r>
            <a:endParaRPr lang="nn-NO" b="1" dirty="0">
              <a:solidFill>
                <a:srgbClr val="FFAA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nn-NO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098373" y="2284208"/>
            <a:ext cx="2954216" cy="1509572"/>
          </a:xfrm>
          <a:prstGeom prst="wedgeRectCallout">
            <a:avLst>
              <a:gd name="adj1" fmla="val -75026"/>
              <a:gd name="adj2" fmla="val -117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No point retrying here, since we can only make progress if the lock is released, </a:t>
            </a:r>
            <a:r>
              <a:rPr lang="en-CA" b="1" dirty="0"/>
              <a:t>which will abort us</a:t>
            </a:r>
            <a:r>
              <a:rPr lang="en-CA" dirty="0"/>
              <a:t>. So, just </a:t>
            </a:r>
            <a:r>
              <a:rPr lang="en-CA" b="1" dirty="0" err="1"/>
              <a:t>xabort</a:t>
            </a:r>
            <a:r>
              <a:rPr lang="en-CA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8373" y="3793780"/>
            <a:ext cx="2954216" cy="600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So, no need for the </a:t>
            </a:r>
            <a:r>
              <a:rPr lang="en-CA" b="1" dirty="0"/>
              <a:t>“retry:” </a:t>
            </a:r>
            <a:r>
              <a:rPr lang="en-CA" dirty="0"/>
              <a:t>label anymore.</a:t>
            </a:r>
          </a:p>
        </p:txBody>
      </p:sp>
    </p:spTree>
    <p:extLst>
      <p:ext uri="{BB962C8B-B14F-4D97-AF65-F5344CB8AC3E}">
        <p14:creationId xmlns:p14="http://schemas.microsoft.com/office/powerpoint/2010/main" val="25690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36395"/>
            <a:ext cx="10353761" cy="940519"/>
          </a:xfrm>
        </p:spPr>
        <p:txBody>
          <a:bodyPr/>
          <a:lstStyle/>
          <a:p>
            <a:r>
              <a:rPr lang="en-CA" dirty="0"/>
              <a:t>Optimized 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315891" y="1276914"/>
            <a:ext cx="10417919" cy="453680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template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KCAS_txn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</a:t>
            </a: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&amp; 1)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 </a:t>
            </a:r>
            <a:r>
              <a:rPr lang="en-US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xabort</a:t>
            </a:r>
            <a:r>
              <a:rPr lang="en-US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b="1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value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])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+= 2;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update version numbers</a:t>
            </a:r>
            <a:endParaRPr lang="nn-NO" dirty="0">
              <a:solidFill>
                <a:srgbClr val="FFAA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nn-NO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384484" y="2955553"/>
            <a:ext cx="3216716" cy="589761"/>
          </a:xfrm>
          <a:prstGeom prst="wedgeRectCallout">
            <a:avLst>
              <a:gd name="adj1" fmla="val -146983"/>
              <a:gd name="adj2" fmla="val -227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User defined _</a:t>
            </a:r>
            <a:r>
              <a:rPr lang="en-CA" dirty="0" err="1"/>
              <a:t>xabort</a:t>
            </a:r>
            <a:r>
              <a:rPr lang="en-CA" dirty="0"/>
              <a:t> status code (assuming </a:t>
            </a:r>
            <a:r>
              <a:rPr lang="en-CA" dirty="0" err="1"/>
              <a:t>i</a:t>
            </a:r>
            <a:r>
              <a:rPr lang="en-CA" dirty="0"/>
              <a:t> &lt; 127)</a:t>
            </a:r>
          </a:p>
        </p:txBody>
      </p:sp>
    </p:spTree>
    <p:extLst>
      <p:ext uri="{BB962C8B-B14F-4D97-AF65-F5344CB8AC3E}">
        <p14:creationId xmlns:p14="http://schemas.microsoft.com/office/powerpoint/2010/main" val="15825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36395"/>
            <a:ext cx="10353761" cy="940519"/>
          </a:xfrm>
        </p:spPr>
        <p:txBody>
          <a:bodyPr/>
          <a:lstStyle/>
          <a:p>
            <a:r>
              <a:rPr lang="en-CA" dirty="0"/>
              <a:t>Cleaned up the spacing/comments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336673" y="1276914"/>
            <a:ext cx="10417919" cy="343536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template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CA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KCAS_txn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val_t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en-CA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&amp; 1)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xabort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  </a:t>
            </a:r>
            <a:r>
              <a:rPr lang="en-CA" b="1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read locks</a:t>
            </a:r>
            <a:endParaRPr lang="en-US" b="1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 </a:t>
            </a:r>
            <a:r>
              <a:rPr lang="en-CA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value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CA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expv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])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		</a:t>
            </a:r>
            <a:r>
              <a:rPr lang="nn-NO" b="1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read values</a:t>
            </a:r>
            <a:endParaRPr lang="en-US" b="1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 {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newv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               </a:t>
            </a:r>
            <a:r>
              <a:rPr lang="nn-NO" b="1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update values</a:t>
            </a:r>
            <a:endParaRPr lang="nn-NO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 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CA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]-&gt;</a:t>
            </a:r>
            <a:r>
              <a:rPr lang="en-CA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addrOfLock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()-&gt;</a:t>
            </a:r>
            <a:r>
              <a:rPr lang="en-CA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+= 2; </a:t>
            </a:r>
            <a:r>
              <a:rPr lang="en-US" b="1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update version numbers</a:t>
            </a:r>
            <a:endParaRPr lang="nn-NO" b="1" dirty="0">
              <a:solidFill>
                <a:srgbClr val="FFAA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nn-NO" b="1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7952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10957</TotalTime>
  <Words>3235</Words>
  <Application>Microsoft Office PowerPoint</Application>
  <PresentationFormat>Widescreen</PresentationFormat>
  <Paragraphs>403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Bookman Old Style</vt:lpstr>
      <vt:lpstr>Calibri</vt:lpstr>
      <vt:lpstr>Cambria Math</vt:lpstr>
      <vt:lpstr>Consolas</vt:lpstr>
      <vt:lpstr>Courier New</vt:lpstr>
      <vt:lpstr>Rockwell</vt:lpstr>
      <vt:lpstr>Damask</vt:lpstr>
      <vt:lpstr>Multicore programming</vt:lpstr>
      <vt:lpstr>Last time</vt:lpstr>
      <vt:lpstr>This time</vt:lpstr>
      <vt:lpstr>Using HTM to accelerate try-lock based KCAS</vt:lpstr>
      <vt:lpstr>Adding transactions</vt:lpstr>
      <vt:lpstr>Turning lock acquisition into reading</vt:lpstr>
      <vt:lpstr>Turning retries into aborts</vt:lpstr>
      <vt:lpstr>Optimized code</vt:lpstr>
      <vt:lpstr>Cleaned up the spacing/comments</vt:lpstr>
      <vt:lpstr>Using our new _xabort status code</vt:lpstr>
      <vt:lpstr>OpenMP (Open Multi processing)</vt:lpstr>
      <vt:lpstr>Overview</vt:lpstr>
      <vt:lpstr>1. Parallel section</vt:lpstr>
      <vt:lpstr>Parallel output</vt:lpstr>
      <vt:lpstr>Why is this useful?</vt:lpstr>
      <vt:lpstr>2. Parallel For</vt:lpstr>
      <vt:lpstr>Why is this useful?</vt:lpstr>
      <vt:lpstr>Performance of OpenMP vs manual threading</vt:lpstr>
      <vt:lpstr>3. Reductions</vt:lpstr>
      <vt:lpstr>OpenMP reductions</vt:lpstr>
      <vt:lpstr>4(a). OpenMP Single</vt:lpstr>
      <vt:lpstr>4(B). OpenMP Task</vt:lpstr>
      <vt:lpstr>Tools for debugging and performance</vt:lpstr>
      <vt:lpstr>Debugging Tools</vt:lpstr>
      <vt:lpstr>Using valgrind to find memory access errors</vt:lpstr>
      <vt:lpstr>PowerPoint Presentation</vt:lpstr>
      <vt:lpstr>Graphviz: when you just need to SEE it</vt:lpstr>
      <vt:lpstr>Sanity checking: experiment checksums</vt:lpstr>
      <vt:lpstr>Example: Synthetic KCAS benchmark</vt:lpstr>
      <vt:lpstr>Example: checksum validation for such a benchmark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466</cp:revision>
  <dcterms:created xsi:type="dcterms:W3CDTF">2018-08-02T15:34:22Z</dcterms:created>
  <dcterms:modified xsi:type="dcterms:W3CDTF">2021-03-08T23:04:14Z</dcterms:modified>
</cp:coreProperties>
</file>