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425" r:id="rId2"/>
    <p:sldId id="478" r:id="rId3"/>
    <p:sldId id="492" r:id="rId4"/>
    <p:sldId id="493" r:id="rId5"/>
    <p:sldId id="496" r:id="rId6"/>
    <p:sldId id="495" r:id="rId7"/>
    <p:sldId id="498" r:id="rId8"/>
    <p:sldId id="497" r:id="rId9"/>
    <p:sldId id="499" r:id="rId10"/>
    <p:sldId id="494" r:id="rId11"/>
    <p:sldId id="500" r:id="rId12"/>
    <p:sldId id="501" r:id="rId13"/>
    <p:sldId id="502" r:id="rId14"/>
    <p:sldId id="503" r:id="rId15"/>
    <p:sldId id="504" r:id="rId16"/>
    <p:sldId id="507" r:id="rId17"/>
    <p:sldId id="508" r:id="rId18"/>
    <p:sldId id="510" r:id="rId19"/>
    <p:sldId id="276" r:id="rId20"/>
    <p:sldId id="279" r:id="rId21"/>
    <p:sldId id="319" r:id="rId22"/>
    <p:sldId id="278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bot" initials="t" lastIdx="0" clrIdx="0">
    <p:extLst>
      <p:ext uri="{19B8F6BF-5375-455C-9EA6-DF929625EA0E}">
        <p15:presenceInfo xmlns:p15="http://schemas.microsoft.com/office/powerpoint/2012/main" userId="trb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32B"/>
    <a:srgbClr val="000000"/>
    <a:srgbClr val="F8F8F8"/>
    <a:srgbClr val="2A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E7F06-DA07-4B1D-A57D-60E670F6D0B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3FA2EC6-426F-4CFA-BA7B-4893FE937199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>
              <a:solidFill>
                <a:srgbClr val="000000"/>
              </a:solidFill>
            </a:rPr>
            <a:t>Unallocated</a:t>
          </a:r>
        </a:p>
      </dgm:t>
    </dgm:pt>
    <dgm:pt modelId="{A30C0361-B3D0-4BE8-8D60-03DAF347A9E0}" type="parTrans" cxnId="{C6EB86EB-D2EF-452C-B14E-F837A8D9D806}">
      <dgm:prSet/>
      <dgm:spPr/>
      <dgm:t>
        <a:bodyPr/>
        <a:lstStyle/>
        <a:p>
          <a:endParaRPr lang="en-CA"/>
        </a:p>
      </dgm:t>
    </dgm:pt>
    <dgm:pt modelId="{497B6FD9-6CFD-48E4-95C0-8A3BEC12F482}" type="sibTrans" cxnId="{C6EB86EB-D2EF-452C-B14E-F837A8D9D80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8B3ED399-10D6-46A2-9732-654791196EFB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>
              <a:solidFill>
                <a:srgbClr val="000000"/>
              </a:solidFill>
            </a:rPr>
            <a:t>Uninitialized</a:t>
          </a:r>
        </a:p>
      </dgm:t>
    </dgm:pt>
    <dgm:pt modelId="{A2587EB9-CD7C-4C8F-99A1-613151805B42}" type="parTrans" cxnId="{9ADF01D2-A949-4AC2-8338-BDFB9B3C4CBF}">
      <dgm:prSet/>
      <dgm:spPr/>
      <dgm:t>
        <a:bodyPr/>
        <a:lstStyle/>
        <a:p>
          <a:endParaRPr lang="en-CA"/>
        </a:p>
      </dgm:t>
    </dgm:pt>
    <dgm:pt modelId="{E240091F-3E29-4151-B6CA-F6A7724F1AB8}" type="sibTrans" cxnId="{9ADF01D2-A949-4AC2-8338-BDFB9B3C4CB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A7CD788A-725A-4CDE-99B9-211D2CAF29F9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>
              <a:solidFill>
                <a:srgbClr val="000000"/>
              </a:solidFill>
            </a:rPr>
            <a:t>Retired</a:t>
          </a:r>
        </a:p>
      </dgm:t>
    </dgm:pt>
    <dgm:pt modelId="{78ABA077-0FFE-4FA7-9B51-C38264A17391}" type="parTrans" cxnId="{7B396952-41D8-40FF-B3CB-F7D057CF04EE}">
      <dgm:prSet/>
      <dgm:spPr/>
      <dgm:t>
        <a:bodyPr/>
        <a:lstStyle/>
        <a:p>
          <a:endParaRPr lang="en-CA"/>
        </a:p>
      </dgm:t>
    </dgm:pt>
    <dgm:pt modelId="{7EB51E2B-B2FF-4189-A888-7656DA8CE10C}" type="sibTrans" cxnId="{7B396952-41D8-40FF-B3CB-F7D057CF04E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93DB7036-6587-4B6C-91CD-EF8AD44520CF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>
              <a:solidFill>
                <a:srgbClr val="000000"/>
              </a:solidFill>
            </a:rPr>
            <a:t>In the data structure</a:t>
          </a:r>
        </a:p>
      </dgm:t>
    </dgm:pt>
    <dgm:pt modelId="{5679DFBE-2B5B-44AE-BC7D-2D74809790CF}" type="parTrans" cxnId="{D8A6AC29-5F73-4F6F-8151-DD87E3F6D952}">
      <dgm:prSet/>
      <dgm:spPr/>
      <dgm:t>
        <a:bodyPr/>
        <a:lstStyle/>
        <a:p>
          <a:endParaRPr lang="en-CA"/>
        </a:p>
      </dgm:t>
    </dgm:pt>
    <dgm:pt modelId="{95DE4C55-6F13-42F0-81FE-4DB9BBE21348}" type="sibTrans" cxnId="{D8A6AC29-5F73-4F6F-8151-DD87E3F6D95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4F126F59-892B-4CC9-AA2B-5E13DE9AFE2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CA" dirty="0">
              <a:solidFill>
                <a:srgbClr val="000000"/>
              </a:solidFill>
            </a:rPr>
            <a:t>Safe to free</a:t>
          </a:r>
        </a:p>
      </dgm:t>
    </dgm:pt>
    <dgm:pt modelId="{C4E96E5B-F953-4CA4-926C-660880A32279}" type="parTrans" cxnId="{D0684509-392D-42DA-9668-3FB3544DE6BB}">
      <dgm:prSet/>
      <dgm:spPr/>
      <dgm:t>
        <a:bodyPr/>
        <a:lstStyle/>
        <a:p>
          <a:endParaRPr lang="en-CA"/>
        </a:p>
      </dgm:t>
    </dgm:pt>
    <dgm:pt modelId="{B262A2B3-C9A5-47F5-9EDC-DFAD191480A6}" type="sibTrans" cxnId="{D0684509-392D-42DA-9668-3FB3544DE6B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CA"/>
        </a:p>
      </dgm:t>
    </dgm:pt>
    <dgm:pt modelId="{7347D7E4-2FBC-4765-BA38-3C84B74C2628}" type="pres">
      <dgm:prSet presAssocID="{BDEE7F06-DA07-4B1D-A57D-60E670F6D0B6}" presName="cycle" presStyleCnt="0">
        <dgm:presLayoutVars>
          <dgm:dir/>
          <dgm:resizeHandles val="exact"/>
        </dgm:presLayoutVars>
      </dgm:prSet>
      <dgm:spPr/>
    </dgm:pt>
    <dgm:pt modelId="{AF417E70-D282-4D1B-AE1C-D34E1EDA74BD}" type="pres">
      <dgm:prSet presAssocID="{23FA2EC6-426F-4CFA-BA7B-4893FE937199}" presName="node" presStyleLbl="node1" presStyleIdx="0" presStyleCnt="5">
        <dgm:presLayoutVars>
          <dgm:bulletEnabled val="1"/>
        </dgm:presLayoutVars>
      </dgm:prSet>
      <dgm:spPr/>
    </dgm:pt>
    <dgm:pt modelId="{839106D3-DA64-4E25-99E9-04B25A6C3062}" type="pres">
      <dgm:prSet presAssocID="{23FA2EC6-426F-4CFA-BA7B-4893FE937199}" presName="spNode" presStyleCnt="0"/>
      <dgm:spPr/>
    </dgm:pt>
    <dgm:pt modelId="{4323ED62-8E29-4957-AFAA-7C7FE88093A4}" type="pres">
      <dgm:prSet presAssocID="{497B6FD9-6CFD-48E4-95C0-8A3BEC12F482}" presName="sibTrans" presStyleLbl="sibTrans1D1" presStyleIdx="0" presStyleCnt="5"/>
      <dgm:spPr/>
    </dgm:pt>
    <dgm:pt modelId="{0F0E8DBE-5542-4426-9BB8-6EC223F188B0}" type="pres">
      <dgm:prSet presAssocID="{8B3ED399-10D6-46A2-9732-654791196EFB}" presName="node" presStyleLbl="node1" presStyleIdx="1" presStyleCnt="5">
        <dgm:presLayoutVars>
          <dgm:bulletEnabled val="1"/>
        </dgm:presLayoutVars>
      </dgm:prSet>
      <dgm:spPr/>
    </dgm:pt>
    <dgm:pt modelId="{C8C7C5D1-22BF-46A5-A440-11EB31A880D2}" type="pres">
      <dgm:prSet presAssocID="{8B3ED399-10D6-46A2-9732-654791196EFB}" presName="spNode" presStyleCnt="0"/>
      <dgm:spPr/>
    </dgm:pt>
    <dgm:pt modelId="{BEC56DE4-653C-47A8-913D-408083D4A24F}" type="pres">
      <dgm:prSet presAssocID="{E240091F-3E29-4151-B6CA-F6A7724F1AB8}" presName="sibTrans" presStyleLbl="sibTrans1D1" presStyleIdx="1" presStyleCnt="5"/>
      <dgm:spPr/>
    </dgm:pt>
    <dgm:pt modelId="{2AC9E83D-6B1E-4C8D-99E0-D64ED9CB657B}" type="pres">
      <dgm:prSet presAssocID="{93DB7036-6587-4B6C-91CD-EF8AD44520CF}" presName="node" presStyleLbl="node1" presStyleIdx="2" presStyleCnt="5">
        <dgm:presLayoutVars>
          <dgm:bulletEnabled val="1"/>
        </dgm:presLayoutVars>
      </dgm:prSet>
      <dgm:spPr/>
    </dgm:pt>
    <dgm:pt modelId="{0D11A29D-E49A-4854-8F83-A8863419F423}" type="pres">
      <dgm:prSet presAssocID="{93DB7036-6587-4B6C-91CD-EF8AD44520CF}" presName="spNode" presStyleCnt="0"/>
      <dgm:spPr/>
    </dgm:pt>
    <dgm:pt modelId="{398724E3-A6CF-47A3-81E9-2E091708D947}" type="pres">
      <dgm:prSet presAssocID="{95DE4C55-6F13-42F0-81FE-4DB9BBE21348}" presName="sibTrans" presStyleLbl="sibTrans1D1" presStyleIdx="2" presStyleCnt="5"/>
      <dgm:spPr/>
    </dgm:pt>
    <dgm:pt modelId="{817F42FD-A5BB-4B8B-8194-B2ADAA30C6E0}" type="pres">
      <dgm:prSet presAssocID="{A7CD788A-725A-4CDE-99B9-211D2CAF29F9}" presName="node" presStyleLbl="node1" presStyleIdx="3" presStyleCnt="5">
        <dgm:presLayoutVars>
          <dgm:bulletEnabled val="1"/>
        </dgm:presLayoutVars>
      </dgm:prSet>
      <dgm:spPr/>
    </dgm:pt>
    <dgm:pt modelId="{64547748-D3B2-4A93-AC64-B211CC833A34}" type="pres">
      <dgm:prSet presAssocID="{A7CD788A-725A-4CDE-99B9-211D2CAF29F9}" presName="spNode" presStyleCnt="0"/>
      <dgm:spPr/>
    </dgm:pt>
    <dgm:pt modelId="{4ED856D8-AE6F-4F81-A688-134A5A8BE8DB}" type="pres">
      <dgm:prSet presAssocID="{7EB51E2B-B2FF-4189-A888-7656DA8CE10C}" presName="sibTrans" presStyleLbl="sibTrans1D1" presStyleIdx="3" presStyleCnt="5"/>
      <dgm:spPr/>
    </dgm:pt>
    <dgm:pt modelId="{D478539A-B4DA-4EFF-91B3-8FF58CC21F5A}" type="pres">
      <dgm:prSet presAssocID="{4F126F59-892B-4CC9-AA2B-5E13DE9AFE2D}" presName="node" presStyleLbl="node1" presStyleIdx="4" presStyleCnt="5">
        <dgm:presLayoutVars>
          <dgm:bulletEnabled val="1"/>
        </dgm:presLayoutVars>
      </dgm:prSet>
      <dgm:spPr/>
    </dgm:pt>
    <dgm:pt modelId="{4362474B-E5A2-4CF5-AADC-3DEACBD75A66}" type="pres">
      <dgm:prSet presAssocID="{4F126F59-892B-4CC9-AA2B-5E13DE9AFE2D}" presName="spNode" presStyleCnt="0"/>
      <dgm:spPr/>
    </dgm:pt>
    <dgm:pt modelId="{E67733C2-1531-4479-B4A5-21DF1201EC17}" type="pres">
      <dgm:prSet presAssocID="{B262A2B3-C9A5-47F5-9EDC-DFAD191480A6}" presName="sibTrans" presStyleLbl="sibTrans1D1" presStyleIdx="4" presStyleCnt="5"/>
      <dgm:spPr/>
    </dgm:pt>
  </dgm:ptLst>
  <dgm:cxnLst>
    <dgm:cxn modelId="{66133D03-4D5C-4BA7-8908-833D61D63FDB}" type="presOf" srcId="{4F126F59-892B-4CC9-AA2B-5E13DE9AFE2D}" destId="{D478539A-B4DA-4EFF-91B3-8FF58CC21F5A}" srcOrd="0" destOrd="0" presId="urn:microsoft.com/office/officeart/2005/8/layout/cycle5"/>
    <dgm:cxn modelId="{D0684509-392D-42DA-9668-3FB3544DE6BB}" srcId="{BDEE7F06-DA07-4B1D-A57D-60E670F6D0B6}" destId="{4F126F59-892B-4CC9-AA2B-5E13DE9AFE2D}" srcOrd="4" destOrd="0" parTransId="{C4E96E5B-F953-4CA4-926C-660880A32279}" sibTransId="{B262A2B3-C9A5-47F5-9EDC-DFAD191480A6}"/>
    <dgm:cxn modelId="{D8A6AC29-5F73-4F6F-8151-DD87E3F6D952}" srcId="{BDEE7F06-DA07-4B1D-A57D-60E670F6D0B6}" destId="{93DB7036-6587-4B6C-91CD-EF8AD44520CF}" srcOrd="2" destOrd="0" parTransId="{5679DFBE-2B5B-44AE-BC7D-2D74809790CF}" sibTransId="{95DE4C55-6F13-42F0-81FE-4DB9BBE21348}"/>
    <dgm:cxn modelId="{7B6C762F-F4B4-41F4-9C41-3F92AF9A2C6E}" type="presOf" srcId="{23FA2EC6-426F-4CFA-BA7B-4893FE937199}" destId="{AF417E70-D282-4D1B-AE1C-D34E1EDA74BD}" srcOrd="0" destOrd="0" presId="urn:microsoft.com/office/officeart/2005/8/layout/cycle5"/>
    <dgm:cxn modelId="{DC622F45-6F85-46DC-9AD0-AD783CB75CDA}" type="presOf" srcId="{7EB51E2B-B2FF-4189-A888-7656DA8CE10C}" destId="{4ED856D8-AE6F-4F81-A688-134A5A8BE8DB}" srcOrd="0" destOrd="0" presId="urn:microsoft.com/office/officeart/2005/8/layout/cycle5"/>
    <dgm:cxn modelId="{1956B46A-D3C7-4F0D-85DF-7F77D372EA20}" type="presOf" srcId="{E240091F-3E29-4151-B6CA-F6A7724F1AB8}" destId="{BEC56DE4-653C-47A8-913D-408083D4A24F}" srcOrd="0" destOrd="0" presId="urn:microsoft.com/office/officeart/2005/8/layout/cycle5"/>
    <dgm:cxn modelId="{F6CB6D4B-3B49-4593-896F-AFD506186D2E}" type="presOf" srcId="{A7CD788A-725A-4CDE-99B9-211D2CAF29F9}" destId="{817F42FD-A5BB-4B8B-8194-B2ADAA30C6E0}" srcOrd="0" destOrd="0" presId="urn:microsoft.com/office/officeart/2005/8/layout/cycle5"/>
    <dgm:cxn modelId="{7B396952-41D8-40FF-B3CB-F7D057CF04EE}" srcId="{BDEE7F06-DA07-4B1D-A57D-60E670F6D0B6}" destId="{A7CD788A-725A-4CDE-99B9-211D2CAF29F9}" srcOrd="3" destOrd="0" parTransId="{78ABA077-0FFE-4FA7-9B51-C38264A17391}" sibTransId="{7EB51E2B-B2FF-4189-A888-7656DA8CE10C}"/>
    <dgm:cxn modelId="{480A9D8E-1F2B-48AA-9696-81BCC4F216E6}" type="presOf" srcId="{93DB7036-6587-4B6C-91CD-EF8AD44520CF}" destId="{2AC9E83D-6B1E-4C8D-99E0-D64ED9CB657B}" srcOrd="0" destOrd="0" presId="urn:microsoft.com/office/officeart/2005/8/layout/cycle5"/>
    <dgm:cxn modelId="{DFC0DF8F-C329-4DE6-85AE-2664DBA49686}" type="presOf" srcId="{8B3ED399-10D6-46A2-9732-654791196EFB}" destId="{0F0E8DBE-5542-4426-9BB8-6EC223F188B0}" srcOrd="0" destOrd="0" presId="urn:microsoft.com/office/officeart/2005/8/layout/cycle5"/>
    <dgm:cxn modelId="{F1AF5694-F38B-4D6D-9524-1DD94C97E386}" type="presOf" srcId="{BDEE7F06-DA07-4B1D-A57D-60E670F6D0B6}" destId="{7347D7E4-2FBC-4765-BA38-3C84B74C2628}" srcOrd="0" destOrd="0" presId="urn:microsoft.com/office/officeart/2005/8/layout/cycle5"/>
    <dgm:cxn modelId="{8194FBCB-0159-4EE0-BB9E-8958539ACC92}" type="presOf" srcId="{B262A2B3-C9A5-47F5-9EDC-DFAD191480A6}" destId="{E67733C2-1531-4479-B4A5-21DF1201EC17}" srcOrd="0" destOrd="0" presId="urn:microsoft.com/office/officeart/2005/8/layout/cycle5"/>
    <dgm:cxn modelId="{0E2891CF-B89C-437E-8063-E65CC39830FF}" type="presOf" srcId="{497B6FD9-6CFD-48E4-95C0-8A3BEC12F482}" destId="{4323ED62-8E29-4957-AFAA-7C7FE88093A4}" srcOrd="0" destOrd="0" presId="urn:microsoft.com/office/officeart/2005/8/layout/cycle5"/>
    <dgm:cxn modelId="{9ADF01D2-A949-4AC2-8338-BDFB9B3C4CBF}" srcId="{BDEE7F06-DA07-4B1D-A57D-60E670F6D0B6}" destId="{8B3ED399-10D6-46A2-9732-654791196EFB}" srcOrd="1" destOrd="0" parTransId="{A2587EB9-CD7C-4C8F-99A1-613151805B42}" sibTransId="{E240091F-3E29-4151-B6CA-F6A7724F1AB8}"/>
    <dgm:cxn modelId="{C6EB86EB-D2EF-452C-B14E-F837A8D9D806}" srcId="{BDEE7F06-DA07-4B1D-A57D-60E670F6D0B6}" destId="{23FA2EC6-426F-4CFA-BA7B-4893FE937199}" srcOrd="0" destOrd="0" parTransId="{A30C0361-B3D0-4BE8-8D60-03DAF347A9E0}" sibTransId="{497B6FD9-6CFD-48E4-95C0-8A3BEC12F482}"/>
    <dgm:cxn modelId="{662E80EE-314C-42C0-ACE5-F0ABA3A44DAB}" type="presOf" srcId="{95DE4C55-6F13-42F0-81FE-4DB9BBE21348}" destId="{398724E3-A6CF-47A3-81E9-2E091708D947}" srcOrd="0" destOrd="0" presId="urn:microsoft.com/office/officeart/2005/8/layout/cycle5"/>
    <dgm:cxn modelId="{C446C998-F96F-4FC6-A52B-BDEB1F9F580B}" type="presParOf" srcId="{7347D7E4-2FBC-4765-BA38-3C84B74C2628}" destId="{AF417E70-D282-4D1B-AE1C-D34E1EDA74BD}" srcOrd="0" destOrd="0" presId="urn:microsoft.com/office/officeart/2005/8/layout/cycle5"/>
    <dgm:cxn modelId="{CD3FA25D-5768-4EC9-8E86-6A27E3E07A92}" type="presParOf" srcId="{7347D7E4-2FBC-4765-BA38-3C84B74C2628}" destId="{839106D3-DA64-4E25-99E9-04B25A6C3062}" srcOrd="1" destOrd="0" presId="urn:microsoft.com/office/officeart/2005/8/layout/cycle5"/>
    <dgm:cxn modelId="{B94C7A70-8904-4B9F-ACF5-67B86FC0B71A}" type="presParOf" srcId="{7347D7E4-2FBC-4765-BA38-3C84B74C2628}" destId="{4323ED62-8E29-4957-AFAA-7C7FE88093A4}" srcOrd="2" destOrd="0" presId="urn:microsoft.com/office/officeart/2005/8/layout/cycle5"/>
    <dgm:cxn modelId="{49075E97-4B78-4A4F-A9E2-B7025FE18DEE}" type="presParOf" srcId="{7347D7E4-2FBC-4765-BA38-3C84B74C2628}" destId="{0F0E8DBE-5542-4426-9BB8-6EC223F188B0}" srcOrd="3" destOrd="0" presId="urn:microsoft.com/office/officeart/2005/8/layout/cycle5"/>
    <dgm:cxn modelId="{8515E73D-0179-4DEC-B01B-FD13121F5F22}" type="presParOf" srcId="{7347D7E4-2FBC-4765-BA38-3C84B74C2628}" destId="{C8C7C5D1-22BF-46A5-A440-11EB31A880D2}" srcOrd="4" destOrd="0" presId="urn:microsoft.com/office/officeart/2005/8/layout/cycle5"/>
    <dgm:cxn modelId="{751299A7-5ACB-4CCB-B55D-96634B99E3C0}" type="presParOf" srcId="{7347D7E4-2FBC-4765-BA38-3C84B74C2628}" destId="{BEC56DE4-653C-47A8-913D-408083D4A24F}" srcOrd="5" destOrd="0" presId="urn:microsoft.com/office/officeart/2005/8/layout/cycle5"/>
    <dgm:cxn modelId="{606B0B20-E7C4-4171-B994-B07CDCFD9E48}" type="presParOf" srcId="{7347D7E4-2FBC-4765-BA38-3C84B74C2628}" destId="{2AC9E83D-6B1E-4C8D-99E0-D64ED9CB657B}" srcOrd="6" destOrd="0" presId="urn:microsoft.com/office/officeart/2005/8/layout/cycle5"/>
    <dgm:cxn modelId="{4B601DEB-B1CE-4B6F-A6E6-24C6AA576501}" type="presParOf" srcId="{7347D7E4-2FBC-4765-BA38-3C84B74C2628}" destId="{0D11A29D-E49A-4854-8F83-A8863419F423}" srcOrd="7" destOrd="0" presId="urn:microsoft.com/office/officeart/2005/8/layout/cycle5"/>
    <dgm:cxn modelId="{09ED6E70-A12C-4878-A640-A58A382A8CF0}" type="presParOf" srcId="{7347D7E4-2FBC-4765-BA38-3C84B74C2628}" destId="{398724E3-A6CF-47A3-81E9-2E091708D947}" srcOrd="8" destOrd="0" presId="urn:microsoft.com/office/officeart/2005/8/layout/cycle5"/>
    <dgm:cxn modelId="{0876D93C-9D94-4C43-841E-EBBCB126B9E3}" type="presParOf" srcId="{7347D7E4-2FBC-4765-BA38-3C84B74C2628}" destId="{817F42FD-A5BB-4B8B-8194-B2ADAA30C6E0}" srcOrd="9" destOrd="0" presId="urn:microsoft.com/office/officeart/2005/8/layout/cycle5"/>
    <dgm:cxn modelId="{BB17310B-F6A7-49BD-8730-5056B12074B8}" type="presParOf" srcId="{7347D7E4-2FBC-4765-BA38-3C84B74C2628}" destId="{64547748-D3B2-4A93-AC64-B211CC833A34}" srcOrd="10" destOrd="0" presId="urn:microsoft.com/office/officeart/2005/8/layout/cycle5"/>
    <dgm:cxn modelId="{11FE69A2-64D0-4A90-95C6-5950CB897320}" type="presParOf" srcId="{7347D7E4-2FBC-4765-BA38-3C84B74C2628}" destId="{4ED856D8-AE6F-4F81-A688-134A5A8BE8DB}" srcOrd="11" destOrd="0" presId="urn:microsoft.com/office/officeart/2005/8/layout/cycle5"/>
    <dgm:cxn modelId="{95DB3968-F074-4D37-BB8B-B9FC077A83B5}" type="presParOf" srcId="{7347D7E4-2FBC-4765-BA38-3C84B74C2628}" destId="{D478539A-B4DA-4EFF-91B3-8FF58CC21F5A}" srcOrd="12" destOrd="0" presId="urn:microsoft.com/office/officeart/2005/8/layout/cycle5"/>
    <dgm:cxn modelId="{A58CEFDE-DE89-403E-8343-071D3C54AC40}" type="presParOf" srcId="{7347D7E4-2FBC-4765-BA38-3C84B74C2628}" destId="{4362474B-E5A2-4CF5-AADC-3DEACBD75A66}" srcOrd="13" destOrd="0" presId="urn:microsoft.com/office/officeart/2005/8/layout/cycle5"/>
    <dgm:cxn modelId="{7348051B-FB56-4184-91F3-941A07928F43}" type="presParOf" srcId="{7347D7E4-2FBC-4765-BA38-3C84B74C2628}" destId="{E67733C2-1531-4479-B4A5-21DF1201EC1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17E70-D282-4D1B-AE1C-D34E1EDA74BD}">
      <dsp:nvSpPr>
        <dsp:cNvPr id="0" name=""/>
        <dsp:cNvSpPr/>
      </dsp:nvSpPr>
      <dsp:spPr>
        <a:xfrm>
          <a:off x="3383458" y="1499"/>
          <a:ext cx="1462682" cy="950743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4000"/>
              </a:schemeClr>
            </a:gs>
            <a:gs pos="69000">
              <a:schemeClr val="accent2">
                <a:shade val="86000"/>
                <a:satMod val="130000"/>
                <a:lumMod val="102000"/>
              </a:schemeClr>
            </a:gs>
            <a:gs pos="100000">
              <a:schemeClr val="accent2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000000"/>
              </a:solidFill>
            </a:rPr>
            <a:t>Unallocated</a:t>
          </a:r>
        </a:p>
      </dsp:txBody>
      <dsp:txXfrm>
        <a:off x="3429869" y="47910"/>
        <a:ext cx="1369860" cy="857921"/>
      </dsp:txXfrm>
    </dsp:sp>
    <dsp:sp modelId="{4323ED62-8E29-4957-AFAA-7C7FE88093A4}">
      <dsp:nvSpPr>
        <dsp:cNvPr id="0" name=""/>
        <dsp:cNvSpPr/>
      </dsp:nvSpPr>
      <dsp:spPr>
        <a:xfrm>
          <a:off x="2212881" y="476871"/>
          <a:ext cx="3803837" cy="3803837"/>
        </a:xfrm>
        <a:custGeom>
          <a:avLst/>
          <a:gdLst/>
          <a:ahLst/>
          <a:cxnLst/>
          <a:rect l="0" t="0" r="0" b="0"/>
          <a:pathLst>
            <a:path>
              <a:moveTo>
                <a:pt x="2829805" y="241701"/>
              </a:moveTo>
              <a:arcTo wR="1901918" hR="1901918" stAng="17952035" swAng="1213762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F0E8DBE-5542-4426-9BB8-6EC223F188B0}">
      <dsp:nvSpPr>
        <dsp:cNvPr id="0" name=""/>
        <dsp:cNvSpPr/>
      </dsp:nvSpPr>
      <dsp:spPr>
        <a:xfrm>
          <a:off x="5192290" y="1315692"/>
          <a:ext cx="1462682" cy="950743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4000"/>
              </a:schemeClr>
            </a:gs>
            <a:gs pos="69000">
              <a:schemeClr val="accent2">
                <a:shade val="86000"/>
                <a:satMod val="130000"/>
                <a:lumMod val="102000"/>
              </a:schemeClr>
            </a:gs>
            <a:gs pos="100000">
              <a:schemeClr val="accent2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000000"/>
              </a:solidFill>
            </a:rPr>
            <a:t>Uninitialized</a:t>
          </a:r>
        </a:p>
      </dsp:txBody>
      <dsp:txXfrm>
        <a:off x="5238701" y="1362103"/>
        <a:ext cx="1369860" cy="857921"/>
      </dsp:txXfrm>
    </dsp:sp>
    <dsp:sp modelId="{BEC56DE4-653C-47A8-913D-408083D4A24F}">
      <dsp:nvSpPr>
        <dsp:cNvPr id="0" name=""/>
        <dsp:cNvSpPr/>
      </dsp:nvSpPr>
      <dsp:spPr>
        <a:xfrm>
          <a:off x="2212881" y="476871"/>
          <a:ext cx="3803837" cy="3803837"/>
        </a:xfrm>
        <a:custGeom>
          <a:avLst/>
          <a:gdLst/>
          <a:ahLst/>
          <a:cxnLst/>
          <a:rect l="0" t="0" r="0" b="0"/>
          <a:pathLst>
            <a:path>
              <a:moveTo>
                <a:pt x="3799303" y="2033171"/>
              </a:moveTo>
              <a:arcTo wR="1901918" hR="1901918" stAng="21837430" swAng="1361446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2AC9E83D-6B1E-4C8D-99E0-D64ED9CB657B}">
      <dsp:nvSpPr>
        <dsp:cNvPr id="0" name=""/>
        <dsp:cNvSpPr/>
      </dsp:nvSpPr>
      <dsp:spPr>
        <a:xfrm>
          <a:off x="4501378" y="3442102"/>
          <a:ext cx="1462682" cy="950743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4000"/>
              </a:schemeClr>
            </a:gs>
            <a:gs pos="69000">
              <a:schemeClr val="accent2">
                <a:shade val="86000"/>
                <a:satMod val="130000"/>
                <a:lumMod val="102000"/>
              </a:schemeClr>
            </a:gs>
            <a:gs pos="100000">
              <a:schemeClr val="accent2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000000"/>
              </a:solidFill>
            </a:rPr>
            <a:t>In the data structure</a:t>
          </a:r>
        </a:p>
      </dsp:txBody>
      <dsp:txXfrm>
        <a:off x="4547789" y="3488513"/>
        <a:ext cx="1369860" cy="857921"/>
      </dsp:txXfrm>
    </dsp:sp>
    <dsp:sp modelId="{398724E3-A6CF-47A3-81E9-2E091708D947}">
      <dsp:nvSpPr>
        <dsp:cNvPr id="0" name=""/>
        <dsp:cNvSpPr/>
      </dsp:nvSpPr>
      <dsp:spPr>
        <a:xfrm>
          <a:off x="2212881" y="476871"/>
          <a:ext cx="3803837" cy="3803837"/>
        </a:xfrm>
        <a:custGeom>
          <a:avLst/>
          <a:gdLst/>
          <a:ahLst/>
          <a:cxnLst/>
          <a:rect l="0" t="0" r="0" b="0"/>
          <a:pathLst>
            <a:path>
              <a:moveTo>
                <a:pt x="2135983" y="3789379"/>
              </a:moveTo>
              <a:arcTo wR="1901918" hR="1901918" stAng="4975849" swAng="848302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817F42FD-A5BB-4B8B-8194-B2ADAA30C6E0}">
      <dsp:nvSpPr>
        <dsp:cNvPr id="0" name=""/>
        <dsp:cNvSpPr/>
      </dsp:nvSpPr>
      <dsp:spPr>
        <a:xfrm>
          <a:off x="2265538" y="3442102"/>
          <a:ext cx="1462682" cy="950743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4000"/>
              </a:schemeClr>
            </a:gs>
            <a:gs pos="69000">
              <a:schemeClr val="accent2">
                <a:shade val="86000"/>
                <a:satMod val="130000"/>
                <a:lumMod val="102000"/>
              </a:schemeClr>
            </a:gs>
            <a:gs pos="100000">
              <a:schemeClr val="accent2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000000"/>
              </a:solidFill>
            </a:rPr>
            <a:t>Retired</a:t>
          </a:r>
        </a:p>
      </dsp:txBody>
      <dsp:txXfrm>
        <a:off x="2311949" y="3488513"/>
        <a:ext cx="1369860" cy="857921"/>
      </dsp:txXfrm>
    </dsp:sp>
    <dsp:sp modelId="{4ED856D8-AE6F-4F81-A688-134A5A8BE8DB}">
      <dsp:nvSpPr>
        <dsp:cNvPr id="0" name=""/>
        <dsp:cNvSpPr/>
      </dsp:nvSpPr>
      <dsp:spPr>
        <a:xfrm>
          <a:off x="2212881" y="476871"/>
          <a:ext cx="3803837" cy="3803837"/>
        </a:xfrm>
        <a:custGeom>
          <a:avLst/>
          <a:gdLst/>
          <a:ahLst/>
          <a:cxnLst/>
          <a:rect l="0" t="0" r="0" b="0"/>
          <a:pathLst>
            <a:path>
              <a:moveTo>
                <a:pt x="202023" y="2754942"/>
              </a:moveTo>
              <a:arcTo wR="1901918" hR="1901918" stAng="9201123" swAng="1361446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D478539A-B4DA-4EFF-91B3-8FF58CC21F5A}">
      <dsp:nvSpPr>
        <dsp:cNvPr id="0" name=""/>
        <dsp:cNvSpPr/>
      </dsp:nvSpPr>
      <dsp:spPr>
        <a:xfrm>
          <a:off x="1574626" y="1315692"/>
          <a:ext cx="1462682" cy="950743"/>
        </a:xfrm>
        <a:prstGeom prst="roundRect">
          <a:avLst/>
        </a:prstGeom>
        <a:gradFill rotWithShape="1">
          <a:gsLst>
            <a:gs pos="0">
              <a:schemeClr val="accent2">
                <a:tint val="94000"/>
                <a:satMod val="100000"/>
                <a:lumMod val="104000"/>
              </a:schemeClr>
            </a:gs>
            <a:gs pos="69000">
              <a:schemeClr val="accent2">
                <a:shade val="86000"/>
                <a:satMod val="130000"/>
                <a:lumMod val="102000"/>
              </a:schemeClr>
            </a:gs>
            <a:gs pos="100000">
              <a:schemeClr val="accent2"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000000"/>
              </a:solidFill>
            </a:rPr>
            <a:t>Safe to free</a:t>
          </a:r>
        </a:p>
      </dsp:txBody>
      <dsp:txXfrm>
        <a:off x="1621037" y="1362103"/>
        <a:ext cx="1369860" cy="857921"/>
      </dsp:txXfrm>
    </dsp:sp>
    <dsp:sp modelId="{E67733C2-1531-4479-B4A5-21DF1201EC17}">
      <dsp:nvSpPr>
        <dsp:cNvPr id="0" name=""/>
        <dsp:cNvSpPr/>
      </dsp:nvSpPr>
      <dsp:spPr>
        <a:xfrm>
          <a:off x="2212881" y="476871"/>
          <a:ext cx="3803837" cy="3803837"/>
        </a:xfrm>
        <a:custGeom>
          <a:avLst/>
          <a:gdLst/>
          <a:ahLst/>
          <a:cxnLst/>
          <a:rect l="0" t="0" r="0" b="0"/>
          <a:pathLst>
            <a:path>
              <a:moveTo>
                <a:pt x="457199" y="664953"/>
              </a:moveTo>
              <a:arcTo wR="1901918" hR="1901918" stAng="13234203" swAng="1213762"/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  <a:tailEnd type="arrow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A3B-40D9-4D9F-AED0-EFF259D78857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A0C8-63A3-4694-BF3C-BEC29C07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Let’s talk about the safe</a:t>
            </a:r>
            <a:r>
              <a:rPr lang="en-CA" baseline="0" dirty="0"/>
              <a:t> memory reclamation problem.</a:t>
            </a:r>
            <a:endParaRPr lang="en-CA" dirty="0"/>
          </a:p>
          <a:p>
            <a:r>
              <a:rPr lang="en-CA" dirty="0"/>
              <a:t>Consider a system where</a:t>
            </a:r>
            <a:r>
              <a:rPr lang="en-CA" baseline="0" dirty="0"/>
              <a:t> memory is initially unallocated, and processes allocate records,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87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75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CB31205-BE31-4651-9835-2CD982F69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it turns out you can do this with only 3 limbo bags.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31205-BE31-4651-9835-2CD982F69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CB31205-BE31-4651-9835-2CD982F699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</a:t>
            </a:r>
            <a:r>
              <a:rPr lang="en-CA" baseline="0" dirty="0"/>
              <a:t> the rest of this talk, I’m going to describe a more efficient, fault-tolerant memory reclamation technique for a data structure designer to use.</a:t>
            </a:r>
          </a:p>
          <a:p>
            <a:r>
              <a:rPr lang="en-CA" baseline="0" dirty="0"/>
              <a:t>I’ll start by describing DEBRA, a distributed version of EBR, then I’ll introduce DEBRA+, which adds fault tolerance.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99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The most significant change I made going from EBR to DEBRA was adding a per-process quiescent bit. This allows reclamation to continue while a process is quiescent, which is useful for several reasons. Most notable, it adds a sort of partial fault tolerance, since reclamation can continue if a process crashes while its quiescent. And, this is not as easy as it initially seems; one consequence is that processes can have significantly different views of what the current epoch is.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baseline="0" dirty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adds a sort of partial fault tolerance, since reclamation can continue if a process crashes while quiescent state.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building block for true fault tolerance in DEBRA+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baseline="0" dirty="0"/>
              <a:t>not as easy as it initially seems; one consequence is that processes can have significantly different views of what the current epoch is.</a:t>
            </a: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Several</a:t>
            </a:r>
            <a:r>
              <a:rPr lang="en-CA" baseline="0" dirty="0"/>
              <a:t> other optimizations are described in the paper.</a:t>
            </a: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Entire blocks are shuttled to, or from, the shared free bag when per-thread free bags become too large, or too small, 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262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 also made an easy change to the way that a process scans epoch announcements. The idea is to amortize the cost of scanning over several operations…</a:t>
            </a:r>
          </a:p>
          <a:p>
            <a:endParaRPr lang="en-CA" dirty="0"/>
          </a:p>
          <a:p>
            <a:r>
              <a:rPr lang="en-CA" dirty="0"/>
              <a:t>In EBR, scanning added</a:t>
            </a:r>
            <a:r>
              <a:rPr lang="en-CA" baseline="0" dirty="0"/>
              <a:t> </a:t>
            </a:r>
            <a:r>
              <a:rPr lang="el-GR" dirty="0"/>
              <a:t>Θ</a:t>
            </a:r>
            <a:r>
              <a:rPr lang="en-CA" dirty="0"/>
              <a:t>(n) RMRs to each operation.</a:t>
            </a:r>
            <a:r>
              <a:rPr lang="en-CA" baseline="0" dirty="0"/>
              <a:t> Since the announcements are constantly changing, these reads were v</a:t>
            </a:r>
            <a:r>
              <a:rPr lang="en-CA" dirty="0"/>
              <a:t>ery likely to cause cache misses.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64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 also eliminated the contention and sync</a:t>
            </a:r>
            <a:r>
              <a:rPr lang="en-CA" baseline="0" dirty="0"/>
              <a:t> overhead of EBR’s </a:t>
            </a:r>
            <a:r>
              <a:rPr lang="en-CA" dirty="0"/>
              <a:t>shared</a:t>
            </a:r>
            <a:r>
              <a:rPr lang="en-CA" baseline="0" dirty="0"/>
              <a:t> limbo bags by making them per-process in DEBRA.</a:t>
            </a:r>
            <a:r>
              <a:rPr lang="en-CA" dirty="0"/>
              <a:t> It’s not immediately obvious that this works, so some care must be taken when proving</a:t>
            </a:r>
            <a:r>
              <a:rPr lang="en-CA" baseline="0" dirty="0"/>
              <a:t> correctness.</a:t>
            </a:r>
          </a:p>
          <a:p>
            <a:endParaRPr lang="en-CA" baseline="0" dirty="0"/>
          </a:p>
          <a:p>
            <a:r>
              <a:rPr lang="en-CA" baseline="0" dirty="0"/>
              <a:t>And, more details, and several more optimizations, appear in the paper.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6916-84EE-4615-90E5-98F9D7A64C9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c.uwaterloo.ca/pubs/debra/paper.podc1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.uwaterloo.ca/pubs/debra/slides.podc15.pptx" TargetMode="External"/><Relationship Id="rId4" Type="http://schemas.openxmlformats.org/officeDocument/2006/relationships/hyperlink" Target="https://arxiv.org/pdf/1712.01044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rcKbWkQJU" TargetMode="External"/><Relationship Id="rId2" Type="http://schemas.openxmlformats.org/officeDocument/2006/relationships/hyperlink" Target="https://arxiv.org/pdf/2012.1454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91" y="1763948"/>
            <a:ext cx="11790218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/>
              <a:t>Epoch-based memory reclamation and experimental methodology</a:t>
            </a:r>
          </a:p>
          <a:p>
            <a:r>
              <a:rPr lang="en-US" sz="2600" b="1" dirty="0"/>
              <a:t>Lecture 17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5157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13" y="1124592"/>
            <a:ext cx="7707456" cy="3872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3114" y="129887"/>
            <a:ext cx="10336721" cy="67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Implementation: </a:t>
            </a:r>
            <a:r>
              <a:rPr lang="en-US" dirty="0">
                <a:solidFill>
                  <a:srgbClr val="FFFF00"/>
                </a:solidFill>
              </a:rPr>
              <a:t>Easy parts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161228" y="1298864"/>
            <a:ext cx="3823468" cy="1017352"/>
          </a:xfrm>
          <a:prstGeom prst="wedgeRectCallout">
            <a:avLst>
              <a:gd name="adj1" fmla="val -63904"/>
              <a:gd name="adj2" fmla="val -239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Paranoia: double check that alignment really implies data is </a:t>
            </a:r>
            <a:r>
              <a:rPr lang="en-US" b="1" u="sng" dirty="0"/>
              <a:t>padded</a:t>
            </a:r>
            <a:r>
              <a:rPr lang="en-US" dirty="0"/>
              <a:t> the way we think it is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5834372" y="4876770"/>
            <a:ext cx="4062969" cy="1237742"/>
          </a:xfrm>
          <a:prstGeom prst="wedgeRectCallout">
            <a:avLst>
              <a:gd name="adj1" fmla="val -50788"/>
              <a:gd name="adj2" fmla="val -780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announce[</a:t>
            </a:r>
            <a:r>
              <a:rPr lang="en-US" dirty="0" err="1"/>
              <a:t>tid</a:t>
            </a:r>
            <a:r>
              <a:rPr lang="en-US" dirty="0"/>
              <a:t>] is the epoch we are conceptually running in, and this modulo 3 is the limbo bag </a:t>
            </a:r>
            <a:r>
              <a:rPr lang="en-US" b="1" u="sng" dirty="0"/>
              <a:t>for that epoch</a:t>
            </a:r>
            <a:r>
              <a:rPr lang="en-US" dirty="0"/>
              <a:t>. We put </a:t>
            </a:r>
            <a:r>
              <a:rPr lang="en-US" dirty="0" err="1"/>
              <a:t>obj</a:t>
            </a:r>
            <a:r>
              <a:rPr lang="en-US" dirty="0"/>
              <a:t> in that bag.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7803572" y="4038602"/>
            <a:ext cx="2639805" cy="590550"/>
          </a:xfrm>
          <a:prstGeom prst="wedgeRectCallout">
            <a:avLst>
              <a:gd name="adj1" fmla="val -64888"/>
              <a:gd name="adj2" fmla="val -415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Paranoia: check that our </a:t>
            </a:r>
            <a:r>
              <a:rPr lang="en-US" dirty="0" err="1"/>
              <a:t>tid</a:t>
            </a:r>
            <a:r>
              <a:rPr lang="en-US" dirty="0"/>
              <a:t> is a valid 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7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7" y="727364"/>
            <a:ext cx="8976758" cy="563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8310" y="46760"/>
            <a:ext cx="10336721" cy="639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The hard part </a:t>
            </a:r>
            <a:r>
              <a:rPr lang="en-US" dirty="0"/>
              <a:t>(Not optimized)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8593537" y="1227858"/>
            <a:ext cx="3413158" cy="1417404"/>
          </a:xfrm>
          <a:prstGeom prst="wedgeRectCallout">
            <a:avLst>
              <a:gd name="adj1" fmla="val -97194"/>
              <a:gd name="adj2" fmla="val 305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currEpoch</a:t>
            </a:r>
            <a:r>
              <a:rPr lang="en-US" dirty="0"/>
              <a:t> can conceptually be “locked” by a thread, who temporarily sets it to -1. So, we repeatedly read until we see an “unlocked” value.</a:t>
            </a:r>
            <a:endParaRPr lang="en-CA" dirty="0"/>
          </a:p>
        </p:txBody>
      </p:sp>
      <p:sp>
        <p:nvSpPr>
          <p:cNvPr id="11" name="Rectangular Callout 10"/>
          <p:cNvSpPr/>
          <p:nvPr/>
        </p:nvSpPr>
        <p:spPr>
          <a:xfrm>
            <a:off x="6686550" y="583623"/>
            <a:ext cx="2639805" cy="590550"/>
          </a:xfrm>
          <a:prstGeom prst="wedgeRectCallout">
            <a:avLst>
              <a:gd name="adj1" fmla="val -48159"/>
              <a:gd name="adj2" fmla="val 833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Paranoia: check that our </a:t>
            </a:r>
            <a:r>
              <a:rPr lang="en-US" dirty="0" err="1"/>
              <a:t>tid</a:t>
            </a:r>
            <a:r>
              <a:rPr lang="en-US" dirty="0"/>
              <a:t> is a valid one</a:t>
            </a:r>
            <a:endParaRPr lang="en-CA" dirty="0"/>
          </a:p>
        </p:txBody>
      </p:sp>
      <p:sp>
        <p:nvSpPr>
          <p:cNvPr id="12" name="Rectangular Callout 11"/>
          <p:cNvSpPr/>
          <p:nvPr/>
        </p:nvSpPr>
        <p:spPr>
          <a:xfrm>
            <a:off x="8515349" y="2686826"/>
            <a:ext cx="3143251" cy="634241"/>
          </a:xfrm>
          <a:prstGeom prst="wedgeRectCallout">
            <a:avLst>
              <a:gd name="adj1" fmla="val -65711"/>
              <a:gd name="adj2" fmla="val -461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we see a </a:t>
            </a:r>
            <a:r>
              <a:rPr lang="en-US" b="1" u="sng" dirty="0"/>
              <a:t>new</a:t>
            </a:r>
            <a:r>
              <a:rPr lang="en-US" dirty="0"/>
              <a:t> epoch, we update our announcement</a:t>
            </a:r>
            <a:endParaRPr lang="en-CA" dirty="0"/>
          </a:p>
        </p:txBody>
      </p:sp>
      <p:sp>
        <p:nvSpPr>
          <p:cNvPr id="13" name="Rectangular Callout 12"/>
          <p:cNvSpPr/>
          <p:nvPr/>
        </p:nvSpPr>
        <p:spPr>
          <a:xfrm>
            <a:off x="9512878" y="3445742"/>
            <a:ext cx="2588458" cy="634241"/>
          </a:xfrm>
          <a:prstGeom prst="wedgeRectCallout">
            <a:avLst>
              <a:gd name="adj1" fmla="val -62700"/>
              <a:gd name="adj2" fmla="val -166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Check if all threads have announced </a:t>
            </a:r>
            <a:r>
              <a:rPr lang="en-US" b="1" dirty="0"/>
              <a:t>seen</a:t>
            </a:r>
            <a:endParaRPr lang="en-CA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9372296" y="4138667"/>
            <a:ext cx="2729040" cy="885337"/>
          </a:xfrm>
          <a:prstGeom prst="wedgeRectCallout">
            <a:avLst>
              <a:gd name="adj1" fmla="val -46030"/>
              <a:gd name="adj2" fmla="val -77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so, we will try to increment </a:t>
            </a:r>
            <a:r>
              <a:rPr lang="en-US" dirty="0" err="1"/>
              <a:t>currEpoch</a:t>
            </a:r>
            <a:r>
              <a:rPr lang="en-US" dirty="0"/>
              <a:t> </a:t>
            </a:r>
            <a:r>
              <a:rPr lang="en-US" b="1" u="sng" dirty="0"/>
              <a:t>and</a:t>
            </a:r>
            <a:r>
              <a:rPr lang="en-US" dirty="0"/>
              <a:t> reclaim memory</a:t>
            </a:r>
            <a:endParaRPr lang="en-CA" b="1" dirty="0"/>
          </a:p>
        </p:txBody>
      </p:sp>
      <p:sp>
        <p:nvSpPr>
          <p:cNvPr id="16" name="Rectangular Callout 15"/>
          <p:cNvSpPr/>
          <p:nvPr/>
        </p:nvSpPr>
        <p:spPr>
          <a:xfrm>
            <a:off x="8930986" y="5131261"/>
            <a:ext cx="3212731" cy="1420685"/>
          </a:xfrm>
          <a:prstGeom prst="wedgeRectCallout">
            <a:avLst>
              <a:gd name="adj1" fmla="val -29374"/>
              <a:gd name="adj2" fmla="val -46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involves “locking” </a:t>
            </a:r>
            <a:r>
              <a:rPr lang="en-US" dirty="0" err="1"/>
              <a:t>currEpoch</a:t>
            </a:r>
            <a:r>
              <a:rPr lang="en-US" dirty="0"/>
              <a:t>, freeing contents of the new current bag, and “unlocking” </a:t>
            </a:r>
            <a:r>
              <a:rPr lang="en-US" dirty="0" err="1"/>
              <a:t>currEpoch</a:t>
            </a:r>
            <a:r>
              <a:rPr lang="en-US" dirty="0"/>
              <a:t> to the new epoch value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5425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8" y="80495"/>
            <a:ext cx="8888124" cy="6668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60822" y="63179"/>
            <a:ext cx="3587827" cy="639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Optimizing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207764" y="638456"/>
            <a:ext cx="4410942" cy="590550"/>
          </a:xfrm>
          <a:prstGeom prst="wedgeRectCallout">
            <a:avLst>
              <a:gd name="adj1" fmla="val -68329"/>
              <a:gd name="adj2" fmla="val 455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Each thread keeps track of how many calls it has ever made to </a:t>
            </a:r>
            <a:r>
              <a:rPr lang="en-US" dirty="0" err="1"/>
              <a:t>startOp</a:t>
            </a:r>
            <a:r>
              <a:rPr lang="en-US" dirty="0"/>
              <a:t>()</a:t>
            </a:r>
            <a:endParaRPr lang="en-CA" dirty="0"/>
          </a:p>
        </p:txBody>
      </p:sp>
      <p:sp>
        <p:nvSpPr>
          <p:cNvPr id="15" name="Rectangular Callout 14"/>
          <p:cNvSpPr/>
          <p:nvPr/>
        </p:nvSpPr>
        <p:spPr>
          <a:xfrm>
            <a:off x="8562108" y="2618509"/>
            <a:ext cx="3342409" cy="931718"/>
          </a:xfrm>
          <a:prstGeom prst="wedgeRectCallout">
            <a:avLst>
              <a:gd name="adj1" fmla="val -79953"/>
              <a:gd name="adj2" fmla="val 272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try to advance the epoch only after performing THRESHOLD operations</a:t>
            </a:r>
            <a:endParaRPr lang="en-CA" dirty="0"/>
          </a:p>
        </p:txBody>
      </p:sp>
      <p:sp>
        <p:nvSpPr>
          <p:cNvPr id="17" name="Rectangular Callout 16"/>
          <p:cNvSpPr/>
          <p:nvPr/>
        </p:nvSpPr>
        <p:spPr>
          <a:xfrm>
            <a:off x="9045412" y="3784021"/>
            <a:ext cx="3023503" cy="1478973"/>
          </a:xfrm>
          <a:prstGeom prst="wedgeRectCallout">
            <a:avLst>
              <a:gd name="adj1" fmla="val 19712"/>
              <a:gd name="adj2" fmla="val -679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Tradeoff:</a:t>
            </a:r>
            <a:r>
              <a:rPr lang="en-US" dirty="0"/>
              <a:t> it takes longer to reclaim garbage, but we amortize the overhead of scanning announcements over many operations</a:t>
            </a:r>
            <a:endParaRPr lang="en-CA" dirty="0"/>
          </a:p>
        </p:txBody>
      </p:sp>
      <p:sp>
        <p:nvSpPr>
          <p:cNvPr id="18" name="Rectangular Callout 17"/>
          <p:cNvSpPr/>
          <p:nvPr/>
        </p:nvSpPr>
        <p:spPr>
          <a:xfrm>
            <a:off x="8726506" y="5496788"/>
            <a:ext cx="3342409" cy="931718"/>
          </a:xfrm>
          <a:prstGeom prst="wedgeRectCallout">
            <a:avLst>
              <a:gd name="adj1" fmla="val -44357"/>
              <a:gd name="adj2" fmla="val 211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Caveat: I have not run this code, and have not spent time tuning THRESHOLD</a:t>
            </a:r>
            <a:endParaRPr lang="en-CA" dirty="0"/>
          </a:p>
        </p:txBody>
      </p:sp>
      <p:sp>
        <p:nvSpPr>
          <p:cNvPr id="19" name="Rectangular Callout 18"/>
          <p:cNvSpPr/>
          <p:nvPr/>
        </p:nvSpPr>
        <p:spPr>
          <a:xfrm>
            <a:off x="7756814" y="1375065"/>
            <a:ext cx="4312101" cy="1009650"/>
          </a:xfrm>
          <a:prstGeom prst="wedgeRectCallout">
            <a:avLst>
              <a:gd name="adj1" fmla="val -21777"/>
              <a:gd name="adj2" fmla="val -666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static:</a:t>
            </a:r>
            <a:r>
              <a:rPr lang="en-US" dirty="0"/>
              <a:t> accessible only within the function, but preserves its value across function calls (“= 0” happens </a:t>
            </a:r>
            <a:r>
              <a:rPr lang="en-US" b="1" u="sng" dirty="0"/>
              <a:t>once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117023" y="981941"/>
            <a:ext cx="4374572" cy="58189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117022" y="2925041"/>
            <a:ext cx="7039841" cy="73775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53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85" y="17320"/>
            <a:ext cx="10353761" cy="512617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an </a:t>
            </a:r>
            <a:r>
              <a:rPr lang="en-US" dirty="0">
                <a:solidFill>
                  <a:srgbClr val="FFFF00"/>
                </a:solidFill>
              </a:rPr>
              <a:t>RAII </a:t>
            </a:r>
            <a:r>
              <a:rPr lang="en-US" dirty="0" err="1">
                <a:solidFill>
                  <a:srgbClr val="FFFF00"/>
                </a:solidFill>
              </a:rPr>
              <a:t>GetGuard</a:t>
            </a:r>
            <a:r>
              <a:rPr lang="en-US" dirty="0">
                <a:solidFill>
                  <a:srgbClr val="FFFF00"/>
                </a:solidFill>
              </a:rPr>
              <a:t>()</a:t>
            </a:r>
            <a:r>
              <a:rPr lang="en-US" dirty="0"/>
              <a:t> operation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0" y="529937"/>
            <a:ext cx="9126282" cy="6178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76746" y="3351069"/>
            <a:ext cx="8588086" cy="31640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ular Callout 5"/>
          <p:cNvSpPr/>
          <p:nvPr/>
        </p:nvSpPr>
        <p:spPr>
          <a:xfrm>
            <a:off x="7746424" y="2857208"/>
            <a:ext cx="4145170" cy="987721"/>
          </a:xfrm>
          <a:prstGeom prst="wedgeRectCallout">
            <a:avLst>
              <a:gd name="adj1" fmla="val -46852"/>
              <a:gd name="adj2" fmla="val 208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Note: </a:t>
            </a:r>
            <a:r>
              <a:rPr lang="en-US" dirty="0" err="1"/>
              <a:t>getGuard</a:t>
            </a:r>
            <a:r>
              <a:rPr lang="en-US" dirty="0"/>
              <a:t>() has somewhat </a:t>
            </a:r>
            <a:r>
              <a:rPr lang="en-US" b="1" u="sng" dirty="0"/>
              <a:t>limited usefulness</a:t>
            </a:r>
            <a:r>
              <a:rPr lang="en-US" dirty="0"/>
              <a:t> when there is no </a:t>
            </a:r>
            <a:r>
              <a:rPr lang="en-US" dirty="0" err="1"/>
              <a:t>endOp</a:t>
            </a:r>
            <a:r>
              <a:rPr lang="en-US" dirty="0"/>
              <a:t>() operation…</a:t>
            </a:r>
            <a:endParaRPr lang="en-CA" dirty="0"/>
          </a:p>
        </p:txBody>
      </p:sp>
      <p:sp>
        <p:nvSpPr>
          <p:cNvPr id="7" name="Rectangular Callout 6"/>
          <p:cNvSpPr/>
          <p:nvPr/>
        </p:nvSpPr>
        <p:spPr>
          <a:xfrm>
            <a:off x="9731085" y="4168195"/>
            <a:ext cx="2292126" cy="918154"/>
          </a:xfrm>
          <a:prstGeom prst="wedgeRectCallout">
            <a:avLst>
              <a:gd name="adj1" fmla="val -19426"/>
              <a:gd name="adj2" fmla="val -879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Just showing you how to do this RAII design pattern…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66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8" y="62349"/>
            <a:ext cx="12089823" cy="67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Usage example 1: </a:t>
            </a:r>
            <a:r>
              <a:rPr lang="en-US" u="sng" dirty="0">
                <a:solidFill>
                  <a:srgbClr val="FFFF00"/>
                </a:solidFill>
              </a:rPr>
              <a:t>recall</a:t>
            </a:r>
            <a:r>
              <a:rPr lang="en-US" dirty="0"/>
              <a:t> the </a:t>
            </a:r>
            <a:r>
              <a:rPr lang="en-US" dirty="0" err="1">
                <a:solidFill>
                  <a:srgbClr val="FFFF00"/>
                </a:solidFill>
              </a:rPr>
              <a:t>Treiber</a:t>
            </a:r>
            <a:r>
              <a:rPr lang="en-US" dirty="0">
                <a:solidFill>
                  <a:srgbClr val="FFFF00"/>
                </a:solidFill>
              </a:rPr>
              <a:t> Stack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1" y="800100"/>
            <a:ext cx="5491000" cy="340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22" y="800100"/>
            <a:ext cx="6302910" cy="533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80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39" y="800099"/>
            <a:ext cx="6175315" cy="5956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1" y="800101"/>
            <a:ext cx="5491000" cy="389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8" y="62349"/>
            <a:ext cx="12089823" cy="67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8F8F8"/>
                </a:solidFill>
              </a:rPr>
              <a:t>Treiber</a:t>
            </a:r>
            <a:r>
              <a:rPr lang="en-US" dirty="0">
                <a:solidFill>
                  <a:srgbClr val="F8F8F8"/>
                </a:solidFill>
              </a:rPr>
              <a:t> Stack </a:t>
            </a:r>
            <a:r>
              <a:rPr lang="en-US" dirty="0">
                <a:solidFill>
                  <a:srgbClr val="FFFF00"/>
                </a:solidFill>
              </a:rPr>
              <a:t>with memory reclamation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7136" y="2951019"/>
            <a:ext cx="4514849" cy="5351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150677" y="1757797"/>
            <a:ext cx="3858491" cy="26323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50676" y="4341669"/>
            <a:ext cx="3858491" cy="26323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150676" y="5760028"/>
            <a:ext cx="3858491" cy="26323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2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616" r="14200"/>
          <a:stretch/>
        </p:blipFill>
        <p:spPr>
          <a:xfrm>
            <a:off x="270162" y="787207"/>
            <a:ext cx="10070133" cy="187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12177" y="82635"/>
            <a:ext cx="8104911" cy="5875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example 2: </a:t>
            </a:r>
            <a:r>
              <a:rPr lang="en-US" sz="2800" dirty="0">
                <a:solidFill>
                  <a:srgbClr val="FFFF00"/>
                </a:solidFill>
              </a:rPr>
              <a:t>Expandable Hash table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B2B7C-BEEB-462B-9B58-53E7277B535A}"/>
              </a:ext>
            </a:extLst>
          </p:cNvPr>
          <p:cNvSpPr/>
          <p:nvPr/>
        </p:nvSpPr>
        <p:spPr>
          <a:xfrm>
            <a:off x="5688109" y="3200969"/>
            <a:ext cx="5133915" cy="3381672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int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approxIns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approxDel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&lt;int&gt;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chunksClaimed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padding3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chunksDone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B1B53-DFDA-406C-B8F7-98972D6C20AA}"/>
              </a:ext>
            </a:extLst>
          </p:cNvPr>
          <p:cNvSpPr/>
          <p:nvPr/>
        </p:nvSpPr>
        <p:spPr>
          <a:xfrm>
            <a:off x="5688110" y="2868501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table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45756-2EBB-473F-900C-BE1774763EA5}"/>
              </a:ext>
            </a:extLst>
          </p:cNvPr>
          <p:cNvSpPr/>
          <p:nvPr/>
        </p:nvSpPr>
        <p:spPr>
          <a:xfrm>
            <a:off x="270161" y="3200970"/>
            <a:ext cx="5133915" cy="95019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84254-C258-420E-8D7F-0876D7BE171D}"/>
              </a:ext>
            </a:extLst>
          </p:cNvPr>
          <p:cNvSpPr/>
          <p:nvPr/>
        </p:nvSpPr>
        <p:spPr>
          <a:xfrm>
            <a:off x="270162" y="2868501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9207" y="4351476"/>
            <a:ext cx="5256885" cy="867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Want to reclaim object types:</a:t>
            </a:r>
            <a:br>
              <a:rPr lang="en-US" sz="2000" dirty="0"/>
            </a:br>
            <a:r>
              <a:rPr lang="en-US" sz="2000" dirty="0" err="1"/>
              <a:t>hashmap</a:t>
            </a:r>
            <a:r>
              <a:rPr lang="en-US" sz="2000" dirty="0"/>
              <a:t>, table, counter, atomic&lt;</a:t>
            </a:r>
            <a:r>
              <a:rPr lang="en-US" sz="2000" dirty="0" err="1"/>
              <a:t>int</a:t>
            </a:r>
            <a:r>
              <a:rPr lang="en-US" sz="2000" dirty="0"/>
              <a:t>&gt; array</a:t>
            </a:r>
            <a:endParaRPr lang="en-CA" sz="2000" dirty="0"/>
          </a:p>
        </p:txBody>
      </p:sp>
      <p:sp>
        <p:nvSpPr>
          <p:cNvPr id="12" name="Rectangle 11"/>
          <p:cNvSpPr/>
          <p:nvPr/>
        </p:nvSpPr>
        <p:spPr>
          <a:xfrm>
            <a:off x="9185564" y="3971924"/>
            <a:ext cx="2877361" cy="10312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Suppose we allocate new counter objects for each table object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9141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5616" r="14200"/>
          <a:stretch/>
        </p:blipFill>
        <p:spPr>
          <a:xfrm>
            <a:off x="270162" y="787207"/>
            <a:ext cx="10070133" cy="187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1223" y="82635"/>
            <a:ext cx="11585865" cy="5875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8F8F8"/>
                </a:solidFill>
              </a:rPr>
              <a:t>Expandable Hash table </a:t>
            </a:r>
            <a:r>
              <a:rPr lang="en-US" sz="2800" dirty="0">
                <a:solidFill>
                  <a:srgbClr val="FFFF00"/>
                </a:solidFill>
              </a:rPr>
              <a:t>with memory reclamation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B2B7C-BEEB-462B-9B58-53E7277B535A}"/>
              </a:ext>
            </a:extLst>
          </p:cNvPr>
          <p:cNvSpPr/>
          <p:nvPr/>
        </p:nvSpPr>
        <p:spPr>
          <a:xfrm>
            <a:off x="5688109" y="3200969"/>
            <a:ext cx="5133915" cy="339725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approxIns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approxDel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chunksClaimed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10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padding3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11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chunksDone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12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B1B53-DFDA-406C-B8F7-98972D6C20AA}"/>
              </a:ext>
            </a:extLst>
          </p:cNvPr>
          <p:cNvSpPr/>
          <p:nvPr/>
        </p:nvSpPr>
        <p:spPr>
          <a:xfrm>
            <a:off x="5688110" y="2868501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table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45756-2EBB-473F-900C-BE1774763EA5}"/>
              </a:ext>
            </a:extLst>
          </p:cNvPr>
          <p:cNvSpPr/>
          <p:nvPr/>
        </p:nvSpPr>
        <p:spPr>
          <a:xfrm>
            <a:off x="270161" y="3200969"/>
            <a:ext cx="5133915" cy="148533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padding2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ebr_manager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mgr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padding3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</a:p>
          <a:p>
            <a:endParaRPr lang="en-US" dirty="0">
              <a:solidFill>
                <a:srgbClr val="FFAA00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84254-C258-420E-8D7F-0876D7BE171D}"/>
              </a:ext>
            </a:extLst>
          </p:cNvPr>
          <p:cNvSpPr/>
          <p:nvPr/>
        </p:nvSpPr>
        <p:spPr>
          <a:xfrm>
            <a:off x="270162" y="2868501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3457" y="4076699"/>
            <a:ext cx="3858491" cy="56284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ular Callout 1"/>
          <p:cNvSpPr/>
          <p:nvPr/>
        </p:nvSpPr>
        <p:spPr>
          <a:xfrm>
            <a:off x="7263244" y="2292826"/>
            <a:ext cx="4753843" cy="639041"/>
          </a:xfrm>
          <a:prstGeom prst="wedgeRectCallout">
            <a:avLst>
              <a:gd name="adj1" fmla="val -38593"/>
              <a:gd name="adj2" fmla="val -854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CAS </a:t>
            </a:r>
            <a:r>
              <a:rPr lang="en-US" b="1" u="sng" dirty="0"/>
              <a:t>succeeds</a:t>
            </a:r>
            <a:r>
              <a:rPr lang="en-US" dirty="0"/>
              <a:t>, then </a:t>
            </a:r>
            <a:r>
              <a:rPr lang="en-US" b="1" u="sng" dirty="0"/>
              <a:t>we unlinked t</a:t>
            </a:r>
            <a:r>
              <a:rPr lang="en-US" dirty="0"/>
              <a:t>, so we have the right to call </a:t>
            </a:r>
            <a:r>
              <a:rPr lang="en-US" dirty="0" err="1"/>
              <a:t>mgr</a:t>
            </a:r>
            <a:r>
              <a:rPr lang="en-US" dirty="0"/>
              <a:t>-&gt;retire(t)</a:t>
            </a:r>
            <a:endParaRPr lang="en-CA" b="1" u="sng" dirty="0"/>
          </a:p>
        </p:txBody>
      </p:sp>
      <p:sp>
        <p:nvSpPr>
          <p:cNvPr id="12" name="Rectangular Callout 11"/>
          <p:cNvSpPr/>
          <p:nvPr/>
        </p:nvSpPr>
        <p:spPr>
          <a:xfrm>
            <a:off x="162789" y="4712081"/>
            <a:ext cx="4781551" cy="1024844"/>
          </a:xfrm>
          <a:prstGeom prst="wedgeRectCallout">
            <a:avLst>
              <a:gd name="adj1" fmla="val -22838"/>
              <a:gd name="adj2" fmla="val -3781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Observation: if a table object </a:t>
            </a:r>
            <a:r>
              <a:rPr lang="en-US" b="1" dirty="0"/>
              <a:t>t</a:t>
            </a:r>
            <a:r>
              <a:rPr lang="en-US" dirty="0"/>
              <a:t> is safe to free, then no thread will ever access</a:t>
            </a:r>
            <a:br>
              <a:rPr lang="en-US" dirty="0"/>
            </a:br>
            <a:r>
              <a:rPr lang="en-US" b="1" dirty="0"/>
              <a:t>t-&gt;old</a:t>
            </a:r>
            <a:r>
              <a:rPr lang="en-US" dirty="0"/>
              <a:t> or </a:t>
            </a:r>
            <a:r>
              <a:rPr lang="en-US" b="1" dirty="0"/>
              <a:t>t-&gt;</a:t>
            </a:r>
            <a:r>
              <a:rPr lang="en-US" b="1" dirty="0" err="1"/>
              <a:t>approxIns</a:t>
            </a:r>
            <a:r>
              <a:rPr lang="en-US" dirty="0"/>
              <a:t> or </a:t>
            </a:r>
            <a:r>
              <a:rPr lang="en-US" b="1" dirty="0"/>
              <a:t>t-&gt;</a:t>
            </a:r>
            <a:r>
              <a:rPr lang="en-US" b="1" dirty="0" err="1"/>
              <a:t>approxDel</a:t>
            </a:r>
            <a:endParaRPr lang="en-CA" b="1" u="sng" dirty="0"/>
          </a:p>
        </p:txBody>
      </p:sp>
      <p:sp>
        <p:nvSpPr>
          <p:cNvPr id="13" name="Rectangular Callout 12"/>
          <p:cNvSpPr/>
          <p:nvPr/>
        </p:nvSpPr>
        <p:spPr>
          <a:xfrm>
            <a:off x="412178" y="5680473"/>
            <a:ext cx="5313213" cy="917754"/>
          </a:xfrm>
          <a:prstGeom prst="wedgeRectCallout">
            <a:avLst>
              <a:gd name="adj1" fmla="val -22838"/>
              <a:gd name="adj2" fmla="val -378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 those objects can be directly passed to free() whenever a table object is freed (carefully do this in ~table(), which is invoked by EBR)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21741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D4432B-1213-453F-AD52-DA97A1E5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06" y="657226"/>
            <a:ext cx="10195388" cy="2852737"/>
          </a:xfrm>
        </p:spPr>
        <p:txBody>
          <a:bodyPr/>
          <a:lstStyle/>
          <a:p>
            <a:r>
              <a:rPr lang="en-CA" dirty="0"/>
              <a:t>Optimizing into a “real” algorithm</a:t>
            </a:r>
            <a:br>
              <a:rPr lang="en-CA" dirty="0"/>
            </a:br>
            <a:r>
              <a:rPr lang="en-CA" dirty="0"/>
              <a:t>(one worth implementing)</a:t>
            </a:r>
          </a:p>
        </p:txBody>
      </p:sp>
    </p:spTree>
    <p:extLst>
      <p:ext uri="{BB962C8B-B14F-4D97-AF65-F5344CB8AC3E}">
        <p14:creationId xmlns:p14="http://schemas.microsoft.com/office/powerpoint/2010/main" val="209536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569" y="1071082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FFFF00"/>
                </a:solidFill>
              </a:rPr>
              <a:t>D</a:t>
            </a:r>
            <a:r>
              <a:rPr lang="en-CA" sz="4000" dirty="0"/>
              <a:t>istributed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FFFF00"/>
                </a:solidFill>
              </a:rPr>
              <a:t>E</a:t>
            </a:r>
            <a:r>
              <a:rPr lang="en-CA" sz="4000" dirty="0"/>
              <a:t>poch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FFFF00"/>
                </a:solidFill>
              </a:rPr>
              <a:t>B</a:t>
            </a:r>
            <a:r>
              <a:rPr lang="en-CA" sz="4000" dirty="0"/>
              <a:t>ased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FFFF00"/>
                </a:solidFill>
              </a:rPr>
              <a:t>R</a:t>
            </a:r>
            <a:r>
              <a:rPr lang="en-CA" sz="4000" dirty="0"/>
              <a:t>eclamation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FFFF00"/>
                </a:solidFill>
              </a:rPr>
              <a:t>A</a:t>
            </a:r>
            <a:r>
              <a:rPr lang="en-CA" sz="4000" dirty="0"/>
              <a:t>lgorithm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7AA267A-06A4-4BA2-BA92-7F66DE19D18F}"/>
              </a:ext>
            </a:extLst>
          </p:cNvPr>
          <p:cNvSpPr/>
          <p:nvPr/>
        </p:nvSpPr>
        <p:spPr>
          <a:xfrm>
            <a:off x="7736440" y="565079"/>
            <a:ext cx="3811713" cy="1032552"/>
          </a:xfrm>
          <a:prstGeom prst="wedgeRectCallout">
            <a:avLst>
              <a:gd name="adj1" fmla="val -79324"/>
              <a:gd name="adj2" fmla="val 3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Refers not to distributed systems, but to distributing the limbo bags across threads…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840090D-3584-4F32-8411-41F5EAC71142}"/>
              </a:ext>
            </a:extLst>
          </p:cNvPr>
          <p:cNvSpPr/>
          <p:nvPr/>
        </p:nvSpPr>
        <p:spPr>
          <a:xfrm>
            <a:off x="8073775" y="5433317"/>
            <a:ext cx="3811713" cy="1032552"/>
          </a:xfrm>
          <a:prstGeom prst="wedgeRectCallout">
            <a:avLst>
              <a:gd name="adj1" fmla="val -48192"/>
              <a:gd name="adj2" fmla="val 1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Note: the memory reclamation algorithm you were given in A5 is based on DEBRA… </a:t>
            </a:r>
          </a:p>
        </p:txBody>
      </p:sp>
    </p:spTree>
    <p:extLst>
      <p:ext uri="{BB962C8B-B14F-4D97-AF65-F5344CB8AC3E}">
        <p14:creationId xmlns:p14="http://schemas.microsoft.com/office/powerpoint/2010/main" val="72077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82782"/>
          </a:xfrm>
        </p:spPr>
        <p:txBody>
          <a:bodyPr/>
          <a:lstStyle/>
          <a:p>
            <a:r>
              <a:rPr lang="en-CA" dirty="0"/>
              <a:t>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0086"/>
            <a:ext cx="10353762" cy="431222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Epoch-based memory reclamation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The </a:t>
            </a:r>
            <a:r>
              <a:rPr lang="en-US" b="1" u="sng" dirty="0"/>
              <a:t>algorithm</a:t>
            </a:r>
            <a:r>
              <a:rPr lang="en-US" b="1" dirty="0"/>
              <a:t> itself</a:t>
            </a:r>
            <a:r>
              <a:rPr lang="en-US" dirty="0"/>
              <a:t>, as well as a bit more on usage)</a:t>
            </a:r>
          </a:p>
          <a:p>
            <a:r>
              <a:rPr lang="en-US" dirty="0"/>
              <a:t>Time permitting:</a:t>
            </a:r>
          </a:p>
          <a:p>
            <a:pPr lvl="1"/>
            <a:r>
              <a:rPr lang="en-US" dirty="0"/>
              <a:t>A discussion on experimental methodology</a:t>
            </a:r>
          </a:p>
        </p:txBody>
      </p:sp>
    </p:spTree>
    <p:extLst>
      <p:ext uri="{BB962C8B-B14F-4D97-AF65-F5344CB8AC3E}">
        <p14:creationId xmlns:p14="http://schemas.microsoft.com/office/powerpoint/2010/main" val="197199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73879"/>
            <a:ext cx="10353761" cy="1326321"/>
          </a:xfrm>
        </p:spPr>
        <p:txBody>
          <a:bodyPr/>
          <a:lstStyle/>
          <a:p>
            <a:r>
              <a:rPr lang="en-CA" dirty="0"/>
              <a:t>Significant change from EBR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600200"/>
            <a:ext cx="8640960" cy="3557427"/>
          </a:xfrm>
        </p:spPr>
        <p:txBody>
          <a:bodyPr>
            <a:normAutofit/>
          </a:bodyPr>
          <a:lstStyle/>
          <a:p>
            <a:r>
              <a:rPr lang="en-CA" sz="2400" dirty="0"/>
              <a:t>Per-thread </a:t>
            </a:r>
            <a:r>
              <a:rPr lang="en-CA" sz="2400" b="1" dirty="0">
                <a:solidFill>
                  <a:srgbClr val="FFFF00"/>
                </a:solidFill>
              </a:rPr>
              <a:t>quiescent bit</a:t>
            </a:r>
            <a:r>
              <a:rPr lang="en-CA" sz="2400" dirty="0"/>
              <a:t> to allow reclamation to </a:t>
            </a:r>
            <a:r>
              <a:rPr lang="en-CA" sz="2400" b="1" dirty="0"/>
              <a:t>continue</a:t>
            </a:r>
            <a:br>
              <a:rPr lang="en-CA" sz="2400" dirty="0"/>
            </a:br>
            <a:r>
              <a:rPr lang="en-CA" sz="2400" dirty="0"/>
              <a:t>while</a:t>
            </a:r>
            <a:r>
              <a:rPr lang="en-CA" sz="2400" b="1" dirty="0"/>
              <a:t> </a:t>
            </a:r>
            <a:r>
              <a:rPr lang="en-CA" sz="2400" dirty="0"/>
              <a:t>a process is quiescent</a:t>
            </a:r>
          </a:p>
          <a:p>
            <a:pPr lvl="1"/>
            <a:r>
              <a:rPr lang="en-CA" sz="2000" dirty="0"/>
              <a:t>Useful if some threads finish their work and stop,</a:t>
            </a:r>
            <a:br>
              <a:rPr lang="en-CA" sz="2000" dirty="0"/>
            </a:br>
            <a:r>
              <a:rPr lang="en-CA" sz="2000" dirty="0"/>
              <a:t>or work on something else</a:t>
            </a:r>
          </a:p>
          <a:p>
            <a:pPr lvl="1"/>
            <a:r>
              <a:rPr lang="en-CA" sz="2000" b="1" dirty="0"/>
              <a:t>Partial</a:t>
            </a:r>
            <a:r>
              <a:rPr lang="en-CA" sz="2000" dirty="0"/>
              <a:t> fault tolerance</a:t>
            </a:r>
          </a:p>
          <a:p>
            <a:pPr lvl="2"/>
            <a:r>
              <a:rPr lang="en-CA" sz="1800" dirty="0"/>
              <a:t>Crashing </a:t>
            </a:r>
            <a:r>
              <a:rPr lang="en-CA" sz="1800" b="1" dirty="0"/>
              <a:t>while quiescent </a:t>
            </a:r>
            <a:r>
              <a:rPr lang="en-CA" sz="1800" dirty="0"/>
              <a:t>does not block reclamation</a:t>
            </a:r>
          </a:p>
        </p:txBody>
      </p:sp>
    </p:spTree>
    <p:extLst>
      <p:ext uri="{BB962C8B-B14F-4D97-AF65-F5344CB8AC3E}">
        <p14:creationId xmlns:p14="http://schemas.microsoft.com/office/powerpoint/2010/main" val="9807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Easy change: scanning epoch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Amortize cost over several operations</a:t>
            </a:r>
          </a:p>
          <a:p>
            <a:r>
              <a:rPr lang="en-CA" dirty="0"/>
              <a:t>Each operation checks </a:t>
            </a:r>
            <a:r>
              <a:rPr lang="en-CA" b="1" dirty="0">
                <a:solidFill>
                  <a:srgbClr val="FFFF00"/>
                </a:solidFill>
              </a:rPr>
              <a:t>one</a:t>
            </a:r>
            <a:r>
              <a:rPr lang="en-CA" b="1" dirty="0"/>
              <a:t> </a:t>
            </a:r>
            <a:r>
              <a:rPr lang="en-CA" dirty="0"/>
              <a:t>epoch announcement</a:t>
            </a:r>
            <a:br>
              <a:rPr lang="en-CA" dirty="0"/>
            </a:br>
            <a:r>
              <a:rPr lang="en-CA" dirty="0"/>
              <a:t>(or you could check </a:t>
            </a:r>
            <a:r>
              <a:rPr lang="en-CA" b="1" dirty="0"/>
              <a:t>one </a:t>
            </a:r>
            <a:r>
              <a:rPr lang="en-CA" dirty="0"/>
              <a:t>announcement per </a:t>
            </a:r>
            <a:r>
              <a:rPr lang="en-CA" b="1" dirty="0"/>
              <a:t>K </a:t>
            </a:r>
            <a:r>
              <a:rPr lang="en-CA" dirty="0"/>
              <a:t>operations)</a:t>
            </a:r>
          </a:p>
          <a:p>
            <a:r>
              <a:rPr lang="en-CA" dirty="0"/>
              <a:t>After checking </a:t>
            </a:r>
            <a:r>
              <a:rPr lang="en-CA" b="1" dirty="0"/>
              <a:t>n</a:t>
            </a:r>
            <a:r>
              <a:rPr lang="en-CA" dirty="0"/>
              <a:t> announcements, where n is the number of threads,</a:t>
            </a:r>
            <a:br>
              <a:rPr lang="en-CA" dirty="0"/>
            </a:br>
            <a:r>
              <a:rPr lang="en-CA" i="1" dirty="0"/>
              <a:t>and seeing the announcements are up to date</a:t>
            </a:r>
            <a:r>
              <a:rPr lang="en-CA" dirty="0"/>
              <a:t>, the epoch can be advanced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0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13" y="229457"/>
            <a:ext cx="10353761" cy="1326321"/>
          </a:xfrm>
        </p:spPr>
        <p:txBody>
          <a:bodyPr/>
          <a:lstStyle/>
          <a:p>
            <a:r>
              <a:rPr lang="en-CA" dirty="0"/>
              <a:t>Efficient 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942" y="1600200"/>
            <a:ext cx="9548116" cy="4853136"/>
          </a:xfrm>
        </p:spPr>
        <p:txBody>
          <a:bodyPr>
            <a:normAutofit/>
          </a:bodyPr>
          <a:lstStyle/>
          <a:p>
            <a:r>
              <a:rPr lang="en-CA" dirty="0"/>
              <a:t>Per-process limbo bags</a:t>
            </a:r>
          </a:p>
          <a:p>
            <a:pPr lvl="1"/>
            <a:r>
              <a:rPr lang="en-CA" dirty="0"/>
              <a:t>Each process rotates its limbo bags whenever its announcement changes</a:t>
            </a:r>
          </a:p>
          <a:p>
            <a:r>
              <a:rPr lang="en-CA" dirty="0"/>
              <a:t>Per-process free bags and one shared free bag</a:t>
            </a:r>
          </a:p>
          <a:p>
            <a:pPr lvl="1"/>
            <a:r>
              <a:rPr lang="en-CA" dirty="0"/>
              <a:t>When rotating its limbo bags,</a:t>
            </a:r>
            <a:br>
              <a:rPr lang="en-CA" dirty="0"/>
            </a:br>
            <a:r>
              <a:rPr lang="en-CA" dirty="0"/>
              <a:t>a process appends its oldest limbo bag to its own free bag</a:t>
            </a:r>
          </a:p>
          <a:p>
            <a:pPr lvl="1"/>
            <a:r>
              <a:rPr lang="en-CA" dirty="0"/>
              <a:t>Entire blocks moved to/from shared free bag</a:t>
            </a:r>
          </a:p>
          <a:p>
            <a:r>
              <a:rPr lang="en-CA" dirty="0"/>
              <a:t>More details (and optimizations) in the paper</a:t>
            </a:r>
            <a:br>
              <a:rPr lang="en-CA" dirty="0"/>
            </a:br>
            <a:r>
              <a:rPr lang="en-CA" dirty="0"/>
              <a:t>Brown, T. Reclaiming memory for lock-free data structures. PODC 2015.</a:t>
            </a:r>
          </a:p>
          <a:p>
            <a:pPr lvl="1"/>
            <a:r>
              <a:rPr lang="en-CA" dirty="0">
                <a:hlinkClick r:id="rId3"/>
              </a:rPr>
              <a:t>Conference paper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Extended paper </a:t>
            </a:r>
            <a:endParaRPr lang="en-CA" dirty="0"/>
          </a:p>
          <a:p>
            <a:pPr lvl="1"/>
            <a:r>
              <a:rPr lang="en-CA" dirty="0">
                <a:hlinkClick r:id="rId5"/>
              </a:rPr>
              <a:t>Slides for that talk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Complexity of DEBRA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43" y="1835785"/>
            <a:ext cx="10747000" cy="4412615"/>
          </a:xfrm>
        </p:spPr>
        <p:txBody>
          <a:bodyPr/>
          <a:lstStyle/>
          <a:p>
            <a:r>
              <a:rPr lang="en-CA" dirty="0" err="1"/>
              <a:t>leaveQstate</a:t>
            </a:r>
            <a:r>
              <a:rPr lang="en-CA" dirty="0"/>
              <a:t>: O(1) steps				</a:t>
            </a:r>
            <a:r>
              <a:rPr lang="en-CA" dirty="0">
                <a:sym typeface="Wingdings" panose="05000000000000000000" pitchFamily="2" charset="2"/>
              </a:rPr>
              <a:t> called at start of operation</a:t>
            </a:r>
            <a:endParaRPr lang="en-CA" dirty="0"/>
          </a:p>
          <a:p>
            <a:r>
              <a:rPr lang="en-CA" dirty="0" err="1"/>
              <a:t>enterQstate</a:t>
            </a:r>
            <a:r>
              <a:rPr lang="en-CA" dirty="0"/>
              <a:t>: O(1) steps				</a:t>
            </a:r>
            <a:r>
              <a:rPr lang="en-CA" dirty="0">
                <a:sym typeface="Wingdings" panose="05000000000000000000" pitchFamily="2" charset="2"/>
              </a:rPr>
              <a:t> called at end of operation</a:t>
            </a:r>
            <a:endParaRPr lang="en-CA" dirty="0"/>
          </a:p>
          <a:p>
            <a:r>
              <a:rPr lang="en-CA" dirty="0"/>
              <a:t>retire: O(1) steps					</a:t>
            </a:r>
            <a:r>
              <a:rPr lang="en-CA" dirty="0">
                <a:sym typeface="Wingdings" panose="05000000000000000000" pitchFamily="2" charset="2"/>
              </a:rPr>
              <a:t> called after </a:t>
            </a:r>
            <a:r>
              <a:rPr lang="en-CA" b="1" dirty="0">
                <a:sym typeface="Wingdings" panose="05000000000000000000" pitchFamily="2" charset="2"/>
              </a:rPr>
              <a:t>unlinking</a:t>
            </a:r>
            <a:r>
              <a:rPr lang="en-CA" dirty="0">
                <a:sym typeface="Wingdings" panose="05000000000000000000" pitchFamily="2" charset="2"/>
              </a:rPr>
              <a:t> a record</a:t>
            </a:r>
            <a:endParaRPr lang="en-CA" dirty="0"/>
          </a:p>
          <a:p>
            <a:r>
              <a:rPr lang="en-CA" dirty="0"/>
              <a:t>Reclamation operations are </a:t>
            </a:r>
            <a:r>
              <a:rPr lang="en-CA" b="1" dirty="0"/>
              <a:t>wait-free!</a:t>
            </a:r>
            <a:endParaRPr lang="en-CA" dirty="0"/>
          </a:p>
          <a:p>
            <a:endParaRPr lang="en-CA" dirty="0"/>
          </a:p>
          <a:p>
            <a:r>
              <a:rPr lang="en-CA" dirty="0"/>
              <a:t>However, this does </a:t>
            </a:r>
            <a:r>
              <a:rPr lang="en-CA" b="1" dirty="0"/>
              <a:t>not</a:t>
            </a:r>
            <a:r>
              <a:rPr lang="en-CA" dirty="0"/>
              <a:t> mean reclamation is fault tolerant!</a:t>
            </a:r>
          </a:p>
          <a:p>
            <a:pPr lvl="1"/>
            <a:r>
              <a:rPr lang="en-CA" dirty="0"/>
              <a:t>A thread that crashes while non-quiescent can still block reclamation!</a:t>
            </a:r>
          </a:p>
          <a:p>
            <a:pPr lvl="1"/>
            <a:r>
              <a:rPr lang="en-CA" dirty="0"/>
              <a:t>This is addressed in the </a:t>
            </a:r>
            <a:r>
              <a:rPr lang="en-CA" b="1" dirty="0"/>
              <a:t>DEBRA+ </a:t>
            </a:r>
            <a:r>
              <a:rPr lang="en-CA" dirty="0"/>
              <a:t>algorithm (same paper as DEBRA)</a:t>
            </a:r>
          </a:p>
          <a:p>
            <a:pPr lvl="1"/>
            <a:r>
              <a:rPr lang="en-CA" dirty="0"/>
              <a:t>… and more recently with Ajay Singh and Ali </a:t>
            </a:r>
            <a:r>
              <a:rPr lang="en-CA" dirty="0" err="1"/>
              <a:t>Mashtizadeh</a:t>
            </a:r>
            <a:r>
              <a:rPr lang="en-CA" dirty="0"/>
              <a:t> in</a:t>
            </a:r>
            <a:br>
              <a:rPr lang="en-CA" dirty="0"/>
            </a:br>
            <a:r>
              <a:rPr lang="en-CA" b="1" dirty="0"/>
              <a:t>Neutralization Based Reclamation, </a:t>
            </a:r>
            <a:r>
              <a:rPr lang="en-CA" b="1" dirty="0" err="1"/>
              <a:t>PPoPP</a:t>
            </a:r>
            <a:r>
              <a:rPr lang="en-CA" b="1" dirty="0"/>
              <a:t> 2021. [</a:t>
            </a:r>
            <a:r>
              <a:rPr lang="en-CA" b="1" dirty="0">
                <a:hlinkClick r:id="rId2"/>
              </a:rPr>
              <a:t>paper</a:t>
            </a:r>
            <a:r>
              <a:rPr lang="en-CA" b="1" dirty="0"/>
              <a:t>] [</a:t>
            </a:r>
            <a:r>
              <a:rPr lang="en-CA" b="1" dirty="0">
                <a:hlinkClick r:id="rId3"/>
              </a:rPr>
              <a:t>talk</a:t>
            </a:r>
            <a:r>
              <a:rPr lang="en-CA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874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531" y="106244"/>
            <a:ext cx="10353761" cy="595745"/>
          </a:xfrm>
        </p:spPr>
        <p:txBody>
          <a:bodyPr/>
          <a:lstStyle/>
          <a:p>
            <a:r>
              <a:rPr lang="en-CA" dirty="0"/>
              <a:t>Lifecycle of a record (object)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7009"/>
              </p:ext>
            </p:extLst>
          </p:nvPr>
        </p:nvGraphicFramePr>
        <p:xfrm>
          <a:off x="1913612" y="1278053"/>
          <a:ext cx="8229600" cy="445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>
            <a:endCxn id="4" idx="0"/>
          </p:cNvCxnSpPr>
          <p:nvPr/>
        </p:nvCxnSpPr>
        <p:spPr>
          <a:xfrm>
            <a:off x="6028412" y="701989"/>
            <a:ext cx="0" cy="5760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69039" y="183998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Allocate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022" y="1894766"/>
            <a:ext cx="66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Free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2899" y="3888840"/>
            <a:ext cx="79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1571" y="5604540"/>
            <a:ext cx="103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Remove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90684" y="287152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15477" y="291827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Reuse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3540" y="3796507"/>
            <a:ext cx="1760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>
                <a:solidFill>
                  <a:srgbClr val="FFFF00"/>
                </a:solidFill>
              </a:rPr>
              <a:t>Safe memory</a:t>
            </a:r>
          </a:p>
          <a:p>
            <a:pPr algn="ctr"/>
            <a:r>
              <a:rPr lang="en-CA" b="1" i="1" dirty="0">
                <a:solidFill>
                  <a:srgbClr val="FFFF00"/>
                </a:solidFill>
              </a:rPr>
              <a:t>Reclamation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(such as EBR!)</a:t>
            </a:r>
            <a:endParaRPr lang="en-CA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0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77094"/>
            <a:ext cx="10353761" cy="810580"/>
          </a:xfrm>
        </p:spPr>
        <p:txBody>
          <a:bodyPr>
            <a:normAutofit/>
          </a:bodyPr>
          <a:lstStyle/>
          <a:p>
            <a:r>
              <a:rPr lang="en-CA" dirty="0"/>
              <a:t>Reclamation with and without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681" y="1184563"/>
            <a:ext cx="8229600" cy="4925144"/>
          </a:xfrm>
        </p:spPr>
        <p:txBody>
          <a:bodyPr>
            <a:normAutofit/>
          </a:bodyPr>
          <a:lstStyle/>
          <a:p>
            <a:r>
              <a:rPr lang="en-CA" dirty="0"/>
              <a:t>Easy with locks: correct locking ensures that</a:t>
            </a:r>
            <a:br>
              <a:rPr lang="en-CA" dirty="0"/>
            </a:br>
            <a:r>
              <a:rPr lang="en-CA" dirty="0"/>
              <a:t>no process can access an unlinked record</a:t>
            </a:r>
          </a:p>
          <a:p>
            <a:r>
              <a:rPr lang="en-CA" dirty="0"/>
              <a:t>Hard without locks: processes must carefully coordinate to avoid accessing freed nodes</a:t>
            </a:r>
          </a:p>
          <a:p>
            <a:pPr lvl="1"/>
            <a:r>
              <a:rPr lang="en-CA" dirty="0"/>
              <a:t>Challenge: any record you are about to free</a:t>
            </a:r>
            <a:br>
              <a:rPr lang="en-CA" dirty="0"/>
            </a:br>
            <a:r>
              <a:rPr lang="en-CA" dirty="0"/>
              <a:t>could be pointed to by another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3063" y="4144263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5271" y="4144263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7479" y="4144263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687" y="4144263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f</a:t>
            </a: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2122983" y="4468299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3923183" y="446829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7667599" y="446829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5795391" y="3896881"/>
            <a:ext cx="1152128" cy="391398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947519" y="3896881"/>
            <a:ext cx="1512168" cy="391398"/>
          </a:xfrm>
          <a:prstGeom prst="bentConnector3">
            <a:avLst>
              <a:gd name="adj1" fmla="val 5884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2"/>
          </p:cNvCxnSpPr>
          <p:nvPr/>
        </p:nvCxnSpPr>
        <p:spPr>
          <a:xfrm flipH="1" flipV="1">
            <a:off x="7127539" y="4792335"/>
            <a:ext cx="1116124" cy="544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43663" y="5123374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process p</a:t>
            </a:r>
          </a:p>
        </p:txBody>
      </p:sp>
    </p:spTree>
    <p:extLst>
      <p:ext uri="{BB962C8B-B14F-4D97-AF65-F5344CB8AC3E}">
        <p14:creationId xmlns:p14="http://schemas.microsoft.com/office/powerpoint/2010/main" val="349383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92" y="802564"/>
            <a:ext cx="11827016" cy="3011189"/>
          </a:xfrm>
        </p:spPr>
        <p:txBody>
          <a:bodyPr>
            <a:noAutofit/>
          </a:bodyPr>
          <a:lstStyle/>
          <a:p>
            <a:r>
              <a:rPr lang="en-CA" sz="2400" b="1" dirty="0"/>
              <a:t>Definition:</a:t>
            </a:r>
            <a:r>
              <a:rPr lang="en-CA" sz="2400" dirty="0"/>
              <a:t> a process is </a:t>
            </a:r>
            <a:r>
              <a:rPr lang="en-CA" sz="2400" b="1" dirty="0">
                <a:solidFill>
                  <a:srgbClr val="FFFF00"/>
                </a:solidFill>
              </a:rPr>
              <a:t>quiescent</a:t>
            </a:r>
            <a:r>
              <a:rPr lang="en-CA" sz="2400" b="1" dirty="0"/>
              <a:t> </a:t>
            </a:r>
            <a:r>
              <a:rPr lang="en-CA" sz="2400" dirty="0" err="1"/>
              <a:t>iff</a:t>
            </a:r>
            <a:br>
              <a:rPr lang="en-CA" sz="2400" dirty="0"/>
            </a:br>
            <a:r>
              <a:rPr lang="en-CA" sz="2400" dirty="0"/>
              <a:t>its private memory does </a:t>
            </a:r>
            <a:r>
              <a:rPr lang="en-CA" sz="2400" b="1" u="sng" dirty="0"/>
              <a:t>not</a:t>
            </a:r>
            <a:r>
              <a:rPr lang="en-CA" sz="2400" dirty="0"/>
              <a:t> contain any pointers to records in the data structure</a:t>
            </a:r>
          </a:p>
          <a:p>
            <a:r>
              <a:rPr lang="en-CA" sz="2400" b="1" dirty="0"/>
              <a:t>Definition: </a:t>
            </a:r>
            <a:r>
              <a:rPr lang="en-CA" sz="2400" dirty="0"/>
              <a:t>a </a:t>
            </a:r>
            <a:r>
              <a:rPr lang="en-CA" sz="2400" b="1" dirty="0">
                <a:solidFill>
                  <a:srgbClr val="FFFF00"/>
                </a:solidFill>
              </a:rPr>
              <a:t>grace period</a:t>
            </a:r>
            <a:r>
              <a:rPr lang="en-CA" sz="2400" b="1" dirty="0"/>
              <a:t> </a:t>
            </a:r>
            <a:r>
              <a:rPr lang="en-CA" sz="2400" dirty="0"/>
              <a:t>is an interval </a:t>
            </a:r>
            <a:r>
              <a:rPr lang="en-CA" sz="2400" b="1" u="sng" dirty="0"/>
              <a:t>during which</a:t>
            </a:r>
            <a:br>
              <a:rPr lang="en-CA" sz="2400" dirty="0"/>
            </a:br>
            <a:r>
              <a:rPr lang="en-CA" sz="2400" dirty="0"/>
              <a:t>each thread has </a:t>
            </a:r>
            <a:r>
              <a:rPr lang="en-CA" sz="2400" b="1" dirty="0"/>
              <a:t>some time </a:t>
            </a:r>
            <a:r>
              <a:rPr lang="en-CA" sz="2400" dirty="0"/>
              <a:t>when it is quiescent</a:t>
            </a:r>
            <a:br>
              <a:rPr lang="en-CA" sz="2400" dirty="0"/>
            </a:br>
            <a:r>
              <a:rPr lang="en-CA" sz="2400" dirty="0"/>
              <a:t>(different threads can be quiescent at different times---that is fine)</a:t>
            </a:r>
          </a:p>
          <a:p>
            <a:r>
              <a:rPr lang="en-CA" sz="2400" b="1" dirty="0"/>
              <a:t>Fact:</a:t>
            </a:r>
            <a:r>
              <a:rPr lang="en-CA" sz="2400" dirty="0"/>
              <a:t> a retired record can be freed after a </a:t>
            </a:r>
            <a:r>
              <a:rPr lang="en-CA" sz="2400" b="1" dirty="0">
                <a:solidFill>
                  <a:srgbClr val="FFFF00"/>
                </a:solidFill>
              </a:rPr>
              <a:t>subsequent</a:t>
            </a:r>
            <a:r>
              <a:rPr lang="en-CA" sz="2400" dirty="0"/>
              <a:t> grace period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0794" y="6239547"/>
            <a:ext cx="198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Record b retired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4087" y="4394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q quiescent</a:t>
            </a:r>
          </a:p>
        </p:txBody>
      </p:sp>
      <p:sp>
        <p:nvSpPr>
          <p:cNvPr id="29" name="Left Brace 28"/>
          <p:cNvSpPr/>
          <p:nvPr/>
        </p:nvSpPr>
        <p:spPr>
          <a:xfrm rot="5400000">
            <a:off x="6440797" y="4220140"/>
            <a:ext cx="204148" cy="11521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7622991" y="4375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p quiescent</a:t>
            </a:r>
          </a:p>
        </p:txBody>
      </p:sp>
      <p:sp>
        <p:nvSpPr>
          <p:cNvPr id="31" name="Left Brace 30"/>
          <p:cNvSpPr/>
          <p:nvPr/>
        </p:nvSpPr>
        <p:spPr>
          <a:xfrm rot="5400000">
            <a:off x="8277001" y="4604308"/>
            <a:ext cx="204148" cy="36004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Left Brace 31"/>
          <p:cNvSpPr/>
          <p:nvPr/>
        </p:nvSpPr>
        <p:spPr>
          <a:xfrm rot="5400000">
            <a:off x="7521158" y="3644319"/>
            <a:ext cx="275673" cy="122413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Box 32"/>
          <p:cNvSpPr txBox="1"/>
          <p:nvPr/>
        </p:nvSpPr>
        <p:spPr>
          <a:xfrm>
            <a:off x="6819610" y="3813753"/>
            <a:ext cx="17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Grace period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18335" y="4898278"/>
            <a:ext cx="7914898" cy="1584176"/>
            <a:chOff x="1718335" y="4898278"/>
            <a:chExt cx="7914898" cy="158417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726447" y="6041114"/>
              <a:ext cx="6696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631103" y="611312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/>
                <a:t>time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70463" y="4898278"/>
              <a:ext cx="0" cy="11428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18336" y="5033002"/>
              <a:ext cx="1204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Process </a:t>
              </a:r>
              <a:r>
                <a:rPr lang="en-CA" b="1" dirty="0"/>
                <a:t>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8335" y="5537058"/>
              <a:ext cx="1202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Process </a:t>
              </a:r>
              <a:r>
                <a:rPr lang="en-CA" b="1" dirty="0"/>
                <a:t>q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4479" y="5033002"/>
              <a:ext cx="133215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Insert(b)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26647" y="5537058"/>
              <a:ext cx="144016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Delete(b)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78775" y="5033002"/>
              <a:ext cx="252028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Insert(a)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18935" y="5537058"/>
              <a:ext cx="201622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Insert(c)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59095" y="5033002"/>
              <a:ext cx="107413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Find(b)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18637" y="5033002"/>
              <a:ext cx="120155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Insert(d)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5800211" y="5483633"/>
            <a:ext cx="0" cy="814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810580"/>
          </a:xfrm>
        </p:spPr>
        <p:txBody>
          <a:bodyPr>
            <a:normAutofit/>
          </a:bodyPr>
          <a:lstStyle/>
          <a:p>
            <a:r>
              <a:rPr lang="en-CA" dirty="0"/>
              <a:t>Quiescence and grace periods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71063" y="4898279"/>
            <a:ext cx="1851402" cy="1043767"/>
          </a:xfrm>
          <a:prstGeom prst="rect">
            <a:avLst/>
          </a:prstGeom>
          <a:solidFill>
            <a:srgbClr val="41332B">
              <a:alpha val="9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>
            <a:off x="8271063" y="4898278"/>
            <a:ext cx="1" cy="13995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ight Arrow 40"/>
          <p:cNvSpPr/>
          <p:nvPr/>
        </p:nvSpPr>
        <p:spPr>
          <a:xfrm>
            <a:off x="8271063" y="5486700"/>
            <a:ext cx="936104" cy="2756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8323496" y="5155850"/>
            <a:ext cx="16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Safe to free b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633233" y="3710780"/>
            <a:ext cx="2451091" cy="1112017"/>
          </a:xfrm>
          <a:prstGeom prst="wedgeRectCallout">
            <a:avLst>
              <a:gd name="adj1" fmla="val -95497"/>
              <a:gd name="adj2" fmla="val -229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But how to </a:t>
            </a:r>
            <a:r>
              <a:rPr lang="en-US" b="1" u="sng" dirty="0"/>
              <a:t>detect when</a:t>
            </a:r>
            <a:r>
              <a:rPr lang="en-US" dirty="0"/>
              <a:t> there has been a grace period </a:t>
            </a:r>
            <a:r>
              <a:rPr lang="en-US" b="1" u="sng" dirty="0"/>
              <a:t>since</a:t>
            </a:r>
            <a:r>
              <a:rPr lang="en-US" dirty="0"/>
              <a:t> b was </a:t>
            </a:r>
            <a:r>
              <a:rPr lang="en-US" b="1" dirty="0"/>
              <a:t>retired</a:t>
            </a:r>
            <a:r>
              <a:rPr lang="en-US" dirty="0"/>
              <a:t>?</a:t>
            </a:r>
            <a:endParaRPr lang="en-CA" dirty="0"/>
          </a:p>
        </p:txBody>
      </p:sp>
      <p:sp>
        <p:nvSpPr>
          <p:cNvPr id="36" name="Rectangular Callout 35"/>
          <p:cNvSpPr/>
          <p:nvPr/>
        </p:nvSpPr>
        <p:spPr>
          <a:xfrm>
            <a:off x="10064259" y="5053471"/>
            <a:ext cx="2027428" cy="1041882"/>
          </a:xfrm>
          <a:prstGeom prst="wedgeRectCallout">
            <a:avLst>
              <a:gd name="adj1" fmla="val 19986"/>
              <a:gd name="adj2" fmla="val -73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we can </a:t>
            </a:r>
            <a:r>
              <a:rPr lang="en-US" b="1" dirty="0"/>
              <a:t>detect</a:t>
            </a:r>
            <a:r>
              <a:rPr lang="en-US" dirty="0"/>
              <a:t> this, we can know it is safe to </a:t>
            </a:r>
            <a:r>
              <a:rPr lang="en-US" b="1" dirty="0"/>
              <a:t>free</a:t>
            </a:r>
            <a:r>
              <a:rPr lang="en-US" dirty="0"/>
              <a:t> 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0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47" grpId="0" animBg="1"/>
      <p:bldP spid="41" grpId="0" animBg="1"/>
      <p:bldP spid="42" grpId="0"/>
      <p:bldP spid="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164" y="771507"/>
            <a:ext cx="10972800" cy="3196184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Key assumption:</a:t>
            </a:r>
            <a:r>
              <a:rPr lang="en-CA" dirty="0"/>
              <a:t> threads are </a:t>
            </a:r>
            <a:r>
              <a:rPr lang="en-CA" b="1" dirty="0"/>
              <a:t>quiescent </a:t>
            </a:r>
            <a:r>
              <a:rPr lang="en-CA" dirty="0"/>
              <a:t>when </a:t>
            </a:r>
            <a:r>
              <a:rPr lang="en-CA" b="1" u="sng" dirty="0"/>
              <a:t>not</a:t>
            </a:r>
            <a:r>
              <a:rPr lang="en-CA" dirty="0"/>
              <a:t> executing data structure operations</a:t>
            </a:r>
            <a:endParaRPr lang="en-US" dirty="0"/>
          </a:p>
          <a:p>
            <a:r>
              <a:rPr lang="en-US" dirty="0"/>
              <a:t>The execution is divided into </a:t>
            </a:r>
            <a:r>
              <a:rPr lang="en-US" i="1" dirty="0"/>
              <a:t>epochs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the current epoch number is stored (as a global) in shared memory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At the start of </a:t>
            </a:r>
            <a:r>
              <a:rPr lang="en-US" b="1" u="sng" dirty="0"/>
              <a:t>each</a:t>
            </a:r>
            <a:r>
              <a:rPr lang="en-US" dirty="0"/>
              <a:t> data structure operation: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read current epoch and </a:t>
            </a:r>
            <a:r>
              <a:rPr lang="en-US" sz="1900" b="1" u="sng" dirty="0"/>
              <a:t>announce</a:t>
            </a:r>
            <a:r>
              <a:rPr lang="en-US" sz="1900" dirty="0"/>
              <a:t> it (in a global array with one slot per thread)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check whether all other threads have announced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/>
              <a:t>if so, </a:t>
            </a:r>
            <a:r>
              <a:rPr lang="en-US" sz="1900" b="1" u="sng" dirty="0"/>
              <a:t>increment</a:t>
            </a:r>
            <a:r>
              <a:rPr lang="en-US" sz="1900" dirty="0"/>
              <a:t> the current epoch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70927" y="4859173"/>
            <a:ext cx="66967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70949" y="46771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time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6351547" y="4677155"/>
            <a:ext cx="1067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263315" y="4677155"/>
            <a:ext cx="1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44077" y="5012481"/>
            <a:ext cx="203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Current epoch incremented from e-2 to e-1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5367" y="5012481"/>
            <a:ext cx="189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Current epoch incremented from e-1 to e</a:t>
            </a:r>
          </a:p>
        </p:txBody>
      </p:sp>
      <p:sp>
        <p:nvSpPr>
          <p:cNvPr id="59" name="Left Brace 58"/>
          <p:cNvSpPr/>
          <p:nvPr/>
        </p:nvSpPr>
        <p:spPr>
          <a:xfrm rot="5400000">
            <a:off x="5172001" y="3392876"/>
            <a:ext cx="283215" cy="2078009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01598" y="3967691"/>
            <a:ext cx="260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FF00"/>
                </a:solidFill>
              </a:rPr>
              <a:t>This is a grace period!</a:t>
            </a: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911164" y="143656"/>
            <a:ext cx="10353761" cy="53684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Using </a:t>
            </a:r>
            <a:r>
              <a:rPr lang="en-CA" dirty="0">
                <a:solidFill>
                  <a:srgbClr val="FFFF00"/>
                </a:solidFill>
              </a:rPr>
              <a:t>epochs</a:t>
            </a:r>
            <a:r>
              <a:rPr lang="en-CA" dirty="0"/>
              <a:t> to </a:t>
            </a:r>
            <a:r>
              <a:rPr lang="en-CA" dirty="0">
                <a:solidFill>
                  <a:srgbClr val="FFFF00"/>
                </a:solidFill>
              </a:rPr>
              <a:t>detect</a:t>
            </a:r>
            <a:r>
              <a:rPr lang="en-CA" dirty="0"/>
              <a:t> grace periods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428526" y="4051388"/>
            <a:ext cx="3383862" cy="654478"/>
          </a:xfrm>
          <a:prstGeom prst="wedgeRectCallout">
            <a:avLst>
              <a:gd name="adj1" fmla="val 62472"/>
              <a:gd name="adj2" fmla="val 491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Before</a:t>
            </a:r>
            <a:r>
              <a:rPr lang="en-US" b="1" dirty="0"/>
              <a:t> </a:t>
            </a:r>
            <a:r>
              <a:rPr lang="en-US" dirty="0"/>
              <a:t>this time, </a:t>
            </a:r>
            <a:r>
              <a:rPr lang="en-US" b="1" u="sng" dirty="0"/>
              <a:t>no</a:t>
            </a:r>
            <a:r>
              <a:rPr lang="en-US" dirty="0"/>
              <a:t> thread has announced epoch e-1</a:t>
            </a:r>
            <a:endParaRPr lang="en-CA" dirty="0"/>
          </a:p>
        </p:txBody>
      </p:sp>
      <p:sp>
        <p:nvSpPr>
          <p:cNvPr id="69" name="Rectangular Callout 68"/>
          <p:cNvSpPr/>
          <p:nvPr/>
        </p:nvSpPr>
        <p:spPr>
          <a:xfrm>
            <a:off x="6601976" y="4017382"/>
            <a:ext cx="3383862" cy="654478"/>
          </a:xfrm>
          <a:prstGeom prst="wedgeRectCallout">
            <a:avLst>
              <a:gd name="adj1" fmla="val -56978"/>
              <a:gd name="adj2" fmla="val 500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Each</a:t>
            </a:r>
            <a:r>
              <a:rPr lang="en-US" dirty="0"/>
              <a:t> thread must have announced e-1 by this time</a:t>
            </a:r>
            <a:endParaRPr lang="en-CA" dirty="0"/>
          </a:p>
        </p:txBody>
      </p:sp>
      <p:sp>
        <p:nvSpPr>
          <p:cNvPr id="70" name="Rectangular Callout 69"/>
          <p:cNvSpPr/>
          <p:nvPr/>
        </p:nvSpPr>
        <p:spPr>
          <a:xfrm>
            <a:off x="7974223" y="5161472"/>
            <a:ext cx="3909741" cy="1304970"/>
          </a:xfrm>
          <a:prstGeom prst="wedgeRectCallout">
            <a:avLst>
              <a:gd name="adj1" fmla="val -27334"/>
              <a:gd name="adj2" fmla="val -869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Therefore, </a:t>
            </a:r>
            <a:r>
              <a:rPr lang="en-US" b="1" u="sng" dirty="0"/>
              <a:t>each</a:t>
            </a:r>
            <a:r>
              <a:rPr lang="en-US" dirty="0"/>
              <a:t> thread starts a new data structure operation and announces e-1 </a:t>
            </a:r>
            <a:r>
              <a:rPr lang="en-US" b="1" dirty="0"/>
              <a:t>at some point between these two times</a:t>
            </a:r>
            <a:r>
              <a:rPr lang="en-US" dirty="0"/>
              <a:t>!</a:t>
            </a:r>
            <a:endParaRPr lang="en-CA" dirty="0"/>
          </a:p>
        </p:txBody>
      </p:sp>
      <p:sp>
        <p:nvSpPr>
          <p:cNvPr id="71" name="Rectangular Callout 70"/>
          <p:cNvSpPr/>
          <p:nvPr/>
        </p:nvSpPr>
        <p:spPr>
          <a:xfrm>
            <a:off x="10067999" y="3292978"/>
            <a:ext cx="2065327" cy="1566195"/>
          </a:xfrm>
          <a:prstGeom prst="wedgeRectCallout">
            <a:avLst>
              <a:gd name="adj1" fmla="val -27334"/>
              <a:gd name="adj2" fmla="val 714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(And each thread is quiescent </a:t>
            </a:r>
            <a:r>
              <a:rPr lang="en-US" b="1" dirty="0"/>
              <a:t>just before</a:t>
            </a:r>
            <a:r>
              <a:rPr lang="en-US" dirty="0"/>
              <a:t> it starts this data structure operation…)</a:t>
            </a:r>
            <a:endParaRPr lang="en-CA" dirty="0"/>
          </a:p>
        </p:txBody>
      </p:sp>
      <p:sp>
        <p:nvSpPr>
          <p:cNvPr id="72" name="Rectangular Callout 71"/>
          <p:cNvSpPr/>
          <p:nvPr/>
        </p:nvSpPr>
        <p:spPr>
          <a:xfrm>
            <a:off x="3334761" y="5991819"/>
            <a:ext cx="3934052" cy="654478"/>
          </a:xfrm>
          <a:prstGeom prst="wedgeRectCallout">
            <a:avLst>
              <a:gd name="adj1" fmla="val 44855"/>
              <a:gd name="adj2" fmla="val 3669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Recall: anything </a:t>
            </a:r>
            <a:r>
              <a:rPr lang="en-US" b="1" dirty="0"/>
              <a:t>retired</a:t>
            </a:r>
            <a:r>
              <a:rPr lang="en-US" dirty="0"/>
              <a:t> </a:t>
            </a:r>
            <a:r>
              <a:rPr lang="en-US" b="1" dirty="0"/>
              <a:t>before</a:t>
            </a:r>
            <a:r>
              <a:rPr lang="en-US" dirty="0"/>
              <a:t> a grace period can be </a:t>
            </a:r>
            <a:r>
              <a:rPr lang="en-US" b="1" dirty="0"/>
              <a:t>freed</a:t>
            </a:r>
            <a:r>
              <a:rPr lang="en-US" dirty="0"/>
              <a:t> </a:t>
            </a:r>
            <a:r>
              <a:rPr lang="en-US" b="1" dirty="0"/>
              <a:t>after</a:t>
            </a:r>
            <a:r>
              <a:rPr lang="en-US" dirty="0"/>
              <a:t> it!</a:t>
            </a:r>
            <a:endParaRPr lang="en-CA" dirty="0"/>
          </a:p>
        </p:txBody>
      </p:sp>
      <p:sp>
        <p:nvSpPr>
          <p:cNvPr id="17" name="Rectangular Callout 71">
            <a:extLst>
              <a:ext uri="{FF2B5EF4-FFF2-40B4-BE49-F238E27FC236}">
                <a16:creationId xmlns:a16="http://schemas.microsoft.com/office/drawing/2014/main" id="{51C8B49E-1998-4824-B7FC-84AEDDA13BFB}"/>
              </a:ext>
            </a:extLst>
          </p:cNvPr>
          <p:cNvSpPr/>
          <p:nvPr/>
        </p:nvSpPr>
        <p:spPr>
          <a:xfrm>
            <a:off x="242043" y="5851458"/>
            <a:ext cx="2940627" cy="862886"/>
          </a:xfrm>
          <a:prstGeom prst="wedgeRectCallout">
            <a:avLst>
              <a:gd name="adj1" fmla="val 55456"/>
              <a:gd name="adj2" fmla="val 168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figure out </a:t>
            </a:r>
            <a:r>
              <a:rPr lang="en-US" b="1" dirty="0"/>
              <a:t>which objects</a:t>
            </a:r>
            <a:r>
              <a:rPr lang="en-US" dirty="0"/>
              <a:t> were retired </a:t>
            </a:r>
            <a:r>
              <a:rPr lang="en-US" b="1" dirty="0"/>
              <a:t>before</a:t>
            </a:r>
            <a:r>
              <a:rPr lang="en-US" dirty="0"/>
              <a:t> this grace period?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11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58" grpId="0"/>
      <p:bldP spid="59" grpId="0" animBg="1"/>
      <p:bldP spid="67" grpId="0"/>
      <p:bldP spid="2" grpId="0" animBg="1"/>
      <p:bldP spid="69" grpId="0" animBg="1"/>
      <p:bldP spid="70" grpId="0" animBg="1"/>
      <p:bldP spid="71" grpId="0" animBg="1"/>
      <p:bldP spid="7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98" y="-8736"/>
            <a:ext cx="11446502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Determining </a:t>
            </a:r>
            <a:r>
              <a:rPr lang="en-US" dirty="0">
                <a:solidFill>
                  <a:srgbClr val="FFFF00"/>
                </a:solidFill>
              </a:rPr>
              <a:t>which records</a:t>
            </a:r>
            <a:r>
              <a:rPr lang="en-US" dirty="0"/>
              <a:t> are safe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34" y="676957"/>
            <a:ext cx="11236830" cy="2708624"/>
          </a:xfrm>
        </p:spPr>
        <p:txBody>
          <a:bodyPr>
            <a:noAutofit/>
          </a:bodyPr>
          <a:lstStyle/>
          <a:p>
            <a:r>
              <a:rPr lang="en-US" dirty="0"/>
              <a:t>Maintain a shared </a:t>
            </a:r>
            <a:r>
              <a:rPr lang="en-US" b="1" dirty="0"/>
              <a:t>limbo bag </a:t>
            </a:r>
            <a:r>
              <a:rPr lang="en-US" dirty="0"/>
              <a:t>for </a:t>
            </a:r>
            <a:r>
              <a:rPr lang="en-US" b="1" u="sng" dirty="0"/>
              <a:t>each</a:t>
            </a:r>
            <a:r>
              <a:rPr lang="en-US" dirty="0"/>
              <a:t> of the </a:t>
            </a:r>
            <a:r>
              <a:rPr lang="en-US" b="1" dirty="0"/>
              <a:t>last 3 epochs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/>
              <a:t>Records retired by thread p are added to the bag for the last epoch </a:t>
            </a:r>
            <a:r>
              <a:rPr lang="en-US" b="1" u="sng" dirty="0"/>
              <a:t>announced</a:t>
            </a:r>
            <a:r>
              <a:rPr lang="en-US" b="1" dirty="0"/>
              <a:t> </a:t>
            </a:r>
            <a:r>
              <a:rPr lang="en-US" dirty="0"/>
              <a:t>by p</a:t>
            </a:r>
          </a:p>
          <a:p>
            <a:pPr lvl="1"/>
            <a:r>
              <a:rPr lang="en-US" dirty="0"/>
              <a:t>So, if p reads epoch 7, then retires a node u, it will place u in the limbo bag for epoch 7</a:t>
            </a:r>
          </a:p>
          <a:p>
            <a:pPr lvl="1"/>
            <a:r>
              <a:rPr lang="en-US" dirty="0"/>
              <a:t>Note: by the time p retires u, the current epoch might be 8 (but it </a:t>
            </a:r>
            <a:r>
              <a:rPr lang="en-US" b="1" dirty="0"/>
              <a:t>cannot</a:t>
            </a:r>
            <a:r>
              <a:rPr lang="en-US" dirty="0"/>
              <a:t> be 9 or larger… why?)</a:t>
            </a:r>
          </a:p>
          <a:p>
            <a:r>
              <a:rPr lang="en-US" dirty="0"/>
              <a:t>When the current epoch changes from e to e+1,</a:t>
            </a:r>
            <a:br>
              <a:rPr lang="en-US" dirty="0"/>
            </a:br>
            <a:r>
              <a:rPr lang="en-US" dirty="0"/>
              <a:t>we free all records in the limbo bag for e-2 (lets see why…)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53349" y="5591574"/>
            <a:ext cx="66967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53371" y="54095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time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7433970" y="5409556"/>
            <a:ext cx="1067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878040" y="5409556"/>
            <a:ext cx="1" cy="3693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930646" y="5744882"/>
            <a:ext cx="1894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Current epoch incremented</a:t>
            </a:r>
            <a:br>
              <a:rPr lang="en-CA" b="1" dirty="0"/>
            </a:br>
            <a:r>
              <a:rPr lang="en-CA" b="1" dirty="0"/>
              <a:t>from e-1 to 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1861" y="574488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Current epoch incremented</a:t>
            </a:r>
            <a:br>
              <a:rPr lang="en-CA" b="1" dirty="0"/>
            </a:br>
            <a:r>
              <a:rPr lang="en-CA" b="1" dirty="0"/>
              <a:t>from e to e+1</a:t>
            </a:r>
          </a:p>
        </p:txBody>
      </p:sp>
      <p:sp>
        <p:nvSpPr>
          <p:cNvPr id="72" name="Left Brace 71"/>
          <p:cNvSpPr/>
          <p:nvPr/>
        </p:nvSpPr>
        <p:spPr>
          <a:xfrm rot="5400000">
            <a:off x="5520041" y="3416157"/>
            <a:ext cx="283215" cy="34962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992298" y="4120407"/>
            <a:ext cx="336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tx2"/>
                </a:solidFill>
              </a:rPr>
              <a:t>Retired records are added to limbo bags for </a:t>
            </a:r>
            <a:r>
              <a:rPr lang="en-CA" b="1" dirty="0">
                <a:solidFill>
                  <a:schemeClr val="tx2"/>
                </a:solidFill>
              </a:rPr>
              <a:t>e-1</a:t>
            </a:r>
            <a:r>
              <a:rPr lang="en-CA" dirty="0">
                <a:solidFill>
                  <a:schemeClr val="tx2"/>
                </a:solidFill>
              </a:rPr>
              <a:t> and </a:t>
            </a:r>
            <a:r>
              <a:rPr lang="en-CA" b="1" dirty="0">
                <a:solidFill>
                  <a:schemeClr val="tx2"/>
                </a:solidFill>
              </a:rPr>
              <a:t>e only.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74372" y="3419389"/>
            <a:ext cx="0" cy="19319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3913521" y="3255728"/>
            <a:ext cx="2756450" cy="11415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880489" y="3515433"/>
            <a:ext cx="263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>
                <a:solidFill>
                  <a:srgbClr val="000000"/>
                </a:solidFill>
              </a:rPr>
              <a:t>No record</a:t>
            </a:r>
            <a:r>
              <a:rPr lang="en-CA" dirty="0">
                <a:solidFill>
                  <a:srgbClr val="000000"/>
                </a:solidFill>
              </a:rPr>
              <a:t> is added to the limbo bag for </a:t>
            </a:r>
            <a:r>
              <a:rPr lang="en-CA" b="1" dirty="0">
                <a:solidFill>
                  <a:srgbClr val="000000"/>
                </a:solidFill>
              </a:rPr>
              <a:t>e-2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8753" y="4724777"/>
            <a:ext cx="358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And, this is a </a:t>
            </a:r>
            <a:r>
              <a:rPr lang="en-CA" b="1" dirty="0">
                <a:solidFill>
                  <a:srgbClr val="FFFF00"/>
                </a:solidFill>
              </a:rPr>
              <a:t>grace period</a:t>
            </a:r>
            <a:r>
              <a:rPr lang="en-CA" dirty="0"/>
              <a:t>!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439432" y="3419389"/>
            <a:ext cx="0" cy="19319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7474375" y="3261554"/>
            <a:ext cx="2990297" cy="130358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7474374" y="3593903"/>
            <a:ext cx="27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Can </a:t>
            </a:r>
            <a:r>
              <a:rPr lang="en-CA" b="1" dirty="0">
                <a:solidFill>
                  <a:srgbClr val="000000"/>
                </a:solidFill>
              </a:rPr>
              <a:t>free</a:t>
            </a:r>
            <a:r>
              <a:rPr lang="en-CA" dirty="0">
                <a:solidFill>
                  <a:srgbClr val="000000"/>
                </a:solidFill>
              </a:rPr>
              <a:t> all records in the limbo bag for </a:t>
            </a:r>
            <a:r>
              <a:rPr lang="en-CA" b="1" dirty="0">
                <a:solidFill>
                  <a:srgbClr val="000000"/>
                </a:solidFill>
              </a:rPr>
              <a:t>e-2</a:t>
            </a:r>
          </a:p>
        </p:txBody>
      </p:sp>
      <p:sp>
        <p:nvSpPr>
          <p:cNvPr id="20" name="Right Arrow 19"/>
          <p:cNvSpPr/>
          <p:nvPr/>
        </p:nvSpPr>
        <p:spPr>
          <a:xfrm flipH="1">
            <a:off x="870323" y="3419389"/>
            <a:ext cx="2975489" cy="161584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1201026" y="3765647"/>
            <a:ext cx="263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u="sng" dirty="0">
                <a:solidFill>
                  <a:srgbClr val="000000"/>
                </a:solidFill>
              </a:rPr>
              <a:t>Every</a:t>
            </a:r>
            <a:r>
              <a:rPr lang="en-CA" dirty="0">
                <a:solidFill>
                  <a:srgbClr val="000000"/>
                </a:solidFill>
              </a:rPr>
              <a:t> record added to the limbo bag for </a:t>
            </a:r>
            <a:r>
              <a:rPr lang="en-CA" b="1" dirty="0">
                <a:solidFill>
                  <a:srgbClr val="000000"/>
                </a:solidFill>
              </a:rPr>
              <a:t>e-2</a:t>
            </a:r>
            <a:r>
              <a:rPr lang="en-CA" dirty="0">
                <a:solidFill>
                  <a:srgbClr val="000000"/>
                </a:solidFill>
              </a:rPr>
              <a:t> is retired </a:t>
            </a:r>
            <a:r>
              <a:rPr lang="en-CA" b="1" u="sng" dirty="0">
                <a:solidFill>
                  <a:srgbClr val="000000"/>
                </a:solidFill>
              </a:rPr>
              <a:t>before this</a:t>
            </a:r>
            <a:r>
              <a:rPr lang="en-CA" dirty="0">
                <a:solidFill>
                  <a:srgbClr val="000000"/>
                </a:solidFill>
              </a:rPr>
              <a:t>!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/>
      <p:bldP spid="69" grpId="0"/>
      <p:bldP spid="72" grpId="0" animBg="1"/>
      <p:bldP spid="4" grpId="0"/>
      <p:bldP spid="23" grpId="0" animBg="1"/>
      <p:bldP spid="10" grpId="0"/>
      <p:bldP spid="27" grpId="0"/>
      <p:bldP spid="29" grpId="0" animBg="1"/>
      <p:bldP spid="30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5978120" y="3886117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368520" y="3886117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40" name="Flowchart: Process 39"/>
          <p:cNvSpPr/>
          <p:nvPr/>
        </p:nvSpPr>
        <p:spPr>
          <a:xfrm>
            <a:off x="5978120" y="387746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9" name="Flowchart: Process 38"/>
          <p:cNvSpPr/>
          <p:nvPr/>
        </p:nvSpPr>
        <p:spPr>
          <a:xfrm>
            <a:off x="5368520" y="387746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5978120" y="387746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5368520" y="387746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5978120" y="387746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5368520" y="3882545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5557566" y="2691571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1" name="Flowchart: Process 40"/>
          <p:cNvSpPr/>
          <p:nvPr/>
        </p:nvSpPr>
        <p:spPr>
          <a:xfrm>
            <a:off x="5557566" y="2691571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Flowchart: Process 43"/>
          <p:cNvSpPr/>
          <p:nvPr/>
        </p:nvSpPr>
        <p:spPr>
          <a:xfrm>
            <a:off x="5557566" y="2691571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5557566" y="2691571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3566" y="1510085"/>
            <a:ext cx="3886200" cy="38876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Steps in a 2-thread execution</a:t>
            </a:r>
            <a:br>
              <a:rPr lang="en-US" b="1" dirty="0">
                <a:solidFill>
                  <a:srgbClr val="000000"/>
                </a:solidFill>
              </a:rPr>
            </a:br>
            <a:br>
              <a:rPr lang="en-US" sz="12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223566" y="1923351"/>
            <a:ext cx="3886200" cy="3486061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6104" y="2322240"/>
            <a:ext cx="215206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dirty="0"/>
              <a:t>Current epoch</a:t>
            </a:r>
          </a:p>
        </p:txBody>
      </p:sp>
      <p:sp>
        <p:nvSpPr>
          <p:cNvPr id="15" name="TextBox 14"/>
          <p:cNvSpPr txBox="1"/>
          <p:nvPr/>
        </p:nvSpPr>
        <p:spPr>
          <a:xfrm rot="19915890">
            <a:off x="4457192" y="4477087"/>
            <a:ext cx="140175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dirty="0"/>
              <a:t>process p</a:t>
            </a:r>
          </a:p>
        </p:txBody>
      </p:sp>
      <p:sp>
        <p:nvSpPr>
          <p:cNvPr id="16" name="TextBox 15"/>
          <p:cNvSpPr txBox="1"/>
          <p:nvPr/>
        </p:nvSpPr>
        <p:spPr>
          <a:xfrm rot="19915890">
            <a:off x="5072988" y="4476674"/>
            <a:ext cx="1400797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dirty="0"/>
              <a:t>process 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5520" y="3516786"/>
            <a:ext cx="23622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dirty="0"/>
              <a:t>Announced epochs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909366" y="2237002"/>
            <a:ext cx="1219200" cy="2958188"/>
          </a:xfrm>
          <a:prstGeom prst="flowChartProcess">
            <a:avLst/>
          </a:prstGeom>
          <a:solidFill>
            <a:srgbClr val="41332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2204766" y="2237003"/>
            <a:ext cx="1219200" cy="2958188"/>
          </a:xfrm>
          <a:prstGeom prst="flowChartProcess">
            <a:avLst/>
          </a:prstGeom>
          <a:solidFill>
            <a:srgbClr val="41332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0766" y="1876322"/>
            <a:ext cx="167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thread 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76166" y="1887990"/>
            <a:ext cx="1676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thread 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9368" y="2281609"/>
            <a:ext cx="1092222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Insert(a)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9368" y="2610301"/>
            <a:ext cx="111947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Insert(b)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367" y="2938993"/>
            <a:ext cx="1210588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Delete(b)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9368" y="3267685"/>
            <a:ext cx="1037720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Insert(f)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9367" y="3596377"/>
            <a:ext cx="1128835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Delete(f)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4768" y="2281609"/>
            <a:ext cx="111466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Insert(g)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04768" y="2610301"/>
            <a:ext cx="110344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4768" y="2938993"/>
            <a:ext cx="1090620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04767" y="3267685"/>
            <a:ext cx="118333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Delete(a)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04768" y="3596377"/>
            <a:ext cx="111947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Insert(b)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04768" y="3965837"/>
            <a:ext cx="111466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Insert(d)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28366" y="223700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528366" y="326824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528366" y="359598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3423966" y="223192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3423966" y="259014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3423966" y="3960382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4398" y="103084"/>
            <a:ext cx="11446502" cy="97102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Example execution</a:t>
            </a:r>
            <a:r>
              <a:rPr lang="en-US" dirty="0"/>
              <a:t> of the EBR algorithm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15245" y="2279807"/>
            <a:ext cx="2822540" cy="786270"/>
          </a:xfrm>
          <a:prstGeom prst="roundRect">
            <a:avLst/>
          </a:prstGeom>
          <a:solidFill>
            <a:srgbClr val="41332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F8F8F8"/>
                </a:solidFill>
              </a:rPr>
              <a:t>Limbo</a:t>
            </a: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rgbClr val="F8F8F8"/>
                </a:solidFill>
              </a:rPr>
              <a:t>bag[0]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515245" y="3167216"/>
            <a:ext cx="2822540" cy="786270"/>
          </a:xfrm>
          <a:prstGeom prst="roundRect">
            <a:avLst/>
          </a:prstGeom>
          <a:solidFill>
            <a:srgbClr val="41332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F8F8F8"/>
                </a:solidFill>
              </a:rPr>
              <a:t>Limbo</a:t>
            </a: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rgbClr val="F8F8F8"/>
                </a:solidFill>
              </a:rPr>
              <a:t>bag[1]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7515245" y="4054625"/>
            <a:ext cx="2822540" cy="786270"/>
          </a:xfrm>
          <a:prstGeom prst="roundRect">
            <a:avLst/>
          </a:prstGeom>
          <a:solidFill>
            <a:srgbClr val="41332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rgbClr val="F8F8F8"/>
                </a:solidFill>
              </a:rPr>
              <a:t>Limbo</a:t>
            </a: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rgbClr val="F8F8F8"/>
                </a:solidFill>
              </a:rPr>
              <a:t>bag[2]</a:t>
            </a:r>
            <a:endParaRPr lang="en-US" dirty="0"/>
          </a:p>
        </p:txBody>
      </p:sp>
      <p:sp>
        <p:nvSpPr>
          <p:cNvPr id="64" name="Flowchart: Process 63"/>
          <p:cNvSpPr/>
          <p:nvPr/>
        </p:nvSpPr>
        <p:spPr>
          <a:xfrm>
            <a:off x="8659815" y="2449333"/>
            <a:ext cx="722302" cy="435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b (0)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8659815" y="3351533"/>
            <a:ext cx="722302" cy="435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 (1)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8659815" y="4230252"/>
            <a:ext cx="722302" cy="435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f (2)</a:t>
            </a:r>
          </a:p>
        </p:txBody>
      </p:sp>
      <p:cxnSp>
        <p:nvCxnSpPr>
          <p:cNvPr id="6" name="Straight Arrow Connector 5"/>
          <p:cNvCxnSpPr>
            <a:stCxn id="47" idx="3"/>
            <a:endCxn id="50" idx="1"/>
          </p:cNvCxnSpPr>
          <p:nvPr/>
        </p:nvCxnSpPr>
        <p:spPr>
          <a:xfrm flipV="1">
            <a:off x="6548166" y="2672942"/>
            <a:ext cx="967079" cy="247229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7" idx="3"/>
            <a:endCxn id="54" idx="1"/>
          </p:cNvCxnSpPr>
          <p:nvPr/>
        </p:nvCxnSpPr>
        <p:spPr>
          <a:xfrm>
            <a:off x="6548166" y="2920171"/>
            <a:ext cx="967079" cy="64018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7" idx="3"/>
            <a:endCxn id="57" idx="1"/>
          </p:cNvCxnSpPr>
          <p:nvPr/>
        </p:nvCxnSpPr>
        <p:spPr>
          <a:xfrm>
            <a:off x="6548166" y="2920171"/>
            <a:ext cx="967079" cy="1527589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71788" y="925343"/>
            <a:ext cx="1430200" cy="1200329"/>
          </a:xfrm>
          <a:prstGeom prst="wedgeRectCallout">
            <a:avLst>
              <a:gd name="adj1" fmla="val 22576"/>
              <a:gd name="adj2" fmla="val 103535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Implicit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current bag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pointer: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epoch%3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8018705" y="846321"/>
            <a:ext cx="3332339" cy="705131"/>
          </a:xfrm>
          <a:prstGeom prst="wedgeRectCallout">
            <a:avLst>
              <a:gd name="adj1" fmla="val -20309"/>
              <a:gd name="adj2" fmla="val 1607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 everything in this bag, clear it out, and reuse it…</a:t>
            </a:r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916204" y="3960545"/>
            <a:ext cx="111466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Insert(g)</a:t>
            </a:r>
          </a:p>
        </p:txBody>
      </p:sp>
      <p:sp>
        <p:nvSpPr>
          <p:cNvPr id="70" name="Flowchart: Process 69"/>
          <p:cNvSpPr/>
          <p:nvPr/>
        </p:nvSpPr>
        <p:spPr>
          <a:xfrm>
            <a:off x="529380" y="3974248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16359" y="4346892"/>
            <a:ext cx="1119474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Insert(k)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204767" y="4346892"/>
            <a:ext cx="1205779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dirty="0"/>
              <a:t>Delete(g)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3426932" y="4342924"/>
            <a:ext cx="381000" cy="373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8" name="Flowchart: Process 57"/>
          <p:cNvSpPr/>
          <p:nvPr/>
        </p:nvSpPr>
        <p:spPr>
          <a:xfrm>
            <a:off x="5557566" y="2690471"/>
            <a:ext cx="990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9443881" y="2449332"/>
            <a:ext cx="722302" cy="4350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 (3)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5362188" y="3883289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2" name="Flowchart: Process 71"/>
          <p:cNvSpPr/>
          <p:nvPr/>
        </p:nvSpPr>
        <p:spPr>
          <a:xfrm>
            <a:off x="5977705" y="3884033"/>
            <a:ext cx="6096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5" name="Rectangular Callout 74"/>
          <p:cNvSpPr/>
          <p:nvPr/>
        </p:nvSpPr>
        <p:spPr>
          <a:xfrm>
            <a:off x="9610505" y="4933642"/>
            <a:ext cx="1632116" cy="638385"/>
          </a:xfrm>
          <a:prstGeom prst="wedgeRectCallout">
            <a:avLst>
              <a:gd name="adj1" fmla="val -41677"/>
              <a:gd name="adj2" fmla="val -2570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Free/clear/</a:t>
            </a:r>
            <a:br>
              <a:rPr lang="en-US" dirty="0"/>
            </a:br>
            <a:r>
              <a:rPr lang="en-US" dirty="0"/>
              <a:t>reuse bag…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0337785" y="1617724"/>
            <a:ext cx="180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Bags represent</a:t>
            </a:r>
          </a:p>
          <a:p>
            <a:r>
              <a:rPr lang="en-US" dirty="0"/>
              <a:t>these epochs: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505919" y="24964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77" name="TextBox 76"/>
          <p:cNvSpPr txBox="1"/>
          <p:nvPr/>
        </p:nvSpPr>
        <p:spPr>
          <a:xfrm>
            <a:off x="10505919" y="335153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78" name="TextBox 77"/>
          <p:cNvSpPr txBox="1"/>
          <p:nvPr/>
        </p:nvSpPr>
        <p:spPr>
          <a:xfrm>
            <a:off x="10505919" y="424044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79" name="TextBox 78"/>
          <p:cNvSpPr txBox="1"/>
          <p:nvPr/>
        </p:nvSpPr>
        <p:spPr>
          <a:xfrm>
            <a:off x="10920724" y="25058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505919" y="2516899"/>
            <a:ext cx="309700" cy="348858"/>
            <a:chOff x="10505919" y="2492558"/>
            <a:chExt cx="309700" cy="34885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505919" y="2497248"/>
              <a:ext cx="309700" cy="3441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505919" y="2492558"/>
              <a:ext cx="309700" cy="3387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10914983" y="334570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505919" y="3366176"/>
            <a:ext cx="309700" cy="348858"/>
            <a:chOff x="10505919" y="2492558"/>
            <a:chExt cx="309700" cy="348858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0505919" y="2497248"/>
              <a:ext cx="309700" cy="3441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10505919" y="2492558"/>
              <a:ext cx="309700" cy="3387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8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0" grpId="0" animBg="1"/>
      <p:bldP spid="39" grpId="0" animBg="1"/>
      <p:bldP spid="42" grpId="0" animBg="1"/>
      <p:bldP spid="43" grpId="0" animBg="1"/>
      <p:bldP spid="46" grpId="0" animBg="1"/>
      <p:bldP spid="45" grpId="0" animBg="1"/>
      <p:bldP spid="4" grpId="0" animBg="1"/>
      <p:bldP spid="41" grpId="0" animBg="1"/>
      <p:bldP spid="44" grpId="0" animBg="1"/>
      <p:bldP spid="47" grpId="0" animBg="1"/>
      <p:bldP spid="62" grpId="0" animBg="1"/>
      <p:bldP spid="63" grpId="0" animBg="1"/>
      <p:bldP spid="5" grpId="0"/>
      <p:bldP spid="15" grpId="0"/>
      <p:bldP spid="16" grpId="0"/>
      <p:bldP spid="20" grpId="0"/>
      <p:bldP spid="29" grpId="0" animBg="1"/>
      <p:bldP spid="30" grpId="0" animBg="1"/>
      <p:bldP spid="31" grpId="0"/>
      <p:bldP spid="32" grpId="0"/>
      <p:bldP spid="21" grpId="0"/>
      <p:bldP spid="22" grpId="0"/>
      <p:bldP spid="23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49" grpId="0" animBg="1"/>
      <p:bldP spid="52" grpId="0" animBg="1"/>
      <p:bldP spid="53" grpId="0" animBg="1"/>
      <p:bldP spid="55" grpId="0" animBg="1"/>
      <p:bldP spid="56" grpId="0" animBg="1"/>
      <p:bldP spid="60" grpId="0" animBg="1"/>
      <p:bldP spid="50" grpId="0" animBg="1"/>
      <p:bldP spid="54" grpId="0" animBg="1"/>
      <p:bldP spid="57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17" grpId="0" animBg="1"/>
      <p:bldP spid="18" grpId="0" animBg="1"/>
      <p:bldP spid="18" grpId="1" animBg="1"/>
      <p:bldP spid="69" grpId="0"/>
      <p:bldP spid="70" grpId="0" animBg="1"/>
      <p:bldP spid="71" grpId="0"/>
      <p:bldP spid="73" grpId="0"/>
      <p:bldP spid="74" grpId="0" animBg="1"/>
      <p:bldP spid="58" grpId="0" animBg="1"/>
      <p:bldP spid="59" grpId="0" animBg="1"/>
      <p:bldP spid="61" grpId="0" animBg="1"/>
      <p:bldP spid="72" grpId="0" animBg="1"/>
      <p:bldP spid="75" grpId="0" animBg="1"/>
      <p:bldP spid="75" grpId="1" animBg="1"/>
      <p:bldP spid="2" grpId="0"/>
      <p:bldP spid="3" grpId="0"/>
      <p:bldP spid="77" grpId="0"/>
      <p:bldP spid="78" grpId="0"/>
      <p:bldP spid="79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03" y="49460"/>
            <a:ext cx="6936776" cy="6542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1" y="630928"/>
            <a:ext cx="4307684" cy="958211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Implementation: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Data types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535889" y="1250275"/>
            <a:ext cx="3332339" cy="431761"/>
          </a:xfrm>
          <a:prstGeom prst="wedgeRectCallout">
            <a:avLst>
              <a:gd name="adj1" fmla="val -62249"/>
              <a:gd name="adj2" fmla="val -44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Sequential</a:t>
            </a:r>
            <a:r>
              <a:rPr lang="en-US" dirty="0"/>
              <a:t> implementation</a:t>
            </a:r>
            <a:endParaRPr lang="en-CA" dirty="0"/>
          </a:p>
        </p:txBody>
      </p:sp>
      <p:sp>
        <p:nvSpPr>
          <p:cNvPr id="6" name="Rectangular Callout 5"/>
          <p:cNvSpPr/>
          <p:nvPr/>
        </p:nvSpPr>
        <p:spPr>
          <a:xfrm>
            <a:off x="4535889" y="1250274"/>
            <a:ext cx="3332339" cy="431761"/>
          </a:xfrm>
          <a:prstGeom prst="wedgeRectCallout">
            <a:avLst>
              <a:gd name="adj1" fmla="val -73631"/>
              <a:gd name="adj2" fmla="val -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Sequential</a:t>
            </a:r>
            <a:r>
              <a:rPr lang="en-US" dirty="0"/>
              <a:t> implementation</a:t>
            </a:r>
            <a:endParaRPr lang="en-CA" dirty="0"/>
          </a:p>
        </p:txBody>
      </p:sp>
      <p:sp>
        <p:nvSpPr>
          <p:cNvPr id="7" name="Rectangular Callout 6"/>
          <p:cNvSpPr/>
          <p:nvPr/>
        </p:nvSpPr>
        <p:spPr>
          <a:xfrm>
            <a:off x="5239136" y="186071"/>
            <a:ext cx="3332339" cy="345718"/>
          </a:xfrm>
          <a:prstGeom prst="wedgeRectCallout">
            <a:avLst>
              <a:gd name="adj1" fmla="val -58196"/>
              <a:gd name="adj2" fmla="val 236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alignas</a:t>
            </a:r>
            <a:r>
              <a:rPr lang="en-US" dirty="0"/>
              <a:t> to serve as padding</a:t>
            </a:r>
            <a:endParaRPr lang="en-CA" dirty="0"/>
          </a:p>
        </p:txBody>
      </p:sp>
      <p:sp>
        <p:nvSpPr>
          <p:cNvPr id="8" name="Rectangular Callout 7"/>
          <p:cNvSpPr/>
          <p:nvPr/>
        </p:nvSpPr>
        <p:spPr>
          <a:xfrm>
            <a:off x="7750368" y="3207675"/>
            <a:ext cx="3823468" cy="951726"/>
          </a:xfrm>
          <a:prstGeom prst="wedgeRectCallout">
            <a:avLst>
              <a:gd name="adj1" fmla="val -60506"/>
              <a:gd name="adj2" fmla="val 301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Threads’ epoch announcements represent the epoch they are </a:t>
            </a:r>
            <a:r>
              <a:rPr lang="en-US" b="1" u="sng" dirty="0"/>
              <a:t>conceptually running in</a:t>
            </a:r>
            <a:endParaRPr lang="en-CA" b="1" u="sng" dirty="0"/>
          </a:p>
        </p:txBody>
      </p:sp>
      <p:sp>
        <p:nvSpPr>
          <p:cNvPr id="10" name="Rectangular Callout 9"/>
          <p:cNvSpPr/>
          <p:nvPr/>
        </p:nvSpPr>
        <p:spPr>
          <a:xfrm>
            <a:off x="6535050" y="4427303"/>
            <a:ext cx="3823468" cy="668481"/>
          </a:xfrm>
          <a:prstGeom prst="wedgeRectCallout">
            <a:avLst>
              <a:gd name="adj1" fmla="val -76677"/>
              <a:gd name="adj2" fmla="val -474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Limbo bags for the current epoch and the previous two epochs</a:t>
            </a:r>
            <a:endParaRPr lang="en-CA" dirty="0"/>
          </a:p>
        </p:txBody>
      </p:sp>
      <p:sp>
        <p:nvSpPr>
          <p:cNvPr id="11" name="Rectangular Callout 10"/>
          <p:cNvSpPr/>
          <p:nvPr/>
        </p:nvSpPr>
        <p:spPr>
          <a:xfrm>
            <a:off x="4701886" y="5304560"/>
            <a:ext cx="2863695" cy="665018"/>
          </a:xfrm>
          <a:prstGeom prst="wedgeRectCallout">
            <a:avLst>
              <a:gd name="adj1" fmla="val -65986"/>
              <a:gd name="adj2" fmla="val -294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API: let’s see how these are implemented</a:t>
            </a:r>
            <a:endParaRPr lang="en-CA" dirty="0"/>
          </a:p>
        </p:txBody>
      </p:sp>
      <p:sp>
        <p:nvSpPr>
          <p:cNvPr id="12" name="Rectangular Callout 11"/>
          <p:cNvSpPr/>
          <p:nvPr/>
        </p:nvSpPr>
        <p:spPr>
          <a:xfrm>
            <a:off x="7894204" y="5642857"/>
            <a:ext cx="3587748" cy="744681"/>
          </a:xfrm>
          <a:prstGeom prst="wedgeRectCallout">
            <a:avLst>
              <a:gd name="adj1" fmla="val -67252"/>
              <a:gd name="adj2" fmla="val 554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Another option instead of passing </a:t>
            </a:r>
            <a:r>
              <a:rPr lang="en-US" dirty="0" err="1"/>
              <a:t>tid</a:t>
            </a:r>
            <a:r>
              <a:rPr lang="en-US" dirty="0"/>
              <a:t> to every function</a:t>
            </a:r>
            <a:endParaRPr lang="en-CA" dirty="0"/>
          </a:p>
        </p:txBody>
      </p:sp>
      <p:sp>
        <p:nvSpPr>
          <p:cNvPr id="14" name="Rectangular Callout 13"/>
          <p:cNvSpPr/>
          <p:nvPr/>
        </p:nvSpPr>
        <p:spPr>
          <a:xfrm>
            <a:off x="4958582" y="2361347"/>
            <a:ext cx="3406099" cy="652895"/>
          </a:xfrm>
          <a:prstGeom prst="wedgeRectCallout">
            <a:avLst>
              <a:gd name="adj1" fmla="val -81507"/>
              <a:gd name="adj2" fmla="val 591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 T of objects to manage/reclaim is </a:t>
            </a:r>
            <a:r>
              <a:rPr lang="en-US" dirty="0" err="1"/>
              <a:t>templated</a:t>
            </a:r>
            <a:endParaRPr lang="en-CA" dirty="0"/>
          </a:p>
        </p:txBody>
      </p:sp>
      <p:sp>
        <p:nvSpPr>
          <p:cNvPr id="15" name="Rectangular Callout 14"/>
          <p:cNvSpPr/>
          <p:nvPr/>
        </p:nvSpPr>
        <p:spPr>
          <a:xfrm>
            <a:off x="8468591" y="1571896"/>
            <a:ext cx="3654844" cy="1088706"/>
          </a:xfrm>
          <a:prstGeom prst="wedgeRectCallout">
            <a:avLst>
              <a:gd name="adj1" fmla="val -66861"/>
              <a:gd name="adj2" fmla="val -496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Note: </a:t>
            </a:r>
            <a:r>
              <a:rPr lang="en-US" dirty="0" err="1"/>
              <a:t>freeAll</a:t>
            </a:r>
            <a:r>
              <a:rPr lang="en-US" dirty="0"/>
              <a:t> should cause object </a:t>
            </a:r>
            <a:r>
              <a:rPr lang="en-US" b="1" dirty="0"/>
              <a:t>destructors</a:t>
            </a:r>
            <a:r>
              <a:rPr lang="en-US" dirty="0"/>
              <a:t> to be called just before the objects are freed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11540</TotalTime>
  <Words>2258</Words>
  <Application>Microsoft Office PowerPoint</Application>
  <PresentationFormat>Widescreen</PresentationFormat>
  <Paragraphs>293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Courier New</vt:lpstr>
      <vt:lpstr>Rockwell</vt:lpstr>
      <vt:lpstr>Damask</vt:lpstr>
      <vt:lpstr>Multicore programming</vt:lpstr>
      <vt:lpstr>This time</vt:lpstr>
      <vt:lpstr>Lifecycle of a record (object)</vt:lpstr>
      <vt:lpstr>Reclamation with and without locks</vt:lpstr>
      <vt:lpstr>Quiescence and grace periods</vt:lpstr>
      <vt:lpstr>PowerPoint Presentation</vt:lpstr>
      <vt:lpstr>Determining which records are safe to free</vt:lpstr>
      <vt:lpstr>PowerPoint Presentation</vt:lpstr>
      <vt:lpstr>Implementation: Data types</vt:lpstr>
      <vt:lpstr>PowerPoint Presentation</vt:lpstr>
      <vt:lpstr>PowerPoint Presentation</vt:lpstr>
      <vt:lpstr>PowerPoint Presentation</vt:lpstr>
      <vt:lpstr>Adding an RAII GetGuard() operation</vt:lpstr>
      <vt:lpstr>PowerPoint Presentation</vt:lpstr>
      <vt:lpstr>PowerPoint Presentation</vt:lpstr>
      <vt:lpstr>PowerPoint Presentation</vt:lpstr>
      <vt:lpstr>PowerPoint Presentation</vt:lpstr>
      <vt:lpstr>Optimizing into a “real” algorithm (one worth implementing)</vt:lpstr>
      <vt:lpstr>PowerPoint Presentation</vt:lpstr>
      <vt:lpstr>Significant change from EBR</vt:lpstr>
      <vt:lpstr>Easy change: scanning epoch announcements</vt:lpstr>
      <vt:lpstr>Efficient bags</vt:lpstr>
      <vt:lpstr>Complexity of DEBRA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502</cp:revision>
  <dcterms:created xsi:type="dcterms:W3CDTF">2018-08-02T15:34:22Z</dcterms:created>
  <dcterms:modified xsi:type="dcterms:W3CDTF">2021-03-17T01:59:41Z</dcterms:modified>
</cp:coreProperties>
</file>