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9"/>
  </p:notesMasterIdLst>
  <p:sldIdLst>
    <p:sldId id="256" r:id="rId2"/>
    <p:sldId id="417" r:id="rId3"/>
    <p:sldId id="418" r:id="rId4"/>
    <p:sldId id="419" r:id="rId5"/>
    <p:sldId id="390" r:id="rId6"/>
    <p:sldId id="391" r:id="rId7"/>
    <p:sldId id="392" r:id="rId8"/>
    <p:sldId id="393" r:id="rId9"/>
    <p:sldId id="394" r:id="rId10"/>
    <p:sldId id="395" r:id="rId11"/>
    <p:sldId id="285" r:id="rId12"/>
    <p:sldId id="396" r:id="rId13"/>
    <p:sldId id="397" r:id="rId14"/>
    <p:sldId id="288" r:id="rId15"/>
    <p:sldId id="398" r:id="rId16"/>
    <p:sldId id="399" r:id="rId17"/>
    <p:sldId id="295" r:id="rId18"/>
    <p:sldId id="400" r:id="rId19"/>
    <p:sldId id="401" r:id="rId20"/>
    <p:sldId id="402" r:id="rId21"/>
    <p:sldId id="403" r:id="rId22"/>
    <p:sldId id="298" r:id="rId23"/>
    <p:sldId id="446" r:id="rId24"/>
    <p:sldId id="423" r:id="rId25"/>
    <p:sldId id="404" r:id="rId26"/>
    <p:sldId id="410" r:id="rId27"/>
    <p:sldId id="447" r:id="rId28"/>
  </p:sldIdLst>
  <p:sldSz cx="12192000" cy="6858000"/>
  <p:notesSz cx="6858000" cy="9144000"/>
  <p:embeddedFontLst>
    <p:embeddedFont>
      <p:font typeface="Bookman Old Style" panose="02050604050505020204" pitchFamily="18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onsolas" panose="020B0609020204030204" pitchFamily="49" charset="0"/>
      <p:regular r:id="rId38"/>
      <p:bold r:id="rId39"/>
      <p:italic r:id="rId40"/>
      <p:boldItalic r:id="rId41"/>
    </p:embeddedFont>
    <p:embeddedFont>
      <p:font typeface="Rockwell" panose="02060603020205020403" pitchFamily="18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2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2" y="5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OneDrive\synced-documents\bitbucket\UnionFindHTM\fixed_performanc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scatterChart>
        <c:scatterStyle val="lineMarker"/>
        <c:varyColors val="0"/>
        <c:ser>
          <c:idx val="1"/>
          <c:order val="0"/>
          <c:tx>
            <c:v>Original</c:v>
          </c:tx>
          <c:marker>
            <c:symbol val="square"/>
            <c:size val="11"/>
          </c:marker>
          <c:xVal>
            <c:numRef>
              <c:f>Sheet1!$C$17:$C$30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20</c:v>
                </c:pt>
                <c:pt idx="7">
                  <c:v>24</c:v>
                </c:pt>
                <c:pt idx="8">
                  <c:v>28</c:v>
                </c:pt>
                <c:pt idx="9">
                  <c:v>32</c:v>
                </c:pt>
                <c:pt idx="10">
                  <c:v>36</c:v>
                </c:pt>
                <c:pt idx="11">
                  <c:v>40</c:v>
                </c:pt>
                <c:pt idx="12">
                  <c:v>44</c:v>
                </c:pt>
                <c:pt idx="13">
                  <c:v>48</c:v>
                </c:pt>
              </c:numCache>
            </c:numRef>
          </c:xVal>
          <c:yVal>
            <c:numRef>
              <c:f>Sheet1!$D$17:$D$30</c:f>
              <c:numCache>
                <c:formatCode>0.00E+00</c:formatCode>
                <c:ptCount val="14"/>
                <c:pt idx="0">
                  <c:v>4779600</c:v>
                </c:pt>
                <c:pt idx="1">
                  <c:v>9295120</c:v>
                </c:pt>
                <c:pt idx="2">
                  <c:v>14804300</c:v>
                </c:pt>
                <c:pt idx="3">
                  <c:v>26976100</c:v>
                </c:pt>
                <c:pt idx="4">
                  <c:v>35356100</c:v>
                </c:pt>
                <c:pt idx="5">
                  <c:v>39822000</c:v>
                </c:pt>
                <c:pt idx="6">
                  <c:v>43986500</c:v>
                </c:pt>
                <c:pt idx="7">
                  <c:v>51681800</c:v>
                </c:pt>
                <c:pt idx="8">
                  <c:v>46263200</c:v>
                </c:pt>
                <c:pt idx="9">
                  <c:v>48908800</c:v>
                </c:pt>
                <c:pt idx="10">
                  <c:v>47024200</c:v>
                </c:pt>
                <c:pt idx="11">
                  <c:v>44936100</c:v>
                </c:pt>
                <c:pt idx="12">
                  <c:v>45662700</c:v>
                </c:pt>
                <c:pt idx="13">
                  <c:v>45415500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D38-4A4C-AB1A-9EEB87C85CCA}"/>
            </c:ext>
          </c:extLst>
        </c:ser>
        <c:ser>
          <c:idx val="0"/>
          <c:order val="1"/>
          <c:tx>
            <c:v>Node padding REMOVED</c:v>
          </c:tx>
          <c:marker>
            <c:symbol val="diamond"/>
            <c:size val="15"/>
          </c:marker>
          <c:xVal>
            <c:numRef>
              <c:f>Sheet1!$C$3:$C$16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20</c:v>
                </c:pt>
                <c:pt idx="7">
                  <c:v>24</c:v>
                </c:pt>
                <c:pt idx="8">
                  <c:v>28</c:v>
                </c:pt>
                <c:pt idx="9">
                  <c:v>32</c:v>
                </c:pt>
                <c:pt idx="10">
                  <c:v>36</c:v>
                </c:pt>
                <c:pt idx="11">
                  <c:v>40</c:v>
                </c:pt>
                <c:pt idx="12">
                  <c:v>44</c:v>
                </c:pt>
                <c:pt idx="13">
                  <c:v>48</c:v>
                </c:pt>
              </c:numCache>
            </c:numRef>
          </c:xVal>
          <c:yVal>
            <c:numRef>
              <c:f>Sheet1!$D$3:$D$16</c:f>
              <c:numCache>
                <c:formatCode>0.00E+00</c:formatCode>
                <c:ptCount val="14"/>
                <c:pt idx="0">
                  <c:v>8488890</c:v>
                </c:pt>
                <c:pt idx="1">
                  <c:v>16653800</c:v>
                </c:pt>
                <c:pt idx="2">
                  <c:v>33113500</c:v>
                </c:pt>
                <c:pt idx="3">
                  <c:v>63383800</c:v>
                </c:pt>
                <c:pt idx="4">
                  <c:v>92836200</c:v>
                </c:pt>
                <c:pt idx="5">
                  <c:v>118607000</c:v>
                </c:pt>
                <c:pt idx="6">
                  <c:v>146728000</c:v>
                </c:pt>
                <c:pt idx="7">
                  <c:v>160501000</c:v>
                </c:pt>
                <c:pt idx="8">
                  <c:v>170878000</c:v>
                </c:pt>
                <c:pt idx="9">
                  <c:v>210000000</c:v>
                </c:pt>
                <c:pt idx="10">
                  <c:v>244877000</c:v>
                </c:pt>
                <c:pt idx="11">
                  <c:v>268292000</c:v>
                </c:pt>
                <c:pt idx="12">
                  <c:v>275299000</c:v>
                </c:pt>
                <c:pt idx="13">
                  <c:v>273463000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D38-4A4C-AB1A-9EEB87C85C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314112"/>
        <c:axId val="60314688"/>
      </c:scatterChart>
      <c:valAx>
        <c:axId val="60314112"/>
        <c:scaling>
          <c:orientation val="minMax"/>
          <c:max val="48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/>
                  <a:t>concurrent threads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60314688"/>
        <c:crosses val="autoZero"/>
        <c:crossBetween val="midCat"/>
        <c:majorUnit val="4"/>
      </c:valAx>
      <c:valAx>
        <c:axId val="60314688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60314112"/>
        <c:crosses val="autoZero"/>
        <c:crossBetween val="midCat"/>
        <c:dispUnits>
          <c:builtInUnit val="millions"/>
        </c:dispUnits>
      </c:valAx>
    </c:plotArea>
    <c:legend>
      <c:legendPos val="t"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C6161-7B52-436D-ACF3-D03E5CDC2546}" type="datetimeFigureOut">
              <a:rPr lang="en-CA" smtClean="0"/>
              <a:t>2021-04-29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9B390-6013-4107-B952-25B9C3E6C3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82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“</a:t>
            </a:r>
            <a:r>
              <a:rPr lang="en-US" b="1" u="sng" dirty="0"/>
              <a:t>Atomically</a:t>
            </a:r>
            <a:r>
              <a:rPr lang="en-US" dirty="0"/>
              <a:t> increments or decrements the current value.</a:t>
            </a:r>
            <a:br>
              <a:rPr lang="en-US" dirty="0"/>
            </a:br>
            <a:r>
              <a:rPr lang="en-US" dirty="0"/>
              <a:t>The operation is a read-modify-write operation. […]</a:t>
            </a:r>
            <a:br>
              <a:rPr lang="en-US" dirty="0"/>
            </a:br>
            <a:r>
              <a:rPr lang="en-US" b="1" dirty="0"/>
              <a:t>Performs </a:t>
            </a:r>
            <a:r>
              <a:rPr lang="en-US" b="1" u="sng" dirty="0"/>
              <a:t>atomic</a:t>
            </a:r>
            <a:r>
              <a:rPr lang="en-US" b="1" dirty="0"/>
              <a:t> post-increment.</a:t>
            </a:r>
            <a:r>
              <a:rPr lang="en-US" dirty="0"/>
              <a:t> Equivalent to </a:t>
            </a:r>
            <a:r>
              <a:rPr lang="en-US" dirty="0" err="1"/>
              <a:t>fetch_add</a:t>
            </a:r>
            <a:r>
              <a:rPr lang="en-US" dirty="0"/>
              <a:t>(1).</a:t>
            </a:r>
            <a:r>
              <a:rPr lang="en-CA" dirty="0"/>
              <a:t>”</a:t>
            </a:r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BCD55-22E8-4905-B55E-4E3924587B87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2771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389546"/>
            <a:ext cx="9001462" cy="1300271"/>
          </a:xfrm>
        </p:spPr>
        <p:txBody>
          <a:bodyPr>
            <a:normAutofit/>
          </a:bodyPr>
          <a:lstStyle/>
          <a:p>
            <a:r>
              <a:rPr lang="en-US" sz="4400" dirty="0"/>
              <a:t>Multicore programming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3738" y="1763948"/>
            <a:ext cx="10184524" cy="4085617"/>
          </a:xfrm>
        </p:spPr>
        <p:txBody>
          <a:bodyPr>
            <a:normAutofit/>
          </a:bodyPr>
          <a:lstStyle/>
          <a:p>
            <a:endParaRPr lang="en-US" sz="2800" b="1" dirty="0"/>
          </a:p>
          <a:p>
            <a:endParaRPr lang="en-US" sz="2600" dirty="0"/>
          </a:p>
          <a:p>
            <a:r>
              <a:rPr lang="en-US" sz="2600" dirty="0"/>
              <a:t>Implementing a counter: what could go wrong?</a:t>
            </a:r>
          </a:p>
          <a:p>
            <a:r>
              <a:rPr lang="en-US" sz="2600" b="1" dirty="0"/>
              <a:t>Lecture 2</a:t>
            </a:r>
          </a:p>
          <a:p>
            <a:endParaRPr lang="en-US" dirty="0"/>
          </a:p>
          <a:p>
            <a:r>
              <a:rPr lang="en-US" sz="2200" dirty="0"/>
              <a:t>Trevor Brown</a:t>
            </a:r>
          </a:p>
        </p:txBody>
      </p:sp>
    </p:spTree>
    <p:extLst>
      <p:ext uri="{BB962C8B-B14F-4D97-AF65-F5344CB8AC3E}">
        <p14:creationId xmlns:p14="http://schemas.microsoft.com/office/powerpoint/2010/main" val="330166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after adding a 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861457"/>
            <a:ext cx="10924657" cy="3929743"/>
          </a:xfrm>
        </p:spPr>
        <p:txBody>
          <a:bodyPr>
            <a:normAutofit/>
          </a:bodyPr>
          <a:lstStyle/>
          <a:p>
            <a:r>
              <a:rPr lang="en-US" dirty="0"/>
              <a:t>Same as the previous</a:t>
            </a:r>
            <a:br>
              <a:rPr lang="en-US" dirty="0"/>
            </a:br>
            <a:r>
              <a:rPr lang="en-US" dirty="0"/>
              <a:t>“</a:t>
            </a:r>
            <a:r>
              <a:rPr lang="en-US" b="1" dirty="0"/>
              <a:t>accuracy experiment”</a:t>
            </a:r>
          </a:p>
          <a:p>
            <a:pPr lvl="1"/>
            <a:r>
              <a:rPr lang="en-US" dirty="0"/>
              <a:t>Comparing final counter value</a:t>
            </a:r>
            <a:br>
              <a:rPr lang="en-US" dirty="0"/>
            </a:br>
            <a:r>
              <a:rPr lang="en-US" dirty="0"/>
              <a:t>of </a:t>
            </a:r>
            <a:r>
              <a:rPr lang="en-US" b="1" dirty="0"/>
              <a:t>naïve </a:t>
            </a:r>
            <a:r>
              <a:rPr lang="en-US" dirty="0"/>
              <a:t>and </a:t>
            </a:r>
            <a:r>
              <a:rPr lang="en-US" b="1" dirty="0"/>
              <a:t>lock-based</a:t>
            </a:r>
          </a:p>
          <a:p>
            <a:r>
              <a:rPr lang="en-US" dirty="0"/>
              <a:t>Output is now </a:t>
            </a:r>
            <a:r>
              <a:rPr lang="en-US" b="1" dirty="0"/>
              <a:t>correct</a:t>
            </a:r>
            <a:r>
              <a:rPr lang="en-US" dirty="0"/>
              <a:t>!</a:t>
            </a:r>
          </a:p>
          <a:p>
            <a:r>
              <a:rPr lang="en-US" dirty="0"/>
              <a:t>(Of course, this experiment is</a:t>
            </a:r>
            <a:br>
              <a:rPr lang="en-US" dirty="0"/>
            </a:br>
            <a:r>
              <a:rPr lang="en-US" dirty="0"/>
              <a:t> </a:t>
            </a:r>
            <a:r>
              <a:rPr lang="en-US" b="1" dirty="0"/>
              <a:t>not </a:t>
            </a:r>
            <a:r>
              <a:rPr lang="en-US" dirty="0"/>
              <a:t>a correctness proof)</a:t>
            </a:r>
          </a:p>
          <a:p>
            <a:r>
              <a:rPr lang="en-US" dirty="0"/>
              <a:t>What about </a:t>
            </a:r>
            <a:r>
              <a:rPr lang="en-US" b="1" dirty="0"/>
              <a:t>performance</a:t>
            </a:r>
            <a:r>
              <a:rPr lang="en-US" dirty="0"/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9503" y="1935921"/>
            <a:ext cx="6117368" cy="4372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550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367323"/>
            <a:ext cx="10353761" cy="695569"/>
          </a:xfrm>
        </p:spPr>
        <p:txBody>
          <a:bodyPr/>
          <a:lstStyle/>
          <a:p>
            <a:r>
              <a:rPr lang="en-US" dirty="0"/>
              <a:t>Performance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539" y="1312985"/>
            <a:ext cx="5978770" cy="4767385"/>
          </a:xfrm>
        </p:spPr>
        <p:txBody>
          <a:bodyPr>
            <a:noAutofit/>
          </a:bodyPr>
          <a:lstStyle/>
          <a:p>
            <a:r>
              <a:rPr lang="en-US" sz="2400" dirty="0"/>
              <a:t>Simple </a:t>
            </a:r>
            <a:r>
              <a:rPr lang="en-US" sz="2400" b="1" dirty="0"/>
              <a:t>timed </a:t>
            </a:r>
            <a:r>
              <a:rPr lang="en-US" sz="2400" dirty="0"/>
              <a:t>experiment</a:t>
            </a:r>
          </a:p>
          <a:p>
            <a:r>
              <a:rPr lang="en-US" sz="2400" dirty="0"/>
              <a:t>Each data point = average of 5 trials</a:t>
            </a:r>
          </a:p>
          <a:p>
            <a:r>
              <a:rPr lang="en-US" sz="2400" dirty="0"/>
              <a:t>In each trial, for 3 seconds,</a:t>
            </a:r>
          </a:p>
          <a:p>
            <a:pPr lvl="1"/>
            <a:r>
              <a:rPr lang="en-US" sz="2000" dirty="0"/>
              <a:t>threads repeatedly perform Increment,</a:t>
            </a:r>
          </a:p>
          <a:p>
            <a:pPr lvl="1"/>
            <a:r>
              <a:rPr lang="en-US" sz="2000" dirty="0"/>
              <a:t>and we measure increments/second</a:t>
            </a:r>
          </a:p>
          <a:p>
            <a:r>
              <a:rPr lang="en-US" sz="2400" dirty="0"/>
              <a:t>What is the overhead of locking?</a:t>
            </a:r>
          </a:p>
          <a:p>
            <a:pPr lvl="1"/>
            <a:r>
              <a:rPr lang="en-US" sz="2000" dirty="0"/>
              <a:t>10x slower with 1 thread</a:t>
            </a:r>
          </a:p>
          <a:p>
            <a:pPr lvl="1"/>
            <a:r>
              <a:rPr lang="en-US" sz="2000" b="1" dirty="0"/>
              <a:t>450x slower </a:t>
            </a:r>
            <a:r>
              <a:rPr lang="en-US" sz="2000" dirty="0"/>
              <a:t>with 190 threads</a:t>
            </a:r>
          </a:p>
          <a:p>
            <a:r>
              <a:rPr lang="en-US" sz="2400" dirty="0"/>
              <a:t>Is there a better tool than locking?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430F45-7E19-48C0-990F-454F9AAD9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6771" y="2083908"/>
            <a:ext cx="5908537" cy="3992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ular Callout 15">
            <a:extLst>
              <a:ext uri="{FF2B5EF4-FFF2-40B4-BE49-F238E27FC236}">
                <a16:creationId xmlns:a16="http://schemas.microsoft.com/office/drawing/2014/main" id="{B81F36DF-2D1D-4797-9F7B-D821BC33BEB2}"/>
              </a:ext>
            </a:extLst>
          </p:cNvPr>
          <p:cNvSpPr/>
          <p:nvPr/>
        </p:nvSpPr>
        <p:spPr>
          <a:xfrm>
            <a:off x="7118460" y="4286865"/>
            <a:ext cx="2246766" cy="654813"/>
          </a:xfrm>
          <a:prstGeom prst="wedgeRectCallout">
            <a:avLst>
              <a:gd name="adj1" fmla="val -20818"/>
              <a:gd name="adj2" fmla="val -10270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Hyperthreading </a:t>
            </a:r>
            <a:r>
              <a:rPr lang="en-US" dirty="0"/>
              <a:t>happens here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D44934B-70A1-406C-8E9A-1038C64C62C2}"/>
              </a:ext>
            </a:extLst>
          </p:cNvPr>
          <p:cNvCxnSpPr/>
          <p:nvPr/>
        </p:nvCxnSpPr>
        <p:spPr>
          <a:xfrm>
            <a:off x="7472517" y="3893575"/>
            <a:ext cx="580103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Rectangular Callout 15">
            <a:extLst>
              <a:ext uri="{FF2B5EF4-FFF2-40B4-BE49-F238E27FC236}">
                <a16:creationId xmlns:a16="http://schemas.microsoft.com/office/drawing/2014/main" id="{2119EBFB-5FB7-4F69-AE69-7328551E8CE1}"/>
              </a:ext>
            </a:extLst>
          </p:cNvPr>
          <p:cNvSpPr/>
          <p:nvPr/>
        </p:nvSpPr>
        <p:spPr>
          <a:xfrm>
            <a:off x="6537238" y="1179002"/>
            <a:ext cx="4647601" cy="654813"/>
          </a:xfrm>
          <a:prstGeom prst="wedgeRectCallout">
            <a:avLst>
              <a:gd name="adj1" fmla="val -19549"/>
              <a:gd name="adj2" fmla="val -3363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Machine with 4 physical processors</a:t>
            </a:r>
            <a:br>
              <a:rPr lang="en-US" b="1" dirty="0"/>
            </a:br>
            <a:r>
              <a:rPr lang="en-US" b="1" dirty="0"/>
              <a:t>(each with 24 cores + hyperthreading)</a:t>
            </a:r>
            <a:endParaRPr lang="en-US" dirty="0"/>
          </a:p>
        </p:txBody>
      </p:sp>
      <p:sp>
        <p:nvSpPr>
          <p:cNvPr id="11" name="Rectangular Callout 15">
            <a:extLst>
              <a:ext uri="{FF2B5EF4-FFF2-40B4-BE49-F238E27FC236}">
                <a16:creationId xmlns:a16="http://schemas.microsoft.com/office/drawing/2014/main" id="{2FFC978B-2F7F-4830-90B6-799DA7100AB1}"/>
              </a:ext>
            </a:extLst>
          </p:cNvPr>
          <p:cNvSpPr/>
          <p:nvPr/>
        </p:nvSpPr>
        <p:spPr>
          <a:xfrm>
            <a:off x="9466884" y="4262285"/>
            <a:ext cx="2246766" cy="654813"/>
          </a:xfrm>
          <a:prstGeom prst="wedgeRectCallout">
            <a:avLst>
              <a:gd name="adj1" fmla="val -65017"/>
              <a:gd name="adj2" fmla="val -9294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Second</a:t>
            </a:r>
            <a:r>
              <a:rPr lang="en-US" b="1" dirty="0"/>
              <a:t> physical processor </a:t>
            </a:r>
            <a:r>
              <a:rPr lang="en-US" dirty="0"/>
              <a:t>added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7A6B8B3-FA47-4BF9-98D9-B13FE9C1A5DE}"/>
              </a:ext>
            </a:extLst>
          </p:cNvPr>
          <p:cNvCxnSpPr>
            <a:cxnSpLocks/>
          </p:cNvCxnSpPr>
          <p:nvPr/>
        </p:nvCxnSpPr>
        <p:spPr>
          <a:xfrm>
            <a:off x="8052620" y="3893575"/>
            <a:ext cx="1145457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5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Fetch and add (FAA)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Instruction implemented modern Intel and AMD systems:</a:t>
            </a:r>
          </a:p>
          <a:p>
            <a:pPr lvl="1"/>
            <a:r>
              <a:rPr lang="en-US" sz="3200" b="1" dirty="0">
                <a:solidFill>
                  <a:srgbClr val="FFFF00"/>
                </a:solidFill>
                <a:latin typeface="Consolas" panose="020B0609020204030204" pitchFamily="49" charset="0"/>
              </a:rPr>
              <a:t>lock </a:t>
            </a:r>
            <a:r>
              <a:rPr lang="en-US" sz="3200" b="1" dirty="0" err="1">
                <a:solidFill>
                  <a:srgbClr val="FFFF00"/>
                </a:solidFill>
                <a:latin typeface="Consolas" panose="020B0609020204030204" pitchFamily="49" charset="0"/>
              </a:rPr>
              <a:t>xadd</a:t>
            </a:r>
            <a:endParaRPr lang="en-US" sz="3200" dirty="0">
              <a:solidFill>
                <a:srgbClr val="FFFF00"/>
              </a:solidFill>
            </a:endParaRPr>
          </a:p>
          <a:p>
            <a:r>
              <a:rPr lang="en-US" dirty="0"/>
              <a:t>FAA(</a:t>
            </a:r>
            <a:r>
              <a:rPr lang="en-US" dirty="0" err="1"/>
              <a:t>addr</a:t>
            </a:r>
            <a:r>
              <a:rPr lang="en-US" dirty="0"/>
              <a:t>, </a:t>
            </a:r>
            <a:r>
              <a:rPr lang="en-US" dirty="0" err="1"/>
              <a:t>val</a:t>
            </a:r>
            <a:r>
              <a:rPr lang="en-US" dirty="0"/>
              <a:t>) does the following </a:t>
            </a:r>
            <a:r>
              <a:rPr lang="en-US" b="1" dirty="0"/>
              <a:t>atomically </a:t>
            </a:r>
            <a:r>
              <a:rPr lang="en-US" dirty="0"/>
              <a:t>(all at once)</a:t>
            </a:r>
          </a:p>
          <a:p>
            <a:pPr lvl="1"/>
            <a:r>
              <a:rPr lang="en-US" dirty="0"/>
              <a:t>old = Read(</a:t>
            </a:r>
            <a:r>
              <a:rPr lang="en-US" dirty="0" err="1"/>
              <a:t>addr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temp = old + </a:t>
            </a:r>
            <a:r>
              <a:rPr lang="en-US" dirty="0" err="1"/>
              <a:t>val</a:t>
            </a:r>
            <a:endParaRPr lang="en-US" dirty="0"/>
          </a:p>
          <a:p>
            <a:pPr lvl="1"/>
            <a:r>
              <a:rPr lang="en-US" dirty="0"/>
              <a:t>Write(</a:t>
            </a:r>
            <a:r>
              <a:rPr lang="en-US" dirty="0" err="1"/>
              <a:t>addr</a:t>
            </a:r>
            <a:r>
              <a:rPr lang="en-US" dirty="0"/>
              <a:t>, temp)</a:t>
            </a:r>
          </a:p>
          <a:p>
            <a:pPr lvl="1"/>
            <a:r>
              <a:rPr lang="en-US" dirty="0"/>
              <a:t>Return old</a:t>
            </a:r>
          </a:p>
        </p:txBody>
      </p:sp>
    </p:spTree>
    <p:extLst>
      <p:ext uri="{BB962C8B-B14F-4D97-AF65-F5344CB8AC3E}">
        <p14:creationId xmlns:p14="http://schemas.microsoft.com/office/powerpoint/2010/main" val="402819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9BE9C0C-3976-4CBC-A85B-0FF9D57E6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4" y="1044520"/>
            <a:ext cx="6203813" cy="39766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24589"/>
            <a:ext cx="10353761" cy="716547"/>
          </a:xfrm>
        </p:spPr>
        <p:txBody>
          <a:bodyPr/>
          <a:lstStyle/>
          <a:p>
            <a:r>
              <a:rPr lang="en-US" dirty="0"/>
              <a:t>Easy FAA-based counter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3375727" y="3504498"/>
            <a:ext cx="3595762" cy="723231"/>
          </a:xfrm>
          <a:prstGeom prst="wedgeRectCallout">
            <a:avLst>
              <a:gd name="adj1" fmla="val -46766"/>
              <a:gd name="adj2" fmla="val -8524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Because </a:t>
            </a:r>
            <a:r>
              <a:rPr lang="en-US" b="1" dirty="0"/>
              <a:t>v</a:t>
            </a:r>
            <a:r>
              <a:rPr lang="en-US" dirty="0"/>
              <a:t> is </a:t>
            </a:r>
            <a:r>
              <a:rPr lang="en-US" b="1" dirty="0"/>
              <a:t>atomic&lt;</a:t>
            </a:r>
            <a:r>
              <a:rPr lang="en-US" b="1" dirty="0" err="1"/>
              <a:t>int</a:t>
            </a:r>
            <a:r>
              <a:rPr lang="en-US" b="1" dirty="0"/>
              <a:t>&gt;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this is really a </a:t>
            </a:r>
            <a:r>
              <a:rPr lang="en-US" b="1" u="sng" dirty="0"/>
              <a:t>FAA</a:t>
            </a:r>
            <a:r>
              <a:rPr lang="en-US" dirty="0"/>
              <a:t>!</a:t>
            </a:r>
            <a:endParaRPr lang="en-CA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F60FC7-BE12-4F89-AB00-B7C4663FE039}"/>
              </a:ext>
            </a:extLst>
          </p:cNvPr>
          <p:cNvSpPr/>
          <p:nvPr/>
        </p:nvSpPr>
        <p:spPr>
          <a:xfrm>
            <a:off x="1075993" y="1605906"/>
            <a:ext cx="2418134" cy="449592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3A5F45-0EEA-41BE-BB6E-B3A4A101C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5676" y="2059960"/>
            <a:ext cx="5699080" cy="11817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1F60FC7-BE12-4F89-AB00-B7C4663FE039}"/>
              </a:ext>
            </a:extLst>
          </p:cNvPr>
          <p:cNvSpPr/>
          <p:nvPr/>
        </p:nvSpPr>
        <p:spPr>
          <a:xfrm>
            <a:off x="7467268" y="2609936"/>
            <a:ext cx="1410032" cy="352339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371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508002"/>
            <a:ext cx="10353761" cy="836246"/>
          </a:xfrm>
        </p:spPr>
        <p:txBody>
          <a:bodyPr/>
          <a:lstStyle/>
          <a:p>
            <a:r>
              <a:rPr lang="en-US" dirty="0"/>
              <a:t>How does this perform in practice?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038" y="1561624"/>
            <a:ext cx="5557735" cy="4406336"/>
          </a:xfrm>
        </p:spPr>
        <p:txBody>
          <a:bodyPr>
            <a:noAutofit/>
          </a:bodyPr>
          <a:lstStyle/>
          <a:p>
            <a:r>
              <a:rPr lang="en-US" sz="2400" dirty="0"/>
              <a:t>Same timed experiment</a:t>
            </a:r>
          </a:p>
          <a:p>
            <a:r>
              <a:rPr lang="en-US" sz="2400" dirty="0"/>
              <a:t>Excluding Naïve from the graph</a:t>
            </a:r>
            <a:br>
              <a:rPr lang="en-US" sz="2400" dirty="0"/>
            </a:br>
            <a:r>
              <a:rPr lang="en-US" sz="2400" dirty="0"/>
              <a:t>(to zoom in on Lock and FAA)</a:t>
            </a:r>
          </a:p>
          <a:p>
            <a:r>
              <a:rPr lang="en-US" sz="2400" dirty="0"/>
              <a:t>Compared to Lock</a:t>
            </a:r>
          </a:p>
          <a:p>
            <a:pPr lvl="1"/>
            <a:r>
              <a:rPr lang="en-US" sz="2000" dirty="0"/>
              <a:t>FAA is up to </a:t>
            </a:r>
            <a:r>
              <a:rPr lang="en-US" sz="2000" b="1" dirty="0"/>
              <a:t>5.4x faster</a:t>
            </a:r>
          </a:p>
          <a:p>
            <a:r>
              <a:rPr lang="en-US" sz="2400" dirty="0"/>
              <a:t>Compared to Naïve (incorrect)</a:t>
            </a:r>
          </a:p>
          <a:p>
            <a:pPr lvl="1"/>
            <a:r>
              <a:rPr lang="en-US" sz="2000" dirty="0"/>
              <a:t>FAA is up to </a:t>
            </a:r>
            <a:r>
              <a:rPr lang="en-US" sz="2000" b="1" dirty="0"/>
              <a:t>83x slower</a:t>
            </a:r>
          </a:p>
          <a:p>
            <a:pPr lvl="1"/>
            <a:r>
              <a:rPr lang="en-US" sz="2000" dirty="0"/>
              <a:t>(much better than Lock’s </a:t>
            </a:r>
            <a:r>
              <a:rPr lang="en-US" sz="2000" b="1" dirty="0"/>
              <a:t>450x</a:t>
            </a:r>
            <a:r>
              <a:rPr lang="en-US" sz="2000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CCCB2F-F5B4-407E-B6CD-335C1A5D7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539" y="1827683"/>
            <a:ext cx="5671382" cy="38742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7A7EFF-75E3-4ED6-A8F2-B94856415A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5" t="90221" r="85924" b="3178"/>
          <a:stretch/>
        </p:blipFill>
        <p:spPr>
          <a:xfrm>
            <a:off x="7890387" y="2005779"/>
            <a:ext cx="604683" cy="31649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84962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45984"/>
            <a:ext cx="10353761" cy="652379"/>
          </a:xfrm>
        </p:spPr>
        <p:txBody>
          <a:bodyPr/>
          <a:lstStyle/>
          <a:p>
            <a:r>
              <a:rPr lang="en-US" dirty="0"/>
              <a:t>Problem: too much </a:t>
            </a:r>
            <a:r>
              <a:rPr lang="en-US" u="sng" dirty="0"/>
              <a:t>contention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4" y="1101558"/>
            <a:ext cx="10822737" cy="5041492"/>
          </a:xfrm>
        </p:spPr>
        <p:txBody>
          <a:bodyPr>
            <a:normAutofit/>
          </a:bodyPr>
          <a:lstStyle/>
          <a:p>
            <a:r>
              <a:rPr lang="en-US" sz="2400" dirty="0"/>
              <a:t>Accessing a single counter creates a </a:t>
            </a:r>
            <a:r>
              <a:rPr lang="en-US" sz="2400" b="1" dirty="0"/>
              <a:t>contention bottleneck</a:t>
            </a:r>
          </a:p>
          <a:p>
            <a:r>
              <a:rPr lang="en-US" sz="2200" dirty="0"/>
              <a:t>What if we </a:t>
            </a:r>
            <a:r>
              <a:rPr lang="en-US" sz="2200" b="1" dirty="0"/>
              <a:t>shard (partition) </a:t>
            </a:r>
            <a:r>
              <a:rPr lang="en-US" sz="2200" dirty="0"/>
              <a:t>the counter into multiple </a:t>
            </a:r>
            <a:r>
              <a:rPr lang="en-US" sz="2200" b="1" dirty="0"/>
              <a:t>sub counters</a:t>
            </a:r>
          </a:p>
          <a:p>
            <a:pPr lvl="1"/>
            <a:r>
              <a:rPr lang="en-US" sz="2000" dirty="0"/>
              <a:t>Increment: pick one sub counter and increment it</a:t>
            </a:r>
          </a:p>
          <a:p>
            <a:pPr lvl="1"/>
            <a:r>
              <a:rPr lang="en-US" sz="2000" dirty="0"/>
              <a:t>What about Get?</a:t>
            </a:r>
          </a:p>
          <a:p>
            <a:pPr lvl="2"/>
            <a:r>
              <a:rPr lang="en-US" sz="2000" dirty="0"/>
              <a:t>Counter value is </a:t>
            </a:r>
            <a:r>
              <a:rPr lang="en-US" sz="2000" b="1" i="1" dirty="0"/>
              <a:t>distributed</a:t>
            </a:r>
            <a:r>
              <a:rPr lang="en-US" sz="2000" dirty="0"/>
              <a:t> over the sub counters</a:t>
            </a:r>
          </a:p>
          <a:p>
            <a:pPr lvl="2"/>
            <a:r>
              <a:rPr lang="en-US" sz="2000" dirty="0"/>
              <a:t>Trade-off</a:t>
            </a:r>
          </a:p>
          <a:p>
            <a:pPr lvl="3"/>
            <a:r>
              <a:rPr lang="en-US" sz="2000" dirty="0"/>
              <a:t>Single counter </a:t>
            </a:r>
            <a:r>
              <a:rPr lang="en-US" sz="2000" dirty="0">
                <a:sym typeface="Wingdings" panose="05000000000000000000" pitchFamily="2" charset="2"/>
              </a:rPr>
              <a:t> slow Increment, fast Get</a:t>
            </a:r>
          </a:p>
          <a:p>
            <a:pPr lvl="3"/>
            <a:r>
              <a:rPr lang="en-US" sz="2000" dirty="0" err="1">
                <a:sym typeface="Wingdings" panose="05000000000000000000" pitchFamily="2" charset="2"/>
              </a:rPr>
              <a:t>Sharded</a:t>
            </a:r>
            <a:r>
              <a:rPr lang="en-US" sz="2000" dirty="0">
                <a:sym typeface="Wingdings" panose="05000000000000000000" pitchFamily="2" charset="2"/>
              </a:rPr>
              <a:t> counter  fast Increment, slower/more complex Get?</a:t>
            </a:r>
            <a:endParaRPr lang="en-US" sz="2000" dirty="0"/>
          </a:p>
          <a:p>
            <a:pPr lvl="2"/>
            <a:r>
              <a:rPr lang="en-US" sz="2000" dirty="0"/>
              <a:t>We are going to </a:t>
            </a:r>
            <a:r>
              <a:rPr lang="en-US" sz="2000" b="1" dirty="0"/>
              <a:t>ignore</a:t>
            </a:r>
            <a:r>
              <a:rPr lang="en-US" sz="2000" dirty="0"/>
              <a:t> these complications and </a:t>
            </a:r>
            <a:r>
              <a:rPr lang="en-US" sz="2000" b="1" dirty="0"/>
              <a:t>only think about increment…</a:t>
            </a:r>
          </a:p>
        </p:txBody>
      </p:sp>
    </p:spTree>
    <p:extLst>
      <p:ext uri="{BB962C8B-B14F-4D97-AF65-F5344CB8AC3E}">
        <p14:creationId xmlns:p14="http://schemas.microsoft.com/office/powerpoint/2010/main" val="32870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47" y="186024"/>
            <a:ext cx="10641064" cy="63683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9179" y="48126"/>
            <a:ext cx="6556524" cy="76467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Naïve </a:t>
            </a:r>
            <a:r>
              <a:rPr lang="en-US" dirty="0" err="1"/>
              <a:t>Sharded</a:t>
            </a:r>
            <a:r>
              <a:rPr lang="en-US" dirty="0"/>
              <a:t> counter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3158" y="834190"/>
            <a:ext cx="5797198" cy="989262"/>
          </a:xfrm>
          <a:solidFill>
            <a:srgbClr val="0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Each thread uses its own sub counter</a:t>
            </a:r>
          </a:p>
          <a:p>
            <a:r>
              <a:rPr lang="en-US" b="1" dirty="0"/>
              <a:t>No data sharing, </a:t>
            </a:r>
            <a:r>
              <a:rPr lang="en-US" dirty="0"/>
              <a:t>should scale perfectly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FFD88D-14BE-466C-9D78-D84647D9B2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40" t="33288" r="19874" b="61508"/>
          <a:stretch/>
        </p:blipFill>
        <p:spPr>
          <a:xfrm>
            <a:off x="2748644" y="2318657"/>
            <a:ext cx="5900058" cy="32657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4213453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9CC613-318A-4745-9145-7241E3CA0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154" y="1543793"/>
            <a:ext cx="7054645" cy="47949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329380"/>
            <a:ext cx="10353761" cy="742335"/>
          </a:xfrm>
        </p:spPr>
        <p:txBody>
          <a:bodyPr/>
          <a:lstStyle/>
          <a:p>
            <a:r>
              <a:rPr lang="en-US" dirty="0"/>
              <a:t>How does this perform?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35" y="2169707"/>
            <a:ext cx="4414681" cy="3695136"/>
          </a:xfrm>
        </p:spPr>
        <p:txBody>
          <a:bodyPr>
            <a:normAutofit/>
          </a:bodyPr>
          <a:lstStyle/>
          <a:p>
            <a:r>
              <a:rPr lang="en-US" sz="2400" dirty="0"/>
              <a:t>Same timed experiment</a:t>
            </a:r>
          </a:p>
          <a:p>
            <a:r>
              <a:rPr lang="en-US" sz="2400" dirty="0"/>
              <a:t>Why is the scaling so poor?</a:t>
            </a:r>
          </a:p>
          <a:p>
            <a:pPr lvl="1"/>
            <a:r>
              <a:rPr lang="en-US" sz="2000" b="1" dirty="0"/>
              <a:t>No shared data</a:t>
            </a:r>
            <a:r>
              <a:rPr lang="en-US" sz="2000" dirty="0"/>
              <a:t>, right?</a:t>
            </a:r>
          </a:p>
          <a:p>
            <a:r>
              <a:rPr lang="en-US" sz="2400" dirty="0"/>
              <a:t>Answer: </a:t>
            </a:r>
            <a:r>
              <a:rPr lang="en-US" sz="2400" b="1" dirty="0"/>
              <a:t>cache coherence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D319A3-C2EC-491F-A1CF-74C0535043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5" t="90221" r="85924" b="3178"/>
          <a:stretch/>
        </p:blipFill>
        <p:spPr>
          <a:xfrm>
            <a:off x="6916994" y="1750141"/>
            <a:ext cx="604683" cy="31649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16079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cache coherence works</a:t>
            </a:r>
          </a:p>
        </p:txBody>
      </p:sp>
      <p:sp>
        <p:nvSpPr>
          <p:cNvPr id="4" name="Rectangle 3"/>
          <p:cNvSpPr/>
          <p:nvPr/>
        </p:nvSpPr>
        <p:spPr>
          <a:xfrm>
            <a:off x="1896240" y="4924636"/>
            <a:ext cx="477441" cy="477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  <a:r>
              <a:rPr lang="en-US" baseline="-25000" dirty="0"/>
              <a:t>1</a:t>
            </a:r>
          </a:p>
        </p:txBody>
      </p:sp>
      <p:sp>
        <p:nvSpPr>
          <p:cNvPr id="5" name="Rectangle 4"/>
          <p:cNvSpPr/>
          <p:nvPr/>
        </p:nvSpPr>
        <p:spPr>
          <a:xfrm>
            <a:off x="2373681" y="4924636"/>
            <a:ext cx="477441" cy="477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  <a:r>
              <a:rPr lang="en-US" baseline="-25000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50509" y="4922998"/>
            <a:ext cx="4230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64 byte (8 word) cache line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47227" y="2234297"/>
            <a:ext cx="4581525" cy="10760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Thread 1’s cache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478540" y="2234296"/>
            <a:ext cx="4581525" cy="107608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Thread 2’s cache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850524" y="4922998"/>
            <a:ext cx="477441" cy="477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  <a:r>
              <a:rPr lang="en-US" baseline="-25000" dirty="0"/>
              <a:t>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327965" y="4922998"/>
            <a:ext cx="477441" cy="477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  <a:r>
              <a:rPr lang="en-US" baseline="-25000" dirty="0"/>
              <a:t>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799451" y="4924636"/>
            <a:ext cx="477441" cy="477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  <a:r>
              <a:rPr lang="en-US" baseline="-25000" dirty="0"/>
              <a:t>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76892" y="4924636"/>
            <a:ext cx="477441" cy="477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  <a:r>
              <a:rPr lang="en-US" baseline="-25000" dirty="0"/>
              <a:t>6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53735" y="4922998"/>
            <a:ext cx="477441" cy="477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  <a:r>
              <a:rPr lang="en-US" baseline="-25000" dirty="0"/>
              <a:t>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231176" y="4922998"/>
            <a:ext cx="477441" cy="477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  <a:r>
              <a:rPr lang="en-US" baseline="-25000" dirty="0"/>
              <a:t>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75484" y="3519785"/>
            <a:ext cx="2904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Thread 1 reads w</a:t>
            </a:r>
            <a:r>
              <a:rPr lang="en-US" sz="2400" baseline="-25000" dirty="0"/>
              <a:t>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12460" y="2714832"/>
            <a:ext cx="477441" cy="477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  <a:r>
              <a:rPr lang="en-US" baseline="-25000" dirty="0"/>
              <a:t>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589901" y="2714832"/>
            <a:ext cx="477441" cy="477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  <a:r>
              <a:rPr lang="en-US" baseline="-25000" dirty="0"/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066744" y="2713194"/>
            <a:ext cx="477441" cy="477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  <a:r>
              <a:rPr lang="en-US" baseline="-25000" dirty="0"/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544185" y="2713194"/>
            <a:ext cx="477441" cy="477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  <a:r>
              <a:rPr lang="en-US" baseline="-25000" dirty="0"/>
              <a:t>4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015671" y="2714832"/>
            <a:ext cx="477441" cy="477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  <a:r>
              <a:rPr lang="en-US" baseline="-25000" dirty="0"/>
              <a:t>5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493112" y="2714832"/>
            <a:ext cx="477441" cy="477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  <a:r>
              <a:rPr lang="en-US" baseline="-25000" dirty="0"/>
              <a:t>6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969955" y="2713194"/>
            <a:ext cx="477441" cy="477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  <a:r>
              <a:rPr lang="en-US" baseline="-25000" dirty="0"/>
              <a:t>7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447396" y="2713194"/>
            <a:ext cx="477441" cy="477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  <a:r>
              <a:rPr lang="en-US" baseline="-25000" dirty="0"/>
              <a:t>8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924837" y="2713193"/>
            <a:ext cx="477441" cy="477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</a:t>
            </a:r>
            <a:endParaRPr lang="en-US" b="1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7245857" y="3519784"/>
            <a:ext cx="2904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Thread 2 reads w</a:t>
            </a:r>
            <a:r>
              <a:rPr lang="en-US" sz="2400" baseline="-25000" dirty="0"/>
              <a:t>7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620632" y="2714832"/>
            <a:ext cx="477441" cy="477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  <a:r>
              <a:rPr lang="en-US" baseline="-25000" dirty="0"/>
              <a:t>1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098073" y="2714832"/>
            <a:ext cx="477441" cy="477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  <a:r>
              <a:rPr lang="en-US" baseline="-25000" dirty="0"/>
              <a:t>2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574916" y="2713194"/>
            <a:ext cx="477441" cy="477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  <a:r>
              <a:rPr lang="en-US" baseline="-25000" dirty="0"/>
              <a:t>3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052357" y="2713194"/>
            <a:ext cx="477441" cy="477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  <a:r>
              <a:rPr lang="en-US" baseline="-25000" dirty="0"/>
              <a:t>4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523843" y="2714832"/>
            <a:ext cx="477441" cy="477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  <a:r>
              <a:rPr lang="en-US" baseline="-25000" dirty="0"/>
              <a:t>5</a:t>
            </a:r>
          </a:p>
        </p:txBody>
      </p:sp>
      <p:sp>
        <p:nvSpPr>
          <p:cNvPr id="39" name="Rectangle 38"/>
          <p:cNvSpPr/>
          <p:nvPr/>
        </p:nvSpPr>
        <p:spPr>
          <a:xfrm>
            <a:off x="9001284" y="2714832"/>
            <a:ext cx="477441" cy="477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  <a:r>
              <a:rPr lang="en-US" baseline="-25000" dirty="0"/>
              <a:t>6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478127" y="2713194"/>
            <a:ext cx="477441" cy="477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  <a:r>
              <a:rPr lang="en-US" baseline="-25000" dirty="0"/>
              <a:t>7</a:t>
            </a:r>
          </a:p>
        </p:txBody>
      </p:sp>
      <p:sp>
        <p:nvSpPr>
          <p:cNvPr id="41" name="Rectangle 40"/>
          <p:cNvSpPr/>
          <p:nvPr/>
        </p:nvSpPr>
        <p:spPr>
          <a:xfrm>
            <a:off x="9955568" y="2713194"/>
            <a:ext cx="477441" cy="477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  <a:r>
              <a:rPr lang="en-US" baseline="-25000" dirty="0"/>
              <a:t>8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0433009" y="2713193"/>
            <a:ext cx="477441" cy="47744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</a:t>
            </a:r>
            <a:endParaRPr lang="en-US" b="1" baseline="-25000" dirty="0"/>
          </a:p>
        </p:txBody>
      </p:sp>
      <p:sp>
        <p:nvSpPr>
          <p:cNvPr id="43" name="TextBox 42"/>
          <p:cNvSpPr txBox="1"/>
          <p:nvPr/>
        </p:nvSpPr>
        <p:spPr>
          <a:xfrm>
            <a:off x="7230622" y="4185555"/>
            <a:ext cx="2983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Thread 2 </a:t>
            </a:r>
            <a:r>
              <a:rPr lang="en-US" sz="2400" b="1" dirty="0"/>
              <a:t>writes</a:t>
            </a:r>
            <a:r>
              <a:rPr lang="en-US" sz="2400" dirty="0"/>
              <a:t> w</a:t>
            </a:r>
            <a:r>
              <a:rPr lang="en-US" sz="2400" baseline="-25000" dirty="0"/>
              <a:t>7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0433008" y="2714832"/>
            <a:ext cx="477441" cy="477441"/>
          </a:xfrm>
          <a:prstGeom prst="rect">
            <a:avLst/>
          </a:prstGeom>
          <a:solidFill>
            <a:srgbClr val="00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X</a:t>
            </a:r>
            <a:endParaRPr lang="en-US" b="1" baseline="-25000" dirty="0"/>
          </a:p>
        </p:txBody>
      </p:sp>
      <p:sp>
        <p:nvSpPr>
          <p:cNvPr id="45" name="TextBox 44"/>
          <p:cNvSpPr txBox="1"/>
          <p:nvPr/>
        </p:nvSpPr>
        <p:spPr>
          <a:xfrm>
            <a:off x="771096" y="4147840"/>
            <a:ext cx="5181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Cache line </a:t>
            </a:r>
            <a:r>
              <a:rPr lang="en-US" sz="2400" b="1" dirty="0"/>
              <a:t>invalidated </a:t>
            </a:r>
            <a:r>
              <a:rPr lang="en-US" sz="2400" dirty="0"/>
              <a:t>and </a:t>
            </a:r>
            <a:r>
              <a:rPr lang="en-US" sz="2400" b="1" dirty="0"/>
              <a:t>evicted!</a:t>
            </a:r>
            <a:endParaRPr lang="en-US" sz="2400" b="1" baseline="-25000" dirty="0"/>
          </a:p>
        </p:txBody>
      </p:sp>
    </p:spTree>
    <p:extLst>
      <p:ext uri="{BB962C8B-B14F-4D97-AF65-F5344CB8AC3E}">
        <p14:creationId xmlns:p14="http://schemas.microsoft.com/office/powerpoint/2010/main" val="19352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 animBg="1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layout of sub counters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2006496" y="2596595"/>
            <a:ext cx="477441" cy="477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200" b="1" dirty="0">
                <a:latin typeface="Consolas" panose="020B0609020204030204" pitchFamily="49" charset="0"/>
              </a:rPr>
              <a:t>c[0]</a:t>
            </a:r>
            <a:endParaRPr lang="en-US" sz="1200" b="1" baseline="-25000" dirty="0">
              <a:latin typeface="Consolas" panose="020B06090202040302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3937" y="2596595"/>
            <a:ext cx="477441" cy="477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200" b="1" dirty="0">
                <a:latin typeface="Consolas" panose="020B0609020204030204" pitchFamily="49" charset="0"/>
              </a:rPr>
              <a:t>c[1]</a:t>
            </a:r>
            <a:endParaRPr lang="en-US" sz="1200" b="1" baseline="-25000" dirty="0">
              <a:latin typeface="Consolas" panose="020B06090202040302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60780" y="2594957"/>
            <a:ext cx="477441" cy="477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200" b="1" dirty="0">
                <a:latin typeface="Consolas" panose="020B0609020204030204" pitchFamily="49" charset="0"/>
              </a:rPr>
              <a:t>c[2]</a:t>
            </a:r>
            <a:endParaRPr lang="en-US" sz="1200" b="1" baseline="-25000" dirty="0">
              <a:latin typeface="Consolas" panose="020B06090202040302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38221" y="2594957"/>
            <a:ext cx="477441" cy="477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200" b="1" dirty="0">
                <a:latin typeface="Consolas" panose="020B0609020204030204" pitchFamily="49" charset="0"/>
              </a:rPr>
              <a:t>c[3]</a:t>
            </a:r>
            <a:endParaRPr lang="en-US" sz="1200" b="1" baseline="-25000" dirty="0">
              <a:latin typeface="Consolas" panose="020B06090202040302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09707" y="2596595"/>
            <a:ext cx="477441" cy="477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200" b="1" dirty="0">
                <a:latin typeface="Consolas" panose="020B0609020204030204" pitchFamily="49" charset="0"/>
              </a:rPr>
              <a:t>c[4]</a:t>
            </a:r>
            <a:endParaRPr lang="en-US" sz="1200" b="1" baseline="-25000" dirty="0">
              <a:latin typeface="Consolas" panose="020B06090202040302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87148" y="2596595"/>
            <a:ext cx="477441" cy="477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200" b="1" dirty="0">
                <a:latin typeface="Consolas" panose="020B0609020204030204" pitchFamily="49" charset="0"/>
              </a:rPr>
              <a:t>c[5]</a:t>
            </a:r>
            <a:endParaRPr lang="en-US" sz="1200" b="1" baseline="-25000" dirty="0">
              <a:latin typeface="Consolas" panose="020B0609020204030204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63991" y="2594957"/>
            <a:ext cx="477441" cy="477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200" b="1" dirty="0">
                <a:latin typeface="Consolas" panose="020B0609020204030204" pitchFamily="49" charset="0"/>
              </a:rPr>
              <a:t>c[6]</a:t>
            </a:r>
            <a:endParaRPr lang="en-US" sz="1200" b="1" baseline="-25000" dirty="0">
              <a:latin typeface="Consolas" panose="020B0609020204030204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41432" y="2594957"/>
            <a:ext cx="477441" cy="477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200" b="1" dirty="0">
                <a:latin typeface="Consolas" panose="020B0609020204030204" pitchFamily="49" charset="0"/>
              </a:rPr>
              <a:t>c[7]</a:t>
            </a:r>
            <a:endParaRPr lang="en-US" sz="1200" b="1" baseline="-25000" dirty="0">
              <a:latin typeface="Consolas" panose="020B0609020204030204" pitchFamily="49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12320" y="2596595"/>
            <a:ext cx="477441" cy="477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200" b="1" dirty="0">
                <a:latin typeface="Consolas" panose="020B0609020204030204" pitchFamily="49" charset="0"/>
              </a:rPr>
              <a:t>c[8]</a:t>
            </a:r>
            <a:endParaRPr lang="en-US" sz="1200" b="1" baseline="-25000" dirty="0">
              <a:latin typeface="Consolas" panose="020B0609020204030204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89761" y="2596595"/>
            <a:ext cx="477441" cy="477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200" b="1" dirty="0">
                <a:latin typeface="Consolas" panose="020B0609020204030204" pitchFamily="49" charset="0"/>
              </a:rPr>
              <a:t>c[9]</a:t>
            </a:r>
            <a:endParaRPr lang="en-US" sz="1200" b="1" baseline="-25000" dirty="0">
              <a:latin typeface="Consolas" panose="020B0609020204030204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66604" y="2594957"/>
            <a:ext cx="477441" cy="477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200" b="1" dirty="0">
                <a:latin typeface="Consolas" panose="020B0609020204030204" pitchFamily="49" charset="0"/>
              </a:rPr>
              <a:t>c[10]</a:t>
            </a:r>
            <a:endParaRPr lang="en-US" sz="1200" b="1" baseline="-25000" dirty="0">
              <a:latin typeface="Consolas" panose="020B0609020204030204" pitchFamily="49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44045" y="2594957"/>
            <a:ext cx="477441" cy="477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200" b="1" dirty="0">
                <a:latin typeface="Consolas" panose="020B0609020204030204" pitchFamily="49" charset="0"/>
              </a:rPr>
              <a:t>c[11]</a:t>
            </a:r>
            <a:endParaRPr lang="en-US" sz="1200" b="1" baseline="-25000" dirty="0">
              <a:latin typeface="Consolas" panose="020B0609020204030204" pitchFamily="49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15531" y="2596595"/>
            <a:ext cx="477441" cy="477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200" b="1" dirty="0">
                <a:latin typeface="Consolas" panose="020B0609020204030204" pitchFamily="49" charset="0"/>
              </a:rPr>
              <a:t>c[12]</a:t>
            </a:r>
            <a:endParaRPr lang="en-US" sz="1200" b="1" baseline="-25000" dirty="0">
              <a:latin typeface="Consolas" panose="020B0609020204030204" pitchFamily="49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92972" y="2596595"/>
            <a:ext cx="477441" cy="477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200" b="1" dirty="0">
                <a:latin typeface="Consolas" panose="020B0609020204030204" pitchFamily="49" charset="0"/>
              </a:rPr>
              <a:t>c[13]</a:t>
            </a:r>
            <a:endParaRPr lang="en-US" sz="1200" b="1" baseline="-25000" dirty="0">
              <a:latin typeface="Consolas" panose="020B0609020204030204" pitchFamily="49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669815" y="2594957"/>
            <a:ext cx="477441" cy="477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200" b="1" dirty="0">
                <a:latin typeface="Consolas" panose="020B0609020204030204" pitchFamily="49" charset="0"/>
              </a:rPr>
              <a:t>c[14]</a:t>
            </a:r>
            <a:endParaRPr lang="en-US" sz="1200" b="1" baseline="-25000" dirty="0">
              <a:latin typeface="Consolas" panose="020B0609020204030204" pitchFamily="49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147256" y="2594957"/>
            <a:ext cx="477441" cy="477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200" b="1" dirty="0">
                <a:latin typeface="Consolas" panose="020B0609020204030204" pitchFamily="49" charset="0"/>
              </a:rPr>
              <a:t>c[15]</a:t>
            </a:r>
            <a:endParaRPr lang="en-US" sz="1200" b="1" baseline="-25000" dirty="0">
              <a:latin typeface="Consolas" panose="020B0609020204030204" pitchFamily="49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601930" y="2496765"/>
            <a:ext cx="477441" cy="477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…</a:t>
            </a:r>
            <a:endParaRPr lang="en-US" sz="1600" b="1" baseline="-25000" dirty="0">
              <a:solidFill>
                <a:schemeClr val="tx1"/>
              </a:solidFill>
            </a:endParaRPr>
          </a:p>
        </p:txBody>
      </p:sp>
      <p:sp>
        <p:nvSpPr>
          <p:cNvPr id="21" name="Left Brace 20"/>
          <p:cNvSpPr/>
          <p:nvPr/>
        </p:nvSpPr>
        <p:spPr>
          <a:xfrm rot="16200000">
            <a:off x="3718952" y="1490195"/>
            <a:ext cx="356367" cy="3805824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961227" y="3543615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one cache line</a:t>
            </a:r>
          </a:p>
        </p:txBody>
      </p:sp>
      <p:sp>
        <p:nvSpPr>
          <p:cNvPr id="24" name="Left Brace 23"/>
          <p:cNvSpPr/>
          <p:nvPr/>
        </p:nvSpPr>
        <p:spPr>
          <a:xfrm rot="16200000">
            <a:off x="7545383" y="1488557"/>
            <a:ext cx="356367" cy="3805824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787658" y="3541977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one cache line</a:t>
            </a:r>
          </a:p>
        </p:txBody>
      </p:sp>
      <p:sp>
        <p:nvSpPr>
          <p:cNvPr id="26" name="Rectangular Callout 25"/>
          <p:cNvSpPr/>
          <p:nvPr/>
        </p:nvSpPr>
        <p:spPr>
          <a:xfrm>
            <a:off x="2344301" y="5001584"/>
            <a:ext cx="3725106" cy="1178287"/>
          </a:xfrm>
          <a:prstGeom prst="wedgeRectCallout">
            <a:avLst>
              <a:gd name="adj1" fmla="val -9960"/>
              <a:gd name="adj2" fmla="val -14062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Incrementing </a:t>
            </a:r>
            <a:r>
              <a:rPr lang="en-US" b="1" dirty="0"/>
              <a:t>one of these </a:t>
            </a:r>
            <a:r>
              <a:rPr lang="en-US" dirty="0"/>
              <a:t>will invalidate </a:t>
            </a:r>
            <a:r>
              <a:rPr lang="en-US" b="1" dirty="0"/>
              <a:t>all of them</a:t>
            </a:r>
            <a:endParaRPr lang="en-US" dirty="0"/>
          </a:p>
          <a:p>
            <a:pPr algn="ctr"/>
            <a:r>
              <a:rPr lang="en-US" dirty="0"/>
              <a:t>(causing huge contention)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843632" y="5016049"/>
            <a:ext cx="305851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This is called</a:t>
            </a:r>
          </a:p>
          <a:p>
            <a:pPr algn="ctr"/>
            <a:r>
              <a:rPr lang="en-US" sz="2400" b="1" dirty="0"/>
              <a:t>false sharing</a:t>
            </a:r>
          </a:p>
        </p:txBody>
      </p:sp>
    </p:spTree>
    <p:extLst>
      <p:ext uri="{BB962C8B-B14F-4D97-AF65-F5344CB8AC3E}">
        <p14:creationId xmlns:p14="http://schemas.microsoft.com/office/powerpoint/2010/main" val="382367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/>
      <p:bldP spid="24" grpId="0" animBg="1"/>
      <p:bldP spid="25" grpId="0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598602" y="1344664"/>
            <a:ext cx="11069659" cy="4997769"/>
          </a:xfrm>
        </p:spPr>
        <p:txBody>
          <a:bodyPr>
            <a:normAutofit/>
          </a:bodyPr>
          <a:lstStyle/>
          <a:p>
            <a:r>
              <a:rPr lang="en-US" sz="2400" dirty="0"/>
              <a:t>Must be </a:t>
            </a:r>
            <a:r>
              <a:rPr lang="en-US" sz="2400" u="sng" dirty="0"/>
              <a:t>possible</a:t>
            </a:r>
            <a:r>
              <a:rPr lang="en-US" sz="2400" dirty="0"/>
              <a:t> to choose </a:t>
            </a:r>
            <a:r>
              <a:rPr lang="en-US" sz="2400" b="1" dirty="0"/>
              <a:t>linearization points </a:t>
            </a:r>
            <a:r>
              <a:rPr lang="en-US" sz="2400" u="sng" dirty="0"/>
              <a:t>during</a:t>
            </a:r>
            <a:r>
              <a:rPr lang="en-US" sz="2400" dirty="0"/>
              <a:t> each operation</a:t>
            </a:r>
            <a:br>
              <a:rPr lang="en-US" sz="2400" dirty="0"/>
            </a:br>
            <a:r>
              <a:rPr lang="en-US" sz="2400" dirty="0"/>
              <a:t>such that all operations return </a:t>
            </a:r>
            <a:r>
              <a:rPr lang="en-US" sz="2400" b="1" dirty="0"/>
              <a:t>the same values </a:t>
            </a:r>
            <a:r>
              <a:rPr lang="en-US" sz="2400" dirty="0"/>
              <a:t>that</a:t>
            </a:r>
            <a:r>
              <a:rPr lang="en-US" sz="2400" b="1" dirty="0"/>
              <a:t> </a:t>
            </a:r>
            <a:r>
              <a:rPr lang="en-US" sz="2400" dirty="0"/>
              <a:t>they would</a:t>
            </a:r>
            <a:br>
              <a:rPr lang="en-US" sz="2400" dirty="0"/>
            </a:br>
            <a:r>
              <a:rPr lang="en-US" sz="2400" dirty="0"/>
              <a:t>if they were executed </a:t>
            </a:r>
            <a:r>
              <a:rPr lang="en-US" sz="2400" b="1" dirty="0"/>
              <a:t>instantly</a:t>
            </a:r>
            <a:r>
              <a:rPr lang="en-US" sz="2400" dirty="0"/>
              <a:t> at their linearization points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u="sng" dirty="0"/>
              <a:t>Non-</a:t>
            </a:r>
            <a:r>
              <a:rPr lang="en-US" sz="2400" u="sng" dirty="0" err="1"/>
              <a:t>linearizable</a:t>
            </a:r>
            <a:r>
              <a:rPr lang="en-US" sz="2400" dirty="0"/>
              <a:t> if it is </a:t>
            </a:r>
            <a:r>
              <a:rPr lang="en-US" sz="2400" b="1" u="sng" dirty="0"/>
              <a:t>not possible</a:t>
            </a:r>
            <a:r>
              <a:rPr lang="en-US" sz="2400" b="1" dirty="0"/>
              <a:t> </a:t>
            </a:r>
            <a:r>
              <a:rPr lang="en-US" sz="2400" dirty="0"/>
              <a:t>to pick such linearization points</a:t>
            </a:r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</p:txBody>
      </p:sp>
      <p:sp>
        <p:nvSpPr>
          <p:cNvPr id="23" name="Rectangle 22"/>
          <p:cNvSpPr/>
          <p:nvPr/>
        </p:nvSpPr>
        <p:spPr>
          <a:xfrm>
            <a:off x="2302797" y="3331087"/>
            <a:ext cx="1560478" cy="4526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Inc.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0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49862" y="3927452"/>
            <a:ext cx="1007398" cy="4526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Inc.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1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70905" y="4529653"/>
            <a:ext cx="962527" cy="4526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Inc.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2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130926" y="3000282"/>
            <a:ext cx="0" cy="23070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031078" y="5186434"/>
            <a:ext cx="874387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876434" y="5208145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5627" y="3384746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thread 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5627" y="3991149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thread q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2092" y="4580031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thread 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56420" y="3343072"/>
            <a:ext cx="4106780" cy="4526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Inc.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6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458861" y="4538357"/>
            <a:ext cx="1671728" cy="4526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Inc.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4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474868" y="3907801"/>
            <a:ext cx="1433764" cy="4526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Inc.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5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56101" y="3927452"/>
            <a:ext cx="931794" cy="4526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Inc.</a:t>
            </a:r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3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52295" y="2911129"/>
            <a:ext cx="0" cy="431943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  <a:effectLst>
            <a:glow rad="76200">
              <a:schemeClr val="accent3">
                <a:satMod val="1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922252" y="3493625"/>
            <a:ext cx="0" cy="431943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  <a:effectLst>
            <a:glow rad="76200">
              <a:schemeClr val="accent3">
                <a:satMod val="1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652168" y="4097710"/>
            <a:ext cx="0" cy="431943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  <a:effectLst>
            <a:glow rad="76200">
              <a:schemeClr val="accent3">
                <a:satMod val="1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0327775" y="2899097"/>
            <a:ext cx="0" cy="431943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  <a:effectLst>
            <a:glow rad="76200">
              <a:schemeClr val="accent3">
                <a:satMod val="1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7621998" y="4380132"/>
            <a:ext cx="0" cy="457770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  <a:effectLst>
            <a:glow rad="76200">
              <a:schemeClr val="accent3">
                <a:satMod val="1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9139989" y="4106414"/>
            <a:ext cx="0" cy="431943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  <a:effectLst>
            <a:glow rad="76200">
              <a:schemeClr val="accent3">
                <a:satMod val="1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9910003" y="4385970"/>
            <a:ext cx="0" cy="457770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  <a:effectLst>
            <a:glow rad="76200">
              <a:schemeClr val="accent3">
                <a:satMod val="1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219243" y="156112"/>
            <a:ext cx="11742866" cy="1126226"/>
          </a:xfrm>
        </p:spPr>
        <p:txBody>
          <a:bodyPr>
            <a:normAutofit/>
          </a:bodyPr>
          <a:lstStyle/>
          <a:p>
            <a:r>
              <a:rPr lang="en-US" sz="3600" b="0" dirty="0"/>
              <a:t>Recall: what it means for</a:t>
            </a:r>
            <a:br>
              <a:rPr lang="en-US" sz="3600" b="0" dirty="0"/>
            </a:br>
            <a:r>
              <a:rPr lang="en-US" sz="3600" b="0" dirty="0"/>
              <a:t>an </a:t>
            </a:r>
            <a:r>
              <a:rPr lang="en-US" sz="3600" u="sng" dirty="0"/>
              <a:t>execution</a:t>
            </a:r>
            <a:r>
              <a:rPr lang="en-US" sz="3600" dirty="0"/>
              <a:t> </a:t>
            </a:r>
            <a:r>
              <a:rPr lang="en-US" sz="3600" b="0" dirty="0"/>
              <a:t>to be </a:t>
            </a:r>
            <a:r>
              <a:rPr lang="en-US" sz="3600" dirty="0" err="1"/>
              <a:t>linearizable</a:t>
            </a:r>
            <a:r>
              <a:rPr lang="en-US" sz="3600" dirty="0"/>
              <a:t> </a:t>
            </a:r>
            <a:endParaRPr lang="en-US" sz="3600" b="0" dirty="0"/>
          </a:p>
        </p:txBody>
      </p:sp>
    </p:spTree>
    <p:extLst>
      <p:ext uri="{BB962C8B-B14F-4D97-AF65-F5344CB8AC3E}">
        <p14:creationId xmlns:p14="http://schemas.microsoft.com/office/powerpoint/2010/main" val="243667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</a:t>
            </a:r>
            <a:r>
              <a:rPr lang="en-US" u="sng" dirty="0"/>
              <a:t>padding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empty space </a:t>
            </a:r>
            <a:r>
              <a:rPr lang="en-US" dirty="0"/>
              <a:t>to each sub counter</a:t>
            </a:r>
          </a:p>
          <a:p>
            <a:pPr lvl="1"/>
            <a:r>
              <a:rPr lang="en-US" dirty="0"/>
              <a:t>To make it </a:t>
            </a:r>
            <a:r>
              <a:rPr lang="en-US" b="1" dirty="0"/>
              <a:t>cache line sized</a:t>
            </a:r>
          </a:p>
          <a:p>
            <a:pPr lvl="1"/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785567" y="3369846"/>
            <a:ext cx="477441" cy="477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200" b="1" dirty="0">
                <a:latin typeface="Consolas" panose="020B0609020204030204" pitchFamily="49" charset="0"/>
              </a:rPr>
              <a:t>c[0]</a:t>
            </a:r>
            <a:endParaRPr lang="en-US" sz="1200" b="1" baseline="-25000" dirty="0">
              <a:latin typeface="Consolas" panose="020B06090202040302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79119" y="3369846"/>
            <a:ext cx="477441" cy="477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200" b="1" dirty="0">
                <a:latin typeface="Consolas" panose="020B0609020204030204" pitchFamily="49" charset="0"/>
              </a:rPr>
              <a:t>c[1]</a:t>
            </a:r>
            <a:endParaRPr lang="en-US" sz="1200" b="1" baseline="-25000" dirty="0">
              <a:latin typeface="Consolas" panose="020B06090202040302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55962" y="3368208"/>
            <a:ext cx="3325039" cy="477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sz="1200" b="1" baseline="-25000" dirty="0">
              <a:latin typeface="Consolas" panose="020B0609020204030204" pitchFamily="49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381001" y="3270016"/>
            <a:ext cx="477441" cy="477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…</a:t>
            </a:r>
            <a:endParaRPr lang="en-US" sz="1600" b="1" baseline="-25000" dirty="0">
              <a:solidFill>
                <a:schemeClr val="tx1"/>
              </a:solidFill>
            </a:endParaRPr>
          </a:p>
        </p:txBody>
      </p:sp>
      <p:sp>
        <p:nvSpPr>
          <p:cNvPr id="21" name="Left Brace 20"/>
          <p:cNvSpPr/>
          <p:nvPr/>
        </p:nvSpPr>
        <p:spPr>
          <a:xfrm rot="16200000">
            <a:off x="3498023" y="2263446"/>
            <a:ext cx="356367" cy="3805824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740298" y="4316866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one cache line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258245" y="3368208"/>
            <a:ext cx="3320874" cy="477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sz="1200" b="1" baseline="-25000" dirty="0">
              <a:latin typeface="Consolas" panose="020B0609020204030204" pitchFamily="49" charset="0"/>
            </a:endParaRPr>
          </a:p>
        </p:txBody>
      </p:sp>
      <p:sp>
        <p:nvSpPr>
          <p:cNvPr id="26" name="Left Brace 25"/>
          <p:cNvSpPr/>
          <p:nvPr/>
        </p:nvSpPr>
        <p:spPr>
          <a:xfrm rot="16200000">
            <a:off x="7303848" y="2263446"/>
            <a:ext cx="356367" cy="3805824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546123" y="4316866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one cache line</a:t>
            </a:r>
          </a:p>
        </p:txBody>
      </p:sp>
    </p:spTree>
    <p:extLst>
      <p:ext uri="{BB962C8B-B14F-4D97-AF65-F5344CB8AC3E}">
        <p14:creationId xmlns:p14="http://schemas.microsoft.com/office/powerpoint/2010/main" val="256749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0" grpId="0"/>
      <p:bldP spid="21" grpId="0" animBg="1"/>
      <p:bldP spid="22" grpId="0"/>
      <p:bldP spid="25" grpId="0" animBg="1"/>
      <p:bldP spid="26" grpId="0" animBg="1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42" y="413316"/>
            <a:ext cx="8028424" cy="41584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853" y="48126"/>
            <a:ext cx="7315850" cy="76467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u="sng" dirty="0"/>
              <a:t>Padded</a:t>
            </a:r>
            <a:r>
              <a:rPr lang="en-US" dirty="0"/>
              <a:t> </a:t>
            </a:r>
            <a:r>
              <a:rPr lang="en-US" dirty="0" err="1"/>
              <a:t>Sharded</a:t>
            </a:r>
            <a:r>
              <a:rPr lang="en-US" dirty="0"/>
              <a:t> counter</a:t>
            </a:r>
          </a:p>
        </p:txBody>
      </p:sp>
      <p:sp>
        <p:nvSpPr>
          <p:cNvPr id="8" name="Right Brace 7"/>
          <p:cNvSpPr/>
          <p:nvPr/>
        </p:nvSpPr>
        <p:spPr>
          <a:xfrm>
            <a:off x="6144118" y="3176334"/>
            <a:ext cx="609600" cy="1171075"/>
          </a:xfrm>
          <a:prstGeom prst="rightBrac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6791158" y="3462418"/>
            <a:ext cx="2465137" cy="5989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Identical to naïve </a:t>
            </a:r>
            <a:r>
              <a:rPr lang="en-US" b="1" dirty="0" err="1"/>
              <a:t>sharded</a:t>
            </a:r>
            <a:r>
              <a:rPr lang="en-US" b="1" dirty="0"/>
              <a:t> counter</a:t>
            </a:r>
            <a:endParaRPr lang="en-CA" b="1" dirty="0"/>
          </a:p>
        </p:txBody>
      </p:sp>
      <p:sp>
        <p:nvSpPr>
          <p:cNvPr id="10" name="Right Brace 9"/>
          <p:cNvSpPr/>
          <p:nvPr/>
        </p:nvSpPr>
        <p:spPr>
          <a:xfrm>
            <a:off x="7975592" y="1114066"/>
            <a:ext cx="609600" cy="1666483"/>
          </a:xfrm>
          <a:prstGeom prst="rightBrac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8649369" y="1647854"/>
            <a:ext cx="2465137" cy="5989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This is where the magic happens</a:t>
            </a:r>
            <a:endParaRPr lang="en-CA" b="1" dirty="0"/>
          </a:p>
        </p:txBody>
      </p:sp>
      <p:sp>
        <p:nvSpPr>
          <p:cNvPr id="14" name="Rectangle 13"/>
          <p:cNvSpPr/>
          <p:nvPr/>
        </p:nvSpPr>
        <p:spPr>
          <a:xfrm>
            <a:off x="2042677" y="4972863"/>
            <a:ext cx="477441" cy="477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600" b="1" dirty="0">
                <a:latin typeface="Consolas" panose="020B0609020204030204" pitchFamily="49" charset="0"/>
              </a:rPr>
              <a:t>v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836229" y="4972863"/>
            <a:ext cx="477441" cy="477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600" b="1" dirty="0">
                <a:latin typeface="Consolas" panose="020B0609020204030204" pitchFamily="49" charset="0"/>
              </a:rPr>
              <a:t>v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13072" y="4971225"/>
            <a:ext cx="3325039" cy="477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600" b="1" dirty="0">
                <a:latin typeface="Consolas" panose="020B0609020204030204" pitchFamily="49" charset="0"/>
              </a:rPr>
              <a:t>padding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638111" y="4873033"/>
            <a:ext cx="477441" cy="477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…</a:t>
            </a:r>
            <a:endParaRPr lang="en-US" sz="1600" b="1" baseline="-25000" dirty="0">
              <a:solidFill>
                <a:schemeClr val="tx1"/>
              </a:solidFill>
            </a:endParaRPr>
          </a:p>
        </p:txBody>
      </p:sp>
      <p:sp>
        <p:nvSpPr>
          <p:cNvPr id="18" name="Left Brace 17"/>
          <p:cNvSpPr/>
          <p:nvPr/>
        </p:nvSpPr>
        <p:spPr>
          <a:xfrm rot="16200000">
            <a:off x="3755133" y="3866463"/>
            <a:ext cx="356367" cy="3805824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653158" y="5915307"/>
            <a:ext cx="2560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padded_vint</a:t>
            </a:r>
            <a:r>
              <a:rPr lang="en-US" dirty="0"/>
              <a:t> </a:t>
            </a:r>
            <a:r>
              <a:rPr lang="en-US" b="1" dirty="0"/>
              <a:t>data[0]</a:t>
            </a:r>
            <a:br>
              <a:rPr lang="en-US" b="1" dirty="0"/>
            </a:br>
            <a:r>
              <a:rPr lang="en-US" dirty="0"/>
              <a:t>~= cache line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15355" y="4971225"/>
            <a:ext cx="3320874" cy="477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600" b="1" dirty="0">
                <a:latin typeface="Consolas" panose="020B0609020204030204" pitchFamily="49" charset="0"/>
              </a:rPr>
              <a:t>padding</a:t>
            </a:r>
          </a:p>
        </p:txBody>
      </p:sp>
      <p:sp>
        <p:nvSpPr>
          <p:cNvPr id="21" name="Left Brace 20"/>
          <p:cNvSpPr/>
          <p:nvPr/>
        </p:nvSpPr>
        <p:spPr>
          <a:xfrm rot="16200000">
            <a:off x="7560958" y="3866463"/>
            <a:ext cx="356367" cy="3805824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135470" y="4987001"/>
            <a:ext cx="859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data</a:t>
            </a:r>
            <a:endParaRPr lang="en-CA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6434220" y="5888987"/>
            <a:ext cx="2560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padded_vint</a:t>
            </a:r>
            <a:r>
              <a:rPr lang="en-US" dirty="0"/>
              <a:t> </a:t>
            </a:r>
            <a:r>
              <a:rPr lang="en-US" b="1" dirty="0"/>
              <a:t>data[1]</a:t>
            </a:r>
            <a:br>
              <a:rPr lang="en-US" b="1" dirty="0"/>
            </a:br>
            <a:r>
              <a:rPr lang="en-US" dirty="0"/>
              <a:t>~= cache line</a:t>
            </a:r>
          </a:p>
        </p:txBody>
      </p:sp>
      <p:sp>
        <p:nvSpPr>
          <p:cNvPr id="28" name="TextBox 27"/>
          <p:cNvSpPr txBox="1"/>
          <p:nvPr/>
        </p:nvSpPr>
        <p:spPr>
          <a:xfrm rot="21092383">
            <a:off x="2673767" y="4479387"/>
            <a:ext cx="120577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data[0].v</a:t>
            </a:r>
            <a:endParaRPr lang="en-CA" dirty="0"/>
          </a:p>
        </p:txBody>
      </p:sp>
      <p:sp>
        <p:nvSpPr>
          <p:cNvPr id="29" name="TextBox 28"/>
          <p:cNvSpPr txBox="1"/>
          <p:nvPr/>
        </p:nvSpPr>
        <p:spPr>
          <a:xfrm rot="21092383">
            <a:off x="4307433" y="4382450"/>
            <a:ext cx="202017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data[0].padding</a:t>
            </a:r>
            <a:endParaRPr lang="en-CA" dirty="0"/>
          </a:p>
        </p:txBody>
      </p:sp>
      <p:cxnSp>
        <p:nvCxnSpPr>
          <p:cNvPr id="31" name="Straight Arrow Connector 30"/>
          <p:cNvCxnSpPr>
            <a:stCxn id="28" idx="1"/>
          </p:cNvCxnSpPr>
          <p:nvPr/>
        </p:nvCxnSpPr>
        <p:spPr>
          <a:xfrm flipH="1">
            <a:off x="2342147" y="4752752"/>
            <a:ext cx="338181" cy="386232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9" idx="1"/>
          </p:cNvCxnSpPr>
          <p:nvPr/>
        </p:nvCxnSpPr>
        <p:spPr>
          <a:xfrm flipH="1">
            <a:off x="3933317" y="4715724"/>
            <a:ext cx="385108" cy="396029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rot="21092383">
            <a:off x="6473452" y="4451943"/>
            <a:ext cx="120577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data[1].v</a:t>
            </a:r>
            <a:endParaRPr lang="en-CA" dirty="0"/>
          </a:p>
        </p:txBody>
      </p:sp>
      <p:cxnSp>
        <p:nvCxnSpPr>
          <p:cNvPr id="36" name="Straight Arrow Connector 35"/>
          <p:cNvCxnSpPr>
            <a:stCxn id="35" idx="1"/>
          </p:cNvCxnSpPr>
          <p:nvPr/>
        </p:nvCxnSpPr>
        <p:spPr>
          <a:xfrm flipH="1">
            <a:off x="6141832" y="4725308"/>
            <a:ext cx="338181" cy="386232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21092383">
            <a:off x="8117028" y="4400847"/>
            <a:ext cx="202017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data[1].padding</a:t>
            </a:r>
            <a:endParaRPr lang="en-CA" dirty="0"/>
          </a:p>
        </p:txBody>
      </p:sp>
      <p:cxnSp>
        <p:nvCxnSpPr>
          <p:cNvPr id="26" name="Straight Arrow Connector 25"/>
          <p:cNvCxnSpPr>
            <a:stCxn id="25" idx="1"/>
          </p:cNvCxnSpPr>
          <p:nvPr/>
        </p:nvCxnSpPr>
        <p:spPr>
          <a:xfrm flipH="1">
            <a:off x="7742912" y="4734121"/>
            <a:ext cx="385108" cy="396029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15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/>
      <p:bldP spid="20" grpId="0" animBg="1"/>
      <p:bldP spid="21" grpId="0" animBg="1"/>
      <p:bldP spid="24" grpId="0"/>
      <p:bldP spid="27" grpId="0"/>
      <p:bldP spid="28" grpId="0" animBg="1"/>
      <p:bldP spid="29" grpId="0" animBg="1"/>
      <p:bldP spid="35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7445FA-6303-4F7A-8C0D-8F467FBA5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433" y="1779654"/>
            <a:ext cx="6421932" cy="43580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this perform?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813" y="2111102"/>
            <a:ext cx="4950542" cy="3695136"/>
          </a:xfrm>
        </p:spPr>
        <p:txBody>
          <a:bodyPr>
            <a:normAutofit/>
          </a:bodyPr>
          <a:lstStyle/>
          <a:p>
            <a:r>
              <a:rPr lang="en-US" sz="2400" dirty="0"/>
              <a:t>Same experiment,</a:t>
            </a:r>
            <a:br>
              <a:rPr lang="en-US" sz="2400" dirty="0"/>
            </a:br>
            <a:r>
              <a:rPr lang="en-US" sz="2400" dirty="0"/>
              <a:t>but comparing </a:t>
            </a:r>
            <a:r>
              <a:rPr lang="en-US" sz="2400" b="1" dirty="0"/>
              <a:t>naïve </a:t>
            </a:r>
            <a:r>
              <a:rPr lang="en-US" sz="2400" b="1" dirty="0" err="1"/>
              <a:t>sharding</a:t>
            </a:r>
            <a:br>
              <a:rPr lang="en-US" sz="2400" b="1" dirty="0"/>
            </a:br>
            <a:r>
              <a:rPr lang="en-US" sz="2400" dirty="0"/>
              <a:t>with a </a:t>
            </a:r>
            <a:r>
              <a:rPr lang="en-US" sz="2400" b="1" dirty="0"/>
              <a:t>padded counter</a:t>
            </a:r>
          </a:p>
          <a:p>
            <a:r>
              <a:rPr lang="en-US" sz="2400" b="1" dirty="0"/>
              <a:t>Pretty good scaling</a:t>
            </a:r>
          </a:p>
          <a:p>
            <a:pPr lvl="1"/>
            <a:r>
              <a:rPr lang="en-US" sz="2000" b="1" dirty="0"/>
              <a:t>18x vs optimal 24x</a:t>
            </a:r>
          </a:p>
          <a:p>
            <a:pPr lvl="1"/>
            <a:r>
              <a:rPr lang="en-US" sz="2000" b="1" dirty="0"/>
              <a:t>49x vs optimal 190x</a:t>
            </a:r>
            <a:endParaRPr lang="en-US" sz="2400" b="1" dirty="0"/>
          </a:p>
        </p:txBody>
      </p:sp>
      <p:sp>
        <p:nvSpPr>
          <p:cNvPr id="16" name="Rectangular Callout 15"/>
          <p:cNvSpPr/>
          <p:nvPr/>
        </p:nvSpPr>
        <p:spPr>
          <a:xfrm>
            <a:off x="6356459" y="3023689"/>
            <a:ext cx="2792296" cy="405311"/>
          </a:xfrm>
          <a:prstGeom prst="wedgeRectCallout">
            <a:avLst>
              <a:gd name="adj1" fmla="val -32788"/>
              <a:gd name="adj2" fmla="val 2288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18x </a:t>
            </a:r>
            <a:r>
              <a:rPr lang="en-US" dirty="0"/>
              <a:t>single-threaded</a:t>
            </a:r>
          </a:p>
        </p:txBody>
      </p:sp>
      <p:sp>
        <p:nvSpPr>
          <p:cNvPr id="17" name="Rectangular Callout 16"/>
          <p:cNvSpPr/>
          <p:nvPr/>
        </p:nvSpPr>
        <p:spPr>
          <a:xfrm>
            <a:off x="9303226" y="3889845"/>
            <a:ext cx="2792296" cy="405311"/>
          </a:xfrm>
          <a:prstGeom prst="wedgeRectCallout">
            <a:avLst>
              <a:gd name="adj1" fmla="val 18986"/>
              <a:gd name="adj2" fmla="val -3573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49x </a:t>
            </a:r>
            <a:r>
              <a:rPr lang="en-US" dirty="0"/>
              <a:t>single-threaded</a:t>
            </a:r>
          </a:p>
        </p:txBody>
      </p:sp>
    </p:spTree>
    <p:extLst>
      <p:ext uri="{BB962C8B-B14F-4D97-AF65-F5344CB8AC3E}">
        <p14:creationId xmlns:p14="http://schemas.microsoft.com/office/powerpoint/2010/main" val="420887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7445FA-6303-4F7A-8C0D-8F467FBA5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433" y="1779654"/>
            <a:ext cx="6421932" cy="43580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vs simplicity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813" y="2111102"/>
            <a:ext cx="4950542" cy="3695136"/>
          </a:xfrm>
        </p:spPr>
        <p:txBody>
          <a:bodyPr>
            <a:normAutofit/>
          </a:bodyPr>
          <a:lstStyle/>
          <a:p>
            <a:r>
              <a:rPr lang="en-US" dirty="0"/>
              <a:t>But… </a:t>
            </a:r>
            <a:r>
              <a:rPr lang="en-US" b="1" dirty="0"/>
              <a:t>reading </a:t>
            </a:r>
            <a:r>
              <a:rPr lang="en-US" dirty="0"/>
              <a:t>is hard!</a:t>
            </a:r>
          </a:p>
          <a:p>
            <a:pPr lvl="1"/>
            <a:r>
              <a:rPr lang="en-US" dirty="0"/>
              <a:t>Solving this will add complexity</a:t>
            </a:r>
          </a:p>
          <a:p>
            <a:r>
              <a:rPr lang="en-US" dirty="0"/>
              <a:t>Simplicity is valuable!</a:t>
            </a:r>
          </a:p>
          <a:p>
            <a:pPr lvl="1"/>
            <a:r>
              <a:rPr lang="en-US" dirty="0"/>
              <a:t>Do we </a:t>
            </a:r>
            <a:r>
              <a:rPr lang="en-US" b="1" u="sng" dirty="0"/>
              <a:t>need</a:t>
            </a:r>
            <a:r>
              <a:rPr lang="en-US" b="1" dirty="0"/>
              <a:t> </a:t>
            </a:r>
            <a:r>
              <a:rPr lang="en-US" dirty="0"/>
              <a:t>a complex solution?</a:t>
            </a:r>
          </a:p>
          <a:p>
            <a:pPr lvl="1"/>
            <a:r>
              <a:rPr lang="en-US" dirty="0"/>
              <a:t>Sometimes… but not always…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5300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Considering use cases:</a:t>
            </a:r>
            <a:br>
              <a:rPr lang="en-US" dirty="0"/>
            </a:br>
            <a:r>
              <a:rPr lang="en-US" dirty="0"/>
              <a:t>a FAA-counter might be </a:t>
            </a:r>
            <a:r>
              <a:rPr lang="en-US" u="sng" dirty="0"/>
              <a:t>good enough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3695136"/>
          </a:xfrm>
        </p:spPr>
        <p:txBody>
          <a:bodyPr/>
          <a:lstStyle/>
          <a:p>
            <a:r>
              <a:rPr lang="en-US" dirty="0"/>
              <a:t>FAA-based counter does not truly scale</a:t>
            </a:r>
          </a:p>
          <a:p>
            <a:r>
              <a:rPr lang="en-US" dirty="0"/>
              <a:t>But, its absolute throughput might be </a:t>
            </a:r>
            <a:r>
              <a:rPr lang="en-US" b="1" dirty="0"/>
              <a:t>high </a:t>
            </a:r>
            <a:r>
              <a:rPr lang="en-US" b="1" u="sng" dirty="0"/>
              <a:t>enough</a:t>
            </a:r>
            <a:r>
              <a:rPr lang="en-US" b="1" dirty="0"/>
              <a:t> </a:t>
            </a:r>
            <a:r>
              <a:rPr lang="en-US" dirty="0"/>
              <a:t>for your application</a:t>
            </a:r>
          </a:p>
          <a:p>
            <a:r>
              <a:rPr lang="en-US" dirty="0"/>
              <a:t>Real applications do more than just</a:t>
            </a:r>
            <a:br>
              <a:rPr lang="en-US" dirty="0"/>
            </a:br>
            <a:r>
              <a:rPr lang="en-US" dirty="0"/>
              <a:t>increment a single counter</a:t>
            </a:r>
          </a:p>
          <a:p>
            <a:pPr lvl="1"/>
            <a:r>
              <a:rPr lang="en-US" dirty="0"/>
              <a:t>Avoid unnecessary optimization</a:t>
            </a:r>
          </a:p>
          <a:p>
            <a:pPr lvl="1"/>
            <a:r>
              <a:rPr lang="en-US" dirty="0"/>
              <a:t>Figure out </a:t>
            </a:r>
            <a:r>
              <a:rPr lang="en-US" b="1" dirty="0"/>
              <a:t>if it’s a bottleneck </a:t>
            </a:r>
            <a:r>
              <a:rPr lang="en-US" dirty="0"/>
              <a:t>first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AE94D9-1865-4255-B5FD-4E25C1EF7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649" y="3192319"/>
            <a:ext cx="4808975" cy="32850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205353-55B7-4519-9BFF-5196C07C91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5" t="90221" r="85924" b="3178"/>
          <a:stretch/>
        </p:blipFill>
        <p:spPr>
          <a:xfrm>
            <a:off x="8187402" y="3294818"/>
            <a:ext cx="512734" cy="26836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sp>
        <p:nvSpPr>
          <p:cNvPr id="5" name="Rectangular Callout 4"/>
          <p:cNvSpPr/>
          <p:nvPr/>
        </p:nvSpPr>
        <p:spPr>
          <a:xfrm>
            <a:off x="9535443" y="3943632"/>
            <a:ext cx="2221563" cy="779388"/>
          </a:xfrm>
          <a:prstGeom prst="wedgeRectCallout">
            <a:avLst>
              <a:gd name="adj1" fmla="val 10350"/>
              <a:gd name="adj2" fmla="val 1383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33 million </a:t>
            </a:r>
            <a:r>
              <a:rPr lang="en-US" dirty="0"/>
              <a:t>increments/sec!</a:t>
            </a:r>
          </a:p>
        </p:txBody>
      </p:sp>
    </p:spTree>
    <p:extLst>
      <p:ext uri="{BB962C8B-B14F-4D97-AF65-F5344CB8AC3E}">
        <p14:creationId xmlns:p14="http://schemas.microsoft.com/office/powerpoint/2010/main" val="417242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6" y="177801"/>
            <a:ext cx="11106148" cy="781050"/>
          </a:xfrm>
        </p:spPr>
        <p:txBody>
          <a:bodyPr>
            <a:normAutofit/>
          </a:bodyPr>
          <a:lstStyle/>
          <a:p>
            <a:r>
              <a:rPr lang="en-US" dirty="0"/>
              <a:t>A word of warning: padding can </a:t>
            </a:r>
            <a:r>
              <a:rPr lang="en-US" u="sng" dirty="0"/>
              <a:t>hurt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6324218" y="1408871"/>
          <a:ext cx="5763392" cy="4542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5840466" y="1644917"/>
            <a:ext cx="457200" cy="363681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operations per microsecond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396" y="1263650"/>
            <a:ext cx="5795070" cy="4959350"/>
          </a:xfrm>
        </p:spPr>
        <p:txBody>
          <a:bodyPr>
            <a:noAutofit/>
          </a:bodyPr>
          <a:lstStyle/>
          <a:p>
            <a:r>
              <a:rPr lang="en-US" sz="2400" dirty="0"/>
              <a:t>Union-find data structure</a:t>
            </a:r>
          </a:p>
          <a:p>
            <a:r>
              <a:rPr lang="en-US" sz="2400" dirty="0"/>
              <a:t>Each 8b node was padded to 64b</a:t>
            </a:r>
          </a:p>
          <a:p>
            <a:r>
              <a:rPr lang="en-US" sz="2400" b="1" dirty="0"/>
              <a:t>Removing </a:t>
            </a:r>
            <a:r>
              <a:rPr lang="en-US" sz="2400" dirty="0"/>
              <a:t>padding </a:t>
            </a:r>
            <a:r>
              <a:rPr lang="en-US" sz="2400" dirty="0">
                <a:sym typeface="Wingdings" panose="05000000000000000000" pitchFamily="2" charset="2"/>
              </a:rPr>
              <a:t> 5x faster!</a:t>
            </a:r>
          </a:p>
          <a:p>
            <a:r>
              <a:rPr lang="en-US" sz="2400" dirty="0">
                <a:sym typeface="Wingdings" panose="05000000000000000000" pitchFamily="2" charset="2"/>
              </a:rPr>
              <a:t>Why?</a:t>
            </a:r>
          </a:p>
          <a:p>
            <a:pPr lvl="1"/>
            <a:r>
              <a:rPr lang="en-US" sz="2200" dirty="0">
                <a:sym typeface="Wingdings" panose="05000000000000000000" pitchFamily="2" charset="2"/>
              </a:rPr>
              <a:t>Many nodes, uniformly accessed</a:t>
            </a:r>
            <a:br>
              <a:rPr lang="en-US" sz="2200" dirty="0">
                <a:sym typeface="Wingdings" panose="05000000000000000000" pitchFamily="2" charset="2"/>
              </a:rPr>
            </a:br>
            <a:r>
              <a:rPr lang="en-US" sz="2200" dirty="0">
                <a:sym typeface="Wingdings" panose="05000000000000000000" pitchFamily="2" charset="2"/>
              </a:rPr>
              <a:t> contention is rare</a:t>
            </a:r>
            <a:br>
              <a:rPr lang="en-US" sz="2200" dirty="0">
                <a:sym typeface="Wingdings" panose="05000000000000000000" pitchFamily="2" charset="2"/>
              </a:rPr>
            </a:br>
            <a:r>
              <a:rPr lang="en-US" sz="2200" dirty="0">
                <a:sym typeface="Wingdings" panose="05000000000000000000" pitchFamily="2" charset="2"/>
              </a:rPr>
              <a:t> false sharing is rare</a:t>
            </a:r>
            <a:br>
              <a:rPr lang="en-US" sz="2200" dirty="0">
                <a:sym typeface="Wingdings" panose="05000000000000000000" pitchFamily="2" charset="2"/>
              </a:rPr>
            </a:br>
            <a:r>
              <a:rPr lang="en-US" sz="2200" dirty="0">
                <a:sym typeface="Wingdings" panose="05000000000000000000" pitchFamily="2" charset="2"/>
              </a:rPr>
              <a:t> padding can’t help much</a:t>
            </a:r>
          </a:p>
          <a:p>
            <a:pPr lvl="1"/>
            <a:r>
              <a:rPr lang="en-US" sz="2200" dirty="0">
                <a:sym typeface="Wingdings" panose="05000000000000000000" pitchFamily="2" charset="2"/>
              </a:rPr>
              <a:t>Padding wastes space</a:t>
            </a:r>
            <a:br>
              <a:rPr lang="en-US" sz="2200" dirty="0">
                <a:sym typeface="Wingdings" panose="05000000000000000000" pitchFamily="2" charset="2"/>
              </a:rPr>
            </a:br>
            <a:r>
              <a:rPr lang="en-US" sz="2200" dirty="0">
                <a:sym typeface="Wingdings" panose="05000000000000000000" pitchFamily="2" charset="2"/>
              </a:rPr>
              <a:t> 1/8</a:t>
            </a:r>
            <a:r>
              <a:rPr lang="en-US" sz="2200" baseline="30000" dirty="0">
                <a:sym typeface="Wingdings" panose="05000000000000000000" pitchFamily="2" charset="2"/>
              </a:rPr>
              <a:t>th</a:t>
            </a:r>
            <a:r>
              <a:rPr lang="en-US" sz="2200" dirty="0">
                <a:sym typeface="Wingdings" panose="05000000000000000000" pitchFamily="2" charset="2"/>
              </a:rPr>
              <a:t> as many nodes in cache!</a:t>
            </a:r>
          </a:p>
        </p:txBody>
      </p:sp>
    </p:spTree>
    <p:extLst>
      <p:ext uri="{BB962C8B-B14F-4D97-AF65-F5344CB8AC3E}">
        <p14:creationId xmlns:p14="http://schemas.microsoft.com/office/powerpoint/2010/main" val="85746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85E94-6212-4797-8F6B-B5BCCB040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pad?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2B248-30DD-45DC-94A5-8FE91EECF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 number of objects being padded is O(# threads) for a small constant</a:t>
            </a:r>
            <a:endParaRPr lang="en-CA" dirty="0"/>
          </a:p>
          <a:p>
            <a:r>
              <a:rPr lang="en-CA" dirty="0"/>
              <a:t>AND threads frequently </a:t>
            </a:r>
            <a:r>
              <a:rPr lang="en-CA" b="1" dirty="0"/>
              <a:t>write</a:t>
            </a:r>
            <a:r>
              <a:rPr lang="en-CA" dirty="0"/>
              <a:t> to these objects</a:t>
            </a:r>
          </a:p>
          <a:p>
            <a:endParaRPr lang="en-CA" dirty="0"/>
          </a:p>
          <a:p>
            <a:r>
              <a:rPr lang="en-CA" dirty="0"/>
              <a:t>Try and see if it helps…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154" y="67863"/>
            <a:ext cx="353255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Important principle!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304818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1C7FD-A237-4DCF-8675-8E8EF57C3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53962"/>
            <a:ext cx="10353761" cy="688258"/>
          </a:xfrm>
        </p:spPr>
        <p:txBody>
          <a:bodyPr/>
          <a:lstStyle/>
          <a:p>
            <a:r>
              <a:rPr lang="en-US" dirty="0"/>
              <a:t>Summary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E3C80-7875-427F-BEF9-CDE10A628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1574953"/>
            <a:ext cx="10353762" cy="4285071"/>
          </a:xfrm>
        </p:spPr>
        <p:txBody>
          <a:bodyPr>
            <a:normAutofit/>
          </a:bodyPr>
          <a:lstStyle/>
          <a:p>
            <a:r>
              <a:rPr lang="en-US" b="1" u="sng" dirty="0"/>
              <a:t>Cache coherence</a:t>
            </a:r>
            <a:r>
              <a:rPr lang="en-US" dirty="0"/>
              <a:t>, shared and exclusive modes, cache invalidations, contention</a:t>
            </a:r>
          </a:p>
          <a:p>
            <a:r>
              <a:rPr lang="en-US" dirty="0" err="1"/>
              <a:t>Sharding</a:t>
            </a:r>
            <a:r>
              <a:rPr lang="en-US" dirty="0"/>
              <a:t> (partitioning data to reduce contention)</a:t>
            </a:r>
          </a:p>
          <a:p>
            <a:r>
              <a:rPr lang="en-US" dirty="0"/>
              <a:t>False sharing and padding (principle: when to pad)</a:t>
            </a:r>
          </a:p>
          <a:p>
            <a:r>
              <a:rPr lang="en-US" dirty="0"/>
              <a:t>Locks, fetch-and-add</a:t>
            </a:r>
          </a:p>
          <a:p>
            <a:r>
              <a:rPr lang="en-US" dirty="0"/>
              <a:t>Implementing linearizable counters</a:t>
            </a:r>
          </a:p>
          <a:p>
            <a:pPr lvl="1"/>
            <a:r>
              <a:rPr lang="en-CA" sz="2000" dirty="0"/>
              <a:t>Lock-based counter</a:t>
            </a:r>
          </a:p>
          <a:p>
            <a:pPr lvl="1"/>
            <a:r>
              <a:rPr lang="en-CA" sz="2000" dirty="0"/>
              <a:t>Fetch-and-add counter</a:t>
            </a:r>
          </a:p>
          <a:p>
            <a:pPr lvl="1"/>
            <a:r>
              <a:rPr lang="en-CA" sz="2000" dirty="0" err="1"/>
              <a:t>Sharded</a:t>
            </a:r>
            <a:r>
              <a:rPr lang="en-CA" sz="2000" dirty="0"/>
              <a:t> counter</a:t>
            </a:r>
          </a:p>
          <a:p>
            <a:pPr lvl="1"/>
            <a:r>
              <a:rPr lang="en-CA" sz="2000" dirty="0"/>
              <a:t>Padded </a:t>
            </a:r>
            <a:r>
              <a:rPr lang="en-CA" sz="2000" dirty="0" err="1"/>
              <a:t>sharded</a:t>
            </a:r>
            <a:r>
              <a:rPr lang="en-CA" sz="2000" dirty="0"/>
              <a:t> counter</a:t>
            </a:r>
          </a:p>
        </p:txBody>
      </p:sp>
    </p:spTree>
    <p:extLst>
      <p:ext uri="{BB962C8B-B14F-4D97-AF65-F5344CB8AC3E}">
        <p14:creationId xmlns:p14="http://schemas.microsoft.com/office/powerpoint/2010/main" val="2664137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598602" y="1344664"/>
            <a:ext cx="11069659" cy="4997769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For </a:t>
            </a:r>
            <a:r>
              <a:rPr lang="en-US" sz="2400" b="1" dirty="0"/>
              <a:t>every possible execution E </a:t>
            </a:r>
            <a:r>
              <a:rPr lang="en-US" sz="2400" dirty="0"/>
              <a:t>of the object</a:t>
            </a:r>
          </a:p>
          <a:p>
            <a:pPr lvl="1"/>
            <a:r>
              <a:rPr lang="en-US" sz="2400" dirty="0"/>
              <a:t>E must be a </a:t>
            </a:r>
            <a:r>
              <a:rPr lang="en-US" sz="2400" dirty="0" err="1"/>
              <a:t>linearizable</a:t>
            </a:r>
            <a:r>
              <a:rPr lang="en-US" sz="2400" dirty="0"/>
              <a:t> </a:t>
            </a:r>
            <a:r>
              <a:rPr lang="en-US" sz="2400" b="1" dirty="0"/>
              <a:t>execution</a:t>
            </a:r>
          </a:p>
          <a:p>
            <a:endParaRPr lang="en-US" sz="2400" dirty="0"/>
          </a:p>
          <a:p>
            <a:r>
              <a:rPr lang="en-US" sz="2400" dirty="0"/>
              <a:t>An </a:t>
            </a:r>
            <a:r>
              <a:rPr lang="en-US" sz="2400" b="1" dirty="0"/>
              <a:t>object</a:t>
            </a:r>
            <a:r>
              <a:rPr lang="en-US" sz="2400" dirty="0"/>
              <a:t> is </a:t>
            </a:r>
            <a:r>
              <a:rPr lang="en-US" sz="2400" u="sng" dirty="0"/>
              <a:t>non-</a:t>
            </a:r>
            <a:r>
              <a:rPr lang="en-US" sz="2400" u="sng" dirty="0" err="1"/>
              <a:t>linearizable</a:t>
            </a:r>
            <a:endParaRPr lang="en-US" sz="2400" dirty="0"/>
          </a:p>
          <a:p>
            <a:pPr lvl="1"/>
            <a:r>
              <a:rPr lang="en-US" sz="2400" dirty="0"/>
              <a:t>if </a:t>
            </a:r>
            <a:r>
              <a:rPr lang="en-US" sz="2400" b="1" dirty="0"/>
              <a:t>any</a:t>
            </a:r>
            <a:r>
              <a:rPr lang="en-US" sz="2400" dirty="0"/>
              <a:t> execution of the object is non-</a:t>
            </a:r>
            <a:r>
              <a:rPr lang="en-US" sz="2400" dirty="0" err="1"/>
              <a:t>linearizable</a:t>
            </a:r>
            <a:endParaRPr lang="en-US" sz="2400" dirty="0"/>
          </a:p>
          <a:p>
            <a:pPr lvl="1"/>
            <a:r>
              <a:rPr lang="en-US" sz="2400" dirty="0"/>
              <a:t>(i.e., the object can possibly behave “badly”)</a:t>
            </a:r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219243" y="156112"/>
            <a:ext cx="11742866" cy="1126226"/>
          </a:xfrm>
        </p:spPr>
        <p:txBody>
          <a:bodyPr>
            <a:normAutofit/>
          </a:bodyPr>
          <a:lstStyle/>
          <a:p>
            <a:r>
              <a:rPr lang="en-US" sz="3600" b="0" dirty="0"/>
              <a:t>Recall: what it means for</a:t>
            </a:r>
            <a:br>
              <a:rPr lang="en-US" sz="3600" b="0" dirty="0"/>
            </a:br>
            <a:r>
              <a:rPr lang="en-US" sz="3600" b="0" dirty="0"/>
              <a:t>an </a:t>
            </a:r>
            <a:r>
              <a:rPr lang="en-US" sz="3600" u="sng" dirty="0"/>
              <a:t>Object</a:t>
            </a:r>
            <a:r>
              <a:rPr lang="en-US" sz="3600" dirty="0"/>
              <a:t> </a:t>
            </a:r>
            <a:r>
              <a:rPr lang="en-US" sz="3600" b="0" dirty="0"/>
              <a:t>to be </a:t>
            </a:r>
            <a:r>
              <a:rPr lang="en-US" sz="3600" dirty="0" err="1"/>
              <a:t>linearizable</a:t>
            </a:r>
            <a:r>
              <a:rPr lang="en-US" sz="3600" dirty="0"/>
              <a:t> </a:t>
            </a:r>
            <a:endParaRPr lang="en-US" sz="3600" b="0" dirty="0"/>
          </a:p>
        </p:txBody>
      </p:sp>
    </p:spTree>
    <p:extLst>
      <p:ext uri="{BB962C8B-B14F-4D97-AF65-F5344CB8AC3E}">
        <p14:creationId xmlns:p14="http://schemas.microsoft.com/office/powerpoint/2010/main" val="252711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6675"/>
            <a:ext cx="10353761" cy="1326321"/>
          </a:xfrm>
        </p:spPr>
        <p:txBody>
          <a:bodyPr/>
          <a:lstStyle/>
          <a:p>
            <a:r>
              <a:rPr lang="en-US" b="0" dirty="0"/>
              <a:t>Recall: this execution of the </a:t>
            </a:r>
            <a:br>
              <a:rPr lang="en-US" b="0" dirty="0"/>
            </a:br>
            <a:r>
              <a:rPr lang="en-US" dirty="0"/>
              <a:t>naïve counter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456341" y="1321195"/>
            <a:ext cx="0" cy="46838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5400000">
            <a:off x="2861683" y="5659401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3179380" y="1616950"/>
            <a:ext cx="557573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819520" y="1247618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thread 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48476" y="1247618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thread q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20752" y="1801616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Read(c) </a:t>
            </a:r>
            <a:r>
              <a:rPr lang="en-US" dirty="0">
                <a:sym typeface="Wingdings" panose="05000000000000000000" pitchFamily="2" charset="2"/>
              </a:rPr>
              <a:t> 0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620752" y="5236473"/>
            <a:ext cx="129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Write(c, 1)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58520" y="2154536"/>
            <a:ext cx="155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Read(c) </a:t>
            </a:r>
            <a:r>
              <a:rPr lang="en-US" dirty="0">
                <a:sym typeface="Wingdings" panose="05000000000000000000" pitchFamily="2" charset="2"/>
              </a:rPr>
              <a:t> 0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358520" y="2424021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Write(c, 1)</a:t>
            </a:r>
          </a:p>
          <a:p>
            <a:r>
              <a:rPr lang="en-US" dirty="0"/>
              <a:t>Return 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23520" y="1247618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thread 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82764" y="3077700"/>
            <a:ext cx="155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Read(c) </a:t>
            </a:r>
            <a:r>
              <a:rPr lang="en-US" dirty="0">
                <a:sym typeface="Wingdings" panose="05000000000000000000" pitchFamily="2" charset="2"/>
              </a:rPr>
              <a:t> 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082764" y="3341926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Write(c, 2)</a:t>
            </a:r>
          </a:p>
          <a:p>
            <a:r>
              <a:rPr lang="en-US" dirty="0"/>
              <a:t>Return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58520" y="4174263"/>
            <a:ext cx="155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Read(c) </a:t>
            </a:r>
            <a:r>
              <a:rPr lang="en-US" dirty="0">
                <a:sym typeface="Wingdings" panose="05000000000000000000" pitchFamily="2" charset="2"/>
              </a:rPr>
              <a:t> 2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358520" y="4438491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Write(c, 3)</a:t>
            </a:r>
          </a:p>
          <a:p>
            <a:r>
              <a:rPr lang="en-US" dirty="0"/>
              <a:t>Return 2</a:t>
            </a:r>
          </a:p>
        </p:txBody>
      </p:sp>
      <p:sp>
        <p:nvSpPr>
          <p:cNvPr id="35" name="Rectangular Callout 34"/>
          <p:cNvSpPr/>
          <p:nvPr/>
        </p:nvSpPr>
        <p:spPr>
          <a:xfrm>
            <a:off x="221687" y="4291834"/>
            <a:ext cx="2790496" cy="898634"/>
          </a:xfrm>
          <a:prstGeom prst="wedgeRectCallout">
            <a:avLst>
              <a:gd name="adj1" fmla="val 49065"/>
              <a:gd name="adj2" fmla="val -10943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Any changes between this Read and Write are </a:t>
            </a:r>
            <a:r>
              <a:rPr lang="en-US" b="1" dirty="0"/>
              <a:t>overwritten</a:t>
            </a:r>
            <a:r>
              <a:rPr lang="en-US" dirty="0"/>
              <a:t>!</a:t>
            </a:r>
          </a:p>
        </p:txBody>
      </p:sp>
      <p:sp>
        <p:nvSpPr>
          <p:cNvPr id="36" name="Left Brace 35"/>
          <p:cNvSpPr/>
          <p:nvPr/>
        </p:nvSpPr>
        <p:spPr>
          <a:xfrm>
            <a:off x="3072413" y="2154189"/>
            <a:ext cx="329544" cy="3088832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41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a </a:t>
            </a:r>
            <a:r>
              <a:rPr lang="en-US" u="sng" dirty="0" err="1"/>
              <a:t>linearizable</a:t>
            </a:r>
            <a:r>
              <a:rPr lang="en-US" dirty="0"/>
              <a:t> counter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5" y="2096064"/>
            <a:ext cx="11705102" cy="3695136"/>
          </a:xfrm>
        </p:spPr>
        <p:txBody>
          <a:bodyPr>
            <a:normAutofit/>
          </a:bodyPr>
          <a:lstStyle/>
          <a:p>
            <a:r>
              <a:rPr lang="en-US" sz="2400" dirty="0"/>
              <a:t>Intuition: </a:t>
            </a:r>
            <a:r>
              <a:rPr lang="en-US" sz="2400" b="1" dirty="0"/>
              <a:t>increment </a:t>
            </a:r>
            <a:r>
              <a:rPr lang="en-US" sz="2400" dirty="0"/>
              <a:t>must </a:t>
            </a:r>
            <a:r>
              <a:rPr lang="en-US" sz="2400" b="1" dirty="0"/>
              <a:t>atomically</a:t>
            </a:r>
            <a:r>
              <a:rPr lang="en-US" sz="2400" dirty="0"/>
              <a:t> Read and Write (“at the same time”)</a:t>
            </a:r>
          </a:p>
          <a:p>
            <a:pPr lvl="1"/>
            <a:r>
              <a:rPr lang="en-US" sz="2400" dirty="0"/>
              <a:t>Otherwise a thread can always Write a “stale” value</a:t>
            </a:r>
            <a:br>
              <a:rPr lang="en-US" sz="2400" dirty="0"/>
            </a:br>
            <a:r>
              <a:rPr lang="en-US" sz="2400" dirty="0"/>
              <a:t>(overwriting “fresh” values)</a:t>
            </a:r>
          </a:p>
          <a:p>
            <a:r>
              <a:rPr lang="en-US" sz="2400" dirty="0"/>
              <a:t>Need stronger tools!</a:t>
            </a:r>
          </a:p>
          <a:p>
            <a:pPr lvl="1"/>
            <a:r>
              <a:rPr lang="en-US" sz="2400" dirty="0"/>
              <a:t>How about using a </a:t>
            </a:r>
            <a:r>
              <a:rPr lang="en-US" sz="2400" b="1" dirty="0"/>
              <a:t>lock?</a:t>
            </a:r>
          </a:p>
        </p:txBody>
      </p:sp>
    </p:spTree>
    <p:extLst>
      <p:ext uri="{BB962C8B-B14F-4D97-AF65-F5344CB8AC3E}">
        <p14:creationId xmlns:p14="http://schemas.microsoft.com/office/powerpoint/2010/main" val="121768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/>
          <a:lstStyle/>
          <a:p>
            <a:r>
              <a:rPr lang="en-US" dirty="0"/>
              <a:t>A Lock / </a:t>
            </a:r>
            <a:r>
              <a:rPr lang="en-US" dirty="0" err="1"/>
              <a:t>mutex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515979"/>
            <a:ext cx="10838932" cy="4275221"/>
          </a:xfrm>
        </p:spPr>
        <p:txBody>
          <a:bodyPr>
            <a:normAutofit/>
          </a:bodyPr>
          <a:lstStyle/>
          <a:p>
            <a:r>
              <a:rPr lang="en-US" sz="2400" b="1" dirty="0"/>
              <a:t>Guards</a:t>
            </a:r>
            <a:r>
              <a:rPr lang="en-US" sz="2400" dirty="0"/>
              <a:t> an object: allows only </a:t>
            </a:r>
            <a:r>
              <a:rPr lang="en-US" sz="2400" b="1" dirty="0"/>
              <a:t>one thread at a time </a:t>
            </a:r>
            <a:r>
              <a:rPr lang="en-US" sz="2400" dirty="0"/>
              <a:t>to access it</a:t>
            </a:r>
          </a:p>
          <a:p>
            <a:r>
              <a:rPr lang="en-US" sz="2400" dirty="0"/>
              <a:t>Operations</a:t>
            </a:r>
          </a:p>
          <a:p>
            <a:pPr lvl="1"/>
            <a:r>
              <a:rPr lang="en-US" sz="2400" dirty="0"/>
              <a:t>Acquire / lock</a:t>
            </a:r>
          </a:p>
          <a:p>
            <a:pPr lvl="2"/>
            <a:r>
              <a:rPr lang="en-US" sz="2400" dirty="0"/>
              <a:t>Blocks until the calling thread has acquired the lock (then returns)</a:t>
            </a:r>
          </a:p>
          <a:p>
            <a:pPr lvl="2"/>
            <a:r>
              <a:rPr lang="en-US" sz="2400" dirty="0"/>
              <a:t>(Thread is then </a:t>
            </a:r>
            <a:r>
              <a:rPr lang="en-US" sz="2400" b="1" u="sng" dirty="0"/>
              <a:t>allowed</a:t>
            </a:r>
            <a:r>
              <a:rPr lang="en-US" sz="2400" dirty="0"/>
              <a:t> to access the object)</a:t>
            </a:r>
          </a:p>
          <a:p>
            <a:pPr lvl="1"/>
            <a:r>
              <a:rPr lang="en-US" sz="2400" dirty="0"/>
              <a:t>Release / unlock</a:t>
            </a:r>
          </a:p>
          <a:p>
            <a:pPr lvl="2"/>
            <a:r>
              <a:rPr lang="en-US" sz="2400" dirty="0"/>
              <a:t>Releases the lock so other threads can acquire it</a:t>
            </a:r>
          </a:p>
          <a:p>
            <a:pPr lvl="2"/>
            <a:r>
              <a:rPr lang="en-US" sz="2400" dirty="0"/>
              <a:t>(Thread is </a:t>
            </a:r>
            <a:r>
              <a:rPr lang="en-US" sz="2400" b="1" u="sng" dirty="0"/>
              <a:t>no longer</a:t>
            </a:r>
            <a:r>
              <a:rPr lang="en-US" sz="2400" b="1" dirty="0"/>
              <a:t> </a:t>
            </a:r>
            <a:r>
              <a:rPr lang="en-US" sz="2400" dirty="0"/>
              <a:t>allowed to access the object)</a:t>
            </a:r>
          </a:p>
        </p:txBody>
      </p:sp>
      <p:sp>
        <p:nvSpPr>
          <p:cNvPr id="4" name="Rectangle 3"/>
          <p:cNvSpPr/>
          <p:nvPr/>
        </p:nvSpPr>
        <p:spPr>
          <a:xfrm>
            <a:off x="8867775" y="3891352"/>
            <a:ext cx="3177219" cy="10247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latin typeface="Consolas" panose="020B0609020204030204" pitchFamily="49" charset="0"/>
              </a:rPr>
              <a:t>Java: </a:t>
            </a:r>
            <a:r>
              <a:rPr lang="en-US" sz="2000" b="1" dirty="0">
                <a:latin typeface="Consolas" panose="020B0609020204030204" pitchFamily="49" charset="0"/>
              </a:rPr>
              <a:t>synchronized</a:t>
            </a:r>
          </a:p>
          <a:p>
            <a:r>
              <a:rPr lang="en-US" sz="2000" dirty="0">
                <a:latin typeface="Consolas" panose="020B0609020204030204" pitchFamily="49" charset="0"/>
              </a:rPr>
              <a:t>C: </a:t>
            </a:r>
            <a:r>
              <a:rPr lang="en-US" sz="2000" b="1" dirty="0" err="1">
                <a:latin typeface="Consolas" panose="020B0609020204030204" pitchFamily="49" charset="0"/>
              </a:rPr>
              <a:t>pthread_spin_lock</a:t>
            </a:r>
            <a:endParaRPr lang="en-US" sz="2000" b="1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C++: </a:t>
            </a:r>
            <a:r>
              <a:rPr lang="en-US" sz="2000" b="1" dirty="0" err="1">
                <a:latin typeface="Consolas" panose="020B0609020204030204" pitchFamily="49" charset="0"/>
              </a:rPr>
              <a:t>std</a:t>
            </a:r>
            <a:r>
              <a:rPr lang="en-US" sz="2000" b="1" dirty="0">
                <a:latin typeface="Consolas" panose="020B0609020204030204" pitchFamily="49" charset="0"/>
              </a:rPr>
              <a:t>::</a:t>
            </a:r>
            <a:r>
              <a:rPr lang="en-US" sz="2000" b="1" dirty="0" err="1">
                <a:latin typeface="Consolas" panose="020B0609020204030204" pitchFamily="49" charset="0"/>
              </a:rPr>
              <a:t>mutex</a:t>
            </a:r>
            <a:endParaRPr lang="en-US" sz="2000" b="1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49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389" y="106581"/>
            <a:ext cx="5841314" cy="1326321"/>
          </a:xfrm>
        </p:spPr>
        <p:txBody>
          <a:bodyPr/>
          <a:lstStyle/>
          <a:p>
            <a:r>
              <a:rPr lang="en-US" dirty="0"/>
              <a:t>Lock-based counter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75" y="90721"/>
            <a:ext cx="5998185" cy="66404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ular Callout 7"/>
          <p:cNvSpPr/>
          <p:nvPr/>
        </p:nvSpPr>
        <p:spPr>
          <a:xfrm>
            <a:off x="5401511" y="2584117"/>
            <a:ext cx="2994526" cy="1010652"/>
          </a:xfrm>
          <a:prstGeom prst="wedgeRectCallout">
            <a:avLst>
              <a:gd name="adj1" fmla="val -79226"/>
              <a:gd name="adj2" fmla="val 674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This is really a </a:t>
            </a:r>
            <a:r>
              <a:rPr lang="en-US" b="1" dirty="0"/>
              <a:t>read</a:t>
            </a:r>
            <a:r>
              <a:rPr lang="en-US" dirty="0"/>
              <a:t> followed by a </a:t>
            </a:r>
            <a:r>
              <a:rPr lang="en-US" b="1" dirty="0"/>
              <a:t>write</a:t>
            </a:r>
            <a:r>
              <a:rPr lang="en-US" dirty="0"/>
              <a:t>…</a:t>
            </a:r>
            <a:endParaRPr lang="en-CA" dirty="0"/>
          </a:p>
        </p:txBody>
      </p:sp>
      <p:sp>
        <p:nvSpPr>
          <p:cNvPr id="9" name="Rectangular Callout 8"/>
          <p:cNvSpPr/>
          <p:nvPr/>
        </p:nvSpPr>
        <p:spPr>
          <a:xfrm>
            <a:off x="6299869" y="3971848"/>
            <a:ext cx="3614151" cy="1010652"/>
          </a:xfrm>
          <a:prstGeom prst="wedgeRectCallout">
            <a:avLst>
              <a:gd name="adj1" fmla="val -22633"/>
              <a:gd name="adj2" fmla="val -9444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Both </a:t>
            </a:r>
            <a:r>
              <a:rPr lang="en-US" b="1" dirty="0"/>
              <a:t>read</a:t>
            </a:r>
            <a:r>
              <a:rPr lang="en-US" dirty="0"/>
              <a:t> and </a:t>
            </a:r>
            <a:r>
              <a:rPr lang="en-US" b="1" dirty="0"/>
              <a:t>write</a:t>
            </a:r>
            <a:r>
              <a:rPr lang="en-US" dirty="0"/>
              <a:t> are done while holding the lock</a:t>
            </a:r>
            <a:endParaRPr lang="en-CA" dirty="0"/>
          </a:p>
        </p:txBody>
      </p:sp>
      <p:sp>
        <p:nvSpPr>
          <p:cNvPr id="10" name="Rectangular Callout 9"/>
          <p:cNvSpPr/>
          <p:nvPr/>
        </p:nvSpPr>
        <p:spPr>
          <a:xfrm>
            <a:off x="8902700" y="3062796"/>
            <a:ext cx="2992520" cy="537989"/>
          </a:xfrm>
          <a:prstGeom prst="wedgeRectCallout">
            <a:avLst>
              <a:gd name="adj1" fmla="val -31478"/>
              <a:gd name="adj2" fmla="val 13031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How does this help?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9897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this problem happen now?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779160" y="2094127"/>
            <a:ext cx="0" cy="38231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5400000">
            <a:off x="5403674" y="6024001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4067504" y="2417379"/>
            <a:ext cx="333177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334527" y="2048047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thread 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63483" y="2048047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thread q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35759" y="2602045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Read(c) </a:t>
            </a:r>
            <a:r>
              <a:rPr lang="en-US" dirty="0">
                <a:sym typeface="Wingdings" panose="05000000000000000000" pitchFamily="2" charset="2"/>
              </a:rPr>
              <a:t> 0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135759" y="4786166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Write(c, 1)</a:t>
            </a:r>
          </a:p>
          <a:p>
            <a:r>
              <a:rPr lang="en-US" dirty="0"/>
              <a:t>Return 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73527" y="3406910"/>
            <a:ext cx="155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Read(c) </a:t>
            </a:r>
            <a:r>
              <a:rPr lang="en-US" dirty="0">
                <a:sym typeface="Wingdings" panose="05000000000000000000" pitchFamily="2" charset="2"/>
              </a:rPr>
              <a:t> 0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873527" y="3776242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Write(c, 1)</a:t>
            </a:r>
          </a:p>
          <a:p>
            <a:r>
              <a:rPr lang="en-US" dirty="0"/>
              <a:t>Return 0</a:t>
            </a:r>
          </a:p>
        </p:txBody>
      </p:sp>
      <p:sp>
        <p:nvSpPr>
          <p:cNvPr id="3" name="Rectangular Callout 2"/>
          <p:cNvSpPr/>
          <p:nvPr/>
        </p:nvSpPr>
        <p:spPr>
          <a:xfrm>
            <a:off x="1613338" y="2795752"/>
            <a:ext cx="1776248" cy="611158"/>
          </a:xfrm>
          <a:prstGeom prst="wedgeRectCallout">
            <a:avLst>
              <a:gd name="adj1" fmla="val 101653"/>
              <a:gd name="adj2" fmla="val -7336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m.lock</a:t>
            </a:r>
            <a:r>
              <a:rPr lang="en-US" dirty="0"/>
              <a:t>()</a:t>
            </a:r>
          </a:p>
        </p:txBody>
      </p:sp>
      <p:sp>
        <p:nvSpPr>
          <p:cNvPr id="18" name="Rectangular Callout 17"/>
          <p:cNvSpPr/>
          <p:nvPr/>
        </p:nvSpPr>
        <p:spPr>
          <a:xfrm>
            <a:off x="1627513" y="4624552"/>
            <a:ext cx="1776248" cy="611158"/>
          </a:xfrm>
          <a:prstGeom prst="wedgeRectCallout">
            <a:avLst>
              <a:gd name="adj1" fmla="val 104612"/>
              <a:gd name="adj2" fmla="val 3068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m.unlock</a:t>
            </a:r>
            <a:r>
              <a:rPr lang="en-US" dirty="0"/>
              <a:t>()</a:t>
            </a:r>
          </a:p>
        </p:txBody>
      </p:sp>
      <p:sp>
        <p:nvSpPr>
          <p:cNvPr id="22" name="Rectangular Callout 21"/>
          <p:cNvSpPr/>
          <p:nvPr/>
        </p:nvSpPr>
        <p:spPr>
          <a:xfrm>
            <a:off x="8061434" y="3364594"/>
            <a:ext cx="2117281" cy="611158"/>
          </a:xfrm>
          <a:prstGeom prst="wedgeRectCallout">
            <a:avLst>
              <a:gd name="adj1" fmla="val -89126"/>
              <a:gd name="adj2" fmla="val -4757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q: do </a:t>
            </a:r>
            <a:r>
              <a:rPr lang="en-US" dirty="0" err="1"/>
              <a:t>m.lock</a:t>
            </a:r>
            <a:r>
              <a:rPr lang="en-US" dirty="0"/>
              <a:t>()</a:t>
            </a:r>
          </a:p>
        </p:txBody>
      </p:sp>
      <p:sp>
        <p:nvSpPr>
          <p:cNvPr id="4" name="Rectangle 3"/>
          <p:cNvSpPr/>
          <p:nvPr/>
        </p:nvSpPr>
        <p:spPr>
          <a:xfrm>
            <a:off x="8061434" y="4005725"/>
            <a:ext cx="2117282" cy="61882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Blocks</a:t>
            </a:r>
            <a:r>
              <a:rPr lang="en-US" dirty="0"/>
              <a:t> until p’s </a:t>
            </a:r>
            <a:r>
              <a:rPr lang="en-US" dirty="0" err="1"/>
              <a:t>m.unlock</a:t>
            </a:r>
            <a:r>
              <a:rPr lang="en-US" dirty="0"/>
              <a:t>()</a:t>
            </a:r>
          </a:p>
        </p:txBody>
      </p:sp>
      <p:sp>
        <p:nvSpPr>
          <p:cNvPr id="23" name="Rectangular Callout 22"/>
          <p:cNvSpPr/>
          <p:nvPr/>
        </p:nvSpPr>
        <p:spPr>
          <a:xfrm>
            <a:off x="8710448" y="5209421"/>
            <a:ext cx="2243959" cy="611158"/>
          </a:xfrm>
          <a:prstGeom prst="wedgeRectCallout">
            <a:avLst>
              <a:gd name="adj1" fmla="val -97239"/>
              <a:gd name="adj2" fmla="val 3412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Will now</a:t>
            </a:r>
            <a:br>
              <a:rPr lang="en-US" dirty="0"/>
            </a:br>
            <a:r>
              <a:rPr lang="en-US" dirty="0"/>
              <a:t>Read &amp; Return 1!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891023" y="2659989"/>
            <a:ext cx="2760121" cy="0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891023" y="5109331"/>
            <a:ext cx="2760121" cy="0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12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" grpId="0" animBg="1"/>
      <p:bldP spid="18" grpId="0" animBg="1"/>
      <p:bldP spid="22" grpId="0" animBg="1"/>
      <p:bldP spid="4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389" y="106581"/>
            <a:ext cx="5841314" cy="1326321"/>
          </a:xfrm>
        </p:spPr>
        <p:txBody>
          <a:bodyPr>
            <a:normAutofit fontScale="90000"/>
          </a:bodyPr>
          <a:lstStyle/>
          <a:p>
            <a:r>
              <a:rPr lang="en-US" dirty="0"/>
              <a:t>Where do we </a:t>
            </a:r>
            <a:r>
              <a:rPr lang="en-US" u="sng" dirty="0"/>
              <a:t>linearize </a:t>
            </a:r>
            <a:r>
              <a:rPr lang="en-US" dirty="0"/>
              <a:t>each operation?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75" y="90721"/>
            <a:ext cx="5998185" cy="66404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ular Callout 7"/>
          <p:cNvSpPr/>
          <p:nvPr/>
        </p:nvSpPr>
        <p:spPr>
          <a:xfrm>
            <a:off x="4658690" y="2584117"/>
            <a:ext cx="4150940" cy="1010652"/>
          </a:xfrm>
          <a:prstGeom prst="wedgeRectCallout">
            <a:avLst>
              <a:gd name="adj1" fmla="val -57393"/>
              <a:gd name="adj2" fmla="val -471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Linearize increment at the WRITE</a:t>
            </a:r>
            <a:br>
              <a:rPr lang="en-US" b="1" dirty="0"/>
            </a:br>
            <a:r>
              <a:rPr lang="en-US" dirty="0"/>
              <a:t>(really, </a:t>
            </a:r>
            <a:r>
              <a:rPr lang="en-US" i="1" dirty="0"/>
              <a:t>any time </a:t>
            </a:r>
            <a:r>
              <a:rPr lang="en-US" dirty="0"/>
              <a:t>when the lock is held would work)</a:t>
            </a:r>
            <a:endParaRPr lang="en-CA" dirty="0"/>
          </a:p>
        </p:txBody>
      </p:sp>
      <p:sp>
        <p:nvSpPr>
          <p:cNvPr id="9" name="Rectangular Callout 8"/>
          <p:cNvSpPr/>
          <p:nvPr/>
        </p:nvSpPr>
        <p:spPr>
          <a:xfrm>
            <a:off x="6299868" y="3971848"/>
            <a:ext cx="5628896" cy="1010652"/>
          </a:xfrm>
          <a:prstGeom prst="wedgeRectCallout">
            <a:avLst>
              <a:gd name="adj1" fmla="val -22633"/>
              <a:gd name="adj2" fmla="val -9444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(… </a:t>
            </a:r>
            <a:r>
              <a:rPr lang="en-US" b="1" dirty="0"/>
              <a:t>because</a:t>
            </a:r>
            <a:r>
              <a:rPr lang="en-US" dirty="0"/>
              <a:t>, from the perspective of other threads, the counter cannot be accessed while it is locked)</a:t>
            </a:r>
            <a:endParaRPr lang="en-CA" dirty="0"/>
          </a:p>
        </p:txBody>
      </p:sp>
      <p:sp>
        <p:nvSpPr>
          <p:cNvPr id="10" name="Rectangular Callout 9"/>
          <p:cNvSpPr/>
          <p:nvPr/>
        </p:nvSpPr>
        <p:spPr>
          <a:xfrm>
            <a:off x="8902700" y="2231858"/>
            <a:ext cx="3163970" cy="1368927"/>
          </a:xfrm>
          <a:prstGeom prst="wedgeRectCallout">
            <a:avLst>
              <a:gd name="adj1" fmla="val -28061"/>
              <a:gd name="adj2" fmla="val 8285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(So, anything that happens while the counter is locked is </a:t>
            </a:r>
            <a:r>
              <a:rPr lang="en-US" b="1" dirty="0"/>
              <a:t>effectively atomic)</a:t>
            </a:r>
            <a:endParaRPr lang="en-CA" b="1" dirty="0"/>
          </a:p>
        </p:txBody>
      </p:sp>
      <p:sp>
        <p:nvSpPr>
          <p:cNvPr id="11" name="Rectangular Callout 10"/>
          <p:cNvSpPr/>
          <p:nvPr/>
        </p:nvSpPr>
        <p:spPr>
          <a:xfrm>
            <a:off x="4762599" y="5159448"/>
            <a:ext cx="3659233" cy="618130"/>
          </a:xfrm>
          <a:prstGeom prst="wedgeRectCallout">
            <a:avLst>
              <a:gd name="adj1" fmla="val -64047"/>
              <a:gd name="adj2" fmla="val -4193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Linearize get at the READ of v</a:t>
            </a:r>
            <a:endParaRPr lang="en-CA" b="1" dirty="0"/>
          </a:p>
        </p:txBody>
      </p:sp>
      <p:sp>
        <p:nvSpPr>
          <p:cNvPr id="3" name="Rectangle 2"/>
          <p:cNvSpPr/>
          <p:nvPr/>
        </p:nvSpPr>
        <p:spPr>
          <a:xfrm>
            <a:off x="3099881" y="1217208"/>
            <a:ext cx="8966789" cy="8116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Intuition behind why these linearization points work:</a:t>
            </a:r>
            <a:br>
              <a:rPr lang="en-CA" sz="2000" dirty="0"/>
            </a:br>
            <a:r>
              <a:rPr lang="en-CA" sz="2000" dirty="0"/>
              <a:t>to all threads, operations appear to happen instantly at these lines</a:t>
            </a:r>
          </a:p>
        </p:txBody>
      </p:sp>
    </p:spTree>
    <p:extLst>
      <p:ext uri="{BB962C8B-B14F-4D97-AF65-F5344CB8AC3E}">
        <p14:creationId xmlns:p14="http://schemas.microsoft.com/office/powerpoint/2010/main" val="422898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B88684"/>
      </a:dk1>
      <a:lt1>
        <a:sysClr val="window" lastClr="402E2C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B88684"/>
      </a:dk1>
      <a:lt1>
        <a:sysClr val="window" lastClr="402E2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6345</TotalTime>
  <Words>1471</Words>
  <Application>Microsoft Office PowerPoint</Application>
  <PresentationFormat>Widescreen</PresentationFormat>
  <Paragraphs>283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Rockwell</vt:lpstr>
      <vt:lpstr>Arial</vt:lpstr>
      <vt:lpstr>Consolas</vt:lpstr>
      <vt:lpstr>Bookman Old Style</vt:lpstr>
      <vt:lpstr>Calibri</vt:lpstr>
      <vt:lpstr>Damask</vt:lpstr>
      <vt:lpstr>Multicore programming</vt:lpstr>
      <vt:lpstr>Recall: what it means for an execution to be linearizable </vt:lpstr>
      <vt:lpstr>Recall: what it means for an Object to be linearizable </vt:lpstr>
      <vt:lpstr>Recall: this execution of the  naïve counter</vt:lpstr>
      <vt:lpstr>Implementing a linearizable counter</vt:lpstr>
      <vt:lpstr>A Lock / mutex</vt:lpstr>
      <vt:lpstr>Lock-based counter</vt:lpstr>
      <vt:lpstr>Can this problem happen now?</vt:lpstr>
      <vt:lpstr>Where do we linearize each operation?</vt:lpstr>
      <vt:lpstr>Output after adding a lock</vt:lpstr>
      <vt:lpstr>Performance comparison</vt:lpstr>
      <vt:lpstr>Fetch and add (FAA)</vt:lpstr>
      <vt:lpstr>Easy FAA-based counter</vt:lpstr>
      <vt:lpstr>How does this perform in practice?</vt:lpstr>
      <vt:lpstr>Problem: too much contention</vt:lpstr>
      <vt:lpstr>Naïve Sharded counter</vt:lpstr>
      <vt:lpstr>How does this perform?</vt:lpstr>
      <vt:lpstr>How cache coherence works</vt:lpstr>
      <vt:lpstr>Memory layout of sub counters</vt:lpstr>
      <vt:lpstr>Solution: padding</vt:lpstr>
      <vt:lpstr>Padded Sharded counter</vt:lpstr>
      <vt:lpstr>How does this perform?</vt:lpstr>
      <vt:lpstr>Speed vs simplicity</vt:lpstr>
      <vt:lpstr>Considering use cases: a FAA-counter might be good enough</vt:lpstr>
      <vt:lpstr>A word of warning: padding can hurt</vt:lpstr>
      <vt:lpstr>When to pad?</vt:lpstr>
      <vt:lpstr>Summary</vt:lpstr>
    </vt:vector>
  </TitlesOfParts>
  <Company>IST Austria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Multicore programming</dc:title>
  <dc:creator>Trevor BROWN</dc:creator>
  <cp:lastModifiedBy>Trevor Brown</cp:lastModifiedBy>
  <cp:revision>137</cp:revision>
  <dcterms:created xsi:type="dcterms:W3CDTF">2018-08-02T15:34:22Z</dcterms:created>
  <dcterms:modified xsi:type="dcterms:W3CDTF">2021-04-30T00:11:05Z</dcterms:modified>
</cp:coreProperties>
</file>