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6"/>
  </p:notesMasterIdLst>
  <p:sldIdLst>
    <p:sldId id="256" r:id="rId2"/>
    <p:sldId id="421" r:id="rId3"/>
    <p:sldId id="424" r:id="rId4"/>
    <p:sldId id="298" r:id="rId5"/>
    <p:sldId id="448" r:id="rId6"/>
    <p:sldId id="348" r:id="rId7"/>
    <p:sldId id="351" r:id="rId8"/>
    <p:sldId id="411" r:id="rId9"/>
    <p:sldId id="447" r:id="rId10"/>
    <p:sldId id="352" r:id="rId11"/>
    <p:sldId id="445" r:id="rId12"/>
    <p:sldId id="412" r:id="rId13"/>
    <p:sldId id="413" r:id="rId14"/>
    <p:sldId id="414" r:id="rId15"/>
    <p:sldId id="367" r:id="rId16"/>
    <p:sldId id="450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4" r:id="rId35"/>
  </p:sldIdLst>
  <p:sldSz cx="12192000" cy="6858000"/>
  <p:notesSz cx="6858000" cy="9144000"/>
  <p:embeddedFontLst>
    <p:embeddedFont>
      <p:font typeface="Bookman Old Style" panose="02050604050505020204" pitchFamily="18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Rockwell" panose="02060603020205020403" pitchFamily="18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6161-7B52-436D-ACF3-D03E5CDC2546}" type="datetimeFigureOut">
              <a:rPr lang="en-CA" smtClean="0"/>
              <a:t>2021-04-29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B390-6013-4107-B952-25B9C3E6C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BCD55-22E8-4905-B55E-4E3924587B8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93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738" y="1763948"/>
            <a:ext cx="10184524" cy="4085617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600" dirty="0"/>
          </a:p>
          <a:p>
            <a:r>
              <a:rPr lang="en-US" sz="2800" dirty="0"/>
              <a:t>(Dis)ordered data structures</a:t>
            </a:r>
          </a:p>
          <a:p>
            <a:r>
              <a:rPr lang="en-US" sz="2600" b="1" dirty="0"/>
              <a:t>Lecture 3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33016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0" y="780177"/>
            <a:ext cx="10651950" cy="5600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30" y="108858"/>
            <a:ext cx="11609090" cy="582386"/>
          </a:xfrm>
        </p:spPr>
        <p:txBody>
          <a:bodyPr/>
          <a:lstStyle/>
          <a:p>
            <a:r>
              <a:rPr lang="en-US" dirty="0"/>
              <a:t>Attempt 2: Explicitly allow reordering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60815" y="4235371"/>
            <a:ext cx="8777265" cy="81015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014453" y="739656"/>
            <a:ext cx="6880768" cy="9089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Unreasonably deep insight:</a:t>
            </a:r>
            <a:r>
              <a:rPr lang="en-US" sz="2400" dirty="0">
                <a:solidFill>
                  <a:srgbClr val="000000"/>
                </a:solidFill>
              </a:rPr>
              <a:t> we don’t actually care about instructions being reordered here</a:t>
            </a: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4511" y="1829064"/>
            <a:ext cx="4327166" cy="10170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Use atomic::load() and atomic::store() with argument </a:t>
            </a:r>
            <a:r>
              <a:rPr lang="en-US" sz="2000" b="1" dirty="0" err="1"/>
              <a:t>memory_order_relaxed</a:t>
            </a:r>
            <a:endParaRPr lang="en-CA" sz="20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7524511" y="2949394"/>
            <a:ext cx="4327166" cy="789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tells the compiler we don’t need or want an </a:t>
            </a:r>
            <a:r>
              <a:rPr lang="en-US" dirty="0" err="1"/>
              <a:t>mfence</a:t>
            </a:r>
            <a:r>
              <a:rPr lang="en-US" dirty="0"/>
              <a:t> there</a:t>
            </a:r>
            <a:endParaRPr lang="en-CA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9394E-B147-4FBB-BA73-86C5523DC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12" b="50000"/>
          <a:stretch/>
        </p:blipFill>
        <p:spPr>
          <a:xfrm>
            <a:off x="5701607" y="5224311"/>
            <a:ext cx="5715043" cy="1256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6238" t="63619" r="3824" b="30939"/>
          <a:stretch/>
        </p:blipFill>
        <p:spPr>
          <a:xfrm>
            <a:off x="7332345" y="4683579"/>
            <a:ext cx="3188970" cy="304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9253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FD6F-9A23-47A9-9D60-559C091A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1A31A-BBFE-4175-9980-6C65EE3C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4" y="569539"/>
            <a:ext cx="7372350" cy="511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5C8693-09F6-40D3-A484-4CBC0324FB6C}"/>
              </a:ext>
            </a:extLst>
          </p:cNvPr>
          <p:cNvSpPr/>
          <p:nvPr/>
        </p:nvSpPr>
        <p:spPr>
          <a:xfrm>
            <a:off x="2857500" y="5684464"/>
            <a:ext cx="9051327" cy="9985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Takeaways: (1) </a:t>
            </a:r>
            <a:r>
              <a:rPr lang="en-US" dirty="0" err="1"/>
              <a:t>fetch&amp;add</a:t>
            </a:r>
            <a:r>
              <a:rPr lang="en-US" dirty="0"/>
              <a:t> is much faster than a </a:t>
            </a:r>
            <a:r>
              <a:rPr lang="en-US" b="1" dirty="0"/>
              <a:t>write </a:t>
            </a:r>
            <a:r>
              <a:rPr lang="en-US" dirty="0"/>
              <a:t>followed by an </a:t>
            </a:r>
            <a:r>
              <a:rPr lang="en-US" b="1" dirty="0" err="1"/>
              <a:t>mfence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(2) </a:t>
            </a:r>
            <a:r>
              <a:rPr lang="en-US" dirty="0" err="1"/>
              <a:t>mfence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b="1" i="1" dirty="0"/>
              <a:t>so</a:t>
            </a:r>
            <a:r>
              <a:rPr lang="en-US" dirty="0"/>
              <a:t> </a:t>
            </a:r>
            <a:r>
              <a:rPr lang="en-US" b="1" i="1" dirty="0"/>
              <a:t>slow</a:t>
            </a:r>
            <a:r>
              <a:rPr lang="en-US" dirty="0"/>
              <a:t> that it’s almost certainly faster to use an atomic exchange instruction (also called XCHG or SWAP) on x86/64 instead of a </a:t>
            </a:r>
            <a:r>
              <a:rPr lang="en-US" dirty="0" err="1"/>
              <a:t>write+mfence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32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14300"/>
            <a:ext cx="10353761" cy="619125"/>
          </a:xfrm>
        </p:spPr>
        <p:txBody>
          <a:bodyPr>
            <a:normAutofit/>
          </a:bodyPr>
          <a:lstStyle/>
          <a:p>
            <a:r>
              <a:rPr lang="en-CA" dirty="0"/>
              <a:t>How *</a:t>
            </a:r>
            <a:r>
              <a:rPr lang="en-CA" u="sng" dirty="0"/>
              <a:t>could</a:t>
            </a:r>
            <a:r>
              <a:rPr lang="en-CA" dirty="0"/>
              <a:t>* you use C++ Atomics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762001"/>
            <a:ext cx="11277600" cy="5849814"/>
          </a:xfrm>
        </p:spPr>
        <p:txBody>
          <a:bodyPr>
            <a:normAutofit/>
          </a:bodyPr>
          <a:lstStyle/>
          <a:p>
            <a:r>
              <a:rPr lang="en-CA" sz="2400" dirty="0"/>
              <a:t>atomic&lt;</a:t>
            </a:r>
            <a:r>
              <a:rPr lang="en-CA" sz="2400" dirty="0" err="1"/>
              <a:t>int</a:t>
            </a:r>
            <a:r>
              <a:rPr lang="en-CA" sz="2400" dirty="0"/>
              <a:t>&gt; x offers functions:</a:t>
            </a:r>
          </a:p>
          <a:p>
            <a:pPr lvl="1"/>
            <a:r>
              <a:rPr lang="en-CA" sz="2400" dirty="0" err="1"/>
              <a:t>int</a:t>
            </a:r>
            <a:r>
              <a:rPr lang="en-CA" sz="2400" dirty="0"/>
              <a:t> r = </a:t>
            </a:r>
            <a:r>
              <a:rPr lang="en-CA" sz="2400" dirty="0" err="1"/>
              <a:t>x.</a:t>
            </a:r>
            <a:r>
              <a:rPr lang="en-CA" sz="2400" b="1" dirty="0" err="1"/>
              <a:t>load</a:t>
            </a:r>
            <a:r>
              <a:rPr lang="en-CA" sz="2400" dirty="0"/>
              <a:t>(</a:t>
            </a:r>
            <a:r>
              <a:rPr lang="en-CA" sz="2400" dirty="0" err="1"/>
              <a:t>memory_order</a:t>
            </a:r>
            <a:r>
              <a:rPr lang="en-CA" sz="2400" dirty="0"/>
              <a:t>)</a:t>
            </a:r>
          </a:p>
          <a:p>
            <a:pPr lvl="1"/>
            <a:r>
              <a:rPr lang="en-CA" sz="2400" dirty="0" err="1"/>
              <a:t>x.</a:t>
            </a:r>
            <a:r>
              <a:rPr lang="en-CA" sz="2400" b="1" dirty="0" err="1"/>
              <a:t>store</a:t>
            </a:r>
            <a:r>
              <a:rPr lang="en-CA" sz="2400" dirty="0"/>
              <a:t>(</a:t>
            </a:r>
            <a:r>
              <a:rPr lang="en-CA" sz="2400" dirty="0" err="1"/>
              <a:t>new_value</a:t>
            </a:r>
            <a:r>
              <a:rPr lang="en-CA" sz="2400" dirty="0"/>
              <a:t>, </a:t>
            </a:r>
            <a:r>
              <a:rPr lang="en-CA" sz="2400" dirty="0" err="1"/>
              <a:t>memory_order</a:t>
            </a:r>
            <a:r>
              <a:rPr lang="en-CA" sz="2400" dirty="0"/>
              <a:t>)</a:t>
            </a:r>
          </a:p>
          <a:p>
            <a:r>
              <a:rPr lang="en-CA" sz="2400" dirty="0" err="1"/>
              <a:t>memory_order</a:t>
            </a:r>
            <a:r>
              <a:rPr lang="en-CA" sz="2400" dirty="0"/>
              <a:t> has </a:t>
            </a:r>
            <a:r>
              <a:rPr lang="en-CA" sz="2400" b="1" dirty="0"/>
              <a:t>default value </a:t>
            </a:r>
            <a:r>
              <a:rPr lang="en-CA" sz="2400" dirty="0"/>
              <a:t>of </a:t>
            </a:r>
            <a:r>
              <a:rPr lang="en-CA" sz="2400" dirty="0" err="1"/>
              <a:t>memory_order_seq_cst</a:t>
            </a:r>
            <a:endParaRPr lang="en-CA" sz="2400" dirty="0"/>
          </a:p>
          <a:p>
            <a:pPr lvl="1"/>
            <a:r>
              <a:rPr lang="en-US" sz="2200" dirty="0"/>
              <a:t>If all accesses to shared variables use this, you get</a:t>
            </a:r>
            <a:br>
              <a:rPr lang="en-US" sz="2200" dirty="0"/>
            </a:br>
            <a:r>
              <a:rPr lang="en-US" sz="2200" b="1" dirty="0"/>
              <a:t>sequential consistency </a:t>
            </a:r>
            <a:r>
              <a:rPr lang="en-US" sz="2200" dirty="0"/>
              <a:t>(as if there is </a:t>
            </a:r>
            <a:r>
              <a:rPr lang="en-US" sz="2200" b="1" dirty="0"/>
              <a:t>no </a:t>
            </a:r>
            <a:r>
              <a:rPr lang="en-US" sz="2200" dirty="0"/>
              <a:t>reordering)</a:t>
            </a:r>
            <a:endParaRPr lang="en-CA" sz="2200" dirty="0"/>
          </a:p>
          <a:p>
            <a:r>
              <a:rPr lang="en-US" sz="2400" dirty="0"/>
              <a:t>Other possible arguments:</a:t>
            </a:r>
          </a:p>
          <a:p>
            <a:pPr lvl="1"/>
            <a:r>
              <a:rPr lang="en-US" sz="2200" dirty="0" err="1"/>
              <a:t>memory_order_acquire</a:t>
            </a:r>
            <a:r>
              <a:rPr lang="en-US" sz="2200" dirty="0"/>
              <a:t> and </a:t>
            </a:r>
            <a:r>
              <a:rPr lang="en-US" sz="2200" dirty="0" err="1"/>
              <a:t>memory_order_release</a:t>
            </a:r>
            <a:r>
              <a:rPr lang="en-US" sz="2200" dirty="0"/>
              <a:t> (used together)</a:t>
            </a:r>
          </a:p>
          <a:p>
            <a:pPr lvl="2"/>
            <a:r>
              <a:rPr lang="en-US" sz="1800" dirty="0"/>
              <a:t>If a thread p “acquires” data that another thread q “released”,</a:t>
            </a:r>
            <a:br>
              <a:rPr lang="en-US" sz="1800" dirty="0"/>
            </a:br>
            <a:r>
              <a:rPr lang="en-US" sz="1800" dirty="0"/>
              <a:t>then p also sees the effects of anything else q did before releasing the data (difficult…)</a:t>
            </a:r>
          </a:p>
          <a:p>
            <a:pPr lvl="1"/>
            <a:r>
              <a:rPr lang="en-US" sz="2200" dirty="0" err="1"/>
              <a:t>memory_order_consume</a:t>
            </a:r>
            <a:r>
              <a:rPr lang="en-US" sz="2200" dirty="0"/>
              <a:t> (poorly defined, probably deprecated, </a:t>
            </a:r>
            <a:r>
              <a:rPr lang="en-US" sz="2200" b="1" dirty="0"/>
              <a:t>ignore!</a:t>
            </a:r>
            <a:r>
              <a:rPr lang="en-US" sz="2200" dirty="0"/>
              <a:t>)</a:t>
            </a:r>
          </a:p>
          <a:p>
            <a:pPr lvl="1"/>
            <a:r>
              <a:rPr lang="en-US" sz="2200" dirty="0" err="1"/>
              <a:t>memory_order_relaxed</a:t>
            </a:r>
            <a:r>
              <a:rPr lang="en-US" sz="2200" dirty="0"/>
              <a:t> (</a:t>
            </a:r>
            <a:r>
              <a:rPr lang="en-US" sz="2200" b="1" dirty="0"/>
              <a:t>all reordering allowed!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71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23900"/>
          </a:xfrm>
        </p:spPr>
        <p:txBody>
          <a:bodyPr/>
          <a:lstStyle/>
          <a:p>
            <a:r>
              <a:rPr lang="en-CA" dirty="0"/>
              <a:t>How </a:t>
            </a:r>
            <a:r>
              <a:rPr lang="en-CA" sz="4400" dirty="0"/>
              <a:t>*</a:t>
            </a:r>
            <a:r>
              <a:rPr lang="en-CA" sz="4400" u="sng" dirty="0">
                <a:solidFill>
                  <a:srgbClr val="FFFF00"/>
                </a:solidFill>
              </a:rPr>
              <a:t>should</a:t>
            </a:r>
            <a:r>
              <a:rPr lang="en-CA" sz="4400" dirty="0"/>
              <a:t>* </a:t>
            </a:r>
            <a:r>
              <a:rPr lang="en-CA" dirty="0"/>
              <a:t>you use C++ atomics?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66850"/>
            <a:ext cx="10353762" cy="3581400"/>
          </a:xfrm>
        </p:spPr>
        <p:txBody>
          <a:bodyPr>
            <a:normAutofit/>
          </a:bodyPr>
          <a:lstStyle/>
          <a:p>
            <a:r>
              <a:rPr lang="en-US" sz="2400" b="1" dirty="0"/>
              <a:t>Prevent all reordering </a:t>
            </a:r>
            <a:r>
              <a:rPr lang="en-US" sz="2400" dirty="0"/>
              <a:t>by using the default </a:t>
            </a:r>
            <a:r>
              <a:rPr lang="en-US" sz="2400" dirty="0" err="1"/>
              <a:t>memory_order_</a:t>
            </a:r>
            <a:r>
              <a:rPr lang="en-US" sz="2400" b="1" dirty="0" err="1"/>
              <a:t>seq_cst</a:t>
            </a:r>
            <a:endParaRPr lang="en-US" sz="2400" dirty="0"/>
          </a:p>
          <a:p>
            <a:r>
              <a:rPr lang="en-CA" sz="2400" dirty="0"/>
              <a:t>C++14 specification 29.3, note 8:</a:t>
            </a:r>
          </a:p>
          <a:p>
            <a:pPr lvl="1"/>
            <a:r>
              <a:rPr lang="en-CA" sz="2400" dirty="0"/>
              <a:t>“</a:t>
            </a:r>
            <a:r>
              <a:rPr lang="en-CA" sz="2400" dirty="0" err="1"/>
              <a:t>memory_order_seq_cst</a:t>
            </a:r>
            <a:r>
              <a:rPr lang="en-CA" sz="2400" dirty="0"/>
              <a:t> ensures sequential consistency only for a program that is free of data races and uses </a:t>
            </a:r>
            <a:r>
              <a:rPr lang="en-CA" sz="2400" b="1" u="sng" dirty="0"/>
              <a:t>exclusively</a:t>
            </a:r>
            <a:r>
              <a:rPr lang="en-CA" sz="2400" dirty="0"/>
              <a:t> </a:t>
            </a:r>
            <a:r>
              <a:rPr lang="en-CA" sz="2400" dirty="0" err="1"/>
              <a:t>memory_order_seq_cst</a:t>
            </a:r>
            <a:r>
              <a:rPr lang="en-CA" sz="2400" dirty="0"/>
              <a:t> operations. </a:t>
            </a:r>
            <a:r>
              <a:rPr lang="en-CA" sz="2400" b="1" u="sng" dirty="0"/>
              <a:t>Any use</a:t>
            </a:r>
            <a:r>
              <a:rPr lang="en-CA" sz="2400" b="1" dirty="0"/>
              <a:t> of weaker ordering will invalidate this guarantee unless extreme care is used.</a:t>
            </a:r>
            <a:r>
              <a:rPr lang="en-CA" sz="2400" dirty="0"/>
              <a:t>”</a:t>
            </a:r>
          </a:p>
          <a:p>
            <a:r>
              <a:rPr lang="en-CA" sz="2600" dirty="0"/>
              <a:t>When the spec. says “extreme care,” you should be terrified</a:t>
            </a:r>
          </a:p>
        </p:txBody>
      </p:sp>
    </p:spTree>
    <p:extLst>
      <p:ext uri="{BB962C8B-B14F-4D97-AF65-F5344CB8AC3E}">
        <p14:creationId xmlns:p14="http://schemas.microsoft.com/office/powerpoint/2010/main" val="7442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omic hammer own 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1550983"/>
            <a:ext cx="5181600" cy="3886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mic hammer his own 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93859"/>
            <a:ext cx="6410325" cy="3600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48542">
            <a:off x="7623465" y="3402050"/>
            <a:ext cx="1670325" cy="8118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memory_order_</a:t>
            </a:r>
            <a:r>
              <a:rPr lang="en-US" sz="1600" b="1" dirty="0" err="1"/>
              <a:t>relaxed</a:t>
            </a:r>
            <a:r>
              <a:rPr lang="en-US" sz="1600" b="1" dirty="0"/>
              <a:t>, and others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10355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61E4-B1E4-4408-B175-85B2EF5F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353961"/>
            <a:ext cx="11207956" cy="603623"/>
          </a:xfrm>
        </p:spPr>
        <p:txBody>
          <a:bodyPr>
            <a:normAutofit/>
          </a:bodyPr>
          <a:lstStyle/>
          <a:p>
            <a:r>
              <a:rPr lang="en-US" b="0" dirty="0"/>
              <a:t>Another approach: </a:t>
            </a:r>
            <a:r>
              <a:rPr lang="en-US" u="sng" dirty="0"/>
              <a:t>approximate</a:t>
            </a:r>
            <a:r>
              <a:rPr lang="en-US" dirty="0"/>
              <a:t> </a:t>
            </a:r>
            <a:r>
              <a:rPr lang="en-US" b="0" dirty="0"/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196DD-9996-4348-B272-B702FB242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43780"/>
            <a:ext cx="10353762" cy="5083277"/>
          </a:xfrm>
        </p:spPr>
        <p:txBody>
          <a:bodyPr>
            <a:normAutofit/>
          </a:bodyPr>
          <a:lstStyle/>
          <a:p>
            <a:r>
              <a:rPr lang="en-US" dirty="0"/>
              <a:t>Sometimes </a:t>
            </a:r>
            <a:r>
              <a:rPr lang="en-US" b="1" dirty="0"/>
              <a:t>approximate</a:t>
            </a:r>
            <a:r>
              <a:rPr lang="en-US" dirty="0"/>
              <a:t> results are enough for some applications!</a:t>
            </a:r>
          </a:p>
          <a:p>
            <a:pPr lvl="1"/>
            <a:r>
              <a:rPr lang="en-US" dirty="0"/>
              <a:t>Example: if a counter is used to decide when to </a:t>
            </a:r>
            <a:r>
              <a:rPr lang="en-US" b="1" dirty="0"/>
              <a:t>expand</a:t>
            </a:r>
            <a:r>
              <a:rPr lang="en-US" dirty="0"/>
              <a:t> a hash table</a:t>
            </a:r>
            <a:br>
              <a:rPr lang="en-US" dirty="0"/>
            </a:br>
            <a:r>
              <a:rPr lang="en-US" dirty="0"/>
              <a:t>(just to improve </a:t>
            </a:r>
            <a:r>
              <a:rPr lang="en-US" i="1" dirty="0"/>
              <a:t>performance --- no impact on hash table’s correctness</a:t>
            </a:r>
            <a:r>
              <a:rPr lang="en-US" dirty="0"/>
              <a:t>)</a:t>
            </a:r>
          </a:p>
          <a:p>
            <a:r>
              <a:rPr lang="en-CA" dirty="0"/>
              <a:t>Could imagine an </a:t>
            </a:r>
            <a:r>
              <a:rPr lang="en-CA" b="1" dirty="0"/>
              <a:t>approximate counter ADT</a:t>
            </a:r>
          </a:p>
          <a:p>
            <a:pPr lvl="1"/>
            <a:r>
              <a:rPr lang="en-CA" dirty="0"/>
              <a:t>Parameterized by an </a:t>
            </a:r>
            <a:r>
              <a:rPr lang="en-CA" b="1" dirty="0"/>
              <a:t>error constant c</a:t>
            </a:r>
          </a:p>
          <a:p>
            <a:r>
              <a:rPr lang="en-CA" dirty="0"/>
              <a:t>Abstract state is an integer, initially zero</a:t>
            </a:r>
          </a:p>
          <a:p>
            <a:r>
              <a:rPr lang="en-CA" dirty="0"/>
              <a:t>Operations</a:t>
            </a:r>
          </a:p>
          <a:p>
            <a:pPr lvl="1"/>
            <a:r>
              <a:rPr lang="en-CA" dirty="0"/>
              <a:t>Increment: increases the abstract state by 1</a:t>
            </a:r>
          </a:p>
          <a:p>
            <a:pPr lvl="1"/>
            <a:r>
              <a:rPr lang="en-CA" dirty="0" err="1"/>
              <a:t>ExactGet</a:t>
            </a:r>
            <a:r>
              <a:rPr lang="en-CA" dirty="0"/>
              <a:t>: returns the abstract state</a:t>
            </a:r>
          </a:p>
          <a:p>
            <a:pPr lvl="1"/>
            <a:r>
              <a:rPr lang="en-CA" dirty="0"/>
              <a:t>Get: returns a value that is </a:t>
            </a:r>
            <a:r>
              <a:rPr lang="en-CA" b="1" dirty="0"/>
              <a:t>within ±</a:t>
            </a:r>
            <a:r>
              <a:rPr lang="en-CA" b="1" dirty="0" err="1"/>
              <a:t>cn</a:t>
            </a:r>
            <a:r>
              <a:rPr lang="en-CA" b="1" dirty="0"/>
              <a:t> </a:t>
            </a:r>
            <a:r>
              <a:rPr lang="en-CA" dirty="0"/>
              <a:t>of the abstract state,</a:t>
            </a:r>
            <a:br>
              <a:rPr lang="en-CA" dirty="0"/>
            </a:br>
            <a:r>
              <a:rPr lang="en-CA" dirty="0"/>
              <a:t>	    where n is the number of threads that access the counter</a:t>
            </a:r>
            <a:endParaRPr 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4AF4CC3-8976-4ABD-B83E-EAF7D1EEFFF8}"/>
              </a:ext>
            </a:extLst>
          </p:cNvPr>
          <p:cNvSpPr/>
          <p:nvPr/>
        </p:nvSpPr>
        <p:spPr>
          <a:xfrm>
            <a:off x="6429911" y="4260646"/>
            <a:ext cx="3125694" cy="770964"/>
          </a:xfrm>
          <a:prstGeom prst="wedgeRectCallout">
            <a:avLst>
              <a:gd name="adj1" fmla="val -79006"/>
              <a:gd name="adj2" fmla="val 297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Just in case you want an exact answer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57D7FC7-B982-4096-ACF4-02A0259A85AC}"/>
              </a:ext>
            </a:extLst>
          </p:cNvPr>
          <p:cNvSpPr/>
          <p:nvPr/>
        </p:nvSpPr>
        <p:spPr>
          <a:xfrm>
            <a:off x="8362334" y="5235267"/>
            <a:ext cx="2722185" cy="492023"/>
          </a:xfrm>
          <a:prstGeom prst="wedgeRectCallout">
            <a:avLst>
              <a:gd name="adj1" fmla="val -67990"/>
              <a:gd name="adj2" fmla="val -351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typical use</a:t>
            </a:r>
          </a:p>
        </p:txBody>
      </p:sp>
    </p:spTree>
    <p:extLst>
      <p:ext uri="{BB962C8B-B14F-4D97-AF65-F5344CB8AC3E}">
        <p14:creationId xmlns:p14="http://schemas.microsoft.com/office/powerpoint/2010/main" val="10056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61E4-B1E4-4408-B175-85B2EF5F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2626"/>
            <a:ext cx="10353761" cy="603623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An </a:t>
            </a:r>
            <a:r>
              <a:rPr lang="en-US" dirty="0"/>
              <a:t>approximate</a:t>
            </a:r>
            <a:r>
              <a:rPr lang="en-US" b="0" dirty="0"/>
              <a:t> counter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1196DD-9996-4348-B272-B702FB242D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946827"/>
                <a:ext cx="10353762" cy="5492885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Global</a:t>
                </a:r>
                <a:r>
                  <a:rPr lang="en-US" sz="2400" dirty="0"/>
                  <a:t> data: atomic&lt;int64_t&gt; </a:t>
                </a:r>
                <a:r>
                  <a:rPr lang="en-US" sz="2400" dirty="0" err="1"/>
                  <a:t>globalCount</a:t>
                </a:r>
                <a:endParaRPr lang="en-US" sz="2400" dirty="0"/>
              </a:p>
              <a:p>
                <a:r>
                  <a:rPr lang="en-US" sz="2400" b="1" u="sng" dirty="0"/>
                  <a:t>Per-thread</a:t>
                </a:r>
                <a:r>
                  <a:rPr lang="en-US" sz="2400" b="1" dirty="0"/>
                  <a:t> </a:t>
                </a:r>
                <a:r>
                  <a:rPr lang="en-US" sz="2400" dirty="0"/>
                  <a:t>data: int64_t </a:t>
                </a:r>
                <a:r>
                  <a:rPr lang="en-US" sz="2400" dirty="0" err="1"/>
                  <a:t>localCount</a:t>
                </a:r>
                <a:endParaRPr lang="en-US" sz="2400" dirty="0"/>
              </a:p>
              <a:p>
                <a:r>
                  <a:rPr lang="en-US" sz="2400" dirty="0"/>
                  <a:t>Increment:</a:t>
                </a:r>
              </a:p>
              <a:p>
                <a:pPr lvl="1"/>
                <a:r>
                  <a:rPr lang="en-US" sz="2000" dirty="0"/>
                  <a:t>increments the thread’s own </a:t>
                </a:r>
                <a:r>
                  <a:rPr lang="en-US" sz="2000" b="1" dirty="0"/>
                  <a:t>private </a:t>
                </a:r>
                <a:r>
                  <a:rPr lang="en-US" sz="2000" dirty="0" err="1"/>
                  <a:t>localCount</a:t>
                </a:r>
                <a:endParaRPr lang="en-US" sz="2000" dirty="0"/>
              </a:p>
              <a:p>
                <a:pPr lvl="1"/>
                <a:r>
                  <a:rPr lang="en-US" sz="2000" dirty="0"/>
                  <a:t>after the thread has done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increments,</a:t>
                </a:r>
                <a:br>
                  <a:rPr lang="en-US" sz="2000" dirty="0"/>
                </a:br>
                <a:r>
                  <a:rPr lang="en-US" sz="2000" dirty="0"/>
                  <a:t>it does </a:t>
                </a:r>
                <a:r>
                  <a:rPr lang="en-US" sz="2000" dirty="0" err="1"/>
                  <a:t>Fetch&amp;Add</a:t>
                </a:r>
                <a:r>
                  <a:rPr lang="en-US" sz="2000" dirty="0"/>
                  <a:t>(&amp;</a:t>
                </a:r>
                <a:r>
                  <a:rPr lang="en-US" sz="2000" dirty="0" err="1"/>
                  <a:t>globalCount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localCount</a:t>
                </a:r>
                <a:r>
                  <a:rPr lang="en-US" sz="2000" dirty="0"/>
                  <a:t>)</a:t>
                </a:r>
                <a:br>
                  <a:rPr lang="en-US" sz="2000" dirty="0"/>
                </a:br>
                <a:r>
                  <a:rPr lang="en-US" sz="2000" dirty="0"/>
                  <a:t>then sets its private </a:t>
                </a:r>
                <a:r>
                  <a:rPr lang="en-US" sz="2000" dirty="0" err="1"/>
                  <a:t>localCount</a:t>
                </a:r>
                <a:r>
                  <a:rPr lang="en-US" sz="2000" dirty="0"/>
                  <a:t> to 0</a:t>
                </a:r>
              </a:p>
              <a:p>
                <a:r>
                  <a:rPr lang="en-US" sz="2400" dirty="0"/>
                  <a:t>How far off can </a:t>
                </a:r>
                <a:r>
                  <a:rPr lang="en-US" sz="2400" dirty="0" err="1"/>
                  <a:t>globalCount</a:t>
                </a:r>
                <a:r>
                  <a:rPr lang="en-US" sz="2400" dirty="0"/>
                  <a:t> be from the true value?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Insignificant once counter value is large</a:t>
                </a:r>
              </a:p>
              <a:p>
                <a:pPr lvl="1"/>
                <a:r>
                  <a:rPr lang="en-US" sz="2000" dirty="0"/>
                  <a:t>(For c=10, 100 threads, error is 100k.</a:t>
                </a:r>
                <a:br>
                  <a:rPr lang="en-US" sz="2000" dirty="0"/>
                </a:br>
                <a:r>
                  <a:rPr lang="en-US" sz="2000" dirty="0"/>
                  <a:t> After just 10M increments, this is 1% error)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1196DD-9996-4348-B272-B702FB242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946827"/>
                <a:ext cx="10353762" cy="5492885"/>
              </a:xfrm>
              <a:blipFill>
                <a:blip r:embed="rId2"/>
                <a:stretch>
                  <a:fillRect l="-883" t="-555" b="-17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82926FA-BA31-4305-8706-E01F0C3757BB}"/>
              </a:ext>
            </a:extLst>
          </p:cNvPr>
          <p:cNvSpPr/>
          <p:nvPr/>
        </p:nvSpPr>
        <p:spPr>
          <a:xfrm>
            <a:off x="7812703" y="3013902"/>
            <a:ext cx="3125694" cy="770964"/>
          </a:xfrm>
          <a:prstGeom prst="wedgeRectCallout">
            <a:avLst>
              <a:gd name="adj1" fmla="val -82209"/>
              <a:gd name="adj2" fmla="val -1861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Reduces contention on size</a:t>
            </a:r>
            <a:br>
              <a:rPr lang="en-US" dirty="0"/>
            </a:br>
            <a:r>
              <a:rPr lang="en-US" dirty="0"/>
              <a:t>vs F&amp;A every time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7B85979-345D-46A0-B5F5-CF069051ECD3}"/>
              </a:ext>
            </a:extLst>
          </p:cNvPr>
          <p:cNvSpPr/>
          <p:nvPr/>
        </p:nvSpPr>
        <p:spPr>
          <a:xfrm>
            <a:off x="7159662" y="5018637"/>
            <a:ext cx="3680831" cy="770964"/>
          </a:xfrm>
          <a:prstGeom prst="wedgeRectCallout">
            <a:avLst>
              <a:gd name="adj1" fmla="val -47207"/>
              <a:gd name="adj2" fmla="val 163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How fast is this approach?</a:t>
            </a:r>
            <a:br>
              <a:rPr lang="en-US" b="1" dirty="0"/>
            </a:br>
            <a:r>
              <a:rPr lang="en-US" dirty="0"/>
              <a:t>You’ll see in A2!</a:t>
            </a:r>
          </a:p>
        </p:txBody>
      </p:sp>
    </p:spTree>
    <p:extLst>
      <p:ext uri="{BB962C8B-B14F-4D97-AF65-F5344CB8AC3E}">
        <p14:creationId xmlns:p14="http://schemas.microsoft.com/office/powerpoint/2010/main" val="40318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Next topic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(Dis)ordered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157041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Operations</a:t>
            </a:r>
          </a:p>
          <a:p>
            <a:pPr lvl="1"/>
            <a:r>
              <a:rPr lang="en-US" sz="2400" dirty="0"/>
              <a:t>Push(key)</a:t>
            </a:r>
          </a:p>
          <a:p>
            <a:pPr lvl="2"/>
            <a:r>
              <a:rPr lang="en-US" sz="2000" dirty="0"/>
              <a:t>Pushes a key onto the stack</a:t>
            </a:r>
          </a:p>
          <a:p>
            <a:pPr lvl="1"/>
            <a:r>
              <a:rPr lang="en-US" sz="2400" dirty="0"/>
              <a:t>Pop()</a:t>
            </a:r>
          </a:p>
          <a:p>
            <a:pPr lvl="2"/>
            <a:r>
              <a:rPr lang="en-US" sz="2000" dirty="0"/>
              <a:t>Returns the last key pushed onto the stack, if the stack is not empty</a:t>
            </a:r>
          </a:p>
          <a:p>
            <a:pPr lvl="2"/>
            <a:r>
              <a:rPr lang="en-US" sz="2000" dirty="0"/>
              <a:t>Otherwise, returns </a:t>
            </a:r>
            <a:r>
              <a:rPr lang="en-US" sz="2000" b="1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8506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stack in C++</a:t>
            </a:r>
          </a:p>
        </p:txBody>
      </p:sp>
      <p:sp>
        <p:nvSpPr>
          <p:cNvPr id="4" name="Rectangle 3"/>
          <p:cNvSpPr/>
          <p:nvPr/>
        </p:nvSpPr>
        <p:spPr>
          <a:xfrm>
            <a:off x="867205" y="2272302"/>
            <a:ext cx="5167833" cy="3769267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atomic&lt;node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_next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{}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atomic&lt;node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{}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};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205" y="1939833"/>
            <a:ext cx="5167833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Data types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1279" y="2272301"/>
            <a:ext cx="5113405" cy="322653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F6F080"/>
                </a:solidFill>
                <a:latin typeface="Courier New" panose="02070309020205020404" pitchFamily="49" charset="0"/>
              </a:rPr>
              <a:t>    if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EMPTY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1279" y="1939832"/>
            <a:ext cx="5113405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Operations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D3A176-B0D0-4F31-BA16-78D2399A4D06}"/>
              </a:ext>
            </a:extLst>
          </p:cNvPr>
          <p:cNvSpPr/>
          <p:nvPr/>
        </p:nvSpPr>
        <p:spPr>
          <a:xfrm>
            <a:off x="8905009" y="5215688"/>
            <a:ext cx="2824943" cy="566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Pop() leaks memory… more on this later…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85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Reminder: A1 due soon</a:t>
            </a:r>
          </a:p>
          <a:p>
            <a:r>
              <a:rPr lang="en-US" dirty="0"/>
              <a:t>A2 to be released soon</a:t>
            </a:r>
            <a:r>
              <a:rPr lang="en-CA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09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633" y="2096063"/>
            <a:ext cx="9245923" cy="4074582"/>
          </a:xfrm>
        </p:spPr>
        <p:txBody>
          <a:bodyPr/>
          <a:lstStyle/>
          <a:p>
            <a:r>
              <a:rPr lang="en-US" dirty="0"/>
              <a:t>Push(17)</a:t>
            </a:r>
          </a:p>
          <a:p>
            <a:pPr lvl="1"/>
            <a:r>
              <a:rPr lang="en-US" dirty="0"/>
              <a:t>Read top</a:t>
            </a:r>
          </a:p>
          <a:p>
            <a:pPr lvl="1"/>
            <a:r>
              <a:rPr lang="en-US" dirty="0"/>
              <a:t>Create node</a:t>
            </a:r>
          </a:p>
          <a:p>
            <a:pPr lvl="1"/>
            <a:r>
              <a:rPr lang="en-US" dirty="0"/>
              <a:t>Change top</a:t>
            </a:r>
          </a:p>
          <a:p>
            <a:r>
              <a:rPr lang="en-US" dirty="0"/>
              <a:t>Push(52)</a:t>
            </a:r>
          </a:p>
          <a:p>
            <a:r>
              <a:rPr lang="en-US" dirty="0"/>
              <a:t>Push(24)</a:t>
            </a:r>
          </a:p>
          <a:p>
            <a:r>
              <a:rPr lang="en-US" dirty="0"/>
              <a:t>Pop()</a:t>
            </a:r>
          </a:p>
          <a:p>
            <a:pPr lvl="1"/>
            <a:r>
              <a:rPr lang="en-US" dirty="0"/>
              <a:t>Read top and see node(24)</a:t>
            </a:r>
          </a:p>
          <a:p>
            <a:pPr lvl="1"/>
            <a:r>
              <a:rPr lang="en-US" dirty="0"/>
              <a:t>Change top to node(52) and return 24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4095" y="3004457"/>
            <a:ext cx="1247503" cy="5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412" y="5053144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4412" y="5497286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6195837" y="3328189"/>
            <a:ext cx="1678575" cy="195029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867876" y="3725077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67876" y="4169219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74412" y="2360429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74412" y="2804571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20" name="Straight Arrow Connector 19"/>
          <p:cNvCxnSpPr>
            <a:stCxn id="16" idx="2"/>
            <a:endCxn id="5" idx="0"/>
          </p:cNvCxnSpPr>
          <p:nvPr/>
        </p:nvCxnSpPr>
        <p:spPr>
          <a:xfrm>
            <a:off x="8308748" y="4463133"/>
            <a:ext cx="6536" cy="59001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6217612" y="3349962"/>
            <a:ext cx="1650264" cy="60045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0"/>
          </p:cNvCxnSpPr>
          <p:nvPr/>
        </p:nvCxnSpPr>
        <p:spPr>
          <a:xfrm flipH="1">
            <a:off x="8308748" y="3090864"/>
            <a:ext cx="6535" cy="6342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1"/>
          </p:cNvCxnSpPr>
          <p:nvPr/>
        </p:nvCxnSpPr>
        <p:spPr>
          <a:xfrm flipV="1">
            <a:off x="6206568" y="2585765"/>
            <a:ext cx="1667844" cy="72980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09992" y="3315567"/>
            <a:ext cx="1650264" cy="60045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9507" y="2954693"/>
            <a:ext cx="1247503" cy="5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</a:t>
            </a:r>
          </a:p>
        </p:txBody>
      </p:sp>
      <p:sp>
        <p:nvSpPr>
          <p:cNvPr id="5" name="Rectangle 4"/>
          <p:cNvSpPr/>
          <p:nvPr/>
        </p:nvSpPr>
        <p:spPr>
          <a:xfrm>
            <a:off x="9889824" y="5003380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6" name="Rectangle 5"/>
          <p:cNvSpPr/>
          <p:nvPr/>
        </p:nvSpPr>
        <p:spPr>
          <a:xfrm>
            <a:off x="9889824" y="5447522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8211249" y="3278425"/>
            <a:ext cx="1678575" cy="195029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883288" y="3675313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9" name="Rectangle 8"/>
          <p:cNvSpPr/>
          <p:nvPr/>
        </p:nvSpPr>
        <p:spPr>
          <a:xfrm>
            <a:off x="9883288" y="4119455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53514" y="3184904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53514" y="3629046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12" name="Straight Arrow Connector 11"/>
          <p:cNvCxnSpPr>
            <a:stCxn id="9" idx="2"/>
            <a:endCxn id="5" idx="0"/>
          </p:cNvCxnSpPr>
          <p:nvPr/>
        </p:nvCxnSpPr>
        <p:spPr>
          <a:xfrm>
            <a:off x="10324160" y="4413369"/>
            <a:ext cx="6536" cy="59001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8233024" y="3300198"/>
            <a:ext cx="1650264" cy="60045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519179" y="3922960"/>
            <a:ext cx="875207" cy="108042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8217784" y="3265803"/>
            <a:ext cx="2735730" cy="14443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55722" y="5040702"/>
            <a:ext cx="5814920" cy="18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7421" y="505936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642184" y="2680163"/>
            <a:ext cx="18661" cy="25134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9548" y="320378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5027" y="420312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53683" y="3278425"/>
            <a:ext cx="1132114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Push(17)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74567" y="4175572"/>
            <a:ext cx="1794586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Push(52)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07535" y="3278425"/>
            <a:ext cx="1794586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Push(24)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2371704" y="1792280"/>
            <a:ext cx="1791478" cy="646922"/>
          </a:xfrm>
          <a:prstGeom prst="wedgeRectCallout">
            <a:avLst>
              <a:gd name="adj1" fmla="val 37153"/>
              <a:gd name="adj2" fmla="val 1778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 top,</a:t>
            </a:r>
          </a:p>
          <a:p>
            <a:pPr algn="ctr"/>
            <a:r>
              <a:rPr lang="en-US" dirty="0"/>
              <a:t>see node(17)</a:t>
            </a:r>
          </a:p>
        </p:txBody>
      </p:sp>
      <p:sp>
        <p:nvSpPr>
          <p:cNvPr id="40" name="Rectangular Callout 39"/>
          <p:cNvSpPr/>
          <p:nvPr/>
        </p:nvSpPr>
        <p:spPr>
          <a:xfrm>
            <a:off x="2090058" y="5655803"/>
            <a:ext cx="1791478" cy="646922"/>
          </a:xfrm>
          <a:prstGeom prst="wedgeRectCallout">
            <a:avLst>
              <a:gd name="adj1" fmla="val 26042"/>
              <a:gd name="adj2" fmla="val -2153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 top,</a:t>
            </a:r>
          </a:p>
          <a:p>
            <a:pPr algn="ctr"/>
            <a:r>
              <a:rPr lang="en-US" dirty="0"/>
              <a:t>see node(17)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4009055" y="5655803"/>
            <a:ext cx="1079241" cy="646922"/>
          </a:xfrm>
          <a:prstGeom prst="wedgeRectCallout">
            <a:avLst>
              <a:gd name="adj1" fmla="val -32631"/>
              <a:gd name="adj2" fmla="val -2182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Create node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271860" y="1792280"/>
            <a:ext cx="1079241" cy="646922"/>
          </a:xfrm>
          <a:prstGeom prst="wedgeRectCallout">
            <a:avLst>
              <a:gd name="adj1" fmla="val -12458"/>
              <a:gd name="adj2" fmla="val 1826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Create node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5222038" y="5655803"/>
            <a:ext cx="1079241" cy="646922"/>
          </a:xfrm>
          <a:prstGeom prst="wedgeRectCallout">
            <a:avLst>
              <a:gd name="adj1" fmla="val -63755"/>
              <a:gd name="adj2" fmla="val -2153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Change </a:t>
            </a:r>
            <a:r>
              <a:rPr lang="en-US" b="1" dirty="0"/>
              <a:t>top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5459779" y="1792280"/>
            <a:ext cx="1079241" cy="646922"/>
          </a:xfrm>
          <a:prstGeom prst="wedgeRectCallout">
            <a:avLst>
              <a:gd name="adj1" fmla="val -55110"/>
              <a:gd name="adj2" fmla="val 1778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Change </a:t>
            </a:r>
            <a:r>
              <a:rPr lang="en-US" b="1" dirty="0"/>
              <a:t>top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9654072" y="2369557"/>
            <a:ext cx="2065175" cy="423406"/>
          </a:xfrm>
          <a:prstGeom prst="wedgeRectCallout">
            <a:avLst>
              <a:gd name="adj1" fmla="val -13467"/>
              <a:gd name="adj2" fmla="val 2528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item is </a:t>
            </a:r>
            <a:r>
              <a:rPr lang="en-US" b="1" dirty="0"/>
              <a:t>lost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26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771154" y="2954693"/>
            <a:ext cx="1247503" cy="5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31471" y="5003380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31471" y="5447522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8652896" y="3278425"/>
            <a:ext cx="1678575" cy="195029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324935" y="3675313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24935" y="4119455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12" name="Straight Arrow Connector 11"/>
          <p:cNvCxnSpPr>
            <a:stCxn id="9" idx="2"/>
            <a:endCxn id="5" idx="0"/>
          </p:cNvCxnSpPr>
          <p:nvPr/>
        </p:nvCxnSpPr>
        <p:spPr>
          <a:xfrm>
            <a:off x="10765807" y="4413369"/>
            <a:ext cx="6536" cy="59001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8674671" y="3300198"/>
            <a:ext cx="1650264" cy="60045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55722" y="5040702"/>
            <a:ext cx="5814920" cy="18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7421" y="505936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642184" y="2680163"/>
            <a:ext cx="18661" cy="25134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9548" y="320378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5027" y="420312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53683" y="3278425"/>
            <a:ext cx="1132114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Push(17)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60033" y="4175572"/>
            <a:ext cx="1032588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Pop()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72172" y="3278425"/>
            <a:ext cx="1794586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Pop()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1461798" y="1792280"/>
            <a:ext cx="1654629" cy="646922"/>
          </a:xfrm>
          <a:prstGeom prst="wedgeRectCallout">
            <a:avLst>
              <a:gd name="adj1" fmla="val 142243"/>
              <a:gd name="adj2" fmla="val 1788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 top,</a:t>
            </a:r>
          </a:p>
          <a:p>
            <a:pPr algn="ctr"/>
            <a:r>
              <a:rPr lang="en-US" dirty="0"/>
              <a:t>see node(52)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5590587" y="1792280"/>
            <a:ext cx="1480924" cy="646922"/>
          </a:xfrm>
          <a:prstGeom prst="wedgeRectCallout">
            <a:avLst>
              <a:gd name="adj1" fmla="val -21279"/>
              <a:gd name="adj2" fmla="val 18076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Change top to node(17)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7164167" y="1792280"/>
            <a:ext cx="1079241" cy="646922"/>
          </a:xfrm>
          <a:prstGeom prst="wedgeRectCallout">
            <a:avLst>
              <a:gd name="adj1" fmla="val -131190"/>
              <a:gd name="adj2" fmla="val 1807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</a:t>
            </a:r>
            <a:r>
              <a:rPr lang="en-US" b="1" dirty="0"/>
              <a:t>52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97065" y="3276469"/>
            <a:ext cx="1132114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Push(52)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3264332" y="1792280"/>
            <a:ext cx="2035455" cy="646922"/>
          </a:xfrm>
          <a:prstGeom prst="wedgeRectCallout">
            <a:avLst>
              <a:gd name="adj1" fmla="val 31383"/>
              <a:gd name="adj2" fmla="val 1875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 top-&gt;next, </a:t>
            </a:r>
          </a:p>
          <a:p>
            <a:pPr algn="ctr"/>
            <a:r>
              <a:rPr lang="en-US" dirty="0"/>
              <a:t>see node(17)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1937660" y="5428696"/>
            <a:ext cx="1654629" cy="646922"/>
          </a:xfrm>
          <a:prstGeom prst="wedgeRectCallout">
            <a:avLst>
              <a:gd name="adj1" fmla="val 105777"/>
              <a:gd name="adj2" fmla="val -1826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 top,</a:t>
            </a:r>
          </a:p>
          <a:p>
            <a:pPr algn="ctr"/>
            <a:r>
              <a:rPr lang="en-US" dirty="0"/>
              <a:t>see node(52)</a:t>
            </a:r>
          </a:p>
        </p:txBody>
      </p:sp>
      <p:sp>
        <p:nvSpPr>
          <p:cNvPr id="50" name="Rectangular Callout 49"/>
          <p:cNvSpPr/>
          <p:nvPr/>
        </p:nvSpPr>
        <p:spPr>
          <a:xfrm>
            <a:off x="5867395" y="5428696"/>
            <a:ext cx="1480924" cy="646922"/>
          </a:xfrm>
          <a:prstGeom prst="wedgeRectCallout">
            <a:avLst>
              <a:gd name="adj1" fmla="val -95205"/>
              <a:gd name="adj2" fmla="val -1846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Change top to node(17)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7453418" y="5428696"/>
            <a:ext cx="1079241" cy="646922"/>
          </a:xfrm>
          <a:prstGeom prst="wedgeRectCallout">
            <a:avLst>
              <a:gd name="adj1" fmla="val -237818"/>
              <a:gd name="adj2" fmla="val -18653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</a:t>
            </a:r>
            <a:r>
              <a:rPr lang="en-US" b="1" dirty="0"/>
              <a:t>52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740194" y="5428696"/>
            <a:ext cx="2022101" cy="646922"/>
          </a:xfrm>
          <a:prstGeom prst="wedgeRectCallout">
            <a:avLst>
              <a:gd name="adj1" fmla="val 5842"/>
              <a:gd name="adj2" fmla="val -1846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 top-&gt;next, </a:t>
            </a:r>
          </a:p>
          <a:p>
            <a:pPr algn="ctr"/>
            <a:r>
              <a:rPr lang="en-US" dirty="0"/>
              <a:t>see node(17)</a:t>
            </a:r>
          </a:p>
        </p:txBody>
      </p:sp>
    </p:spTree>
    <p:extLst>
      <p:ext uri="{BB962C8B-B14F-4D97-AF65-F5344CB8AC3E}">
        <p14:creationId xmlns:p14="http://schemas.microsoft.com/office/powerpoint/2010/main" val="14218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4" grpId="0" animBg="1"/>
      <p:bldP spid="37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Algorithmic step 1: read the value(s) that determine </a:t>
            </a:r>
            <a:r>
              <a:rPr lang="en-US" b="1" dirty="0"/>
              <a:t>what</a:t>
            </a:r>
            <a:r>
              <a:rPr lang="en-US" dirty="0"/>
              <a:t> we will write</a:t>
            </a:r>
          </a:p>
          <a:p>
            <a:r>
              <a:rPr lang="en-US" dirty="0"/>
              <a:t>Algorithmic step 2: perform the Write</a:t>
            </a:r>
          </a:p>
          <a:p>
            <a:r>
              <a:rPr lang="en-US" dirty="0"/>
              <a:t>Anything that happens in between is </a:t>
            </a:r>
            <a:r>
              <a:rPr lang="en-US" b="1" dirty="0"/>
              <a:t>ignored / overwritten</a:t>
            </a:r>
            <a:r>
              <a:rPr lang="en-US" dirty="0"/>
              <a:t>!</a:t>
            </a:r>
          </a:p>
          <a:p>
            <a:r>
              <a:rPr lang="en-US" dirty="0"/>
              <a:t>Reads and writes are not enough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powerful primitive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887969"/>
          </a:xfrm>
        </p:spPr>
        <p:txBody>
          <a:bodyPr>
            <a:normAutofit/>
          </a:bodyPr>
          <a:lstStyle/>
          <a:p>
            <a:r>
              <a:rPr lang="en-US" dirty="0"/>
              <a:t>Compare-and-swap (CAS)</a:t>
            </a:r>
          </a:p>
          <a:p>
            <a:r>
              <a:rPr lang="en-US" dirty="0"/>
              <a:t>Atomic instruction implemented in most modern architectures</a:t>
            </a:r>
            <a:br>
              <a:rPr lang="en-US" dirty="0"/>
            </a:br>
            <a:r>
              <a:rPr lang="en-US" dirty="0"/>
              <a:t>(even mobile/embedded)</a:t>
            </a:r>
          </a:p>
          <a:p>
            <a:r>
              <a:rPr lang="en-US" dirty="0"/>
              <a:t>Idea: a write that succeeds only if a location contains an “expected” value </a:t>
            </a:r>
            <a:r>
              <a:rPr lang="en-US" b="1" dirty="0" err="1"/>
              <a:t>exp</a:t>
            </a:r>
            <a:endParaRPr lang="en-US" dirty="0"/>
          </a:p>
          <a:p>
            <a:r>
              <a:rPr lang="en-US" dirty="0"/>
              <a:t>Semantics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5737" y="4511645"/>
            <a:ext cx="3608068" cy="1814507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(*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addr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sz="2400" dirty="0">
              <a:solidFill>
                <a:prstClr val="black"/>
              </a:solidFill>
              <a:highlight>
                <a:srgbClr val="2A211C"/>
              </a:highlight>
              <a:latin typeface="Calibri" panose="020F050202020403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282613" y="4561411"/>
            <a:ext cx="2998236" cy="956091"/>
          </a:xfrm>
          <a:prstGeom prst="wedgeRectCallout">
            <a:avLst>
              <a:gd name="adj1" fmla="val -84319"/>
              <a:gd name="adj2" fmla="val 423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Implemented </a:t>
            </a:r>
            <a:r>
              <a:rPr lang="en-US" b="1" dirty="0"/>
              <a:t>atomically</a:t>
            </a:r>
            <a:br>
              <a:rPr lang="en-US" b="1" dirty="0"/>
            </a:br>
            <a:r>
              <a:rPr lang="en-US" dirty="0"/>
              <a:t>in hardware</a:t>
            </a:r>
          </a:p>
        </p:txBody>
      </p:sp>
    </p:spTree>
    <p:extLst>
      <p:ext uri="{BB962C8B-B14F-4D97-AF65-F5344CB8AC3E}">
        <p14:creationId xmlns:p14="http://schemas.microsoft.com/office/powerpoint/2010/main" val="31868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CAS-based stack [Treiber86]</a:t>
            </a:r>
          </a:p>
        </p:txBody>
      </p:sp>
      <p:sp>
        <p:nvSpPr>
          <p:cNvPr id="6" name="Rectangle 5"/>
          <p:cNvSpPr/>
          <p:nvPr/>
        </p:nvSpPr>
        <p:spPr>
          <a:xfrm>
            <a:off x="690235" y="2564660"/>
            <a:ext cx="4976553" cy="1783406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35" y="2232189"/>
            <a:ext cx="4976553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87385" y="2564659"/>
            <a:ext cx="5536394" cy="233702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7385" y="2232189"/>
            <a:ext cx="553639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1959429" y="5374433"/>
            <a:ext cx="3601616" cy="709126"/>
          </a:xfrm>
          <a:prstGeom prst="wedgeRectCallout">
            <a:avLst>
              <a:gd name="adj1" fmla="val -17379"/>
              <a:gd name="adj2" fmla="val -2453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Change top </a:t>
            </a:r>
            <a:r>
              <a:rPr lang="en-US" b="1" u="sng" dirty="0"/>
              <a:t>from </a:t>
            </a:r>
            <a:r>
              <a:rPr lang="en-US" b="1" u="sng" dirty="0" err="1"/>
              <a:t>curr</a:t>
            </a:r>
            <a:r>
              <a:rPr lang="en-US" b="1" dirty="0"/>
              <a:t> </a:t>
            </a:r>
            <a:r>
              <a:rPr lang="en-US" dirty="0"/>
              <a:t>to n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913985" y="5365107"/>
            <a:ext cx="4568889" cy="709126"/>
          </a:xfrm>
          <a:prstGeom prst="wedgeRectCallout">
            <a:avLst>
              <a:gd name="adj1" fmla="val 9208"/>
              <a:gd name="adj2" fmla="val -24100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Change top </a:t>
            </a:r>
            <a:r>
              <a:rPr lang="en-US" b="1" u="sng" dirty="0"/>
              <a:t>from </a:t>
            </a:r>
            <a:r>
              <a:rPr lang="en-US" b="1" u="sng" dirty="0" err="1"/>
              <a:t>curr</a:t>
            </a:r>
            <a:r>
              <a:rPr lang="en-US" b="1" dirty="0"/>
              <a:t> </a:t>
            </a:r>
            <a:r>
              <a:rPr lang="en-US" dirty="0"/>
              <a:t>to </a:t>
            </a:r>
            <a:r>
              <a:rPr lang="en-US" dirty="0" err="1"/>
              <a:t>curr</a:t>
            </a:r>
            <a:r>
              <a:rPr lang="en-US" dirty="0"/>
              <a:t>-&gt;next</a:t>
            </a:r>
          </a:p>
        </p:txBody>
      </p:sp>
    </p:spTree>
    <p:extLst>
      <p:ext uri="{BB962C8B-B14F-4D97-AF65-F5344CB8AC3E}">
        <p14:creationId xmlns:p14="http://schemas.microsoft.com/office/powerpoint/2010/main" val="38871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avoid errors?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9507" y="2668555"/>
            <a:ext cx="1247503" cy="5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</a:t>
            </a:r>
          </a:p>
        </p:txBody>
      </p:sp>
      <p:sp>
        <p:nvSpPr>
          <p:cNvPr id="5" name="Rectangle 4"/>
          <p:cNvSpPr/>
          <p:nvPr/>
        </p:nvSpPr>
        <p:spPr>
          <a:xfrm>
            <a:off x="9889824" y="4717242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6" name="Rectangle 5"/>
          <p:cNvSpPr/>
          <p:nvPr/>
        </p:nvSpPr>
        <p:spPr>
          <a:xfrm>
            <a:off x="9889824" y="5161384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8211249" y="2992287"/>
            <a:ext cx="1678575" cy="195029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883288" y="3389175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9" name="Rectangle 8"/>
          <p:cNvSpPr/>
          <p:nvPr/>
        </p:nvSpPr>
        <p:spPr>
          <a:xfrm>
            <a:off x="9883288" y="3833317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53514" y="2898766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53514" y="3342908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12" name="Straight Arrow Connector 11"/>
          <p:cNvCxnSpPr>
            <a:stCxn id="9" idx="2"/>
            <a:endCxn id="5" idx="0"/>
          </p:cNvCxnSpPr>
          <p:nvPr/>
        </p:nvCxnSpPr>
        <p:spPr>
          <a:xfrm>
            <a:off x="10324160" y="4127231"/>
            <a:ext cx="6536" cy="59001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8233024" y="3014060"/>
            <a:ext cx="1650264" cy="60045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519179" y="3636822"/>
            <a:ext cx="875207" cy="108042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55722" y="5040702"/>
            <a:ext cx="5814920" cy="18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7421" y="505936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642184" y="2680163"/>
            <a:ext cx="18661" cy="25134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9548" y="320378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5027" y="420312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53683" y="3278425"/>
            <a:ext cx="1132114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Push(17)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74567" y="4175572"/>
            <a:ext cx="1794586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Push(52)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07535" y="3278425"/>
            <a:ext cx="1794586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Push(24)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2090058" y="1792280"/>
            <a:ext cx="2073124" cy="646922"/>
          </a:xfrm>
          <a:prstGeom prst="wedgeRectCallout">
            <a:avLst>
              <a:gd name="adj1" fmla="val 37153"/>
              <a:gd name="adj2" fmla="val 1778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curr</a:t>
            </a:r>
            <a:r>
              <a:rPr lang="en-US" baseline="-25000" dirty="0" err="1"/>
              <a:t>p</a:t>
            </a:r>
            <a:r>
              <a:rPr lang="en-US" dirty="0"/>
              <a:t> = Read(top)</a:t>
            </a:r>
          </a:p>
        </p:txBody>
      </p:sp>
      <p:sp>
        <p:nvSpPr>
          <p:cNvPr id="40" name="Rectangular Callout 39"/>
          <p:cNvSpPr/>
          <p:nvPr/>
        </p:nvSpPr>
        <p:spPr>
          <a:xfrm>
            <a:off x="1723053" y="5655803"/>
            <a:ext cx="2158483" cy="646922"/>
          </a:xfrm>
          <a:prstGeom prst="wedgeRectCallout">
            <a:avLst>
              <a:gd name="adj1" fmla="val 30365"/>
              <a:gd name="adj2" fmla="val -2153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curr</a:t>
            </a:r>
            <a:r>
              <a:rPr lang="en-US" baseline="-25000" dirty="0" err="1"/>
              <a:t>q</a:t>
            </a:r>
            <a:r>
              <a:rPr lang="en-US" dirty="0"/>
              <a:t> = Read(top)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4009055" y="5655803"/>
            <a:ext cx="1203647" cy="646922"/>
          </a:xfrm>
          <a:prstGeom prst="wedgeRectCallout">
            <a:avLst>
              <a:gd name="adj1" fmla="val -32631"/>
              <a:gd name="adj2" fmla="val -2182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en-US" baseline="-25000" dirty="0"/>
              <a:t>q</a:t>
            </a:r>
            <a:r>
              <a:rPr lang="en-US" dirty="0"/>
              <a:t> = new node(52)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271860" y="1792280"/>
            <a:ext cx="1230261" cy="646922"/>
          </a:xfrm>
          <a:prstGeom prst="wedgeRectCallout">
            <a:avLst>
              <a:gd name="adj1" fmla="val -12458"/>
              <a:gd name="adj2" fmla="val 1826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en-US" baseline="-25000" dirty="0"/>
              <a:t>p</a:t>
            </a:r>
            <a:r>
              <a:rPr lang="en-US" dirty="0"/>
              <a:t> = new node(24)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5330888" y="5655803"/>
            <a:ext cx="2450843" cy="646922"/>
          </a:xfrm>
          <a:prstGeom prst="wedgeRectCallout">
            <a:avLst>
              <a:gd name="adj1" fmla="val -62214"/>
              <a:gd name="adj2" fmla="val -2192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CAS(&amp;top, </a:t>
            </a:r>
            <a:r>
              <a:rPr lang="en-US" dirty="0" err="1"/>
              <a:t>curr</a:t>
            </a:r>
            <a:r>
              <a:rPr lang="en-US" baseline="-25000" dirty="0" err="1"/>
              <a:t>q</a:t>
            </a:r>
            <a:r>
              <a:rPr lang="en-US" dirty="0"/>
              <a:t>, n</a:t>
            </a:r>
            <a:r>
              <a:rPr lang="en-US" baseline="-25000" dirty="0"/>
              <a:t>q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44" name="Rectangular Callout 43"/>
          <p:cNvSpPr/>
          <p:nvPr/>
        </p:nvSpPr>
        <p:spPr>
          <a:xfrm>
            <a:off x="5577963" y="1792280"/>
            <a:ext cx="3211473" cy="646922"/>
          </a:xfrm>
          <a:prstGeom prst="wedgeRectCallout">
            <a:avLst>
              <a:gd name="adj1" fmla="val -55110"/>
              <a:gd name="adj2" fmla="val 1778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CAS(&amp;top, </a:t>
            </a:r>
            <a:r>
              <a:rPr lang="en-US" dirty="0" err="1"/>
              <a:t>curr</a:t>
            </a:r>
            <a:r>
              <a:rPr lang="en-US" baseline="-25000" dirty="0" err="1"/>
              <a:t>p</a:t>
            </a:r>
            <a:r>
              <a:rPr lang="en-US" dirty="0"/>
              <a:t>, n</a:t>
            </a:r>
            <a:r>
              <a:rPr lang="en-US" baseline="-25000" dirty="0"/>
              <a:t>p</a:t>
            </a:r>
            <a:r>
              <a:rPr lang="en-US" dirty="0"/>
              <a:t>) - </a:t>
            </a:r>
            <a:r>
              <a:rPr lang="en-US" b="1" dirty="0"/>
              <a:t>fails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10015322" y="2988789"/>
            <a:ext cx="562634" cy="39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en-US" baseline="-25000" dirty="0"/>
              <a:t>q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113068" y="2476522"/>
            <a:ext cx="562634" cy="39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en-US" baseline="-25000" dirty="0"/>
              <a:t>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76751" y="5675949"/>
            <a:ext cx="894816" cy="39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curr</a:t>
            </a:r>
            <a:r>
              <a:rPr lang="en-US" baseline="-25000" dirty="0" err="1"/>
              <a:t>p</a:t>
            </a:r>
            <a:endParaRPr lang="en-US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9876751" y="5386719"/>
            <a:ext cx="894816" cy="39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curr</a:t>
            </a:r>
            <a:r>
              <a:rPr lang="en-US" baseline="-25000" dirty="0" err="1"/>
              <a:t>q</a:t>
            </a:r>
            <a:endParaRPr lang="en-US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9384727" y="1718961"/>
            <a:ext cx="2386457" cy="6980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 p will reread top and try again</a:t>
            </a:r>
          </a:p>
        </p:txBody>
      </p:sp>
    </p:spTree>
    <p:extLst>
      <p:ext uri="{BB962C8B-B14F-4D97-AF65-F5344CB8AC3E}">
        <p14:creationId xmlns:p14="http://schemas.microsoft.com/office/powerpoint/2010/main" val="23940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0" grpId="0"/>
      <p:bldP spid="32" grpId="0"/>
      <p:bldP spid="33" grpId="0"/>
      <p:bldP spid="37" grpId="0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freeing memory?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4276" y="2595761"/>
            <a:ext cx="5536394" cy="2903080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</a:p>
          <a:p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      free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auto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retval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retval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4276" y="2263291"/>
            <a:ext cx="553639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702491" y="4658292"/>
            <a:ext cx="4985656" cy="709126"/>
          </a:xfrm>
          <a:prstGeom prst="wedgeRectCallout">
            <a:avLst>
              <a:gd name="adj1" fmla="val -70714"/>
              <a:gd name="adj2" fmla="val -1287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disconnected a node from the stack!</a:t>
            </a:r>
          </a:p>
          <a:p>
            <a:pPr algn="ctr"/>
            <a:r>
              <a:rPr lang="en-US" dirty="0"/>
              <a:t>Why not call </a:t>
            </a:r>
            <a:r>
              <a:rPr lang="en-US" b="1" dirty="0"/>
              <a:t>free()</a:t>
            </a:r>
            <a:r>
              <a:rPr lang="en-US" dirty="0"/>
              <a:t> on it?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6140" y="5318132"/>
            <a:ext cx="5212702" cy="8086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are not locking before accessing nodes…</a:t>
            </a:r>
          </a:p>
          <a:p>
            <a:pPr algn="ctr"/>
            <a:r>
              <a:rPr lang="en-US" dirty="0"/>
              <a:t>Multiple threads might be accessing </a:t>
            </a:r>
            <a:r>
              <a:rPr lang="en-US" dirty="0" err="1"/>
              <a:t>curr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22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freeing 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7771154" y="2954693"/>
            <a:ext cx="1247503" cy="5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31471" y="5003380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31471" y="5447522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8652896" y="3278425"/>
            <a:ext cx="1678575" cy="195029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324935" y="3675313"/>
            <a:ext cx="881743" cy="450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24935" y="4119455"/>
            <a:ext cx="881743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cxnSp>
        <p:nvCxnSpPr>
          <p:cNvPr id="12" name="Straight Arrow Connector 11"/>
          <p:cNvCxnSpPr>
            <a:stCxn id="9" idx="2"/>
            <a:endCxn id="5" idx="0"/>
          </p:cNvCxnSpPr>
          <p:nvPr/>
        </p:nvCxnSpPr>
        <p:spPr>
          <a:xfrm>
            <a:off x="10765807" y="4413369"/>
            <a:ext cx="6536" cy="59001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8674671" y="3300198"/>
            <a:ext cx="1650264" cy="60045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55722" y="5040702"/>
            <a:ext cx="5814920" cy="18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7421" y="505936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642184" y="2680163"/>
            <a:ext cx="18661" cy="25134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9548" y="3203781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5027" y="420312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53683" y="3278425"/>
            <a:ext cx="1132114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Push(17)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60033" y="4175572"/>
            <a:ext cx="1032588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Pop()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72172" y="3278425"/>
            <a:ext cx="1794586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Pop()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97065" y="3276469"/>
            <a:ext cx="1132114" cy="3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Push(52)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6263949" y="1750189"/>
            <a:ext cx="3250333" cy="646922"/>
          </a:xfrm>
          <a:prstGeom prst="wedgeRectCallout">
            <a:avLst>
              <a:gd name="adj1" fmla="val -58033"/>
              <a:gd name="adj2" fmla="val 1846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next</a:t>
            </a:r>
            <a:r>
              <a:rPr lang="en-US" baseline="-25000" dirty="0" err="1"/>
              <a:t>p</a:t>
            </a:r>
            <a:r>
              <a:rPr lang="en-US" dirty="0"/>
              <a:t> = Read(</a:t>
            </a:r>
            <a:r>
              <a:rPr lang="en-US" dirty="0" err="1"/>
              <a:t>curr</a:t>
            </a:r>
            <a:r>
              <a:rPr lang="en-US" baseline="-25000" dirty="0" err="1"/>
              <a:t>p</a:t>
            </a:r>
            <a:r>
              <a:rPr lang="en-US" dirty="0"/>
              <a:t>-&gt;next), </a:t>
            </a:r>
          </a:p>
          <a:p>
            <a:pPr algn="ctr"/>
            <a:r>
              <a:rPr lang="en-US" b="1" u="sng" dirty="0">
                <a:solidFill>
                  <a:srgbClr val="C00000"/>
                </a:solidFill>
              </a:rPr>
              <a:t>Accessing freed memory</a:t>
            </a:r>
            <a:r>
              <a:rPr lang="en-US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0" name="Rectangular Callout 49"/>
          <p:cNvSpPr/>
          <p:nvPr/>
        </p:nvSpPr>
        <p:spPr>
          <a:xfrm>
            <a:off x="4942972" y="5417975"/>
            <a:ext cx="2701040" cy="641517"/>
          </a:xfrm>
          <a:prstGeom prst="wedgeRectCallout">
            <a:avLst>
              <a:gd name="adj1" fmla="val -49905"/>
              <a:gd name="adj2" fmla="val -1829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CAS(&amp;top, </a:t>
            </a:r>
            <a:r>
              <a:rPr lang="en-US" dirty="0" err="1"/>
              <a:t>curr</a:t>
            </a:r>
            <a:r>
              <a:rPr lang="en-US" baseline="-25000" dirty="0" err="1"/>
              <a:t>q</a:t>
            </a:r>
            <a:r>
              <a:rPr lang="en-US" dirty="0"/>
              <a:t>, </a:t>
            </a:r>
            <a:r>
              <a:rPr lang="en-US" dirty="0" err="1"/>
              <a:t>next</a:t>
            </a:r>
            <a:r>
              <a:rPr lang="en-US" baseline="-25000" dirty="0" err="1"/>
              <a:t>q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52" name="Rectangular Callout 51"/>
          <p:cNvSpPr/>
          <p:nvPr/>
        </p:nvSpPr>
        <p:spPr>
          <a:xfrm>
            <a:off x="2583200" y="5428696"/>
            <a:ext cx="2212735" cy="785492"/>
          </a:xfrm>
          <a:prstGeom prst="wedgeRectCallout">
            <a:avLst>
              <a:gd name="adj1" fmla="val 46085"/>
              <a:gd name="adj2" fmla="val -15955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next</a:t>
            </a:r>
            <a:r>
              <a:rPr lang="en-US" baseline="-25000" dirty="0" err="1"/>
              <a:t>q</a:t>
            </a:r>
            <a:r>
              <a:rPr lang="en-US" dirty="0"/>
              <a:t> =</a:t>
            </a:r>
          </a:p>
          <a:p>
            <a:pPr algn="ctr"/>
            <a:r>
              <a:rPr lang="en-US" dirty="0"/>
              <a:t>Read(</a:t>
            </a:r>
            <a:r>
              <a:rPr lang="en-US" dirty="0" err="1"/>
              <a:t>curr</a:t>
            </a:r>
            <a:r>
              <a:rPr lang="en-US" baseline="-25000" dirty="0" err="1"/>
              <a:t>q</a:t>
            </a:r>
            <a:r>
              <a:rPr lang="en-US" dirty="0"/>
              <a:t>-&gt;next)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7771154" y="5411894"/>
            <a:ext cx="1391507" cy="646922"/>
          </a:xfrm>
          <a:prstGeom prst="wedgeRectCallout">
            <a:avLst>
              <a:gd name="adj1" fmla="val -227140"/>
              <a:gd name="adj2" fmla="val -1788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free</a:t>
            </a:r>
            <a:r>
              <a:rPr lang="en-US" dirty="0"/>
              <a:t>(</a:t>
            </a:r>
            <a:r>
              <a:rPr lang="en-US" dirty="0" err="1"/>
              <a:t>curr</a:t>
            </a:r>
            <a:r>
              <a:rPr lang="en-US" baseline="-25000" dirty="0" err="1"/>
              <a:t>q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10324934" y="4121937"/>
            <a:ext cx="881743" cy="2939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2090058" y="1792280"/>
            <a:ext cx="2202024" cy="646922"/>
          </a:xfrm>
          <a:prstGeom prst="wedgeRectCallout">
            <a:avLst>
              <a:gd name="adj1" fmla="val 71215"/>
              <a:gd name="adj2" fmla="val 1846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curr</a:t>
            </a:r>
            <a:r>
              <a:rPr lang="en-US" baseline="-25000" dirty="0" err="1"/>
              <a:t>p</a:t>
            </a:r>
            <a:r>
              <a:rPr lang="en-US" dirty="0"/>
              <a:t> = Read(top)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319031" y="2989961"/>
            <a:ext cx="894816" cy="39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curr</a:t>
            </a:r>
            <a:r>
              <a:rPr lang="en-US" baseline="-25000" dirty="0" err="1"/>
              <a:t>p</a:t>
            </a:r>
            <a:endParaRPr lang="en-US" baseline="-25000" dirty="0"/>
          </a:p>
        </p:txBody>
      </p:sp>
      <p:sp>
        <p:nvSpPr>
          <p:cNvPr id="33" name="Rectangular Callout 32"/>
          <p:cNvSpPr/>
          <p:nvPr/>
        </p:nvSpPr>
        <p:spPr>
          <a:xfrm>
            <a:off x="275718" y="5426976"/>
            <a:ext cx="2158483" cy="646922"/>
          </a:xfrm>
          <a:prstGeom prst="wedgeRectCallout">
            <a:avLst>
              <a:gd name="adj1" fmla="val 145351"/>
              <a:gd name="adj2" fmla="val -18653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curr</a:t>
            </a:r>
            <a:r>
              <a:rPr lang="en-US" baseline="-25000" dirty="0" err="1"/>
              <a:t>q</a:t>
            </a:r>
            <a:r>
              <a:rPr lang="en-US" dirty="0"/>
              <a:t> = Read(top)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311861" y="3252616"/>
            <a:ext cx="894816" cy="39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curr</a:t>
            </a:r>
            <a:r>
              <a:rPr lang="en-US" baseline="-25000" dirty="0" err="1"/>
              <a:t>q</a:t>
            </a:r>
            <a:endParaRPr lang="en-US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10311861" y="5700831"/>
            <a:ext cx="894816" cy="39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next</a:t>
            </a:r>
            <a:r>
              <a:rPr lang="en-US" baseline="-25000" dirty="0" err="1"/>
              <a:t>q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129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50" grpId="0" animBg="1"/>
      <p:bldP spid="52" grpId="0" animBg="1"/>
      <p:bldP spid="28" grpId="0" animBg="1"/>
      <p:bldP spid="29" grpId="0" animBg="1"/>
      <p:bldP spid="31" grpId="0" animBg="1"/>
      <p:bldP spid="32" grpId="0"/>
      <p:bldP spid="33" grpId="0" animBg="1"/>
      <p:bldP spid="38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free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055921"/>
          </a:xfrm>
        </p:spPr>
        <p:txBody>
          <a:bodyPr>
            <a:normAutofit/>
          </a:bodyPr>
          <a:lstStyle/>
          <a:p>
            <a:r>
              <a:rPr lang="en-US" dirty="0"/>
              <a:t>Must </a:t>
            </a:r>
            <a:r>
              <a:rPr lang="en-US" b="1" dirty="0"/>
              <a:t>delay </a:t>
            </a:r>
            <a:r>
              <a:rPr lang="en-US" dirty="0"/>
              <a:t>free(</a:t>
            </a:r>
            <a:r>
              <a:rPr lang="en-US" dirty="0" err="1"/>
              <a:t>curr</a:t>
            </a:r>
            <a:r>
              <a:rPr lang="en-US" dirty="0"/>
              <a:t>) until it is </a:t>
            </a:r>
            <a:r>
              <a:rPr lang="en-US" b="1" dirty="0"/>
              <a:t>safe</a:t>
            </a:r>
            <a:r>
              <a:rPr lang="en-US" dirty="0"/>
              <a:t>!</a:t>
            </a:r>
          </a:p>
          <a:p>
            <a:r>
              <a:rPr lang="en-US" dirty="0"/>
              <a:t>When is it safe?</a:t>
            </a:r>
          </a:p>
          <a:p>
            <a:pPr lvl="1"/>
            <a:r>
              <a:rPr lang="en-US" dirty="0"/>
              <a:t>When </a:t>
            </a:r>
            <a:r>
              <a:rPr lang="en-US" b="1" dirty="0"/>
              <a:t>no other thread </a:t>
            </a:r>
            <a:r>
              <a:rPr lang="en-US" dirty="0"/>
              <a:t>has a pointer to </a:t>
            </a:r>
            <a:r>
              <a:rPr lang="en-US" dirty="0" err="1"/>
              <a:t>curr</a:t>
            </a:r>
            <a:endParaRPr lang="en-US" dirty="0"/>
          </a:p>
          <a:p>
            <a:r>
              <a:rPr lang="en-US" dirty="0"/>
              <a:t>There are memory reclamation algorithms designed to solve this</a:t>
            </a:r>
          </a:p>
          <a:p>
            <a:pPr lvl="1"/>
            <a:r>
              <a:rPr lang="en-US" dirty="0"/>
              <a:t>Hazard pointers, epoch-based reclamation, garbage collection (Java, C#)</a:t>
            </a:r>
          </a:p>
          <a:p>
            <a:pPr lvl="1"/>
            <a:r>
              <a:rPr lang="en-US" dirty="0"/>
              <a:t>Usually provide a </a:t>
            </a:r>
            <a:r>
              <a:rPr lang="en-US" b="1" dirty="0" err="1"/>
              <a:t>delayedFree</a:t>
            </a:r>
            <a:r>
              <a:rPr lang="en-US" b="1" dirty="0"/>
              <a:t> </a:t>
            </a:r>
            <a:r>
              <a:rPr lang="en-US" dirty="0"/>
              <a:t>operation</a:t>
            </a:r>
            <a:br>
              <a:rPr lang="en-US" dirty="0"/>
            </a:br>
            <a:r>
              <a:rPr lang="en-US" dirty="0"/>
              <a:t>(plus some other operations)</a:t>
            </a:r>
          </a:p>
          <a:p>
            <a:r>
              <a:rPr lang="en-US" dirty="0"/>
              <a:t>We won’t worry about memory reclamation for now…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69D3910-B3E0-4EF8-8E83-1B7158D22071}"/>
              </a:ext>
            </a:extLst>
          </p:cNvPr>
          <p:cNvSpPr/>
          <p:nvPr/>
        </p:nvSpPr>
        <p:spPr>
          <a:xfrm>
            <a:off x="6715431" y="4395019"/>
            <a:ext cx="3539613" cy="653846"/>
          </a:xfrm>
          <a:prstGeom prst="wedgeRectCallout">
            <a:avLst>
              <a:gd name="adj1" fmla="val -65833"/>
              <a:gd name="adj2" fmla="val -31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 see how to use such an algorithm in an assignment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294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444" y="276338"/>
            <a:ext cx="10353761" cy="1326321"/>
          </a:xfrm>
        </p:spPr>
        <p:txBody>
          <a:bodyPr/>
          <a:lstStyle/>
          <a:p>
            <a:r>
              <a:rPr lang="en-US" dirty="0"/>
              <a:t>modeling performance</a:t>
            </a:r>
            <a:br>
              <a:rPr lang="en-US" dirty="0"/>
            </a:br>
            <a:r>
              <a:rPr lang="en-US" dirty="0"/>
              <a:t>on a real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02659"/>
            <a:ext cx="10353762" cy="4709652"/>
          </a:xfrm>
        </p:spPr>
        <p:txBody>
          <a:bodyPr>
            <a:normAutofit/>
          </a:bodyPr>
          <a:lstStyle/>
          <a:p>
            <a:r>
              <a:rPr lang="en-US" dirty="0"/>
              <a:t>Processor caches largely determine performance</a:t>
            </a:r>
          </a:p>
          <a:p>
            <a:pPr lvl="1"/>
            <a:r>
              <a:rPr lang="en-US" dirty="0"/>
              <a:t>Last-level cache is most important</a:t>
            </a:r>
          </a:p>
          <a:p>
            <a:pPr lvl="1"/>
            <a:r>
              <a:rPr lang="en-US" dirty="0"/>
              <a:t>(Memory is 10-100x slower)</a:t>
            </a:r>
          </a:p>
          <a:p>
            <a:r>
              <a:rPr lang="en-US" dirty="0"/>
              <a:t>Cache lines accessed by only one thread</a:t>
            </a:r>
          </a:p>
          <a:p>
            <a:pPr lvl="1"/>
            <a:r>
              <a:rPr lang="en-US" dirty="0"/>
              <a:t>Cheap to access (even exclusive mode creates </a:t>
            </a:r>
            <a:r>
              <a:rPr lang="en-US" b="1" dirty="0"/>
              <a:t>no contention</a:t>
            </a:r>
            <a:r>
              <a:rPr lang="en-US" dirty="0"/>
              <a:t>)</a:t>
            </a:r>
          </a:p>
          <a:p>
            <a:r>
              <a:rPr lang="en-US" dirty="0"/>
              <a:t>Read-only cache lines accessed by many threads</a:t>
            </a:r>
          </a:p>
          <a:p>
            <a:pPr lvl="1"/>
            <a:r>
              <a:rPr lang="en-US" dirty="0"/>
              <a:t>Cheap to access (shared mode </a:t>
            </a:r>
            <a:r>
              <a:rPr lang="en-US" b="1" dirty="0"/>
              <a:t>allows concurrency</a:t>
            </a:r>
            <a:r>
              <a:rPr lang="en-US" dirty="0"/>
              <a:t>)</a:t>
            </a:r>
          </a:p>
          <a:p>
            <a:r>
              <a:rPr lang="en-US" dirty="0"/>
              <a:t>Cache lines accessed by many threads </a:t>
            </a:r>
            <a:r>
              <a:rPr lang="en-US" b="1" dirty="0"/>
              <a:t>and often modified</a:t>
            </a:r>
          </a:p>
          <a:p>
            <a:pPr lvl="1"/>
            <a:r>
              <a:rPr lang="en-US" dirty="0"/>
              <a:t>Expensive to access (exclusive mode </a:t>
            </a:r>
            <a:r>
              <a:rPr lang="en-US" b="1" dirty="0"/>
              <a:t>blocks </a:t>
            </a:r>
            <a:r>
              <a:rPr lang="en-US" dirty="0"/>
              <a:t>other threads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Possibly susceptible to false sharing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870" y="1845908"/>
            <a:ext cx="2948151" cy="19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stack guarantee?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Correctness (safety): </a:t>
            </a:r>
            <a:r>
              <a:rPr lang="en-US" dirty="0" err="1"/>
              <a:t>Linearizable</a:t>
            </a:r>
            <a:endParaRPr lang="en-US" dirty="0"/>
          </a:p>
          <a:p>
            <a:pPr lvl="1"/>
            <a:r>
              <a:rPr lang="en-US" dirty="0"/>
              <a:t>Every concurrent execution is equivalent to some valid execution of a sequential stack</a:t>
            </a:r>
          </a:p>
          <a:p>
            <a:pPr lvl="1"/>
            <a:r>
              <a:rPr lang="en-US" dirty="0"/>
              <a:t>(as long as we don’t screw up memory reclamation)</a:t>
            </a:r>
          </a:p>
        </p:txBody>
      </p:sp>
    </p:spTree>
    <p:extLst>
      <p:ext uri="{BB962C8B-B14F-4D97-AF65-F5344CB8AC3E}">
        <p14:creationId xmlns:p14="http://schemas.microsoft.com/office/powerpoint/2010/main" val="3163194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stack guarantee?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70434"/>
            <a:ext cx="10353762" cy="4346396"/>
          </a:xfrm>
        </p:spPr>
        <p:txBody>
          <a:bodyPr>
            <a:normAutofit/>
          </a:bodyPr>
          <a:lstStyle/>
          <a:p>
            <a:r>
              <a:rPr lang="en-US" sz="2400" dirty="0"/>
              <a:t>Progress (liveness): Lock-free</a:t>
            </a:r>
          </a:p>
          <a:p>
            <a:pPr lvl="1"/>
            <a:r>
              <a:rPr lang="en-US" sz="2000" dirty="0"/>
              <a:t>Some thread will always make progress,</a:t>
            </a:r>
            <a:br>
              <a:rPr lang="en-US" sz="2000" dirty="0"/>
            </a:br>
            <a:r>
              <a:rPr lang="en-US" sz="2000" b="1" dirty="0"/>
              <a:t>even if </a:t>
            </a:r>
            <a:r>
              <a:rPr lang="en-US" sz="2000" dirty="0"/>
              <a:t>some threads can </a:t>
            </a:r>
            <a:r>
              <a:rPr lang="en-US" sz="2000" b="1" dirty="0"/>
              <a:t>crash</a:t>
            </a:r>
          </a:p>
          <a:p>
            <a:pPr lvl="2"/>
            <a:r>
              <a:rPr lang="en-US" sz="1800" dirty="0"/>
              <a:t>A crashed thread stops taking steps forever</a:t>
            </a:r>
          </a:p>
          <a:p>
            <a:pPr lvl="2"/>
            <a:r>
              <a:rPr lang="en-US" sz="1800" dirty="0"/>
              <a:t>Crashed threads are indistinguishable from </a:t>
            </a:r>
            <a:r>
              <a:rPr lang="en-US" sz="1800" b="1" dirty="0"/>
              <a:t>very slow </a:t>
            </a:r>
            <a:r>
              <a:rPr lang="en-US" sz="1800" dirty="0"/>
              <a:t>threads</a:t>
            </a:r>
            <a:br>
              <a:rPr lang="en-US" sz="1800" dirty="0"/>
            </a:br>
            <a:r>
              <a:rPr lang="en-US" sz="1800" dirty="0"/>
              <a:t>(because threads can be </a:t>
            </a:r>
            <a:r>
              <a:rPr lang="en-US" sz="1800" b="1" dirty="0"/>
              <a:t>unboundedly </a:t>
            </a:r>
            <a:r>
              <a:rPr lang="en-US" sz="1800" dirty="0"/>
              <a:t>slow)</a:t>
            </a:r>
          </a:p>
          <a:p>
            <a:pPr lvl="1"/>
            <a:r>
              <a:rPr lang="en-US" sz="2000" dirty="0"/>
              <a:t>Allows some threads to </a:t>
            </a:r>
            <a:r>
              <a:rPr lang="en-US" sz="2000" b="1" dirty="0"/>
              <a:t>starve</a:t>
            </a:r>
          </a:p>
          <a:p>
            <a:pPr lvl="1"/>
            <a:r>
              <a:rPr lang="en-US" sz="2000" dirty="0"/>
              <a:t>But </a:t>
            </a:r>
            <a:r>
              <a:rPr lang="en-US" sz="2000" b="1" dirty="0"/>
              <a:t>not all </a:t>
            </a:r>
            <a:r>
              <a:rPr lang="en-US" sz="2000" dirty="0"/>
              <a:t>threads will starve</a:t>
            </a:r>
          </a:p>
          <a:p>
            <a:pPr lvl="1"/>
            <a:r>
              <a:rPr lang="en-US" sz="2000" dirty="0"/>
              <a:t>Algorithms are usually designed so starvation is </a:t>
            </a:r>
            <a:r>
              <a:rPr lang="en-US" sz="2000" u="sng" dirty="0"/>
              <a:t>rare in practice</a:t>
            </a:r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9207"/>
            <a:ext cx="10353761" cy="929898"/>
          </a:xfrm>
        </p:spPr>
        <p:txBody>
          <a:bodyPr/>
          <a:lstStyle/>
          <a:p>
            <a:r>
              <a:rPr lang="en-US" dirty="0"/>
              <a:t>Reasoning about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91" y="2096064"/>
            <a:ext cx="6098648" cy="3695136"/>
          </a:xfrm>
        </p:spPr>
        <p:txBody>
          <a:bodyPr>
            <a:normAutofit/>
          </a:bodyPr>
          <a:lstStyle/>
          <a:p>
            <a:r>
              <a:rPr lang="en-US" sz="2400" dirty="0"/>
              <a:t>What can prevent progress in the stack?</a:t>
            </a:r>
          </a:p>
          <a:p>
            <a:pPr lvl="1"/>
            <a:r>
              <a:rPr lang="en-US" sz="2000" dirty="0"/>
              <a:t>Unbounded while loops</a:t>
            </a:r>
          </a:p>
          <a:p>
            <a:r>
              <a:rPr lang="en-US" sz="2400" dirty="0"/>
              <a:t>When do we break out of a loop?</a:t>
            </a:r>
          </a:p>
          <a:p>
            <a:pPr lvl="1"/>
            <a:r>
              <a:rPr lang="en-US" sz="2000" dirty="0"/>
              <a:t>When we do a successful CAS</a:t>
            </a:r>
          </a:p>
          <a:p>
            <a:pPr lvl="1"/>
            <a:r>
              <a:rPr lang="en-US" sz="2000" dirty="0"/>
              <a:t>What can prevent a successful CAS?</a:t>
            </a:r>
          </a:p>
          <a:p>
            <a:pPr lvl="1"/>
            <a:r>
              <a:rPr lang="en-US" sz="2000" dirty="0"/>
              <a:t>A </a:t>
            </a:r>
            <a:r>
              <a:rPr lang="en-US" sz="2000" b="1" dirty="0"/>
              <a:t>concurrent </a:t>
            </a:r>
            <a:r>
              <a:rPr lang="en-US" sz="2000" dirty="0"/>
              <a:t>successful CAS</a:t>
            </a:r>
            <a:br>
              <a:rPr lang="en-US" sz="2000" dirty="0"/>
            </a:br>
            <a:r>
              <a:rPr lang="en-US" sz="2000" dirty="0"/>
              <a:t>by another thread p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4883" y="1698439"/>
            <a:ext cx="5536394" cy="1783406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new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4883" y="1365968"/>
            <a:ext cx="553639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push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84883" y="3973256"/>
            <a:ext cx="5536394" cy="2337023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while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EMPTY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    node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top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}</a:t>
            </a:r>
            <a:endParaRPr lang="en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4883" y="3640786"/>
            <a:ext cx="553639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stack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pop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proving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192769"/>
          </a:xfrm>
        </p:spPr>
        <p:txBody>
          <a:bodyPr>
            <a:normAutofit/>
          </a:bodyPr>
          <a:lstStyle/>
          <a:p>
            <a:r>
              <a:rPr lang="en-US" dirty="0"/>
              <a:t>Proof by contradiction</a:t>
            </a:r>
          </a:p>
          <a:p>
            <a:r>
              <a:rPr lang="en-US" dirty="0"/>
              <a:t>Assume threads keep taking steps forever, but progress stops</a:t>
            </a:r>
          </a:p>
          <a:p>
            <a:r>
              <a:rPr lang="en-US" dirty="0"/>
              <a:t>After some time t, no operation terminates, so everyone is stuck in a while loop</a:t>
            </a:r>
          </a:p>
          <a:p>
            <a:r>
              <a:rPr lang="en-US" dirty="0"/>
              <a:t>To continue in their while loops,</a:t>
            </a:r>
            <a:br>
              <a:rPr lang="en-US" dirty="0"/>
            </a:br>
            <a:r>
              <a:rPr lang="en-US" dirty="0"/>
              <a:t>threads must continue to perform failed CASs forever after t</a:t>
            </a:r>
          </a:p>
          <a:p>
            <a:r>
              <a:rPr lang="en-US" dirty="0"/>
              <a:t>Every failed CAS is concurrent with a successful CAS,</a:t>
            </a:r>
            <a:br>
              <a:rPr lang="en-US" dirty="0"/>
            </a:br>
            <a:r>
              <a:rPr lang="en-US" dirty="0"/>
              <a:t>which is performed by an operation that will not perform any more loop iterations</a:t>
            </a:r>
          </a:p>
          <a:p>
            <a:r>
              <a:rPr lang="en-US" dirty="0"/>
              <a:t>Eventually, no running operation will perform loop iterations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contradiction!</a:t>
            </a:r>
          </a:p>
        </p:txBody>
      </p:sp>
    </p:spTree>
    <p:extLst>
      <p:ext uri="{BB962C8B-B14F-4D97-AF65-F5344CB8AC3E}">
        <p14:creationId xmlns:p14="http://schemas.microsoft.com/office/powerpoint/2010/main" val="80647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40777"/>
            <a:ext cx="10353761" cy="820994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7911"/>
            <a:ext cx="10353762" cy="4402342"/>
          </a:xfrm>
        </p:spPr>
        <p:txBody>
          <a:bodyPr>
            <a:normAutofit/>
          </a:bodyPr>
          <a:lstStyle/>
          <a:p>
            <a:r>
              <a:rPr lang="en-US" dirty="0"/>
              <a:t>Finishing up last class</a:t>
            </a:r>
          </a:p>
          <a:p>
            <a:pPr lvl="1"/>
            <a:r>
              <a:rPr lang="en-US" dirty="0"/>
              <a:t>Predicting performance on multicore machines revolves largely around the caches</a:t>
            </a:r>
          </a:p>
          <a:p>
            <a:r>
              <a:rPr lang="en-US" dirty="0"/>
              <a:t>Instruction reordering</a:t>
            </a:r>
          </a:p>
          <a:p>
            <a:pPr lvl="1"/>
            <a:r>
              <a:rPr lang="en-US" dirty="0"/>
              <a:t>C++ atomics: relaxed memory orders --- fast but </a:t>
            </a:r>
            <a:r>
              <a:rPr lang="en-US" b="1" dirty="0"/>
              <a:t>dangerous</a:t>
            </a:r>
          </a:p>
          <a:p>
            <a:pPr lvl="1"/>
            <a:r>
              <a:rPr lang="en-US" dirty="0"/>
              <a:t>Memory fences</a:t>
            </a:r>
          </a:p>
          <a:p>
            <a:r>
              <a:rPr lang="en-US" dirty="0"/>
              <a:t>Important definition: lock-freedom</a:t>
            </a:r>
          </a:p>
          <a:p>
            <a:r>
              <a:rPr lang="en-US" dirty="0"/>
              <a:t>Lock-free stack (implementation and progress proof sketch)</a:t>
            </a:r>
          </a:p>
        </p:txBody>
      </p:sp>
    </p:spTree>
    <p:extLst>
      <p:ext uri="{BB962C8B-B14F-4D97-AF65-F5344CB8AC3E}">
        <p14:creationId xmlns:p14="http://schemas.microsoft.com/office/powerpoint/2010/main" val="85631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445FA-6303-4F7A-8C0D-8F467FBA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33" y="1779654"/>
            <a:ext cx="6421932" cy="4358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59" y="206477"/>
            <a:ext cx="8258282" cy="1326321"/>
          </a:xfrm>
        </p:spPr>
        <p:txBody>
          <a:bodyPr/>
          <a:lstStyle/>
          <a:p>
            <a:r>
              <a:rPr lang="en-US" dirty="0"/>
              <a:t>Recall: Padded </a:t>
            </a:r>
            <a:r>
              <a:rPr lang="en-US" dirty="0" err="1"/>
              <a:t>sharded</a:t>
            </a:r>
            <a:r>
              <a:rPr lang="en-US" dirty="0"/>
              <a:t> counter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13" y="2111102"/>
            <a:ext cx="4950542" cy="3695136"/>
          </a:xfrm>
        </p:spPr>
        <p:txBody>
          <a:bodyPr>
            <a:normAutofit/>
          </a:bodyPr>
          <a:lstStyle/>
          <a:p>
            <a:r>
              <a:rPr lang="en-US" sz="2400" b="1" dirty="0"/>
              <a:t>Timed</a:t>
            </a:r>
            <a:r>
              <a:rPr lang="en-US" sz="2400" dirty="0"/>
              <a:t> experiment</a:t>
            </a:r>
            <a:br>
              <a:rPr lang="en-US" sz="2400" dirty="0"/>
            </a:br>
            <a:r>
              <a:rPr lang="en-US" sz="2400" dirty="0"/>
              <a:t>comparing </a:t>
            </a:r>
            <a:r>
              <a:rPr lang="en-US" sz="2400" b="1" dirty="0"/>
              <a:t>naïve </a:t>
            </a:r>
            <a:r>
              <a:rPr lang="en-US" sz="2400" b="1" dirty="0" err="1"/>
              <a:t>sharding</a:t>
            </a:r>
            <a:br>
              <a:rPr lang="en-US" sz="2400" b="1" dirty="0"/>
            </a:br>
            <a:r>
              <a:rPr lang="en-US" sz="2400" dirty="0"/>
              <a:t>with a </a:t>
            </a:r>
            <a:r>
              <a:rPr lang="en-US" sz="2400" b="1" dirty="0"/>
              <a:t>padded counter</a:t>
            </a:r>
          </a:p>
          <a:p>
            <a:r>
              <a:rPr lang="en-US" sz="2400" b="1" dirty="0"/>
              <a:t>Pretty good scaling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92BF6-28BB-402F-9FFB-8FD5C75E78FB}"/>
              </a:ext>
            </a:extLst>
          </p:cNvPr>
          <p:cNvSpPr/>
          <p:nvPr/>
        </p:nvSpPr>
        <p:spPr>
          <a:xfrm>
            <a:off x="744266" y="4296707"/>
            <a:ext cx="4886395" cy="1326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Can we make this even faster?</a:t>
            </a:r>
            <a:endParaRPr lang="en-CA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49F3D3-688E-46E1-853B-4772F0EA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the Danger Zone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8ABD9-1A84-4C87-9F99-22AA8F378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learn about instruction reordering and weak memory models…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823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1" y="185614"/>
            <a:ext cx="8115512" cy="4893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4662389" y="338925"/>
            <a:ext cx="2395621" cy="887664"/>
          </a:xfrm>
          <a:prstGeom prst="wedgeRectCallout">
            <a:avLst>
              <a:gd name="adj1" fmla="val -56703"/>
              <a:gd name="adj2" fmla="val 724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Because </a:t>
            </a:r>
            <a:r>
              <a:rPr lang="en-US" b="1" dirty="0"/>
              <a:t>this</a:t>
            </a:r>
            <a:r>
              <a:rPr lang="en-US" dirty="0"/>
              <a:t> is </a:t>
            </a:r>
            <a:r>
              <a:rPr lang="en-US" b="1" dirty="0"/>
              <a:t>atomic&lt;</a:t>
            </a:r>
            <a:r>
              <a:rPr lang="en-US" b="1" dirty="0" err="1"/>
              <a:t>int</a:t>
            </a:r>
            <a:r>
              <a:rPr lang="en-US" b="1" dirty="0"/>
              <a:t>&gt;…</a:t>
            </a:r>
            <a:endParaRPr lang="en-CA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5C241E-BD2A-4B7B-AE68-D3398D5E2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65" b="53953"/>
          <a:stretch/>
        </p:blipFill>
        <p:spPr>
          <a:xfrm>
            <a:off x="6457137" y="2069030"/>
            <a:ext cx="5655968" cy="806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647359" y="2297261"/>
            <a:ext cx="1202088" cy="31488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ular Callout 6"/>
          <p:cNvSpPr/>
          <p:nvPr/>
        </p:nvSpPr>
        <p:spPr>
          <a:xfrm>
            <a:off x="6951579" y="3108971"/>
            <a:ext cx="2395621" cy="655234"/>
          </a:xfrm>
          <a:prstGeom prst="wedgeRectCallout">
            <a:avLst>
              <a:gd name="adj1" fmla="val -77354"/>
              <a:gd name="adj2" fmla="val 560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is a </a:t>
            </a:r>
            <a:r>
              <a:rPr lang="en-US" b="1" dirty="0"/>
              <a:t>FAA</a:t>
            </a:r>
            <a:r>
              <a:rPr lang="en-US" dirty="0"/>
              <a:t> instruction!</a:t>
            </a:r>
            <a:endParaRPr lang="en-CA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6951579" y="4027230"/>
            <a:ext cx="3842084" cy="651717"/>
          </a:xfrm>
          <a:prstGeom prst="wedgeRectCallout">
            <a:avLst>
              <a:gd name="adj1" fmla="val -19652"/>
              <a:gd name="adj2" fmla="val -971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But each thread only modifies </a:t>
            </a:r>
            <a:r>
              <a:rPr lang="en-US" b="1" u="sng" dirty="0"/>
              <a:t>its own</a:t>
            </a:r>
            <a:r>
              <a:rPr lang="en-US" b="1" dirty="0"/>
              <a:t> </a:t>
            </a:r>
            <a:r>
              <a:rPr lang="en-US" dirty="0"/>
              <a:t>sub counter!</a:t>
            </a:r>
            <a:endParaRPr lang="en-CA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3021263" y="4973165"/>
            <a:ext cx="3930316" cy="1059384"/>
          </a:xfrm>
          <a:prstGeom prst="wedgeRectCallout">
            <a:avLst>
              <a:gd name="adj1" fmla="val 51556"/>
              <a:gd name="adj2" fmla="val -865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dirty="0"/>
              <a:t>So, FAA is not needed for increments to be </a:t>
            </a:r>
            <a:r>
              <a:rPr lang="en-US" b="1" dirty="0"/>
              <a:t>atomic relative to other </a:t>
            </a:r>
            <a:r>
              <a:rPr lang="en-US" b="1" i="1" dirty="0"/>
              <a:t>increments</a:t>
            </a:r>
            <a:r>
              <a:rPr lang="en-US" b="1" dirty="0"/>
              <a:t>!</a:t>
            </a:r>
            <a:endParaRPr lang="en-CA" b="1" dirty="0"/>
          </a:p>
        </p:txBody>
      </p:sp>
      <p:sp>
        <p:nvSpPr>
          <p:cNvPr id="10" name="Rectangular Callout 9"/>
          <p:cNvSpPr/>
          <p:nvPr/>
        </p:nvSpPr>
        <p:spPr>
          <a:xfrm>
            <a:off x="7458629" y="5322084"/>
            <a:ext cx="3597746" cy="665635"/>
          </a:xfrm>
          <a:prstGeom prst="wedgeRectCallout">
            <a:avLst>
              <a:gd name="adj1" fmla="val -78942"/>
              <a:gd name="adj2" fmla="val 19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dirty="0"/>
              <a:t>(We aren’t worrying about </a:t>
            </a:r>
            <a:r>
              <a:rPr lang="en-US" i="1" dirty="0"/>
              <a:t>get </a:t>
            </a:r>
            <a:r>
              <a:rPr lang="en-US" dirty="0"/>
              <a:t>operations for now…)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0480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77" y="108858"/>
            <a:ext cx="11039596" cy="582386"/>
          </a:xfrm>
        </p:spPr>
        <p:txBody>
          <a:bodyPr/>
          <a:lstStyle/>
          <a:p>
            <a:r>
              <a:rPr lang="en-US" dirty="0"/>
              <a:t>Attempt 1: Break ++ into load &amp; store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0" y="796506"/>
            <a:ext cx="8093740" cy="557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60815" y="4235371"/>
            <a:ext cx="4544785" cy="81015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304504" y="715895"/>
            <a:ext cx="4462952" cy="4543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Result: </a:t>
            </a:r>
            <a:r>
              <a:rPr lang="en-US" sz="2400" b="1" dirty="0">
                <a:solidFill>
                  <a:srgbClr val="000000"/>
                </a:solidFill>
              </a:rPr>
              <a:t>10x slowdown! Why?</a:t>
            </a: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1512" y="3123400"/>
            <a:ext cx="5050165" cy="1056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No FAA (“lock </a:t>
            </a:r>
            <a:r>
              <a:rPr lang="en-US" sz="2000" dirty="0" err="1"/>
              <a:t>xadd</a:t>
            </a:r>
            <a:r>
              <a:rPr lang="en-US" sz="2000" dirty="0"/>
              <a:t>”), but there is an </a:t>
            </a:r>
            <a:r>
              <a:rPr lang="en-US" sz="2000" b="1" u="sng" dirty="0" err="1"/>
              <a:t>mfence</a:t>
            </a:r>
            <a:r>
              <a:rPr lang="en-US" sz="2000" dirty="0"/>
              <a:t> added by the compiler…</a:t>
            </a:r>
            <a:br>
              <a:rPr lang="en-US" sz="2000" dirty="0"/>
            </a:br>
            <a:r>
              <a:rPr lang="en-US" sz="2000" b="1" dirty="0"/>
              <a:t>What is this?</a:t>
            </a:r>
            <a:endParaRPr lang="en-CA" sz="20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B8D92-6B4A-49D7-8F03-A539A870F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28" b="45955"/>
          <a:stretch/>
        </p:blipFill>
        <p:spPr>
          <a:xfrm>
            <a:off x="6385372" y="1447410"/>
            <a:ext cx="5635223" cy="1497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312E29-59F3-4CD0-9946-0D4FF9B9F292}"/>
              </a:ext>
            </a:extLst>
          </p:cNvPr>
          <p:cNvSpPr/>
          <p:nvPr/>
        </p:nvSpPr>
        <p:spPr>
          <a:xfrm>
            <a:off x="7757485" y="2613399"/>
            <a:ext cx="967416" cy="37822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3778466" y="612248"/>
            <a:ext cx="3194955" cy="9022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Guesses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re: change in performance?</a:t>
            </a:r>
            <a:endParaRPr lang="en-CA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1BFB-3BAA-47AA-B315-6EBFA8D09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17" y="821924"/>
            <a:ext cx="11800565" cy="3873901"/>
          </a:xfrm>
        </p:spPr>
        <p:txBody>
          <a:bodyPr>
            <a:normAutofit/>
          </a:bodyPr>
          <a:lstStyle/>
          <a:p>
            <a:r>
              <a:rPr lang="en-US" sz="2200" dirty="0"/>
              <a:t>When you write code, are the lines of code executed in the order you write them?</a:t>
            </a:r>
          </a:p>
          <a:p>
            <a:r>
              <a:rPr lang="en-US" sz="2200" dirty="0"/>
              <a:t>Compiler can reorder your code!</a:t>
            </a:r>
            <a:br>
              <a:rPr lang="en-US" sz="2200" dirty="0"/>
            </a:br>
            <a:r>
              <a:rPr lang="en-US" sz="2200" dirty="0"/>
              <a:t>(as long as doing so wouldn’t break </a:t>
            </a:r>
            <a:r>
              <a:rPr lang="en-US" sz="2200" b="1" dirty="0"/>
              <a:t>sequential</a:t>
            </a:r>
            <a:r>
              <a:rPr lang="en-US" sz="2200" dirty="0"/>
              <a:t> code)</a:t>
            </a:r>
          </a:p>
          <a:p>
            <a:r>
              <a:rPr lang="en-US" sz="2200" dirty="0"/>
              <a:t>Processor can </a:t>
            </a:r>
            <a:r>
              <a:rPr lang="en-US" sz="2200" b="1" dirty="0"/>
              <a:t>also</a:t>
            </a:r>
            <a:r>
              <a:rPr lang="en-US" sz="2200" dirty="0"/>
              <a:t> reorder your code </a:t>
            </a:r>
          </a:p>
          <a:p>
            <a:pPr lvl="1"/>
            <a:r>
              <a:rPr lang="en-US" sz="2000" dirty="0"/>
              <a:t>On modern Intel and AMD, the only permitted reordering is taking</a:t>
            </a:r>
            <a:br>
              <a:rPr lang="en-US" sz="2000" dirty="0"/>
            </a:br>
            <a:r>
              <a:rPr lang="en-US" sz="2000" dirty="0"/>
              <a:t>a read that is </a:t>
            </a:r>
            <a:r>
              <a:rPr lang="en-US" sz="2000" b="1" dirty="0"/>
              <a:t>after a write</a:t>
            </a:r>
            <a:r>
              <a:rPr lang="en-US" sz="2000" dirty="0"/>
              <a:t>, and moving it so it is now </a:t>
            </a:r>
            <a:r>
              <a:rPr lang="en-US" sz="2000" b="1" dirty="0"/>
              <a:t>before the write</a:t>
            </a:r>
          </a:p>
          <a:p>
            <a:pPr lvl="1"/>
            <a:r>
              <a:rPr lang="en-US" sz="2000" dirty="0"/>
              <a:t>This is called “read before write” reordering (and it helps hide cache miss latency)</a:t>
            </a:r>
          </a:p>
          <a:p>
            <a:r>
              <a:rPr lang="en-US" sz="2200" b="1" dirty="0"/>
              <a:t>Both</a:t>
            </a:r>
            <a:r>
              <a:rPr lang="en-US" sz="2200" dirty="0"/>
              <a:t> compiler and processor reordering are </a:t>
            </a:r>
            <a:r>
              <a:rPr lang="en-US" sz="2200" b="1" dirty="0"/>
              <a:t>prevented</a:t>
            </a:r>
            <a:r>
              <a:rPr lang="en-US" sz="2200" dirty="0"/>
              <a:t> by using C++ atomics as shown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A899F1-B87C-4D57-8BD4-CF8C13A4242F}"/>
              </a:ext>
            </a:extLst>
          </p:cNvPr>
          <p:cNvSpPr txBox="1">
            <a:spLocks/>
          </p:cNvSpPr>
          <p:nvPr/>
        </p:nvSpPr>
        <p:spPr>
          <a:xfrm>
            <a:off x="97460" y="31204"/>
            <a:ext cx="12094540" cy="73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Instruction reordering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226979" y="4695825"/>
            <a:ext cx="11769304" cy="981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Not a concern if you </a:t>
            </a:r>
            <a:r>
              <a:rPr lang="en-CA" sz="2400" b="1" dirty="0"/>
              <a:t>always</a:t>
            </a:r>
            <a:r>
              <a:rPr lang="en-CA" sz="2400" dirty="0"/>
              <a:t> lock objects before accessing them –</a:t>
            </a:r>
            <a:br>
              <a:rPr lang="en-CA" sz="2400" dirty="0"/>
            </a:br>
            <a:r>
              <a:rPr lang="en-CA" sz="2400" dirty="0"/>
              <a:t>locks are specifically designed prevent reordering!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979" y="5786071"/>
            <a:ext cx="11769304" cy="4662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(In this case, </a:t>
            </a:r>
            <a:r>
              <a:rPr lang="en-CA" sz="2400" b="1" dirty="0"/>
              <a:t>no need</a:t>
            </a:r>
            <a:r>
              <a:rPr lang="en-CA" sz="2400" dirty="0"/>
              <a:t> to use atomic types for fields protected by locks!)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7931286" y="1695983"/>
            <a:ext cx="4127854" cy="1062892"/>
          </a:xfrm>
          <a:prstGeom prst="wedgeRectCallout">
            <a:avLst>
              <a:gd name="adj1" fmla="val -103926"/>
              <a:gd name="adj2" fmla="val 266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Before atomics, we used explicit </a:t>
            </a:r>
            <a:r>
              <a:rPr lang="en-US" b="1" dirty="0" err="1"/>
              <a:t>mfence</a:t>
            </a:r>
            <a:r>
              <a:rPr lang="en-US" b="1" dirty="0"/>
              <a:t> </a:t>
            </a:r>
            <a:r>
              <a:rPr lang="en-US" dirty="0"/>
              <a:t>instructions to prevent this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sync_synchronize</a:t>
            </a:r>
            <a:r>
              <a:rPr lang="en-US" dirty="0"/>
              <a:t> in GCC)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38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77" y="108858"/>
            <a:ext cx="11039596" cy="582386"/>
          </a:xfrm>
        </p:spPr>
        <p:txBody>
          <a:bodyPr/>
          <a:lstStyle/>
          <a:p>
            <a:r>
              <a:rPr lang="en-US" dirty="0"/>
              <a:t>Attempt 1: Break ++ into load &amp; store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0" y="796506"/>
            <a:ext cx="8093740" cy="557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60815" y="4235371"/>
            <a:ext cx="4544785" cy="81015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304504" y="715895"/>
            <a:ext cx="4462952" cy="4543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Result: </a:t>
            </a:r>
            <a:r>
              <a:rPr lang="en-US" sz="2400" b="1" dirty="0">
                <a:solidFill>
                  <a:srgbClr val="000000"/>
                </a:solidFill>
              </a:rPr>
              <a:t>10x slowdown! Why?</a:t>
            </a: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1512" y="3123400"/>
            <a:ext cx="5050165" cy="1056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mfence</a:t>
            </a:r>
            <a:r>
              <a:rPr lang="en-US" sz="2000" dirty="0"/>
              <a:t> is added by the compiler to guarantee </a:t>
            </a:r>
            <a:r>
              <a:rPr lang="en-US" sz="2000" b="1" dirty="0"/>
              <a:t>sequential consistency</a:t>
            </a:r>
            <a:endParaRPr lang="en-CA" sz="20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6947568" y="4298893"/>
            <a:ext cx="4904109" cy="712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prevents the CPU from reordering instructions</a:t>
            </a:r>
            <a:r>
              <a:rPr lang="en-US" b="1" dirty="0"/>
              <a:t>,</a:t>
            </a:r>
            <a:r>
              <a:rPr lang="en-US" dirty="0"/>
              <a:t> but is </a:t>
            </a:r>
            <a:r>
              <a:rPr lang="en-US" b="1" dirty="0"/>
              <a:t>very costly</a:t>
            </a:r>
            <a:endParaRPr lang="en-CA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5914102" y="5137385"/>
            <a:ext cx="6054739" cy="3735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Note: FAA also functions like an </a:t>
            </a:r>
            <a:r>
              <a:rPr lang="en-US" dirty="0" err="1"/>
              <a:t>mfence</a:t>
            </a:r>
            <a:r>
              <a:rPr lang="en-US" dirty="0"/>
              <a:t> on x86/64</a:t>
            </a:r>
            <a:endParaRPr lang="en-CA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5914103" y="5519163"/>
            <a:ext cx="6054738" cy="365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b="1" dirty="0"/>
              <a:t>Conjecture:</a:t>
            </a:r>
            <a:r>
              <a:rPr lang="en-US" dirty="0"/>
              <a:t> CPU “combines” FAAs, unlike </a:t>
            </a:r>
            <a:r>
              <a:rPr lang="en-US" dirty="0" err="1"/>
              <a:t>mfences</a:t>
            </a:r>
            <a:r>
              <a:rPr lang="en-US" dirty="0"/>
              <a:t>)</a:t>
            </a:r>
            <a:endParaRPr lang="en-CA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B8D92-6B4A-49D7-8F03-A539A870F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28" b="45955"/>
          <a:stretch/>
        </p:blipFill>
        <p:spPr>
          <a:xfrm>
            <a:off x="6385372" y="1447410"/>
            <a:ext cx="5635223" cy="1497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312E29-59F3-4CD0-9946-0D4FF9B9F292}"/>
              </a:ext>
            </a:extLst>
          </p:cNvPr>
          <p:cNvSpPr/>
          <p:nvPr/>
        </p:nvSpPr>
        <p:spPr>
          <a:xfrm>
            <a:off x="7757485" y="2613399"/>
            <a:ext cx="967416" cy="37822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805FA8-8218-4802-95F8-CFD0B4AABC1E}"/>
              </a:ext>
            </a:extLst>
          </p:cNvPr>
          <p:cNvSpPr/>
          <p:nvPr/>
        </p:nvSpPr>
        <p:spPr>
          <a:xfrm>
            <a:off x="5914103" y="6014277"/>
            <a:ext cx="6054738" cy="365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 we </a:t>
            </a:r>
            <a:r>
              <a:rPr lang="en-US" b="1" dirty="0"/>
              <a:t>remove</a:t>
            </a:r>
            <a:r>
              <a:rPr lang="en-US" dirty="0"/>
              <a:t> the </a:t>
            </a:r>
            <a:r>
              <a:rPr lang="en-US" dirty="0" err="1"/>
              <a:t>mfence</a:t>
            </a:r>
            <a:r>
              <a:rPr lang="en-US" dirty="0"/>
              <a:t>? Is it </a:t>
            </a:r>
            <a:r>
              <a:rPr lang="en-US" b="1" dirty="0"/>
              <a:t>correct</a:t>
            </a:r>
            <a:r>
              <a:rPr lang="en-US" dirty="0"/>
              <a:t> to do so?</a:t>
            </a:r>
            <a:endParaRPr lang="en-CA" b="1" u="sng" dirty="0"/>
          </a:p>
        </p:txBody>
      </p:sp>
    </p:spTree>
    <p:extLst>
      <p:ext uri="{BB962C8B-B14F-4D97-AF65-F5344CB8AC3E}">
        <p14:creationId xmlns:p14="http://schemas.microsoft.com/office/powerpoint/2010/main" val="40339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6392</TotalTime>
  <Words>2451</Words>
  <Application>Microsoft Office PowerPoint</Application>
  <PresentationFormat>Widescreen</PresentationFormat>
  <Paragraphs>366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Rockwell</vt:lpstr>
      <vt:lpstr>Arial</vt:lpstr>
      <vt:lpstr>Courier New</vt:lpstr>
      <vt:lpstr>Bookman Old Style</vt:lpstr>
      <vt:lpstr>Cambria Math</vt:lpstr>
      <vt:lpstr>Calibri</vt:lpstr>
      <vt:lpstr>Damask</vt:lpstr>
      <vt:lpstr>Multicore programming</vt:lpstr>
      <vt:lpstr>Announcements</vt:lpstr>
      <vt:lpstr>modeling performance on a real system</vt:lpstr>
      <vt:lpstr>Recall: Padded sharded counter performance</vt:lpstr>
      <vt:lpstr>Entering the Danger Zone</vt:lpstr>
      <vt:lpstr>PowerPoint Presentation</vt:lpstr>
      <vt:lpstr>Attempt 1: Break ++ into load &amp; store</vt:lpstr>
      <vt:lpstr>PowerPoint Presentation</vt:lpstr>
      <vt:lpstr>Attempt 1: Break ++ into load &amp; store</vt:lpstr>
      <vt:lpstr>Attempt 2: Explicitly allow reordering</vt:lpstr>
      <vt:lpstr>Going </vt:lpstr>
      <vt:lpstr>How *could* you use C++ Atomics</vt:lpstr>
      <vt:lpstr>How *should* you use C++ atomics?</vt:lpstr>
      <vt:lpstr>PowerPoint Presentation</vt:lpstr>
      <vt:lpstr>Another approach: approximate objects</vt:lpstr>
      <vt:lpstr>An approximate counter implementation</vt:lpstr>
      <vt:lpstr>Next topic</vt:lpstr>
      <vt:lpstr>Stack object</vt:lpstr>
      <vt:lpstr>Naïve stack in C++</vt:lpstr>
      <vt:lpstr>Example execution</vt:lpstr>
      <vt:lpstr>What can go wrong?</vt:lpstr>
      <vt:lpstr>Another example</vt:lpstr>
      <vt:lpstr>What’s the problem here?</vt:lpstr>
      <vt:lpstr>A more powerful primitive</vt:lpstr>
      <vt:lpstr>CAS-based stack [Treiber86]</vt:lpstr>
      <vt:lpstr>How does this avoid errors?</vt:lpstr>
      <vt:lpstr>What about freeing memory?</vt:lpstr>
      <vt:lpstr>Problems freeing memory</vt:lpstr>
      <vt:lpstr>Using free correctly</vt:lpstr>
      <vt:lpstr>What does the stack guarantee?</vt:lpstr>
      <vt:lpstr>What does the stack guarantee?</vt:lpstr>
      <vt:lpstr>Reasoning about progress</vt:lpstr>
      <vt:lpstr>Mechanics of proving progress</vt:lpstr>
      <vt:lpstr>Recap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146</cp:revision>
  <dcterms:created xsi:type="dcterms:W3CDTF">2018-08-02T15:34:22Z</dcterms:created>
  <dcterms:modified xsi:type="dcterms:W3CDTF">2021-04-30T00:18:16Z</dcterms:modified>
</cp:coreProperties>
</file>