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4"/>
  </p:notesMasterIdLst>
  <p:sldIdLst>
    <p:sldId id="256" r:id="rId2"/>
    <p:sldId id="421" r:id="rId3"/>
    <p:sldId id="471" r:id="rId4"/>
    <p:sldId id="488" r:id="rId5"/>
    <p:sldId id="489" r:id="rId6"/>
    <p:sldId id="496" r:id="rId7"/>
    <p:sldId id="484" r:id="rId8"/>
    <p:sldId id="485" r:id="rId9"/>
    <p:sldId id="490" r:id="rId10"/>
    <p:sldId id="491" r:id="rId11"/>
    <p:sldId id="495" r:id="rId12"/>
    <p:sldId id="497" r:id="rId13"/>
    <p:sldId id="498" r:id="rId14"/>
    <p:sldId id="442" r:id="rId15"/>
    <p:sldId id="477" r:id="rId16"/>
    <p:sldId id="467" r:id="rId17"/>
    <p:sldId id="469" r:id="rId18"/>
    <p:sldId id="468" r:id="rId19"/>
    <p:sldId id="479" r:id="rId20"/>
    <p:sldId id="480" r:id="rId21"/>
    <p:sldId id="487" r:id="rId22"/>
    <p:sldId id="481" r:id="rId23"/>
  </p:sldIdLst>
  <p:sldSz cx="12192000" cy="6858000"/>
  <p:notesSz cx="6858000" cy="9144000"/>
  <p:embeddedFontLst>
    <p:embeddedFont>
      <p:font typeface="Bookman Old Style" panose="02050604050505020204" pitchFamily="18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  <p:embeddedFont>
      <p:font typeface="Rockwell" panose="02060603020205020403" pitchFamily="18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DAFF"/>
    <a:srgbClr val="37CBFF"/>
    <a:srgbClr val="000000"/>
    <a:srgbClr val="FFFFFF"/>
    <a:srgbClr val="D5E7DB"/>
    <a:srgbClr val="4B4B4B"/>
    <a:srgbClr val="FF006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" y="53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C6161-7B52-436D-ACF3-D03E5CDC2546}" type="datetimeFigureOut">
              <a:rPr lang="en-CA" smtClean="0"/>
              <a:t>2021-04-29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9B390-6013-4107-B952-25B9C3E6C3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82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389546"/>
            <a:ext cx="9001462" cy="1300271"/>
          </a:xfrm>
        </p:spPr>
        <p:txBody>
          <a:bodyPr>
            <a:normAutofit/>
          </a:bodyPr>
          <a:lstStyle/>
          <a:p>
            <a:r>
              <a:rPr lang="en-US" sz="4400" dirty="0"/>
              <a:t>Multicore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3738" y="1763948"/>
            <a:ext cx="10184524" cy="4085617"/>
          </a:xfrm>
        </p:spPr>
        <p:txBody>
          <a:bodyPr>
            <a:normAutofit/>
          </a:bodyPr>
          <a:lstStyle/>
          <a:p>
            <a:endParaRPr lang="en-US" sz="2800" b="1" dirty="0"/>
          </a:p>
          <a:p>
            <a:endParaRPr lang="en-US" sz="2600" dirty="0"/>
          </a:p>
          <a:p>
            <a:r>
              <a:rPr lang="en-US" sz="2800" dirty="0"/>
              <a:t>Proving Linearizability</a:t>
            </a:r>
          </a:p>
          <a:p>
            <a:r>
              <a:rPr lang="en-US" sz="2600" b="1" dirty="0"/>
              <a:t>Lecture 4</a:t>
            </a:r>
          </a:p>
          <a:p>
            <a:endParaRPr lang="en-US" dirty="0"/>
          </a:p>
          <a:p>
            <a:r>
              <a:rPr lang="en-US" sz="2200" dirty="0"/>
              <a:t>Trevor Brown</a:t>
            </a:r>
          </a:p>
        </p:txBody>
      </p:sp>
    </p:spTree>
    <p:extLst>
      <p:ext uri="{BB962C8B-B14F-4D97-AF65-F5344CB8AC3E}">
        <p14:creationId xmlns:p14="http://schemas.microsoft.com/office/powerpoint/2010/main" val="330166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671" y="151947"/>
            <a:ext cx="6110235" cy="662609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Correct LP: a </a:t>
            </a:r>
            <a:r>
              <a:rPr lang="en-US" sz="2800" b="1" dirty="0">
                <a:solidFill>
                  <a:srgbClr val="FFFF00"/>
                </a:solidFill>
              </a:rPr>
              <a:t>successful CAS </a:t>
            </a:r>
            <a:r>
              <a:rPr lang="en-US" sz="2800" dirty="0">
                <a:solidFill>
                  <a:srgbClr val="FFFF00"/>
                </a:solidFill>
              </a:rPr>
              <a:t>in</a:t>
            </a:r>
            <a:r>
              <a:rPr lang="en-US" sz="2800" b="1" dirty="0">
                <a:solidFill>
                  <a:srgbClr val="FFFF00"/>
                </a:solidFill>
              </a:rPr>
              <a:t> push</a:t>
            </a:r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71DAFF"/>
                </a:solidFill>
              </a:rPr>
              <a:t>Heuristic questions:</a:t>
            </a:r>
          </a:p>
          <a:p>
            <a:pPr lvl="1"/>
            <a:r>
              <a:rPr lang="en-US" b="1" dirty="0">
                <a:solidFill>
                  <a:srgbClr val="71DAFF"/>
                </a:solidFill>
              </a:rPr>
              <a:t>can anyone else </a:t>
            </a:r>
            <a:r>
              <a:rPr lang="en-US" b="1" u="sng" dirty="0">
                <a:solidFill>
                  <a:srgbClr val="71DAFF"/>
                </a:solidFill>
              </a:rPr>
              <a:t>see</a:t>
            </a:r>
            <a:r>
              <a:rPr lang="en-US" b="1" dirty="0">
                <a:solidFill>
                  <a:srgbClr val="71DAFF"/>
                </a:solidFill>
              </a:rPr>
              <a:t> our push </a:t>
            </a:r>
            <a:r>
              <a:rPr lang="en-US" b="1" u="sng" dirty="0">
                <a:solidFill>
                  <a:srgbClr val="71DAFF"/>
                </a:solidFill>
              </a:rPr>
              <a:t>before</a:t>
            </a:r>
            <a:r>
              <a:rPr lang="en-US" b="1" dirty="0">
                <a:solidFill>
                  <a:srgbClr val="71DAFF"/>
                </a:solidFill>
              </a:rPr>
              <a:t> the CAS?</a:t>
            </a:r>
          </a:p>
          <a:p>
            <a:pPr lvl="1"/>
            <a:r>
              <a:rPr lang="en-US" b="1" dirty="0">
                <a:solidFill>
                  <a:srgbClr val="71DAFF"/>
                </a:solidFill>
              </a:rPr>
              <a:t>how about </a:t>
            </a:r>
            <a:r>
              <a:rPr lang="en-US" b="1" u="sng" dirty="0">
                <a:solidFill>
                  <a:srgbClr val="71DAFF"/>
                </a:solidFill>
              </a:rPr>
              <a:t>after</a:t>
            </a:r>
            <a:r>
              <a:rPr lang="en-US" b="1" dirty="0">
                <a:solidFill>
                  <a:srgbClr val="71DAFF"/>
                </a:solidFill>
              </a:rPr>
              <a:t>?</a:t>
            </a:r>
          </a:p>
          <a:p>
            <a:r>
              <a:rPr lang="en-US" dirty="0"/>
              <a:t>Creativity: try out various executions…</a:t>
            </a:r>
          </a:p>
          <a:p>
            <a:r>
              <a:rPr lang="en-US" sz="2200" b="1" dirty="0"/>
              <a:t>Execution E1:</a:t>
            </a:r>
          </a:p>
          <a:p>
            <a:pPr lvl="1"/>
            <a:r>
              <a:rPr lang="en-US" dirty="0"/>
              <a:t>What value </a:t>
            </a:r>
            <a:r>
              <a:rPr lang="en-US" b="1" u="sng" dirty="0"/>
              <a:t>should</a:t>
            </a:r>
            <a:r>
              <a:rPr lang="en-US" dirty="0"/>
              <a:t> Pop() return in this execution, to be consistent with the stack ADT?</a:t>
            </a:r>
          </a:p>
          <a:p>
            <a:pPr lvl="1"/>
            <a:r>
              <a:rPr lang="en-US" b="1" dirty="0"/>
              <a:t>What will O’ actually return?</a:t>
            </a:r>
          </a:p>
          <a:p>
            <a:pPr lvl="1"/>
            <a:r>
              <a:rPr lang="en-US" sz="2000" dirty="0"/>
              <a:t>O’ will return 5, as it should.</a:t>
            </a:r>
          </a:p>
          <a:p>
            <a:r>
              <a:rPr lang="en-US" sz="2200" b="1" dirty="0"/>
              <a:t>Execution E2:</a:t>
            </a:r>
          </a:p>
          <a:p>
            <a:pPr lvl="1"/>
            <a:r>
              <a:rPr lang="en-US" sz="2000" b="1" dirty="0"/>
              <a:t>What should/will O’ return?</a:t>
            </a:r>
          </a:p>
          <a:p>
            <a:pPr lvl="1"/>
            <a:r>
              <a:rPr lang="en-US" sz="2000" dirty="0"/>
              <a:t>EMPTY, as it should.</a:t>
            </a:r>
          </a:p>
          <a:p>
            <a:r>
              <a:rPr lang="en-US" sz="2200" dirty="0">
                <a:solidFill>
                  <a:srgbClr val="FFFF00"/>
                </a:solidFill>
              </a:rPr>
              <a:t>No amount of examples will</a:t>
            </a:r>
            <a:br>
              <a:rPr lang="en-US" sz="2200" dirty="0">
                <a:solidFill>
                  <a:srgbClr val="FFFF00"/>
                </a:solidFill>
              </a:rPr>
            </a:br>
            <a:r>
              <a:rPr lang="en-US" sz="2200" dirty="0">
                <a:solidFill>
                  <a:srgbClr val="FFFF00"/>
                </a:solidFill>
              </a:rPr>
              <a:t>reveal a bug…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C8FD40-7003-4D2E-8C30-5591DA54531D}"/>
              </a:ext>
            </a:extLst>
          </p:cNvPr>
          <p:cNvGrpSpPr/>
          <p:nvPr/>
        </p:nvGrpSpPr>
        <p:grpSpPr>
          <a:xfrm>
            <a:off x="4697083" y="4071367"/>
            <a:ext cx="3956124" cy="1304364"/>
            <a:chOff x="7234000" y="3217837"/>
            <a:chExt cx="3956124" cy="1304364"/>
          </a:xfrm>
        </p:grpSpPr>
        <p:sp>
          <p:nvSpPr>
            <p:cNvPr id="48" name="Rectangle 47"/>
            <p:cNvSpPr/>
            <p:nvPr/>
          </p:nvSpPr>
          <p:spPr>
            <a:xfrm>
              <a:off x="7679517" y="3217837"/>
              <a:ext cx="3510607" cy="1232807"/>
            </a:xfrm>
            <a:prstGeom prst="rect">
              <a:avLst/>
            </a:prstGeom>
            <a:gradFill>
              <a:gsLst>
                <a:gs pos="0">
                  <a:srgbClr val="4B4B4B"/>
                </a:gs>
                <a:gs pos="100000">
                  <a:srgbClr val="000000"/>
                </a:gs>
              </a:gsLst>
              <a:lin ang="5400000" scaled="1"/>
            </a:gra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000" dirty="0"/>
            </a:p>
          </p:txBody>
        </p:sp>
        <p:cxnSp>
          <p:nvCxnSpPr>
            <p:cNvPr id="49" name="Straight Arrow Connector 48"/>
            <p:cNvCxnSpPr>
              <a:cxnSpLocks/>
            </p:cNvCxnSpPr>
            <p:nvPr/>
          </p:nvCxnSpPr>
          <p:spPr>
            <a:xfrm>
              <a:off x="8216579" y="4281821"/>
              <a:ext cx="2838847" cy="790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0614160" y="4245202"/>
              <a:ext cx="5389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Time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H="1">
              <a:off x="8427532" y="3300980"/>
              <a:ext cx="7902" cy="106428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7681986" y="3300980"/>
              <a:ext cx="7764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thread p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79518" y="3846480"/>
              <a:ext cx="7748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thread q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630761" y="3809583"/>
              <a:ext cx="2031301" cy="216644"/>
            </a:xfrm>
            <a:prstGeom prst="rect">
              <a:avLst/>
            </a:prstGeom>
            <a:solidFill>
              <a:srgbClr val="D5E7D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O: Push(5)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34000" y="357102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E1</a:t>
              </a:r>
              <a:endParaRPr lang="en-CA" sz="24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9513C89-C0C2-4482-AFEB-139BD7A5D11F}"/>
                </a:ext>
              </a:extLst>
            </p:cNvPr>
            <p:cNvSpPr/>
            <p:nvPr/>
          </p:nvSpPr>
          <p:spPr>
            <a:xfrm>
              <a:off x="9228474" y="3336278"/>
              <a:ext cx="895377" cy="217711"/>
            </a:xfrm>
            <a:prstGeom prst="rect">
              <a:avLst/>
            </a:prstGeom>
            <a:solidFill>
              <a:srgbClr val="D5E7D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O’: Pop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A15659-2F5B-4479-8474-8479B2DFEF73}"/>
              </a:ext>
            </a:extLst>
          </p:cNvPr>
          <p:cNvGrpSpPr/>
          <p:nvPr/>
        </p:nvGrpSpPr>
        <p:grpSpPr>
          <a:xfrm>
            <a:off x="5755970" y="4542857"/>
            <a:ext cx="664568" cy="1388748"/>
            <a:chOff x="10023572" y="3704568"/>
            <a:chExt cx="664568" cy="1388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ular Callout 43"/>
                <p:cNvSpPr/>
                <p:nvPr/>
              </p:nvSpPr>
              <p:spPr>
                <a:xfrm>
                  <a:off x="10023572" y="4608986"/>
                  <a:ext cx="556598" cy="484330"/>
                </a:xfrm>
                <a:prstGeom prst="wedgeRectCallout">
                  <a:avLst>
                    <a:gd name="adj1" fmla="val 61673"/>
                    <a:gd name="adj2" fmla="val -143331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𝑳𝑷</m:t>
                        </m:r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44" name="Rectangular Callout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3572" y="4608986"/>
                  <a:ext cx="556598" cy="484330"/>
                </a:xfrm>
                <a:prstGeom prst="wedgeRectCallout">
                  <a:avLst>
                    <a:gd name="adj1" fmla="val 61673"/>
                    <a:gd name="adj2" fmla="val -143331"/>
                  </a:avLst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 44"/>
            <p:cNvSpPr/>
            <p:nvPr/>
          </p:nvSpPr>
          <p:spPr>
            <a:xfrm>
              <a:off x="10642421" y="3704568"/>
              <a:ext cx="45719" cy="426673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A618208C-1CAF-4C0C-AEE6-25FF3D827A6B}"/>
              </a:ext>
            </a:extLst>
          </p:cNvPr>
          <p:cNvSpPr/>
          <p:nvPr/>
        </p:nvSpPr>
        <p:spPr>
          <a:xfrm>
            <a:off x="6464377" y="346348"/>
            <a:ext cx="5536394" cy="1525049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node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CAS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843BDE4-A225-40CC-8343-C80AC38CE907}"/>
              </a:ext>
            </a:extLst>
          </p:cNvPr>
          <p:cNvSpPr/>
          <p:nvPr/>
        </p:nvSpPr>
        <p:spPr>
          <a:xfrm>
            <a:off x="6464377" y="109787"/>
            <a:ext cx="5536394" cy="237447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stack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::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push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key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sz="16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A2B3F2C-88DB-4D4B-B026-ED481BFB4590}"/>
              </a:ext>
            </a:extLst>
          </p:cNvPr>
          <p:cNvSpPr/>
          <p:nvPr/>
        </p:nvSpPr>
        <p:spPr>
          <a:xfrm>
            <a:off x="6464377" y="2163155"/>
            <a:ext cx="5536394" cy="1829414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while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EMPTY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    node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*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-&gt;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;</a:t>
            </a:r>
            <a:endParaRPr lang="en-US" sz="1600" dirty="0"/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CAS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r>
              <a:rPr lang="en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B24D3F3-3FC7-4682-9ABA-80141E596EB5}"/>
              </a:ext>
            </a:extLst>
          </p:cNvPr>
          <p:cNvSpPr/>
          <p:nvPr/>
        </p:nvSpPr>
        <p:spPr>
          <a:xfrm>
            <a:off x="6464377" y="1932705"/>
            <a:ext cx="5536394" cy="23045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stack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::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pop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()</a:t>
            </a:r>
            <a:endParaRPr lang="en-US" sz="1600" dirty="0"/>
          </a:p>
        </p:txBody>
      </p:sp>
      <p:sp>
        <p:nvSpPr>
          <p:cNvPr id="60" name="Rectangular Callout 43">
            <a:extLst>
              <a:ext uri="{FF2B5EF4-FFF2-40B4-BE49-F238E27FC236}">
                <a16:creationId xmlns:a16="http://schemas.microsoft.com/office/drawing/2014/main" id="{011CD877-A33F-4C93-99DC-C469E47B35DF}"/>
              </a:ext>
            </a:extLst>
          </p:cNvPr>
          <p:cNvSpPr/>
          <p:nvPr/>
        </p:nvSpPr>
        <p:spPr>
          <a:xfrm>
            <a:off x="4781017" y="6075038"/>
            <a:ext cx="1923773" cy="586239"/>
          </a:xfrm>
          <a:prstGeom prst="wedgeRectCallout">
            <a:avLst>
              <a:gd name="adj1" fmla="val 13469"/>
              <a:gd name="adj2" fmla="val -860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IS</a:t>
            </a:r>
            <a:r>
              <a:rPr lang="en-US" b="1" dirty="0"/>
              <a:t> a successful CAS</a:t>
            </a:r>
            <a:endParaRPr lang="en-CA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A4519E-7E89-4252-997D-00A9A91A94C7}"/>
              </a:ext>
            </a:extLst>
          </p:cNvPr>
          <p:cNvGrpSpPr/>
          <p:nvPr/>
        </p:nvGrpSpPr>
        <p:grpSpPr>
          <a:xfrm>
            <a:off x="7764280" y="5462516"/>
            <a:ext cx="4030554" cy="1304364"/>
            <a:chOff x="7159570" y="3217837"/>
            <a:chExt cx="4030554" cy="130436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603B62A-7246-4934-A3A7-2BC138DD2AEA}"/>
                </a:ext>
              </a:extLst>
            </p:cNvPr>
            <p:cNvSpPr/>
            <p:nvPr/>
          </p:nvSpPr>
          <p:spPr>
            <a:xfrm>
              <a:off x="7679517" y="3217837"/>
              <a:ext cx="3510607" cy="1232807"/>
            </a:xfrm>
            <a:prstGeom prst="rect">
              <a:avLst/>
            </a:prstGeom>
            <a:gradFill>
              <a:gsLst>
                <a:gs pos="0">
                  <a:srgbClr val="4B4B4B"/>
                </a:gs>
                <a:gs pos="100000">
                  <a:srgbClr val="000000"/>
                </a:gs>
              </a:gsLst>
              <a:lin ang="5400000" scaled="1"/>
            </a:gra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000" dirty="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08C3BF3-E9D8-4FBE-8926-829A0309B7FD}"/>
                </a:ext>
              </a:extLst>
            </p:cNvPr>
            <p:cNvCxnSpPr>
              <a:cxnSpLocks/>
            </p:cNvCxnSpPr>
            <p:nvPr/>
          </p:nvCxnSpPr>
          <p:spPr>
            <a:xfrm>
              <a:off x="8216579" y="4281821"/>
              <a:ext cx="2838847" cy="790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2E8C2DC-825A-4B51-B778-0383CE126D83}"/>
                </a:ext>
              </a:extLst>
            </p:cNvPr>
            <p:cNvSpPr txBox="1"/>
            <p:nvPr/>
          </p:nvSpPr>
          <p:spPr>
            <a:xfrm>
              <a:off x="10614160" y="4245202"/>
              <a:ext cx="5389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Time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C085D0B-DDD6-4620-B3B7-14EB1E1B3B1E}"/>
                </a:ext>
              </a:extLst>
            </p:cNvPr>
            <p:cNvCxnSpPr/>
            <p:nvPr/>
          </p:nvCxnSpPr>
          <p:spPr>
            <a:xfrm flipH="1">
              <a:off x="8427532" y="3300980"/>
              <a:ext cx="7902" cy="106428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DA13556-E1A2-4E93-8628-21E5899C040C}"/>
                </a:ext>
              </a:extLst>
            </p:cNvPr>
            <p:cNvSpPr txBox="1"/>
            <p:nvPr/>
          </p:nvSpPr>
          <p:spPr>
            <a:xfrm>
              <a:off x="7681986" y="3300980"/>
              <a:ext cx="7764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thread p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EE85526-F52C-45DB-8ECA-6496C5BD4DE1}"/>
                </a:ext>
              </a:extLst>
            </p:cNvPr>
            <p:cNvSpPr txBox="1"/>
            <p:nvPr/>
          </p:nvSpPr>
          <p:spPr>
            <a:xfrm>
              <a:off x="7679518" y="3846480"/>
              <a:ext cx="7748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thread q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834EEFD-9EAB-4449-A633-147D5DC2A573}"/>
                </a:ext>
              </a:extLst>
            </p:cNvPr>
            <p:cNvSpPr/>
            <p:nvPr/>
          </p:nvSpPr>
          <p:spPr>
            <a:xfrm>
              <a:off x="8630761" y="3809583"/>
              <a:ext cx="2031301" cy="216644"/>
            </a:xfrm>
            <a:prstGeom prst="rect">
              <a:avLst/>
            </a:prstGeom>
            <a:solidFill>
              <a:srgbClr val="D5E7D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O: Push(5)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E63B5A5-44CE-40C5-9C2B-7736433114C8}"/>
                </a:ext>
              </a:extLst>
            </p:cNvPr>
            <p:cNvSpPr txBox="1"/>
            <p:nvPr/>
          </p:nvSpPr>
          <p:spPr>
            <a:xfrm>
              <a:off x="7159570" y="357225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E2</a:t>
              </a:r>
              <a:endParaRPr lang="en-CA" sz="24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27F3FA1-B76F-42E8-8715-608C0BB3ED51}"/>
                </a:ext>
              </a:extLst>
            </p:cNvPr>
            <p:cNvSpPr/>
            <p:nvPr/>
          </p:nvSpPr>
          <p:spPr>
            <a:xfrm>
              <a:off x="9228474" y="3336278"/>
              <a:ext cx="895377" cy="217711"/>
            </a:xfrm>
            <a:prstGeom prst="rect">
              <a:avLst/>
            </a:prstGeom>
            <a:solidFill>
              <a:srgbClr val="D5E7D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O’: Pop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5FE2D4D-942C-441C-99ED-F12F6B3AD4B9}"/>
              </a:ext>
            </a:extLst>
          </p:cNvPr>
          <p:cNvGrpSpPr/>
          <p:nvPr/>
        </p:nvGrpSpPr>
        <p:grpSpPr>
          <a:xfrm>
            <a:off x="10987586" y="5231394"/>
            <a:ext cx="640477" cy="1147243"/>
            <a:chOff x="10642421" y="2983998"/>
            <a:chExt cx="640477" cy="11472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ular Callout 43">
                  <a:extLst>
                    <a:ext uri="{FF2B5EF4-FFF2-40B4-BE49-F238E27FC236}">
                      <a16:creationId xmlns:a16="http://schemas.microsoft.com/office/drawing/2014/main" id="{C2DB4711-8A9B-44F7-81A7-EB84C69C43E2}"/>
                    </a:ext>
                  </a:extLst>
                </p:cNvPr>
                <p:cNvSpPr/>
                <p:nvPr/>
              </p:nvSpPr>
              <p:spPr>
                <a:xfrm>
                  <a:off x="10726300" y="2983998"/>
                  <a:ext cx="556598" cy="484330"/>
                </a:xfrm>
                <a:prstGeom prst="wedgeRectCallout">
                  <a:avLst>
                    <a:gd name="adj1" fmla="val -54725"/>
                    <a:gd name="adj2" fmla="val 95417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𝑳𝑷</m:t>
                        </m:r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33" name="Rectangular Callout 43">
                  <a:extLst>
                    <a:ext uri="{FF2B5EF4-FFF2-40B4-BE49-F238E27FC236}">
                      <a16:creationId xmlns:a16="http://schemas.microsoft.com/office/drawing/2014/main" id="{C2DB4711-8A9B-44F7-81A7-EB84C69C43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26300" y="2983998"/>
                  <a:ext cx="556598" cy="484330"/>
                </a:xfrm>
                <a:prstGeom prst="wedgeRectCallout">
                  <a:avLst>
                    <a:gd name="adj1" fmla="val -54725"/>
                    <a:gd name="adj2" fmla="val 95417"/>
                  </a:avLst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64F7E2A-3DB7-479C-9E05-470F341CE43C}"/>
                </a:ext>
              </a:extLst>
            </p:cNvPr>
            <p:cNvSpPr/>
            <p:nvPr/>
          </p:nvSpPr>
          <p:spPr>
            <a:xfrm>
              <a:off x="10642421" y="3704568"/>
              <a:ext cx="45719" cy="426673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E1F0F9E-5B85-4AB2-9E34-9C07F71042D8}"/>
              </a:ext>
            </a:extLst>
          </p:cNvPr>
          <p:cNvSpPr/>
          <p:nvPr/>
        </p:nvSpPr>
        <p:spPr>
          <a:xfrm>
            <a:off x="7495902" y="1350483"/>
            <a:ext cx="2226262" cy="28068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764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672" y="151947"/>
            <a:ext cx="6224042" cy="6626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Let’s choose an </a:t>
            </a:r>
            <a:r>
              <a:rPr lang="en-US" sz="2800" b="1" dirty="0">
                <a:solidFill>
                  <a:srgbClr val="FFFF00"/>
                </a:solidFill>
              </a:rPr>
              <a:t>LP </a:t>
            </a:r>
            <a:r>
              <a:rPr lang="en-US" sz="2800" dirty="0">
                <a:solidFill>
                  <a:srgbClr val="FFFF00"/>
                </a:solidFill>
              </a:rPr>
              <a:t>for </a:t>
            </a:r>
            <a:r>
              <a:rPr lang="en-US" sz="2800" b="1" dirty="0">
                <a:solidFill>
                  <a:srgbClr val="FFFF00"/>
                </a:solidFill>
              </a:rPr>
              <a:t>pop</a:t>
            </a:r>
            <a:endParaRPr lang="en-US" sz="2100" dirty="0"/>
          </a:p>
          <a:p>
            <a:r>
              <a:rPr lang="en-US" sz="2300" dirty="0"/>
              <a:t>How about a successful CAS?</a:t>
            </a:r>
          </a:p>
          <a:p>
            <a:pPr lvl="1"/>
            <a:r>
              <a:rPr lang="en-US" sz="2100" dirty="0"/>
              <a:t>Can only linearize there </a:t>
            </a:r>
            <a:r>
              <a:rPr lang="en-US" sz="2100" b="1" u="sng" dirty="0"/>
              <a:t>if</a:t>
            </a:r>
            <a:r>
              <a:rPr lang="en-US" sz="2100" dirty="0"/>
              <a:t> there *</a:t>
            </a:r>
            <a:r>
              <a:rPr lang="en-US" sz="2100" b="1" u="sng" dirty="0"/>
              <a:t>is</a:t>
            </a:r>
            <a:r>
              <a:rPr lang="en-US" sz="2100" dirty="0"/>
              <a:t>* one…</a:t>
            </a:r>
          </a:p>
          <a:p>
            <a:pPr lvl="1"/>
            <a:r>
              <a:rPr lang="en-US" sz="2100" dirty="0"/>
              <a:t>If Pop returns EMPTY, there is no such CAS to linearize at!</a:t>
            </a:r>
          </a:p>
          <a:p>
            <a:pPr lvl="1"/>
            <a:r>
              <a:rPr lang="en-US" sz="2100" dirty="0"/>
              <a:t>(Similarly if a pop </a:t>
            </a:r>
            <a:r>
              <a:rPr lang="en-US" sz="2100" i="1" dirty="0"/>
              <a:t>crashes </a:t>
            </a:r>
            <a:r>
              <a:rPr lang="en-US" sz="2100" dirty="0"/>
              <a:t>before performing such a CAS)</a:t>
            </a:r>
          </a:p>
          <a:p>
            <a:r>
              <a:rPr lang="en-US" sz="2300" dirty="0"/>
              <a:t>We linearize </a:t>
            </a:r>
            <a:r>
              <a:rPr lang="en-US" sz="2300" b="1" dirty="0"/>
              <a:t>pop</a:t>
            </a:r>
            <a:r>
              <a:rPr lang="en-US" sz="2300" dirty="0"/>
              <a:t> operations that</a:t>
            </a:r>
            <a:br>
              <a:rPr lang="en-US" sz="2300" dirty="0"/>
            </a:br>
            <a:r>
              <a:rPr lang="en-US" sz="2300" b="1" dirty="0"/>
              <a:t>change the stack</a:t>
            </a:r>
            <a:br>
              <a:rPr lang="en-US" sz="2300" b="1" dirty="0"/>
            </a:br>
            <a:r>
              <a:rPr lang="en-US" sz="2300" u="sng" dirty="0">
                <a:solidFill>
                  <a:srgbClr val="FFFF00"/>
                </a:solidFill>
              </a:rPr>
              <a:t>differently</a:t>
            </a:r>
            <a:r>
              <a:rPr lang="en-US" sz="2300" dirty="0"/>
              <a:t> from pop operations that only</a:t>
            </a:r>
            <a:br>
              <a:rPr lang="en-US" sz="2300" dirty="0"/>
            </a:br>
            <a:r>
              <a:rPr lang="en-US" sz="2300" b="1" dirty="0"/>
              <a:t>query the stack</a:t>
            </a:r>
          </a:p>
          <a:p>
            <a:endParaRPr lang="en-US" sz="2300" dirty="0">
              <a:solidFill>
                <a:srgbClr val="FFFF00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618208C-1CAF-4C0C-AEE6-25FF3D827A6B}"/>
              </a:ext>
            </a:extLst>
          </p:cNvPr>
          <p:cNvSpPr/>
          <p:nvPr/>
        </p:nvSpPr>
        <p:spPr>
          <a:xfrm>
            <a:off x="6464377" y="346348"/>
            <a:ext cx="5536394" cy="1525049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node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CAS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843BDE4-A225-40CC-8343-C80AC38CE907}"/>
              </a:ext>
            </a:extLst>
          </p:cNvPr>
          <p:cNvSpPr/>
          <p:nvPr/>
        </p:nvSpPr>
        <p:spPr>
          <a:xfrm>
            <a:off x="6464377" y="109787"/>
            <a:ext cx="5536394" cy="237447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stack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::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push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key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sz="16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A2B3F2C-88DB-4D4B-B026-ED481BFB4590}"/>
              </a:ext>
            </a:extLst>
          </p:cNvPr>
          <p:cNvSpPr/>
          <p:nvPr/>
        </p:nvSpPr>
        <p:spPr>
          <a:xfrm>
            <a:off x="6464377" y="2163155"/>
            <a:ext cx="5536394" cy="1829414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while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EMPTY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    node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*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-&gt;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;</a:t>
            </a:r>
            <a:endParaRPr lang="en-US" sz="1600" dirty="0"/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CAS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r>
              <a:rPr lang="en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B24D3F3-3FC7-4682-9ABA-80141E596EB5}"/>
              </a:ext>
            </a:extLst>
          </p:cNvPr>
          <p:cNvSpPr/>
          <p:nvPr/>
        </p:nvSpPr>
        <p:spPr>
          <a:xfrm>
            <a:off x="6464377" y="1932705"/>
            <a:ext cx="5536394" cy="23045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stack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::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pop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()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229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672" y="151947"/>
            <a:ext cx="6224042" cy="6626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solidFill>
                  <a:srgbClr val="FFFF00"/>
                </a:solidFill>
              </a:rPr>
              <a:t>Case 1: pop performs a successful CAS</a:t>
            </a:r>
          </a:p>
          <a:p>
            <a:r>
              <a:rPr lang="en-US" sz="2500" b="1" dirty="0"/>
              <a:t>Heuristic question </a:t>
            </a:r>
            <a:r>
              <a:rPr lang="en-US" sz="2500" dirty="0"/>
              <a:t>for </a:t>
            </a:r>
            <a:r>
              <a:rPr lang="en-US" sz="2500" b="1" dirty="0"/>
              <a:t>updates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Which step makes the effect of this pop visible to other threads?</a:t>
            </a:r>
          </a:p>
          <a:p>
            <a:r>
              <a:rPr lang="en-US" sz="2500" dirty="0"/>
              <a:t>Answer: the successful CAS</a:t>
            </a:r>
          </a:p>
          <a:p>
            <a:pPr lvl="1"/>
            <a:r>
              <a:rPr lang="en-US" sz="2300" dirty="0"/>
              <a:t>Before the CAS, the value is not yet popped---other threads can still see it.</a:t>
            </a:r>
          </a:p>
          <a:p>
            <a:pPr lvl="1"/>
            <a:r>
              <a:rPr lang="en-US" sz="2300" dirty="0"/>
              <a:t>After the CAS, they cannot.</a:t>
            </a:r>
          </a:p>
          <a:p>
            <a:r>
              <a:rPr lang="en-US" sz="2500" dirty="0">
                <a:solidFill>
                  <a:srgbClr val="FFFF00"/>
                </a:solidFill>
              </a:rPr>
              <a:t>So we linearize at the </a:t>
            </a:r>
            <a:r>
              <a:rPr lang="en-US" sz="2500" b="1" dirty="0">
                <a:solidFill>
                  <a:srgbClr val="FFFF00"/>
                </a:solidFill>
              </a:rPr>
              <a:t>successful CAS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618208C-1CAF-4C0C-AEE6-25FF3D827A6B}"/>
              </a:ext>
            </a:extLst>
          </p:cNvPr>
          <p:cNvSpPr/>
          <p:nvPr/>
        </p:nvSpPr>
        <p:spPr>
          <a:xfrm>
            <a:off x="6464377" y="346348"/>
            <a:ext cx="5536394" cy="1525049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node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CAS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843BDE4-A225-40CC-8343-C80AC38CE907}"/>
              </a:ext>
            </a:extLst>
          </p:cNvPr>
          <p:cNvSpPr/>
          <p:nvPr/>
        </p:nvSpPr>
        <p:spPr>
          <a:xfrm>
            <a:off x="6464377" y="109787"/>
            <a:ext cx="5536394" cy="237447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stack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::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push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key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sz="16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A2B3F2C-88DB-4D4B-B026-ED481BFB4590}"/>
              </a:ext>
            </a:extLst>
          </p:cNvPr>
          <p:cNvSpPr/>
          <p:nvPr/>
        </p:nvSpPr>
        <p:spPr>
          <a:xfrm>
            <a:off x="6464377" y="2163155"/>
            <a:ext cx="5536394" cy="1829414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while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EMPTY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    node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*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-&gt;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;</a:t>
            </a:r>
            <a:endParaRPr lang="en-US" sz="1600" dirty="0"/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CAS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r>
              <a:rPr lang="en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B24D3F3-3FC7-4682-9ABA-80141E596EB5}"/>
              </a:ext>
            </a:extLst>
          </p:cNvPr>
          <p:cNvSpPr/>
          <p:nvPr/>
        </p:nvSpPr>
        <p:spPr>
          <a:xfrm>
            <a:off x="6464377" y="1932705"/>
            <a:ext cx="5536394" cy="23045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stack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::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pop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()</a:t>
            </a:r>
            <a:endParaRPr lang="en-US" sz="16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5DB6728-EF88-4354-9176-0B62FCFB9070}"/>
              </a:ext>
            </a:extLst>
          </p:cNvPr>
          <p:cNvSpPr/>
          <p:nvPr/>
        </p:nvSpPr>
        <p:spPr>
          <a:xfrm>
            <a:off x="7461205" y="3148320"/>
            <a:ext cx="2744811" cy="28068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979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672" y="151946"/>
            <a:ext cx="6224042" cy="628165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</a:rPr>
              <a:t>Case 2: pop returns EMPTY</a:t>
            </a:r>
          </a:p>
          <a:p>
            <a:r>
              <a:rPr lang="en-US" sz="2600" b="1" dirty="0"/>
              <a:t>Heuristic question </a:t>
            </a:r>
            <a:r>
              <a:rPr lang="en-US" sz="2600" dirty="0"/>
              <a:t>for </a:t>
            </a:r>
            <a:r>
              <a:rPr lang="en-US" sz="2600" b="1" dirty="0"/>
              <a:t>queries</a:t>
            </a:r>
          </a:p>
          <a:p>
            <a:pPr lvl="1"/>
            <a:r>
              <a:rPr lang="en-US" sz="2400" dirty="0"/>
              <a:t>Can you identify a </a:t>
            </a:r>
            <a:r>
              <a:rPr lang="en-US" sz="2400" b="1" dirty="0"/>
              <a:t>critical step S </a:t>
            </a:r>
            <a:r>
              <a:rPr lang="en-US" sz="2400" dirty="0"/>
              <a:t>where the pop becomes aware of the effects of other update operations?</a:t>
            </a:r>
          </a:p>
          <a:p>
            <a:pPr lvl="1"/>
            <a:r>
              <a:rPr lang="en-US" sz="2400" dirty="0"/>
              <a:t>Probing questions for identifying S</a:t>
            </a:r>
          </a:p>
          <a:p>
            <a:pPr lvl="2"/>
            <a:r>
              <a:rPr lang="en-US" sz="2000" dirty="0"/>
              <a:t>Can we change the return value of the pop by scheduling a new update operation </a:t>
            </a:r>
            <a:r>
              <a:rPr lang="en-US" sz="2000" b="1" dirty="0"/>
              <a:t>just before S</a:t>
            </a:r>
            <a:r>
              <a:rPr lang="en-US" sz="2000" dirty="0"/>
              <a:t>?</a:t>
            </a:r>
          </a:p>
          <a:p>
            <a:pPr lvl="2"/>
            <a:r>
              <a:rPr lang="en-US" sz="2000" dirty="0"/>
              <a:t>Are update operations </a:t>
            </a:r>
            <a:r>
              <a:rPr lang="en-US" sz="2000" b="1" dirty="0"/>
              <a:t>after S </a:t>
            </a:r>
            <a:r>
              <a:rPr lang="en-US" sz="2000" dirty="0"/>
              <a:t>essentially ignored by the pop?</a:t>
            </a:r>
            <a:endParaRPr lang="en-US" sz="2000" b="1" dirty="0"/>
          </a:p>
          <a:p>
            <a:r>
              <a:rPr lang="en-US" sz="2500" dirty="0"/>
              <a:t>Answer: the </a:t>
            </a:r>
            <a:r>
              <a:rPr lang="en-US" sz="2500" b="1" dirty="0"/>
              <a:t>last read of top</a:t>
            </a:r>
          </a:p>
          <a:p>
            <a:pPr lvl="1"/>
            <a:r>
              <a:rPr lang="en-US" sz="2300" dirty="0"/>
              <a:t>Suppose the stack is empty when we read top</a:t>
            </a:r>
          </a:p>
          <a:p>
            <a:pPr lvl="1"/>
            <a:r>
              <a:rPr lang="en-US" sz="2300" dirty="0"/>
              <a:t>Then we will return EMPTY (ignoring any updates that occur after we read top).</a:t>
            </a:r>
          </a:p>
          <a:p>
            <a:pPr lvl="1"/>
            <a:r>
              <a:rPr lang="en-US" sz="2300" dirty="0"/>
              <a:t>If an </a:t>
            </a:r>
            <a:r>
              <a:rPr lang="en-US" sz="2300" b="1" dirty="0"/>
              <a:t>update </a:t>
            </a:r>
            <a:r>
              <a:rPr lang="en-US" sz="2300" dirty="0"/>
              <a:t>operation changes top just before we read it, we will no longer return EMPTY</a:t>
            </a:r>
          </a:p>
          <a:p>
            <a:r>
              <a:rPr lang="en-US" sz="2500" dirty="0">
                <a:solidFill>
                  <a:srgbClr val="FFFF00"/>
                </a:solidFill>
              </a:rPr>
              <a:t>So, we linearize at the </a:t>
            </a:r>
            <a:r>
              <a:rPr lang="en-US" sz="2500" b="1" dirty="0">
                <a:solidFill>
                  <a:srgbClr val="FFFF00"/>
                </a:solidFill>
              </a:rPr>
              <a:t>last read of top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618208C-1CAF-4C0C-AEE6-25FF3D827A6B}"/>
              </a:ext>
            </a:extLst>
          </p:cNvPr>
          <p:cNvSpPr/>
          <p:nvPr/>
        </p:nvSpPr>
        <p:spPr>
          <a:xfrm>
            <a:off x="6464377" y="346348"/>
            <a:ext cx="5536394" cy="1525049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node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CAS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843BDE4-A225-40CC-8343-C80AC38CE907}"/>
              </a:ext>
            </a:extLst>
          </p:cNvPr>
          <p:cNvSpPr/>
          <p:nvPr/>
        </p:nvSpPr>
        <p:spPr>
          <a:xfrm>
            <a:off x="6464377" y="109787"/>
            <a:ext cx="5536394" cy="237447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stack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::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push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key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sz="16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A2B3F2C-88DB-4D4B-B026-ED481BFB4590}"/>
              </a:ext>
            </a:extLst>
          </p:cNvPr>
          <p:cNvSpPr/>
          <p:nvPr/>
        </p:nvSpPr>
        <p:spPr>
          <a:xfrm>
            <a:off x="6464377" y="2163155"/>
            <a:ext cx="5536394" cy="1829414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while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EMPTY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    node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*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-&gt;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;</a:t>
            </a:r>
            <a:endParaRPr lang="en-US" sz="1600" dirty="0"/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CAS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r>
              <a:rPr lang="en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B24D3F3-3FC7-4682-9ABA-80141E596EB5}"/>
              </a:ext>
            </a:extLst>
          </p:cNvPr>
          <p:cNvSpPr/>
          <p:nvPr/>
        </p:nvSpPr>
        <p:spPr>
          <a:xfrm>
            <a:off x="6464377" y="1932705"/>
            <a:ext cx="5536394" cy="23045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stack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::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pop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()</a:t>
            </a:r>
            <a:endParaRPr lang="en-US" sz="16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5DB6728-EF88-4354-9176-0B62FCFB9070}"/>
              </a:ext>
            </a:extLst>
          </p:cNvPr>
          <p:cNvSpPr/>
          <p:nvPr/>
        </p:nvSpPr>
        <p:spPr>
          <a:xfrm>
            <a:off x="8699542" y="2443043"/>
            <a:ext cx="653582" cy="28068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322555-93E6-4017-A1FF-752AC82199F4}"/>
              </a:ext>
            </a:extLst>
          </p:cNvPr>
          <p:cNvSpPr/>
          <p:nvPr/>
        </p:nvSpPr>
        <p:spPr>
          <a:xfrm>
            <a:off x="7282395" y="4604189"/>
            <a:ext cx="4485890" cy="1829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Note: we have given linearization points for pop()s that perform a successful CAS, or return EMPTY.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What about pop()s that </a:t>
            </a:r>
            <a:r>
              <a:rPr lang="en-US" b="1" u="sng" dirty="0"/>
              <a:t>crash</a:t>
            </a:r>
            <a:br>
              <a:rPr lang="en-US" b="1" u="sng" dirty="0"/>
            </a:br>
            <a:r>
              <a:rPr lang="en-US" dirty="0"/>
              <a:t>(without performing a successful CAS)?</a:t>
            </a:r>
            <a:endParaRPr lang="en-C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1F1C6F-D046-4592-9565-0BA3D385DE11}"/>
              </a:ext>
            </a:extLst>
          </p:cNvPr>
          <p:cNvSpPr/>
          <p:nvPr/>
        </p:nvSpPr>
        <p:spPr>
          <a:xfrm>
            <a:off x="389542" y="6005508"/>
            <a:ext cx="4797525" cy="680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Exercise: show that it is </a:t>
            </a:r>
            <a:r>
              <a:rPr lang="en-US" b="1" dirty="0"/>
              <a:t>wrong</a:t>
            </a:r>
            <a:r>
              <a:rPr lang="en-US" dirty="0"/>
              <a:t> to choose the </a:t>
            </a:r>
            <a:r>
              <a:rPr lang="en-US" b="1" dirty="0"/>
              <a:t>last read of</a:t>
            </a:r>
            <a:r>
              <a:rPr lang="en-US" dirty="0"/>
              <a:t> </a:t>
            </a:r>
            <a:r>
              <a:rPr lang="en-US" b="1" dirty="0"/>
              <a:t>top </a:t>
            </a:r>
            <a:r>
              <a:rPr lang="en-US" dirty="0"/>
              <a:t>as the LP in </a:t>
            </a:r>
            <a:r>
              <a:rPr lang="en-US" b="1" dirty="0"/>
              <a:t>Case 1</a:t>
            </a:r>
            <a:r>
              <a:rPr lang="en-US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727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2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9" y="151947"/>
            <a:ext cx="11618992" cy="756367"/>
          </a:xfrm>
        </p:spPr>
        <p:txBody>
          <a:bodyPr>
            <a:normAutofit/>
          </a:bodyPr>
          <a:lstStyle/>
          <a:p>
            <a:r>
              <a:rPr lang="en-US" dirty="0"/>
              <a:t>Summarizing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106" y="1368359"/>
            <a:ext cx="5701569" cy="4941920"/>
          </a:xfrm>
        </p:spPr>
        <p:txBody>
          <a:bodyPr>
            <a:normAutofit fontScale="92500"/>
          </a:bodyPr>
          <a:lstStyle/>
          <a:p>
            <a:r>
              <a:rPr lang="en-US" sz="2600" b="1" u="sng" dirty="0"/>
              <a:t>Plausible</a:t>
            </a:r>
            <a:r>
              <a:rPr lang="en-US" sz="2600" dirty="0"/>
              <a:t> linearization points</a:t>
            </a:r>
          </a:p>
          <a:p>
            <a:pPr lvl="1"/>
            <a:r>
              <a:rPr lang="en-US" sz="2400" dirty="0"/>
              <a:t>Push: the successful CAS</a:t>
            </a:r>
          </a:p>
          <a:p>
            <a:pPr lvl="1"/>
            <a:r>
              <a:rPr lang="en-US" sz="2400" dirty="0"/>
              <a:t>Pop:</a:t>
            </a:r>
          </a:p>
          <a:p>
            <a:pPr lvl="2"/>
            <a:r>
              <a:rPr lang="en-US" sz="2000" dirty="0"/>
              <a:t>The successful CAS </a:t>
            </a:r>
            <a:r>
              <a:rPr lang="en-US" sz="2000" i="1" dirty="0"/>
              <a:t>if there is one</a:t>
            </a:r>
          </a:p>
          <a:p>
            <a:pPr lvl="2"/>
            <a:r>
              <a:rPr lang="en-US" sz="2000" dirty="0"/>
              <a:t>Otherwise, the last read of top</a:t>
            </a:r>
          </a:p>
          <a:p>
            <a:r>
              <a:rPr lang="en-US" sz="2400" dirty="0"/>
              <a:t>That argument was </a:t>
            </a:r>
            <a:r>
              <a:rPr lang="en-US" sz="2400" b="1" u="sng" dirty="0"/>
              <a:t>not</a:t>
            </a:r>
            <a:r>
              <a:rPr lang="en-US" sz="2400" dirty="0"/>
              <a:t> a </a:t>
            </a:r>
            <a:r>
              <a:rPr lang="en-US" sz="2400" dirty="0" err="1"/>
              <a:t>linearizability</a:t>
            </a:r>
            <a:r>
              <a:rPr lang="en-US" sz="2400" dirty="0"/>
              <a:t> proof! It was a heuristic for </a:t>
            </a:r>
            <a:r>
              <a:rPr lang="en-US" sz="2400" u="sng" dirty="0"/>
              <a:t>choosing LPs</a:t>
            </a:r>
            <a:r>
              <a:rPr lang="en-US" sz="2400" dirty="0"/>
              <a:t>.</a:t>
            </a:r>
          </a:p>
          <a:p>
            <a:r>
              <a:rPr lang="en-US" sz="2400" b="1" dirty="0"/>
              <a:t>Need to prove:</a:t>
            </a:r>
            <a:r>
              <a:rPr lang="en-US" sz="2400" dirty="0"/>
              <a:t> with this choice of LPs,</a:t>
            </a:r>
            <a:br>
              <a:rPr lang="en-US" sz="2400" dirty="0"/>
            </a:br>
            <a:r>
              <a:rPr lang="en-US" sz="2400" b="1" u="sng" dirty="0"/>
              <a:t>every stack execution</a:t>
            </a:r>
            <a:r>
              <a:rPr lang="en-US" sz="2400" dirty="0"/>
              <a:t> is </a:t>
            </a:r>
            <a:r>
              <a:rPr lang="en-US" sz="2400" dirty="0" err="1"/>
              <a:t>linearizable</a:t>
            </a:r>
            <a:r>
              <a:rPr lang="en-US" sz="2400" dirty="0"/>
              <a:t>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How do we prove this?</a:t>
            </a:r>
          </a:p>
        </p:txBody>
      </p:sp>
      <p:sp>
        <p:nvSpPr>
          <p:cNvPr id="4" name="Rectangle 3"/>
          <p:cNvSpPr/>
          <p:nvPr/>
        </p:nvSpPr>
        <p:spPr>
          <a:xfrm>
            <a:off x="6235728" y="1698439"/>
            <a:ext cx="5536394" cy="1783406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node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while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5728" y="1365968"/>
            <a:ext cx="5536394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stack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::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push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35728" y="3973256"/>
            <a:ext cx="5536394" cy="2337023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while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NULL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EMPTY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    node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5728" y="3640786"/>
            <a:ext cx="5536394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stack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::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pop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9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09" y="164381"/>
            <a:ext cx="4928774" cy="678683"/>
          </a:xfrm>
        </p:spPr>
        <p:txBody>
          <a:bodyPr>
            <a:normAutofit/>
          </a:bodyPr>
          <a:lstStyle/>
          <a:p>
            <a:pPr algn="l"/>
            <a:r>
              <a:rPr lang="en-CA" u="sng" dirty="0"/>
              <a:t>Proof Mechanics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6108" y="1005191"/>
                <a:ext cx="11924698" cy="5719864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Let E be </a:t>
                </a:r>
                <a:r>
                  <a:rPr lang="en-CA" b="1" u="sng" dirty="0"/>
                  <a:t>any</a:t>
                </a:r>
                <a:r>
                  <a:rPr lang="en-CA" dirty="0"/>
                  <a:t> concurrent execution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CA" sz="1100" dirty="0"/>
              </a:p>
              <a:p>
                <a:r>
                  <a:rPr lang="en-CA" dirty="0"/>
                  <a:t>Let L be the linearized execution induced by the LPs in E</a:t>
                </a:r>
              </a:p>
              <a:p>
                <a:pPr lvl="1"/>
                <a:r>
                  <a:rPr lang="en-CA" dirty="0"/>
                  <a:t>In the example, the </a:t>
                </a:r>
                <a:r>
                  <a:rPr lang="en-CA" b="1" u="sng" dirty="0">
                    <a:solidFill>
                      <a:srgbClr val="FFFF00"/>
                    </a:solidFill>
                  </a:rPr>
                  <a:t>steps</a:t>
                </a:r>
                <a:r>
                  <a:rPr lang="en-CA" b="1" dirty="0"/>
                  <a:t> of L</a:t>
                </a:r>
                <a:r>
                  <a:rPr lang="en-CA" dirty="0"/>
                  <a:t> are </a:t>
                </a:r>
                <a:r>
                  <a:rPr lang="en-CA" b="1" dirty="0"/>
                  <a:t>the </a:t>
                </a:r>
                <a:r>
                  <a:rPr lang="en-CA" b="1" u="sng" dirty="0">
                    <a:solidFill>
                      <a:srgbClr val="FFFF00"/>
                    </a:solidFill>
                  </a:rPr>
                  <a:t>invocations and responses</a:t>
                </a:r>
                <a:r>
                  <a:rPr lang="en-CA" b="1" dirty="0"/>
                  <a:t> of</a:t>
                </a:r>
                <a:r>
                  <a:rPr lang="en-CA" dirty="0"/>
                  <a:t>: </a:t>
                </a:r>
                <a:r>
                  <a:rPr lang="en-US" dirty="0"/>
                  <a:t>Push(17), Push(52), Pop, Pop, Pop</a:t>
                </a:r>
                <a:endParaRPr lang="en-CA" dirty="0"/>
              </a:p>
              <a:p>
                <a:r>
                  <a:rPr lang="en-US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Let O</a:t>
                </a:r>
                <a:r>
                  <a:rPr lang="en-US" baseline="-25000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1</a:t>
                </a:r>
                <a:r>
                  <a:rPr lang="en-US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, O</a:t>
                </a:r>
                <a:r>
                  <a:rPr lang="en-US" baseline="-25000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, …, O</a:t>
                </a:r>
                <a:r>
                  <a:rPr lang="en-US" baseline="-25000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k</a:t>
                </a:r>
                <a:r>
                  <a:rPr lang="en-US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 be the operations in order of their LPs</a:t>
                </a:r>
              </a:p>
              <a:p>
                <a:r>
                  <a:rPr lang="en-US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 be their return values in L, as defined </a:t>
                </a:r>
                <a:r>
                  <a:rPr lang="en-US" b="1" u="sng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by the sequential ADT</a:t>
                </a:r>
              </a:p>
              <a:p>
                <a:pPr lvl="1"/>
                <a:r>
                  <a:rPr lang="en-US" dirty="0"/>
                  <a:t>In the example: NIL, NIL, 52, 17, EMPTY.     (values derived directly the </a:t>
                </a:r>
                <a:r>
                  <a:rPr lang="en-US" b="1" u="sng" dirty="0"/>
                  <a:t>definition</a:t>
                </a:r>
                <a:r>
                  <a:rPr lang="en-US" b="1" dirty="0"/>
                  <a:t> </a:t>
                </a:r>
                <a:r>
                  <a:rPr lang="en-US" dirty="0"/>
                  <a:t>of a stack)</a:t>
                </a:r>
                <a:endParaRPr lang="en-US" dirty="0">
                  <a:solidFill>
                    <a:srgbClr val="FFFF00"/>
                  </a:solidFill>
                  <a:sym typeface="Wingdings" panose="05000000000000000000" pitchFamily="2" charset="2"/>
                </a:endParaRPr>
              </a:p>
              <a:p>
                <a:r>
                  <a:rPr lang="en-US" b="0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 be the corresponding return values in E	</a:t>
                </a:r>
                <a:r>
                  <a:rPr lang="en-US" dirty="0">
                    <a:solidFill>
                      <a:srgbClr val="FFFFFF"/>
                    </a:solidFill>
                    <a:sym typeface="Wingdings" panose="05000000000000000000" pitchFamily="2" charset="2"/>
                  </a:rPr>
                  <a:t>(must match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𝑉</m:t>
                    </m:r>
                    <m:r>
                      <a:rPr lang="en-US" b="1" i="1" baseline="-25000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𝒊</m:t>
                    </m:r>
                    <m:r>
                      <a:rPr lang="en-US" b="1" i="1" baseline="-25000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FFFF"/>
                    </a:solidFill>
                    <a:sym typeface="Wingdings" panose="05000000000000000000" pitchFamily="2" charset="2"/>
                  </a:rPr>
                  <a:t> to get </a:t>
                </a:r>
                <a:r>
                  <a:rPr lang="en-US" dirty="0" err="1">
                    <a:solidFill>
                      <a:srgbClr val="FFFFFF"/>
                    </a:solidFill>
                    <a:sym typeface="Wingdings" panose="05000000000000000000" pitchFamily="2" charset="2"/>
                  </a:rPr>
                  <a:t>linearizability</a:t>
                </a:r>
                <a:r>
                  <a:rPr lang="en-US" dirty="0">
                    <a:solidFill>
                      <a:srgbClr val="FFFFFF"/>
                    </a:solidFill>
                    <a:sym typeface="Wingdings" panose="05000000000000000000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6108" y="1005191"/>
                <a:ext cx="11924698" cy="5719864"/>
              </a:xfrm>
              <a:blipFill>
                <a:blip r:embed="rId2"/>
                <a:stretch>
                  <a:fillRect l="-562" t="-2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5286758" y="3382939"/>
            <a:ext cx="5814920" cy="186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648457" y="3401601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673220" y="1022400"/>
            <a:ext cx="18661" cy="251340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90584" y="1546018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86063" y="2545365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q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884719" y="1620662"/>
            <a:ext cx="1132114" cy="3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Push(17)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18340" y="2517809"/>
            <a:ext cx="1705317" cy="3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Pop </a:t>
            </a:r>
            <a:r>
              <a:rPr lang="en-US" dirty="0">
                <a:sym typeface="Wingdings" panose="05000000000000000000" pitchFamily="2" charset="2"/>
              </a:rPr>
              <a:t> 52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603208" y="1620662"/>
            <a:ext cx="1794586" cy="3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Pop </a:t>
            </a:r>
            <a:r>
              <a:rPr lang="en-US" dirty="0">
                <a:sym typeface="Wingdings" panose="05000000000000000000" pitchFamily="2" charset="2"/>
              </a:rPr>
              <a:t> 17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128101" y="1618706"/>
            <a:ext cx="1132114" cy="3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Push(52)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322539" y="1517920"/>
            <a:ext cx="3865123" cy="1361872"/>
          </a:xfrm>
          <a:prstGeom prst="wedgeRectCallout">
            <a:avLst>
              <a:gd name="adj1" fmla="val 64701"/>
              <a:gd name="adj2" fmla="val -164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For example</a:t>
            </a:r>
            <a:r>
              <a:rPr lang="en-US" dirty="0"/>
              <a:t>, execution E might be something like this (but you,</a:t>
            </a:r>
            <a:br>
              <a:rPr lang="en-US" dirty="0"/>
            </a:br>
            <a:r>
              <a:rPr lang="en-US" dirty="0"/>
              <a:t>as the theorem prover,</a:t>
            </a:r>
            <a:br>
              <a:rPr lang="en-US" dirty="0"/>
            </a:br>
            <a:r>
              <a:rPr lang="en-US" b="1" u="sng" dirty="0"/>
              <a:t>would not know</a:t>
            </a:r>
            <a:r>
              <a:rPr lang="en-US" dirty="0"/>
              <a:t> what E looks like)</a:t>
            </a:r>
            <a:endParaRPr lang="en-CA" dirty="0"/>
          </a:p>
        </p:txBody>
      </p:sp>
      <p:sp>
        <p:nvSpPr>
          <p:cNvPr id="25" name="Rectangular Callout 24"/>
          <p:cNvSpPr/>
          <p:nvPr/>
        </p:nvSpPr>
        <p:spPr>
          <a:xfrm>
            <a:off x="5286758" y="225465"/>
            <a:ext cx="1480924" cy="646922"/>
          </a:xfrm>
          <a:prstGeom prst="wedgeRectCallout">
            <a:avLst>
              <a:gd name="adj1" fmla="val 42218"/>
              <a:gd name="adj2" fmla="val 16974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LP: last CAS</a:t>
            </a:r>
          </a:p>
        </p:txBody>
      </p:sp>
      <p:sp>
        <p:nvSpPr>
          <p:cNvPr id="26" name="Rectangular Callout 25"/>
          <p:cNvSpPr/>
          <p:nvPr/>
        </p:nvSpPr>
        <p:spPr>
          <a:xfrm>
            <a:off x="7091434" y="225465"/>
            <a:ext cx="1480924" cy="646922"/>
          </a:xfrm>
          <a:prstGeom prst="wedgeRectCallout">
            <a:avLst>
              <a:gd name="adj1" fmla="val 12002"/>
              <a:gd name="adj2" fmla="val 1727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LP: last CAS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699022" y="2529640"/>
            <a:ext cx="2036322" cy="3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Pop </a:t>
            </a:r>
            <a:r>
              <a:rPr lang="en-US" dirty="0">
                <a:sym typeface="Wingdings" panose="05000000000000000000" pitchFamily="2" charset="2"/>
              </a:rPr>
              <a:t> EMPTY</a:t>
            </a:r>
            <a:endParaRPr lang="en-US" dirty="0"/>
          </a:p>
        </p:txBody>
      </p:sp>
      <p:sp>
        <p:nvSpPr>
          <p:cNvPr id="28" name="Rectangular Callout 27"/>
          <p:cNvSpPr/>
          <p:nvPr/>
        </p:nvSpPr>
        <p:spPr>
          <a:xfrm>
            <a:off x="8734234" y="221774"/>
            <a:ext cx="1480924" cy="646922"/>
          </a:xfrm>
          <a:prstGeom prst="wedgeRectCallout">
            <a:avLst>
              <a:gd name="adj1" fmla="val 12002"/>
              <a:gd name="adj2" fmla="val 1727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LP: last CAS</a:t>
            </a:r>
          </a:p>
        </p:txBody>
      </p:sp>
      <p:sp>
        <p:nvSpPr>
          <p:cNvPr id="29" name="Rectangular Callout 28"/>
          <p:cNvSpPr/>
          <p:nvPr/>
        </p:nvSpPr>
        <p:spPr>
          <a:xfrm>
            <a:off x="7453756" y="3212340"/>
            <a:ext cx="1480924" cy="396888"/>
          </a:xfrm>
          <a:prstGeom prst="wedgeRectCallout">
            <a:avLst>
              <a:gd name="adj1" fmla="val 54342"/>
              <a:gd name="adj2" fmla="val -12585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LP: last CAS</a:t>
            </a:r>
          </a:p>
        </p:txBody>
      </p:sp>
      <p:sp>
        <p:nvSpPr>
          <p:cNvPr id="30" name="Rectangular Callout 29"/>
          <p:cNvSpPr/>
          <p:nvPr/>
        </p:nvSpPr>
        <p:spPr>
          <a:xfrm>
            <a:off x="10648457" y="1383182"/>
            <a:ext cx="1480924" cy="646922"/>
          </a:xfrm>
          <a:prstGeom prst="wedgeRectCallout">
            <a:avLst>
              <a:gd name="adj1" fmla="val 6747"/>
              <a:gd name="adj2" fmla="val 12864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LP: last READ of top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37997" y="1273869"/>
            <a:ext cx="71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O</a:t>
            </a:r>
            <a:r>
              <a:rPr lang="en-US" b="1" baseline="-25000" dirty="0">
                <a:solidFill>
                  <a:srgbClr val="FFFF00"/>
                </a:solidFill>
              </a:rPr>
              <a:t>1</a:t>
            </a:r>
            <a:endParaRPr lang="en-CA" b="1" baseline="-25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06937" y="1273869"/>
            <a:ext cx="71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O</a:t>
            </a:r>
            <a:r>
              <a:rPr lang="en-US" b="1" baseline="-25000" dirty="0">
                <a:solidFill>
                  <a:srgbClr val="FFFF00"/>
                </a:solidFill>
              </a:rPr>
              <a:t>2</a:t>
            </a:r>
            <a:endParaRPr lang="en-CA" b="1" baseline="-25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74369" y="2853626"/>
            <a:ext cx="71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O</a:t>
            </a:r>
            <a:r>
              <a:rPr lang="en-US" b="1" baseline="-25000" dirty="0">
                <a:solidFill>
                  <a:srgbClr val="FFFF00"/>
                </a:solidFill>
              </a:rPr>
              <a:t>3</a:t>
            </a:r>
            <a:endParaRPr lang="en-CA" b="1" baseline="-25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23366" y="1270573"/>
            <a:ext cx="71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O</a:t>
            </a:r>
            <a:r>
              <a:rPr lang="en-US" b="1" baseline="-25000" dirty="0">
                <a:solidFill>
                  <a:srgbClr val="FFFF00"/>
                </a:solidFill>
              </a:rPr>
              <a:t>4</a:t>
            </a:r>
            <a:endParaRPr lang="en-CA" b="1" baseline="-25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084350" y="2151295"/>
            <a:ext cx="71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O</a:t>
            </a:r>
            <a:r>
              <a:rPr lang="en-US" b="1" baseline="-25000" dirty="0">
                <a:solidFill>
                  <a:srgbClr val="FFFF00"/>
                </a:solidFill>
              </a:rPr>
              <a:t>5</a:t>
            </a:r>
            <a:endParaRPr lang="en-CA" b="1" baseline="-250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914582" y="1618706"/>
                <a:ext cx="712302" cy="385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4582" y="1618706"/>
                <a:ext cx="712302" cy="385170"/>
              </a:xfrm>
              <a:prstGeom prst="rect">
                <a:avLst/>
              </a:prstGeom>
              <a:blipFill>
                <a:blip r:embed="rId3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068065" y="2504300"/>
                <a:ext cx="712302" cy="385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065" y="2504300"/>
                <a:ext cx="712302" cy="385170"/>
              </a:xfrm>
              <a:prstGeom prst="rect">
                <a:avLst/>
              </a:prstGeom>
              <a:blipFill>
                <a:blip r:embed="rId4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ular Callout 38"/>
          <p:cNvSpPr/>
          <p:nvPr/>
        </p:nvSpPr>
        <p:spPr>
          <a:xfrm>
            <a:off x="322538" y="3041919"/>
            <a:ext cx="4387529" cy="677112"/>
          </a:xfrm>
          <a:prstGeom prst="wedgeRectCallout">
            <a:avLst>
              <a:gd name="adj1" fmla="val -20314"/>
              <a:gd name="adj2" fmla="val -83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 represents </a:t>
            </a:r>
            <a:r>
              <a:rPr lang="en-US" u="sng" dirty="0"/>
              <a:t>every</a:t>
            </a:r>
            <a:r>
              <a:rPr lang="en-US" dirty="0"/>
              <a:t> possible execution. This example just illustrates </a:t>
            </a:r>
            <a:r>
              <a:rPr lang="en-US" u="sng" dirty="0"/>
              <a:t>one</a:t>
            </a:r>
            <a:r>
              <a:rPr lang="en-US" dirty="0"/>
              <a:t>.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0A8CC79-83EF-4EFA-89D1-88EE56F6B019}"/>
                  </a:ext>
                </a:extLst>
              </p:cNvPr>
              <p:cNvSpPr txBox="1"/>
              <p:nvPr/>
            </p:nvSpPr>
            <p:spPr>
              <a:xfrm>
                <a:off x="11379193" y="2518237"/>
                <a:ext cx="712302" cy="391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0A8CC79-83EF-4EFA-89D1-88EE56F6B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9193" y="2518237"/>
                <a:ext cx="712302" cy="391326"/>
              </a:xfrm>
              <a:prstGeom prst="rect">
                <a:avLst/>
              </a:prstGeom>
              <a:blipFill>
                <a:blip r:embed="rId5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A32D90E-BA60-4E6B-91AD-F12C129C2846}"/>
                  </a:ext>
                </a:extLst>
              </p:cNvPr>
              <p:cNvSpPr txBox="1"/>
              <p:nvPr/>
            </p:nvSpPr>
            <p:spPr>
              <a:xfrm>
                <a:off x="7219303" y="1957301"/>
                <a:ext cx="712302" cy="385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CA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NIL</m:t>
                          </m:r>
                          <m:r>
                            <a:rPr lang="en-CA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A32D90E-BA60-4E6B-91AD-F12C129C2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303" y="1957301"/>
                <a:ext cx="712302" cy="385170"/>
              </a:xfrm>
              <a:prstGeom prst="rect">
                <a:avLst/>
              </a:prstGeom>
              <a:blipFill>
                <a:blip r:embed="rId6"/>
                <a:stretch>
                  <a:fillRect r="-49573" b="-476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3D95A35-F394-4D3D-A261-F1A73198AAC3}"/>
                  </a:ext>
                </a:extLst>
              </p:cNvPr>
              <p:cNvSpPr txBox="1"/>
              <p:nvPr/>
            </p:nvSpPr>
            <p:spPr>
              <a:xfrm>
                <a:off x="5855010" y="1957301"/>
                <a:ext cx="712302" cy="385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CA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NIL</m:t>
                          </m:r>
                          <m:r>
                            <a:rPr lang="en-CA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3D95A35-F394-4D3D-A261-F1A73198A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010" y="1957301"/>
                <a:ext cx="712302" cy="385170"/>
              </a:xfrm>
              <a:prstGeom prst="rect">
                <a:avLst/>
              </a:prstGeom>
              <a:blipFill>
                <a:blip r:embed="rId7"/>
                <a:stretch>
                  <a:fillRect r="-49573" b="-476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202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31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11" y="164381"/>
            <a:ext cx="5590159" cy="678683"/>
          </a:xfrm>
        </p:spPr>
        <p:txBody>
          <a:bodyPr>
            <a:normAutofit/>
          </a:bodyPr>
          <a:lstStyle/>
          <a:p>
            <a:pPr algn="l"/>
            <a:r>
              <a:rPr lang="en-CA" u="sng" dirty="0"/>
              <a:t>Proof Mechanics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8810" y="1005191"/>
                <a:ext cx="11205660" cy="533029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Since E is any execution, everything you prove about E is actually proved for all executions.</a:t>
                </a:r>
              </a:p>
              <a:p>
                <a:r>
                  <a:rPr lang="en-CA" b="1" dirty="0"/>
                  <a:t>Ultimate goal is to prove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CA" b="1" dirty="0"/>
                  <a:t> for all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b="1" dirty="0"/>
                  <a:t>	</a:t>
                </a:r>
                <a:r>
                  <a:rPr lang="en-CA" dirty="0"/>
                  <a:t>	(creativity needed here)</a:t>
                </a:r>
                <a:endParaRPr lang="en-CA" baseline="-25000" dirty="0"/>
              </a:p>
              <a:p>
                <a:pPr lvl="1"/>
                <a:r>
                  <a:rPr lang="en-US" dirty="0"/>
                  <a:t>Usually proved </a:t>
                </a:r>
                <a:r>
                  <a:rPr lang="en-US" b="1" dirty="0"/>
                  <a:t>by induction</a:t>
                </a:r>
                <a:r>
                  <a:rPr lang="en-US" dirty="0"/>
                  <a:t> over the sequence of steps (reads/writes/CASs) in E</a:t>
                </a:r>
                <a:endParaRPr lang="en-CA" dirty="0"/>
              </a:p>
              <a:p>
                <a:r>
                  <a:rPr lang="en-CA" dirty="0"/>
                  <a:t>What information can you use to prove this?</a:t>
                </a:r>
              </a:p>
              <a:p>
                <a:pPr lvl="1"/>
                <a:r>
                  <a:rPr lang="en-CA" dirty="0"/>
                  <a:t>E is just “any” execution… don’t know anything specific about it</a:t>
                </a:r>
              </a:p>
              <a:p>
                <a:pPr lvl="1"/>
                <a:r>
                  <a:rPr lang="en-CA" dirty="0"/>
                  <a:t>Can only use facts that hold for </a:t>
                </a:r>
                <a:r>
                  <a:rPr lang="en-CA" b="1" u="sng" dirty="0"/>
                  <a:t>every</a:t>
                </a:r>
                <a:r>
                  <a:rPr lang="en-CA" u="sng" dirty="0"/>
                  <a:t> execution</a:t>
                </a:r>
                <a:r>
                  <a:rPr lang="en-CA" dirty="0"/>
                  <a:t> of the stack (and hence for E)</a:t>
                </a:r>
              </a:p>
              <a:p>
                <a:pPr lvl="1"/>
                <a:r>
                  <a:rPr lang="en-US" dirty="0"/>
                  <a:t>Sometimes some </a:t>
                </a:r>
                <a:r>
                  <a:rPr lang="en-US" b="1" u="sng" dirty="0"/>
                  <a:t>other theoretical machinery</a:t>
                </a:r>
                <a:r>
                  <a:rPr lang="en-US" dirty="0"/>
                  <a:t> is used to help the proof</a:t>
                </a: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810" y="1005191"/>
                <a:ext cx="11205660" cy="5330295"/>
              </a:xfrm>
              <a:blipFill>
                <a:blip r:embed="rId2"/>
                <a:stretch>
                  <a:fillRect l="-598" t="-2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ular Callout 4"/>
          <p:cNvSpPr/>
          <p:nvPr/>
        </p:nvSpPr>
        <p:spPr>
          <a:xfrm>
            <a:off x="9452384" y="3728494"/>
            <a:ext cx="2542162" cy="507481"/>
          </a:xfrm>
          <a:prstGeom prst="wedgeRectCallout">
            <a:avLst>
              <a:gd name="adj1" fmla="val -66385"/>
              <a:gd name="adj2" fmla="val -2541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More on this next…</a:t>
            </a:r>
          </a:p>
        </p:txBody>
      </p:sp>
    </p:spTree>
    <p:extLst>
      <p:ext uri="{BB962C8B-B14F-4D97-AF65-F5344CB8AC3E}">
        <p14:creationId xmlns:p14="http://schemas.microsoft.com/office/powerpoint/2010/main" val="129607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791217" y="2469192"/>
            <a:ext cx="1232170" cy="4255863"/>
          </a:xfrm>
          <a:prstGeom prst="rect">
            <a:avLst/>
          </a:prstGeom>
          <a:solidFill>
            <a:srgbClr val="000000"/>
          </a:solidFill>
          <a:ln>
            <a:solidFill>
              <a:srgbClr val="DDDDD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5398"/>
            <a:ext cx="10353761" cy="1121923"/>
          </a:xfrm>
        </p:spPr>
        <p:txBody>
          <a:bodyPr>
            <a:normAutofit/>
          </a:bodyPr>
          <a:lstStyle/>
          <a:p>
            <a:r>
              <a:rPr lang="en-US" dirty="0"/>
              <a:t>Useful theoretical machinery</a:t>
            </a:r>
            <a:endParaRPr lang="en-CA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91" y="1277565"/>
                <a:ext cx="11390170" cy="538912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Formal proofs often include a lemma establishing </a:t>
                </a:r>
                <a:r>
                  <a:rPr lang="en-US" b="1" dirty="0"/>
                  <a:t>equivalence</a:t>
                </a:r>
                <a:br>
                  <a:rPr lang="en-US" dirty="0"/>
                </a:br>
                <a:r>
                  <a:rPr lang="en-US" dirty="0"/>
                  <a:t>between a </a:t>
                </a:r>
                <a:r>
                  <a:rPr lang="en-US" b="1" u="sng" dirty="0"/>
                  <a:t>physical state</a:t>
                </a:r>
                <a:r>
                  <a:rPr lang="en-US" b="1" dirty="0"/>
                  <a:t> (</a:t>
                </a:r>
                <a:r>
                  <a:rPr lang="en-US" b="1" u="sng" dirty="0"/>
                  <a:t>PHYS</a:t>
                </a:r>
                <a:r>
                  <a:rPr lang="en-US" b="1" dirty="0"/>
                  <a:t>)</a:t>
                </a:r>
                <a:r>
                  <a:rPr lang="en-US" dirty="0"/>
                  <a:t> and an </a:t>
                </a:r>
                <a:r>
                  <a:rPr lang="en-US" b="1" u="sng" dirty="0"/>
                  <a:t>abstract state</a:t>
                </a:r>
                <a:r>
                  <a:rPr lang="en-US" b="1" dirty="0"/>
                  <a:t> (</a:t>
                </a:r>
                <a:r>
                  <a:rPr lang="en-US" b="1" u="sng" dirty="0"/>
                  <a:t>ABS</a:t>
                </a:r>
                <a:r>
                  <a:rPr lang="en-US" b="1" dirty="0"/>
                  <a:t>)</a:t>
                </a:r>
                <a:endParaRPr lang="en-CA" b="1" dirty="0"/>
              </a:p>
              <a:p>
                <a:r>
                  <a:rPr lang="en-US" b="1" dirty="0"/>
                  <a:t>ABS</a:t>
                </a:r>
                <a:r>
                  <a:rPr lang="en-US" dirty="0"/>
                  <a:t> is defined (somehow) by the </a:t>
                </a:r>
                <a:r>
                  <a:rPr lang="en-US" b="1" dirty="0"/>
                  <a:t>sequential ADT</a:t>
                </a:r>
              </a:p>
              <a:p>
                <a:r>
                  <a:rPr lang="en-US" b="1" dirty="0"/>
                  <a:t>PHYS</a:t>
                </a:r>
                <a:r>
                  <a:rPr lang="en-US" dirty="0"/>
                  <a:t> is defined (somehow) by the </a:t>
                </a:r>
                <a:r>
                  <a:rPr lang="en-US" b="1" dirty="0"/>
                  <a:t>contents of memory</a:t>
                </a:r>
              </a:p>
              <a:p>
                <a:r>
                  <a:rPr lang="en-US" b="1" dirty="0"/>
                  <a:t>Defining ABS for our stack:</a:t>
                </a:r>
              </a:p>
              <a:p>
                <a:pPr lvl="1"/>
                <a:r>
                  <a:rPr lang="en-US" b="1" dirty="0"/>
                  <a:t>ABS</a:t>
                </a:r>
                <a:r>
                  <a:rPr lang="en-US" dirty="0"/>
                  <a:t> is a </a:t>
                </a:r>
                <a:r>
                  <a:rPr lang="en-US" u="sng" dirty="0"/>
                  <a:t>sequence of keys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Push(k) adds k at the start of the sequence, </a:t>
                </a:r>
                <a:r>
                  <a:rPr lang="en-US" b="1" dirty="0"/>
                  <a:t>shifting</a:t>
                </a:r>
                <a:r>
                  <a:rPr lang="en-US" dirty="0"/>
                  <a:t> other keys to the right</a:t>
                </a:r>
              </a:p>
              <a:p>
                <a:pPr lvl="1"/>
                <a:r>
                  <a:rPr lang="en-US" dirty="0"/>
                  <a:t>Pop() removes the </a:t>
                </a:r>
                <a:r>
                  <a:rPr lang="en-US" u="sng" dirty="0"/>
                  <a:t>first</a:t>
                </a:r>
                <a:r>
                  <a:rPr lang="en-US" dirty="0"/>
                  <a:t> key, </a:t>
                </a:r>
                <a:r>
                  <a:rPr lang="en-US" b="1" dirty="0"/>
                  <a:t>shifting</a:t>
                </a:r>
                <a:r>
                  <a:rPr lang="en-US" dirty="0"/>
                  <a:t> other keys to the left</a:t>
                </a:r>
              </a:p>
              <a:p>
                <a:r>
                  <a:rPr lang="en-US" b="1" dirty="0"/>
                  <a:t>Defining PHYS for our stack:</a:t>
                </a:r>
              </a:p>
              <a:p>
                <a:pPr lvl="1"/>
                <a:r>
                  <a:rPr lang="en-US" b="1" dirty="0"/>
                  <a:t>PHYS </a:t>
                </a:r>
                <a:r>
                  <a:rPr lang="en-US" dirty="0"/>
                  <a:t>is a </a:t>
                </a:r>
                <a:r>
                  <a:rPr lang="en-US" u="sng" dirty="0"/>
                  <a:t>sequence of keys</a:t>
                </a:r>
                <a:r>
                  <a:rPr lang="en-US" dirty="0"/>
                  <a:t> </a:t>
                </a:r>
                <a:r>
                  <a:rPr lang="en-US" b="1" dirty="0"/>
                  <a:t>defined by </a:t>
                </a:r>
                <a:r>
                  <a:rPr lang="en-US" dirty="0"/>
                  <a:t>the sequence of nodes</a:t>
                </a:r>
                <a:br>
                  <a:rPr lang="en-US" dirty="0"/>
                </a:br>
                <a:r>
                  <a:rPr lang="en-US" dirty="0"/>
                  <a:t>obtained by starting at </a:t>
                </a:r>
                <a:r>
                  <a:rPr lang="en-US" b="1" dirty="0"/>
                  <a:t>top </a:t>
                </a:r>
                <a:r>
                  <a:rPr lang="en-US" dirty="0"/>
                  <a:t>and </a:t>
                </a:r>
                <a:r>
                  <a:rPr lang="en-US" b="1" dirty="0"/>
                  <a:t>following next pointers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91" y="1277565"/>
                <a:ext cx="11390170" cy="5389123"/>
              </a:xfrm>
              <a:blipFill>
                <a:blip r:embed="rId2"/>
                <a:stretch>
                  <a:fillRect l="-589" t="-3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5337243" y="3096441"/>
                <a:ext cx="3878094" cy="765243"/>
              </a:xfrm>
              <a:prstGeom prst="wedgeRectCallout">
                <a:avLst>
                  <a:gd name="adj1" fmla="val -21314"/>
                  <a:gd name="adj2" fmla="val 70975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So if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𝐀𝐁𝐒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before Push(k),</a:t>
                </a:r>
                <a:br>
                  <a:rPr lang="en-US" dirty="0"/>
                </a:b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𝐀𝐁𝐒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after Push(k)</a:t>
                </a:r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243" y="3096441"/>
                <a:ext cx="3878094" cy="765243"/>
              </a:xfrm>
              <a:prstGeom prst="wedgeRectCallout">
                <a:avLst>
                  <a:gd name="adj1" fmla="val -21314"/>
                  <a:gd name="adj2" fmla="val 70975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4332052" y="4792495"/>
                <a:ext cx="3132305" cy="499354"/>
              </a:xfrm>
              <a:prstGeom prst="wedgeRectCallout">
                <a:avLst>
                  <a:gd name="adj1" fmla="val -22147"/>
                  <a:gd name="adj2" fmla="val -74497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So if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𝐀𝐁𝐒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/>
                  <a:t> before Pop(),</a:t>
                </a:r>
                <a:br>
                  <a:rPr lang="en-US" sz="1600" dirty="0"/>
                </a:br>
                <a:r>
                  <a:rPr lang="en-US" sz="1600" dirty="0"/>
                  <a:t>then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𝐀𝐁𝐒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/>
                  <a:t> after Pop()</a:t>
                </a: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052" y="4792495"/>
                <a:ext cx="3132305" cy="499354"/>
              </a:xfrm>
              <a:prstGeom prst="wedgeRectCallout">
                <a:avLst>
                  <a:gd name="adj1" fmla="val -22147"/>
                  <a:gd name="adj2" fmla="val -74497"/>
                </a:avLst>
              </a:prstGeom>
              <a:blipFill>
                <a:blip r:embed="rId4"/>
                <a:stretch>
                  <a:fillRect b="-1809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0974293" y="5876753"/>
            <a:ext cx="881743" cy="45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74293" y="6320895"/>
            <a:ext cx="881743" cy="29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67757" y="4548686"/>
            <a:ext cx="881743" cy="45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9" name="Rectangle 8"/>
          <p:cNvSpPr/>
          <p:nvPr/>
        </p:nvSpPr>
        <p:spPr>
          <a:xfrm>
            <a:off x="10967757" y="4992828"/>
            <a:ext cx="881743" cy="29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974293" y="3184038"/>
            <a:ext cx="881743" cy="45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974293" y="3628180"/>
            <a:ext cx="881743" cy="29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cxnSp>
        <p:nvCxnSpPr>
          <p:cNvPr id="12" name="Straight Arrow Connector 11"/>
          <p:cNvCxnSpPr>
            <a:stCxn id="9" idx="2"/>
            <a:endCxn id="6" idx="0"/>
          </p:cNvCxnSpPr>
          <p:nvPr/>
        </p:nvCxnSpPr>
        <p:spPr>
          <a:xfrm>
            <a:off x="11408629" y="5286742"/>
            <a:ext cx="6536" cy="59001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0"/>
          </p:cNvCxnSpPr>
          <p:nvPr/>
        </p:nvCxnSpPr>
        <p:spPr>
          <a:xfrm flipH="1">
            <a:off x="11408629" y="3914473"/>
            <a:ext cx="6535" cy="63421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065582" y="2469192"/>
            <a:ext cx="686092" cy="380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top</a:t>
            </a:r>
          </a:p>
        </p:txBody>
      </p:sp>
      <p:cxnSp>
        <p:nvCxnSpPr>
          <p:cNvPr id="15" name="Straight Arrow Connector 14"/>
          <p:cNvCxnSpPr>
            <a:endCxn id="10" idx="0"/>
          </p:cNvCxnSpPr>
          <p:nvPr/>
        </p:nvCxnSpPr>
        <p:spPr>
          <a:xfrm flipH="1">
            <a:off x="11415165" y="2860913"/>
            <a:ext cx="3267" cy="32312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7"/>
              <p:cNvSpPr/>
              <p:nvPr/>
            </p:nvSpPr>
            <p:spPr>
              <a:xfrm>
                <a:off x="7276290" y="5658257"/>
                <a:ext cx="2957207" cy="337224"/>
              </a:xfrm>
              <a:prstGeom prst="wedgeRectCallout">
                <a:avLst>
                  <a:gd name="adj1" fmla="val 68421"/>
                  <a:gd name="adj2" fmla="val -13141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𝐏𝐇𝐘𝐒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8" name="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290" y="5658257"/>
                <a:ext cx="2957207" cy="337224"/>
              </a:xfrm>
              <a:prstGeom prst="wedgeRectCallout">
                <a:avLst>
                  <a:gd name="adj1" fmla="val 68421"/>
                  <a:gd name="adj2" fmla="val -13141"/>
                </a:avLst>
              </a:prstGeom>
              <a:blipFill>
                <a:blip r:embed="rId5"/>
                <a:stretch>
                  <a:fillRect t="-12069" b="-293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ular Callout 3">
                <a:extLst>
                  <a:ext uri="{FF2B5EF4-FFF2-40B4-BE49-F238E27FC236}">
                    <a16:creationId xmlns:a16="http://schemas.microsoft.com/office/drawing/2014/main" id="{8E46D7D0-88CB-4600-B328-AEE1A01786E1}"/>
                  </a:ext>
                </a:extLst>
              </p:cNvPr>
              <p:cNvSpPr/>
              <p:nvPr/>
            </p:nvSpPr>
            <p:spPr>
              <a:xfrm>
                <a:off x="8977139" y="1274351"/>
                <a:ext cx="3046248" cy="765243"/>
              </a:xfrm>
              <a:prstGeom prst="wedgeRectCallout">
                <a:avLst>
                  <a:gd name="adj1" fmla="val -62068"/>
                  <a:gd name="adj2" fmla="val -18862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This lemma can help a lot in relating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9" name="Rectangular Callout 3">
                <a:extLst>
                  <a:ext uri="{FF2B5EF4-FFF2-40B4-BE49-F238E27FC236}">
                    <a16:creationId xmlns:a16="http://schemas.microsoft.com/office/drawing/2014/main" id="{8E46D7D0-88CB-4600-B328-AEE1A01786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7139" y="1274351"/>
                <a:ext cx="3046248" cy="765243"/>
              </a:xfrm>
              <a:prstGeom prst="wedgeRectCallout">
                <a:avLst>
                  <a:gd name="adj1" fmla="val -62068"/>
                  <a:gd name="adj2" fmla="val -18862"/>
                </a:avLst>
              </a:prstGeom>
              <a:blipFill>
                <a:blip r:embed="rId6"/>
                <a:stretch>
                  <a:fillRect r="-178" b="-39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3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9" y="151947"/>
            <a:ext cx="11618992" cy="756367"/>
          </a:xfrm>
        </p:spPr>
        <p:txBody>
          <a:bodyPr>
            <a:normAutofit fontScale="90000"/>
          </a:bodyPr>
          <a:lstStyle/>
          <a:p>
            <a:r>
              <a:rPr lang="en-US" dirty="0"/>
              <a:t>Stack Linearizability proof:</a:t>
            </a:r>
            <a:br>
              <a:rPr lang="en-US" dirty="0"/>
            </a:br>
            <a:r>
              <a:rPr lang="en-US" b="0" dirty="0"/>
              <a:t>Starting with A powerful Invariant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6186" y="1160122"/>
                <a:ext cx="6244590" cy="519856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b="1" dirty="0"/>
                  <a:t>Lemma: ABS = PHYS at all times in E</a:t>
                </a:r>
              </a:p>
              <a:p>
                <a:r>
                  <a:rPr lang="en-US" dirty="0"/>
                  <a:t>Base case: initially ABS=PHYS=empty sequence</a:t>
                </a:r>
              </a:p>
              <a:p>
                <a:r>
                  <a:rPr lang="en-US" dirty="0"/>
                  <a:t>Proof by induction over the sequence of </a:t>
                </a:r>
                <a:r>
                  <a:rPr lang="en-US" b="1" dirty="0"/>
                  <a:t>all steps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/>
                  <a:t> (taken by all threads)</a:t>
                </a:r>
                <a:r>
                  <a:rPr lang="en-US" b="1" dirty="0"/>
                  <a:t> </a:t>
                </a:r>
                <a:r>
                  <a:rPr lang="en-US" dirty="0"/>
                  <a:t>in E: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𝐀𝐁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denote ABS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(&amp; same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PHYS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IH: suppose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𝐀𝐁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𝐏𝐇𝐘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𝐀𝐁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𝐏𝐇𝐘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What steps can change ABS or PHYS?</a:t>
                </a:r>
              </a:p>
              <a:p>
                <a:r>
                  <a:rPr lang="en-US" dirty="0"/>
                  <a:t>PHYS only changes at a </a:t>
                </a:r>
                <a:r>
                  <a:rPr lang="en-US" b="1" dirty="0"/>
                  <a:t>successful CAS</a:t>
                </a:r>
              </a:p>
              <a:p>
                <a:r>
                  <a:rPr lang="en-US" dirty="0"/>
                  <a:t>ABS only changes at </a:t>
                </a:r>
                <a:r>
                  <a:rPr lang="en-US" b="1" dirty="0"/>
                  <a:t>LPs</a:t>
                </a:r>
                <a:r>
                  <a:rPr lang="en-US" dirty="0"/>
                  <a:t> of ops that </a:t>
                </a:r>
                <a:r>
                  <a:rPr lang="en-US" b="1" dirty="0"/>
                  <a:t>change</a:t>
                </a:r>
                <a:r>
                  <a:rPr lang="en-US" dirty="0"/>
                  <a:t> the stack</a:t>
                </a:r>
              </a:p>
              <a:p>
                <a:pPr lvl="1"/>
                <a:r>
                  <a:rPr lang="en-US" dirty="0"/>
                  <a:t>These </a:t>
                </a:r>
                <a:r>
                  <a:rPr lang="en-US" b="1" u="sng" dirty="0"/>
                  <a:t>happen to be</a:t>
                </a:r>
                <a:r>
                  <a:rPr lang="en-US" dirty="0"/>
                  <a:t> the steps that change PHYS!</a:t>
                </a:r>
              </a:p>
              <a:p>
                <a:r>
                  <a:rPr lang="en-US" dirty="0"/>
                  <a:t>So WLOG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successful CAS.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186" y="1160122"/>
                <a:ext cx="6244590" cy="5198567"/>
              </a:xfrm>
              <a:blipFill>
                <a:blip r:embed="rId2"/>
                <a:stretch>
                  <a:fillRect l="-1268" t="-938" r="-878" b="-3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380776" y="1591653"/>
            <a:ext cx="5391345" cy="1783406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node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while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80776" y="1259182"/>
            <a:ext cx="5391345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stack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::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push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80776" y="3866470"/>
            <a:ext cx="5391345" cy="2337023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while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NULL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EMPTY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    node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80776" y="3534000"/>
            <a:ext cx="5391345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stack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::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pop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()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296BAF-3CC5-43C5-91D7-6A4EE3CF7CDC}"/>
              </a:ext>
            </a:extLst>
          </p:cNvPr>
          <p:cNvSpPr/>
          <p:nvPr/>
        </p:nvSpPr>
        <p:spPr>
          <a:xfrm>
            <a:off x="5167563" y="5826092"/>
            <a:ext cx="2622884" cy="6316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Two cases arise…</a:t>
            </a:r>
          </a:p>
        </p:txBody>
      </p:sp>
    </p:spTree>
    <p:extLst>
      <p:ext uri="{BB962C8B-B14F-4D97-AF65-F5344CB8AC3E}">
        <p14:creationId xmlns:p14="http://schemas.microsoft.com/office/powerpoint/2010/main" val="132670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ight Brace 26">
            <a:extLst>
              <a:ext uri="{FF2B5EF4-FFF2-40B4-BE49-F238E27FC236}">
                <a16:creationId xmlns:a16="http://schemas.microsoft.com/office/drawing/2014/main" id="{0907989E-2744-430A-8FBD-A788FA07C2E2}"/>
              </a:ext>
            </a:extLst>
          </p:cNvPr>
          <p:cNvSpPr/>
          <p:nvPr/>
        </p:nvSpPr>
        <p:spPr>
          <a:xfrm>
            <a:off x="7471070" y="2502284"/>
            <a:ext cx="434110" cy="3430771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9" y="31810"/>
            <a:ext cx="11618992" cy="756367"/>
          </a:xfrm>
        </p:spPr>
        <p:txBody>
          <a:bodyPr>
            <a:normAutofit/>
          </a:bodyPr>
          <a:lstStyle/>
          <a:p>
            <a:r>
              <a:rPr lang="en-US" dirty="0"/>
              <a:t>Proving the lemma: Case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6186" y="712946"/>
                <a:ext cx="6099541" cy="571945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IH: suppose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𝐀𝐁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𝐏𝐇𝐘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𝐀𝐁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𝐏𝐇𝐘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b="1" u="sng" dirty="0"/>
                  <a:t>Case 1</a:t>
                </a:r>
                <a:r>
                  <a:rPr lang="en-US" b="1" dirty="0"/>
                  <a:t>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successful CAS in Push(k)</a:t>
                </a:r>
              </a:p>
              <a:p>
                <a:r>
                  <a:rPr lang="en-US" dirty="0"/>
                  <a:t>How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change ABS?</a:t>
                </a:r>
              </a:p>
              <a:p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𝐀𝐁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𝐀𝐁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   (k becomes the first key)</a:t>
                </a:r>
                <a:endParaRPr lang="en-US" b="1" dirty="0"/>
              </a:p>
              <a:p>
                <a:r>
                  <a:rPr lang="en-US" dirty="0"/>
                  <a:t>How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change PHYS?</a:t>
                </a:r>
              </a:p>
              <a:p>
                <a:pPr lvl="1"/>
                <a:r>
                  <a:rPr lang="en-US" sz="2000" dirty="0"/>
                  <a:t>It changes top from </a:t>
                </a:r>
                <a:r>
                  <a:rPr lang="en-US" sz="2000" dirty="0" err="1"/>
                  <a:t>curr</a:t>
                </a:r>
                <a:r>
                  <a:rPr lang="en-US" sz="2000" dirty="0"/>
                  <a:t> to n</a:t>
                </a:r>
              </a:p>
              <a:p>
                <a:r>
                  <a:rPr lang="en-US" dirty="0"/>
                  <a:t>Just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top points to </a:t>
                </a:r>
                <a:r>
                  <a:rPr lang="en-US" dirty="0" err="1"/>
                  <a:t>curr</a:t>
                </a:r>
                <a:r>
                  <a:rPr lang="en-US" dirty="0"/>
                  <a:t>, the start of</a:t>
                </a:r>
                <a:br>
                  <a:rPr lang="en-US" dirty="0"/>
                </a:br>
                <a:r>
                  <a:rPr lang="en-US" dirty="0"/>
                  <a:t>a chain of nodes that contain keys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𝐏𝐇𝐘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top points to n, which points to </a:t>
                </a:r>
                <a:r>
                  <a:rPr lang="en-US" dirty="0" err="1"/>
                  <a:t>curr</a:t>
                </a:r>
                <a:endParaRPr lang="en-US" dirty="0"/>
              </a:p>
              <a:p>
                <a:r>
                  <a:rPr lang="en-US" dirty="0"/>
                  <a:t>So,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𝐏𝐇𝐘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𝐏𝐇𝐘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By IH, we have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𝐏𝐇𝐘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0" smtClean="0"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CA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𝐀𝐁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, which is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𝐀𝐁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186" y="712946"/>
                <a:ext cx="6099541" cy="5719457"/>
              </a:xfrm>
              <a:blipFill>
                <a:blip r:embed="rId2"/>
                <a:stretch>
                  <a:fillRect l="-999" t="-213" b="-13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B5F0EA21-0EBD-4369-87F1-7D796707E132}"/>
              </a:ext>
            </a:extLst>
          </p:cNvPr>
          <p:cNvSpPr/>
          <p:nvPr/>
        </p:nvSpPr>
        <p:spPr>
          <a:xfrm>
            <a:off x="6216414" y="1787438"/>
            <a:ext cx="1232170" cy="4255863"/>
          </a:xfrm>
          <a:prstGeom prst="rect">
            <a:avLst/>
          </a:prstGeom>
          <a:solidFill>
            <a:srgbClr val="000000"/>
          </a:solidFill>
          <a:ln>
            <a:solidFill>
              <a:srgbClr val="DDDDD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D6FC1-3983-43FD-9C90-1D0443851A4E}"/>
              </a:ext>
            </a:extLst>
          </p:cNvPr>
          <p:cNvSpPr/>
          <p:nvPr/>
        </p:nvSpPr>
        <p:spPr>
          <a:xfrm>
            <a:off x="6399490" y="5194999"/>
            <a:ext cx="881743" cy="45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851892-D939-4031-A540-7E8B909D9235}"/>
              </a:ext>
            </a:extLst>
          </p:cNvPr>
          <p:cNvSpPr/>
          <p:nvPr/>
        </p:nvSpPr>
        <p:spPr>
          <a:xfrm>
            <a:off x="6399490" y="5639141"/>
            <a:ext cx="881743" cy="29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FF5F82-287A-44D6-929E-74C93831EA99}"/>
              </a:ext>
            </a:extLst>
          </p:cNvPr>
          <p:cNvSpPr/>
          <p:nvPr/>
        </p:nvSpPr>
        <p:spPr>
          <a:xfrm>
            <a:off x="6392954" y="3866932"/>
            <a:ext cx="881743" cy="45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1DF3CA-F76B-4526-B615-0E0FE4EA2895}"/>
              </a:ext>
            </a:extLst>
          </p:cNvPr>
          <p:cNvSpPr/>
          <p:nvPr/>
        </p:nvSpPr>
        <p:spPr>
          <a:xfrm>
            <a:off x="6392954" y="4311074"/>
            <a:ext cx="881743" cy="29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563C8-FEC4-4BAF-88E4-F4F86205E7A7}"/>
              </a:ext>
            </a:extLst>
          </p:cNvPr>
          <p:cNvSpPr/>
          <p:nvPr/>
        </p:nvSpPr>
        <p:spPr>
          <a:xfrm>
            <a:off x="6399490" y="2502284"/>
            <a:ext cx="881743" cy="45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B9A9E3-1209-4C1D-9845-BAC1CCCFF532}"/>
              </a:ext>
            </a:extLst>
          </p:cNvPr>
          <p:cNvSpPr/>
          <p:nvPr/>
        </p:nvSpPr>
        <p:spPr>
          <a:xfrm>
            <a:off x="6399490" y="2946426"/>
            <a:ext cx="881743" cy="29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9CE10D2-AD4C-4E35-9E03-34DDF1AE9E3E}"/>
              </a:ext>
            </a:extLst>
          </p:cNvPr>
          <p:cNvCxnSpPr>
            <a:stCxn id="12" idx="2"/>
            <a:endCxn id="9" idx="0"/>
          </p:cNvCxnSpPr>
          <p:nvPr/>
        </p:nvCxnSpPr>
        <p:spPr>
          <a:xfrm>
            <a:off x="6833826" y="4604988"/>
            <a:ext cx="6536" cy="59001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6A0AE53-E0A0-41CB-90AF-9346315619B5}"/>
              </a:ext>
            </a:extLst>
          </p:cNvPr>
          <p:cNvCxnSpPr>
            <a:endCxn id="11" idx="0"/>
          </p:cNvCxnSpPr>
          <p:nvPr/>
        </p:nvCxnSpPr>
        <p:spPr>
          <a:xfrm flipH="1">
            <a:off x="6833826" y="3232719"/>
            <a:ext cx="6535" cy="63421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76DD041-F900-4597-985A-09EA9CA7F2FA}"/>
              </a:ext>
            </a:extLst>
          </p:cNvPr>
          <p:cNvSpPr/>
          <p:nvPr/>
        </p:nvSpPr>
        <p:spPr>
          <a:xfrm>
            <a:off x="6490779" y="1787438"/>
            <a:ext cx="686092" cy="380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top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4328CC5-F684-403D-95B3-63F499E0FE64}"/>
              </a:ext>
            </a:extLst>
          </p:cNvPr>
          <p:cNvCxnSpPr>
            <a:endCxn id="13" idx="0"/>
          </p:cNvCxnSpPr>
          <p:nvPr/>
        </p:nvCxnSpPr>
        <p:spPr>
          <a:xfrm flipH="1">
            <a:off x="6840362" y="2179159"/>
            <a:ext cx="3267" cy="32312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A551E9B-EF82-48D4-9411-C0D0AFB61103}"/>
              </a:ext>
            </a:extLst>
          </p:cNvPr>
          <p:cNvSpPr/>
          <p:nvPr/>
        </p:nvSpPr>
        <p:spPr>
          <a:xfrm>
            <a:off x="7807580" y="1409931"/>
            <a:ext cx="881743" cy="45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23E276-7DCC-484D-868A-253072D910D0}"/>
              </a:ext>
            </a:extLst>
          </p:cNvPr>
          <p:cNvSpPr/>
          <p:nvPr/>
        </p:nvSpPr>
        <p:spPr>
          <a:xfrm>
            <a:off x="7807580" y="1854073"/>
            <a:ext cx="881743" cy="29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BEE020D-4D71-45A9-9D59-D9DD0D24F3A1}"/>
              </a:ext>
            </a:extLst>
          </p:cNvPr>
          <p:cNvCxnSpPr>
            <a:cxnSpLocks/>
            <a:stCxn id="20" idx="2"/>
            <a:endCxn id="13" idx="3"/>
          </p:cNvCxnSpPr>
          <p:nvPr/>
        </p:nvCxnSpPr>
        <p:spPr>
          <a:xfrm flipH="1">
            <a:off x="7281233" y="2147987"/>
            <a:ext cx="967219" cy="57963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2E18CA2-2618-49A2-9662-808BCEB3391E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7048650" y="1635267"/>
            <a:ext cx="758930" cy="37409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83BB251-65DC-4E02-BC6F-7B909D99F1C9}"/>
                  </a:ext>
                </a:extLst>
              </p:cNvPr>
              <p:cNvSpPr txBox="1"/>
              <p:nvPr/>
            </p:nvSpPr>
            <p:spPr>
              <a:xfrm>
                <a:off x="7812528" y="4033003"/>
                <a:ext cx="1954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𝐏𝐇𝐘</m:t>
                      </m:r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83BB251-65DC-4E02-BC6F-7B909D99F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528" y="4033003"/>
                <a:ext cx="1954318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ight Brace 28">
            <a:extLst>
              <a:ext uri="{FF2B5EF4-FFF2-40B4-BE49-F238E27FC236}">
                <a16:creationId xmlns:a16="http://schemas.microsoft.com/office/drawing/2014/main" id="{B877C4DC-2825-471A-864E-F8F84858E3BA}"/>
              </a:ext>
            </a:extLst>
          </p:cNvPr>
          <p:cNvSpPr/>
          <p:nvPr/>
        </p:nvSpPr>
        <p:spPr>
          <a:xfrm>
            <a:off x="9763442" y="1377997"/>
            <a:ext cx="434110" cy="4555058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AA3BAD3-F2FB-42DC-B118-5F0138AE005D}"/>
                  </a:ext>
                </a:extLst>
              </p:cNvPr>
              <p:cNvSpPr txBox="1"/>
              <p:nvPr/>
            </p:nvSpPr>
            <p:spPr>
              <a:xfrm>
                <a:off x="10096688" y="3470860"/>
                <a:ext cx="19591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𝐏𝐇𝐘</m:t>
                      </m:r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𝐤</m:t>
                      </m:r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AA3BAD3-F2FB-42DC-B118-5F0138AE0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688" y="3470860"/>
                <a:ext cx="1959126" cy="369332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D9EBE109-0953-4A90-9A84-1B455FDB6362}"/>
                  </a:ext>
                </a:extLst>
              </p:cNvPr>
              <p:cNvSpPr/>
              <p:nvPr/>
            </p:nvSpPr>
            <p:spPr>
              <a:xfrm>
                <a:off x="5813930" y="859923"/>
                <a:ext cx="1710965" cy="441267"/>
              </a:xfrm>
              <a:prstGeom prst="wedgeRectCallout">
                <a:avLst>
                  <a:gd name="adj1" fmla="val 51008"/>
                  <a:gd name="adj2" fmla="val 142762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does this</a:t>
                </a:r>
              </a:p>
            </p:txBody>
          </p:sp>
        </mc:Choice>
        <mc:Fallback xmlns="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D9EBE109-0953-4A90-9A84-1B455FDB63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930" y="859923"/>
                <a:ext cx="1710965" cy="441267"/>
              </a:xfrm>
              <a:prstGeom prst="wedgeRectCallout">
                <a:avLst>
                  <a:gd name="adj1" fmla="val 51008"/>
                  <a:gd name="adj2" fmla="val 142762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EFEF160-12D4-454A-9342-8CD2691913F2}"/>
                  </a:ext>
                </a:extLst>
              </p:cNvPr>
              <p:cNvSpPr txBox="1"/>
              <p:nvPr/>
            </p:nvSpPr>
            <p:spPr>
              <a:xfrm>
                <a:off x="10285842" y="3830416"/>
                <a:ext cx="1580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𝐤</m:t>
                      </m:r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𝐏𝐇𝐘</m:t>
                      </m:r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EFEF160-12D4-454A-9342-8CD269191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5842" y="3830416"/>
                <a:ext cx="1580817" cy="369332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72B3E256-67D5-4A46-B4D0-5496E840EBF4}"/>
              </a:ext>
            </a:extLst>
          </p:cNvPr>
          <p:cNvSpPr txBox="1"/>
          <p:nvPr/>
        </p:nvSpPr>
        <p:spPr>
          <a:xfrm>
            <a:off x="6128124" y="144121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Example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164E6F-045D-455C-BEFD-8E619D282175}"/>
              </a:ext>
            </a:extLst>
          </p:cNvPr>
          <p:cNvSpPr txBox="1"/>
          <p:nvPr/>
        </p:nvSpPr>
        <p:spPr>
          <a:xfrm>
            <a:off x="7917318" y="10498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7E5F63-E459-4BC1-A8BB-8ADB42CA7EC1}"/>
              </a:ext>
            </a:extLst>
          </p:cNvPr>
          <p:cNvSpPr txBox="1"/>
          <p:nvPr/>
        </p:nvSpPr>
        <p:spPr>
          <a:xfrm>
            <a:off x="6198562" y="2182124"/>
            <a:ext cx="630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curr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0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/>
      <p:bldP spid="19" grpId="0" animBg="1"/>
      <p:bldP spid="20" grpId="0" animBg="1"/>
      <p:bldP spid="28" grpId="0"/>
      <p:bldP spid="29" grpId="0" animBg="1"/>
      <p:bldP spid="30" grpId="0"/>
      <p:bldP spid="31" grpId="0" animBg="1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A2 should be released shortly, with a fairly short deadline</a:t>
            </a:r>
            <a:endParaRPr lang="en-US" u="sng" dirty="0"/>
          </a:p>
          <a:p>
            <a:pPr lvl="1"/>
            <a:r>
              <a:rPr lang="en-US" dirty="0"/>
              <a:t>If a non-trivial fraction of the class needs more time, we can extend this</a:t>
            </a:r>
          </a:p>
          <a:p>
            <a:pPr lvl="1"/>
            <a:r>
              <a:rPr lang="en-US" dirty="0"/>
              <a:t>(But, we can only do this a couple of times, and A4 will likely need this)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0909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9" y="31811"/>
            <a:ext cx="11618992" cy="756367"/>
          </a:xfrm>
        </p:spPr>
        <p:txBody>
          <a:bodyPr>
            <a:normAutofit/>
          </a:bodyPr>
          <a:lstStyle/>
          <a:p>
            <a:r>
              <a:rPr lang="en-US" dirty="0"/>
              <a:t>Proving the lemma: Case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6186" y="721434"/>
                <a:ext cx="6239047" cy="581285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IH: suppose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𝐀𝐁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𝐏𝐇𝐘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𝐀𝐁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𝐏𝐇𝐘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b="1" u="sng" dirty="0"/>
                  <a:t>Case 2</a:t>
                </a:r>
                <a:r>
                  <a:rPr lang="en-US" b="1" dirty="0"/>
                  <a:t>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successful CAS in Pop()</a:t>
                </a:r>
              </a:p>
              <a:p>
                <a:r>
                  <a:rPr lang="en-US" dirty="0"/>
                  <a:t>How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change ABS?</a:t>
                </a:r>
              </a:p>
              <a:p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𝐀𝐁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𝐫𝐞𝐦𝐨𝐯𝐞𝐅𝐢𝐫𝐬𝐭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𝐀𝐁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How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change PHYS?</a:t>
                </a:r>
              </a:p>
              <a:p>
                <a:pPr lvl="1"/>
                <a:r>
                  <a:rPr lang="en-US" sz="2000" dirty="0"/>
                  <a:t>It changes top from </a:t>
                </a:r>
                <a:r>
                  <a:rPr lang="en-US" sz="2000" dirty="0" err="1"/>
                  <a:t>curr</a:t>
                </a:r>
                <a:r>
                  <a:rPr lang="en-US" sz="2000" dirty="0"/>
                  <a:t> to next</a:t>
                </a:r>
              </a:p>
              <a:p>
                <a:r>
                  <a:rPr lang="en-US" dirty="0"/>
                  <a:t>Just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top points to </a:t>
                </a:r>
                <a:r>
                  <a:rPr lang="en-US" dirty="0" err="1"/>
                  <a:t>curr</a:t>
                </a:r>
                <a:r>
                  <a:rPr lang="en-US" dirty="0"/>
                  <a:t>, the start of</a:t>
                </a:r>
                <a:br>
                  <a:rPr lang="en-US" dirty="0"/>
                </a:br>
                <a:r>
                  <a:rPr lang="en-US" dirty="0"/>
                  <a:t>a chain of nodes that contain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𝐏𝐇𝐘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CA" b="1" dirty="0"/>
              </a:p>
              <a:p>
                <a:r>
                  <a:rPr lang="en-US" dirty="0"/>
                  <a:t>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top points to next, the start of a chain</a:t>
                </a:r>
                <a:br>
                  <a:rPr lang="en-US" dirty="0"/>
                </a:br>
                <a:r>
                  <a:rPr lang="en-US" dirty="0"/>
                  <a:t>of nodes that contain </a:t>
                </a:r>
                <a14:m>
                  <m:oMath xmlns:m="http://schemas.openxmlformats.org/officeDocument/2006/math">
                    <m:r>
                      <a:rPr lang="en-CA" b="1" i="0" smtClean="0">
                        <a:latin typeface="Cambria Math" panose="02040503050406030204" pitchFamily="18" charset="0"/>
                      </a:rPr>
                      <m:t>𝐫𝐞𝐦𝐨𝐯𝐞𝐅𝐢𝐫𝐬𝐭</m:t>
                    </m:r>
                    <m:r>
                      <a:rPr lang="en-CA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𝐏𝐇𝐘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So,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𝐏𝐇𝐘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0" smtClean="0">
                        <a:latin typeface="Cambria Math" panose="02040503050406030204" pitchFamily="18" charset="0"/>
                      </a:rPr>
                      <m:t>𝐫𝐞𝐦𝐨𝐯𝐞𝐅𝐢𝐫𝐬𝐭</m:t>
                    </m:r>
                    <m:r>
                      <a:rPr lang="en-CA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𝐏𝐇𝐘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IH,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𝐏𝐇𝐘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𝐫𝐞𝐦𝐨𝐯𝐞𝐅𝐢𝐫𝐬𝐭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𝐀𝐁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which is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𝐀𝐁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186" y="721434"/>
                <a:ext cx="6239047" cy="5812856"/>
              </a:xfrm>
              <a:blipFill>
                <a:blip r:embed="rId2"/>
                <a:stretch>
                  <a:fillRect l="-879" t="-210" b="-18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7E9991BA-7B56-4C6C-A416-A647FCDB40A6}"/>
              </a:ext>
            </a:extLst>
          </p:cNvPr>
          <p:cNvSpPr/>
          <p:nvPr/>
        </p:nvSpPr>
        <p:spPr>
          <a:xfrm>
            <a:off x="6393085" y="1473739"/>
            <a:ext cx="1232170" cy="4255863"/>
          </a:xfrm>
          <a:prstGeom prst="rect">
            <a:avLst/>
          </a:prstGeom>
          <a:solidFill>
            <a:srgbClr val="000000"/>
          </a:solidFill>
          <a:ln>
            <a:solidFill>
              <a:srgbClr val="DDDDD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E57DA7-11E7-45AE-B332-F0F5BE3A2233}"/>
              </a:ext>
            </a:extLst>
          </p:cNvPr>
          <p:cNvSpPr/>
          <p:nvPr/>
        </p:nvSpPr>
        <p:spPr>
          <a:xfrm>
            <a:off x="6576161" y="4881300"/>
            <a:ext cx="881743" cy="45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CC6DF1-4F2E-4199-9B3B-63503A8489B4}"/>
              </a:ext>
            </a:extLst>
          </p:cNvPr>
          <p:cNvSpPr/>
          <p:nvPr/>
        </p:nvSpPr>
        <p:spPr>
          <a:xfrm>
            <a:off x="6576161" y="5325442"/>
            <a:ext cx="881743" cy="29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60A9DE-6D29-477B-BD19-B72D0DD4A996}"/>
              </a:ext>
            </a:extLst>
          </p:cNvPr>
          <p:cNvSpPr/>
          <p:nvPr/>
        </p:nvSpPr>
        <p:spPr>
          <a:xfrm>
            <a:off x="6569625" y="3553233"/>
            <a:ext cx="881743" cy="45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90F688-0FAB-410C-BCC7-4A621559E3A5}"/>
              </a:ext>
            </a:extLst>
          </p:cNvPr>
          <p:cNvSpPr/>
          <p:nvPr/>
        </p:nvSpPr>
        <p:spPr>
          <a:xfrm>
            <a:off x="6569625" y="3997375"/>
            <a:ext cx="881743" cy="29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B4CD7-DF08-4C0C-B2E7-013C32501FFF}"/>
              </a:ext>
            </a:extLst>
          </p:cNvPr>
          <p:cNvSpPr/>
          <p:nvPr/>
        </p:nvSpPr>
        <p:spPr>
          <a:xfrm>
            <a:off x="6576161" y="2188585"/>
            <a:ext cx="881743" cy="45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8E8B5A-28A0-4E25-944D-5F08EBEEE0BA}"/>
              </a:ext>
            </a:extLst>
          </p:cNvPr>
          <p:cNvSpPr/>
          <p:nvPr/>
        </p:nvSpPr>
        <p:spPr>
          <a:xfrm>
            <a:off x="6576161" y="2632727"/>
            <a:ext cx="881743" cy="29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FFF13B1-347D-435B-AF29-4952FAD99FC5}"/>
              </a:ext>
            </a:extLst>
          </p:cNvPr>
          <p:cNvCxnSpPr>
            <a:stCxn id="12" idx="2"/>
            <a:endCxn id="9" idx="0"/>
          </p:cNvCxnSpPr>
          <p:nvPr/>
        </p:nvCxnSpPr>
        <p:spPr>
          <a:xfrm>
            <a:off x="7010497" y="4291289"/>
            <a:ext cx="6536" cy="59001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AC9B92-E104-4A64-8691-BF6AAE17AC05}"/>
              </a:ext>
            </a:extLst>
          </p:cNvPr>
          <p:cNvCxnSpPr>
            <a:endCxn id="11" idx="0"/>
          </p:cNvCxnSpPr>
          <p:nvPr/>
        </p:nvCxnSpPr>
        <p:spPr>
          <a:xfrm flipH="1">
            <a:off x="7010497" y="2919020"/>
            <a:ext cx="6535" cy="63421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D709D53-1726-4540-8A04-580425A36DD1}"/>
              </a:ext>
            </a:extLst>
          </p:cNvPr>
          <p:cNvSpPr/>
          <p:nvPr/>
        </p:nvSpPr>
        <p:spPr>
          <a:xfrm>
            <a:off x="6777555" y="1473739"/>
            <a:ext cx="465882" cy="380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top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A73AF1C-28ED-4CD9-BDAE-A8319DE4A55E}"/>
              </a:ext>
            </a:extLst>
          </p:cNvPr>
          <p:cNvCxnSpPr>
            <a:endCxn id="13" idx="0"/>
          </p:cNvCxnSpPr>
          <p:nvPr/>
        </p:nvCxnSpPr>
        <p:spPr>
          <a:xfrm flipH="1">
            <a:off x="7017033" y="1865460"/>
            <a:ext cx="3267" cy="32312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A57D7AD-C9D3-4289-A599-263396DF8DAA}"/>
              </a:ext>
            </a:extLst>
          </p:cNvPr>
          <p:cNvSpPr txBox="1"/>
          <p:nvPr/>
        </p:nvSpPr>
        <p:spPr>
          <a:xfrm>
            <a:off x="6304795" y="112751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Example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8FA9F4FE-4D18-4275-A8A4-CF5E3AE26F2A}"/>
              </a:ext>
            </a:extLst>
          </p:cNvPr>
          <p:cNvSpPr/>
          <p:nvPr/>
        </p:nvSpPr>
        <p:spPr>
          <a:xfrm>
            <a:off x="7647741" y="2188585"/>
            <a:ext cx="434110" cy="3430771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5645ED-D32D-41E3-84B9-C8DE0C88004D}"/>
                  </a:ext>
                </a:extLst>
              </p:cNvPr>
              <p:cNvSpPr txBox="1"/>
              <p:nvPr/>
            </p:nvSpPr>
            <p:spPr>
              <a:xfrm>
                <a:off x="7989199" y="3719304"/>
                <a:ext cx="1954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𝐏𝐇𝐘</m:t>
                      </m:r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5645ED-D32D-41E3-84B9-C8DE0C880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199" y="3719304"/>
                <a:ext cx="1954318" cy="369332"/>
              </a:xfrm>
              <a:prstGeom prst="rect">
                <a:avLst/>
              </a:prstGeom>
              <a:blipFill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2C6504E-0472-445E-B3F4-BB959E75F202}"/>
              </a:ext>
            </a:extLst>
          </p:cNvPr>
          <p:cNvSpPr txBox="1"/>
          <p:nvPr/>
        </p:nvSpPr>
        <p:spPr>
          <a:xfrm>
            <a:off x="6370599" y="3247253"/>
            <a:ext cx="644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next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53AC0E-44FB-459D-9945-586487971316}"/>
              </a:ext>
            </a:extLst>
          </p:cNvPr>
          <p:cNvSpPr txBox="1"/>
          <p:nvPr/>
        </p:nvSpPr>
        <p:spPr>
          <a:xfrm>
            <a:off x="6375233" y="1868425"/>
            <a:ext cx="630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curr</a:t>
            </a:r>
            <a:endParaRPr lang="en-CA" dirty="0"/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0F29CEF2-C4F2-4F4D-BB5F-FE7A09F7725D}"/>
              </a:ext>
            </a:extLst>
          </p:cNvPr>
          <p:cNvCxnSpPr>
            <a:cxnSpLocks/>
            <a:stCxn id="17" idx="1"/>
            <a:endCxn id="11" idx="1"/>
          </p:cNvCxnSpPr>
          <p:nvPr/>
        </p:nvCxnSpPr>
        <p:spPr>
          <a:xfrm rot="10800000" flipV="1">
            <a:off x="6569625" y="1664123"/>
            <a:ext cx="207930" cy="2114445"/>
          </a:xfrm>
          <a:prstGeom prst="curvedConnector3">
            <a:avLst>
              <a:gd name="adj1" fmla="val 286980"/>
            </a:avLst>
          </a:prstGeom>
          <a:ln w="381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7D28C824-AEDF-4A6D-BA99-7611F9772058}"/>
                  </a:ext>
                </a:extLst>
              </p:cNvPr>
              <p:cNvSpPr/>
              <p:nvPr/>
            </p:nvSpPr>
            <p:spPr>
              <a:xfrm>
                <a:off x="4645648" y="870910"/>
                <a:ext cx="1710965" cy="441267"/>
              </a:xfrm>
              <a:prstGeom prst="wedgeRectCallout">
                <a:avLst>
                  <a:gd name="adj1" fmla="val 52568"/>
                  <a:gd name="adj2" fmla="val 180576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does this</a:t>
                </a:r>
              </a:p>
            </p:txBody>
          </p:sp>
        </mc:Choice>
        <mc:Fallback xmlns="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7D28C824-AEDF-4A6D-BA99-7611F97720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648" y="870910"/>
                <a:ext cx="1710965" cy="441267"/>
              </a:xfrm>
              <a:prstGeom prst="wedgeRectCallout">
                <a:avLst>
                  <a:gd name="adj1" fmla="val 52568"/>
                  <a:gd name="adj2" fmla="val 180576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ight Brace 31">
            <a:extLst>
              <a:ext uri="{FF2B5EF4-FFF2-40B4-BE49-F238E27FC236}">
                <a16:creationId xmlns:a16="http://schemas.microsoft.com/office/drawing/2014/main" id="{0DC58EC4-70D3-4872-BFCB-0E7395FB1021}"/>
              </a:ext>
            </a:extLst>
          </p:cNvPr>
          <p:cNvSpPr/>
          <p:nvPr/>
        </p:nvSpPr>
        <p:spPr>
          <a:xfrm>
            <a:off x="9709034" y="3330552"/>
            <a:ext cx="434110" cy="2337976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94618DE-2111-4519-9931-363372112C54}"/>
                  </a:ext>
                </a:extLst>
              </p:cNvPr>
              <p:cNvSpPr txBox="1"/>
              <p:nvPr/>
            </p:nvSpPr>
            <p:spPr>
              <a:xfrm>
                <a:off x="10083864" y="4314874"/>
                <a:ext cx="15263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𝐏𝐇𝐘</m:t>
                      </m:r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94618DE-2111-4519-9931-363372112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3864" y="4314874"/>
                <a:ext cx="1526315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BB60B5-E001-468E-987A-0193A1B5AE0C}"/>
                  </a:ext>
                </a:extLst>
              </p:cNvPr>
              <p:cNvSpPr txBox="1"/>
              <p:nvPr/>
            </p:nvSpPr>
            <p:spPr>
              <a:xfrm>
                <a:off x="9009700" y="4684206"/>
                <a:ext cx="28904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𝐫𝐞𝐦𝐨𝐯𝐞𝐅𝐢𝐫𝐬𝐭</m:t>
                      </m:r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𝐏𝐇𝐘</m:t>
                      </m:r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BB60B5-E001-468E-987A-0193A1B5A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700" y="4684206"/>
                <a:ext cx="2890471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61331ED-4B96-4DEF-AA24-961B7E00C2D2}"/>
                  </a:ext>
                </a:extLst>
              </p:cNvPr>
              <p:cNvSpPr/>
              <p:nvPr/>
            </p:nvSpPr>
            <p:spPr>
              <a:xfrm>
                <a:off x="8398957" y="1054564"/>
                <a:ext cx="3190388" cy="112168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This proves the </a:t>
                </a:r>
                <a:r>
                  <a:rPr lang="en-CA" b="1" u="sng" dirty="0"/>
                  <a:t>Lemma</a:t>
                </a:r>
                <a:r>
                  <a:rPr lang="en-CA" dirty="0"/>
                  <a:t>:</a:t>
                </a:r>
                <a:br>
                  <a:rPr lang="en-CA" dirty="0"/>
                </a:br>
                <a:r>
                  <a:rPr lang="en-CA" b="1" dirty="0"/>
                  <a:t>At all times, </a:t>
                </a:r>
                <a14:m>
                  <m:oMath xmlns:m="http://schemas.openxmlformats.org/officeDocument/2006/math">
                    <m:r>
                      <a:rPr lang="en-CA" b="1" i="0" smtClean="0">
                        <a:latin typeface="Cambria Math" panose="02040503050406030204" pitchFamily="18" charset="0"/>
                      </a:rPr>
                      <m:t>𝐀𝐁𝐒</m:t>
                    </m:r>
                    <m:r>
                      <a:rPr lang="en-CA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0" smtClean="0">
                        <a:latin typeface="Cambria Math" panose="02040503050406030204" pitchFamily="18" charset="0"/>
                      </a:rPr>
                      <m:t>𝐏𝐇𝐘𝐒</m:t>
                    </m:r>
                  </m:oMath>
                </a14:m>
                <a:r>
                  <a:rPr lang="en-CA" b="1" dirty="0"/>
                  <a:t>.</a:t>
                </a:r>
              </a:p>
              <a:p>
                <a:pPr algn="ctr"/>
                <a:r>
                  <a:rPr lang="en-CA" dirty="0"/>
                  <a:t>How does this help us?</a:t>
                </a: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61331ED-4B96-4DEF-AA24-961B7E00C2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957" y="1054564"/>
                <a:ext cx="3190388" cy="11216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120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/>
      <p:bldP spid="19" grpId="0"/>
      <p:bldP spid="20" grpId="0" animBg="1"/>
      <p:bldP spid="21" grpId="0"/>
      <p:bldP spid="22" grpId="0"/>
      <p:bldP spid="23" grpId="0"/>
      <p:bldP spid="31" grpId="0" animBg="1"/>
      <p:bldP spid="32" grpId="0" animBg="1"/>
      <p:bldP spid="33" grpId="0"/>
      <p:bldP spid="34" grpId="0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739302"/>
          </a:xfrm>
        </p:spPr>
        <p:txBody>
          <a:bodyPr/>
          <a:lstStyle/>
          <a:p>
            <a:r>
              <a:rPr lang="en-US" dirty="0"/>
              <a:t>What exactly did we just prove?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81" y="1712068"/>
            <a:ext cx="11467990" cy="4079132"/>
          </a:xfrm>
        </p:spPr>
        <p:txBody>
          <a:bodyPr/>
          <a:lstStyle/>
          <a:p>
            <a:r>
              <a:rPr lang="en-US" dirty="0"/>
              <a:t>We have proved ABS = PHYS at all times.</a:t>
            </a:r>
          </a:p>
          <a:p>
            <a:r>
              <a:rPr lang="en-US" dirty="0"/>
              <a:t>Intuition: this means the contents of memory (PHYS) </a:t>
            </a:r>
            <a:r>
              <a:rPr lang="en-US" b="1" u="sng" dirty="0"/>
              <a:t>contains</a:t>
            </a:r>
            <a:r>
              <a:rPr lang="en-US" dirty="0"/>
              <a:t> the “correct” answer (ABS)</a:t>
            </a:r>
          </a:p>
          <a:p>
            <a:r>
              <a:rPr lang="en-US" dirty="0"/>
              <a:t>This does </a:t>
            </a:r>
            <a:r>
              <a:rPr lang="en-US" b="1" u="sng" dirty="0"/>
              <a:t>NOT</a:t>
            </a:r>
            <a:r>
              <a:rPr lang="en-US" dirty="0"/>
              <a:t> mean our operations actually </a:t>
            </a:r>
            <a:r>
              <a:rPr lang="en-US" b="1" u="sng" dirty="0"/>
              <a:t>find and return</a:t>
            </a:r>
            <a:r>
              <a:rPr lang="en-US" b="1" dirty="0"/>
              <a:t> </a:t>
            </a:r>
            <a:r>
              <a:rPr lang="en-US" dirty="0"/>
              <a:t>the correct answer</a:t>
            </a:r>
          </a:p>
          <a:p>
            <a:pPr lvl="1"/>
            <a:r>
              <a:rPr lang="en-US" dirty="0"/>
              <a:t>For example, if we changed the code for Pop to always return EMPTY,</a:t>
            </a:r>
            <a:br>
              <a:rPr lang="en-US" dirty="0"/>
            </a:br>
            <a:r>
              <a:rPr lang="en-US" dirty="0"/>
              <a:t>we could still prove ABS = PHYS at all times.</a:t>
            </a:r>
          </a:p>
          <a:p>
            <a:pPr lvl="1"/>
            <a:r>
              <a:rPr lang="en-US" dirty="0"/>
              <a:t>But, whenever the stack is non-empty, our return values would be completely incorrect!</a:t>
            </a:r>
          </a:p>
          <a:p>
            <a:r>
              <a:rPr lang="en-US" dirty="0"/>
              <a:t>We are NOT done!</a:t>
            </a:r>
          </a:p>
          <a:p>
            <a:pPr lvl="1"/>
            <a:r>
              <a:rPr lang="en-US" dirty="0"/>
              <a:t>We still need to prove that the return values of operations actually correspond to PHYS somehow!</a:t>
            </a:r>
          </a:p>
          <a:p>
            <a:pPr lvl="1"/>
            <a:r>
              <a:rPr lang="en-US" b="1" i="1" dirty="0"/>
              <a:t>Then, </a:t>
            </a:r>
            <a:r>
              <a:rPr lang="en-US" dirty="0"/>
              <a:t> our invariant PHYS = ABS will establish that our return values are </a:t>
            </a:r>
            <a:r>
              <a:rPr lang="en-US" b="1" dirty="0"/>
              <a:t>correct</a:t>
            </a:r>
            <a:r>
              <a:rPr lang="en-US" dirty="0"/>
              <a:t>.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87200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0A51-E9C4-4CCA-954D-75BDFDCA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62" y="217833"/>
            <a:ext cx="6674454" cy="731965"/>
          </a:xfrm>
        </p:spPr>
        <p:txBody>
          <a:bodyPr>
            <a:noAutofit/>
          </a:bodyPr>
          <a:lstStyle/>
          <a:p>
            <a:pPr algn="l"/>
            <a:r>
              <a:rPr lang="en-CA" sz="3200" dirty="0"/>
              <a:t>Proving return values are correct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6F92E-93EE-4237-BAB9-362A88993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087935"/>
            <a:ext cx="12187548" cy="5479725"/>
          </a:xfrm>
        </p:spPr>
        <p:txBody>
          <a:bodyPr>
            <a:noAutofit/>
          </a:bodyPr>
          <a:lstStyle/>
          <a:p>
            <a:r>
              <a:rPr lang="en-CA" dirty="0">
                <a:solidFill>
                  <a:srgbClr val="FFFF00"/>
                </a:solidFill>
              </a:rPr>
              <a:t>Lemma: every (non-crashed) Pop operation O returns</a:t>
            </a:r>
            <a:br>
              <a:rPr lang="en-CA" dirty="0">
                <a:solidFill>
                  <a:srgbClr val="FFFF00"/>
                </a:solidFill>
              </a:rPr>
            </a:br>
            <a:r>
              <a:rPr lang="en-CA" dirty="0">
                <a:solidFill>
                  <a:srgbClr val="FFFF00"/>
                </a:solidFill>
              </a:rPr>
              <a:t>the first key that was in PHYS at the time O was linearized.</a:t>
            </a:r>
          </a:p>
          <a:p>
            <a:r>
              <a:rPr lang="en-CA" dirty="0"/>
              <a:t>Case 1: Suppose O returns EMPTY.</a:t>
            </a:r>
          </a:p>
          <a:p>
            <a:pPr lvl="1"/>
            <a:r>
              <a:rPr lang="en-CA" sz="2000" dirty="0"/>
              <a:t>Then O is linearized at its last READ of top, which returned NULL, so </a:t>
            </a:r>
            <a:r>
              <a:rPr lang="en-CA" sz="2000" b="1" dirty="0"/>
              <a:t>PHYS was empty </a:t>
            </a:r>
            <a:r>
              <a:rPr lang="en-CA" sz="2000" dirty="0"/>
              <a:t>at O’s LP.</a:t>
            </a:r>
          </a:p>
          <a:p>
            <a:r>
              <a:rPr lang="en-CA" dirty="0"/>
              <a:t>Case 2: Suppose O returns </a:t>
            </a:r>
            <a:r>
              <a:rPr lang="en-CA" dirty="0" err="1"/>
              <a:t>curr</a:t>
            </a:r>
            <a:r>
              <a:rPr lang="en-CA" dirty="0"/>
              <a:t>-&gt;key. Then O is linearized at its successful CAS.</a:t>
            </a:r>
          </a:p>
          <a:p>
            <a:pPr lvl="1"/>
            <a:r>
              <a:rPr lang="en-CA" sz="2000" dirty="0"/>
              <a:t>Since this CAS succeeds, top pointed to </a:t>
            </a:r>
            <a:r>
              <a:rPr lang="en-CA" sz="2000" dirty="0" err="1"/>
              <a:t>curr</a:t>
            </a:r>
            <a:r>
              <a:rPr lang="en-CA" sz="2000" dirty="0"/>
              <a:t> at O’s LP.</a:t>
            </a:r>
          </a:p>
          <a:p>
            <a:pPr lvl="1"/>
            <a:r>
              <a:rPr lang="en-CA" sz="2000" dirty="0"/>
              <a:t>Thus, when O was linearized, the first key of PHYS was precisely </a:t>
            </a:r>
            <a:r>
              <a:rPr lang="en-CA" sz="2000" dirty="0" err="1"/>
              <a:t>curr</a:t>
            </a:r>
            <a:r>
              <a:rPr lang="en-CA" sz="2000" dirty="0"/>
              <a:t>-&gt;key, which O returns.</a:t>
            </a:r>
          </a:p>
          <a:p>
            <a:r>
              <a:rPr lang="en-CA" dirty="0">
                <a:solidFill>
                  <a:srgbClr val="FFFF00"/>
                </a:solidFill>
              </a:rPr>
              <a:t>Corollary: every Pop returns the first key that was in ABS when that Pop was linearized</a:t>
            </a:r>
            <a:r>
              <a:rPr lang="en-CA" dirty="0"/>
              <a:t> </a:t>
            </a:r>
          </a:p>
          <a:p>
            <a:r>
              <a:rPr lang="en-CA" dirty="0">
                <a:solidFill>
                  <a:srgbClr val="FFFF00"/>
                </a:solidFill>
              </a:rPr>
              <a:t>Theorem: every operation in E returns the same value as it would in L.</a:t>
            </a:r>
          </a:p>
          <a:p>
            <a:pPr lvl="1"/>
            <a:r>
              <a:rPr lang="en-CA" sz="2000" dirty="0"/>
              <a:t>Push has no return value.</a:t>
            </a:r>
          </a:p>
          <a:p>
            <a:pPr lvl="1"/>
            <a:r>
              <a:rPr lang="en-CA" sz="2000" dirty="0"/>
              <a:t>By the Corollary, every Pop in E returns the first key in ABS, which is exactly what it returns in L.</a:t>
            </a:r>
          </a:p>
          <a:p>
            <a:pPr lvl="1"/>
            <a:r>
              <a:rPr lang="en-CA" sz="2000" dirty="0">
                <a:solidFill>
                  <a:srgbClr val="FFFF00"/>
                </a:solidFill>
              </a:rPr>
              <a:t>This proves the stack is </a:t>
            </a:r>
            <a:r>
              <a:rPr lang="en-CA" sz="2000" u="sng" dirty="0">
                <a:solidFill>
                  <a:srgbClr val="FFFF00"/>
                </a:solidFill>
              </a:rPr>
              <a:t>linearizable</a:t>
            </a:r>
            <a:r>
              <a:rPr lang="en-CA" sz="20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6CEA50-F717-47E0-B069-0A670EE7BFFD}"/>
              </a:ext>
            </a:extLst>
          </p:cNvPr>
          <p:cNvSpPr/>
          <p:nvPr/>
        </p:nvSpPr>
        <p:spPr>
          <a:xfrm>
            <a:off x="7462816" y="384070"/>
            <a:ext cx="4589022" cy="1801469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while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EMPTY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    node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*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-&gt;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;</a:t>
            </a:r>
            <a:endParaRPr lang="en-US" sz="1600" dirty="0"/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CAS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r>
              <a:rPr lang="en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3ADC95-BA55-4D83-BBB2-C3110FF12E4D}"/>
              </a:ext>
            </a:extLst>
          </p:cNvPr>
          <p:cNvSpPr/>
          <p:nvPr/>
        </p:nvSpPr>
        <p:spPr>
          <a:xfrm>
            <a:off x="7462816" y="51599"/>
            <a:ext cx="4589022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stack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::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pop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()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6811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described a </a:t>
            </a:r>
            <a:r>
              <a:rPr lang="en-US" u="sng" dirty="0"/>
              <a:t>stack</a:t>
            </a:r>
          </a:p>
          <a:p>
            <a:r>
              <a:rPr lang="en-US" dirty="0"/>
              <a:t>We argued that it offers </a:t>
            </a:r>
            <a:r>
              <a:rPr lang="en-US" u="sng" dirty="0"/>
              <a:t>lock-free</a:t>
            </a:r>
            <a:r>
              <a:rPr lang="en-US" dirty="0"/>
              <a:t> progress</a:t>
            </a:r>
          </a:p>
          <a:p>
            <a:r>
              <a:rPr lang="en-US" dirty="0"/>
              <a:t>We did not prove </a:t>
            </a:r>
            <a:r>
              <a:rPr lang="en-US" dirty="0" err="1"/>
              <a:t>linearizability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Let’s do that now!</a:t>
            </a:r>
          </a:p>
          <a:p>
            <a:pPr lvl="1"/>
            <a:r>
              <a:rPr lang="en-US" dirty="0"/>
              <a:t>This is the main proof in this course 	(AC/HS </a:t>
            </a:r>
            <a:r>
              <a:rPr lang="en-US" dirty="0" err="1"/>
              <a:t>crosslisting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Hopefully explanation is helpful for A2!</a:t>
            </a:r>
          </a:p>
        </p:txBody>
      </p:sp>
    </p:spTree>
    <p:extLst>
      <p:ext uri="{BB962C8B-B14F-4D97-AF65-F5344CB8AC3E}">
        <p14:creationId xmlns:p14="http://schemas.microsoft.com/office/powerpoint/2010/main" val="348587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A03D-AEE9-4377-A58F-F7B97FECC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166752"/>
            <a:ext cx="10353761" cy="796853"/>
          </a:xfrm>
        </p:spPr>
        <p:txBody>
          <a:bodyPr/>
          <a:lstStyle/>
          <a:p>
            <a:r>
              <a:rPr lang="en-US" dirty="0"/>
              <a:t>Typical strategy for Lin. Proofs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ED635-04B7-48BE-AAB0-C6C0B7FD2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61" y="1230135"/>
            <a:ext cx="11133326" cy="51542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Choose linearization points (LPs) for all operations</a:t>
            </a:r>
          </a:p>
          <a:p>
            <a:pPr lvl="1"/>
            <a:r>
              <a:rPr lang="en-US" dirty="0"/>
              <a:t>A linearization point is usually</a:t>
            </a:r>
            <a:r>
              <a:rPr lang="en-US" i="1" dirty="0"/>
              <a:t> </a:t>
            </a:r>
            <a:r>
              <a:rPr lang="en-US" dirty="0"/>
              <a:t>a </a:t>
            </a:r>
            <a:r>
              <a:rPr lang="en-US" b="1" dirty="0"/>
              <a:t>read, write or CAS (a step)</a:t>
            </a:r>
          </a:p>
          <a:p>
            <a:pPr lvl="1"/>
            <a:r>
              <a:rPr lang="en-US" dirty="0"/>
              <a:t>Note: can pick </a:t>
            </a:r>
            <a:r>
              <a:rPr lang="en-US" b="1" dirty="0"/>
              <a:t>different </a:t>
            </a:r>
            <a:r>
              <a:rPr lang="en-US" dirty="0"/>
              <a:t>linearization points for,</a:t>
            </a:r>
            <a:br>
              <a:rPr lang="en-US" dirty="0"/>
            </a:br>
            <a:r>
              <a:rPr lang="en-US" dirty="0"/>
              <a:t>e.g., </a:t>
            </a:r>
            <a:r>
              <a:rPr lang="en-US" b="1" dirty="0"/>
              <a:t>different</a:t>
            </a:r>
            <a:r>
              <a:rPr lang="en-US" dirty="0"/>
              <a:t> </a:t>
            </a:r>
            <a:r>
              <a:rPr lang="en-US" b="1" dirty="0"/>
              <a:t>push()es</a:t>
            </a:r>
            <a:r>
              <a:rPr lang="en-US" dirty="0"/>
              <a:t>, or different </a:t>
            </a:r>
            <a:r>
              <a:rPr lang="en-US" b="1" dirty="0"/>
              <a:t>pop()s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Prove: for each concurrent execution E,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the </a:t>
            </a:r>
            <a:r>
              <a:rPr lang="en-US" b="1" dirty="0">
                <a:solidFill>
                  <a:srgbClr val="FFFF00"/>
                </a:solidFill>
              </a:rPr>
              <a:t>chosen</a:t>
            </a:r>
            <a:r>
              <a:rPr lang="en-US" dirty="0">
                <a:solidFill>
                  <a:srgbClr val="FFFF00"/>
                </a:solidFill>
              </a:rPr>
              <a:t> LPs induce an </a:t>
            </a:r>
            <a:r>
              <a:rPr lang="en-US" b="1" dirty="0">
                <a:solidFill>
                  <a:srgbClr val="FFFF00"/>
                </a:solidFill>
              </a:rPr>
              <a:t>equivalent linearized </a:t>
            </a:r>
            <a:r>
              <a:rPr lang="en-US" dirty="0">
                <a:solidFill>
                  <a:srgbClr val="FFFF00"/>
                </a:solidFill>
              </a:rPr>
              <a:t>(sequential) execution L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Recall: </a:t>
            </a:r>
            <a:r>
              <a:rPr lang="en-US" b="1" dirty="0">
                <a:solidFill>
                  <a:srgbClr val="FFFFFF"/>
                </a:solidFill>
              </a:rPr>
              <a:t>equivalent </a:t>
            </a:r>
            <a:r>
              <a:rPr lang="en-US" dirty="0">
                <a:solidFill>
                  <a:srgbClr val="FFFFFF"/>
                </a:solidFill>
              </a:rPr>
              <a:t>means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all operations in L return the same values as their corresponding operations in E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2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66FE3-7D5D-4785-B041-4040957F0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20983"/>
            <a:ext cx="10353761" cy="739448"/>
          </a:xfrm>
        </p:spPr>
        <p:txBody>
          <a:bodyPr/>
          <a:lstStyle/>
          <a:p>
            <a:r>
              <a:rPr lang="en-US" dirty="0"/>
              <a:t>Other (important) proof possibilities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AA92D-3B98-49AE-B333-FCE2EB1F7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77751"/>
            <a:ext cx="10353762" cy="5137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In some algorithms, it is </a:t>
            </a:r>
            <a:r>
              <a:rPr lang="en-CA" b="1" u="sng" dirty="0"/>
              <a:t>not possible</a:t>
            </a:r>
            <a:r>
              <a:rPr lang="en-CA" b="1" dirty="0"/>
              <a:t> </a:t>
            </a:r>
            <a:r>
              <a:rPr lang="en-CA" dirty="0"/>
              <a:t>to choose an </a:t>
            </a:r>
            <a:r>
              <a:rPr lang="en-CA" b="1" dirty="0"/>
              <a:t>explicit step</a:t>
            </a:r>
            <a:br>
              <a:rPr lang="en-CA" b="1" dirty="0"/>
            </a:br>
            <a:r>
              <a:rPr lang="en-CA" dirty="0"/>
              <a:t>where an operation should be linearized</a:t>
            </a:r>
          </a:p>
          <a:p>
            <a:r>
              <a:rPr lang="en-CA" dirty="0"/>
              <a:t>In such algorithms, we prove:</a:t>
            </a:r>
          </a:p>
          <a:p>
            <a:pPr lvl="1"/>
            <a:r>
              <a:rPr lang="en-CA" dirty="0"/>
              <a:t>for each concurrent execution E,</a:t>
            </a:r>
            <a:br>
              <a:rPr lang="en-CA" dirty="0"/>
            </a:br>
            <a:r>
              <a:rPr lang="en-CA" b="1" u="sng" dirty="0"/>
              <a:t>there exist</a:t>
            </a:r>
            <a:r>
              <a:rPr lang="en-CA" b="1" dirty="0"/>
              <a:t> </a:t>
            </a:r>
            <a:r>
              <a:rPr lang="en-CA" dirty="0"/>
              <a:t>LPs that induce an </a:t>
            </a:r>
            <a:r>
              <a:rPr lang="en-CA" b="1" dirty="0"/>
              <a:t>equivalent linearized </a:t>
            </a:r>
            <a:r>
              <a:rPr lang="en-CA" dirty="0"/>
              <a:t>execution L</a:t>
            </a:r>
          </a:p>
          <a:p>
            <a:pPr lvl="1"/>
            <a:r>
              <a:rPr lang="en-CA" dirty="0"/>
              <a:t>These LPs are usually </a:t>
            </a:r>
            <a:r>
              <a:rPr lang="en-CA" b="1" dirty="0"/>
              <a:t>configurations </a:t>
            </a:r>
            <a:r>
              <a:rPr lang="en-CA" dirty="0"/>
              <a:t>(i.e., </a:t>
            </a:r>
            <a:r>
              <a:rPr lang="en-CA" i="1" dirty="0"/>
              <a:t>points in time</a:t>
            </a:r>
            <a:r>
              <a:rPr lang="en-CA" dirty="0"/>
              <a:t>) rather than steps</a:t>
            </a:r>
            <a:endParaRPr lang="en-CA" b="1" u="sng" dirty="0"/>
          </a:p>
          <a:p>
            <a:endParaRPr lang="en-CA" dirty="0"/>
          </a:p>
          <a:p>
            <a:r>
              <a:rPr lang="en-CA" dirty="0"/>
              <a:t>In practice, even if we cannot explicitly choose a </a:t>
            </a:r>
            <a:r>
              <a:rPr lang="en-CA" b="1" dirty="0"/>
              <a:t>line of code (step) </a:t>
            </a:r>
            <a:r>
              <a:rPr lang="en-CA" dirty="0"/>
              <a:t>as an LP,</a:t>
            </a:r>
            <a:br>
              <a:rPr lang="en-CA" dirty="0"/>
            </a:br>
            <a:r>
              <a:rPr lang="en-CA" dirty="0"/>
              <a:t>we can often argue </a:t>
            </a:r>
            <a:r>
              <a:rPr lang="en-CA" b="1" dirty="0"/>
              <a:t>there exists some time during O</a:t>
            </a:r>
            <a:br>
              <a:rPr lang="en-CA" b="1" dirty="0"/>
            </a:br>
            <a:r>
              <a:rPr lang="en-CA" dirty="0"/>
              <a:t>when the value O returned would have been the correct thing to return</a:t>
            </a:r>
          </a:p>
          <a:p>
            <a:pPr lvl="1"/>
            <a:r>
              <a:rPr lang="en-CA" dirty="0"/>
              <a:t>(And we can thus linearize at that time)</a:t>
            </a:r>
          </a:p>
          <a:p>
            <a:r>
              <a:rPr lang="en-CA" dirty="0"/>
              <a:t>Advice: try explicit LPs first, and fall back to this if you can’t find LPs that “work out”</a:t>
            </a:r>
          </a:p>
        </p:txBody>
      </p:sp>
    </p:spTree>
    <p:extLst>
      <p:ext uri="{BB962C8B-B14F-4D97-AF65-F5344CB8AC3E}">
        <p14:creationId xmlns:p14="http://schemas.microsoft.com/office/powerpoint/2010/main" val="136780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9" y="151947"/>
            <a:ext cx="11618992" cy="756367"/>
          </a:xfrm>
        </p:spPr>
        <p:txBody>
          <a:bodyPr>
            <a:normAutofit fontScale="90000"/>
          </a:bodyPr>
          <a:lstStyle/>
          <a:p>
            <a:r>
              <a:rPr lang="en-US" dirty="0"/>
              <a:t>Choosing Linearization points for our Stack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2671" y="963605"/>
                <a:ext cx="6336037" cy="563174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Creativity is needed! Iterative process.</a:t>
                </a:r>
              </a:p>
              <a:p>
                <a:r>
                  <a:rPr lang="en-US" sz="2400" dirty="0"/>
                  <a:t>My own thought process…</a:t>
                </a:r>
              </a:p>
              <a:p>
                <a:r>
                  <a:rPr lang="en-US" sz="2400" dirty="0">
                    <a:solidFill>
                      <a:srgbClr val="FFFF00"/>
                    </a:solidFill>
                  </a:rPr>
                  <a:t>Consider operations that 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update </a:t>
                </a:r>
                <a:r>
                  <a:rPr lang="en-US" sz="2400" dirty="0">
                    <a:solidFill>
                      <a:srgbClr val="FFFF00"/>
                    </a:solidFill>
                  </a:rPr>
                  <a:t>the stack</a:t>
                </a:r>
              </a:p>
              <a:p>
                <a:pPr lvl="1"/>
                <a:r>
                  <a:rPr lang="en-US" sz="2200" dirty="0"/>
                  <a:t>A push, or a pop that does </a:t>
                </a:r>
                <a:r>
                  <a:rPr lang="en-US" sz="2200" b="1" u="sng" dirty="0"/>
                  <a:t>not</a:t>
                </a:r>
                <a:r>
                  <a:rPr lang="en-US" sz="2200" b="1" dirty="0"/>
                  <a:t> </a:t>
                </a:r>
                <a:r>
                  <a:rPr lang="en-US" sz="2200" dirty="0"/>
                  <a:t>return EMPTY</a:t>
                </a:r>
              </a:p>
              <a:p>
                <a:pPr lvl="1"/>
                <a:r>
                  <a:rPr lang="en-US" sz="2200" b="1" dirty="0"/>
                  <a:t>Heuristic question </a:t>
                </a:r>
                <a:r>
                  <a:rPr lang="en-US" sz="2200" dirty="0"/>
                  <a:t>for </a:t>
                </a:r>
                <a:r>
                  <a:rPr lang="en-US" sz="2200" b="1" dirty="0"/>
                  <a:t>updates: </a:t>
                </a:r>
                <a:r>
                  <a:rPr lang="en-US" sz="2200" dirty="0"/>
                  <a:t>can you identify a step that makes it possible for </a:t>
                </a:r>
                <a:r>
                  <a:rPr lang="en-US" sz="2200" u="sng" dirty="0"/>
                  <a:t>other threads</a:t>
                </a:r>
                <a:r>
                  <a:rPr lang="en-US" sz="2200" dirty="0"/>
                  <a:t> to “</a:t>
                </a:r>
                <a:r>
                  <a:rPr lang="en-US" sz="2200" b="1" dirty="0"/>
                  <a:t>see” the effects</a:t>
                </a:r>
                <a:r>
                  <a:rPr lang="en-US" sz="2200" dirty="0"/>
                  <a:t> of this operation?</a:t>
                </a:r>
              </a:p>
              <a:p>
                <a:pPr lvl="1"/>
                <a:r>
                  <a:rPr lang="en-US" sz="2200" b="1" dirty="0">
                    <a:solidFill>
                      <a:srgbClr val="00B0F0"/>
                    </a:solidFill>
                  </a:rPr>
                  <a:t>Hypothesize a fixed linearization point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𝑳𝑷</m:t>
                    </m:r>
                  </m:oMath>
                </a14:m>
                <a:endParaRPr lang="en-US" sz="2200" b="1" dirty="0">
                  <a:solidFill>
                    <a:srgbClr val="00B0F0"/>
                  </a:solidFill>
                </a:endParaRPr>
              </a:p>
              <a:p>
                <a:r>
                  <a:rPr lang="en-US" sz="2400" dirty="0">
                    <a:solidFill>
                      <a:srgbClr val="FFFF00"/>
                    </a:solidFill>
                  </a:rPr>
                  <a:t>Consider operations that 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query </a:t>
                </a:r>
                <a:r>
                  <a:rPr lang="en-US" sz="2400" dirty="0">
                    <a:solidFill>
                      <a:srgbClr val="FFFF00"/>
                    </a:solidFill>
                  </a:rPr>
                  <a:t>the stack</a:t>
                </a:r>
                <a:br>
                  <a:rPr lang="en-US" sz="2400" dirty="0">
                    <a:solidFill>
                      <a:srgbClr val="FFFF00"/>
                    </a:solidFill>
                  </a:rPr>
                </a:br>
                <a:r>
                  <a:rPr lang="en-US" sz="2400" dirty="0"/>
                  <a:t>(A pop that returns EMPTY)</a:t>
                </a:r>
              </a:p>
              <a:p>
                <a:pPr lvl="1"/>
                <a:r>
                  <a:rPr lang="en-US" sz="2200" b="1" dirty="0"/>
                  <a:t>Heuristic question </a:t>
                </a:r>
                <a:r>
                  <a:rPr lang="en-US" sz="2200" dirty="0"/>
                  <a:t>for </a:t>
                </a:r>
                <a:r>
                  <a:rPr lang="en-US" sz="2200" b="1" dirty="0"/>
                  <a:t>queries: </a:t>
                </a:r>
                <a:r>
                  <a:rPr lang="en-US" sz="2200" dirty="0"/>
                  <a:t>can you identify a critical step at which the pop becomes aware of another operation’s effects?</a:t>
                </a:r>
              </a:p>
              <a:p>
                <a:pPr lvl="1"/>
                <a:r>
                  <a:rPr lang="en-US" sz="2200" dirty="0"/>
                  <a:t>Either (a) </a:t>
                </a:r>
                <a:r>
                  <a:rPr lang="en-US" sz="2200" b="1" dirty="0">
                    <a:solidFill>
                      <a:srgbClr val="00B0F0"/>
                    </a:solidFill>
                  </a:rPr>
                  <a:t>hypothesize a fixed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𝑳𝑷</m:t>
                    </m:r>
                  </m:oMath>
                </a14:m>
                <a:br>
                  <a:rPr lang="en-US" sz="2200" dirty="0"/>
                </a:br>
                <a:r>
                  <a:rPr lang="en-US" sz="2200" dirty="0"/>
                  <a:t>       or (b) argue that one must exist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671" y="963605"/>
                <a:ext cx="6336037" cy="5631747"/>
              </a:xfrm>
              <a:blipFill>
                <a:blip r:embed="rId2"/>
                <a:stretch>
                  <a:fillRect l="-1250" t="-866" r="-288" b="-5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522754" y="1698439"/>
            <a:ext cx="5536394" cy="1783406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node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while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22754" y="1365968"/>
            <a:ext cx="5536394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stack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::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push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22754" y="3973256"/>
            <a:ext cx="5536394" cy="2337023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while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NULL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EMPTY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    node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22754" y="3640786"/>
            <a:ext cx="5536394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stack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::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pop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25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7123"/>
            <a:ext cx="11634280" cy="5550873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/>
              <a:t>Brainstorm a 2-thread concurrent execution E</a:t>
            </a:r>
            <a:br>
              <a:rPr lang="en-US" sz="2400" dirty="0"/>
            </a:br>
            <a:r>
              <a:rPr lang="en-US" sz="2400" dirty="0"/>
              <a:t>(you make it up, goal is to create opportunities to expose bugs)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Pick two concurrent operations O and O’, and</a:t>
            </a:r>
            <a:br>
              <a:rPr lang="en-US" sz="2400" dirty="0"/>
            </a:br>
            <a:r>
              <a:rPr lang="en-US" sz="2400" b="1" dirty="0"/>
              <a:t>consider different possible thread schedules/</a:t>
            </a:r>
            <a:r>
              <a:rPr lang="en-US" sz="2400" b="1" dirty="0" err="1"/>
              <a:t>interleavings</a:t>
            </a:r>
            <a:r>
              <a:rPr lang="en-US" sz="2400" b="1" dirty="0"/>
              <a:t> of their steps</a:t>
            </a:r>
            <a:endParaRPr lang="en-US" sz="2200" dirty="0"/>
          </a:p>
          <a:p>
            <a:pPr lvl="1"/>
            <a:r>
              <a:rPr lang="en-US" sz="2200" dirty="0">
                <a:solidFill>
                  <a:srgbClr val="FFFF00"/>
                </a:solidFill>
              </a:rPr>
              <a:t>Can</a:t>
            </a:r>
            <a:r>
              <a:rPr lang="en-US" sz="2000" dirty="0">
                <a:solidFill>
                  <a:srgbClr val="FFFF00"/>
                </a:solidFill>
              </a:rPr>
              <a:t> you find an execution wherein either operation </a:t>
            </a:r>
            <a:r>
              <a:rPr lang="en-US" sz="2000" b="1" dirty="0">
                <a:solidFill>
                  <a:srgbClr val="FFFF00"/>
                </a:solidFill>
              </a:rPr>
              <a:t>returns an incorrect value</a:t>
            </a:r>
            <a:r>
              <a:rPr lang="en-US" sz="2000" dirty="0">
                <a:solidFill>
                  <a:srgbClr val="FFFF00"/>
                </a:solidFill>
              </a:rPr>
              <a:t>?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(If there is any execution where it returns an incorrect value, then </a:t>
            </a:r>
            <a:r>
              <a:rPr lang="en-US" sz="2000" b="1" dirty="0">
                <a:solidFill>
                  <a:srgbClr val="FFFF00"/>
                </a:solidFill>
              </a:rPr>
              <a:t>chosen LPs are wrong!</a:t>
            </a:r>
            <a:r>
              <a:rPr lang="en-US" sz="2000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9" y="151947"/>
            <a:ext cx="11618992" cy="110292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Sanity checking your hypothesized LP</a:t>
            </a:r>
            <a:r>
              <a:rPr lang="en-US" sz="2400" dirty="0">
                <a:solidFill>
                  <a:srgbClr val="FFFF00"/>
                </a:solidFill>
              </a:rPr>
              <a:t>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390994" y="2570740"/>
            <a:ext cx="4215350" cy="1232807"/>
            <a:chOff x="7788522" y="2310492"/>
            <a:chExt cx="4215350" cy="1232807"/>
          </a:xfrm>
        </p:grpSpPr>
        <p:sp>
          <p:nvSpPr>
            <p:cNvPr id="26" name="Rectangle 25"/>
            <p:cNvSpPr/>
            <p:nvPr/>
          </p:nvSpPr>
          <p:spPr>
            <a:xfrm>
              <a:off x="7788522" y="2310492"/>
              <a:ext cx="4205861" cy="1232807"/>
            </a:xfrm>
            <a:prstGeom prst="rect">
              <a:avLst/>
            </a:prstGeom>
            <a:gradFill>
              <a:gsLst>
                <a:gs pos="0">
                  <a:srgbClr val="4B4B4B"/>
                </a:gs>
                <a:gs pos="100000">
                  <a:srgbClr val="000000"/>
                </a:gs>
              </a:gsLst>
              <a:lin ang="5400000" scaled="1"/>
            </a:gra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000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8325584" y="3374476"/>
              <a:ext cx="3174115" cy="101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1464942" y="3246163"/>
              <a:ext cx="5389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Time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8536537" y="2393635"/>
              <a:ext cx="7902" cy="106428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790991" y="2393635"/>
              <a:ext cx="7764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thread p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88523" y="2939135"/>
              <a:ext cx="7748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thread q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651985" y="2412523"/>
              <a:ext cx="747172" cy="217711"/>
            </a:xfrm>
            <a:prstGeom prst="rect">
              <a:avLst/>
            </a:prstGeom>
            <a:solidFill>
              <a:srgbClr val="D5E7D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Push(17)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983832" y="2902238"/>
              <a:ext cx="654493" cy="216644"/>
            </a:xfrm>
            <a:prstGeom prst="rect">
              <a:avLst/>
            </a:prstGeom>
            <a:solidFill>
              <a:srgbClr val="D5E7D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Pop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437970" y="2412524"/>
              <a:ext cx="747173" cy="216644"/>
            </a:xfrm>
            <a:prstGeom prst="rect">
              <a:avLst/>
            </a:prstGeom>
            <a:solidFill>
              <a:srgbClr val="D5E7D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Pop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493980" y="2411456"/>
              <a:ext cx="747172" cy="217711"/>
            </a:xfrm>
            <a:prstGeom prst="rect">
              <a:avLst/>
            </a:prstGeom>
            <a:solidFill>
              <a:srgbClr val="D5E7D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Push(5)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320569" y="2903739"/>
              <a:ext cx="453817" cy="216644"/>
            </a:xfrm>
            <a:prstGeom prst="rect">
              <a:avLst/>
            </a:prstGeom>
            <a:solidFill>
              <a:srgbClr val="D5E7D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Pop</a:t>
              </a:r>
            </a:p>
          </p:txBody>
        </p:sp>
      </p:grpSp>
      <p:sp>
        <p:nvSpPr>
          <p:cNvPr id="5" name="Arrow: Right 4">
            <a:extLst>
              <a:ext uri="{FF2B5EF4-FFF2-40B4-BE49-F238E27FC236}">
                <a16:creationId xmlns:a16="http://schemas.microsoft.com/office/drawing/2014/main" id="{F970540E-2354-4DA9-9571-832DBE04381B}"/>
              </a:ext>
            </a:extLst>
          </p:cNvPr>
          <p:cNvSpPr/>
          <p:nvPr/>
        </p:nvSpPr>
        <p:spPr>
          <a:xfrm>
            <a:off x="524012" y="2754164"/>
            <a:ext cx="1679206" cy="865961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creativity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4C6CBA-7B94-4667-A9B5-D78BEFD5BA7C}"/>
              </a:ext>
            </a:extLst>
          </p:cNvPr>
          <p:cNvSpPr/>
          <p:nvPr/>
        </p:nvSpPr>
        <p:spPr>
          <a:xfrm>
            <a:off x="7990353" y="2922586"/>
            <a:ext cx="3909818" cy="1102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Interactions between more than two threads / operations are also interesting. But this is a good start.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364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672" y="151947"/>
            <a:ext cx="6224042" cy="66260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Let’s try to see how sanity checks can catch an </a:t>
            </a:r>
            <a:r>
              <a:rPr lang="en-US" b="1" u="sng" dirty="0">
                <a:solidFill>
                  <a:srgbClr val="FFFF00"/>
                </a:solidFill>
              </a:rPr>
              <a:t>incorrect LP</a:t>
            </a:r>
            <a:r>
              <a:rPr lang="en-US" dirty="0">
                <a:solidFill>
                  <a:srgbClr val="FFFF00"/>
                </a:solidFill>
              </a:rPr>
              <a:t>: the </a:t>
            </a:r>
            <a:r>
              <a:rPr lang="en-US" b="1" dirty="0">
                <a:solidFill>
                  <a:srgbClr val="FFFF00"/>
                </a:solidFill>
              </a:rPr>
              <a:t>return statement </a:t>
            </a:r>
            <a:r>
              <a:rPr lang="en-US" dirty="0">
                <a:solidFill>
                  <a:srgbClr val="FFFF00"/>
                </a:solidFill>
              </a:rPr>
              <a:t>in</a:t>
            </a:r>
            <a:r>
              <a:rPr lang="en-US" b="1" dirty="0">
                <a:solidFill>
                  <a:srgbClr val="FFFF00"/>
                </a:solidFill>
              </a:rPr>
              <a:t> push</a:t>
            </a:r>
          </a:p>
          <a:p>
            <a:r>
              <a:rPr lang="en-US" dirty="0">
                <a:solidFill>
                  <a:srgbClr val="71DAFF"/>
                </a:solidFill>
              </a:rPr>
              <a:t>Creativity: brainstorm a sample execution E,</a:t>
            </a:r>
            <a:br>
              <a:rPr lang="en-US" dirty="0">
                <a:solidFill>
                  <a:srgbClr val="71DAFF"/>
                </a:solidFill>
              </a:rPr>
            </a:br>
            <a:r>
              <a:rPr lang="en-US" dirty="0">
                <a:solidFill>
                  <a:srgbClr val="71DAFF"/>
                </a:solidFill>
              </a:rPr>
              <a:t>with </a:t>
            </a:r>
            <a:r>
              <a:rPr lang="en-US" sz="2000" dirty="0">
                <a:solidFill>
                  <a:srgbClr val="71DAFF"/>
                </a:solidFill>
              </a:rPr>
              <a:t>concurrent operations O and O’</a:t>
            </a:r>
            <a:br>
              <a:rPr lang="en-US" sz="2000" dirty="0">
                <a:solidFill>
                  <a:srgbClr val="71DAFF"/>
                </a:solidFill>
              </a:rPr>
            </a:br>
            <a:r>
              <a:rPr lang="en-US" sz="2000" dirty="0">
                <a:solidFill>
                  <a:srgbClr val="71DAFF"/>
                </a:solidFill>
              </a:rPr>
              <a:t>(one of which should be a push, to test our LP)</a:t>
            </a:r>
          </a:p>
          <a:p>
            <a:pPr lvl="1"/>
            <a:r>
              <a:rPr lang="en-US" dirty="0">
                <a:solidFill>
                  <a:srgbClr val="71DAFF"/>
                </a:solidFill>
              </a:rPr>
              <a:t>It helps to pay special attention to LPs, and steps that change the return values of other operations.</a:t>
            </a:r>
          </a:p>
          <a:p>
            <a:r>
              <a:rPr lang="en-US" sz="2000" dirty="0"/>
              <a:t>What value </a:t>
            </a:r>
            <a:r>
              <a:rPr lang="en-US" sz="2000" b="1" u="sng" dirty="0"/>
              <a:t>should</a:t>
            </a:r>
            <a:r>
              <a:rPr lang="en-US" sz="2000" dirty="0"/>
              <a:t> Pop() return in this execution,</a:t>
            </a:r>
            <a:br>
              <a:rPr lang="en-US" sz="2000" dirty="0"/>
            </a:br>
            <a:r>
              <a:rPr lang="en-US" sz="2000" dirty="0"/>
              <a:t>to be consistent with the stack ADT?</a:t>
            </a:r>
          </a:p>
          <a:p>
            <a:r>
              <a:rPr lang="en-US" sz="2000" dirty="0">
                <a:solidFill>
                  <a:srgbClr val="71DAFF"/>
                </a:solidFill>
              </a:rPr>
              <a:t>Creativity: consider different thread schedules…</a:t>
            </a:r>
          </a:p>
          <a:p>
            <a:pPr lvl="1"/>
            <a:r>
              <a:rPr lang="en-US" dirty="0">
                <a:solidFill>
                  <a:srgbClr val="71DAFF"/>
                </a:solidFill>
              </a:rPr>
              <a:t>Eventually, we might try scheduling the successful CAS of O before the start of O’</a:t>
            </a:r>
          </a:p>
          <a:p>
            <a:r>
              <a:rPr lang="en-US" b="1" dirty="0"/>
              <a:t>What will O’ actually return? (See code)</a:t>
            </a:r>
          </a:p>
          <a:p>
            <a:r>
              <a:rPr lang="en-US" sz="2200" dirty="0"/>
              <a:t>O’ will return 5 instead of EMPTY.</a:t>
            </a:r>
          </a:p>
          <a:p>
            <a:r>
              <a:rPr lang="en-US" sz="2000" dirty="0"/>
              <a:t>This disagrees with the ADT! </a:t>
            </a:r>
            <a:r>
              <a:rPr lang="en-US" sz="2000" b="1" u="sng" dirty="0">
                <a:solidFill>
                  <a:srgbClr val="FFC000"/>
                </a:solidFill>
              </a:rPr>
              <a:t>So LP is wrong!</a:t>
            </a:r>
            <a:endParaRPr lang="en-US" sz="1800" b="1" u="sng" dirty="0">
              <a:solidFill>
                <a:srgbClr val="FFC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C8FD40-7003-4D2E-8C30-5591DA54531D}"/>
              </a:ext>
            </a:extLst>
          </p:cNvPr>
          <p:cNvGrpSpPr/>
          <p:nvPr/>
        </p:nvGrpSpPr>
        <p:grpSpPr>
          <a:xfrm>
            <a:off x="7238100" y="4268830"/>
            <a:ext cx="3956124" cy="1304364"/>
            <a:chOff x="7234000" y="3217837"/>
            <a:chExt cx="3956124" cy="1304364"/>
          </a:xfrm>
        </p:grpSpPr>
        <p:sp>
          <p:nvSpPr>
            <p:cNvPr id="48" name="Rectangle 47"/>
            <p:cNvSpPr/>
            <p:nvPr/>
          </p:nvSpPr>
          <p:spPr>
            <a:xfrm>
              <a:off x="7679517" y="3217837"/>
              <a:ext cx="3510607" cy="1232807"/>
            </a:xfrm>
            <a:prstGeom prst="rect">
              <a:avLst/>
            </a:prstGeom>
            <a:gradFill>
              <a:gsLst>
                <a:gs pos="0">
                  <a:srgbClr val="4B4B4B"/>
                </a:gs>
                <a:gs pos="100000">
                  <a:srgbClr val="000000"/>
                </a:gs>
              </a:gsLst>
              <a:lin ang="5400000" scaled="1"/>
            </a:gra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000" dirty="0"/>
            </a:p>
          </p:txBody>
        </p:sp>
        <p:cxnSp>
          <p:nvCxnSpPr>
            <p:cNvPr id="49" name="Straight Arrow Connector 48"/>
            <p:cNvCxnSpPr>
              <a:cxnSpLocks/>
            </p:cNvCxnSpPr>
            <p:nvPr/>
          </p:nvCxnSpPr>
          <p:spPr>
            <a:xfrm>
              <a:off x="8216579" y="4281821"/>
              <a:ext cx="2838847" cy="790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0614160" y="4245202"/>
              <a:ext cx="5389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Time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H="1">
              <a:off x="8427532" y="3300980"/>
              <a:ext cx="7902" cy="106428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7681986" y="3300980"/>
              <a:ext cx="7764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thread p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79518" y="3846480"/>
              <a:ext cx="7748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thread q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630761" y="3809583"/>
              <a:ext cx="2031301" cy="216644"/>
            </a:xfrm>
            <a:prstGeom prst="rect">
              <a:avLst/>
            </a:prstGeom>
            <a:solidFill>
              <a:srgbClr val="D5E7D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O: Push(5)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34000" y="3571020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</a:t>
              </a:r>
              <a:endParaRPr lang="en-CA" sz="24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9513C89-C0C2-4482-AFEB-139BD7A5D11F}"/>
                </a:ext>
              </a:extLst>
            </p:cNvPr>
            <p:cNvSpPr/>
            <p:nvPr/>
          </p:nvSpPr>
          <p:spPr>
            <a:xfrm>
              <a:off x="9601771" y="3336278"/>
              <a:ext cx="895377" cy="217711"/>
            </a:xfrm>
            <a:prstGeom prst="rect">
              <a:avLst/>
            </a:prstGeom>
            <a:solidFill>
              <a:srgbClr val="D5E7D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O’: Pop</a:t>
              </a:r>
            </a:p>
          </p:txBody>
        </p:sp>
      </p:grpSp>
      <p:sp>
        <p:nvSpPr>
          <p:cNvPr id="60" name="Rectangular Callout 43">
            <a:extLst>
              <a:ext uri="{FF2B5EF4-FFF2-40B4-BE49-F238E27FC236}">
                <a16:creationId xmlns:a16="http://schemas.microsoft.com/office/drawing/2014/main" id="{011CD877-A33F-4C93-99DC-C469E47B35DF}"/>
              </a:ext>
            </a:extLst>
          </p:cNvPr>
          <p:cNvSpPr/>
          <p:nvPr/>
        </p:nvSpPr>
        <p:spPr>
          <a:xfrm>
            <a:off x="7548925" y="5652216"/>
            <a:ext cx="1584470" cy="586239"/>
          </a:xfrm>
          <a:prstGeom prst="wedgeRectCallout">
            <a:avLst>
              <a:gd name="adj1" fmla="val 59004"/>
              <a:gd name="adj2" fmla="val -144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Successful CAS</a:t>
            </a:r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A15659-2F5B-4479-8474-8479B2DFEF73}"/>
              </a:ext>
            </a:extLst>
          </p:cNvPr>
          <p:cNvGrpSpPr/>
          <p:nvPr/>
        </p:nvGrpSpPr>
        <p:grpSpPr>
          <a:xfrm>
            <a:off x="10027672" y="4755561"/>
            <a:ext cx="664568" cy="1388748"/>
            <a:chOff x="10023572" y="3704568"/>
            <a:chExt cx="664568" cy="1388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ular Callout 43"/>
                <p:cNvSpPr/>
                <p:nvPr/>
              </p:nvSpPr>
              <p:spPr>
                <a:xfrm>
                  <a:off x="10023572" y="4608986"/>
                  <a:ext cx="556598" cy="484330"/>
                </a:xfrm>
                <a:prstGeom prst="wedgeRectCallout">
                  <a:avLst>
                    <a:gd name="adj1" fmla="val 61673"/>
                    <a:gd name="adj2" fmla="val -143331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𝑳𝑷</m:t>
                        </m:r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44" name="Rectangular Callout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3572" y="4608986"/>
                  <a:ext cx="556598" cy="484330"/>
                </a:xfrm>
                <a:prstGeom prst="wedgeRectCallout">
                  <a:avLst>
                    <a:gd name="adj1" fmla="val 61673"/>
                    <a:gd name="adj2" fmla="val -143331"/>
                  </a:avLst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 44"/>
            <p:cNvSpPr/>
            <p:nvPr/>
          </p:nvSpPr>
          <p:spPr>
            <a:xfrm>
              <a:off x="10642421" y="3704568"/>
              <a:ext cx="45719" cy="426673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A618208C-1CAF-4C0C-AEE6-25FF3D827A6B}"/>
              </a:ext>
            </a:extLst>
          </p:cNvPr>
          <p:cNvSpPr/>
          <p:nvPr/>
        </p:nvSpPr>
        <p:spPr>
          <a:xfrm>
            <a:off x="6464377" y="346348"/>
            <a:ext cx="5536394" cy="1525049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node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CAS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843BDE4-A225-40CC-8343-C80AC38CE907}"/>
              </a:ext>
            </a:extLst>
          </p:cNvPr>
          <p:cNvSpPr/>
          <p:nvPr/>
        </p:nvSpPr>
        <p:spPr>
          <a:xfrm>
            <a:off x="6464377" y="109787"/>
            <a:ext cx="5536394" cy="237447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stack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::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push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key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sz="16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A2B3F2C-88DB-4D4B-B026-ED481BFB4590}"/>
              </a:ext>
            </a:extLst>
          </p:cNvPr>
          <p:cNvSpPr/>
          <p:nvPr/>
        </p:nvSpPr>
        <p:spPr>
          <a:xfrm>
            <a:off x="6464377" y="2163155"/>
            <a:ext cx="5536394" cy="1829414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while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EMPTY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    node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*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-&gt;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;</a:t>
            </a:r>
            <a:endParaRPr lang="en-US" sz="1600" dirty="0"/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CAS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r>
              <a:rPr lang="en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B24D3F3-3FC7-4682-9ABA-80141E596EB5}"/>
              </a:ext>
            </a:extLst>
          </p:cNvPr>
          <p:cNvSpPr/>
          <p:nvPr/>
        </p:nvSpPr>
        <p:spPr>
          <a:xfrm>
            <a:off x="6464377" y="1932705"/>
            <a:ext cx="5536394" cy="23045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stack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::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pop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()</a:t>
            </a:r>
            <a:endParaRPr lang="en-US" sz="16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5DB6728-EF88-4354-9176-0B62FCFB9070}"/>
              </a:ext>
            </a:extLst>
          </p:cNvPr>
          <p:cNvSpPr/>
          <p:nvPr/>
        </p:nvSpPr>
        <p:spPr>
          <a:xfrm>
            <a:off x="9886181" y="1339118"/>
            <a:ext cx="997305" cy="32093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354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671" y="151947"/>
            <a:ext cx="6110235" cy="66260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Let’s see another example of an </a:t>
            </a:r>
            <a:r>
              <a:rPr lang="en-US" b="1" u="sng" dirty="0">
                <a:solidFill>
                  <a:srgbClr val="FFFF00"/>
                </a:solidFill>
              </a:rPr>
              <a:t>incorrect LP</a:t>
            </a:r>
            <a:r>
              <a:rPr lang="en-US" dirty="0">
                <a:solidFill>
                  <a:srgbClr val="FFFF00"/>
                </a:solidFill>
              </a:rPr>
              <a:t>: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the </a:t>
            </a:r>
            <a:r>
              <a:rPr lang="en-US" b="1" dirty="0">
                <a:solidFill>
                  <a:srgbClr val="FFFF00"/>
                </a:solidFill>
              </a:rPr>
              <a:t>last read of top</a:t>
            </a:r>
            <a:r>
              <a:rPr lang="en-US" dirty="0">
                <a:solidFill>
                  <a:srgbClr val="FFFF00"/>
                </a:solidFill>
              </a:rPr>
              <a:t> in</a:t>
            </a:r>
            <a:r>
              <a:rPr lang="en-US" b="1" dirty="0">
                <a:solidFill>
                  <a:srgbClr val="FFFF00"/>
                </a:solidFill>
              </a:rPr>
              <a:t> push</a:t>
            </a:r>
          </a:p>
          <a:p>
            <a:r>
              <a:rPr lang="en-US" b="1" dirty="0">
                <a:solidFill>
                  <a:srgbClr val="71DAFF"/>
                </a:solidFill>
              </a:rPr>
              <a:t>Heuristic question:</a:t>
            </a:r>
            <a:br>
              <a:rPr lang="en-US" b="1" dirty="0">
                <a:solidFill>
                  <a:srgbClr val="71DAFF"/>
                </a:solidFill>
              </a:rPr>
            </a:br>
            <a:r>
              <a:rPr lang="en-US" dirty="0">
                <a:solidFill>
                  <a:srgbClr val="71DAFF"/>
                </a:solidFill>
              </a:rPr>
              <a:t>can anyone else *see* our push yet?</a:t>
            </a:r>
          </a:p>
          <a:p>
            <a:r>
              <a:rPr lang="en-US" dirty="0"/>
              <a:t>Obtain sample execution via *creativity*</a:t>
            </a:r>
          </a:p>
          <a:p>
            <a:r>
              <a:rPr lang="en-US" sz="2000" dirty="0"/>
              <a:t>What value </a:t>
            </a:r>
            <a:r>
              <a:rPr lang="en-US" sz="2000" b="1" u="sng" dirty="0"/>
              <a:t>should</a:t>
            </a:r>
            <a:r>
              <a:rPr lang="en-US" sz="2000" dirty="0"/>
              <a:t> Pop() return in this execution, to be consistent with the stack ADT?</a:t>
            </a:r>
          </a:p>
          <a:p>
            <a:pPr lvl="1"/>
            <a:r>
              <a:rPr lang="en-US" dirty="0"/>
              <a:t>O’ must be linearized between its own start and end, so it must be </a:t>
            </a:r>
            <a:r>
              <a:rPr lang="en-US" b="1" dirty="0"/>
              <a:t>after O</a:t>
            </a:r>
            <a:r>
              <a:rPr lang="en-US" dirty="0"/>
              <a:t>. So, it </a:t>
            </a:r>
            <a:r>
              <a:rPr lang="en-US" b="1" u="sng" dirty="0"/>
              <a:t>must</a:t>
            </a:r>
            <a:r>
              <a:rPr lang="en-US" b="1" dirty="0"/>
              <a:t> </a:t>
            </a:r>
            <a:r>
              <a:rPr lang="en-US" dirty="0"/>
              <a:t>return 5!</a:t>
            </a:r>
            <a:endParaRPr lang="en-US" b="1" dirty="0"/>
          </a:p>
          <a:p>
            <a:r>
              <a:rPr lang="en-US" sz="2000" dirty="0"/>
              <a:t>After some *creativity* we try scheduling</a:t>
            </a:r>
            <a:br>
              <a:rPr lang="en-US" sz="2000" dirty="0"/>
            </a:br>
            <a:r>
              <a:rPr lang="en-US" sz="2000" dirty="0"/>
              <a:t>the LP of O before O’</a:t>
            </a:r>
            <a:br>
              <a:rPr lang="en-US" sz="2000" dirty="0"/>
            </a:br>
            <a:r>
              <a:rPr lang="en-US" sz="2000" dirty="0"/>
              <a:t>and the successful CAS of O after O’</a:t>
            </a:r>
          </a:p>
          <a:p>
            <a:r>
              <a:rPr lang="en-US" b="1" dirty="0"/>
              <a:t>What will O’ actually return?</a:t>
            </a:r>
          </a:p>
          <a:p>
            <a:r>
              <a:rPr lang="en-US" sz="2200" dirty="0"/>
              <a:t>O’ will return EMPTY instead of 5.</a:t>
            </a:r>
          </a:p>
          <a:p>
            <a:r>
              <a:rPr lang="en-US" sz="2000" dirty="0"/>
              <a:t>This disagrees with the ADT! </a:t>
            </a:r>
            <a:r>
              <a:rPr lang="en-US" sz="2000" b="1" u="sng" dirty="0">
                <a:solidFill>
                  <a:srgbClr val="FFC000"/>
                </a:solidFill>
              </a:rPr>
              <a:t>So LP is wrong!</a:t>
            </a:r>
            <a:endParaRPr lang="en-US" sz="1800" b="1" u="sng" dirty="0">
              <a:solidFill>
                <a:srgbClr val="FFC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C8FD40-7003-4D2E-8C30-5591DA54531D}"/>
              </a:ext>
            </a:extLst>
          </p:cNvPr>
          <p:cNvGrpSpPr/>
          <p:nvPr/>
        </p:nvGrpSpPr>
        <p:grpSpPr>
          <a:xfrm>
            <a:off x="7238100" y="4268830"/>
            <a:ext cx="3956124" cy="1304364"/>
            <a:chOff x="7234000" y="3217837"/>
            <a:chExt cx="3956124" cy="1304364"/>
          </a:xfrm>
        </p:grpSpPr>
        <p:sp>
          <p:nvSpPr>
            <p:cNvPr id="48" name="Rectangle 47"/>
            <p:cNvSpPr/>
            <p:nvPr/>
          </p:nvSpPr>
          <p:spPr>
            <a:xfrm>
              <a:off x="7679517" y="3217837"/>
              <a:ext cx="3510607" cy="1232807"/>
            </a:xfrm>
            <a:prstGeom prst="rect">
              <a:avLst/>
            </a:prstGeom>
            <a:gradFill>
              <a:gsLst>
                <a:gs pos="0">
                  <a:srgbClr val="4B4B4B"/>
                </a:gs>
                <a:gs pos="100000">
                  <a:srgbClr val="000000"/>
                </a:gs>
              </a:gsLst>
              <a:lin ang="5400000" scaled="1"/>
            </a:gra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000" dirty="0"/>
            </a:p>
          </p:txBody>
        </p:sp>
        <p:cxnSp>
          <p:nvCxnSpPr>
            <p:cNvPr id="49" name="Straight Arrow Connector 48"/>
            <p:cNvCxnSpPr>
              <a:cxnSpLocks/>
            </p:cNvCxnSpPr>
            <p:nvPr/>
          </p:nvCxnSpPr>
          <p:spPr>
            <a:xfrm>
              <a:off x="8216579" y="4281821"/>
              <a:ext cx="2838847" cy="790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0614160" y="4245202"/>
              <a:ext cx="5389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Time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H="1">
              <a:off x="8427532" y="3300980"/>
              <a:ext cx="7902" cy="106428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7681986" y="3300980"/>
              <a:ext cx="7764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thread p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79518" y="3846480"/>
              <a:ext cx="7748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thread q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630761" y="3809583"/>
              <a:ext cx="2031301" cy="216644"/>
            </a:xfrm>
            <a:prstGeom prst="rect">
              <a:avLst/>
            </a:prstGeom>
            <a:solidFill>
              <a:srgbClr val="D5E7D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O: Push(5)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34000" y="3571020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</a:t>
              </a:r>
              <a:endParaRPr lang="en-CA" sz="24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9513C89-C0C2-4482-AFEB-139BD7A5D11F}"/>
                </a:ext>
              </a:extLst>
            </p:cNvPr>
            <p:cNvSpPr/>
            <p:nvPr/>
          </p:nvSpPr>
          <p:spPr>
            <a:xfrm>
              <a:off x="9228474" y="3336278"/>
              <a:ext cx="895377" cy="217711"/>
            </a:xfrm>
            <a:prstGeom prst="rect">
              <a:avLst/>
            </a:prstGeom>
            <a:solidFill>
              <a:srgbClr val="D5E7D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O’: Pop</a:t>
              </a:r>
            </a:p>
          </p:txBody>
        </p:sp>
      </p:grpSp>
      <p:sp>
        <p:nvSpPr>
          <p:cNvPr id="60" name="Rectangular Callout 43">
            <a:extLst>
              <a:ext uri="{FF2B5EF4-FFF2-40B4-BE49-F238E27FC236}">
                <a16:creationId xmlns:a16="http://schemas.microsoft.com/office/drawing/2014/main" id="{011CD877-A33F-4C93-99DC-C469E47B35DF}"/>
              </a:ext>
            </a:extLst>
          </p:cNvPr>
          <p:cNvSpPr/>
          <p:nvPr/>
        </p:nvSpPr>
        <p:spPr>
          <a:xfrm>
            <a:off x="10009194" y="5632347"/>
            <a:ext cx="1584470" cy="586239"/>
          </a:xfrm>
          <a:prstGeom prst="wedgeRectCallout">
            <a:avLst>
              <a:gd name="adj1" fmla="val -20703"/>
              <a:gd name="adj2" fmla="val -1434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Successful CAS</a:t>
            </a:r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A15659-2F5B-4479-8474-8479B2DFEF73}"/>
              </a:ext>
            </a:extLst>
          </p:cNvPr>
          <p:cNvGrpSpPr/>
          <p:nvPr/>
        </p:nvGrpSpPr>
        <p:grpSpPr>
          <a:xfrm>
            <a:off x="8296987" y="4740320"/>
            <a:ext cx="664568" cy="1388748"/>
            <a:chOff x="10023572" y="3704568"/>
            <a:chExt cx="664568" cy="1388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ular Callout 43"/>
                <p:cNvSpPr/>
                <p:nvPr/>
              </p:nvSpPr>
              <p:spPr>
                <a:xfrm>
                  <a:off x="10023572" y="4608986"/>
                  <a:ext cx="556598" cy="484330"/>
                </a:xfrm>
                <a:prstGeom prst="wedgeRectCallout">
                  <a:avLst>
                    <a:gd name="adj1" fmla="val 61673"/>
                    <a:gd name="adj2" fmla="val -143331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𝑳𝑷</m:t>
                        </m:r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44" name="Rectangular Callout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3572" y="4608986"/>
                  <a:ext cx="556598" cy="484330"/>
                </a:xfrm>
                <a:prstGeom prst="wedgeRectCallout">
                  <a:avLst>
                    <a:gd name="adj1" fmla="val 61673"/>
                    <a:gd name="adj2" fmla="val -143331"/>
                  </a:avLst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 44"/>
            <p:cNvSpPr/>
            <p:nvPr/>
          </p:nvSpPr>
          <p:spPr>
            <a:xfrm>
              <a:off x="10642421" y="3704568"/>
              <a:ext cx="45719" cy="426673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A618208C-1CAF-4C0C-AEE6-25FF3D827A6B}"/>
              </a:ext>
            </a:extLst>
          </p:cNvPr>
          <p:cNvSpPr/>
          <p:nvPr/>
        </p:nvSpPr>
        <p:spPr>
          <a:xfrm>
            <a:off x="6464377" y="346348"/>
            <a:ext cx="5536394" cy="1525049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node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CAS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843BDE4-A225-40CC-8343-C80AC38CE907}"/>
              </a:ext>
            </a:extLst>
          </p:cNvPr>
          <p:cNvSpPr/>
          <p:nvPr/>
        </p:nvSpPr>
        <p:spPr>
          <a:xfrm>
            <a:off x="6464377" y="109787"/>
            <a:ext cx="5536394" cy="237447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stack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::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push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key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sz="16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A2B3F2C-88DB-4D4B-B026-ED481BFB4590}"/>
              </a:ext>
            </a:extLst>
          </p:cNvPr>
          <p:cNvSpPr/>
          <p:nvPr/>
        </p:nvSpPr>
        <p:spPr>
          <a:xfrm>
            <a:off x="6464377" y="2163155"/>
            <a:ext cx="5536394" cy="1829414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while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EMPTY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    node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*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-&gt;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;</a:t>
            </a:r>
            <a:endParaRPr lang="en-US" sz="1600" dirty="0"/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CAS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</a:t>
            </a:r>
            <a:r>
              <a:rPr lang="en-US" sz="1600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sz="1600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r>
              <a:rPr lang="en" sz="1600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" sz="1600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sz="1600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B24D3F3-3FC7-4682-9ABA-80141E596EB5}"/>
              </a:ext>
            </a:extLst>
          </p:cNvPr>
          <p:cNvSpPr/>
          <p:nvPr/>
        </p:nvSpPr>
        <p:spPr>
          <a:xfrm>
            <a:off x="6464377" y="1932705"/>
            <a:ext cx="5536394" cy="23045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stack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::</a:t>
            </a:r>
            <a:r>
              <a:rPr lang="en-US" sz="1600" dirty="0">
                <a:solidFill>
                  <a:srgbClr val="F8F8F8"/>
                </a:solidFill>
                <a:latin typeface="Courier New" panose="02070309020205020404" pitchFamily="49" charset="0"/>
              </a:rPr>
              <a:t>pop</a:t>
            </a:r>
            <a:r>
              <a:rPr lang="en-US" sz="1600" dirty="0">
                <a:solidFill>
                  <a:srgbClr val="FFAA00"/>
                </a:solidFill>
                <a:latin typeface="Courier New" panose="02070309020205020404" pitchFamily="49" charset="0"/>
              </a:rPr>
              <a:t>()</a:t>
            </a:r>
            <a:endParaRPr lang="en-US" sz="16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5DB6728-EF88-4354-9176-0B62FCFB9070}"/>
              </a:ext>
            </a:extLst>
          </p:cNvPr>
          <p:cNvSpPr/>
          <p:nvPr/>
        </p:nvSpPr>
        <p:spPr>
          <a:xfrm>
            <a:off x="8653207" y="824978"/>
            <a:ext cx="695816" cy="32093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514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B88684"/>
      </a:dk1>
      <a:lt1>
        <a:sysClr val="window" lastClr="402E2C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B88684"/>
      </a:dk1>
      <a:lt1>
        <a:sysClr val="window" lastClr="402E2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7494</TotalTime>
  <Words>3801</Words>
  <Application>Microsoft Office PowerPoint</Application>
  <PresentationFormat>Widescreen</PresentationFormat>
  <Paragraphs>464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Rockwell</vt:lpstr>
      <vt:lpstr>Arial</vt:lpstr>
      <vt:lpstr>Courier New</vt:lpstr>
      <vt:lpstr>Bookman Old Style</vt:lpstr>
      <vt:lpstr>Cambria Math</vt:lpstr>
      <vt:lpstr>Calibri</vt:lpstr>
      <vt:lpstr>Damask</vt:lpstr>
      <vt:lpstr>Multicore programming</vt:lpstr>
      <vt:lpstr>Announcements</vt:lpstr>
      <vt:lpstr>Last time</vt:lpstr>
      <vt:lpstr>Typical strategy for Lin. Proofs</vt:lpstr>
      <vt:lpstr>Other (important) proof possibilities</vt:lpstr>
      <vt:lpstr>Choosing Linearization points for our Stack</vt:lpstr>
      <vt:lpstr>Sanity checking your hypothesized LPs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Summarizing so far</vt:lpstr>
      <vt:lpstr>Proof Mechanics</vt:lpstr>
      <vt:lpstr>Proof Mechanics</vt:lpstr>
      <vt:lpstr>Useful theoretical machinery</vt:lpstr>
      <vt:lpstr>Stack Linearizability proof: Starting with A powerful Invariant</vt:lpstr>
      <vt:lpstr>Proving the lemma: Case 1</vt:lpstr>
      <vt:lpstr>Proving the lemma: Case 2</vt:lpstr>
      <vt:lpstr>What exactly did we just prove?</vt:lpstr>
      <vt:lpstr>Proving return values are correct</vt:lpstr>
    </vt:vector>
  </TitlesOfParts>
  <Company>IST Austria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Multicore programming</dc:title>
  <dc:creator>Trevor BROWN</dc:creator>
  <cp:lastModifiedBy>Trevor Brown</cp:lastModifiedBy>
  <cp:revision>252</cp:revision>
  <dcterms:created xsi:type="dcterms:W3CDTF">2018-08-02T15:34:22Z</dcterms:created>
  <dcterms:modified xsi:type="dcterms:W3CDTF">2021-04-30T00:23:21Z</dcterms:modified>
</cp:coreProperties>
</file>