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2"/>
  </p:notesMasterIdLst>
  <p:sldIdLst>
    <p:sldId id="256" r:id="rId2"/>
    <p:sldId id="471" r:id="rId3"/>
    <p:sldId id="443" r:id="rId4"/>
    <p:sldId id="325" r:id="rId5"/>
    <p:sldId id="327" r:id="rId6"/>
    <p:sldId id="328" r:id="rId7"/>
    <p:sldId id="330" r:id="rId8"/>
    <p:sldId id="331" r:id="rId9"/>
    <p:sldId id="332" r:id="rId10"/>
    <p:sldId id="333" r:id="rId11"/>
    <p:sldId id="334" r:id="rId12"/>
    <p:sldId id="335" r:id="rId13"/>
    <p:sldId id="445" r:id="rId14"/>
    <p:sldId id="446" r:id="rId15"/>
    <p:sldId id="447" r:id="rId16"/>
    <p:sldId id="448" r:id="rId17"/>
    <p:sldId id="449" r:id="rId18"/>
    <p:sldId id="450" r:id="rId19"/>
    <p:sldId id="451" r:id="rId20"/>
    <p:sldId id="444" r:id="rId21"/>
  </p:sldIdLst>
  <p:sldSz cx="12192000" cy="6858000"/>
  <p:notesSz cx="6858000" cy="9144000"/>
  <p:embeddedFontLst>
    <p:embeddedFont>
      <p:font typeface="Bookman Old Style" panose="02050604050505020204" pitchFamily="18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Rockwell" panose="02060603020205020403" pitchFamily="18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66"/>
    <a:srgbClr val="DDDD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24" autoAdjust="0"/>
    <p:restoredTop sz="94660"/>
  </p:normalViewPr>
  <p:slideViewPr>
    <p:cSldViewPr snapToGrid="0">
      <p:cViewPr varScale="1">
        <p:scale>
          <a:sx n="80" d="100"/>
          <a:sy n="80" d="100"/>
        </p:scale>
        <p:origin x="75" y="7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C6161-7B52-436D-ACF3-D03E5CDC2546}" type="datetimeFigureOut">
              <a:rPr lang="en-CA" smtClean="0"/>
              <a:t>2021-01-25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9B390-6013-4107-B952-25B9C3E6C3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82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389546"/>
            <a:ext cx="9001462" cy="1300271"/>
          </a:xfrm>
        </p:spPr>
        <p:txBody>
          <a:bodyPr>
            <a:normAutofit/>
          </a:bodyPr>
          <a:lstStyle/>
          <a:p>
            <a:r>
              <a:rPr lang="en-US" sz="4400" dirty="0"/>
              <a:t>Multicore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3738" y="1763948"/>
            <a:ext cx="10184524" cy="4085617"/>
          </a:xfrm>
        </p:spPr>
        <p:txBody>
          <a:bodyPr>
            <a:normAutofit/>
          </a:bodyPr>
          <a:lstStyle/>
          <a:p>
            <a:endParaRPr lang="en-US" sz="2600" dirty="0"/>
          </a:p>
          <a:p>
            <a:r>
              <a:rPr lang="en-US" sz="2800" dirty="0"/>
              <a:t>Harnessing Disorder</a:t>
            </a:r>
          </a:p>
          <a:p>
            <a:r>
              <a:rPr lang="en-US" sz="2600" b="1" dirty="0"/>
              <a:t>Lecture 5</a:t>
            </a:r>
          </a:p>
          <a:p>
            <a:endParaRPr lang="en-US" dirty="0"/>
          </a:p>
          <a:p>
            <a:r>
              <a:rPr lang="en-US" sz="2200" dirty="0"/>
              <a:t>Trevor Brown</a:t>
            </a:r>
          </a:p>
        </p:txBody>
      </p:sp>
    </p:spTree>
    <p:extLst>
      <p:ext uri="{BB962C8B-B14F-4D97-AF65-F5344CB8AC3E}">
        <p14:creationId xmlns:p14="http://schemas.microsoft.com/office/powerpoint/2010/main" val="330166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tradeoff arises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BFS only visits each node once</a:t>
            </a:r>
          </a:p>
          <a:p>
            <a:r>
              <a:rPr lang="en-US" dirty="0"/>
              <a:t>Now, we may visit a node many times</a:t>
            </a:r>
          </a:p>
          <a:p>
            <a:r>
              <a:rPr lang="en-US" dirty="0"/>
              <a:t>However, we may also gain parallelism</a:t>
            </a:r>
          </a:p>
          <a:p>
            <a:r>
              <a:rPr lang="en-US" dirty="0"/>
              <a:t>The question: how much do we win vs lose?</a:t>
            </a:r>
          </a:p>
          <a:p>
            <a:pPr lvl="1"/>
            <a:r>
              <a:rPr lang="en-US" dirty="0"/>
              <a:t>Win: parallel node processing</a:t>
            </a:r>
          </a:p>
          <a:p>
            <a:pPr lvl="1"/>
            <a:r>
              <a:rPr lang="en-US" dirty="0"/>
              <a:t>Lose: wasted work revisiting nodes</a:t>
            </a:r>
          </a:p>
          <a:p>
            <a:r>
              <a:rPr lang="en-US" dirty="0"/>
              <a:t>For example: big win in trees</a:t>
            </a:r>
          </a:p>
          <a:p>
            <a:pPr lvl="1"/>
            <a:r>
              <a:rPr lang="en-US" dirty="0"/>
              <a:t>(1 path to each leaf = no need to fix bad distances)</a:t>
            </a:r>
          </a:p>
        </p:txBody>
      </p:sp>
      <p:sp>
        <p:nvSpPr>
          <p:cNvPr id="4" name="Oval 3"/>
          <p:cNvSpPr/>
          <p:nvPr/>
        </p:nvSpPr>
        <p:spPr>
          <a:xfrm>
            <a:off x="8852683" y="2096064"/>
            <a:ext cx="525982" cy="54000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7087271" y="3041483"/>
            <a:ext cx="525982" cy="54000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8131143" y="3041482"/>
            <a:ext cx="525982" cy="54000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9436359" y="3041482"/>
            <a:ext cx="525982" cy="54000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/>
          <p:nvPr/>
        </p:nvSpPr>
        <p:spPr>
          <a:xfrm>
            <a:off x="10741575" y="3041481"/>
            <a:ext cx="525982" cy="54000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9" name="Oval 8"/>
          <p:cNvSpPr/>
          <p:nvPr/>
        </p:nvSpPr>
        <p:spPr>
          <a:xfrm>
            <a:off x="6430468" y="4416342"/>
            <a:ext cx="525982" cy="54000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0" name="Oval 9"/>
          <p:cNvSpPr/>
          <p:nvPr/>
        </p:nvSpPr>
        <p:spPr>
          <a:xfrm>
            <a:off x="7158752" y="4416341"/>
            <a:ext cx="525982" cy="54000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1" name="Oval 10"/>
          <p:cNvSpPr/>
          <p:nvPr/>
        </p:nvSpPr>
        <p:spPr>
          <a:xfrm>
            <a:off x="7868152" y="4416341"/>
            <a:ext cx="525982" cy="54000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2" name="Oval 11"/>
          <p:cNvSpPr/>
          <p:nvPr/>
        </p:nvSpPr>
        <p:spPr>
          <a:xfrm>
            <a:off x="8577552" y="4416341"/>
            <a:ext cx="525982" cy="54000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4" idx="3"/>
            <a:endCxn id="5" idx="7"/>
          </p:cNvCxnSpPr>
          <p:nvPr/>
        </p:nvCxnSpPr>
        <p:spPr>
          <a:xfrm flipH="1">
            <a:off x="7536225" y="2556991"/>
            <a:ext cx="1393486" cy="5635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4"/>
            <a:endCxn id="6" idx="7"/>
          </p:cNvCxnSpPr>
          <p:nvPr/>
        </p:nvCxnSpPr>
        <p:spPr>
          <a:xfrm flipH="1">
            <a:off x="8580097" y="2636073"/>
            <a:ext cx="535577" cy="4844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4"/>
            <a:endCxn id="7" idx="1"/>
          </p:cNvCxnSpPr>
          <p:nvPr/>
        </p:nvCxnSpPr>
        <p:spPr>
          <a:xfrm>
            <a:off x="9115674" y="2636073"/>
            <a:ext cx="397713" cy="4844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5"/>
            <a:endCxn id="8" idx="1"/>
          </p:cNvCxnSpPr>
          <p:nvPr/>
        </p:nvCxnSpPr>
        <p:spPr>
          <a:xfrm>
            <a:off x="9301637" y="2556991"/>
            <a:ext cx="1516966" cy="5635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3"/>
            <a:endCxn id="9" idx="0"/>
          </p:cNvCxnSpPr>
          <p:nvPr/>
        </p:nvCxnSpPr>
        <p:spPr>
          <a:xfrm flipH="1">
            <a:off x="6693459" y="3502410"/>
            <a:ext cx="470840" cy="9139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4"/>
            <a:endCxn id="10" idx="0"/>
          </p:cNvCxnSpPr>
          <p:nvPr/>
        </p:nvCxnSpPr>
        <p:spPr>
          <a:xfrm>
            <a:off x="7350262" y="3581492"/>
            <a:ext cx="71481" cy="8348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5"/>
            <a:endCxn id="11" idx="0"/>
          </p:cNvCxnSpPr>
          <p:nvPr/>
        </p:nvCxnSpPr>
        <p:spPr>
          <a:xfrm>
            <a:off x="7536225" y="3502410"/>
            <a:ext cx="594918" cy="9139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5"/>
            <a:endCxn id="12" idx="0"/>
          </p:cNvCxnSpPr>
          <p:nvPr/>
        </p:nvCxnSpPr>
        <p:spPr>
          <a:xfrm>
            <a:off x="7536225" y="3502410"/>
            <a:ext cx="1304318" cy="9139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157337" y="3666987"/>
            <a:ext cx="71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…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86002" y="4958802"/>
            <a:ext cx="71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8212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Dijkstra’s</a:t>
            </a:r>
            <a:r>
              <a:rPr lang="en-US" dirty="0"/>
              <a:t> algorithm is similar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Dijkstra’s</a:t>
            </a:r>
            <a:r>
              <a:rPr lang="en-US" dirty="0"/>
              <a:t> algorithm already incrementally improves distances</a:t>
            </a:r>
          </a:p>
          <a:p>
            <a:r>
              <a:rPr lang="en-US" dirty="0"/>
              <a:t>Like BFS, but with a </a:t>
            </a:r>
            <a:r>
              <a:rPr lang="en-US" b="1" dirty="0"/>
              <a:t>priority queue </a:t>
            </a:r>
            <a:r>
              <a:rPr lang="en-US" dirty="0"/>
              <a:t>that sorts by distance</a:t>
            </a:r>
          </a:p>
          <a:p>
            <a:r>
              <a:rPr lang="en-US" dirty="0"/>
              <a:t>Instead of </a:t>
            </a:r>
            <a:r>
              <a:rPr lang="en-US" dirty="0" err="1"/>
              <a:t>dequeue</a:t>
            </a:r>
            <a:r>
              <a:rPr lang="en-US" dirty="0"/>
              <a:t>, it uses </a:t>
            </a:r>
            <a:r>
              <a:rPr lang="en-US" dirty="0" err="1"/>
              <a:t>dequeueMin</a:t>
            </a:r>
            <a:endParaRPr lang="en-US" dirty="0"/>
          </a:p>
          <a:p>
            <a:r>
              <a:rPr lang="en-US" dirty="0"/>
              <a:t>Each node is only visited once</a:t>
            </a:r>
          </a:p>
          <a:p>
            <a:pPr lvl="1"/>
            <a:r>
              <a:rPr lang="en-US" dirty="0"/>
              <a:t>Because of the strict priority queue ordering</a:t>
            </a:r>
          </a:p>
          <a:p>
            <a:r>
              <a:rPr lang="en-US" dirty="0"/>
              <a:t>Without the strict priority ordering, nodes may need to be visited multiple times</a:t>
            </a:r>
          </a:p>
          <a:p>
            <a:r>
              <a:rPr lang="en-US" dirty="0"/>
              <a:t>Similar tradeoff </a:t>
            </a:r>
            <a:r>
              <a:rPr lang="en-US" dirty="0">
                <a:sym typeface="Wingdings" panose="05000000000000000000" pitchFamily="2" charset="2"/>
              </a:rPr>
              <a:t> can win by </a:t>
            </a:r>
            <a:r>
              <a:rPr lang="en-US" b="1" dirty="0">
                <a:sym typeface="Wingdings" panose="05000000000000000000" pitchFamily="2" charset="2"/>
              </a:rPr>
              <a:t>relaxing</a:t>
            </a:r>
            <a:r>
              <a:rPr lang="en-US" dirty="0">
                <a:sym typeface="Wingdings" panose="05000000000000000000" pitchFamily="2" charset="2"/>
              </a:rPr>
              <a:t> the ordering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0220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142895"/>
          </a:xfrm>
        </p:spPr>
        <p:txBody>
          <a:bodyPr>
            <a:normAutofit/>
          </a:bodyPr>
          <a:lstStyle/>
          <a:p>
            <a:r>
              <a:rPr lang="en-US" dirty="0"/>
              <a:t>Strict FIFO queues </a:t>
            </a:r>
            <a:r>
              <a:rPr lang="en-US" b="1" dirty="0"/>
              <a:t>do not </a:t>
            </a:r>
            <a:r>
              <a:rPr lang="en-US" dirty="0"/>
              <a:t>make it easy to implement concurrent BFS</a:t>
            </a:r>
          </a:p>
          <a:p>
            <a:r>
              <a:rPr lang="en-US" dirty="0"/>
              <a:t>Concurrent BFS does not need to rely on FIFO (</a:t>
            </a:r>
            <a:r>
              <a:rPr lang="en-US" dirty="0" err="1"/>
              <a:t>Dijkstra’s</a:t>
            </a:r>
            <a:r>
              <a:rPr lang="en-US" dirty="0"/>
              <a:t> similar)</a:t>
            </a:r>
          </a:p>
          <a:p>
            <a:r>
              <a:rPr lang="en-US" dirty="0"/>
              <a:t>How much should we order our data?</a:t>
            </a:r>
          </a:p>
          <a:p>
            <a:pPr lvl="1"/>
            <a:r>
              <a:rPr lang="en-US" dirty="0"/>
              <a:t>Strict orders kill concurrency</a:t>
            </a:r>
          </a:p>
          <a:p>
            <a:pPr lvl="1"/>
            <a:r>
              <a:rPr lang="en-US" dirty="0"/>
              <a:t>Random orders </a:t>
            </a:r>
            <a:r>
              <a:rPr lang="en-US" i="1" dirty="0"/>
              <a:t>may</a:t>
            </a:r>
            <a:r>
              <a:rPr lang="en-US" dirty="0"/>
              <a:t> perform poorly</a:t>
            </a:r>
          </a:p>
          <a:p>
            <a:r>
              <a:rPr lang="en-US" dirty="0"/>
              <a:t>Data structures with </a:t>
            </a:r>
            <a:r>
              <a:rPr lang="en-US" b="1" dirty="0"/>
              <a:t>relaxed ordering</a:t>
            </a:r>
          </a:p>
          <a:p>
            <a:pPr lvl="1"/>
            <a:r>
              <a:rPr lang="en-US" dirty="0"/>
              <a:t>Relaxed stacks, relaxed queues, relaxed priority queues</a:t>
            </a:r>
          </a:p>
          <a:p>
            <a:pPr lvl="1"/>
            <a:r>
              <a:rPr lang="en-US" dirty="0"/>
              <a:t>Typically provide bounds on how out-of-order things can get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6821586" y="3293571"/>
            <a:ext cx="4952325" cy="1076128"/>
          </a:xfrm>
          <a:prstGeom prst="wedgeRectCallout">
            <a:avLst>
              <a:gd name="adj1" fmla="val -87663"/>
              <a:gd name="adj2" fmla="val -989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Meta-point: concurrency is</a:t>
            </a:r>
            <a:br>
              <a:rPr lang="en-US" dirty="0"/>
            </a:br>
            <a:r>
              <a:rPr lang="en-US" dirty="0"/>
              <a:t>diametrically opposed to ordering.</a:t>
            </a:r>
          </a:p>
          <a:p>
            <a:pPr algn="ctr"/>
            <a:r>
              <a:rPr lang="en-US" dirty="0"/>
              <a:t>Ordering </a:t>
            </a:r>
            <a:r>
              <a:rPr lang="en-US" dirty="0">
                <a:sym typeface="Wingdings" panose="05000000000000000000" pitchFamily="2" charset="2"/>
              </a:rPr>
              <a:t> synchronization  waiting.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23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Harnessing disorder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Concurrent </a:t>
            </a:r>
            <a:r>
              <a:rPr lang="en-US" b="1" u="sng" dirty="0"/>
              <a:t>relaxed</a:t>
            </a:r>
            <a:r>
              <a:rPr lang="en-US" b="1" dirty="0"/>
              <a:t> q</a:t>
            </a:r>
            <a:r>
              <a:rPr lang="en-US" dirty="0"/>
              <a:t>ueues</a:t>
            </a:r>
          </a:p>
        </p:txBody>
      </p:sp>
    </p:spTree>
    <p:extLst>
      <p:ext uri="{BB962C8B-B14F-4D97-AF65-F5344CB8AC3E}">
        <p14:creationId xmlns:p14="http://schemas.microsoft.com/office/powerpoint/2010/main" val="2184283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Relaxed</a:t>
            </a:r>
            <a:r>
              <a:rPr lang="en-US" dirty="0"/>
              <a:t> queue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093242"/>
          </a:xfrm>
        </p:spPr>
        <p:txBody>
          <a:bodyPr>
            <a:noAutofit/>
          </a:bodyPr>
          <a:lstStyle/>
          <a:p>
            <a:r>
              <a:rPr lang="en-US" sz="2400" dirty="0"/>
              <a:t>Operations:</a:t>
            </a:r>
          </a:p>
          <a:p>
            <a:pPr lvl="1"/>
            <a:r>
              <a:rPr lang="en-US" sz="2000" dirty="0" err="1"/>
              <a:t>Enqueue</a:t>
            </a:r>
            <a:r>
              <a:rPr lang="en-US" sz="2000" dirty="0"/>
              <a:t>(e)</a:t>
            </a:r>
          </a:p>
          <a:p>
            <a:pPr lvl="2"/>
            <a:r>
              <a:rPr lang="en-US" sz="1800" dirty="0"/>
              <a:t>Adds element </a:t>
            </a:r>
            <a:r>
              <a:rPr lang="en-US" sz="1800" b="1" dirty="0"/>
              <a:t>e</a:t>
            </a:r>
            <a:r>
              <a:rPr lang="en-US" sz="1800" dirty="0"/>
              <a:t> to the back of the queue</a:t>
            </a:r>
          </a:p>
          <a:p>
            <a:pPr lvl="1"/>
            <a:r>
              <a:rPr lang="en-US" sz="2000" dirty="0" err="1"/>
              <a:t>Dequeue</a:t>
            </a:r>
            <a:r>
              <a:rPr lang="en-US" sz="2000" dirty="0"/>
              <a:t>()</a:t>
            </a:r>
          </a:p>
          <a:p>
            <a:pPr lvl="2"/>
            <a:r>
              <a:rPr lang="en-US" sz="1800" dirty="0"/>
              <a:t>Removes </a:t>
            </a:r>
            <a:r>
              <a:rPr lang="en-US" sz="1800" b="1" u="sng" dirty="0"/>
              <a:t>some element</a:t>
            </a:r>
            <a:r>
              <a:rPr lang="en-US" sz="1800" b="1" dirty="0"/>
              <a:t> </a:t>
            </a:r>
            <a:r>
              <a:rPr lang="en-US" sz="1800" dirty="0"/>
              <a:t>from the queue and returns it</a:t>
            </a:r>
          </a:p>
          <a:p>
            <a:r>
              <a:rPr lang="en-US" sz="2400" dirty="0"/>
              <a:t>Meaningless without a </a:t>
            </a:r>
            <a:r>
              <a:rPr lang="en-US" sz="2400" b="1" dirty="0"/>
              <a:t>quality guarantee</a:t>
            </a:r>
          </a:p>
          <a:p>
            <a:pPr lvl="1"/>
            <a:r>
              <a:rPr lang="en-US" sz="2000" dirty="0"/>
              <a:t>For example: “</a:t>
            </a:r>
            <a:r>
              <a:rPr lang="en-US" sz="2000" dirty="0" err="1"/>
              <a:t>dequeue</a:t>
            </a:r>
            <a:r>
              <a:rPr lang="en-US" sz="2000" dirty="0"/>
              <a:t> returns one of the k oldest keys in the queue”</a:t>
            </a:r>
          </a:p>
          <a:p>
            <a:pPr lvl="1"/>
            <a:r>
              <a:rPr lang="en-US" sz="2000" dirty="0"/>
              <a:t>(Otherwise it offers </a:t>
            </a:r>
            <a:r>
              <a:rPr lang="en-US" sz="2000" b="1" dirty="0"/>
              <a:t>no</a:t>
            </a:r>
            <a:r>
              <a:rPr lang="en-US" sz="2000" dirty="0"/>
              <a:t> ordering guarantees)</a:t>
            </a:r>
          </a:p>
        </p:txBody>
      </p:sp>
    </p:spTree>
    <p:extLst>
      <p:ext uri="{BB962C8B-B14F-4D97-AF65-F5344CB8AC3E}">
        <p14:creationId xmlns:p14="http://schemas.microsoft.com/office/powerpoint/2010/main" val="1987851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21" y="609600"/>
            <a:ext cx="11123710" cy="1326321"/>
          </a:xfrm>
        </p:spPr>
        <p:txBody>
          <a:bodyPr/>
          <a:lstStyle/>
          <a:p>
            <a:r>
              <a:rPr lang="en-US" dirty="0"/>
              <a:t>Multi-queue [ABKLN2018]:</a:t>
            </a:r>
            <a:br>
              <a:rPr lang="en-US" dirty="0"/>
            </a:br>
            <a:r>
              <a:rPr lang="en-US" dirty="0"/>
              <a:t>a concurrent relaxed queue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167887"/>
          </a:xfrm>
        </p:spPr>
        <p:txBody>
          <a:bodyPr/>
          <a:lstStyle/>
          <a:p>
            <a:r>
              <a:rPr lang="en-US" dirty="0"/>
              <a:t>Pick your </a:t>
            </a:r>
            <a:r>
              <a:rPr lang="en-US" dirty="0" err="1"/>
              <a:t>favourite</a:t>
            </a:r>
            <a:r>
              <a:rPr lang="en-US" dirty="0"/>
              <a:t> sequential or concurrent </a:t>
            </a:r>
            <a:r>
              <a:rPr lang="en-US" b="1" u="sng" dirty="0"/>
              <a:t>priority</a:t>
            </a:r>
            <a:r>
              <a:rPr lang="en-US" b="1" dirty="0"/>
              <a:t> </a:t>
            </a:r>
            <a:r>
              <a:rPr lang="en-US" dirty="0"/>
              <a:t>queue implementation X</a:t>
            </a:r>
          </a:p>
          <a:p>
            <a:r>
              <a:rPr lang="en-US" dirty="0"/>
              <a:t>We will use X as an algorithmic </a:t>
            </a:r>
            <a:r>
              <a:rPr lang="en-US" b="1" dirty="0"/>
              <a:t>building block</a:t>
            </a:r>
          </a:p>
          <a:p>
            <a:pPr lvl="1"/>
            <a:r>
              <a:rPr lang="en-US" dirty="0"/>
              <a:t>If X is sequential, we protect it </a:t>
            </a:r>
            <a:r>
              <a:rPr lang="en-US" u="sng" dirty="0"/>
              <a:t>with a lock</a:t>
            </a:r>
          </a:p>
          <a:p>
            <a:r>
              <a:rPr lang="en-US" dirty="0"/>
              <a:t>Idea:</a:t>
            </a:r>
          </a:p>
          <a:p>
            <a:pPr lvl="1"/>
            <a:r>
              <a:rPr lang="en-US" dirty="0"/>
              <a:t>Let N be the number of threads in the system</a:t>
            </a:r>
          </a:p>
          <a:p>
            <a:pPr lvl="1"/>
            <a:r>
              <a:rPr lang="en-US" dirty="0"/>
              <a:t>Assume threads have access to a consistent clock (wall time)</a:t>
            </a:r>
          </a:p>
          <a:p>
            <a:pPr lvl="1"/>
            <a:r>
              <a:rPr lang="en-US" dirty="0"/>
              <a:t>Create N separate </a:t>
            </a:r>
            <a:r>
              <a:rPr lang="en-US" b="1" dirty="0"/>
              <a:t>priority </a:t>
            </a:r>
            <a:r>
              <a:rPr lang="en-US" dirty="0"/>
              <a:t>queues of type X (called </a:t>
            </a:r>
            <a:r>
              <a:rPr lang="en-US" dirty="0" err="1"/>
              <a:t>subqueues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Threads will randomly pick </a:t>
            </a:r>
            <a:r>
              <a:rPr lang="en-US" dirty="0" err="1"/>
              <a:t>subqueues</a:t>
            </a:r>
            <a:r>
              <a:rPr lang="en-US" dirty="0"/>
              <a:t> to work on (in a particular way)</a:t>
            </a:r>
          </a:p>
          <a:p>
            <a:pPr lvl="1"/>
            <a:r>
              <a:rPr lang="en-US" dirty="0"/>
              <a:t>Prove </a:t>
            </a:r>
            <a:r>
              <a:rPr lang="en-US" dirty="0" err="1"/>
              <a:t>dequeue</a:t>
            </a:r>
            <a:r>
              <a:rPr lang="en-US" dirty="0"/>
              <a:t> operations return something “close” to the oldest key</a:t>
            </a:r>
          </a:p>
        </p:txBody>
      </p:sp>
    </p:spTree>
    <p:extLst>
      <p:ext uri="{BB962C8B-B14F-4D97-AF65-F5344CB8AC3E}">
        <p14:creationId xmlns:p14="http://schemas.microsoft.com/office/powerpoint/2010/main" val="53541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queue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093242"/>
          </a:xfrm>
        </p:spPr>
        <p:txBody>
          <a:bodyPr>
            <a:normAutofit/>
          </a:bodyPr>
          <a:lstStyle/>
          <a:p>
            <a:r>
              <a:rPr lang="en-US" sz="2400" dirty="0"/>
              <a:t>Stores keys and associated priorities</a:t>
            </a:r>
          </a:p>
          <a:p>
            <a:r>
              <a:rPr lang="en-US" sz="2400" dirty="0"/>
              <a:t>Operations:</a:t>
            </a:r>
          </a:p>
          <a:p>
            <a:pPr lvl="1"/>
            <a:r>
              <a:rPr lang="en-US" sz="2000" dirty="0" err="1"/>
              <a:t>Enqueue</a:t>
            </a:r>
            <a:r>
              <a:rPr lang="en-US" sz="2000" dirty="0"/>
              <a:t>(e, </a:t>
            </a:r>
            <a:r>
              <a:rPr lang="en-US" sz="2000" dirty="0" err="1"/>
              <a:t>pr</a:t>
            </a:r>
            <a:r>
              <a:rPr lang="en-US" sz="2000" dirty="0"/>
              <a:t>)</a:t>
            </a:r>
          </a:p>
          <a:p>
            <a:pPr lvl="2"/>
            <a:r>
              <a:rPr lang="en-US" sz="1800" dirty="0"/>
              <a:t>Adds </a:t>
            </a:r>
            <a:r>
              <a:rPr lang="en-US" sz="1800" b="1" dirty="0"/>
              <a:t>e</a:t>
            </a:r>
            <a:r>
              <a:rPr lang="en-US" sz="1800" dirty="0"/>
              <a:t> to the priority queue with priority </a:t>
            </a:r>
            <a:r>
              <a:rPr lang="en-US" sz="1800" b="1" dirty="0" err="1"/>
              <a:t>pr</a:t>
            </a:r>
            <a:endParaRPr lang="en-US" sz="1800" b="1" dirty="0"/>
          </a:p>
          <a:p>
            <a:pPr lvl="1"/>
            <a:r>
              <a:rPr lang="en-US" sz="2000" dirty="0" err="1"/>
              <a:t>DequeueMin</a:t>
            </a:r>
            <a:r>
              <a:rPr lang="en-US" sz="2000" dirty="0"/>
              <a:t>()</a:t>
            </a:r>
          </a:p>
          <a:p>
            <a:pPr lvl="2"/>
            <a:r>
              <a:rPr lang="en-US" sz="1800" dirty="0"/>
              <a:t>Removes the </a:t>
            </a:r>
            <a:r>
              <a:rPr lang="en-US" sz="1800" b="1" dirty="0"/>
              <a:t>highest priority </a:t>
            </a:r>
            <a:r>
              <a:rPr lang="en-US" sz="1800" dirty="0"/>
              <a:t>element and returns it</a:t>
            </a:r>
          </a:p>
        </p:txBody>
      </p:sp>
    </p:spTree>
    <p:extLst>
      <p:ext uri="{BB962C8B-B14F-4D97-AF65-F5344CB8AC3E}">
        <p14:creationId xmlns:p14="http://schemas.microsoft.com/office/powerpoint/2010/main" val="2558486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Multi-queue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5676" y="2333867"/>
            <a:ext cx="5872682" cy="3695136"/>
          </a:xfrm>
        </p:spPr>
        <p:txBody>
          <a:bodyPr/>
          <a:lstStyle/>
          <a:p>
            <a:r>
              <a:rPr lang="en-US" dirty="0" err="1"/>
              <a:t>DequeueMin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Pick </a:t>
            </a:r>
            <a:r>
              <a:rPr lang="en-US" b="1" dirty="0"/>
              <a:t>two</a:t>
            </a:r>
            <a:r>
              <a:rPr lang="en-US" dirty="0"/>
              <a:t> uniform random </a:t>
            </a:r>
            <a:r>
              <a:rPr lang="en-US" dirty="0" err="1"/>
              <a:t>subqueues</a:t>
            </a:r>
            <a:r>
              <a:rPr lang="en-US" dirty="0"/>
              <a:t> </a:t>
            </a:r>
            <a:r>
              <a:rPr lang="en-US" b="1" dirty="0"/>
              <a:t>qi and </a:t>
            </a:r>
            <a:r>
              <a:rPr lang="en-US" b="1" dirty="0" err="1"/>
              <a:t>qj</a:t>
            </a:r>
            <a:endParaRPr lang="en-US" dirty="0"/>
          </a:p>
          <a:p>
            <a:pPr lvl="1"/>
            <a:r>
              <a:rPr lang="en-US" dirty="0"/>
              <a:t>Dequeue from whichever of </a:t>
            </a:r>
            <a:r>
              <a:rPr lang="en-US" b="1" dirty="0"/>
              <a:t>qi</a:t>
            </a:r>
            <a:r>
              <a:rPr lang="en-US" dirty="0"/>
              <a:t> and </a:t>
            </a:r>
            <a:r>
              <a:rPr lang="en-US" b="1" dirty="0" err="1"/>
              <a:t>qj</a:t>
            </a:r>
            <a:r>
              <a:rPr lang="en-US" dirty="0"/>
              <a:t> has the </a:t>
            </a:r>
            <a:r>
              <a:rPr lang="en-US" u="sng" dirty="0"/>
              <a:t>older</a:t>
            </a:r>
            <a:r>
              <a:rPr lang="en-US" dirty="0"/>
              <a:t> </a:t>
            </a:r>
            <a:r>
              <a:rPr lang="en-US" b="1" dirty="0"/>
              <a:t>top </a:t>
            </a:r>
            <a:r>
              <a:rPr lang="en-US" dirty="0"/>
              <a:t>element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79510" y="4515020"/>
            <a:ext cx="1772817" cy="1530167"/>
            <a:chOff x="2152261" y="3282500"/>
            <a:chExt cx="1772817" cy="1530167"/>
          </a:xfrm>
        </p:grpSpPr>
        <p:sp>
          <p:nvSpPr>
            <p:cNvPr id="4" name="Isosceles Triangle 3"/>
            <p:cNvSpPr/>
            <p:nvPr/>
          </p:nvSpPr>
          <p:spPr>
            <a:xfrm>
              <a:off x="2152261" y="3284376"/>
              <a:ext cx="1772817" cy="152829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2329542" y="3284376"/>
              <a:ext cx="1418254" cy="122263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2477651" y="3284376"/>
              <a:ext cx="1122036" cy="96727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2597984" y="3282500"/>
              <a:ext cx="881369" cy="75980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2714000" y="3282500"/>
              <a:ext cx="649552" cy="55995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/>
                <a:t>f,40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90141" y="4515020"/>
            <a:ext cx="1772817" cy="1530167"/>
            <a:chOff x="2152261" y="3282500"/>
            <a:chExt cx="1772817" cy="1530167"/>
          </a:xfrm>
        </p:grpSpPr>
        <p:sp>
          <p:nvSpPr>
            <p:cNvPr id="12" name="Isosceles Triangle 11"/>
            <p:cNvSpPr/>
            <p:nvPr/>
          </p:nvSpPr>
          <p:spPr>
            <a:xfrm>
              <a:off x="2152261" y="3284376"/>
              <a:ext cx="1772817" cy="152829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2329542" y="3284376"/>
              <a:ext cx="1418254" cy="122263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477651" y="3284376"/>
              <a:ext cx="1122036" cy="96727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2597984" y="3282500"/>
              <a:ext cx="881369" cy="75980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2714000" y="3282500"/>
              <a:ext cx="649552" cy="55995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/>
                <a:t>b,37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00770" y="4509737"/>
            <a:ext cx="1772817" cy="1530167"/>
            <a:chOff x="2152261" y="3282500"/>
            <a:chExt cx="1772817" cy="1530167"/>
          </a:xfrm>
        </p:grpSpPr>
        <p:sp>
          <p:nvSpPr>
            <p:cNvPr id="19" name="Isosceles Triangle 18"/>
            <p:cNvSpPr/>
            <p:nvPr/>
          </p:nvSpPr>
          <p:spPr>
            <a:xfrm>
              <a:off x="2152261" y="3284376"/>
              <a:ext cx="1772817" cy="152829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2329542" y="3284376"/>
              <a:ext cx="1418254" cy="122263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477651" y="3284376"/>
              <a:ext cx="1122036" cy="96727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2597984" y="3282500"/>
              <a:ext cx="881369" cy="75980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2714000" y="3282500"/>
              <a:ext cx="649552" cy="55995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/>
                <a:t>k,41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109208" y="4897801"/>
            <a:ext cx="71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…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8858146" y="4504454"/>
            <a:ext cx="1772817" cy="1530167"/>
            <a:chOff x="2152261" y="3282500"/>
            <a:chExt cx="1772817" cy="1530167"/>
          </a:xfrm>
        </p:grpSpPr>
        <p:sp>
          <p:nvSpPr>
            <p:cNvPr id="27" name="Isosceles Triangle 26"/>
            <p:cNvSpPr/>
            <p:nvPr/>
          </p:nvSpPr>
          <p:spPr>
            <a:xfrm>
              <a:off x="2152261" y="3284376"/>
              <a:ext cx="1772817" cy="152829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2329542" y="3284376"/>
              <a:ext cx="1418254" cy="122263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2477651" y="3284376"/>
              <a:ext cx="1122036" cy="96727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2597984" y="3282500"/>
              <a:ext cx="881369" cy="75980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2714000" y="3282500"/>
              <a:ext cx="649552" cy="55995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/>
                <a:t>j,32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344680" y="407499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  <a:r>
              <a:rPr lang="en-US" baseline="-250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54647" y="407499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  <a:r>
              <a:rPr lang="en-US" baseline="-25000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70491" y="407499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  <a:r>
              <a:rPr lang="en-US" baseline="-25000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523940" y="407499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637319" y="2248464"/>
            <a:ext cx="5095813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Enqueue</a:t>
            </a:r>
            <a:r>
              <a:rPr lang="en-US" dirty="0"/>
              <a:t>(e)</a:t>
            </a:r>
          </a:p>
          <a:p>
            <a:pPr lvl="1"/>
            <a:r>
              <a:rPr lang="en-US" dirty="0"/>
              <a:t>Pick a uniform random </a:t>
            </a:r>
            <a:r>
              <a:rPr lang="en-US" dirty="0" err="1"/>
              <a:t>subqueue</a:t>
            </a:r>
            <a:r>
              <a:rPr lang="en-US" dirty="0"/>
              <a:t> </a:t>
            </a:r>
            <a:r>
              <a:rPr lang="en-US" b="1" dirty="0"/>
              <a:t>q</a:t>
            </a:r>
            <a:endParaRPr lang="en-US" dirty="0"/>
          </a:p>
          <a:p>
            <a:pPr lvl="1"/>
            <a:r>
              <a:rPr lang="en-US" dirty="0"/>
              <a:t>t = Read(current wall time)</a:t>
            </a:r>
          </a:p>
          <a:p>
            <a:pPr lvl="1"/>
            <a:r>
              <a:rPr lang="en-US" dirty="0" err="1"/>
              <a:t>Enqueue</a:t>
            </a:r>
            <a:r>
              <a:rPr lang="en-US" dirty="0"/>
              <a:t> </a:t>
            </a:r>
            <a:r>
              <a:rPr lang="en-US" b="1" dirty="0"/>
              <a:t>e</a:t>
            </a:r>
            <a:r>
              <a:rPr lang="en-US" dirty="0"/>
              <a:t> in </a:t>
            </a:r>
            <a:r>
              <a:rPr lang="en-US" b="1" dirty="0"/>
              <a:t>q</a:t>
            </a:r>
            <a:r>
              <a:rPr lang="en-US" dirty="0"/>
              <a:t> with priority </a:t>
            </a:r>
            <a:r>
              <a:rPr lang="en-US" b="1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51417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guarantee?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099463"/>
          </a:xfrm>
        </p:spPr>
        <p:txBody>
          <a:bodyPr/>
          <a:lstStyle/>
          <a:p>
            <a:r>
              <a:rPr lang="en-US" dirty="0"/>
              <a:t>Consider a multi-queue containing S elements</a:t>
            </a:r>
          </a:p>
          <a:p>
            <a:r>
              <a:rPr lang="en-US" dirty="0"/>
              <a:t>We say the oldest element has rank 1 (most desirable),</a:t>
            </a:r>
            <a:br>
              <a:rPr lang="en-US" dirty="0"/>
            </a:br>
            <a:r>
              <a:rPr lang="en-US" dirty="0"/>
              <a:t>and the newest element has rank S (least desirable)</a:t>
            </a:r>
          </a:p>
          <a:p>
            <a:r>
              <a:rPr lang="en-US" dirty="0" err="1"/>
              <a:t>Dequeue</a:t>
            </a:r>
            <a:r>
              <a:rPr lang="en-US" dirty="0"/>
              <a:t> returns an element:</a:t>
            </a:r>
          </a:p>
          <a:p>
            <a:pPr lvl="1"/>
            <a:r>
              <a:rPr lang="en-US" dirty="0"/>
              <a:t>with rank O(N log N) with high probability, where N  = #threads</a:t>
            </a:r>
          </a:p>
          <a:p>
            <a:r>
              <a:rPr lang="en-US" dirty="0"/>
              <a:t>Rank is tied to </a:t>
            </a:r>
            <a:r>
              <a:rPr lang="en-US" b="1" dirty="0"/>
              <a:t>number of threads</a:t>
            </a:r>
            <a:r>
              <a:rPr lang="en-US" dirty="0"/>
              <a:t> --- </a:t>
            </a:r>
            <a:r>
              <a:rPr lang="en-US" b="1" dirty="0"/>
              <a:t>independent</a:t>
            </a:r>
            <a:r>
              <a:rPr lang="en-US" dirty="0"/>
              <a:t> of queue size!</a:t>
            </a:r>
          </a:p>
          <a:p>
            <a:pPr lvl="1"/>
            <a:r>
              <a:rPr lang="en-US" dirty="0"/>
              <a:t>Very “close” to FIFO for large queues</a:t>
            </a:r>
          </a:p>
          <a:p>
            <a:pPr lvl="1"/>
            <a:r>
              <a:rPr lang="en-US" dirty="0"/>
              <a:t>More accurate as queue gets larger</a:t>
            </a:r>
          </a:p>
        </p:txBody>
      </p:sp>
    </p:spTree>
    <p:extLst>
      <p:ext uri="{BB962C8B-B14F-4D97-AF65-F5344CB8AC3E}">
        <p14:creationId xmlns:p14="http://schemas.microsoft.com/office/powerpoint/2010/main" val="410167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51881"/>
            <a:ext cx="10353761" cy="1103977"/>
          </a:xfrm>
        </p:spPr>
        <p:txBody>
          <a:bodyPr/>
          <a:lstStyle/>
          <a:p>
            <a:r>
              <a:rPr lang="en-US" dirty="0"/>
              <a:t>How does it perform?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98" y="1155858"/>
            <a:ext cx="6001651" cy="1063423"/>
          </a:xfrm>
        </p:spPr>
        <p:txBody>
          <a:bodyPr>
            <a:normAutofit/>
          </a:bodyPr>
          <a:lstStyle/>
          <a:p>
            <a:r>
              <a:rPr lang="en-US" dirty="0"/>
              <a:t>Leading Strict FIFO queues (up to 2016)</a:t>
            </a:r>
          </a:p>
          <a:p>
            <a:r>
              <a:rPr lang="en-US" dirty="0"/>
              <a:t>No real scaling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517" y="2219281"/>
            <a:ext cx="4224039" cy="240739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8EAFE64-BEF5-4329-B812-0623EEC0E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05"/>
          <a:stretch/>
        </p:blipFill>
        <p:spPr bwMode="auto">
          <a:xfrm>
            <a:off x="753627" y="2219281"/>
            <a:ext cx="4687936" cy="384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7A3B004-1939-4464-8653-F371CE7A692A}"/>
              </a:ext>
            </a:extLst>
          </p:cNvPr>
          <p:cNvSpPr/>
          <p:nvPr/>
        </p:nvSpPr>
        <p:spPr>
          <a:xfrm>
            <a:off x="981759" y="5931962"/>
            <a:ext cx="5385423" cy="66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http://concurrencyfreaks.blogspot.com/2016/11/faaarrayqueue-mpmc-lock-free-queue-part.html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960188" y="1710708"/>
            <a:ext cx="4511966" cy="760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MultiQueue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777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proved that our lock-free stack is correct (</a:t>
            </a:r>
            <a:r>
              <a:rPr lang="en-US" dirty="0" err="1"/>
              <a:t>linearizable</a:t>
            </a:r>
            <a:r>
              <a:rPr lang="en-US" dirty="0"/>
              <a:t>)</a:t>
            </a:r>
          </a:p>
          <a:p>
            <a:endParaRPr lang="en-US" u="sng" dirty="0"/>
          </a:p>
          <a:p>
            <a:r>
              <a:rPr lang="en-US" b="1" dirty="0"/>
              <a:t>This time:</a:t>
            </a:r>
          </a:p>
          <a:p>
            <a:pPr lvl="1"/>
            <a:r>
              <a:rPr lang="en-US" dirty="0"/>
              <a:t>Stack performance</a:t>
            </a:r>
          </a:p>
          <a:p>
            <a:pPr lvl="1"/>
            <a:r>
              <a:rPr lang="en-US" dirty="0"/>
              <a:t>Difficulties in </a:t>
            </a:r>
            <a:r>
              <a:rPr lang="en-US" b="1" dirty="0"/>
              <a:t>using</a:t>
            </a:r>
            <a:r>
              <a:rPr lang="en-US" dirty="0"/>
              <a:t> ordered data structures</a:t>
            </a:r>
          </a:p>
          <a:p>
            <a:pPr lvl="1"/>
            <a:r>
              <a:rPr lang="en-US" dirty="0"/>
              <a:t>Harnessing disorder</a:t>
            </a:r>
          </a:p>
        </p:txBody>
      </p:sp>
    </p:spTree>
    <p:extLst>
      <p:ext uri="{BB962C8B-B14F-4D97-AF65-F5344CB8AC3E}">
        <p14:creationId xmlns:p14="http://schemas.microsoft.com/office/powerpoint/2010/main" val="3485879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4047"/>
            <a:ext cx="10353761" cy="820994"/>
          </a:xfrm>
        </p:spPr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041" y="1348902"/>
            <a:ext cx="11061270" cy="4792494"/>
          </a:xfrm>
        </p:spPr>
        <p:txBody>
          <a:bodyPr>
            <a:normAutofit/>
          </a:bodyPr>
          <a:lstStyle/>
          <a:p>
            <a:r>
              <a:rPr lang="en-US" dirty="0"/>
              <a:t>Challenges of actually using stacks/queues and other </a:t>
            </a:r>
            <a:r>
              <a:rPr lang="en-US" b="1" dirty="0"/>
              <a:t>ordered </a:t>
            </a:r>
            <a:r>
              <a:rPr lang="en-US" dirty="0"/>
              <a:t>data structures</a:t>
            </a:r>
          </a:p>
          <a:p>
            <a:r>
              <a:rPr lang="en-US" dirty="0"/>
              <a:t>Strictly ordered data structures such as queues</a:t>
            </a:r>
          </a:p>
          <a:p>
            <a:pPr lvl="1"/>
            <a:r>
              <a:rPr lang="en-US" dirty="0"/>
              <a:t>limited concurrency</a:t>
            </a:r>
          </a:p>
          <a:p>
            <a:pPr lvl="1"/>
            <a:r>
              <a:rPr lang="en-US" dirty="0"/>
              <a:t>algorithms such as BFS cannot easily </a:t>
            </a:r>
            <a:r>
              <a:rPr lang="en-US" i="1" dirty="0"/>
              <a:t>harness</a:t>
            </a:r>
            <a:r>
              <a:rPr lang="en-US" dirty="0"/>
              <a:t> this strict ordering</a:t>
            </a:r>
          </a:p>
          <a:p>
            <a:r>
              <a:rPr lang="en-US" dirty="0"/>
              <a:t>Relaxed data structures</a:t>
            </a:r>
          </a:p>
          <a:p>
            <a:pPr lvl="1"/>
            <a:r>
              <a:rPr lang="en-US" i="1" dirty="0"/>
              <a:t>somewhat</a:t>
            </a:r>
            <a:r>
              <a:rPr lang="en-US" dirty="0"/>
              <a:t> ordered --- allow some </a:t>
            </a:r>
            <a:r>
              <a:rPr lang="en-US" i="1" dirty="0"/>
              <a:t>inversions</a:t>
            </a:r>
            <a:r>
              <a:rPr lang="en-US" dirty="0"/>
              <a:t> in the strict ordering (better scalability)</a:t>
            </a:r>
          </a:p>
          <a:p>
            <a:pPr lvl="1"/>
            <a:r>
              <a:rPr lang="en-US" dirty="0"/>
              <a:t>applications that can handle the inversions can benefit from this scalability</a:t>
            </a:r>
          </a:p>
          <a:p>
            <a:pPr lvl="2"/>
            <a:r>
              <a:rPr lang="en-US" dirty="0"/>
              <a:t>example of relaxed BFS / </a:t>
            </a:r>
            <a:r>
              <a:rPr lang="en-US" dirty="0" err="1"/>
              <a:t>Dijkstra’s</a:t>
            </a:r>
            <a:endParaRPr lang="en-US" dirty="0"/>
          </a:p>
          <a:p>
            <a:pPr lvl="2"/>
            <a:r>
              <a:rPr lang="en-US" dirty="0"/>
              <a:t>tradeoff between greater scalability and repeated work (node adjustments)</a:t>
            </a:r>
          </a:p>
          <a:p>
            <a:r>
              <a:rPr lang="en-US" dirty="0"/>
              <a:t>Discussion of NUMA effects (L3 invalidations/misses when running on different sockets)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lscpu</a:t>
            </a:r>
            <a:r>
              <a:rPr lang="en-US" dirty="0"/>
              <a:t> to see CPU topology 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taskset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–c 0-7,16-23</a:t>
            </a:r>
            <a:r>
              <a:rPr lang="en-US" dirty="0"/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numactl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–N 0</a:t>
            </a:r>
            <a:r>
              <a:rPr lang="en-US" dirty="0"/>
              <a:t> to pin threads</a:t>
            </a:r>
          </a:p>
        </p:txBody>
      </p:sp>
    </p:spTree>
    <p:extLst>
      <p:ext uri="{BB962C8B-B14F-4D97-AF65-F5344CB8AC3E}">
        <p14:creationId xmlns:p14="http://schemas.microsoft.com/office/powerpoint/2010/main" val="856312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127" y="2096064"/>
            <a:ext cx="6205731" cy="3707989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8843790" y="4180114"/>
            <a:ext cx="1828800" cy="877078"/>
          </a:xfrm>
          <a:prstGeom prst="wedgeRectCallout">
            <a:avLst>
              <a:gd name="adj1" fmla="val -88860"/>
              <a:gd name="adj2" fmla="val 4618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Treiber</a:t>
            </a:r>
            <a:r>
              <a:rPr lang="en-US" dirty="0"/>
              <a:t> stack</a:t>
            </a:r>
            <a:br>
              <a:rPr lang="en-US" dirty="0"/>
            </a:br>
            <a:r>
              <a:rPr lang="en-US" dirty="0"/>
              <a:t>we just saw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584718" y="765006"/>
            <a:ext cx="3526973" cy="1015507"/>
          </a:xfrm>
          <a:prstGeom prst="wedgeRectCallout">
            <a:avLst>
              <a:gd name="adj1" fmla="val 21986"/>
              <a:gd name="adj2" fmla="val 15035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Are stacks really suitable for multicore programming?</a:t>
            </a:r>
            <a:br>
              <a:rPr lang="en-US" dirty="0"/>
            </a:br>
            <a:r>
              <a:rPr lang="en-US" dirty="0"/>
              <a:t>One thread is best…</a:t>
            </a:r>
          </a:p>
        </p:txBody>
      </p:sp>
      <p:sp>
        <p:nvSpPr>
          <p:cNvPr id="7" name="Right Brace 6"/>
          <p:cNvSpPr/>
          <p:nvPr/>
        </p:nvSpPr>
        <p:spPr>
          <a:xfrm>
            <a:off x="8136293" y="3284376"/>
            <a:ext cx="245987" cy="1561322"/>
          </a:xfrm>
          <a:prstGeom prst="rightBrace">
            <a:avLst>
              <a:gd name="adj1" fmla="val 61934"/>
              <a:gd name="adj2" fmla="val 50000"/>
            </a:avLst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9095716" y="3187959"/>
            <a:ext cx="2548887" cy="877078"/>
          </a:xfrm>
          <a:prstGeom prst="wedgeRectCallout">
            <a:avLst>
              <a:gd name="adj1" fmla="val -75438"/>
              <a:gd name="adj2" fmla="val 4689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Other stacks developed up to 2012</a:t>
            </a:r>
          </a:p>
        </p:txBody>
      </p:sp>
    </p:spTree>
    <p:extLst>
      <p:ext uri="{BB962C8B-B14F-4D97-AF65-F5344CB8AC3E}">
        <p14:creationId xmlns:p14="http://schemas.microsoft.com/office/powerpoint/2010/main" val="375589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stacks, but FIFO instead of LIFO</a:t>
            </a:r>
          </a:p>
          <a:p>
            <a:r>
              <a:rPr lang="en-US" dirty="0"/>
              <a:t>Logical next step</a:t>
            </a:r>
          </a:p>
          <a:p>
            <a:pPr lvl="1"/>
            <a:r>
              <a:rPr lang="en-US" dirty="0"/>
              <a:t>Concurrent modification of </a:t>
            </a:r>
            <a:r>
              <a:rPr lang="en-US" b="1" dirty="0"/>
              <a:t>two </a:t>
            </a:r>
            <a:r>
              <a:rPr lang="en-US" dirty="0"/>
              <a:t>pointers (head/tail) rather than just one (stack top)</a:t>
            </a:r>
          </a:p>
          <a:p>
            <a:r>
              <a:rPr lang="en-US" dirty="0"/>
              <a:t>Not covering in detail (no implementation / proofs)</a:t>
            </a:r>
          </a:p>
          <a:p>
            <a:pPr lvl="1"/>
            <a:r>
              <a:rPr lang="en-US" dirty="0"/>
              <a:t>They don’t scale</a:t>
            </a:r>
          </a:p>
          <a:p>
            <a:pPr lvl="1"/>
            <a:r>
              <a:rPr lang="en-US" dirty="0"/>
              <a:t>Are they really useful? </a:t>
            </a:r>
            <a:r>
              <a:rPr lang="en-US" b="1" dirty="0"/>
              <a:t>Mainly just for handing data from one thread to another…</a:t>
            </a:r>
          </a:p>
        </p:txBody>
      </p:sp>
    </p:spTree>
    <p:extLst>
      <p:ext uri="{BB962C8B-B14F-4D97-AF65-F5344CB8AC3E}">
        <p14:creationId xmlns:p14="http://schemas.microsoft.com/office/powerpoint/2010/main" val="60646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would we want concurrent stacks or queues?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have a fast concurrent queue</a:t>
            </a:r>
          </a:p>
          <a:p>
            <a:r>
              <a:rPr lang="en-US" dirty="0"/>
              <a:t>Do we care?</a:t>
            </a:r>
          </a:p>
          <a:p>
            <a:r>
              <a:rPr lang="en-US" dirty="0"/>
              <a:t>Why use a queue over something with no ordering guarantees?</a:t>
            </a:r>
          </a:p>
          <a:p>
            <a:pPr lvl="1"/>
            <a:r>
              <a:rPr lang="en-US" dirty="0"/>
              <a:t>Less ordering would allow more concurrency (and better performance)</a:t>
            </a:r>
          </a:p>
          <a:p>
            <a:pPr lvl="1"/>
            <a:r>
              <a:rPr lang="en-US" dirty="0"/>
              <a:t>Must </a:t>
            </a:r>
            <a:r>
              <a:rPr lang="en-US" b="1" dirty="0"/>
              <a:t>need</a:t>
            </a:r>
            <a:r>
              <a:rPr lang="en-US" dirty="0"/>
              <a:t> the order!</a:t>
            </a:r>
          </a:p>
          <a:p>
            <a:pPr lvl="1"/>
            <a:r>
              <a:rPr lang="en-US" dirty="0"/>
              <a:t>Can we actually use the ordering a concurrent queue provides to do anything useful?</a:t>
            </a:r>
          </a:p>
        </p:txBody>
      </p:sp>
    </p:spTree>
    <p:extLst>
      <p:ext uri="{BB962C8B-B14F-4D97-AF65-F5344CB8AC3E}">
        <p14:creationId xmlns:p14="http://schemas.microsoft.com/office/powerpoint/2010/main" val="192645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05" y="2656114"/>
            <a:ext cx="3927021" cy="3905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breadth-first search (BFS)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223817"/>
          </a:xfrm>
        </p:spPr>
        <p:txBody>
          <a:bodyPr/>
          <a:lstStyle/>
          <a:p>
            <a:r>
              <a:rPr lang="en-US" dirty="0"/>
              <a:t>Graph traversal algorithm that depends on FIFO ordered queue</a:t>
            </a:r>
          </a:p>
          <a:p>
            <a:r>
              <a:rPr lang="en-US" dirty="0"/>
              <a:t>BFS(</a:t>
            </a:r>
            <a:r>
              <a:rPr lang="en-US" dirty="0" err="1"/>
              <a:t>startingNode</a:t>
            </a:r>
            <a:r>
              <a:rPr lang="en-US" dirty="0"/>
              <a:t>, </a:t>
            </a:r>
            <a:r>
              <a:rPr lang="en-US" dirty="0" err="1"/>
              <a:t>visitFunction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q = new Queue</a:t>
            </a:r>
          </a:p>
          <a:p>
            <a:pPr lvl="1"/>
            <a:r>
              <a:rPr lang="en-US" dirty="0" err="1"/>
              <a:t>q.enqueue</a:t>
            </a:r>
            <a:r>
              <a:rPr lang="en-US" dirty="0"/>
              <a:t>(</a:t>
            </a:r>
            <a:r>
              <a:rPr lang="en-US" dirty="0" err="1"/>
              <a:t>startingNode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while q is not empty</a:t>
            </a:r>
          </a:p>
          <a:p>
            <a:pPr lvl="2"/>
            <a:r>
              <a:rPr lang="en-US" sz="1800" dirty="0" err="1"/>
              <a:t>curr</a:t>
            </a:r>
            <a:r>
              <a:rPr lang="en-US" sz="1800" dirty="0"/>
              <a:t> = </a:t>
            </a:r>
            <a:r>
              <a:rPr lang="en-US" sz="1800" dirty="0" err="1"/>
              <a:t>q.dequeue</a:t>
            </a:r>
            <a:r>
              <a:rPr lang="en-US" sz="1800" dirty="0"/>
              <a:t>()</a:t>
            </a:r>
          </a:p>
          <a:p>
            <a:pPr lvl="2"/>
            <a:r>
              <a:rPr lang="en-US" sz="1800" dirty="0" err="1"/>
              <a:t>visitFunction</a:t>
            </a:r>
            <a:r>
              <a:rPr lang="en-US" sz="1800" dirty="0"/>
              <a:t>(</a:t>
            </a:r>
            <a:r>
              <a:rPr lang="en-US" sz="1800" dirty="0" err="1"/>
              <a:t>curr</a:t>
            </a:r>
            <a:r>
              <a:rPr lang="en-US" sz="1800" dirty="0"/>
              <a:t>)</a:t>
            </a:r>
          </a:p>
          <a:p>
            <a:pPr lvl="2"/>
            <a:r>
              <a:rPr lang="en-US" sz="1800" dirty="0"/>
              <a:t>for each neighbor n of </a:t>
            </a:r>
            <a:r>
              <a:rPr lang="en-US" sz="1800" dirty="0" err="1"/>
              <a:t>curr</a:t>
            </a:r>
            <a:endParaRPr lang="en-US" sz="1800" dirty="0"/>
          </a:p>
          <a:p>
            <a:pPr lvl="3"/>
            <a:r>
              <a:rPr lang="en-US" sz="1800" dirty="0"/>
              <a:t>if n has not been visited and is not in q</a:t>
            </a:r>
          </a:p>
          <a:p>
            <a:pPr lvl="4"/>
            <a:r>
              <a:rPr lang="en-US" sz="1800" dirty="0" err="1"/>
              <a:t>q.enqueue</a:t>
            </a:r>
            <a:r>
              <a:rPr lang="en-US" sz="1800" dirty="0"/>
              <a:t>(n)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6731160" y="3258185"/>
            <a:ext cx="4755309" cy="777551"/>
          </a:xfrm>
          <a:prstGeom prst="wedgeRectCallout">
            <a:avLst>
              <a:gd name="adj1" fmla="val -15394"/>
              <a:gd name="adj2" fmla="val -1428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Fun fact: replacing the queue with a stack yields depth-first search (DFS)</a:t>
            </a:r>
          </a:p>
        </p:txBody>
      </p:sp>
      <p:sp>
        <p:nvSpPr>
          <p:cNvPr id="7" name="Multiply 6"/>
          <p:cNvSpPr/>
          <p:nvPr/>
        </p:nvSpPr>
        <p:spPr>
          <a:xfrm>
            <a:off x="2500155" y="2972060"/>
            <a:ext cx="1019597" cy="572251"/>
          </a:xfrm>
          <a:prstGeom prst="mathMultipl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8195" y="3065427"/>
            <a:ext cx="224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ConcurrentQueue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6522181" y="4195877"/>
            <a:ext cx="550258" cy="1929793"/>
          </a:xfrm>
          <a:prstGeom prst="rightBrac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61452" y="4847130"/>
            <a:ext cx="4934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Refactor as operation: </a:t>
            </a:r>
            <a:r>
              <a:rPr lang="en-US" b="1" dirty="0" err="1"/>
              <a:t>dequeueAndProcess</a:t>
            </a:r>
            <a:r>
              <a:rPr lang="en-US" b="1" dirty="0"/>
              <a:t>.</a:t>
            </a:r>
          </a:p>
          <a:p>
            <a:r>
              <a:rPr lang="en-US" dirty="0"/>
              <a:t>Threads execute this concurrently</a:t>
            </a:r>
          </a:p>
          <a:p>
            <a:r>
              <a:rPr lang="en-US" dirty="0"/>
              <a:t>until q is empty.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496A95-C353-45C3-BA46-DA9D83110899}"/>
              </a:ext>
            </a:extLst>
          </p:cNvPr>
          <p:cNvCxnSpPr>
            <a:stCxn id="9" idx="0"/>
          </p:cNvCxnSpPr>
          <p:nvPr/>
        </p:nvCxnSpPr>
        <p:spPr>
          <a:xfrm flipH="1">
            <a:off x="1105134" y="4195877"/>
            <a:ext cx="5417047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0274D5-2618-4F73-8749-64D8C26C92F1}"/>
              </a:ext>
            </a:extLst>
          </p:cNvPr>
          <p:cNvCxnSpPr/>
          <p:nvPr/>
        </p:nvCxnSpPr>
        <p:spPr>
          <a:xfrm flipH="1">
            <a:off x="1105134" y="6125670"/>
            <a:ext cx="5417047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D5F0627-CA45-46CD-9FAB-45D9733A5CF5}"/>
              </a:ext>
            </a:extLst>
          </p:cNvPr>
          <p:cNvCxnSpPr/>
          <p:nvPr/>
        </p:nvCxnSpPr>
        <p:spPr>
          <a:xfrm flipV="1">
            <a:off x="8082793" y="6561439"/>
            <a:ext cx="432033" cy="1707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DA00632-20E8-479E-8451-6AEE03F7729A}"/>
              </a:ext>
            </a:extLst>
          </p:cNvPr>
          <p:cNvCxnSpPr>
            <a:cxnSpLocks/>
          </p:cNvCxnSpPr>
          <p:nvPr/>
        </p:nvCxnSpPr>
        <p:spPr>
          <a:xfrm flipH="1">
            <a:off x="9370501" y="2403445"/>
            <a:ext cx="279263" cy="348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19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queue ordering translate into traversal ordering?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736558" y="5040702"/>
            <a:ext cx="5814920" cy="186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098257" y="5059364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123020" y="2680163"/>
            <a:ext cx="18661" cy="251340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40384" y="3203781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5863" y="4203128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q</a:t>
            </a:r>
          </a:p>
        </p:txBody>
      </p:sp>
      <p:sp>
        <p:nvSpPr>
          <p:cNvPr id="9" name="Rectangle 8"/>
          <p:cNvSpPr/>
          <p:nvPr/>
        </p:nvSpPr>
        <p:spPr>
          <a:xfrm>
            <a:off x="3334519" y="3278425"/>
            <a:ext cx="4763738" cy="39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dequeueAndProcess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498424" y="4199561"/>
            <a:ext cx="4265250" cy="39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dequeueAndProcess</a:t>
            </a:r>
            <a:endParaRPr lang="en-US" dirty="0"/>
          </a:p>
        </p:txBody>
      </p:sp>
      <p:sp>
        <p:nvSpPr>
          <p:cNvPr id="14" name="Rectangular Callout 13"/>
          <p:cNvSpPr/>
          <p:nvPr/>
        </p:nvSpPr>
        <p:spPr>
          <a:xfrm>
            <a:off x="3369714" y="2079880"/>
            <a:ext cx="2338598" cy="736375"/>
          </a:xfrm>
          <a:prstGeom prst="wedgeRectCallout">
            <a:avLst>
              <a:gd name="adj1" fmla="val -24639"/>
              <a:gd name="adj2" fmla="val 1152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Dequeue</a:t>
            </a:r>
            <a:r>
              <a:rPr lang="en-US" dirty="0"/>
              <a:t> node </a:t>
            </a:r>
            <a:r>
              <a:rPr lang="en-US" b="1" dirty="0"/>
              <a:t>u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3649508" y="5369332"/>
            <a:ext cx="2338598" cy="736375"/>
          </a:xfrm>
          <a:prstGeom prst="wedgeRectCallout">
            <a:avLst>
              <a:gd name="adj1" fmla="val 10309"/>
              <a:gd name="adj2" fmla="val -15508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Dequeue</a:t>
            </a:r>
            <a:r>
              <a:rPr lang="en-US" dirty="0"/>
              <a:t> node </a:t>
            </a:r>
            <a:r>
              <a:rPr lang="en-US" b="1" dirty="0"/>
              <a:t>v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6970" y="5366635"/>
            <a:ext cx="3118242" cy="7589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What the queue gives us:</a:t>
            </a:r>
            <a:br>
              <a:rPr lang="en-US" dirty="0"/>
            </a:br>
            <a:r>
              <a:rPr lang="en-US" b="1" dirty="0"/>
              <a:t>u</a:t>
            </a:r>
            <a:r>
              <a:rPr lang="en-US" dirty="0"/>
              <a:t> was </a:t>
            </a:r>
            <a:r>
              <a:rPr lang="en-US" dirty="0" err="1"/>
              <a:t>enqueued</a:t>
            </a:r>
            <a:r>
              <a:rPr lang="en-US" dirty="0"/>
              <a:t> before </a:t>
            </a:r>
            <a:r>
              <a:rPr lang="en-US" b="1" dirty="0"/>
              <a:t>v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6090675" y="5377907"/>
            <a:ext cx="2338598" cy="736375"/>
          </a:xfrm>
          <a:prstGeom prst="wedgeRectCallout">
            <a:avLst>
              <a:gd name="adj1" fmla="val -27061"/>
              <a:gd name="adj2" fmla="val -15838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Enqueue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dirty="0"/>
              <a:t>’s </a:t>
            </a:r>
            <a:r>
              <a:rPr lang="en-US" dirty="0" err="1"/>
              <a:t>neighbours</a:t>
            </a:r>
            <a:endParaRPr lang="en-US" b="1" dirty="0"/>
          </a:p>
        </p:txBody>
      </p:sp>
      <p:sp>
        <p:nvSpPr>
          <p:cNvPr id="18" name="Rectangular Callout 17"/>
          <p:cNvSpPr/>
          <p:nvPr/>
        </p:nvSpPr>
        <p:spPr>
          <a:xfrm>
            <a:off x="6275443" y="2079880"/>
            <a:ext cx="2338598" cy="736375"/>
          </a:xfrm>
          <a:prstGeom prst="wedgeRectCallout">
            <a:avLst>
              <a:gd name="adj1" fmla="val 17576"/>
              <a:gd name="adj2" fmla="val 1119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Enqueue</a:t>
            </a:r>
            <a:r>
              <a:rPr lang="en-US" dirty="0"/>
              <a:t> </a:t>
            </a:r>
            <a:r>
              <a:rPr lang="en-US" b="1" dirty="0"/>
              <a:t>u</a:t>
            </a:r>
            <a:r>
              <a:rPr lang="en-US" dirty="0"/>
              <a:t>’s </a:t>
            </a:r>
            <a:r>
              <a:rPr lang="en-US" dirty="0" err="1"/>
              <a:t>neighbours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9233167" y="1701031"/>
            <a:ext cx="2683766" cy="12935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 the sequential algorithm, </a:t>
            </a:r>
            <a:r>
              <a:rPr lang="en-US" b="1" dirty="0"/>
              <a:t>u</a:t>
            </a:r>
            <a:r>
              <a:rPr lang="en-US" dirty="0"/>
              <a:t>’s </a:t>
            </a:r>
            <a:r>
              <a:rPr lang="en-US" dirty="0" err="1"/>
              <a:t>neighbours</a:t>
            </a:r>
            <a:r>
              <a:rPr lang="en-US" dirty="0"/>
              <a:t> are </a:t>
            </a:r>
            <a:r>
              <a:rPr lang="en-US" dirty="0" err="1"/>
              <a:t>enqueued</a:t>
            </a:r>
            <a:r>
              <a:rPr lang="en-US" dirty="0"/>
              <a:t> first!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36610" y="3097626"/>
            <a:ext cx="2683766" cy="9639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Can get inversions in the </a:t>
            </a:r>
            <a:r>
              <a:rPr lang="en-US" dirty="0" err="1"/>
              <a:t>enqueue</a:t>
            </a:r>
            <a:r>
              <a:rPr lang="en-US" dirty="0"/>
              <a:t> order!</a:t>
            </a:r>
          </a:p>
          <a:p>
            <a:pPr algn="ctr"/>
            <a:r>
              <a:rPr lang="en-US" b="1" dirty="0"/>
              <a:t>Not</a:t>
            </a:r>
            <a:r>
              <a:rPr lang="en-US" dirty="0"/>
              <a:t> a BFS!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236610" y="4199561"/>
            <a:ext cx="2683766" cy="8335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Sleeping here can lead to </a:t>
            </a:r>
            <a:r>
              <a:rPr lang="en-US" b="1" dirty="0"/>
              <a:t>huge</a:t>
            </a:r>
            <a:r>
              <a:rPr lang="en-US" dirty="0"/>
              <a:t> inversions!</a:t>
            </a:r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>
          <a:xfrm flipH="1" flipV="1">
            <a:off x="7309971" y="3675314"/>
            <a:ext cx="1926639" cy="94104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979524" y="5182721"/>
            <a:ext cx="2937409" cy="1208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Even with strictly</a:t>
            </a:r>
            <a:br>
              <a:rPr lang="en-US" dirty="0"/>
            </a:br>
            <a:r>
              <a:rPr lang="en-US" dirty="0"/>
              <a:t>ordered data structures,</a:t>
            </a:r>
            <a:br>
              <a:rPr lang="en-US" dirty="0"/>
            </a:br>
            <a:r>
              <a:rPr lang="en-US" b="1" dirty="0"/>
              <a:t>the thread scheduler</a:t>
            </a:r>
            <a:br>
              <a:rPr lang="en-US" b="1" dirty="0"/>
            </a:br>
            <a:r>
              <a:rPr lang="en-US" b="1" dirty="0"/>
              <a:t>creates disorder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8180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fix the BFS algorithm?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215724"/>
          </a:xfrm>
        </p:spPr>
        <p:txBody>
          <a:bodyPr/>
          <a:lstStyle/>
          <a:p>
            <a:r>
              <a:rPr lang="en-US" dirty="0"/>
              <a:t>Consider a BFS starting from </a:t>
            </a:r>
            <a:r>
              <a:rPr lang="en-US" b="1" u="sng" dirty="0"/>
              <a:t>a</a:t>
            </a:r>
            <a:r>
              <a:rPr lang="en-US" b="1" dirty="0"/>
              <a:t> </a:t>
            </a:r>
            <a:r>
              <a:rPr lang="en-US" dirty="0"/>
              <a:t>used to compute distances from </a:t>
            </a:r>
            <a:r>
              <a:rPr lang="en-US" b="1" u="sng" dirty="0"/>
              <a:t>a</a:t>
            </a:r>
          </a:p>
          <a:p>
            <a:r>
              <a:rPr lang="en-US" dirty="0"/>
              <a:t>Thread p:</a:t>
            </a:r>
          </a:p>
          <a:p>
            <a:pPr lvl="1"/>
            <a:r>
              <a:rPr lang="en-US" dirty="0" err="1"/>
              <a:t>Dequeue</a:t>
            </a:r>
            <a:r>
              <a:rPr lang="en-US" dirty="0"/>
              <a:t> a</a:t>
            </a:r>
          </a:p>
          <a:p>
            <a:pPr lvl="1"/>
            <a:r>
              <a:rPr lang="en-US" dirty="0"/>
              <a:t>Enqueue neighbor b @ </a:t>
            </a:r>
            <a:r>
              <a:rPr lang="en-US" dirty="0" err="1"/>
              <a:t>dist</a:t>
            </a:r>
            <a:r>
              <a:rPr lang="en-US" dirty="0"/>
              <a:t> 1</a:t>
            </a:r>
          </a:p>
          <a:p>
            <a:pPr lvl="1"/>
            <a:r>
              <a:rPr lang="en-US" b="1" dirty="0"/>
              <a:t>Sleep</a:t>
            </a:r>
            <a:r>
              <a:rPr lang="en-US" dirty="0"/>
              <a:t> </a:t>
            </a:r>
            <a:r>
              <a:rPr lang="en-US" u="sng" dirty="0"/>
              <a:t>before</a:t>
            </a:r>
            <a:r>
              <a:rPr lang="en-US" dirty="0"/>
              <a:t> enqueuing d @ </a:t>
            </a:r>
            <a:r>
              <a:rPr lang="en-US" dirty="0" err="1"/>
              <a:t>dist</a:t>
            </a:r>
            <a:r>
              <a:rPr lang="en-US" dirty="0"/>
              <a:t> 1</a:t>
            </a:r>
          </a:p>
          <a:p>
            <a:r>
              <a:rPr lang="en-US" dirty="0"/>
              <a:t>Thread q:</a:t>
            </a:r>
          </a:p>
          <a:p>
            <a:pPr lvl="1"/>
            <a:r>
              <a:rPr lang="en-US" dirty="0" err="1"/>
              <a:t>Dequeue</a:t>
            </a:r>
            <a:r>
              <a:rPr lang="en-US" dirty="0"/>
              <a:t> b</a:t>
            </a:r>
          </a:p>
          <a:p>
            <a:pPr lvl="1"/>
            <a:r>
              <a:rPr lang="en-US" dirty="0"/>
              <a:t>Enqueue d @ </a:t>
            </a:r>
            <a:r>
              <a:rPr lang="en-US" dirty="0" err="1"/>
              <a:t>dist</a:t>
            </a:r>
            <a:r>
              <a:rPr lang="en-US" dirty="0"/>
              <a:t> 2</a:t>
            </a:r>
          </a:p>
          <a:p>
            <a:r>
              <a:rPr lang="en-US" dirty="0"/>
              <a:t>Must somehow </a:t>
            </a:r>
            <a:r>
              <a:rPr lang="en-US" b="1" u="sng" dirty="0"/>
              <a:t>fix</a:t>
            </a:r>
            <a:r>
              <a:rPr lang="en-US" dirty="0"/>
              <a:t> d’s distance to get a correct result!</a:t>
            </a:r>
          </a:p>
        </p:txBody>
      </p:sp>
      <p:sp>
        <p:nvSpPr>
          <p:cNvPr id="4" name="Oval 3"/>
          <p:cNvSpPr/>
          <p:nvPr/>
        </p:nvSpPr>
        <p:spPr>
          <a:xfrm>
            <a:off x="6101391" y="3957005"/>
            <a:ext cx="525982" cy="54000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6909246" y="4740584"/>
            <a:ext cx="525982" cy="54000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7147961" y="3114084"/>
            <a:ext cx="525982" cy="54000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896474" y="4050986"/>
            <a:ext cx="525982" cy="54000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/>
          <p:nvPr/>
        </p:nvSpPr>
        <p:spPr>
          <a:xfrm>
            <a:off x="8608573" y="5010588"/>
            <a:ext cx="525982" cy="54000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9" name="Oval 8"/>
          <p:cNvSpPr/>
          <p:nvPr/>
        </p:nvSpPr>
        <p:spPr>
          <a:xfrm>
            <a:off x="8777227" y="3066994"/>
            <a:ext cx="525982" cy="54000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11" name="Straight Arrow Connector 10"/>
          <p:cNvCxnSpPr>
            <a:stCxn id="4" idx="7"/>
            <a:endCxn id="6" idx="3"/>
          </p:cNvCxnSpPr>
          <p:nvPr/>
        </p:nvCxnSpPr>
        <p:spPr>
          <a:xfrm flipV="1">
            <a:off x="6550345" y="3575011"/>
            <a:ext cx="674644" cy="4610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5"/>
            <a:endCxn id="7" idx="1"/>
          </p:cNvCxnSpPr>
          <p:nvPr/>
        </p:nvCxnSpPr>
        <p:spPr>
          <a:xfrm>
            <a:off x="7596915" y="3575011"/>
            <a:ext cx="376587" cy="5550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6"/>
            <a:endCxn id="7" idx="2"/>
          </p:cNvCxnSpPr>
          <p:nvPr/>
        </p:nvCxnSpPr>
        <p:spPr>
          <a:xfrm>
            <a:off x="6627373" y="4227010"/>
            <a:ext cx="1269101" cy="939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6"/>
            <a:endCxn id="8" idx="2"/>
          </p:cNvCxnSpPr>
          <p:nvPr/>
        </p:nvCxnSpPr>
        <p:spPr>
          <a:xfrm>
            <a:off x="7435228" y="5010589"/>
            <a:ext cx="1173345" cy="270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7"/>
            <a:endCxn id="9" idx="3"/>
          </p:cNvCxnSpPr>
          <p:nvPr/>
        </p:nvCxnSpPr>
        <p:spPr>
          <a:xfrm flipV="1">
            <a:off x="8345428" y="3527921"/>
            <a:ext cx="508827" cy="6021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5"/>
            <a:endCxn id="8" idx="0"/>
          </p:cNvCxnSpPr>
          <p:nvPr/>
        </p:nvCxnSpPr>
        <p:spPr>
          <a:xfrm>
            <a:off x="8345428" y="4511913"/>
            <a:ext cx="526136" cy="4986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3"/>
            <a:endCxn id="5" idx="7"/>
          </p:cNvCxnSpPr>
          <p:nvPr/>
        </p:nvCxnSpPr>
        <p:spPr>
          <a:xfrm flipH="1">
            <a:off x="7358200" y="4511913"/>
            <a:ext cx="615302" cy="3077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231353" y="274248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09532" y="361219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13454" y="369912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3001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Algorithmic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Allow out of order processing of queue elements</a:t>
            </a:r>
          </a:p>
          <a:p>
            <a:r>
              <a:rPr lang="en-US" dirty="0"/>
              <a:t>Instead of visiting each node once, visit repeatedly</a:t>
            </a:r>
          </a:p>
          <a:p>
            <a:r>
              <a:rPr lang="en-US" dirty="0"/>
              <a:t>On each visit, iteratively improve distance</a:t>
            </a:r>
          </a:p>
          <a:p>
            <a:pPr lvl="1"/>
            <a:r>
              <a:rPr lang="en-US" dirty="0"/>
              <a:t>Starting to sound sort of like </a:t>
            </a:r>
            <a:r>
              <a:rPr lang="en-US" dirty="0" err="1"/>
              <a:t>Dijkstra’s</a:t>
            </a:r>
            <a:r>
              <a:rPr lang="en-US" dirty="0"/>
              <a:t> algorithm…</a:t>
            </a:r>
          </a:p>
          <a:p>
            <a:r>
              <a:rPr lang="en-US" dirty="0"/>
              <a:t>If the distance to a node is </a:t>
            </a:r>
            <a:r>
              <a:rPr lang="en-US" b="1" dirty="0"/>
              <a:t>not </a:t>
            </a:r>
            <a:r>
              <a:rPr lang="en-US" dirty="0"/>
              <a:t>improved, don’t </a:t>
            </a:r>
            <a:r>
              <a:rPr lang="en-US" dirty="0" err="1"/>
              <a:t>enqueue</a:t>
            </a:r>
            <a:r>
              <a:rPr lang="en-US" dirty="0"/>
              <a:t> the node</a:t>
            </a:r>
          </a:p>
          <a:p>
            <a:pPr lvl="1"/>
            <a:r>
              <a:rPr lang="en-US" dirty="0"/>
              <a:t>(No need to update its </a:t>
            </a:r>
            <a:r>
              <a:rPr lang="en-US" dirty="0" err="1"/>
              <a:t>neighbours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because it won’t change the distance to them)</a:t>
            </a:r>
          </a:p>
          <a:p>
            <a:r>
              <a:rPr lang="en-US" dirty="0"/>
              <a:t>With these changes, we can tolerate the inversions created by the thread scheduler that interfere with the FIFO processing of nodes</a:t>
            </a:r>
          </a:p>
        </p:txBody>
      </p:sp>
    </p:spTree>
    <p:extLst>
      <p:ext uri="{BB962C8B-B14F-4D97-AF65-F5344CB8AC3E}">
        <p14:creationId xmlns:p14="http://schemas.microsoft.com/office/powerpoint/2010/main" val="284157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B88684"/>
      </a:dk1>
      <a:lt1>
        <a:sysClr val="window" lastClr="402E2C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B88684"/>
      </a:dk1>
      <a:lt1>
        <a:sysClr val="window" lastClr="402E2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6891</TotalTime>
  <Words>1244</Words>
  <Application>Microsoft Office PowerPoint</Application>
  <PresentationFormat>Widescreen</PresentationFormat>
  <Paragraphs>199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Rockwell</vt:lpstr>
      <vt:lpstr>Calibri</vt:lpstr>
      <vt:lpstr>Bookman Old Style</vt:lpstr>
      <vt:lpstr>Courier New</vt:lpstr>
      <vt:lpstr>Arial</vt:lpstr>
      <vt:lpstr>Damask</vt:lpstr>
      <vt:lpstr>Multicore programming</vt:lpstr>
      <vt:lpstr>Last time</vt:lpstr>
      <vt:lpstr>Performance</vt:lpstr>
      <vt:lpstr>Queues</vt:lpstr>
      <vt:lpstr>Why would we want concurrent stacks or queues?</vt:lpstr>
      <vt:lpstr>Example: breadth-first search (BFS)</vt:lpstr>
      <vt:lpstr>Does queue ordering translate into traversal ordering?</vt:lpstr>
      <vt:lpstr>Can we fix the BFS algorithm?</vt:lpstr>
      <vt:lpstr>Algorithmic Idea</vt:lpstr>
      <vt:lpstr>A tradeoff arises</vt:lpstr>
      <vt:lpstr>Dijkstra’s algorithm is similar</vt:lpstr>
      <vt:lpstr>role of ordering</vt:lpstr>
      <vt:lpstr>Harnessing disorder</vt:lpstr>
      <vt:lpstr>Relaxed queue object</vt:lpstr>
      <vt:lpstr>Multi-queue [ABKLN2018]: a concurrent relaxed queue</vt:lpstr>
      <vt:lpstr>Priority queue object</vt:lpstr>
      <vt:lpstr>Multi-queue</vt:lpstr>
      <vt:lpstr>What does this guarantee?</vt:lpstr>
      <vt:lpstr>How does it perform?</vt:lpstr>
      <vt:lpstr>Recap</vt:lpstr>
    </vt:vector>
  </TitlesOfParts>
  <Company>IST Austria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Multicore programming</dc:title>
  <dc:creator>Trevor BROWN</dc:creator>
  <cp:lastModifiedBy>Trevor Brown</cp:lastModifiedBy>
  <cp:revision>204</cp:revision>
  <dcterms:created xsi:type="dcterms:W3CDTF">2018-08-02T15:34:22Z</dcterms:created>
  <dcterms:modified xsi:type="dcterms:W3CDTF">2021-01-25T17:27:12Z</dcterms:modified>
</cp:coreProperties>
</file>