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6"/>
  </p:notesMasterIdLst>
  <p:sldIdLst>
    <p:sldId id="256" r:id="rId2"/>
    <p:sldId id="471" r:id="rId3"/>
    <p:sldId id="472" r:id="rId4"/>
    <p:sldId id="473" r:id="rId5"/>
    <p:sldId id="474" r:id="rId6"/>
    <p:sldId id="475" r:id="rId7"/>
    <p:sldId id="479" r:id="rId8"/>
    <p:sldId id="480" r:id="rId9"/>
    <p:sldId id="502" r:id="rId10"/>
    <p:sldId id="503" r:id="rId11"/>
    <p:sldId id="481" r:id="rId12"/>
    <p:sldId id="482" r:id="rId13"/>
    <p:sldId id="483" r:id="rId14"/>
    <p:sldId id="499" r:id="rId15"/>
    <p:sldId id="491" r:id="rId16"/>
    <p:sldId id="492" r:id="rId17"/>
    <p:sldId id="493" r:id="rId18"/>
    <p:sldId id="494" r:id="rId19"/>
    <p:sldId id="496" r:id="rId20"/>
    <p:sldId id="498" r:id="rId21"/>
    <p:sldId id="484" r:id="rId22"/>
    <p:sldId id="500" r:id="rId23"/>
    <p:sldId id="495" r:id="rId24"/>
    <p:sldId id="497" r:id="rId25"/>
  </p:sldIdLst>
  <p:sldSz cx="12192000" cy="6858000"/>
  <p:notesSz cx="6858000" cy="9144000"/>
  <p:embeddedFontLst>
    <p:embeddedFont>
      <p:font typeface="Bookman Old Style" panose="02050604050505020204" pitchFamily="18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Rockwell" panose="02060603020205020403" pitchFamily="18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006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5" y="7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C6161-7B52-436D-ACF3-D03E5CDC2546}" type="datetimeFigureOut">
              <a:rPr lang="en-CA" smtClean="0"/>
              <a:t>2021-01-25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9B390-6013-4107-B952-25B9C3E6C3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2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389546"/>
            <a:ext cx="9001462" cy="1300271"/>
          </a:xfrm>
        </p:spPr>
        <p:txBody>
          <a:bodyPr>
            <a:normAutofit/>
          </a:bodyPr>
          <a:lstStyle/>
          <a:p>
            <a:r>
              <a:rPr lang="en-US" sz="4400" dirty="0"/>
              <a:t>Multicore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3738" y="1763948"/>
            <a:ext cx="10184524" cy="4085617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r>
              <a:rPr lang="en-US" sz="2800" dirty="0"/>
              <a:t>Concurrent Hash Tables</a:t>
            </a:r>
          </a:p>
          <a:p>
            <a:r>
              <a:rPr lang="en-US" sz="2600" b="1" dirty="0"/>
              <a:t>Lecture 6</a:t>
            </a:r>
          </a:p>
          <a:p>
            <a:endParaRPr lang="en-US" dirty="0"/>
          </a:p>
          <a:p>
            <a:r>
              <a:rPr lang="en-US" sz="2200" dirty="0"/>
              <a:t>Trevor Brown</a:t>
            </a:r>
          </a:p>
        </p:txBody>
      </p:sp>
    </p:spTree>
    <p:extLst>
      <p:ext uri="{BB962C8B-B14F-4D97-AF65-F5344CB8AC3E}">
        <p14:creationId xmlns:p14="http://schemas.microsoft.com/office/powerpoint/2010/main" val="330166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10" y="232014"/>
            <a:ext cx="8982477" cy="742603"/>
          </a:xfrm>
        </p:spPr>
        <p:txBody>
          <a:bodyPr/>
          <a:lstStyle/>
          <a:p>
            <a:pPr algn="l"/>
            <a:r>
              <a:rPr lang="en-US" dirty="0"/>
              <a:t>Implementation and LP sketch</a:t>
            </a:r>
          </a:p>
        </p:txBody>
      </p:sp>
      <p:sp>
        <p:nvSpPr>
          <p:cNvPr id="8" name="Rectangle 7"/>
          <p:cNvSpPr/>
          <p:nvPr/>
        </p:nvSpPr>
        <p:spPr>
          <a:xfrm>
            <a:off x="673910" y="1545430"/>
            <a:ext cx="5133915" cy="4543734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hash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10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11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12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13 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14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15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16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3911" y="1212960"/>
            <a:ext cx="513391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insert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929745" y="1056226"/>
            <a:ext cx="5944485" cy="53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Intuitive sketch</a:t>
            </a:r>
            <a:r>
              <a:rPr lang="en-US" sz="2400" b="1" dirty="0"/>
              <a:t> of</a:t>
            </a:r>
            <a:br>
              <a:rPr lang="en-US" sz="2400" b="1" dirty="0"/>
            </a:br>
            <a:r>
              <a:rPr lang="en-US" sz="2400" b="1" dirty="0"/>
              <a:t>how we choose LPs</a:t>
            </a:r>
            <a:endParaRPr lang="en-US" sz="1800" b="1" dirty="0"/>
          </a:p>
          <a:p>
            <a:r>
              <a:rPr lang="en-US" sz="1800" dirty="0"/>
              <a:t>Important lemmas</a:t>
            </a:r>
          </a:p>
          <a:p>
            <a:pPr lvl="1"/>
            <a:r>
              <a:rPr lang="en-US" dirty="0"/>
              <a:t>The key in a bucket changes only </a:t>
            </a:r>
            <a:r>
              <a:rPr lang="en-US" b="1" dirty="0"/>
              <a:t>once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from NULL to non-NULL</a:t>
            </a:r>
          </a:p>
          <a:p>
            <a:pPr lvl="1"/>
            <a:r>
              <a:rPr lang="en-US" dirty="0"/>
              <a:t>If we probe a sequence of buckets at times</a:t>
            </a:r>
            <a:br>
              <a:rPr lang="en-US" dirty="0"/>
            </a:br>
            <a:r>
              <a:rPr lang="en-US" b="1" dirty="0"/>
              <a:t>t</a:t>
            </a:r>
            <a:r>
              <a:rPr lang="en-US" b="1" baseline="-25000" dirty="0"/>
              <a:t>1</a:t>
            </a:r>
            <a:r>
              <a:rPr lang="en-US" dirty="0"/>
              <a:t> &lt; </a:t>
            </a:r>
            <a:r>
              <a:rPr lang="en-US" b="1" dirty="0"/>
              <a:t>t</a:t>
            </a:r>
            <a:r>
              <a:rPr lang="en-US" b="1" baseline="-25000" dirty="0"/>
              <a:t>2</a:t>
            </a:r>
            <a:r>
              <a:rPr lang="en-US" dirty="0"/>
              <a:t> &lt; … &lt; </a:t>
            </a:r>
            <a:r>
              <a:rPr lang="en-US" b="1" dirty="0" err="1"/>
              <a:t>t</a:t>
            </a:r>
            <a:r>
              <a:rPr lang="en-US" b="1" baseline="-25000" dirty="0" err="1"/>
              <a:t>n</a:t>
            </a:r>
            <a:r>
              <a:rPr lang="en-US" dirty="0"/>
              <a:t>, and see non-NULL keys,</a:t>
            </a:r>
            <a:br>
              <a:rPr lang="en-US" dirty="0"/>
            </a:br>
            <a:r>
              <a:rPr lang="en-US" dirty="0"/>
              <a:t>then we would see the </a:t>
            </a:r>
            <a:r>
              <a:rPr lang="en-US" b="1" dirty="0"/>
              <a:t>same keys </a:t>
            </a:r>
            <a:r>
              <a:rPr lang="en-US" dirty="0"/>
              <a:t>if we were to do all probing </a:t>
            </a:r>
            <a:r>
              <a:rPr lang="en-US" b="1" dirty="0"/>
              <a:t>atomically</a:t>
            </a:r>
            <a:r>
              <a:rPr lang="en-US" dirty="0"/>
              <a:t> at time </a:t>
            </a:r>
            <a:r>
              <a:rPr lang="en-US" b="1" dirty="0" err="1"/>
              <a:t>t</a:t>
            </a:r>
            <a:r>
              <a:rPr lang="en-US" b="1" baseline="-25000" dirty="0" err="1"/>
              <a:t>n</a:t>
            </a:r>
            <a:r>
              <a:rPr lang="en-US" b="1" dirty="0"/>
              <a:t> </a:t>
            </a:r>
            <a:r>
              <a:rPr lang="en-US" b="1" u="sng" dirty="0"/>
              <a:t>or later</a:t>
            </a:r>
            <a:endParaRPr lang="en-US" u="sng" dirty="0"/>
          </a:p>
          <a:p>
            <a:r>
              <a:rPr lang="en-US" sz="1800" b="1" u="sng" dirty="0"/>
              <a:t>Linearization points (LPs)</a:t>
            </a:r>
          </a:p>
          <a:p>
            <a:pPr lvl="1"/>
            <a:r>
              <a:rPr lang="en-US" dirty="0"/>
              <a:t>Return@8:		last read of data[index].key</a:t>
            </a:r>
          </a:p>
          <a:p>
            <a:pPr lvl="1"/>
            <a:r>
              <a:rPr lang="en-US" dirty="0"/>
              <a:t>Return@12: 	write to data[index].key</a:t>
            </a:r>
          </a:p>
          <a:p>
            <a:pPr lvl="1"/>
            <a:r>
              <a:rPr lang="en-US" dirty="0"/>
              <a:t>Return@16: 	last read of data[index].key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977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43595"/>
            <a:ext cx="10353761" cy="742603"/>
          </a:xfrm>
        </p:spPr>
        <p:txBody>
          <a:bodyPr/>
          <a:lstStyle/>
          <a:p>
            <a:r>
              <a:rPr lang="en-US" dirty="0"/>
              <a:t>LP choice </a:t>
            </a:r>
            <a:r>
              <a:rPr lang="en-US" u="sng" dirty="0"/>
              <a:t>Intuition/sketch</a:t>
            </a:r>
          </a:p>
        </p:txBody>
      </p:sp>
      <p:sp>
        <p:nvSpPr>
          <p:cNvPr id="8" name="Rectangle 7"/>
          <p:cNvSpPr/>
          <p:nvPr/>
        </p:nvSpPr>
        <p:spPr>
          <a:xfrm>
            <a:off x="673910" y="1668645"/>
            <a:ext cx="5133915" cy="4543734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hash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10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11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12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13 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14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15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16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3911" y="1336175"/>
            <a:ext cx="513391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insert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929746" y="1272932"/>
            <a:ext cx="6132552" cy="4961609"/>
          </a:xfrm>
        </p:spPr>
        <p:txBody>
          <a:bodyPr>
            <a:normAutofit/>
          </a:bodyPr>
          <a:lstStyle/>
          <a:p>
            <a:r>
              <a:rPr lang="en-US" dirty="0"/>
              <a:t>Case Return@16</a:t>
            </a:r>
            <a:br>
              <a:rPr lang="en-US" dirty="0"/>
            </a:br>
            <a:r>
              <a:rPr lang="en-US" dirty="0"/>
              <a:t>(LP: last read of data[index].key)</a:t>
            </a:r>
            <a:endParaRPr lang="en-US" sz="1800" dirty="0"/>
          </a:p>
          <a:p>
            <a:r>
              <a:rPr lang="en-US" dirty="0"/>
              <a:t>Easy case</a:t>
            </a:r>
          </a:p>
          <a:p>
            <a:r>
              <a:rPr lang="en-US" dirty="0"/>
              <a:t>We returned at 16 after seeing</a:t>
            </a:r>
            <a:br>
              <a:rPr lang="en-US" dirty="0"/>
            </a:br>
            <a:r>
              <a:rPr lang="en-US" dirty="0"/>
              <a:t>data[index].key != NULL for </a:t>
            </a:r>
            <a:r>
              <a:rPr lang="en-US" b="1" dirty="0"/>
              <a:t>every </a:t>
            </a:r>
            <a:r>
              <a:rPr lang="en-US" dirty="0"/>
              <a:t>index</a:t>
            </a:r>
          </a:p>
          <a:p>
            <a:r>
              <a:rPr lang="en-US" dirty="0"/>
              <a:t>Non-NULL buckets don’t change</a:t>
            </a:r>
          </a:p>
          <a:p>
            <a:r>
              <a:rPr lang="en-US" dirty="0"/>
              <a:t>So, when we do the last read of data[index] .key,</a:t>
            </a:r>
            <a:br>
              <a:rPr lang="en-US" dirty="0"/>
            </a:br>
            <a:r>
              <a:rPr lang="en-US" dirty="0"/>
              <a:t>all buckets are full!</a:t>
            </a:r>
          </a:p>
          <a:p>
            <a:r>
              <a:rPr lang="en-US" dirty="0"/>
              <a:t>So, our insert would return FULL</a:t>
            </a:r>
            <a:br>
              <a:rPr lang="en-US" dirty="0"/>
            </a:br>
            <a:r>
              <a:rPr lang="en-US" dirty="0"/>
              <a:t>if performed atomically at the LP</a:t>
            </a:r>
          </a:p>
        </p:txBody>
      </p:sp>
    </p:spTree>
    <p:extLst>
      <p:ext uri="{BB962C8B-B14F-4D97-AF65-F5344CB8AC3E}">
        <p14:creationId xmlns:p14="http://schemas.microsoft.com/office/powerpoint/2010/main" val="201515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43595"/>
            <a:ext cx="10353761" cy="742603"/>
          </a:xfrm>
        </p:spPr>
        <p:txBody>
          <a:bodyPr/>
          <a:lstStyle/>
          <a:p>
            <a:r>
              <a:rPr lang="en-US" dirty="0"/>
              <a:t>LP choice </a:t>
            </a:r>
            <a:r>
              <a:rPr lang="en-US" u="sng" dirty="0"/>
              <a:t>Intuition/sketch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3910" y="1668645"/>
            <a:ext cx="5133915" cy="4543734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hash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10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11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12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13 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14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15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16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3911" y="1336175"/>
            <a:ext cx="513391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insert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929745" y="1272932"/>
            <a:ext cx="6171464" cy="4961609"/>
          </a:xfrm>
        </p:spPr>
        <p:txBody>
          <a:bodyPr>
            <a:normAutofit/>
          </a:bodyPr>
          <a:lstStyle/>
          <a:p>
            <a:r>
              <a:rPr lang="en-US" dirty="0"/>
              <a:t>Case Return@8 (LP: last read of data[index].key)</a:t>
            </a:r>
          </a:p>
          <a:p>
            <a:r>
              <a:rPr lang="en-US" sz="1800" dirty="0"/>
              <a:t>Suppose we return@8 in the </a:t>
            </a:r>
            <a:r>
              <a:rPr lang="en-US" sz="1800" b="1" dirty="0"/>
              <a:t>k</a:t>
            </a:r>
            <a:r>
              <a:rPr lang="en-US" sz="1800" baseline="30000" dirty="0"/>
              <a:t>th</a:t>
            </a:r>
            <a:r>
              <a:rPr lang="en-US" sz="1800" dirty="0"/>
              <a:t> loop iteration</a:t>
            </a:r>
          </a:p>
          <a:p>
            <a:pPr lvl="1"/>
            <a:r>
              <a:rPr lang="en-US" sz="1600" dirty="0"/>
              <a:t>In the first k-1 iterations, we see</a:t>
            </a:r>
            <a:br>
              <a:rPr lang="en-US" sz="1600" dirty="0"/>
            </a:br>
            <a:r>
              <a:rPr lang="en-US" sz="1600" dirty="0"/>
              <a:t>data[index].key != NULL and data[index].key != key</a:t>
            </a:r>
          </a:p>
          <a:p>
            <a:r>
              <a:rPr lang="en-US" sz="1800" dirty="0"/>
              <a:t>Claim: if our insert(key) ran </a:t>
            </a:r>
            <a:r>
              <a:rPr lang="en-US" sz="1800" b="1" dirty="0"/>
              <a:t>atomically</a:t>
            </a:r>
            <a:r>
              <a:rPr lang="en-US" sz="1800" dirty="0"/>
              <a:t> at the </a:t>
            </a:r>
            <a:r>
              <a:rPr lang="en-US" sz="1800" b="1" dirty="0"/>
              <a:t>LP</a:t>
            </a:r>
            <a:r>
              <a:rPr lang="en-US" sz="1800" dirty="0"/>
              <a:t>,</a:t>
            </a:r>
            <a:br>
              <a:rPr lang="en-US" sz="1800" dirty="0"/>
            </a:br>
            <a:r>
              <a:rPr lang="en-US" sz="1800" dirty="0"/>
              <a:t>it would perform k iterations, and see the same values as it sees in the concurrent execution</a:t>
            </a:r>
          </a:p>
          <a:p>
            <a:r>
              <a:rPr lang="en-US" sz="1800" dirty="0"/>
              <a:t>In its k</a:t>
            </a:r>
            <a:r>
              <a:rPr lang="en-US" sz="1800" baseline="30000" dirty="0"/>
              <a:t>th</a:t>
            </a:r>
            <a:r>
              <a:rPr lang="en-US" sz="1800" dirty="0"/>
              <a:t> iteration, the </a:t>
            </a:r>
            <a:r>
              <a:rPr lang="en-US" sz="1800" b="1" u="sng" dirty="0"/>
              <a:t>linearized</a:t>
            </a:r>
            <a:r>
              <a:rPr lang="en-US" sz="1800" b="1" dirty="0"/>
              <a:t> </a:t>
            </a:r>
            <a:r>
              <a:rPr lang="en-US" sz="1800" dirty="0"/>
              <a:t>insert(key) reads data[index] at the same time as the </a:t>
            </a:r>
            <a:r>
              <a:rPr lang="en-US" sz="1800" b="1" u="sng" dirty="0"/>
              <a:t>concurrent</a:t>
            </a:r>
            <a:r>
              <a:rPr lang="en-US" sz="1800" dirty="0"/>
              <a:t> insert(key), so it sees data[index].key == key</a:t>
            </a:r>
          </a:p>
          <a:p>
            <a:r>
              <a:rPr lang="en-US" sz="1800" dirty="0"/>
              <a:t>So, it returns false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362008" y="4444544"/>
            <a:ext cx="52148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276407" y="3995656"/>
            <a:ext cx="3158837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Insert(key)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77848" y="4446613"/>
            <a:ext cx="79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4427914" y="5164980"/>
            <a:ext cx="2255734" cy="598517"/>
          </a:xfrm>
          <a:prstGeom prst="wedgeRectCallout">
            <a:avLst>
              <a:gd name="adj1" fmla="val 87324"/>
              <a:gd name="adj2" fmla="val -19221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Iteration 0 reads data[index]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62280" y="502776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27914" y="5763497"/>
            <a:ext cx="2255734" cy="6428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!= NULL, != key,</a:t>
            </a:r>
          </a:p>
          <a:p>
            <a:pPr algn="ctr"/>
            <a:r>
              <a:rPr lang="en-US" dirty="0"/>
              <a:t>&amp; does not change!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7435949" y="5132385"/>
            <a:ext cx="2208197" cy="598517"/>
          </a:xfrm>
          <a:prstGeom prst="wedgeRectCallout">
            <a:avLst>
              <a:gd name="adj1" fmla="val 25376"/>
              <a:gd name="adj2" fmla="val -1820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Iteration k-1 reads data[index]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35949" y="5725357"/>
            <a:ext cx="2208197" cy="680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!= NULL, != key,</a:t>
            </a:r>
          </a:p>
          <a:p>
            <a:pPr algn="ctr"/>
            <a:r>
              <a:rPr lang="en-US" dirty="0"/>
              <a:t>&amp; does not change!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9739378" y="5105288"/>
            <a:ext cx="2280823" cy="650081"/>
          </a:xfrm>
          <a:prstGeom prst="wedgeRectCallout">
            <a:avLst>
              <a:gd name="adj1" fmla="val -35997"/>
              <a:gd name="adj2" fmla="val -17213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LP</a:t>
            </a:r>
            <a:r>
              <a:rPr lang="en-US" dirty="0"/>
              <a:t>: Iteration k reads data[index]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39378" y="5763497"/>
            <a:ext cx="2280823" cy="9543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values read in previous iterations are </a:t>
            </a:r>
            <a:r>
              <a:rPr lang="en-US" b="1" dirty="0"/>
              <a:t>unchanged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247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7" grpId="1" animBg="1"/>
      <p:bldP spid="10" grpId="0"/>
      <p:bldP spid="10" grpId="1"/>
      <p:bldP spid="12" grpId="0" animBg="1"/>
      <p:bldP spid="12" grpId="1" animBg="1"/>
      <p:bldP spid="11" grpId="0" animBg="1"/>
      <p:bldP spid="11" grpId="1" animBg="1"/>
      <p:bldP spid="14" grpId="0" animBg="1"/>
      <p:bldP spid="14" grpId="1" animBg="1"/>
      <p:bldP spid="13" grpId="0" animBg="1"/>
      <p:bldP spid="13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43595"/>
            <a:ext cx="10353761" cy="742603"/>
          </a:xfrm>
        </p:spPr>
        <p:txBody>
          <a:bodyPr/>
          <a:lstStyle/>
          <a:p>
            <a:r>
              <a:rPr lang="en-US" dirty="0"/>
              <a:t>LP choice </a:t>
            </a:r>
            <a:r>
              <a:rPr lang="en-US" u="sng" dirty="0"/>
              <a:t>Intuition/sketch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3910" y="1668645"/>
            <a:ext cx="5133915" cy="4543734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hash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10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11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12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13 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14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15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16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3911" y="1336175"/>
            <a:ext cx="513391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insert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929745" y="1272932"/>
            <a:ext cx="6041761" cy="4961609"/>
          </a:xfrm>
        </p:spPr>
        <p:txBody>
          <a:bodyPr>
            <a:normAutofit/>
          </a:bodyPr>
          <a:lstStyle/>
          <a:p>
            <a:r>
              <a:rPr lang="en-US" dirty="0"/>
              <a:t>Case Return@12 (LP: write to data[index].key)</a:t>
            </a:r>
          </a:p>
          <a:p>
            <a:r>
              <a:rPr lang="en-US" sz="1800" dirty="0"/>
              <a:t>Argument is similar to the previous case:</a:t>
            </a:r>
          </a:p>
          <a:p>
            <a:r>
              <a:rPr lang="en-US" sz="1800" dirty="0"/>
              <a:t>Suppose we return@12 in the </a:t>
            </a:r>
            <a:r>
              <a:rPr lang="en-US" sz="1800" b="1" dirty="0"/>
              <a:t>k</a:t>
            </a:r>
            <a:r>
              <a:rPr lang="en-US" sz="1800" baseline="30000" dirty="0"/>
              <a:t>th</a:t>
            </a:r>
            <a:r>
              <a:rPr lang="en-US" sz="1800" dirty="0"/>
              <a:t> iteration</a:t>
            </a:r>
          </a:p>
          <a:p>
            <a:pPr lvl="1"/>
            <a:r>
              <a:rPr lang="en-US" sz="1600" dirty="0"/>
              <a:t>In the first k-1 iterations, we see</a:t>
            </a:r>
            <a:br>
              <a:rPr lang="en-US" sz="1600" dirty="0"/>
            </a:br>
            <a:r>
              <a:rPr lang="en-US" sz="1600" dirty="0"/>
              <a:t>data[index].key != NULL and data[index].key != key</a:t>
            </a:r>
          </a:p>
          <a:p>
            <a:r>
              <a:rPr lang="en-US" sz="1800" dirty="0"/>
              <a:t>Claim: if our insert(key) ran </a:t>
            </a:r>
            <a:r>
              <a:rPr lang="en-US" sz="1800" b="1" dirty="0"/>
              <a:t>atomically</a:t>
            </a:r>
            <a:r>
              <a:rPr lang="en-US" sz="1800" dirty="0"/>
              <a:t> at the </a:t>
            </a:r>
            <a:r>
              <a:rPr lang="en-US" sz="1800" b="1" dirty="0"/>
              <a:t>LP</a:t>
            </a:r>
            <a:r>
              <a:rPr lang="en-US" sz="1800" dirty="0"/>
              <a:t>,</a:t>
            </a:r>
            <a:br>
              <a:rPr lang="en-US" sz="1800" dirty="0"/>
            </a:br>
            <a:r>
              <a:rPr lang="en-US" sz="1800" dirty="0"/>
              <a:t>it would perform k iterations, and see the same values as it sees in the concurrent execution</a:t>
            </a:r>
          </a:p>
          <a:p>
            <a:r>
              <a:rPr lang="en-US" sz="1800" dirty="0"/>
              <a:t>In its k</a:t>
            </a:r>
            <a:r>
              <a:rPr lang="en-US" sz="1800" baseline="30000" dirty="0"/>
              <a:t>th</a:t>
            </a:r>
            <a:r>
              <a:rPr lang="en-US" sz="1800" dirty="0"/>
              <a:t> iteration, the </a:t>
            </a:r>
            <a:r>
              <a:rPr lang="en-US" sz="1800" b="1" u="sng" dirty="0"/>
              <a:t>linearized</a:t>
            </a:r>
            <a:r>
              <a:rPr lang="en-US" sz="1800" dirty="0"/>
              <a:t> insert(key) reads data[index].key at the same time as the </a:t>
            </a:r>
            <a:r>
              <a:rPr lang="en-US" sz="1800" b="1" u="sng" dirty="0"/>
              <a:t>concurrent</a:t>
            </a:r>
            <a:r>
              <a:rPr lang="en-US" sz="1800" dirty="0"/>
              <a:t> insert(key), so it sees data[index].key == NULL</a:t>
            </a:r>
          </a:p>
          <a:p>
            <a:r>
              <a:rPr lang="en-US" sz="1800" dirty="0"/>
              <a:t>So, it returns true</a:t>
            </a:r>
          </a:p>
        </p:txBody>
      </p:sp>
    </p:spTree>
    <p:extLst>
      <p:ext uri="{BB962C8B-B14F-4D97-AF65-F5344CB8AC3E}">
        <p14:creationId xmlns:p14="http://schemas.microsoft.com/office/powerpoint/2010/main" val="226187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43595"/>
            <a:ext cx="10353761" cy="742603"/>
          </a:xfrm>
        </p:spPr>
        <p:txBody>
          <a:bodyPr/>
          <a:lstStyle/>
          <a:p>
            <a:r>
              <a:rPr lang="en-US" dirty="0"/>
              <a:t>Implementing </a:t>
            </a:r>
            <a:r>
              <a:rPr lang="en-US" u="sng" dirty="0"/>
              <a:t>Contains</a:t>
            </a:r>
          </a:p>
        </p:txBody>
      </p:sp>
      <p:sp>
        <p:nvSpPr>
          <p:cNvPr id="8" name="Rectangle 7"/>
          <p:cNvSpPr/>
          <p:nvPr/>
        </p:nvSpPr>
        <p:spPr>
          <a:xfrm>
            <a:off x="673910" y="1668645"/>
            <a:ext cx="5133915" cy="4543734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hash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10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11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12 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13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14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15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3911" y="1336175"/>
            <a:ext cx="513391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contains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929745" y="1272932"/>
            <a:ext cx="5944485" cy="5160294"/>
          </a:xfrm>
        </p:spPr>
        <p:txBody>
          <a:bodyPr>
            <a:normAutofit/>
          </a:bodyPr>
          <a:lstStyle/>
          <a:p>
            <a:r>
              <a:rPr lang="en-US" sz="2400" dirty="0"/>
              <a:t>Quite similar to insertion</a:t>
            </a:r>
          </a:p>
          <a:p>
            <a:r>
              <a:rPr lang="en-US" sz="2400" dirty="0"/>
              <a:t>Still lock before accessing buckets</a:t>
            </a:r>
          </a:p>
          <a:p>
            <a:pPr lvl="1"/>
            <a:r>
              <a:rPr lang="en-US" sz="2000" dirty="0"/>
              <a:t>Even though we are not changing anything… Why?</a:t>
            </a:r>
          </a:p>
          <a:p>
            <a:pPr lvl="1"/>
            <a:r>
              <a:rPr lang="en-US" sz="2000" i="1" dirty="0"/>
              <a:t>Ex: is this necessary?</a:t>
            </a:r>
          </a:p>
          <a:p>
            <a:r>
              <a:rPr lang="en-US" sz="2200" dirty="0"/>
              <a:t>Linearization points?</a:t>
            </a:r>
          </a:p>
          <a:p>
            <a:pPr lvl="1"/>
            <a:r>
              <a:rPr lang="en-US" sz="2000" dirty="0"/>
              <a:t>Always last read of data[index].key</a:t>
            </a:r>
          </a:p>
        </p:txBody>
      </p:sp>
    </p:spTree>
    <p:extLst>
      <p:ext uri="{BB962C8B-B14F-4D97-AF65-F5344CB8AC3E}">
        <p14:creationId xmlns:p14="http://schemas.microsoft.com/office/powerpoint/2010/main" val="284748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deletion?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example, in our lock-based, fixed size, probing hash table:</a:t>
            </a:r>
          </a:p>
        </p:txBody>
      </p:sp>
      <p:sp>
        <p:nvSpPr>
          <p:cNvPr id="4" name="Rectangle 3"/>
          <p:cNvSpPr/>
          <p:nvPr/>
        </p:nvSpPr>
        <p:spPr>
          <a:xfrm>
            <a:off x="3911218" y="324356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96796" y="324356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82374" y="324356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67952" y="324356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53530" y="324356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39108" y="324356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24686" y="324356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0264" y="324356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08679" y="1766652"/>
            <a:ext cx="1412032" cy="858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Insert(7)</a:t>
            </a:r>
          </a:p>
          <a:p>
            <a:pPr algn="ctr"/>
            <a:r>
              <a:rPr lang="en-US" dirty="0"/>
              <a:t>hashes to 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82374" y="324356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7</a:t>
            </a:r>
          </a:p>
        </p:txBody>
      </p:sp>
      <p:pic>
        <p:nvPicPr>
          <p:cNvPr id="13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83" y="2810042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908679" y="2625176"/>
            <a:ext cx="1412032" cy="858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Insert(3)</a:t>
            </a:r>
          </a:p>
          <a:p>
            <a:pPr algn="ctr"/>
            <a:r>
              <a:rPr lang="en-US" dirty="0"/>
              <a:t>hashes to 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41256" y="324356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19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16" y="2810042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8908679" y="3483700"/>
            <a:ext cx="1412032" cy="858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Insert(9)</a:t>
            </a:r>
          </a:p>
          <a:p>
            <a:pPr algn="ctr"/>
            <a:r>
              <a:rPr lang="en-US" dirty="0"/>
              <a:t>hashes to 2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882374" y="3748922"/>
            <a:ext cx="225105" cy="5128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7" idx="2"/>
            <a:endCxn id="7" idx="2"/>
          </p:cNvCxnSpPr>
          <p:nvPr/>
        </p:nvCxnSpPr>
        <p:spPr>
          <a:xfrm rot="16200000" flipH="1">
            <a:off x="5367952" y="3486355"/>
            <a:ext cx="12700" cy="485578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366066" y="3243779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9</a:t>
            </a:r>
          </a:p>
        </p:txBody>
      </p:sp>
      <p:pic>
        <p:nvPicPr>
          <p:cNvPr id="28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338" y="2810041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16" y="2810040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1DA708A-7867-4C25-959F-4CCEE8772AF6}"/>
              </a:ext>
            </a:extLst>
          </p:cNvPr>
          <p:cNvSpPr/>
          <p:nvPr/>
        </p:nvSpPr>
        <p:spPr>
          <a:xfrm>
            <a:off x="8908679" y="4342224"/>
            <a:ext cx="1412032" cy="858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Delete(7)</a:t>
            </a:r>
          </a:p>
          <a:p>
            <a:pPr algn="ctr"/>
            <a:r>
              <a:rPr lang="en-US" dirty="0"/>
              <a:t>hashes to 2</a:t>
            </a:r>
          </a:p>
        </p:txBody>
      </p:sp>
      <p:pic>
        <p:nvPicPr>
          <p:cNvPr id="27" name="Picture 2" descr="http://www.itdunya.com/attachments/309734d1314547501-lock1.gif">
            <a:extLst>
              <a:ext uri="{FF2B5EF4-FFF2-40B4-BE49-F238E27FC236}">
                <a16:creationId xmlns:a16="http://schemas.microsoft.com/office/drawing/2014/main" id="{43B00B33-38DA-4D79-A6D5-8EEA4B823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15" y="2810039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956F0C2-4FF8-4A2A-95B4-6034954E8F06}"/>
              </a:ext>
            </a:extLst>
          </p:cNvPr>
          <p:cNvSpPr/>
          <p:nvPr/>
        </p:nvSpPr>
        <p:spPr>
          <a:xfrm>
            <a:off x="8908679" y="5205442"/>
            <a:ext cx="1412032" cy="858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Delete(9)</a:t>
            </a:r>
          </a:p>
          <a:p>
            <a:pPr algn="ctr"/>
            <a:r>
              <a:rPr lang="en-US" dirty="0"/>
              <a:t>hashes to 2</a:t>
            </a:r>
          </a:p>
        </p:txBody>
      </p:sp>
      <p:pic>
        <p:nvPicPr>
          <p:cNvPr id="31" name="Picture 2" descr="http://www.itdunya.com/attachments/309734d1314547501-lock1.gif">
            <a:extLst>
              <a:ext uri="{FF2B5EF4-FFF2-40B4-BE49-F238E27FC236}">
                <a16:creationId xmlns:a16="http://schemas.microsoft.com/office/drawing/2014/main" id="{B34C1667-DA88-4306-B48A-04F010AC2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89" y="2810402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5BE1E995-5163-4D40-AFDC-3B1A6942B193}"/>
              </a:ext>
            </a:extLst>
          </p:cNvPr>
          <p:cNvSpPr/>
          <p:nvPr/>
        </p:nvSpPr>
        <p:spPr>
          <a:xfrm>
            <a:off x="6383636" y="4888706"/>
            <a:ext cx="1412032" cy="652463"/>
          </a:xfrm>
          <a:prstGeom prst="wedgeRectCallout">
            <a:avLst>
              <a:gd name="adj1" fmla="val 128920"/>
              <a:gd name="adj2" fmla="val 6688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Incorrect!</a:t>
            </a:r>
          </a:p>
        </p:txBody>
      </p:sp>
    </p:spTree>
    <p:extLst>
      <p:ext uri="{BB962C8B-B14F-4D97-AF65-F5344CB8AC3E}">
        <p14:creationId xmlns:p14="http://schemas.microsoft.com/office/powerpoint/2010/main" val="28841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20" grpId="0" animBg="1"/>
      <p:bldP spid="21" grpId="0" animBg="1"/>
      <p:bldP spid="29" grpId="0" animBg="1"/>
      <p:bldP spid="24" grpId="0" animBg="1"/>
      <p:bldP spid="3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workaround: </a:t>
            </a:r>
            <a:r>
              <a:rPr lang="en-US" u="sng" dirty="0"/>
              <a:t>Tombstones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a special key value called a TOMBSTONE</a:t>
            </a:r>
          </a:p>
          <a:p>
            <a:r>
              <a:rPr lang="en-US" dirty="0"/>
              <a:t>To delete a key</a:t>
            </a:r>
          </a:p>
          <a:p>
            <a:pPr lvl="1"/>
            <a:r>
              <a:rPr lang="en-US" dirty="0"/>
              <a:t>Instead of setting key = </a:t>
            </a:r>
            <a:r>
              <a:rPr lang="en-US" dirty="0">
                <a:sym typeface="Wingdings" panose="05000000000000000000" pitchFamily="2" charset="2"/>
              </a:rPr>
              <a:t>NULL, set it to TOMBSTONE</a:t>
            </a:r>
            <a:endParaRPr lang="en-US" b="1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TOMBSTONE essentially acts like a regular key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(that never matches a key you are trying to find/insert/delete)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Insertions must still probe past it to find NULL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Deletions must still probe past it to find the desired key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3F6D9-E78B-4DAB-8FCD-6898FCA8F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436" y="1935921"/>
            <a:ext cx="2827415" cy="297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8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tombstones fix our problem</a:t>
            </a:r>
          </a:p>
        </p:txBody>
      </p:sp>
      <p:sp>
        <p:nvSpPr>
          <p:cNvPr id="4" name="Rectangle 3"/>
          <p:cNvSpPr/>
          <p:nvPr/>
        </p:nvSpPr>
        <p:spPr>
          <a:xfrm>
            <a:off x="3911218" y="324356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96796" y="324356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82374" y="324356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67952" y="324356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53530" y="324356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39108" y="324356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24686" y="324356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0264" y="324356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08679" y="1766652"/>
            <a:ext cx="1412032" cy="858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Insert(7)</a:t>
            </a:r>
          </a:p>
          <a:p>
            <a:pPr algn="ctr"/>
            <a:r>
              <a:rPr lang="en-US" dirty="0"/>
              <a:t>hashes to 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82374" y="324356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7</a:t>
            </a:r>
          </a:p>
        </p:txBody>
      </p:sp>
      <p:pic>
        <p:nvPicPr>
          <p:cNvPr id="13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83" y="2810042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908679" y="2625176"/>
            <a:ext cx="1412032" cy="858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Insert(3)</a:t>
            </a:r>
          </a:p>
          <a:p>
            <a:pPr algn="ctr"/>
            <a:r>
              <a:rPr lang="en-US" dirty="0"/>
              <a:t>hashes to 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41256" y="324356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19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16" y="2810042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8908679" y="3483700"/>
            <a:ext cx="1412032" cy="858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Insert(9)</a:t>
            </a:r>
          </a:p>
          <a:p>
            <a:pPr algn="ctr"/>
            <a:r>
              <a:rPr lang="en-US" dirty="0"/>
              <a:t>hashes to 2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882374" y="3748922"/>
            <a:ext cx="225105" cy="5128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7" idx="2"/>
            <a:endCxn id="7" idx="2"/>
          </p:cNvCxnSpPr>
          <p:nvPr/>
        </p:nvCxnSpPr>
        <p:spPr>
          <a:xfrm rot="16200000" flipH="1">
            <a:off x="5367952" y="3486355"/>
            <a:ext cx="12700" cy="485578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366066" y="3243779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9</a:t>
            </a:r>
          </a:p>
        </p:txBody>
      </p:sp>
      <p:pic>
        <p:nvPicPr>
          <p:cNvPr id="28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338" y="2810041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16" y="2810040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1DA708A-7867-4C25-959F-4CCEE8772AF6}"/>
              </a:ext>
            </a:extLst>
          </p:cNvPr>
          <p:cNvSpPr/>
          <p:nvPr/>
        </p:nvSpPr>
        <p:spPr>
          <a:xfrm>
            <a:off x="8908679" y="4342224"/>
            <a:ext cx="1412032" cy="858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Delete(7)</a:t>
            </a:r>
          </a:p>
          <a:p>
            <a:pPr algn="ctr"/>
            <a:r>
              <a:rPr lang="en-US" dirty="0"/>
              <a:t>hashes to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56F0C2-4FF8-4A2A-95B4-6034954E8F06}"/>
              </a:ext>
            </a:extLst>
          </p:cNvPr>
          <p:cNvSpPr/>
          <p:nvPr/>
        </p:nvSpPr>
        <p:spPr>
          <a:xfrm>
            <a:off x="8908679" y="5205442"/>
            <a:ext cx="1412032" cy="858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Delete(9)</a:t>
            </a:r>
          </a:p>
          <a:p>
            <a:pPr algn="ctr"/>
            <a:r>
              <a:rPr lang="en-US" dirty="0"/>
              <a:t>hashes to 2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503D960-D200-41D0-9BDF-73B63F9C15F9}"/>
              </a:ext>
            </a:extLst>
          </p:cNvPr>
          <p:cNvGrpSpPr/>
          <p:nvPr/>
        </p:nvGrpSpPr>
        <p:grpSpPr>
          <a:xfrm>
            <a:off x="4877123" y="3245042"/>
            <a:ext cx="488363" cy="491928"/>
            <a:chOff x="5326553" y="4812389"/>
            <a:chExt cx="488363" cy="49192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5B4DE91-F264-4369-A214-954DAC20316F}"/>
                </a:ext>
              </a:extLst>
            </p:cNvPr>
            <p:cNvSpPr/>
            <p:nvPr/>
          </p:nvSpPr>
          <p:spPr>
            <a:xfrm>
              <a:off x="5329338" y="4812389"/>
              <a:ext cx="485578" cy="48557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AC43136-AECD-4F7B-89DC-7639944F0C3F}"/>
                </a:ext>
              </a:extLst>
            </p:cNvPr>
            <p:cNvCxnSpPr/>
            <p:nvPr/>
          </p:nvCxnSpPr>
          <p:spPr>
            <a:xfrm>
              <a:off x="5326553" y="4812389"/>
              <a:ext cx="488363" cy="49192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F71340-FFBC-48B0-8D3B-6DABE79ED2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553" y="4812389"/>
              <a:ext cx="488363" cy="48557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04F3B1-CB87-41EB-B785-1ABAB14D11C4}"/>
              </a:ext>
            </a:extLst>
          </p:cNvPr>
          <p:cNvGrpSpPr/>
          <p:nvPr/>
        </p:nvGrpSpPr>
        <p:grpSpPr>
          <a:xfrm>
            <a:off x="5366560" y="3243843"/>
            <a:ext cx="488363" cy="491928"/>
            <a:chOff x="5326553" y="4812389"/>
            <a:chExt cx="488363" cy="49192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1A6D600-2082-4EF9-A36E-200E99214108}"/>
                </a:ext>
              </a:extLst>
            </p:cNvPr>
            <p:cNvSpPr/>
            <p:nvPr/>
          </p:nvSpPr>
          <p:spPr>
            <a:xfrm>
              <a:off x="5329338" y="4812389"/>
              <a:ext cx="485578" cy="48557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BDCD20B-A94E-4BD6-864A-EF70415D4815}"/>
                </a:ext>
              </a:extLst>
            </p:cNvPr>
            <p:cNvCxnSpPr/>
            <p:nvPr/>
          </p:nvCxnSpPr>
          <p:spPr>
            <a:xfrm>
              <a:off x="5326553" y="4812389"/>
              <a:ext cx="488363" cy="49192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A2DBAC9-D3E2-40C4-A2B3-7A570A31F1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553" y="4812389"/>
              <a:ext cx="488363" cy="48557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07353A45-6722-413B-8F86-D23B43C81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525" y="3285100"/>
            <a:ext cx="399958" cy="420131"/>
          </a:xfrm>
          <a:prstGeom prst="rect">
            <a:avLst/>
          </a:prstGeom>
        </p:spPr>
      </p:pic>
      <p:pic>
        <p:nvPicPr>
          <p:cNvPr id="27" name="Picture 2" descr="http://www.itdunya.com/attachments/309734d1314547501-lock1.gif">
            <a:extLst>
              <a:ext uri="{FF2B5EF4-FFF2-40B4-BE49-F238E27FC236}">
                <a16:creationId xmlns:a16="http://schemas.microsoft.com/office/drawing/2014/main" id="{43B00B33-38DA-4D79-A6D5-8EEA4B823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23" y="2810039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itdunya.com/attachments/309734d1314547501-lock1.gif">
            <a:extLst>
              <a:ext uri="{FF2B5EF4-FFF2-40B4-BE49-F238E27FC236}">
                <a16:creationId xmlns:a16="http://schemas.microsoft.com/office/drawing/2014/main" id="{B34C1667-DA88-4306-B48A-04F010AC2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00" y="2810402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CF3DDE4-8D5F-47F0-BE0B-DDA9851D1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867" y="3283120"/>
            <a:ext cx="399958" cy="420131"/>
          </a:xfrm>
          <a:prstGeom prst="rect">
            <a:avLst/>
          </a:prstGeom>
        </p:spPr>
      </p:pic>
      <p:pic>
        <p:nvPicPr>
          <p:cNvPr id="37" name="Picture 2" descr="http://www.itdunya.com/attachments/309734d1314547501-lock1.gif">
            <a:extLst>
              <a:ext uri="{FF2B5EF4-FFF2-40B4-BE49-F238E27FC236}">
                <a16:creationId xmlns:a16="http://schemas.microsoft.com/office/drawing/2014/main" id="{99AC75CA-FF92-4BA1-AAD3-21E49E2DD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59" y="2813304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2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9" grpId="0" animBg="1"/>
      <p:bldP spid="24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43595"/>
            <a:ext cx="10353761" cy="1048923"/>
          </a:xfrm>
        </p:spPr>
        <p:txBody>
          <a:bodyPr>
            <a:normAutofit/>
          </a:bodyPr>
          <a:lstStyle/>
          <a:p>
            <a:r>
              <a:rPr lang="en-US" dirty="0"/>
              <a:t>delete with tombstones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2376" y="1668645"/>
            <a:ext cx="5133915" cy="4543734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hash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10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TOMBSTONE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11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12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13 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14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15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16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2377" y="1336175"/>
            <a:ext cx="513391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AA00"/>
                </a:solidFill>
                <a:latin typeface="Courier New" panose="02070309020205020404" pitchFamily="49" charset="0"/>
              </a:rPr>
              <a:t>bool</a:t>
            </a:r>
            <a:r>
              <a:rPr lang="en-US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>
                <a:solidFill>
                  <a:srgbClr val="F8F8F8"/>
                </a:solidFill>
                <a:latin typeface="Courier New" panose="02070309020205020404" pitchFamily="49" charset="0"/>
              </a:rPr>
              <a:t>erase</a:t>
            </a:r>
            <a:r>
              <a:rPr lang="en-US">
                <a:solidFill>
                  <a:srgbClr val="FFAA00"/>
                </a:solidFill>
                <a:latin typeface="Courier New" panose="02070309020205020404" pitchFamily="49" charset="0"/>
              </a:rPr>
              <a:t>(int</a:t>
            </a:r>
            <a:r>
              <a:rPr lang="en-US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>
                <a:solidFill>
                  <a:srgbClr val="F8F8F8"/>
                </a:solidFill>
                <a:latin typeface="Courier New" panose="02070309020205020404" pitchFamily="49" charset="0"/>
              </a:rPr>
              <a:t>key</a:t>
            </a:r>
            <a:r>
              <a:rPr lang="en-US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80246F-D633-4FC3-AFB5-B029BCD6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5681" y="1336175"/>
            <a:ext cx="6617161" cy="4876203"/>
          </a:xfrm>
        </p:spPr>
        <p:txBody>
          <a:bodyPr>
            <a:noAutofit/>
          </a:bodyPr>
          <a:lstStyle/>
          <a:p>
            <a:r>
              <a:rPr lang="en-US" sz="2400" dirty="0"/>
              <a:t>Insert and contains are </a:t>
            </a:r>
            <a:r>
              <a:rPr lang="en-US" sz="2400" b="1" u="sng" dirty="0"/>
              <a:t>mostly unchanged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They already skip past keys that</a:t>
            </a:r>
            <a:br>
              <a:rPr lang="en-US" sz="2400" dirty="0">
                <a:sym typeface="Wingdings" panose="05000000000000000000" pitchFamily="2" charset="2"/>
              </a:rPr>
            </a:br>
            <a:r>
              <a:rPr lang="en-US" sz="2400" dirty="0">
                <a:sym typeface="Wingdings" panose="05000000000000000000" pitchFamily="2" charset="2"/>
              </a:rPr>
              <a:t>do not match the argument </a:t>
            </a:r>
            <a:r>
              <a:rPr lang="en-US" sz="2400" b="1" dirty="0">
                <a:sym typeface="Wingdings" panose="05000000000000000000" pitchFamily="2" charset="2"/>
              </a:rPr>
              <a:t>key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TOMBSTONE acts like such a key</a:t>
            </a:r>
          </a:p>
          <a:p>
            <a:r>
              <a:rPr lang="en-US" sz="2400" dirty="0">
                <a:sym typeface="Wingdings" panose="05000000000000000000" pitchFamily="2" charset="2"/>
              </a:rPr>
              <a:t>Linearization points?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return@8: last read of data[index].key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return@12: write to data[index].key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return@16: last read of data[index].key</a:t>
            </a:r>
          </a:p>
        </p:txBody>
      </p:sp>
    </p:spTree>
    <p:extLst>
      <p:ext uri="{BB962C8B-B14F-4D97-AF65-F5344CB8AC3E}">
        <p14:creationId xmlns:p14="http://schemas.microsoft.com/office/powerpoint/2010/main" val="300892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E66C1-77F2-4063-BF2C-EB1BCCBAC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Downsides of tombstones?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C7194-F77B-4500-A71B-6CE078D22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152337"/>
          </a:xfrm>
        </p:spPr>
        <p:txBody>
          <a:bodyPr>
            <a:normAutofit/>
          </a:bodyPr>
          <a:lstStyle/>
          <a:p>
            <a:r>
              <a:rPr lang="en-US" dirty="0"/>
              <a:t>TOMBSTONEs are never cleaned up</a:t>
            </a:r>
          </a:p>
          <a:p>
            <a:r>
              <a:rPr lang="en-US" dirty="0"/>
              <a:t>Cleaning them up seems hard</a:t>
            </a:r>
          </a:p>
          <a:p>
            <a:pPr lvl="1"/>
            <a:r>
              <a:rPr lang="en-US" dirty="0"/>
              <a:t>Cannot remove a TOMBSTONE until there are </a:t>
            </a:r>
            <a:r>
              <a:rPr lang="en-US" b="1" dirty="0"/>
              <a:t>no </a:t>
            </a:r>
            <a:r>
              <a:rPr lang="en-US" dirty="0"/>
              <a:t>keys in the table</a:t>
            </a:r>
            <a:br>
              <a:rPr lang="en-US" dirty="0"/>
            </a:br>
            <a:r>
              <a:rPr lang="en-US" dirty="0"/>
              <a:t>that probed past the TOMBSTONE when they were inserted</a:t>
            </a:r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dirty="0"/>
              <a:t>Thought: if we do table expansion, there’s no need to copy over TOMBSTONEs…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37AED9-57ED-4220-8F74-6E88CBFBFC04}"/>
              </a:ext>
            </a:extLst>
          </p:cNvPr>
          <p:cNvSpPr/>
          <p:nvPr/>
        </p:nvSpPr>
        <p:spPr>
          <a:xfrm>
            <a:off x="3355407" y="3943632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596D41-A55D-4370-9846-8063E0C759B2}"/>
              </a:ext>
            </a:extLst>
          </p:cNvPr>
          <p:cNvSpPr/>
          <p:nvPr/>
        </p:nvSpPr>
        <p:spPr>
          <a:xfrm>
            <a:off x="3840985" y="3943632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0C7D71-947B-4602-A2C4-942ECBCB588C}"/>
              </a:ext>
            </a:extLst>
          </p:cNvPr>
          <p:cNvSpPr/>
          <p:nvPr/>
        </p:nvSpPr>
        <p:spPr>
          <a:xfrm>
            <a:off x="4326563" y="3943632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175BB9-FBBA-4859-98F4-D6F1FA256C20}"/>
              </a:ext>
            </a:extLst>
          </p:cNvPr>
          <p:cNvSpPr/>
          <p:nvPr/>
        </p:nvSpPr>
        <p:spPr>
          <a:xfrm>
            <a:off x="4812141" y="3943632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3565D7-574A-4D85-9C54-245DE39140B0}"/>
              </a:ext>
            </a:extLst>
          </p:cNvPr>
          <p:cNvSpPr/>
          <p:nvPr/>
        </p:nvSpPr>
        <p:spPr>
          <a:xfrm>
            <a:off x="5297719" y="3943632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CA56DF-AEE3-472E-B13B-9339E4AC7CB2}"/>
              </a:ext>
            </a:extLst>
          </p:cNvPr>
          <p:cNvSpPr/>
          <p:nvPr/>
        </p:nvSpPr>
        <p:spPr>
          <a:xfrm>
            <a:off x="5783297" y="3943632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79F97E-994F-4CE0-A681-2F7B0CE46DA7}"/>
              </a:ext>
            </a:extLst>
          </p:cNvPr>
          <p:cNvSpPr/>
          <p:nvPr/>
        </p:nvSpPr>
        <p:spPr>
          <a:xfrm>
            <a:off x="6268875" y="3943632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594A29-DD4B-452B-81DB-6742877792DB}"/>
              </a:ext>
            </a:extLst>
          </p:cNvPr>
          <p:cNvSpPr/>
          <p:nvPr/>
        </p:nvSpPr>
        <p:spPr>
          <a:xfrm>
            <a:off x="6754453" y="3943632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4D3834-0D9F-44B0-848A-0455E5A24D0A}"/>
              </a:ext>
            </a:extLst>
          </p:cNvPr>
          <p:cNvSpPr/>
          <p:nvPr/>
        </p:nvSpPr>
        <p:spPr>
          <a:xfrm>
            <a:off x="5785445" y="3943632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A5B65A-82F2-41FF-8D2E-652E425D7642}"/>
              </a:ext>
            </a:extLst>
          </p:cNvPr>
          <p:cNvSpPr/>
          <p:nvPr/>
        </p:nvSpPr>
        <p:spPr>
          <a:xfrm>
            <a:off x="4810255" y="3943845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9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17FDBD-DFA3-4D82-90A6-B9B9D0D6C33E}"/>
              </a:ext>
            </a:extLst>
          </p:cNvPr>
          <p:cNvGrpSpPr/>
          <p:nvPr/>
        </p:nvGrpSpPr>
        <p:grpSpPr>
          <a:xfrm>
            <a:off x="4319744" y="3943632"/>
            <a:ext cx="488363" cy="491928"/>
            <a:chOff x="5326553" y="4812389"/>
            <a:chExt cx="488363" cy="49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31EC5D-9FBE-4B66-A82E-C86876E98331}"/>
                </a:ext>
              </a:extLst>
            </p:cNvPr>
            <p:cNvSpPr/>
            <p:nvPr/>
          </p:nvSpPr>
          <p:spPr>
            <a:xfrm>
              <a:off x="5329338" y="4812389"/>
              <a:ext cx="485578" cy="48557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10E44EF-51D1-4D7C-91FE-3C9B0DE51351}"/>
                </a:ext>
              </a:extLst>
            </p:cNvPr>
            <p:cNvCxnSpPr/>
            <p:nvPr/>
          </p:nvCxnSpPr>
          <p:spPr>
            <a:xfrm>
              <a:off x="5326553" y="4812389"/>
              <a:ext cx="488363" cy="49192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0F0B9A-7B28-4F0C-A793-3F1C39ACB9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553" y="4812389"/>
              <a:ext cx="488363" cy="48557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2C71DC7-256D-4B5C-9057-745E68AAC886}"/>
              </a:ext>
            </a:extLst>
          </p:cNvPr>
          <p:cNvCxnSpPr/>
          <p:nvPr/>
        </p:nvCxnSpPr>
        <p:spPr>
          <a:xfrm flipV="1">
            <a:off x="4319744" y="4455338"/>
            <a:ext cx="225105" cy="5128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urved Connector 25">
            <a:extLst>
              <a:ext uri="{FF2B5EF4-FFF2-40B4-BE49-F238E27FC236}">
                <a16:creationId xmlns:a16="http://schemas.microsoft.com/office/drawing/2014/main" id="{CBD2CE82-BD46-476C-8856-E3251D3B5703}"/>
              </a:ext>
            </a:extLst>
          </p:cNvPr>
          <p:cNvCxnSpPr/>
          <p:nvPr/>
        </p:nvCxnSpPr>
        <p:spPr>
          <a:xfrm rot="16200000" flipH="1">
            <a:off x="4805322" y="4192771"/>
            <a:ext cx="12700" cy="485578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D10691B-BF3C-49E2-AED6-057441DD967F}"/>
              </a:ext>
            </a:extLst>
          </p:cNvPr>
          <p:cNvSpPr txBox="1"/>
          <p:nvPr/>
        </p:nvSpPr>
        <p:spPr>
          <a:xfrm>
            <a:off x="2945393" y="4943673"/>
            <a:ext cx="314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Probes when 9 was inserted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0D4180E-7271-43A2-A95E-AEB71081C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356" y="3983678"/>
            <a:ext cx="399958" cy="42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1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 performance</a:t>
            </a:r>
          </a:p>
          <a:p>
            <a:r>
              <a:rPr lang="en-US" dirty="0"/>
              <a:t>Difficulties in </a:t>
            </a:r>
            <a:r>
              <a:rPr lang="en-US" b="1" dirty="0"/>
              <a:t>using</a:t>
            </a:r>
            <a:r>
              <a:rPr lang="en-US" dirty="0"/>
              <a:t> ordered data structures</a:t>
            </a:r>
          </a:p>
          <a:p>
            <a:r>
              <a:rPr lang="en-US" dirty="0"/>
              <a:t>Harnessing disorder: relaxed (multi-)queue</a:t>
            </a:r>
          </a:p>
          <a:p>
            <a:endParaRPr lang="en-US" dirty="0"/>
          </a:p>
          <a:p>
            <a:r>
              <a:rPr lang="en-US" dirty="0"/>
              <a:t>This time:</a:t>
            </a:r>
          </a:p>
          <a:p>
            <a:pPr lvl="1"/>
            <a:r>
              <a:rPr lang="en-US" dirty="0"/>
              <a:t>Unordered </a:t>
            </a:r>
            <a:r>
              <a:rPr lang="en-US" b="1" u="sng" dirty="0"/>
              <a:t>Set</a:t>
            </a:r>
            <a:r>
              <a:rPr lang="en-US" dirty="0"/>
              <a:t> data structures (similar to dictionaries / maps)</a:t>
            </a:r>
          </a:p>
        </p:txBody>
      </p:sp>
    </p:spTree>
    <p:extLst>
      <p:ext uri="{BB962C8B-B14F-4D97-AF65-F5344CB8AC3E}">
        <p14:creationId xmlns:p14="http://schemas.microsoft.com/office/powerpoint/2010/main" val="3485879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lock-free alternative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necessarily much faster… but good to know about.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077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60220"/>
            <a:ext cx="10353761" cy="592975"/>
          </a:xfrm>
        </p:spPr>
        <p:txBody>
          <a:bodyPr/>
          <a:lstStyle/>
          <a:p>
            <a:r>
              <a:rPr lang="en-US" u="sng" dirty="0"/>
              <a:t>lock-free</a:t>
            </a:r>
            <a:r>
              <a:rPr lang="en-US" dirty="0"/>
              <a:t> Insertion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677" y="1369388"/>
            <a:ext cx="5475921" cy="4189057"/>
          </a:xfrm>
        </p:spPr>
        <p:txBody>
          <a:bodyPr>
            <a:normAutofit/>
          </a:bodyPr>
          <a:lstStyle/>
          <a:p>
            <a:r>
              <a:rPr lang="en-US" dirty="0"/>
              <a:t>Instead of:</a:t>
            </a:r>
          </a:p>
          <a:p>
            <a:pPr lvl="1"/>
            <a:r>
              <a:rPr lang="en-US" dirty="0"/>
              <a:t>Locking data[index], then</a:t>
            </a:r>
          </a:p>
          <a:p>
            <a:pPr lvl="1"/>
            <a:r>
              <a:rPr lang="en-US" u="sng" dirty="0"/>
              <a:t>if</a:t>
            </a:r>
            <a:r>
              <a:rPr lang="en-US" dirty="0"/>
              <a:t> it is NULL, writing to data[index].key</a:t>
            </a:r>
          </a:p>
          <a:p>
            <a:r>
              <a:rPr lang="en-US" dirty="0"/>
              <a:t>Use CAS to atomically change data[index] </a:t>
            </a:r>
            <a:r>
              <a:rPr lang="en-US" b="1" dirty="0"/>
              <a:t>from NULL </a:t>
            </a:r>
            <a:r>
              <a:rPr lang="en-US" dirty="0"/>
              <a:t>to </a:t>
            </a:r>
            <a:r>
              <a:rPr lang="en-US" b="1" dirty="0"/>
              <a:t>key</a:t>
            </a:r>
          </a:p>
          <a:p>
            <a:r>
              <a:rPr lang="en-US" dirty="0"/>
              <a:t>If we </a:t>
            </a:r>
            <a:r>
              <a:rPr lang="en-US" b="1" dirty="0"/>
              <a:t>fail</a:t>
            </a:r>
            <a:r>
              <a:rPr lang="en-US" dirty="0"/>
              <a:t>, someone else inserted there</a:t>
            </a:r>
          </a:p>
          <a:p>
            <a:pPr lvl="1"/>
            <a:r>
              <a:rPr lang="en-US" dirty="0"/>
              <a:t>If it’s our value, we return false</a:t>
            </a:r>
            <a:br>
              <a:rPr lang="en-US" dirty="0"/>
            </a:br>
            <a:r>
              <a:rPr lang="en-US" dirty="0"/>
              <a:t>(because the value is now already present)</a:t>
            </a:r>
          </a:p>
          <a:p>
            <a:pPr lvl="1"/>
            <a:r>
              <a:rPr lang="en-US" dirty="0"/>
              <a:t>Otherwise, we go to the next cell and retry</a:t>
            </a:r>
          </a:p>
        </p:txBody>
      </p:sp>
      <p:sp>
        <p:nvSpPr>
          <p:cNvPr id="4" name="Rectangle 3"/>
          <p:cNvSpPr/>
          <p:nvPr/>
        </p:nvSpPr>
        <p:spPr>
          <a:xfrm>
            <a:off x="332512" y="1773901"/>
            <a:ext cx="6118165" cy="4238933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hash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10 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11 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12 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13   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14 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15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16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513" y="1441431"/>
            <a:ext cx="611816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insert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85216" y="5184352"/>
            <a:ext cx="2622988" cy="6327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Linearization points?</a:t>
            </a:r>
          </a:p>
        </p:txBody>
      </p:sp>
    </p:spTree>
    <p:extLst>
      <p:ext uri="{BB962C8B-B14F-4D97-AF65-F5344CB8AC3E}">
        <p14:creationId xmlns:p14="http://schemas.microsoft.com/office/powerpoint/2010/main" val="127339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343595"/>
            <a:ext cx="10353761" cy="1048923"/>
          </a:xfrm>
        </p:spPr>
        <p:txBody>
          <a:bodyPr>
            <a:normAutofit/>
          </a:bodyPr>
          <a:lstStyle/>
          <a:p>
            <a:r>
              <a:rPr lang="en-US" u="sng" dirty="0"/>
              <a:t>Lock-free</a:t>
            </a:r>
            <a:r>
              <a:rPr lang="en-US" dirty="0"/>
              <a:t> Contains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F4EFC1-1A61-4ADD-998C-CD95F964A3AD}"/>
              </a:ext>
            </a:extLst>
          </p:cNvPr>
          <p:cNvSpPr/>
          <p:nvPr/>
        </p:nvSpPr>
        <p:spPr>
          <a:xfrm>
            <a:off x="686152" y="1632582"/>
            <a:ext cx="5280146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bool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contains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CDC630-0256-424E-A4CD-24C1837BFA4D}"/>
              </a:ext>
            </a:extLst>
          </p:cNvPr>
          <p:cNvSpPr/>
          <p:nvPr/>
        </p:nvSpPr>
        <p:spPr>
          <a:xfrm>
            <a:off x="686151" y="1965052"/>
            <a:ext cx="5280147" cy="3160343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hash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10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11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0676" y="1632582"/>
            <a:ext cx="4959946" cy="2932933"/>
          </a:xfrm>
        </p:spPr>
        <p:txBody>
          <a:bodyPr>
            <a:normAutofit/>
          </a:bodyPr>
          <a:lstStyle/>
          <a:p>
            <a:r>
              <a:rPr lang="en-US" sz="2400" dirty="0"/>
              <a:t>Quite similar to insertion</a:t>
            </a:r>
          </a:p>
          <a:p>
            <a:r>
              <a:rPr lang="en-US" sz="2200" dirty="0"/>
              <a:t>Linearization points?</a:t>
            </a:r>
          </a:p>
          <a:p>
            <a:pPr lvl="1"/>
            <a:r>
              <a:rPr lang="en-US" sz="2000" dirty="0"/>
              <a:t>Always last read of data[index]</a:t>
            </a:r>
          </a:p>
        </p:txBody>
      </p:sp>
    </p:spTree>
    <p:extLst>
      <p:ext uri="{BB962C8B-B14F-4D97-AF65-F5344CB8AC3E}">
        <p14:creationId xmlns:p14="http://schemas.microsoft.com/office/powerpoint/2010/main" val="27505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43595"/>
            <a:ext cx="10353761" cy="1048923"/>
          </a:xfrm>
        </p:spPr>
        <p:txBody>
          <a:bodyPr>
            <a:normAutofit/>
          </a:bodyPr>
          <a:lstStyle/>
          <a:p>
            <a:r>
              <a:rPr lang="en-US" u="sng" dirty="0"/>
              <a:t>Lock-free</a:t>
            </a:r>
            <a:r>
              <a:rPr lang="en-US" dirty="0"/>
              <a:t> deletion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F4EFC1-1A61-4ADD-998C-CD95F964A3AD}"/>
              </a:ext>
            </a:extLst>
          </p:cNvPr>
          <p:cNvSpPr/>
          <p:nvPr/>
        </p:nvSpPr>
        <p:spPr>
          <a:xfrm>
            <a:off x="776943" y="1587186"/>
            <a:ext cx="7141880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AA00"/>
                </a:solidFill>
                <a:latin typeface="Courier New" panose="02070309020205020404" pitchFamily="49" charset="0"/>
              </a:rPr>
              <a:t>bool</a:t>
            </a:r>
            <a:r>
              <a:rPr lang="en-US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>
                <a:solidFill>
                  <a:srgbClr val="F8F8F8"/>
                </a:solidFill>
                <a:latin typeface="Courier New" panose="02070309020205020404" pitchFamily="49" charset="0"/>
              </a:rPr>
              <a:t>erase</a:t>
            </a:r>
            <a:r>
              <a:rPr lang="en-US">
                <a:solidFill>
                  <a:srgbClr val="FFAA00"/>
                </a:solidFill>
                <a:latin typeface="Courier New" panose="02070309020205020404" pitchFamily="49" charset="0"/>
              </a:rPr>
              <a:t>(int</a:t>
            </a:r>
            <a:r>
              <a:rPr lang="en-US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>
                <a:solidFill>
                  <a:srgbClr val="F8F8F8"/>
                </a:solidFill>
                <a:latin typeface="Courier New" panose="02070309020205020404" pitchFamily="49" charset="0"/>
              </a:rPr>
              <a:t>key</a:t>
            </a:r>
            <a:r>
              <a:rPr lang="en-US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CDC630-0256-424E-A4CD-24C1837BFA4D}"/>
              </a:ext>
            </a:extLst>
          </p:cNvPr>
          <p:cNvSpPr/>
          <p:nvPr/>
        </p:nvSpPr>
        <p:spPr>
          <a:xfrm>
            <a:off x="776942" y="1919656"/>
            <a:ext cx="7141881" cy="3160343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hash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TOMBSTONE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10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11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FD00F00-C206-4020-B7E2-F636AF82536E}"/>
              </a:ext>
            </a:extLst>
          </p:cNvPr>
          <p:cNvSpPr/>
          <p:nvPr/>
        </p:nvSpPr>
        <p:spPr>
          <a:xfrm>
            <a:off x="8809312" y="2556435"/>
            <a:ext cx="2492188" cy="872565"/>
          </a:xfrm>
          <a:prstGeom prst="wedgeRectCallout">
            <a:avLst>
              <a:gd name="adj1" fmla="val -96372"/>
              <a:gd name="adj2" fmla="val 10770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If CAS </a:t>
            </a:r>
            <a:r>
              <a:rPr lang="en-US" b="1" dirty="0"/>
              <a:t>succeeds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we deleted key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3C2D2CA3-DF0F-4AF9-A3D9-8804B058F42B}"/>
              </a:ext>
            </a:extLst>
          </p:cNvPr>
          <p:cNvSpPr/>
          <p:nvPr/>
        </p:nvSpPr>
        <p:spPr>
          <a:xfrm>
            <a:off x="8809311" y="3856318"/>
            <a:ext cx="3030071" cy="872565"/>
          </a:xfrm>
          <a:prstGeom prst="wedgeRectCallout">
            <a:avLst>
              <a:gd name="adj1" fmla="val -89897"/>
              <a:gd name="adj2" fmla="val -306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If CAS </a:t>
            </a:r>
            <a:r>
              <a:rPr lang="en-US" b="1" dirty="0"/>
              <a:t>fails</a:t>
            </a:r>
            <a:r>
              <a:rPr lang="en-US" dirty="0"/>
              <a:t>,</a:t>
            </a:r>
            <a:br>
              <a:rPr lang="en-US" b="1" dirty="0"/>
            </a:br>
            <a:r>
              <a:rPr lang="en-US" b="1" dirty="0"/>
              <a:t>another</a:t>
            </a:r>
            <a:r>
              <a:rPr lang="en-US" dirty="0"/>
              <a:t> thread concurrently deleted key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B57138-A4E8-449B-88A7-88DC9609605B}"/>
              </a:ext>
            </a:extLst>
          </p:cNvPr>
          <p:cNvSpPr/>
          <p:nvPr/>
        </p:nvSpPr>
        <p:spPr>
          <a:xfrm>
            <a:off x="8809312" y="4728883"/>
            <a:ext cx="3030071" cy="751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(return false,</a:t>
            </a:r>
            <a:br>
              <a:rPr lang="en-US" dirty="0"/>
            </a:br>
            <a:r>
              <a:rPr lang="en-US" dirty="0"/>
              <a:t>since </a:t>
            </a:r>
            <a:r>
              <a:rPr lang="en-US" b="1" u="sng" dirty="0"/>
              <a:t>we</a:t>
            </a:r>
            <a:r>
              <a:rPr lang="en-US" b="1" dirty="0"/>
              <a:t> </a:t>
            </a:r>
            <a:r>
              <a:rPr lang="en-US" dirty="0"/>
              <a:t>did not delete it)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1080" y="5412469"/>
            <a:ext cx="2622988" cy="6327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Linearization points?</a:t>
            </a:r>
          </a:p>
        </p:txBody>
      </p:sp>
    </p:spTree>
    <p:extLst>
      <p:ext uri="{BB962C8B-B14F-4D97-AF65-F5344CB8AC3E}">
        <p14:creationId xmlns:p14="http://schemas.microsoft.com/office/powerpoint/2010/main" val="43952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E9EA3-5CE3-43EF-8C7A-42069CF57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8BC75-E0C6-45E0-9AB1-16F8DF86F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3942427"/>
          </a:xfrm>
        </p:spPr>
        <p:txBody>
          <a:bodyPr>
            <a:normAutofit/>
          </a:bodyPr>
          <a:lstStyle/>
          <a:p>
            <a:r>
              <a:rPr lang="en-US" dirty="0"/>
              <a:t>Ordered vs unordered sets</a:t>
            </a:r>
          </a:p>
          <a:p>
            <a:r>
              <a:rPr lang="en-US" dirty="0"/>
              <a:t>Lock-based, fixed size, probing, insert-only hash tables</a:t>
            </a:r>
          </a:p>
          <a:p>
            <a:r>
              <a:rPr lang="en-US" dirty="0"/>
              <a:t>Deletion via </a:t>
            </a:r>
            <a:r>
              <a:rPr lang="en-US" b="1" dirty="0"/>
              <a:t>tombstones</a:t>
            </a:r>
          </a:p>
          <a:p>
            <a:r>
              <a:rPr lang="en-US" dirty="0"/>
              <a:t>A lock-free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54086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set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856430"/>
            <a:ext cx="10353762" cy="4077714"/>
          </a:xfrm>
        </p:spPr>
        <p:txBody>
          <a:bodyPr>
            <a:normAutofit/>
          </a:bodyPr>
          <a:lstStyle/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Search(key):</a:t>
            </a:r>
          </a:p>
          <a:p>
            <a:pPr lvl="2"/>
            <a:r>
              <a:rPr lang="en-US" sz="1800" dirty="0"/>
              <a:t>return true if key is in the set, and false otherwise</a:t>
            </a:r>
          </a:p>
          <a:p>
            <a:pPr lvl="1"/>
            <a:r>
              <a:rPr lang="en-US" dirty="0"/>
              <a:t>Insert(key):</a:t>
            </a:r>
          </a:p>
          <a:p>
            <a:pPr lvl="2"/>
            <a:r>
              <a:rPr lang="en-US" sz="1800" dirty="0"/>
              <a:t>if key is not in the set, add it and return true, otherwise return false</a:t>
            </a:r>
          </a:p>
          <a:p>
            <a:pPr lvl="1"/>
            <a:r>
              <a:rPr lang="en-US" dirty="0"/>
              <a:t>Delete(key):</a:t>
            </a:r>
          </a:p>
          <a:p>
            <a:pPr lvl="2"/>
            <a:r>
              <a:rPr lang="en-US" sz="1800" dirty="0"/>
              <a:t>if key is in the set, delete it and return true, otherwise return false</a:t>
            </a:r>
          </a:p>
          <a:p>
            <a:pPr lvl="1"/>
            <a:r>
              <a:rPr lang="en-US" sz="2000" dirty="0"/>
              <a:t>Successor(key):</a:t>
            </a:r>
          </a:p>
          <a:p>
            <a:pPr lvl="2"/>
            <a:r>
              <a:rPr lang="en-US" sz="1800" dirty="0"/>
              <a:t>returns the smallest key in the set that is larger than key</a:t>
            </a:r>
          </a:p>
          <a:p>
            <a:pPr lvl="2"/>
            <a:r>
              <a:rPr lang="en-US" sz="1800" dirty="0"/>
              <a:t>can use to </a:t>
            </a:r>
            <a:r>
              <a:rPr lang="en-US" sz="1800" b="1" dirty="0"/>
              <a:t>iterate </a:t>
            </a:r>
            <a:r>
              <a:rPr lang="en-US" sz="1800" dirty="0"/>
              <a:t>over the set contents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8280051" y="4772747"/>
            <a:ext cx="3626068" cy="851338"/>
          </a:xfrm>
          <a:prstGeom prst="wedgeRectCallout">
            <a:avLst>
              <a:gd name="adj1" fmla="val -141877"/>
              <a:gd name="adj2" fmla="val -3379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Requires strict ordering –</a:t>
            </a:r>
            <a:br>
              <a:rPr lang="en-US" dirty="0"/>
            </a:br>
            <a:r>
              <a:rPr lang="en-US" dirty="0"/>
              <a:t>intuitively limits concurrency</a:t>
            </a:r>
          </a:p>
        </p:txBody>
      </p:sp>
    </p:spTree>
    <p:extLst>
      <p:ext uri="{BB962C8B-B14F-4D97-AF65-F5344CB8AC3E}">
        <p14:creationId xmlns:p14="http://schemas.microsoft.com/office/powerpoint/2010/main" val="33634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Unordered set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Same as ordered set, but no Successor operation</a:t>
            </a:r>
          </a:p>
          <a:p>
            <a:pPr lvl="1"/>
            <a:r>
              <a:rPr lang="en-US" sz="2200" dirty="0"/>
              <a:t>Just: Search, Insert and Delete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7226914" y="3360157"/>
            <a:ext cx="3865703" cy="851338"/>
          </a:xfrm>
          <a:prstGeom prst="wedgeRectCallout">
            <a:avLst>
              <a:gd name="adj1" fmla="val -69703"/>
              <a:gd name="adj2" fmla="val -14490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Eliminates ordering constraints – possibly better concurrency</a:t>
            </a:r>
          </a:p>
        </p:txBody>
      </p:sp>
    </p:spTree>
    <p:extLst>
      <p:ext uri="{BB962C8B-B14F-4D97-AF65-F5344CB8AC3E}">
        <p14:creationId xmlns:p14="http://schemas.microsoft.com/office/powerpoint/2010/main" val="13742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should we use each?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648" y="2083452"/>
            <a:ext cx="10353762" cy="3869607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Use an ordered set (search tree, skip list) if you </a:t>
            </a:r>
            <a:r>
              <a:rPr lang="en-US" sz="2600" b="1" dirty="0"/>
              <a:t>really </a:t>
            </a:r>
            <a:r>
              <a:rPr lang="en-US" sz="2600" dirty="0"/>
              <a:t>need the Successor operation</a:t>
            </a:r>
          </a:p>
          <a:p>
            <a:pPr lvl="1"/>
            <a:r>
              <a:rPr lang="en-US" sz="2200" dirty="0"/>
              <a:t>Ordered traversals that are concurrent with updates to the set</a:t>
            </a:r>
          </a:p>
          <a:p>
            <a:pPr lvl="1"/>
            <a:r>
              <a:rPr lang="en-US" sz="2200" dirty="0"/>
              <a:t>Operations that update predecessors/successors of keys</a:t>
            </a:r>
          </a:p>
          <a:p>
            <a:pPr lvl="1"/>
            <a:r>
              <a:rPr lang="en-US" sz="2200" dirty="0"/>
              <a:t>Certain types of spatial / geometric algorithms</a:t>
            </a:r>
          </a:p>
          <a:p>
            <a:r>
              <a:rPr lang="en-US" sz="2600" dirty="0"/>
              <a:t>Use an unordered set (hash table, hash </a:t>
            </a:r>
            <a:r>
              <a:rPr lang="en-US" sz="2600" dirty="0" err="1"/>
              <a:t>trie</a:t>
            </a:r>
            <a:r>
              <a:rPr lang="en-US" sz="2600" dirty="0"/>
              <a:t>) otherwise</a:t>
            </a:r>
          </a:p>
          <a:p>
            <a:pPr lvl="1"/>
            <a:r>
              <a:rPr lang="en-US" sz="2200" b="1" dirty="0"/>
              <a:t>Much</a:t>
            </a:r>
            <a:r>
              <a:rPr lang="en-US" sz="2200" dirty="0"/>
              <a:t> better performance if you don’t need order</a:t>
            </a:r>
          </a:p>
          <a:p>
            <a:pPr lvl="1"/>
            <a:r>
              <a:rPr lang="en-US" sz="2200" dirty="0"/>
              <a:t>Also much easier to shard &amp; distribute</a:t>
            </a:r>
          </a:p>
        </p:txBody>
      </p:sp>
    </p:spTree>
    <p:extLst>
      <p:ext uri="{BB962C8B-B14F-4D97-AF65-F5344CB8AC3E}">
        <p14:creationId xmlns:p14="http://schemas.microsoft.com/office/powerpoint/2010/main" val="64147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654996"/>
          </a:xfrm>
        </p:spPr>
        <p:txBody>
          <a:bodyPr/>
          <a:lstStyle/>
          <a:p>
            <a:r>
              <a:rPr lang="en-US" dirty="0"/>
              <a:t>Building a concurrent 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04545"/>
            <a:ext cx="10353762" cy="4497243"/>
          </a:xfrm>
        </p:spPr>
        <p:txBody>
          <a:bodyPr>
            <a:normAutofit/>
          </a:bodyPr>
          <a:lstStyle/>
          <a:p>
            <a:r>
              <a:rPr lang="en-US" sz="2400" dirty="0"/>
              <a:t>Some things to think about</a:t>
            </a:r>
          </a:p>
          <a:p>
            <a:pPr lvl="1"/>
            <a:r>
              <a:rPr lang="en-US" sz="2200" dirty="0"/>
              <a:t>Supporting deletions or insert-only?</a:t>
            </a:r>
          </a:p>
          <a:p>
            <a:pPr lvl="1"/>
            <a:r>
              <a:rPr lang="en-US" sz="2200" dirty="0"/>
              <a:t>Using locking or lock-free techniques?</a:t>
            </a:r>
          </a:p>
          <a:p>
            <a:pPr lvl="1"/>
            <a:r>
              <a:rPr lang="en-US" sz="2200" dirty="0"/>
              <a:t>Using chaining or probing?</a:t>
            </a:r>
          </a:p>
          <a:p>
            <a:r>
              <a:rPr lang="en-US" sz="2400" dirty="0"/>
              <a:t>Insert-only hash table object with a fixed </a:t>
            </a:r>
            <a:r>
              <a:rPr lang="en-US" sz="2400" b="1" dirty="0"/>
              <a:t>capacity</a:t>
            </a:r>
            <a:r>
              <a:rPr lang="en-US" sz="2200" dirty="0"/>
              <a:t>:</a:t>
            </a:r>
          </a:p>
          <a:p>
            <a:pPr lvl="1"/>
            <a:r>
              <a:rPr lang="en-US" sz="2200" dirty="0"/>
              <a:t>Contains(key): returns true if key is present, and false otherwise.</a:t>
            </a:r>
          </a:p>
          <a:p>
            <a:pPr lvl="1"/>
            <a:r>
              <a:rPr lang="en-US" sz="2200" dirty="0"/>
              <a:t>Insert(key): If key is present, return false,</a:t>
            </a:r>
            <a:br>
              <a:rPr lang="en-US" sz="2200" dirty="0"/>
            </a:br>
            <a:r>
              <a:rPr lang="en-US" sz="2200" dirty="0"/>
              <a:t>else if table contains </a:t>
            </a:r>
            <a:r>
              <a:rPr lang="en-US" sz="2200" b="1" dirty="0"/>
              <a:t>capacity</a:t>
            </a:r>
            <a:r>
              <a:rPr lang="en-US" sz="2200" dirty="0"/>
              <a:t> keys, return FULL,</a:t>
            </a:r>
            <a:br>
              <a:rPr lang="en-US" sz="2200" dirty="0"/>
            </a:br>
            <a:r>
              <a:rPr lang="en-US" sz="2200" dirty="0"/>
              <a:t>else insert key and return true.</a:t>
            </a:r>
          </a:p>
        </p:txBody>
      </p:sp>
    </p:spTree>
    <p:extLst>
      <p:ext uri="{BB962C8B-B14F-4D97-AF65-F5344CB8AC3E}">
        <p14:creationId xmlns:p14="http://schemas.microsoft.com/office/powerpoint/2010/main" val="284519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Simplest hash table possible:</a:t>
            </a:r>
            <a:br>
              <a:rPr lang="en-US" dirty="0"/>
            </a:br>
            <a:r>
              <a:rPr lang="en-US" sz="3100" dirty="0"/>
              <a:t>Locking, Insert-only, probing, fixed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017" y="2096064"/>
            <a:ext cx="10839540" cy="3695136"/>
          </a:xfrm>
        </p:spPr>
        <p:txBody>
          <a:bodyPr>
            <a:normAutofit/>
          </a:bodyPr>
          <a:lstStyle/>
          <a:p>
            <a:r>
              <a:rPr lang="en-US" dirty="0"/>
              <a:t>Shared array: data[]</a:t>
            </a:r>
          </a:p>
          <a:p>
            <a:r>
              <a:rPr lang="en-US" dirty="0"/>
              <a:t>Each element is a b</a:t>
            </a:r>
            <a:r>
              <a:rPr lang="en-US" b="1" dirty="0"/>
              <a:t>ucket</a:t>
            </a:r>
          </a:p>
          <a:p>
            <a:r>
              <a:rPr lang="en-US" b="1" dirty="0"/>
              <a:t>bucket </a:t>
            </a:r>
            <a:r>
              <a:rPr lang="en-US" dirty="0"/>
              <a:t>has fields:</a:t>
            </a:r>
          </a:p>
          <a:p>
            <a:pPr lvl="1"/>
            <a:r>
              <a:rPr lang="en-US" dirty="0"/>
              <a:t>key (the key inserted there), m (a </a:t>
            </a:r>
            <a:r>
              <a:rPr lang="en-US" b="1" dirty="0" err="1"/>
              <a:t>mutex</a:t>
            </a:r>
            <a:r>
              <a:rPr lang="en-US" dirty="0"/>
              <a:t> to protect that bucket)</a:t>
            </a:r>
          </a:p>
          <a:p>
            <a:endParaRPr lang="en-US" dirty="0"/>
          </a:p>
          <a:p>
            <a:r>
              <a:rPr lang="en-US" dirty="0"/>
              <a:t>Simplest possible locking protocol:</a:t>
            </a:r>
          </a:p>
          <a:p>
            <a:pPr lvl="1"/>
            <a:r>
              <a:rPr lang="en-US" dirty="0"/>
              <a:t>Must lock a bucket before </a:t>
            </a:r>
            <a:r>
              <a:rPr lang="en-US" b="1" dirty="0"/>
              <a:t>any </a:t>
            </a:r>
            <a:r>
              <a:rPr lang="en-US" dirty="0"/>
              <a:t>access (read or write) to its key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6796" y="2529589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52374" y="2529589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37952" y="2529589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23530" y="2529589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09108" y="2529589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94686" y="2529589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80264" y="2529589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565842" y="2529589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33933" y="2100327"/>
            <a:ext cx="1412032" cy="858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Insert(7)</a:t>
            </a:r>
          </a:p>
          <a:p>
            <a:pPr algn="ctr"/>
            <a:r>
              <a:rPr lang="en-US" dirty="0"/>
              <a:t>hashes to 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37952" y="2529589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7</a:t>
            </a:r>
          </a:p>
        </p:txBody>
      </p:sp>
      <p:pic>
        <p:nvPicPr>
          <p:cNvPr id="13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61" y="2096065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933933" y="2958851"/>
            <a:ext cx="1412032" cy="858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Insert(3)</a:t>
            </a:r>
          </a:p>
          <a:p>
            <a:pPr algn="ctr"/>
            <a:r>
              <a:rPr lang="en-US" dirty="0"/>
              <a:t>hashes to 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96834" y="2529589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19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094" y="2096065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8933933" y="3817375"/>
            <a:ext cx="1412032" cy="858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Insert(9)</a:t>
            </a:r>
          </a:p>
          <a:p>
            <a:pPr algn="ctr"/>
            <a:r>
              <a:rPr lang="en-US" dirty="0"/>
              <a:t>hashes to 2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137952" y="3034945"/>
            <a:ext cx="225105" cy="5128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7" idx="2"/>
            <a:endCxn id="7" idx="2"/>
          </p:cNvCxnSpPr>
          <p:nvPr/>
        </p:nvCxnSpPr>
        <p:spPr>
          <a:xfrm rot="16200000" flipH="1">
            <a:off x="5623530" y="2772378"/>
            <a:ext cx="12700" cy="485578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621644" y="2529802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9</a:t>
            </a:r>
          </a:p>
        </p:txBody>
      </p:sp>
      <p:pic>
        <p:nvPicPr>
          <p:cNvPr id="28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916" y="2096064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itdunya.com/attachments/309734d1314547501-lock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794" y="2096063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78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10" y="232014"/>
            <a:ext cx="8982477" cy="742603"/>
          </a:xfrm>
        </p:spPr>
        <p:txBody>
          <a:bodyPr/>
          <a:lstStyle/>
          <a:p>
            <a:pPr algn="l"/>
            <a:r>
              <a:rPr lang="en-US" dirty="0"/>
              <a:t>Implementation and LP sketch</a:t>
            </a:r>
          </a:p>
        </p:txBody>
      </p:sp>
      <p:sp>
        <p:nvSpPr>
          <p:cNvPr id="8" name="Rectangle 7"/>
          <p:cNvSpPr/>
          <p:nvPr/>
        </p:nvSpPr>
        <p:spPr>
          <a:xfrm>
            <a:off x="673910" y="1545430"/>
            <a:ext cx="5133915" cy="4543734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hash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;++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10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11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12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13 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14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m.</a:t>
            </a:r>
            <a:r>
              <a:rPr lang="en-US" b="1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unlock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15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16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3911" y="1212960"/>
            <a:ext cx="513391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insert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929745" y="1056226"/>
            <a:ext cx="5944485" cy="53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Intuitive sketch</a:t>
            </a:r>
            <a:r>
              <a:rPr lang="en-US" sz="2400" b="1" dirty="0"/>
              <a:t> of</a:t>
            </a:r>
            <a:br>
              <a:rPr lang="en-US" sz="2400" b="1" dirty="0"/>
            </a:br>
            <a:r>
              <a:rPr lang="en-US" sz="2400" b="1" dirty="0"/>
              <a:t>how we choose LPs</a:t>
            </a:r>
            <a:endParaRPr lang="en-US" sz="1800" b="1" dirty="0"/>
          </a:p>
          <a:p>
            <a:r>
              <a:rPr lang="en-US" sz="1800" dirty="0"/>
              <a:t>Important lemmas</a:t>
            </a:r>
          </a:p>
          <a:p>
            <a:pPr lvl="1"/>
            <a:r>
              <a:rPr lang="en-US" dirty="0"/>
              <a:t>The key in a bucket changes only </a:t>
            </a:r>
            <a:r>
              <a:rPr lang="en-US" b="1" dirty="0"/>
              <a:t>once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from NULL to non-NULL</a:t>
            </a:r>
          </a:p>
          <a:p>
            <a:pPr lvl="1"/>
            <a:r>
              <a:rPr lang="en-US" dirty="0"/>
              <a:t>If we probe a sequence of buckets at times</a:t>
            </a:r>
            <a:br>
              <a:rPr lang="en-US" dirty="0"/>
            </a:br>
            <a:r>
              <a:rPr lang="en-US" b="1" dirty="0"/>
              <a:t>t</a:t>
            </a:r>
            <a:r>
              <a:rPr lang="en-US" b="1" baseline="-25000" dirty="0"/>
              <a:t>1</a:t>
            </a:r>
            <a:r>
              <a:rPr lang="en-US" dirty="0"/>
              <a:t> &lt; </a:t>
            </a:r>
            <a:r>
              <a:rPr lang="en-US" b="1" dirty="0"/>
              <a:t>t</a:t>
            </a:r>
            <a:r>
              <a:rPr lang="en-US" b="1" baseline="-25000" dirty="0"/>
              <a:t>2</a:t>
            </a:r>
            <a:r>
              <a:rPr lang="en-US" dirty="0"/>
              <a:t> &lt; … &lt; </a:t>
            </a:r>
            <a:r>
              <a:rPr lang="en-US" b="1" dirty="0" err="1"/>
              <a:t>t</a:t>
            </a:r>
            <a:r>
              <a:rPr lang="en-US" b="1" baseline="-25000" dirty="0" err="1"/>
              <a:t>n</a:t>
            </a:r>
            <a:r>
              <a:rPr lang="en-US" dirty="0"/>
              <a:t>, and see non-NULL keys,</a:t>
            </a:r>
            <a:br>
              <a:rPr lang="en-US" dirty="0"/>
            </a:br>
            <a:r>
              <a:rPr lang="en-US" dirty="0"/>
              <a:t>then we would see the </a:t>
            </a:r>
            <a:r>
              <a:rPr lang="en-US" b="1" dirty="0"/>
              <a:t>same keys </a:t>
            </a:r>
            <a:r>
              <a:rPr lang="en-US" dirty="0"/>
              <a:t>if we were to do all probing </a:t>
            </a:r>
            <a:r>
              <a:rPr lang="en-US" b="1" dirty="0"/>
              <a:t>atomically</a:t>
            </a:r>
            <a:r>
              <a:rPr lang="en-US" dirty="0"/>
              <a:t> at time </a:t>
            </a:r>
            <a:r>
              <a:rPr lang="en-US" b="1" dirty="0" err="1"/>
              <a:t>t</a:t>
            </a:r>
            <a:r>
              <a:rPr lang="en-US" b="1" baseline="-25000" dirty="0" err="1"/>
              <a:t>n</a:t>
            </a:r>
            <a:r>
              <a:rPr lang="en-US" b="1" dirty="0"/>
              <a:t> </a:t>
            </a:r>
            <a:r>
              <a:rPr lang="en-US" b="1" u="sng" dirty="0"/>
              <a:t>or later</a:t>
            </a:r>
            <a:endParaRPr lang="en-US" u="sng" dirty="0"/>
          </a:p>
        </p:txBody>
      </p:sp>
      <p:sp>
        <p:nvSpPr>
          <p:cNvPr id="3" name="Rectangle 2"/>
          <p:cNvSpPr/>
          <p:nvPr/>
        </p:nvSpPr>
        <p:spPr>
          <a:xfrm>
            <a:off x="6575899" y="3891063"/>
            <a:ext cx="5155659" cy="69390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ular Callout 3"/>
          <p:cNvSpPr/>
          <p:nvPr/>
        </p:nvSpPr>
        <p:spPr>
          <a:xfrm>
            <a:off x="9483171" y="1167809"/>
            <a:ext cx="2512979" cy="996855"/>
          </a:xfrm>
          <a:prstGeom prst="wedgeRectCallout">
            <a:avLst>
              <a:gd name="adj1" fmla="val 27081"/>
              <a:gd name="adj2" fmla="val 22123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What do I mean by:</a:t>
            </a:r>
            <a:br>
              <a:rPr lang="en-US" dirty="0"/>
            </a:br>
            <a:r>
              <a:rPr lang="en-US" dirty="0"/>
              <a:t>“</a:t>
            </a:r>
            <a:r>
              <a:rPr lang="en-US" u="sng" dirty="0"/>
              <a:t>if we were</a:t>
            </a:r>
            <a:r>
              <a:rPr lang="en-US" dirty="0"/>
              <a:t> to do all probing </a:t>
            </a:r>
            <a:r>
              <a:rPr lang="en-US" u="sng" dirty="0"/>
              <a:t>atomically</a:t>
            </a:r>
            <a:r>
              <a:rPr lang="en-US" dirty="0"/>
              <a:t>?”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14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04" y="173775"/>
            <a:ext cx="11686162" cy="105898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I mean by:</a:t>
            </a:r>
            <a:br>
              <a:rPr lang="en-US" dirty="0"/>
            </a:br>
            <a:r>
              <a:rPr lang="en-US" dirty="0"/>
              <a:t>“</a:t>
            </a:r>
            <a:r>
              <a:rPr lang="en-US" u="sng" dirty="0"/>
              <a:t>if we were</a:t>
            </a:r>
            <a:r>
              <a:rPr lang="en-US" dirty="0"/>
              <a:t> to do all probing </a:t>
            </a:r>
            <a:r>
              <a:rPr lang="en-US" u="sng" dirty="0"/>
              <a:t>atomically</a:t>
            </a:r>
            <a:r>
              <a:rPr lang="en-US" dirty="0"/>
              <a:t>?”</a:t>
            </a:r>
            <a:endParaRPr lang="en-CA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45100" y="3579044"/>
            <a:ext cx="5814920" cy="186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806799" y="359770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831562" y="1218505"/>
            <a:ext cx="18661" cy="25134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48926" y="1742123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4405" y="2741470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q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43060" y="1816767"/>
            <a:ext cx="1602879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Contains(17)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00936" y="2713914"/>
            <a:ext cx="1381063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Insert(23)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465434" y="1814811"/>
            <a:ext cx="1794586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Contains(23)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98765" y="1814811"/>
            <a:ext cx="1260928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Insert(52)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76416" y="2713914"/>
            <a:ext cx="1381063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Insert(52)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5644" y="1458452"/>
            <a:ext cx="3128298" cy="12393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 are </a:t>
            </a:r>
            <a:r>
              <a:rPr lang="en-US" b="1" dirty="0"/>
              <a:t>not</a:t>
            </a:r>
            <a:r>
              <a:rPr lang="en-US" dirty="0"/>
              <a:t> making a formal argument. Just building intuition about why the chosen LPs are </a:t>
            </a:r>
            <a:r>
              <a:rPr lang="en-US" b="1" dirty="0"/>
              <a:t>plausible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0" name="Rectangular Callout 19"/>
          <p:cNvSpPr/>
          <p:nvPr/>
        </p:nvSpPr>
        <p:spPr>
          <a:xfrm>
            <a:off x="155644" y="2766632"/>
            <a:ext cx="3128298" cy="654615"/>
          </a:xfrm>
          <a:prstGeom prst="wedgeRectCallout">
            <a:avLst>
              <a:gd name="adj1" fmla="val 70047"/>
              <a:gd name="adj2" fmla="val -494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 are </a:t>
            </a:r>
            <a:r>
              <a:rPr lang="en-US" b="1" dirty="0"/>
              <a:t>imagining</a:t>
            </a:r>
            <a:r>
              <a:rPr lang="en-US" dirty="0"/>
              <a:t> some </a:t>
            </a:r>
            <a:r>
              <a:rPr lang="en-US" b="1" dirty="0"/>
              <a:t>concurrent</a:t>
            </a:r>
            <a:r>
              <a:rPr lang="en-US" dirty="0"/>
              <a:t> execution E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889505" y="2369086"/>
            <a:ext cx="657932" cy="584775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b="1" dirty="0"/>
              <a:t>E</a:t>
            </a:r>
            <a:endParaRPr lang="en-CA" sz="3200" b="1" dirty="0"/>
          </a:p>
        </p:txBody>
      </p:sp>
      <p:sp>
        <p:nvSpPr>
          <p:cNvPr id="23" name="Rectangular Callout 22"/>
          <p:cNvSpPr/>
          <p:nvPr/>
        </p:nvSpPr>
        <p:spPr>
          <a:xfrm>
            <a:off x="155643" y="3818990"/>
            <a:ext cx="3128299" cy="1868448"/>
          </a:xfrm>
          <a:prstGeom prst="wedgeRectCallout">
            <a:avLst>
              <a:gd name="adj1" fmla="val 69201"/>
              <a:gd name="adj2" fmla="val 62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 try to find </a:t>
            </a:r>
            <a:r>
              <a:rPr lang="en-US" b="1" dirty="0"/>
              <a:t>linearization bugs</a:t>
            </a:r>
            <a:r>
              <a:rPr lang="en-US" dirty="0"/>
              <a:t> caused by our choice of LPs, I am imagining a similar execution E’ where</a:t>
            </a:r>
            <a:br>
              <a:rPr lang="en-US" dirty="0"/>
            </a:br>
            <a:r>
              <a:rPr lang="en-US" b="1" u="sng" dirty="0"/>
              <a:t>some </a:t>
            </a:r>
            <a:r>
              <a:rPr lang="en-US" dirty="0"/>
              <a:t>insert happens</a:t>
            </a:r>
            <a:br>
              <a:rPr lang="en-US" dirty="0"/>
            </a:br>
            <a:r>
              <a:rPr lang="en-US" b="1" dirty="0"/>
              <a:t>atomically at its LP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3889505" y="4578117"/>
            <a:ext cx="657932" cy="584775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b="1" dirty="0"/>
              <a:t>E’</a:t>
            </a:r>
            <a:endParaRPr lang="en-CA" sz="3200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425645" y="6282742"/>
            <a:ext cx="5814920" cy="186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787344" y="6301404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5812107" y="3922203"/>
            <a:ext cx="18661" cy="25134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29471" y="4445821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24950" y="5445168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q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23605" y="4520465"/>
            <a:ext cx="1602879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Contains(17)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156970" y="5417612"/>
            <a:ext cx="45719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445979" y="4518509"/>
            <a:ext cx="1794586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Contains(23)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779310" y="4518509"/>
            <a:ext cx="1260928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Insert(52)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656961" y="5417612"/>
            <a:ext cx="1381063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Insert(52)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9325583" y="6181975"/>
            <a:ext cx="1290536" cy="488761"/>
          </a:xfrm>
          <a:prstGeom prst="wedgeRectCallout">
            <a:avLst>
              <a:gd name="adj1" fmla="val -58019"/>
              <a:gd name="adj2" fmla="val -12060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Insert(23)</a:t>
            </a:r>
            <a:endParaRPr lang="en-CA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9179829" y="4208939"/>
            <a:ext cx="0" cy="1938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3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7" grpId="0" animBg="1"/>
      <p:bldP spid="23" grpId="0" animBg="1"/>
      <p:bldP spid="24" grpId="0" animBg="1"/>
      <p:bldP spid="26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B88684"/>
      </a:dk1>
      <a:lt1>
        <a:sysClr val="window" lastClr="402E2C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B88684"/>
      </a:dk1>
      <a:lt1>
        <a:sysClr val="window" lastClr="402E2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6969</TotalTime>
  <Words>2835</Words>
  <Application>Microsoft Office PowerPoint</Application>
  <PresentationFormat>Widescreen</PresentationFormat>
  <Paragraphs>379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Rockwell</vt:lpstr>
      <vt:lpstr>Calibri</vt:lpstr>
      <vt:lpstr>Bookman Old Style</vt:lpstr>
      <vt:lpstr>Courier New</vt:lpstr>
      <vt:lpstr>Arial</vt:lpstr>
      <vt:lpstr>Damask</vt:lpstr>
      <vt:lpstr>Multicore programming</vt:lpstr>
      <vt:lpstr>Last time</vt:lpstr>
      <vt:lpstr>ordered set object</vt:lpstr>
      <vt:lpstr>Unordered set object</vt:lpstr>
      <vt:lpstr>When should we use each?</vt:lpstr>
      <vt:lpstr>Building a concurrent hash table</vt:lpstr>
      <vt:lpstr>Simplest hash table possible: Locking, Insert-only, probing, fixed capacity</vt:lpstr>
      <vt:lpstr>Implementation and LP sketch</vt:lpstr>
      <vt:lpstr>What do I mean by: “if we were to do all probing atomically?”</vt:lpstr>
      <vt:lpstr>Implementation and LP sketch</vt:lpstr>
      <vt:lpstr>LP choice Intuition/sketch</vt:lpstr>
      <vt:lpstr>LP choice Intuition/sketch</vt:lpstr>
      <vt:lpstr>LP choice Intuition/sketch</vt:lpstr>
      <vt:lpstr>Implementing Contains</vt:lpstr>
      <vt:lpstr>What about deletion?</vt:lpstr>
      <vt:lpstr>A workaround: Tombstones</vt:lpstr>
      <vt:lpstr>How tombstones fix our problem</vt:lpstr>
      <vt:lpstr>delete with tombstones</vt:lpstr>
      <vt:lpstr>Downsides of tombstones?</vt:lpstr>
      <vt:lpstr>A lock-free alternative</vt:lpstr>
      <vt:lpstr>lock-free Insertion</vt:lpstr>
      <vt:lpstr>Lock-free Contains</vt:lpstr>
      <vt:lpstr>Lock-free deletion</vt:lpstr>
      <vt:lpstr>Recap</vt:lpstr>
    </vt:vector>
  </TitlesOfParts>
  <Company>IST Austria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Multicore programming</dc:title>
  <dc:creator>Trevor BROWN</dc:creator>
  <cp:lastModifiedBy>Trevor Brown</cp:lastModifiedBy>
  <cp:revision>212</cp:revision>
  <dcterms:created xsi:type="dcterms:W3CDTF">2018-08-02T15:34:22Z</dcterms:created>
  <dcterms:modified xsi:type="dcterms:W3CDTF">2021-01-25T17:29:12Z</dcterms:modified>
</cp:coreProperties>
</file>