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56" r:id="rId2"/>
    <p:sldId id="524" r:id="rId3"/>
    <p:sldId id="471" r:id="rId4"/>
    <p:sldId id="485" r:id="rId5"/>
    <p:sldId id="486" r:id="rId6"/>
    <p:sldId id="487" r:id="rId7"/>
    <p:sldId id="488" r:id="rId8"/>
    <p:sldId id="489" r:id="rId9"/>
    <p:sldId id="490" r:id="rId10"/>
    <p:sldId id="498" r:id="rId11"/>
    <p:sldId id="499" r:id="rId12"/>
    <p:sldId id="500" r:id="rId13"/>
    <p:sldId id="501" r:id="rId14"/>
    <p:sldId id="502" r:id="rId15"/>
    <p:sldId id="503" r:id="rId16"/>
    <p:sldId id="521" r:id="rId17"/>
    <p:sldId id="522" r:id="rId18"/>
    <p:sldId id="523" r:id="rId19"/>
  </p:sldIdLst>
  <p:sldSz cx="12192000" cy="6858000"/>
  <p:notesSz cx="6858000" cy="9144000"/>
  <p:embeddedFontLs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Rockwell" panose="02060603020205020403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00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" y="7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6161-7B52-436D-ACF3-D03E5CDC2546}" type="datetimeFigureOut">
              <a:rPr lang="en-CA" smtClean="0"/>
              <a:t>2021-02-01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B390-6013-4107-B952-25B9C3E6C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738" y="1763948"/>
            <a:ext cx="10184524" cy="4085617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600" dirty="0"/>
          </a:p>
          <a:p>
            <a:r>
              <a:rPr lang="en-US" sz="2800" dirty="0"/>
              <a:t>Concurrent Hash Tables</a:t>
            </a:r>
          </a:p>
          <a:p>
            <a:r>
              <a:rPr lang="en-US" sz="2600" b="1" dirty="0"/>
              <a:t>Lecture 7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33016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Efficiently Expanding a hash table</a:t>
            </a:r>
            <a:br>
              <a:rPr lang="en-US" dirty="0"/>
            </a:br>
            <a:r>
              <a:rPr lang="en-US" sz="2000" b="0" dirty="0"/>
              <a:t>Concurrent Hash Tables: Fast and General(?)!</a:t>
            </a:r>
            <a:r>
              <a:rPr lang="en-US" sz="2000" dirty="0"/>
              <a:t> </a:t>
            </a:r>
            <a:r>
              <a:rPr lang="en-US" sz="2000" b="0" dirty="0"/>
              <a:t>[MSD2016]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376073"/>
          </a:xfrm>
        </p:spPr>
        <p:txBody>
          <a:bodyPr>
            <a:normAutofit/>
          </a:bodyPr>
          <a:lstStyle/>
          <a:p>
            <a:r>
              <a:rPr lang="en-US" dirty="0"/>
              <a:t>Issues to solve</a:t>
            </a:r>
          </a:p>
          <a:p>
            <a:pPr lvl="1"/>
            <a:r>
              <a:rPr lang="en-US" sz="2000" dirty="0"/>
              <a:t>When to expand?</a:t>
            </a:r>
          </a:p>
          <a:p>
            <a:pPr lvl="2"/>
            <a:r>
              <a:rPr lang="en-US" sz="1800" dirty="0"/>
              <a:t>Too much probing? Estimate of number of keys in the table vs capacity?</a:t>
            </a:r>
          </a:p>
          <a:p>
            <a:pPr lvl="1"/>
            <a:r>
              <a:rPr lang="en-US" sz="2000" dirty="0"/>
              <a:t>Which threads will perform the expansion?</a:t>
            </a:r>
          </a:p>
          <a:p>
            <a:pPr lvl="2"/>
            <a:r>
              <a:rPr lang="en-US" sz="1800" dirty="0"/>
              <a:t>Enslaving user threads that access the table? Custom thread pool?</a:t>
            </a:r>
          </a:p>
          <a:p>
            <a:pPr lvl="1"/>
            <a:r>
              <a:rPr lang="en-US" sz="2000" dirty="0"/>
              <a:t>How to expand?</a:t>
            </a:r>
          </a:p>
          <a:p>
            <a:pPr lvl="2"/>
            <a:r>
              <a:rPr lang="en-US" sz="1800" dirty="0"/>
              <a:t>Block updates when expansion is happening? Always allow updates?</a:t>
            </a:r>
          </a:p>
          <a:p>
            <a:pPr lvl="2"/>
            <a:r>
              <a:rPr lang="en-US" sz="1800" dirty="0"/>
              <a:t>Hard to always allow updates</a:t>
            </a:r>
          </a:p>
          <a:p>
            <a:pPr lvl="2"/>
            <a:r>
              <a:rPr lang="en-US" sz="1800" dirty="0"/>
              <a:t>“we are fine with small amounts of (b)locking,</a:t>
            </a:r>
            <a:br>
              <a:rPr lang="en-US" sz="1800" dirty="0"/>
            </a:br>
            <a:r>
              <a:rPr lang="en-US" sz="1800" dirty="0"/>
              <a:t>  as long as it improves overall performance” (a healthy attitude)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8AC980-EE4D-4948-A6B2-583FC0804263}"/>
              </a:ext>
            </a:extLst>
          </p:cNvPr>
          <p:cNvSpPr/>
          <p:nvPr/>
        </p:nvSpPr>
        <p:spPr>
          <a:xfrm>
            <a:off x="4171581" y="2958355"/>
            <a:ext cx="5562563" cy="394447"/>
          </a:xfrm>
          <a:prstGeom prst="rect">
            <a:avLst/>
          </a:prstGeom>
          <a:noFill/>
          <a:ln>
            <a:solidFill>
              <a:srgbClr val="D4E2D8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D4F5D6-4A27-42B8-A1A2-E8A3AF4EA828}"/>
              </a:ext>
            </a:extLst>
          </p:cNvPr>
          <p:cNvSpPr/>
          <p:nvPr/>
        </p:nvSpPr>
        <p:spPr>
          <a:xfrm>
            <a:off x="2058900" y="3782264"/>
            <a:ext cx="4796112" cy="394447"/>
          </a:xfrm>
          <a:prstGeom prst="rect">
            <a:avLst/>
          </a:prstGeom>
          <a:noFill/>
          <a:ln>
            <a:solidFill>
              <a:srgbClr val="D4E2D8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0C360-A936-4C4E-9076-CE51045E3AE4}"/>
              </a:ext>
            </a:extLst>
          </p:cNvPr>
          <p:cNvSpPr/>
          <p:nvPr/>
        </p:nvSpPr>
        <p:spPr>
          <a:xfrm>
            <a:off x="2058900" y="4606173"/>
            <a:ext cx="4897712" cy="394447"/>
          </a:xfrm>
          <a:prstGeom prst="rect">
            <a:avLst/>
          </a:prstGeom>
          <a:noFill/>
          <a:ln>
            <a:solidFill>
              <a:srgbClr val="D4E2D8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9390435" y="1881670"/>
            <a:ext cx="2477310" cy="680936"/>
          </a:xfrm>
          <a:prstGeom prst="wedgeRectCallout">
            <a:avLst>
              <a:gd name="adj1" fmla="val -39419"/>
              <a:gd name="adj2" fmla="val -82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Teaching something *close* to this…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70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908B-467D-452A-9561-24AFEC0C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8E007-4DF6-4D77-A7C8-C676F07A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estimated number of keys &gt; 50% of table capacity,</a:t>
            </a:r>
            <a:br>
              <a:rPr lang="en-US" dirty="0"/>
            </a:br>
            <a:r>
              <a:rPr lang="en-US" dirty="0"/>
              <a:t>expand to ~4x estimated number of keys &amp; migrate contents into the new table</a:t>
            </a:r>
          </a:p>
          <a:p>
            <a:r>
              <a:rPr lang="en-US" dirty="0"/>
              <a:t>Naïve idea: global lock on table, copy with one thread --- inefficient!</a:t>
            </a:r>
          </a:p>
          <a:p>
            <a:r>
              <a:rPr lang="en-US" dirty="0"/>
              <a:t>Partition old table into chunks (default size 4096)</a:t>
            </a:r>
          </a:p>
          <a:p>
            <a:pPr lvl="1"/>
            <a:r>
              <a:rPr lang="en-US" dirty="0"/>
              <a:t>Numbered 0, 1, 2, …, floor(capacity / 4096)</a:t>
            </a:r>
          </a:p>
          <a:p>
            <a:r>
              <a:rPr lang="en-US" dirty="0"/>
              <a:t>Threads use fetch &amp; add to “claim” chunks to migrate</a:t>
            </a:r>
          </a:p>
          <a:p>
            <a:r>
              <a:rPr lang="en-US" dirty="0"/>
              <a:t>Migrate a chunk to the new table by performing insert() on each key</a:t>
            </a:r>
          </a:p>
        </p:txBody>
      </p:sp>
    </p:spTree>
    <p:extLst>
      <p:ext uri="{BB962C8B-B14F-4D97-AF65-F5344CB8AC3E}">
        <p14:creationId xmlns:p14="http://schemas.microsoft.com/office/powerpoint/2010/main" val="35328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614E2A03-1907-4FE5-9984-817BBA072351}"/>
              </a:ext>
            </a:extLst>
          </p:cNvPr>
          <p:cNvSpPr/>
          <p:nvPr/>
        </p:nvSpPr>
        <p:spPr>
          <a:xfrm>
            <a:off x="7081850" y="519041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9BC281-B7CB-47F8-A6FA-CC6701D22791}"/>
              </a:ext>
            </a:extLst>
          </p:cNvPr>
          <p:cNvSpPr/>
          <p:nvPr/>
        </p:nvSpPr>
        <p:spPr>
          <a:xfrm>
            <a:off x="7077561" y="519291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6E714-A29B-4C21-9F00-ACF986C4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expansion is Concurrent with updates?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F8F7E-3169-47E1-A139-70518C528203}"/>
              </a:ext>
            </a:extLst>
          </p:cNvPr>
          <p:cNvSpPr/>
          <p:nvPr/>
        </p:nvSpPr>
        <p:spPr>
          <a:xfrm>
            <a:off x="1732812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30474-19D5-4879-9577-6654BF06A299}"/>
              </a:ext>
            </a:extLst>
          </p:cNvPr>
          <p:cNvSpPr/>
          <p:nvPr/>
        </p:nvSpPr>
        <p:spPr>
          <a:xfrm>
            <a:off x="2218390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F96A3F-E5EA-417C-876A-4D4B7F3F76E5}"/>
              </a:ext>
            </a:extLst>
          </p:cNvPr>
          <p:cNvSpPr/>
          <p:nvPr/>
        </p:nvSpPr>
        <p:spPr>
          <a:xfrm>
            <a:off x="3675124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AA7AF-0B2B-4C25-9048-C546870E1639}"/>
              </a:ext>
            </a:extLst>
          </p:cNvPr>
          <p:cNvSpPr/>
          <p:nvPr/>
        </p:nvSpPr>
        <p:spPr>
          <a:xfrm>
            <a:off x="4646280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61D16-E9CC-4309-B112-05E2D47DFEC5}"/>
              </a:ext>
            </a:extLst>
          </p:cNvPr>
          <p:cNvSpPr/>
          <p:nvPr/>
        </p:nvSpPr>
        <p:spPr>
          <a:xfrm>
            <a:off x="5131858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8E253-23D7-4B8D-8567-04681E606CB1}"/>
              </a:ext>
            </a:extLst>
          </p:cNvPr>
          <p:cNvSpPr/>
          <p:nvPr/>
        </p:nvSpPr>
        <p:spPr>
          <a:xfrm>
            <a:off x="4156873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9BD5E3-9EA6-412A-9704-E093E145175F}"/>
              </a:ext>
            </a:extLst>
          </p:cNvPr>
          <p:cNvGrpSpPr/>
          <p:nvPr/>
        </p:nvGrpSpPr>
        <p:grpSpPr>
          <a:xfrm>
            <a:off x="2701877" y="3376509"/>
            <a:ext cx="488363" cy="491928"/>
            <a:chOff x="5326553" y="4812389"/>
            <a:chExt cx="488363" cy="4919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4E5B0E-A67D-4B8D-AEBE-71F7A0605E1B}"/>
                </a:ext>
              </a:extLst>
            </p:cNvPr>
            <p:cNvSpPr/>
            <p:nvPr/>
          </p:nvSpPr>
          <p:spPr>
            <a:xfrm>
              <a:off x="5329338" y="4812389"/>
              <a:ext cx="485578" cy="4855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D686BE-000B-4B81-832F-C401A454736A}"/>
                </a:ext>
              </a:extLst>
            </p:cNvPr>
            <p:cNvCxnSpPr/>
            <p:nvPr/>
          </p:nvCxnSpPr>
          <p:spPr>
            <a:xfrm>
              <a:off x="5326553" y="4812389"/>
              <a:ext cx="488363" cy="49192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309217-2241-4774-B559-25C118F0CE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553" y="4812389"/>
              <a:ext cx="488363" cy="48557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529769-ED93-4C2E-9009-25CAF7AA8954}"/>
              </a:ext>
            </a:extLst>
          </p:cNvPr>
          <p:cNvGrpSpPr/>
          <p:nvPr/>
        </p:nvGrpSpPr>
        <p:grpSpPr>
          <a:xfrm>
            <a:off x="3188154" y="3375310"/>
            <a:ext cx="488363" cy="491928"/>
            <a:chOff x="5326553" y="4812389"/>
            <a:chExt cx="488363" cy="4919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DB42E3-FD08-4B78-9353-1AA2E8FA303F}"/>
                </a:ext>
              </a:extLst>
            </p:cNvPr>
            <p:cNvSpPr/>
            <p:nvPr/>
          </p:nvSpPr>
          <p:spPr>
            <a:xfrm>
              <a:off x="5329338" y="4812389"/>
              <a:ext cx="485578" cy="4855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D79CB4-4253-40A7-9B4D-ED4AE8478CEA}"/>
                </a:ext>
              </a:extLst>
            </p:cNvPr>
            <p:cNvCxnSpPr/>
            <p:nvPr/>
          </p:nvCxnSpPr>
          <p:spPr>
            <a:xfrm>
              <a:off x="5326553" y="4812389"/>
              <a:ext cx="488363" cy="49192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7A5701-E6BC-4A2C-BEEF-121EF3DA26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553" y="4812389"/>
              <a:ext cx="488363" cy="48557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8836987-1903-480D-8086-8CADEB87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782" y="3407756"/>
            <a:ext cx="399958" cy="42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877A51-A002-429D-8BF1-06B0DB69E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356" y="3407756"/>
            <a:ext cx="399958" cy="4201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1E7AAD1-9947-4D88-8259-1535C47595DC}"/>
              </a:ext>
            </a:extLst>
          </p:cNvPr>
          <p:cNvSpPr/>
          <p:nvPr/>
        </p:nvSpPr>
        <p:spPr>
          <a:xfrm>
            <a:off x="5617436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47D7E2-F415-46C9-919B-47A964D1EDB5}"/>
              </a:ext>
            </a:extLst>
          </p:cNvPr>
          <p:cNvSpPr/>
          <p:nvPr/>
        </p:nvSpPr>
        <p:spPr>
          <a:xfrm>
            <a:off x="6103014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EDA670-73AF-49FB-9E59-A05F3ABE094B}"/>
              </a:ext>
            </a:extLst>
          </p:cNvPr>
          <p:cNvSpPr txBox="1"/>
          <p:nvPr/>
        </p:nvSpPr>
        <p:spPr>
          <a:xfrm>
            <a:off x="476231" y="3431823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Old table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10CE1E-5599-43B5-B963-2A907D834671}"/>
              </a:ext>
            </a:extLst>
          </p:cNvPr>
          <p:cNvSpPr/>
          <p:nvPr/>
        </p:nvSpPr>
        <p:spPr>
          <a:xfrm>
            <a:off x="1734705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828907-EC3A-42FF-8361-11644586D393}"/>
              </a:ext>
            </a:extLst>
          </p:cNvPr>
          <p:cNvSpPr/>
          <p:nvPr/>
        </p:nvSpPr>
        <p:spPr>
          <a:xfrm>
            <a:off x="2220283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B842C-D926-4752-BC3D-C9D28B694506}"/>
              </a:ext>
            </a:extLst>
          </p:cNvPr>
          <p:cNvSpPr/>
          <p:nvPr/>
        </p:nvSpPr>
        <p:spPr>
          <a:xfrm>
            <a:off x="3677017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0C5C5D-A5C9-4627-985E-1A85267D4D43}"/>
              </a:ext>
            </a:extLst>
          </p:cNvPr>
          <p:cNvSpPr/>
          <p:nvPr/>
        </p:nvSpPr>
        <p:spPr>
          <a:xfrm>
            <a:off x="4645792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850825-4852-46D4-813A-8E78512CBFF8}"/>
              </a:ext>
            </a:extLst>
          </p:cNvPr>
          <p:cNvSpPr/>
          <p:nvPr/>
        </p:nvSpPr>
        <p:spPr>
          <a:xfrm>
            <a:off x="5133751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BB658-C855-46AC-8263-6DF7ED6F38EA}"/>
              </a:ext>
            </a:extLst>
          </p:cNvPr>
          <p:cNvSpPr/>
          <p:nvPr/>
        </p:nvSpPr>
        <p:spPr>
          <a:xfrm>
            <a:off x="4158766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DC5DE0-3307-43BE-A537-7209C496D963}"/>
              </a:ext>
            </a:extLst>
          </p:cNvPr>
          <p:cNvSpPr/>
          <p:nvPr/>
        </p:nvSpPr>
        <p:spPr>
          <a:xfrm>
            <a:off x="5619329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82E53A-BDFD-4AE8-A1E2-7583621AAA14}"/>
              </a:ext>
            </a:extLst>
          </p:cNvPr>
          <p:cNvSpPr/>
          <p:nvPr/>
        </p:nvSpPr>
        <p:spPr>
          <a:xfrm>
            <a:off x="6104907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6FBDC6-2F8A-46DB-98BB-18883289DD19}"/>
              </a:ext>
            </a:extLst>
          </p:cNvPr>
          <p:cNvSpPr/>
          <p:nvPr/>
        </p:nvSpPr>
        <p:spPr>
          <a:xfrm>
            <a:off x="7561641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470360-4E6B-45DB-981F-8BB10038682A}"/>
              </a:ext>
            </a:extLst>
          </p:cNvPr>
          <p:cNvSpPr/>
          <p:nvPr/>
        </p:nvSpPr>
        <p:spPr>
          <a:xfrm>
            <a:off x="8532797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05531C-550E-4BD7-A779-66E59476DE64}"/>
              </a:ext>
            </a:extLst>
          </p:cNvPr>
          <p:cNvSpPr/>
          <p:nvPr/>
        </p:nvSpPr>
        <p:spPr>
          <a:xfrm>
            <a:off x="9018375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7B551A-C045-4812-8DD7-98E488FDA511}"/>
              </a:ext>
            </a:extLst>
          </p:cNvPr>
          <p:cNvSpPr/>
          <p:nvPr/>
        </p:nvSpPr>
        <p:spPr>
          <a:xfrm>
            <a:off x="8043390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0AE93A-132A-4819-A7DB-62B96D482503}"/>
              </a:ext>
            </a:extLst>
          </p:cNvPr>
          <p:cNvSpPr txBox="1"/>
          <p:nvPr/>
        </p:nvSpPr>
        <p:spPr>
          <a:xfrm>
            <a:off x="400433" y="5248661"/>
            <a:ext cx="125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New table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E45F63-96CD-4E38-A1F2-5F4DD5B46B8A}"/>
              </a:ext>
            </a:extLst>
          </p:cNvPr>
          <p:cNvSpPr/>
          <p:nvPr/>
        </p:nvSpPr>
        <p:spPr>
          <a:xfrm>
            <a:off x="9991594" y="5191355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E27259-6B59-4C83-AF82-DC09A054B25E}"/>
              </a:ext>
            </a:extLst>
          </p:cNvPr>
          <p:cNvSpPr/>
          <p:nvPr/>
        </p:nvSpPr>
        <p:spPr>
          <a:xfrm>
            <a:off x="10962750" y="5191355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AC5A1C8-F3DE-40CF-B332-722DB4BF5E77}"/>
              </a:ext>
            </a:extLst>
          </p:cNvPr>
          <p:cNvSpPr/>
          <p:nvPr/>
        </p:nvSpPr>
        <p:spPr>
          <a:xfrm>
            <a:off x="10473343" y="5191355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DEBEAD-EF6B-4404-BF28-0CD0F4D9253D}"/>
              </a:ext>
            </a:extLst>
          </p:cNvPr>
          <p:cNvSpPr/>
          <p:nvPr/>
        </p:nvSpPr>
        <p:spPr>
          <a:xfrm>
            <a:off x="9507514" y="519240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DB3D17-F520-4F8E-B338-CF040B02CE50}"/>
              </a:ext>
            </a:extLst>
          </p:cNvPr>
          <p:cNvSpPr/>
          <p:nvPr/>
        </p:nvSpPr>
        <p:spPr>
          <a:xfrm>
            <a:off x="3198992" y="5192260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FAC6F8-F48E-42D3-B9DA-59E6B33ECE38}"/>
              </a:ext>
            </a:extLst>
          </p:cNvPr>
          <p:cNvSpPr/>
          <p:nvPr/>
        </p:nvSpPr>
        <p:spPr>
          <a:xfrm>
            <a:off x="2709585" y="5192260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ECFC7E-FE76-44C4-9B7F-C01A07C072BC}"/>
              </a:ext>
            </a:extLst>
          </p:cNvPr>
          <p:cNvSpPr/>
          <p:nvPr/>
        </p:nvSpPr>
        <p:spPr>
          <a:xfrm>
            <a:off x="6590203" y="519291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E01183-5202-4397-9EB6-96BD898A19F3}"/>
              </a:ext>
            </a:extLst>
          </p:cNvPr>
          <p:cNvSpPr/>
          <p:nvPr/>
        </p:nvSpPr>
        <p:spPr>
          <a:xfrm>
            <a:off x="4645885" y="5191470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B6B5B8-ABE9-4AAA-A570-D692E3878715}"/>
              </a:ext>
            </a:extLst>
          </p:cNvPr>
          <p:cNvSpPr/>
          <p:nvPr/>
        </p:nvSpPr>
        <p:spPr>
          <a:xfrm>
            <a:off x="7560016" y="519166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3D271AF-4A88-4B7F-BEF7-798A0244357B}"/>
              </a:ext>
            </a:extLst>
          </p:cNvPr>
          <p:cNvSpPr/>
          <p:nvPr/>
        </p:nvSpPr>
        <p:spPr>
          <a:xfrm>
            <a:off x="8531172" y="519166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0FCF0F-AB44-4062-B49C-8FCA5598DE86}"/>
              </a:ext>
            </a:extLst>
          </p:cNvPr>
          <p:cNvSpPr/>
          <p:nvPr/>
        </p:nvSpPr>
        <p:spPr>
          <a:xfrm>
            <a:off x="6588578" y="5192717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500D3A6D-0B92-4A2E-A14B-5CD3EB08254D}"/>
              </a:ext>
            </a:extLst>
          </p:cNvPr>
          <p:cNvSpPr/>
          <p:nvPr/>
        </p:nvSpPr>
        <p:spPr>
          <a:xfrm rot="5400000">
            <a:off x="2776393" y="2002195"/>
            <a:ext cx="327732" cy="2421275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EFF31C62-2062-40BE-8CB5-BCB03F46B26F}"/>
              </a:ext>
            </a:extLst>
          </p:cNvPr>
          <p:cNvSpPr/>
          <p:nvPr/>
        </p:nvSpPr>
        <p:spPr>
          <a:xfrm rot="5400000">
            <a:off x="5204805" y="2000065"/>
            <a:ext cx="327732" cy="2421275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9BBB4C-C5C9-43BA-9595-389EB8D9A51F}"/>
              </a:ext>
            </a:extLst>
          </p:cNvPr>
          <p:cNvSpPr txBox="1"/>
          <p:nvPr/>
        </p:nvSpPr>
        <p:spPr>
          <a:xfrm>
            <a:off x="2381065" y="270162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AA1850-1B5F-4784-AABD-2277504CB41A}"/>
              </a:ext>
            </a:extLst>
          </p:cNvPr>
          <p:cNvSpPr txBox="1"/>
          <p:nvPr/>
        </p:nvSpPr>
        <p:spPr>
          <a:xfrm>
            <a:off x="4810154" y="271158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D505AE-2907-463B-87C2-9D810B79AC85}"/>
              </a:ext>
            </a:extLst>
          </p:cNvPr>
          <p:cNvSpPr txBox="1"/>
          <p:nvPr/>
        </p:nvSpPr>
        <p:spPr>
          <a:xfrm>
            <a:off x="476231" y="2072203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chunksClaimed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DB30DAE-BAA6-41BD-BD17-1E6A69BAACB1}"/>
              </a:ext>
            </a:extLst>
          </p:cNvPr>
          <p:cNvSpPr/>
          <p:nvPr/>
        </p:nvSpPr>
        <p:spPr>
          <a:xfrm>
            <a:off x="2465099" y="200338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347F58E-C3C7-475A-AFBF-9F1B86231A46}"/>
              </a:ext>
            </a:extLst>
          </p:cNvPr>
          <p:cNvSpPr/>
          <p:nvPr/>
        </p:nvSpPr>
        <p:spPr>
          <a:xfrm>
            <a:off x="2461873" y="2000667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85785F-0EFF-4F7C-81DF-E782F7A5F054}"/>
              </a:ext>
            </a:extLst>
          </p:cNvPr>
          <p:cNvSpPr/>
          <p:nvPr/>
        </p:nvSpPr>
        <p:spPr>
          <a:xfrm>
            <a:off x="7707058" y="1978247"/>
            <a:ext cx="3741270" cy="4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 1: F&amp;A to claim a chunk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14CA9E-3D7F-43A0-AA04-6B3548092088}"/>
              </a:ext>
            </a:extLst>
          </p:cNvPr>
          <p:cNvSpPr/>
          <p:nvPr/>
        </p:nvSpPr>
        <p:spPr>
          <a:xfrm>
            <a:off x="7707058" y="2396602"/>
            <a:ext cx="3741270" cy="4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 2: F&amp;A to claim a chunk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45D0031-97E9-436B-8012-BBDCAB3C0323}"/>
              </a:ext>
            </a:extLst>
          </p:cNvPr>
          <p:cNvSpPr/>
          <p:nvPr/>
        </p:nvSpPr>
        <p:spPr>
          <a:xfrm>
            <a:off x="2468325" y="201134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A279F1-15A7-4C91-9398-C7D396469946}"/>
              </a:ext>
            </a:extLst>
          </p:cNvPr>
          <p:cNvSpPr/>
          <p:nvPr/>
        </p:nvSpPr>
        <p:spPr>
          <a:xfrm>
            <a:off x="7707058" y="2814957"/>
            <a:ext cx="3741270" cy="4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 1: see bucket 0 is empty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997AAE3-690E-4CDA-A2C7-AFF91596E800}"/>
              </a:ext>
            </a:extLst>
          </p:cNvPr>
          <p:cNvSpPr/>
          <p:nvPr/>
        </p:nvSpPr>
        <p:spPr>
          <a:xfrm>
            <a:off x="7707058" y="3241538"/>
            <a:ext cx="3741270" cy="4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 1: copy bucket 1 (</a:t>
            </a:r>
            <a:r>
              <a:rPr lang="en-US" dirty="0" err="1"/>
              <a:t>val</a:t>
            </a:r>
            <a:r>
              <a:rPr lang="en-US" dirty="0"/>
              <a:t> 6)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0DB624F-8502-48B7-93A0-2710CBC6C4BA}"/>
              </a:ext>
            </a:extLst>
          </p:cNvPr>
          <p:cNvCxnSpPr>
            <a:stCxn id="5" idx="2"/>
            <a:endCxn id="47" idx="0"/>
          </p:cNvCxnSpPr>
          <p:nvPr/>
        </p:nvCxnSpPr>
        <p:spPr>
          <a:xfrm>
            <a:off x="2461179" y="3860611"/>
            <a:ext cx="2427495" cy="13308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42110539-6228-42E8-B871-3E81881F0F5F}"/>
              </a:ext>
            </a:extLst>
          </p:cNvPr>
          <p:cNvSpPr/>
          <p:nvPr/>
        </p:nvSpPr>
        <p:spPr>
          <a:xfrm>
            <a:off x="7709849" y="3665835"/>
            <a:ext cx="3741270" cy="4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 3: insert 9 at index 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7FDDAC-776B-4C20-90C3-5B6861AA8A0B}"/>
              </a:ext>
            </a:extLst>
          </p:cNvPr>
          <p:cNvSpPr/>
          <p:nvPr/>
        </p:nvSpPr>
        <p:spPr>
          <a:xfrm>
            <a:off x="1729824" y="337831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482CDE-FC45-49E4-BD30-6A5795D7AAA7}"/>
              </a:ext>
            </a:extLst>
          </p:cNvPr>
          <p:cNvSpPr/>
          <p:nvPr/>
        </p:nvSpPr>
        <p:spPr>
          <a:xfrm>
            <a:off x="7707058" y="4090664"/>
            <a:ext cx="3741270" cy="4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Threads 1&amp;2: finish expansion</a:t>
            </a:r>
          </a:p>
        </p:txBody>
      </p:sp>
      <p:sp>
        <p:nvSpPr>
          <p:cNvPr id="70" name="Speech Bubble: Rectangle 69">
            <a:extLst>
              <a:ext uri="{FF2B5EF4-FFF2-40B4-BE49-F238E27FC236}">
                <a16:creationId xmlns:a16="http://schemas.microsoft.com/office/drawing/2014/main" id="{822B81EE-D108-4510-8C81-9F84BCEA1DF5}"/>
              </a:ext>
            </a:extLst>
          </p:cNvPr>
          <p:cNvSpPr/>
          <p:nvPr/>
        </p:nvSpPr>
        <p:spPr>
          <a:xfrm>
            <a:off x="677762" y="4278008"/>
            <a:ext cx="2103717" cy="628364"/>
          </a:xfrm>
          <a:prstGeom prst="wedgeRectCallout">
            <a:avLst>
              <a:gd name="adj1" fmla="val 11838"/>
              <a:gd name="adj2" fmla="val -1277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Lost key 9!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CD7D273-4808-4EBD-ACD5-7668B06B5882}"/>
              </a:ext>
            </a:extLst>
          </p:cNvPr>
          <p:cNvSpPr/>
          <p:nvPr/>
        </p:nvSpPr>
        <p:spPr>
          <a:xfrm>
            <a:off x="2768709" y="4278008"/>
            <a:ext cx="3596231" cy="6286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Must prevent updates to cells we’ve already migrated!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6856" y="3942467"/>
            <a:ext cx="10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Insert(6)</a:t>
            </a:r>
            <a:endParaRPr lang="en-CA" dirty="0"/>
          </a:p>
        </p:txBody>
      </p:sp>
      <p:sp>
        <p:nvSpPr>
          <p:cNvPr id="44" name="Rectangular Callout 43"/>
          <p:cNvSpPr/>
          <p:nvPr/>
        </p:nvSpPr>
        <p:spPr>
          <a:xfrm>
            <a:off x="3398196" y="1978247"/>
            <a:ext cx="1990927" cy="723382"/>
          </a:xfrm>
          <a:prstGeom prst="wedgeRectCallout">
            <a:avLst>
              <a:gd name="adj1" fmla="val -45263"/>
              <a:gd name="adj2" fmla="val 110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Imagine this is 4096 slots…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465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3" grpId="0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1A88-76FE-45E6-B611-38DDC04A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dirty="0"/>
              <a:t>Solution: </a:t>
            </a:r>
            <a:r>
              <a:rPr lang="en-US" u="sng" dirty="0"/>
              <a:t>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1787-1DFC-4A41-B7EA-998B03F1E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940171"/>
          </a:xfrm>
        </p:spPr>
        <p:txBody>
          <a:bodyPr>
            <a:normAutofit/>
          </a:bodyPr>
          <a:lstStyle/>
          <a:p>
            <a:r>
              <a:rPr lang="en-US" dirty="0"/>
              <a:t>Steal a bit from each </a:t>
            </a:r>
            <a:r>
              <a:rPr lang="en-US" b="1" dirty="0"/>
              <a:t>key </a:t>
            </a:r>
            <a:r>
              <a:rPr lang="en-US" dirty="0"/>
              <a:t>field</a:t>
            </a:r>
          </a:p>
          <a:p>
            <a:r>
              <a:rPr lang="en-US" dirty="0">
                <a:sym typeface="Wingdings" panose="05000000000000000000" pitchFamily="2" charset="2"/>
              </a:rPr>
              <a:t>Use it to store a </a:t>
            </a:r>
            <a:r>
              <a:rPr lang="en-US" b="1" dirty="0">
                <a:sym typeface="Wingdings" panose="05000000000000000000" pitchFamily="2" charset="2"/>
              </a:rPr>
              <a:t>mark</a:t>
            </a:r>
          </a:p>
          <a:p>
            <a:r>
              <a:rPr lang="en-US" dirty="0">
                <a:sym typeface="Wingdings" panose="05000000000000000000" pitchFamily="2" charset="2"/>
              </a:rPr>
              <a:t>Invariant: a bucket with a </a:t>
            </a:r>
            <a:r>
              <a:rPr lang="en-US" b="1" dirty="0">
                <a:sym typeface="Wingdings" panose="05000000000000000000" pitchFamily="2" charset="2"/>
              </a:rPr>
              <a:t>marked </a:t>
            </a:r>
            <a:r>
              <a:rPr lang="en-US" dirty="0">
                <a:sym typeface="Wingdings" panose="05000000000000000000" pitchFamily="2" charset="2"/>
              </a:rPr>
              <a:t>key </a:t>
            </a:r>
            <a:r>
              <a:rPr lang="en-US" b="1" dirty="0">
                <a:sym typeface="Wingdings" panose="05000000000000000000" pitchFamily="2" charset="2"/>
              </a:rPr>
              <a:t>cannot</a:t>
            </a:r>
            <a:r>
              <a:rPr lang="en-US" dirty="0">
                <a:sym typeface="Wingdings" panose="05000000000000000000" pitchFamily="2" charset="2"/>
              </a:rPr>
              <a:t> be modified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In expansion, </a:t>
            </a:r>
            <a:r>
              <a:rPr lang="en-US" sz="2000" b="1" dirty="0">
                <a:sym typeface="Wingdings" panose="05000000000000000000" pitchFamily="2" charset="2"/>
              </a:rPr>
              <a:t>mark </a:t>
            </a:r>
            <a:r>
              <a:rPr lang="en-US" sz="2000" dirty="0">
                <a:sym typeface="Wingdings" panose="05000000000000000000" pitchFamily="2" charset="2"/>
              </a:rPr>
              <a:t>each bucket before migrating it</a:t>
            </a:r>
          </a:p>
          <a:p>
            <a:pPr lvl="2"/>
            <a:r>
              <a:rPr lang="en-US" sz="2000" dirty="0" err="1">
                <a:sym typeface="Wingdings" panose="05000000000000000000" pitchFamily="2" charset="2"/>
              </a:rPr>
              <a:t>currKey</a:t>
            </a:r>
            <a:r>
              <a:rPr lang="en-US" sz="2000" dirty="0">
                <a:sym typeface="Wingdings" panose="05000000000000000000" pitchFamily="2" charset="2"/>
              </a:rPr>
              <a:t> = bucket-&gt;key</a:t>
            </a:r>
          </a:p>
          <a:p>
            <a:pPr lvl="2"/>
            <a:r>
              <a:rPr lang="en-US" sz="2000" dirty="0">
                <a:sym typeface="Wingdings" panose="05000000000000000000" pitchFamily="2" charset="2"/>
              </a:rPr>
              <a:t>CAS(bucket-&gt;key, </a:t>
            </a:r>
            <a:r>
              <a:rPr lang="en-US" sz="2000" dirty="0" err="1">
                <a:sym typeface="Wingdings" panose="05000000000000000000" pitchFamily="2" charset="2"/>
              </a:rPr>
              <a:t>currKey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dirty="0" err="1">
                <a:sym typeface="Wingdings" panose="05000000000000000000" pitchFamily="2" charset="2"/>
              </a:rPr>
              <a:t>currKey</a:t>
            </a:r>
            <a:r>
              <a:rPr lang="en-US" sz="2000" dirty="0">
                <a:sym typeface="Wingdings" panose="05000000000000000000" pitchFamily="2" charset="2"/>
              </a:rPr>
              <a:t> | MARKED_MASK)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In insert/delete, before performing CAS(bucket-&gt;key, </a:t>
            </a:r>
            <a:r>
              <a:rPr lang="en-US" sz="2000" dirty="0" err="1">
                <a:sym typeface="Wingdings" panose="05000000000000000000" pitchFamily="2" charset="2"/>
              </a:rPr>
              <a:t>currKey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r>
              <a:rPr lang="en-US" sz="2000" dirty="0" err="1">
                <a:sym typeface="Wingdings" panose="05000000000000000000" pitchFamily="2" charset="2"/>
              </a:rPr>
              <a:t>newKey</a:t>
            </a:r>
            <a:r>
              <a:rPr lang="en-US" sz="2000" dirty="0">
                <a:sym typeface="Wingdings" panose="05000000000000000000" pitchFamily="2" charset="2"/>
              </a:rPr>
              <a:t>),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must verify that </a:t>
            </a:r>
            <a:r>
              <a:rPr lang="en-US" sz="2000" dirty="0" err="1">
                <a:sym typeface="Wingdings" panose="05000000000000000000" pitchFamily="2" charset="2"/>
              </a:rPr>
              <a:t>currKey</a:t>
            </a:r>
            <a:r>
              <a:rPr lang="en-US" sz="2000" dirty="0">
                <a:sym typeface="Wingdings" panose="05000000000000000000" pitchFamily="2" charset="2"/>
              </a:rPr>
              <a:t> is </a:t>
            </a:r>
            <a:r>
              <a:rPr lang="en-US" sz="2000" b="1" dirty="0">
                <a:sym typeface="Wingdings" panose="05000000000000000000" pitchFamily="2" charset="2"/>
              </a:rPr>
              <a:t>not marked </a:t>
            </a:r>
            <a:r>
              <a:rPr lang="en-US" sz="2000" dirty="0">
                <a:sym typeface="Wingdings" panose="05000000000000000000" pitchFamily="2" charset="2"/>
              </a:rPr>
              <a:t>(otherwise, help with expansion)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92F437-ECED-418E-893F-5A6E9EBC986B}"/>
              </a:ext>
            </a:extLst>
          </p:cNvPr>
          <p:cNvSpPr/>
          <p:nvPr/>
        </p:nvSpPr>
        <p:spPr>
          <a:xfrm>
            <a:off x="8658423" y="2663827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8BB929-D171-4D66-BFCC-BE28D06C7252}"/>
              </a:ext>
            </a:extLst>
          </p:cNvPr>
          <p:cNvSpPr/>
          <p:nvPr/>
        </p:nvSpPr>
        <p:spPr>
          <a:xfrm>
            <a:off x="8981518" y="2994212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48F02E-C200-4F39-8F21-0DC83F9D8BF7}"/>
              </a:ext>
            </a:extLst>
          </p:cNvPr>
          <p:cNvSpPr/>
          <p:nvPr/>
        </p:nvSpPr>
        <p:spPr>
          <a:xfrm>
            <a:off x="9916470" y="2663827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65FE0-CB52-4259-9800-CF6469D1D204}"/>
              </a:ext>
            </a:extLst>
          </p:cNvPr>
          <p:cNvSpPr/>
          <p:nvPr/>
        </p:nvSpPr>
        <p:spPr>
          <a:xfrm>
            <a:off x="10239565" y="2994212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D1F38A-84EB-4320-843C-92AEADD5B04B}"/>
              </a:ext>
            </a:extLst>
          </p:cNvPr>
          <p:cNvSpPr txBox="1"/>
          <p:nvPr/>
        </p:nvSpPr>
        <p:spPr>
          <a:xfrm>
            <a:off x="8271378" y="2293894"/>
            <a:ext cx="126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unmarked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63EA3-B703-4578-A8AE-C49BC9C7E39D}"/>
              </a:ext>
            </a:extLst>
          </p:cNvPr>
          <p:cNvSpPr txBox="1"/>
          <p:nvPr/>
        </p:nvSpPr>
        <p:spPr>
          <a:xfrm>
            <a:off x="9658287" y="2289450"/>
            <a:ext cx="10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marked</a:t>
            </a:r>
          </a:p>
        </p:txBody>
      </p:sp>
    </p:spTree>
    <p:extLst>
      <p:ext uri="{BB962C8B-B14F-4D97-AF65-F5344CB8AC3E}">
        <p14:creationId xmlns:p14="http://schemas.microsoft.com/office/powerpoint/2010/main" val="9566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8A9D021E-767C-4946-BD15-0A89ADB32FC3}"/>
              </a:ext>
            </a:extLst>
          </p:cNvPr>
          <p:cNvSpPr/>
          <p:nvPr/>
        </p:nvSpPr>
        <p:spPr>
          <a:xfrm>
            <a:off x="7081850" y="5196395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6E714-A29B-4C21-9F00-ACF986C4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marking helps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F8F7E-3169-47E1-A139-70518C528203}"/>
              </a:ext>
            </a:extLst>
          </p:cNvPr>
          <p:cNvSpPr/>
          <p:nvPr/>
        </p:nvSpPr>
        <p:spPr>
          <a:xfrm>
            <a:off x="1732812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30474-19D5-4879-9577-6654BF06A299}"/>
              </a:ext>
            </a:extLst>
          </p:cNvPr>
          <p:cNvSpPr/>
          <p:nvPr/>
        </p:nvSpPr>
        <p:spPr>
          <a:xfrm>
            <a:off x="2218390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F96A3F-E5EA-417C-876A-4D4B7F3F76E5}"/>
              </a:ext>
            </a:extLst>
          </p:cNvPr>
          <p:cNvSpPr/>
          <p:nvPr/>
        </p:nvSpPr>
        <p:spPr>
          <a:xfrm>
            <a:off x="3675124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AA7AF-0B2B-4C25-9048-C546870E1639}"/>
              </a:ext>
            </a:extLst>
          </p:cNvPr>
          <p:cNvSpPr/>
          <p:nvPr/>
        </p:nvSpPr>
        <p:spPr>
          <a:xfrm>
            <a:off x="4646280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61D16-E9CC-4309-B112-05E2D47DFEC5}"/>
              </a:ext>
            </a:extLst>
          </p:cNvPr>
          <p:cNvSpPr/>
          <p:nvPr/>
        </p:nvSpPr>
        <p:spPr>
          <a:xfrm>
            <a:off x="5131858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8E253-23D7-4B8D-8567-04681E606CB1}"/>
              </a:ext>
            </a:extLst>
          </p:cNvPr>
          <p:cNvSpPr/>
          <p:nvPr/>
        </p:nvSpPr>
        <p:spPr>
          <a:xfrm>
            <a:off x="4156873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9BD5E3-9EA6-412A-9704-E093E145175F}"/>
              </a:ext>
            </a:extLst>
          </p:cNvPr>
          <p:cNvGrpSpPr/>
          <p:nvPr/>
        </p:nvGrpSpPr>
        <p:grpSpPr>
          <a:xfrm>
            <a:off x="2701877" y="3376509"/>
            <a:ext cx="488363" cy="491928"/>
            <a:chOff x="5326553" y="4812389"/>
            <a:chExt cx="488363" cy="4919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4E5B0E-A67D-4B8D-AEBE-71F7A0605E1B}"/>
                </a:ext>
              </a:extLst>
            </p:cNvPr>
            <p:cNvSpPr/>
            <p:nvPr/>
          </p:nvSpPr>
          <p:spPr>
            <a:xfrm>
              <a:off x="5329338" y="4812389"/>
              <a:ext cx="485578" cy="4855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D686BE-000B-4B81-832F-C401A454736A}"/>
                </a:ext>
              </a:extLst>
            </p:cNvPr>
            <p:cNvCxnSpPr/>
            <p:nvPr/>
          </p:nvCxnSpPr>
          <p:spPr>
            <a:xfrm>
              <a:off x="5326553" y="4812389"/>
              <a:ext cx="488363" cy="49192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309217-2241-4774-B559-25C118F0CE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553" y="4812389"/>
              <a:ext cx="488363" cy="48557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529769-ED93-4C2E-9009-25CAF7AA8954}"/>
              </a:ext>
            </a:extLst>
          </p:cNvPr>
          <p:cNvGrpSpPr/>
          <p:nvPr/>
        </p:nvGrpSpPr>
        <p:grpSpPr>
          <a:xfrm>
            <a:off x="3188154" y="3375310"/>
            <a:ext cx="488363" cy="491928"/>
            <a:chOff x="5326553" y="4812389"/>
            <a:chExt cx="488363" cy="4919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DB42E3-FD08-4B78-9353-1AA2E8FA303F}"/>
                </a:ext>
              </a:extLst>
            </p:cNvPr>
            <p:cNvSpPr/>
            <p:nvPr/>
          </p:nvSpPr>
          <p:spPr>
            <a:xfrm>
              <a:off x="5329338" y="4812389"/>
              <a:ext cx="485578" cy="4855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D79CB4-4253-40A7-9B4D-ED4AE8478CEA}"/>
                </a:ext>
              </a:extLst>
            </p:cNvPr>
            <p:cNvCxnSpPr/>
            <p:nvPr/>
          </p:nvCxnSpPr>
          <p:spPr>
            <a:xfrm>
              <a:off x="5326553" y="4812389"/>
              <a:ext cx="488363" cy="49192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7A5701-E6BC-4A2C-BEEF-121EF3DA26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6553" y="4812389"/>
              <a:ext cx="488363" cy="48557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8836987-1903-480D-8086-8CADEB87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782" y="3407756"/>
            <a:ext cx="399958" cy="420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877A51-A002-429D-8BF1-06B0DB69E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356" y="3407756"/>
            <a:ext cx="399958" cy="4201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1E7AAD1-9947-4D88-8259-1535C47595DC}"/>
              </a:ext>
            </a:extLst>
          </p:cNvPr>
          <p:cNvSpPr/>
          <p:nvPr/>
        </p:nvSpPr>
        <p:spPr>
          <a:xfrm>
            <a:off x="5617436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47D7E2-F415-46C9-919B-47A964D1EDB5}"/>
              </a:ext>
            </a:extLst>
          </p:cNvPr>
          <p:cNvSpPr/>
          <p:nvPr/>
        </p:nvSpPr>
        <p:spPr>
          <a:xfrm>
            <a:off x="6103014" y="337503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EDA670-73AF-49FB-9E59-A05F3ABE094B}"/>
              </a:ext>
            </a:extLst>
          </p:cNvPr>
          <p:cNvSpPr txBox="1"/>
          <p:nvPr/>
        </p:nvSpPr>
        <p:spPr>
          <a:xfrm>
            <a:off x="476231" y="3431823"/>
            <a:ext cx="11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Old table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10CE1E-5599-43B5-B963-2A907D834671}"/>
              </a:ext>
            </a:extLst>
          </p:cNvPr>
          <p:cNvSpPr/>
          <p:nvPr/>
        </p:nvSpPr>
        <p:spPr>
          <a:xfrm>
            <a:off x="1734705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828907-EC3A-42FF-8361-11644586D393}"/>
              </a:ext>
            </a:extLst>
          </p:cNvPr>
          <p:cNvSpPr/>
          <p:nvPr/>
        </p:nvSpPr>
        <p:spPr>
          <a:xfrm>
            <a:off x="2220283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B842C-D926-4752-BC3D-C9D28B694506}"/>
              </a:ext>
            </a:extLst>
          </p:cNvPr>
          <p:cNvSpPr/>
          <p:nvPr/>
        </p:nvSpPr>
        <p:spPr>
          <a:xfrm>
            <a:off x="3677017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0C5C5D-A5C9-4627-985E-1A85267D4D43}"/>
              </a:ext>
            </a:extLst>
          </p:cNvPr>
          <p:cNvSpPr/>
          <p:nvPr/>
        </p:nvSpPr>
        <p:spPr>
          <a:xfrm>
            <a:off x="4645792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850825-4852-46D4-813A-8E78512CBFF8}"/>
              </a:ext>
            </a:extLst>
          </p:cNvPr>
          <p:cNvSpPr/>
          <p:nvPr/>
        </p:nvSpPr>
        <p:spPr>
          <a:xfrm>
            <a:off x="5133751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BB658-C855-46AC-8263-6DF7ED6F38EA}"/>
              </a:ext>
            </a:extLst>
          </p:cNvPr>
          <p:cNvSpPr/>
          <p:nvPr/>
        </p:nvSpPr>
        <p:spPr>
          <a:xfrm>
            <a:off x="4158766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DC5DE0-3307-43BE-A537-7209C496D963}"/>
              </a:ext>
            </a:extLst>
          </p:cNvPr>
          <p:cNvSpPr/>
          <p:nvPr/>
        </p:nvSpPr>
        <p:spPr>
          <a:xfrm>
            <a:off x="5619329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82E53A-BDFD-4AE8-A1E2-7583621AAA14}"/>
              </a:ext>
            </a:extLst>
          </p:cNvPr>
          <p:cNvSpPr/>
          <p:nvPr/>
        </p:nvSpPr>
        <p:spPr>
          <a:xfrm>
            <a:off x="6104907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6FBDC6-2F8A-46DB-98BB-18883289DD19}"/>
              </a:ext>
            </a:extLst>
          </p:cNvPr>
          <p:cNvSpPr/>
          <p:nvPr/>
        </p:nvSpPr>
        <p:spPr>
          <a:xfrm>
            <a:off x="7561641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470360-4E6B-45DB-981F-8BB10038682A}"/>
              </a:ext>
            </a:extLst>
          </p:cNvPr>
          <p:cNvSpPr/>
          <p:nvPr/>
        </p:nvSpPr>
        <p:spPr>
          <a:xfrm>
            <a:off x="8532797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05531C-550E-4BD7-A779-66E59476DE64}"/>
              </a:ext>
            </a:extLst>
          </p:cNvPr>
          <p:cNvSpPr/>
          <p:nvPr/>
        </p:nvSpPr>
        <p:spPr>
          <a:xfrm>
            <a:off x="9018375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7B551A-C045-4812-8DD7-98E488FDA511}"/>
              </a:ext>
            </a:extLst>
          </p:cNvPr>
          <p:cNvSpPr/>
          <p:nvPr/>
        </p:nvSpPr>
        <p:spPr>
          <a:xfrm>
            <a:off x="8043390" y="5191871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0AE93A-132A-4819-A7DB-62B96D482503}"/>
              </a:ext>
            </a:extLst>
          </p:cNvPr>
          <p:cNvSpPr txBox="1"/>
          <p:nvPr/>
        </p:nvSpPr>
        <p:spPr>
          <a:xfrm>
            <a:off x="400433" y="5248661"/>
            <a:ext cx="125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New table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E45F63-96CD-4E38-A1F2-5F4DD5B46B8A}"/>
              </a:ext>
            </a:extLst>
          </p:cNvPr>
          <p:cNvSpPr/>
          <p:nvPr/>
        </p:nvSpPr>
        <p:spPr>
          <a:xfrm>
            <a:off x="9991594" y="5191355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E27259-6B59-4C83-AF82-DC09A054B25E}"/>
              </a:ext>
            </a:extLst>
          </p:cNvPr>
          <p:cNvSpPr/>
          <p:nvPr/>
        </p:nvSpPr>
        <p:spPr>
          <a:xfrm>
            <a:off x="10962750" y="5191355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AC5A1C8-F3DE-40CF-B332-722DB4BF5E77}"/>
              </a:ext>
            </a:extLst>
          </p:cNvPr>
          <p:cNvSpPr/>
          <p:nvPr/>
        </p:nvSpPr>
        <p:spPr>
          <a:xfrm>
            <a:off x="10473343" y="5191355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DEBEAD-EF6B-4404-BF28-0CD0F4D9253D}"/>
              </a:ext>
            </a:extLst>
          </p:cNvPr>
          <p:cNvSpPr/>
          <p:nvPr/>
        </p:nvSpPr>
        <p:spPr>
          <a:xfrm>
            <a:off x="9507514" y="5192403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DB3D17-F520-4F8E-B338-CF040B02CE50}"/>
              </a:ext>
            </a:extLst>
          </p:cNvPr>
          <p:cNvSpPr/>
          <p:nvPr/>
        </p:nvSpPr>
        <p:spPr>
          <a:xfrm>
            <a:off x="3198992" y="5192260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FAC6F8-F48E-42D3-B9DA-59E6B33ECE38}"/>
              </a:ext>
            </a:extLst>
          </p:cNvPr>
          <p:cNvSpPr/>
          <p:nvPr/>
        </p:nvSpPr>
        <p:spPr>
          <a:xfrm>
            <a:off x="2709585" y="5192260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ECFC7E-FE76-44C4-9B7F-C01A07C072BC}"/>
              </a:ext>
            </a:extLst>
          </p:cNvPr>
          <p:cNvSpPr/>
          <p:nvPr/>
        </p:nvSpPr>
        <p:spPr>
          <a:xfrm>
            <a:off x="6590203" y="519291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E01183-5202-4397-9EB6-96BD898A19F3}"/>
              </a:ext>
            </a:extLst>
          </p:cNvPr>
          <p:cNvSpPr/>
          <p:nvPr/>
        </p:nvSpPr>
        <p:spPr>
          <a:xfrm>
            <a:off x="4645885" y="5191470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B6B5B8-ABE9-4AAA-A570-D692E3878715}"/>
              </a:ext>
            </a:extLst>
          </p:cNvPr>
          <p:cNvSpPr/>
          <p:nvPr/>
        </p:nvSpPr>
        <p:spPr>
          <a:xfrm>
            <a:off x="7560016" y="519166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500D3A6D-0B92-4A2E-A14B-5CD3EB08254D}"/>
              </a:ext>
            </a:extLst>
          </p:cNvPr>
          <p:cNvSpPr/>
          <p:nvPr/>
        </p:nvSpPr>
        <p:spPr>
          <a:xfrm rot="5400000">
            <a:off x="2776393" y="2002195"/>
            <a:ext cx="327732" cy="2421275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EFF31C62-2062-40BE-8CB5-BCB03F46B26F}"/>
              </a:ext>
            </a:extLst>
          </p:cNvPr>
          <p:cNvSpPr/>
          <p:nvPr/>
        </p:nvSpPr>
        <p:spPr>
          <a:xfrm rot="5400000">
            <a:off x="5204805" y="2000065"/>
            <a:ext cx="327732" cy="2421275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9BBB4C-C5C9-43BA-9595-389EB8D9A51F}"/>
              </a:ext>
            </a:extLst>
          </p:cNvPr>
          <p:cNvSpPr txBox="1"/>
          <p:nvPr/>
        </p:nvSpPr>
        <p:spPr>
          <a:xfrm>
            <a:off x="2381065" y="270162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AA1850-1B5F-4784-AABD-2277504CB41A}"/>
              </a:ext>
            </a:extLst>
          </p:cNvPr>
          <p:cNvSpPr txBox="1"/>
          <p:nvPr/>
        </p:nvSpPr>
        <p:spPr>
          <a:xfrm>
            <a:off x="4810154" y="271158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D505AE-2907-463B-87C2-9D810B79AC85}"/>
              </a:ext>
            </a:extLst>
          </p:cNvPr>
          <p:cNvSpPr txBox="1"/>
          <p:nvPr/>
        </p:nvSpPr>
        <p:spPr>
          <a:xfrm>
            <a:off x="476231" y="2072203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chunksClaimed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DB30DAE-BAA6-41BD-BD17-1E6A69BAACB1}"/>
              </a:ext>
            </a:extLst>
          </p:cNvPr>
          <p:cNvSpPr/>
          <p:nvPr/>
        </p:nvSpPr>
        <p:spPr>
          <a:xfrm>
            <a:off x="2465099" y="200338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347F58E-C3C7-475A-AFBF-9F1B86231A46}"/>
              </a:ext>
            </a:extLst>
          </p:cNvPr>
          <p:cNvSpPr/>
          <p:nvPr/>
        </p:nvSpPr>
        <p:spPr>
          <a:xfrm>
            <a:off x="2461873" y="2000667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85785F-0EFF-4F7C-81DF-E782F7A5F054}"/>
              </a:ext>
            </a:extLst>
          </p:cNvPr>
          <p:cNvSpPr/>
          <p:nvPr/>
        </p:nvSpPr>
        <p:spPr>
          <a:xfrm>
            <a:off x="7707058" y="1978247"/>
            <a:ext cx="3741270" cy="4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 1: F&amp;A to claim a chunk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14CA9E-3D7F-43A0-AA04-6B3548092088}"/>
              </a:ext>
            </a:extLst>
          </p:cNvPr>
          <p:cNvSpPr/>
          <p:nvPr/>
        </p:nvSpPr>
        <p:spPr>
          <a:xfrm>
            <a:off x="7707058" y="2396602"/>
            <a:ext cx="3741270" cy="4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 2: F&amp;A to claim a chunk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45D0031-97E9-436B-8012-BBDCAB3C0323}"/>
              </a:ext>
            </a:extLst>
          </p:cNvPr>
          <p:cNvSpPr/>
          <p:nvPr/>
        </p:nvSpPr>
        <p:spPr>
          <a:xfrm>
            <a:off x="2468325" y="2011349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A279F1-15A7-4C91-9398-C7D396469946}"/>
              </a:ext>
            </a:extLst>
          </p:cNvPr>
          <p:cNvSpPr/>
          <p:nvPr/>
        </p:nvSpPr>
        <p:spPr>
          <a:xfrm>
            <a:off x="7707058" y="2814957"/>
            <a:ext cx="3741270" cy="4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 1: mark bucket 0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997AAE3-690E-4CDA-A2C7-AFF91596E800}"/>
              </a:ext>
            </a:extLst>
          </p:cNvPr>
          <p:cNvSpPr/>
          <p:nvPr/>
        </p:nvSpPr>
        <p:spPr>
          <a:xfrm>
            <a:off x="7707058" y="3241538"/>
            <a:ext cx="3741270" cy="4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 1: mark &amp; copy bucket 1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0DB624F-8502-48B7-93A0-2710CBC6C4BA}"/>
              </a:ext>
            </a:extLst>
          </p:cNvPr>
          <p:cNvCxnSpPr>
            <a:stCxn id="5" idx="2"/>
            <a:endCxn id="47" idx="0"/>
          </p:cNvCxnSpPr>
          <p:nvPr/>
        </p:nvCxnSpPr>
        <p:spPr>
          <a:xfrm>
            <a:off x="2461179" y="3860611"/>
            <a:ext cx="2427495" cy="13308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42110539-6228-42E8-B871-3E81881F0F5F}"/>
              </a:ext>
            </a:extLst>
          </p:cNvPr>
          <p:cNvSpPr/>
          <p:nvPr/>
        </p:nvSpPr>
        <p:spPr>
          <a:xfrm>
            <a:off x="7709849" y="3665835"/>
            <a:ext cx="3741270" cy="42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Thread 3: try insert(9) @ idx0</a:t>
            </a:r>
            <a:endParaRPr lang="en-US" b="1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7D13BFA-7EB5-478D-BC7B-17A43D5A5A60}"/>
              </a:ext>
            </a:extLst>
          </p:cNvPr>
          <p:cNvSpPr/>
          <p:nvPr/>
        </p:nvSpPr>
        <p:spPr>
          <a:xfrm>
            <a:off x="2058780" y="3705438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D607B8C-6ECB-4AD1-8111-058415CF3F65}"/>
              </a:ext>
            </a:extLst>
          </p:cNvPr>
          <p:cNvSpPr/>
          <p:nvPr/>
        </p:nvSpPr>
        <p:spPr>
          <a:xfrm>
            <a:off x="2549323" y="3700678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32C2355-8BE4-46C2-98B2-A203434813F4}"/>
              </a:ext>
            </a:extLst>
          </p:cNvPr>
          <p:cNvSpPr/>
          <p:nvPr/>
        </p:nvSpPr>
        <p:spPr>
          <a:xfrm>
            <a:off x="3029794" y="3705223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9B2CC29-F294-4E8D-8D51-90BAF726B9EA}"/>
              </a:ext>
            </a:extLst>
          </p:cNvPr>
          <p:cNvSpPr/>
          <p:nvPr/>
        </p:nvSpPr>
        <p:spPr>
          <a:xfrm>
            <a:off x="3518551" y="3700678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4669819-AD39-4532-A42A-B5B05C3DEAF6}"/>
              </a:ext>
            </a:extLst>
          </p:cNvPr>
          <p:cNvSpPr/>
          <p:nvPr/>
        </p:nvSpPr>
        <p:spPr>
          <a:xfrm>
            <a:off x="3999525" y="3703059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55DCB64-075C-4660-A48F-3ADB32E80544}"/>
              </a:ext>
            </a:extLst>
          </p:cNvPr>
          <p:cNvSpPr/>
          <p:nvPr/>
        </p:nvSpPr>
        <p:spPr>
          <a:xfrm>
            <a:off x="4490068" y="3698299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74E5F4-2D03-49BE-B2A8-7DA1532739C9}"/>
              </a:ext>
            </a:extLst>
          </p:cNvPr>
          <p:cNvSpPr/>
          <p:nvPr/>
        </p:nvSpPr>
        <p:spPr>
          <a:xfrm>
            <a:off x="4970539" y="3702844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8D86FAE-5B71-41E3-BEC9-4AD5E4D146F6}"/>
              </a:ext>
            </a:extLst>
          </p:cNvPr>
          <p:cNvSpPr/>
          <p:nvPr/>
        </p:nvSpPr>
        <p:spPr>
          <a:xfrm>
            <a:off x="5459296" y="3698299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117F8E-5F59-48A6-B31A-9D6EE8B38C0D}"/>
              </a:ext>
            </a:extLst>
          </p:cNvPr>
          <p:cNvSpPr/>
          <p:nvPr/>
        </p:nvSpPr>
        <p:spPr>
          <a:xfrm>
            <a:off x="5942864" y="3704707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05B3695-F706-4D7C-A627-599BED2C5D58}"/>
              </a:ext>
            </a:extLst>
          </p:cNvPr>
          <p:cNvSpPr/>
          <p:nvPr/>
        </p:nvSpPr>
        <p:spPr>
          <a:xfrm>
            <a:off x="6431621" y="3700162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744D6FF-F166-4006-9575-85E2AC540D2F}"/>
              </a:ext>
            </a:extLst>
          </p:cNvPr>
          <p:cNvSpPr/>
          <p:nvPr/>
        </p:nvSpPr>
        <p:spPr>
          <a:xfrm>
            <a:off x="2063300" y="5518192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9C373C0-4CAD-4BFC-A760-FF3844602855}"/>
              </a:ext>
            </a:extLst>
          </p:cNvPr>
          <p:cNvSpPr/>
          <p:nvPr/>
        </p:nvSpPr>
        <p:spPr>
          <a:xfrm>
            <a:off x="2553843" y="5516237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FDA81AC-83AD-452B-BED9-F66EC9C1975A}"/>
              </a:ext>
            </a:extLst>
          </p:cNvPr>
          <p:cNvSpPr/>
          <p:nvPr/>
        </p:nvSpPr>
        <p:spPr>
          <a:xfrm>
            <a:off x="3034314" y="5517977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E16CF63-FD1E-4B85-8A6D-E893E365966B}"/>
              </a:ext>
            </a:extLst>
          </p:cNvPr>
          <p:cNvSpPr/>
          <p:nvPr/>
        </p:nvSpPr>
        <p:spPr>
          <a:xfrm>
            <a:off x="3523071" y="5516237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97665A1-6659-4EBA-8DA3-C136A920FEC0}"/>
              </a:ext>
            </a:extLst>
          </p:cNvPr>
          <p:cNvSpPr/>
          <p:nvPr/>
        </p:nvSpPr>
        <p:spPr>
          <a:xfrm>
            <a:off x="4004045" y="5515813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F1A1D55-3CFF-4A65-8787-4850CED0014B}"/>
              </a:ext>
            </a:extLst>
          </p:cNvPr>
          <p:cNvSpPr/>
          <p:nvPr/>
        </p:nvSpPr>
        <p:spPr>
          <a:xfrm>
            <a:off x="4494588" y="5513858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5DBF06A-F9E2-41DA-9879-4BF7532DD643}"/>
              </a:ext>
            </a:extLst>
          </p:cNvPr>
          <p:cNvSpPr/>
          <p:nvPr/>
        </p:nvSpPr>
        <p:spPr>
          <a:xfrm>
            <a:off x="4975059" y="5515598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CF7D4BC-71F2-4804-B99B-6DD79D930389}"/>
              </a:ext>
            </a:extLst>
          </p:cNvPr>
          <p:cNvSpPr/>
          <p:nvPr/>
        </p:nvSpPr>
        <p:spPr>
          <a:xfrm>
            <a:off x="5463816" y="5513858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454B599-0D39-4ACF-A0D4-A489137D7BA6}"/>
              </a:ext>
            </a:extLst>
          </p:cNvPr>
          <p:cNvSpPr/>
          <p:nvPr/>
        </p:nvSpPr>
        <p:spPr>
          <a:xfrm>
            <a:off x="5947384" y="5517461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B02D8A9-B1FF-4F94-9CF6-20D695B815DF}"/>
              </a:ext>
            </a:extLst>
          </p:cNvPr>
          <p:cNvSpPr/>
          <p:nvPr/>
        </p:nvSpPr>
        <p:spPr>
          <a:xfrm>
            <a:off x="6436141" y="5515721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36E4C2D-3811-417B-AFFF-E17CDB3C8629}"/>
              </a:ext>
            </a:extLst>
          </p:cNvPr>
          <p:cNvSpPr/>
          <p:nvPr/>
        </p:nvSpPr>
        <p:spPr>
          <a:xfrm>
            <a:off x="6917363" y="5519734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7FD0410-E641-44F7-BEBD-A59E48A814C1}"/>
              </a:ext>
            </a:extLst>
          </p:cNvPr>
          <p:cNvSpPr/>
          <p:nvPr/>
        </p:nvSpPr>
        <p:spPr>
          <a:xfrm>
            <a:off x="7407906" y="5517779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6F8B90-BF9F-466A-A6C9-3DEED9941743}"/>
              </a:ext>
            </a:extLst>
          </p:cNvPr>
          <p:cNvSpPr/>
          <p:nvPr/>
        </p:nvSpPr>
        <p:spPr>
          <a:xfrm>
            <a:off x="7888377" y="5519519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0D46EE4-DC4C-481C-AFD1-C7A77D7FC47F}"/>
              </a:ext>
            </a:extLst>
          </p:cNvPr>
          <p:cNvSpPr/>
          <p:nvPr/>
        </p:nvSpPr>
        <p:spPr>
          <a:xfrm>
            <a:off x="8377134" y="5517779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3055D3E-47C9-4E04-95D9-83A14315927F}"/>
              </a:ext>
            </a:extLst>
          </p:cNvPr>
          <p:cNvSpPr/>
          <p:nvPr/>
        </p:nvSpPr>
        <p:spPr>
          <a:xfrm>
            <a:off x="8858108" y="5517355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B50436A-3767-4AC8-A5AE-AB96740061AE}"/>
              </a:ext>
            </a:extLst>
          </p:cNvPr>
          <p:cNvSpPr/>
          <p:nvPr/>
        </p:nvSpPr>
        <p:spPr>
          <a:xfrm>
            <a:off x="9348651" y="5515400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CE5983C-33CA-41C7-B39A-F9589FBE0F11}"/>
              </a:ext>
            </a:extLst>
          </p:cNvPr>
          <p:cNvSpPr/>
          <p:nvPr/>
        </p:nvSpPr>
        <p:spPr>
          <a:xfrm>
            <a:off x="9829122" y="5517140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898087D-E71A-4040-87A0-66A6A112685B}"/>
              </a:ext>
            </a:extLst>
          </p:cNvPr>
          <p:cNvSpPr/>
          <p:nvPr/>
        </p:nvSpPr>
        <p:spPr>
          <a:xfrm>
            <a:off x="10317879" y="5515400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AF1C27-92AE-4133-9EC3-72BAD151E679}"/>
              </a:ext>
            </a:extLst>
          </p:cNvPr>
          <p:cNvSpPr/>
          <p:nvPr/>
        </p:nvSpPr>
        <p:spPr>
          <a:xfrm>
            <a:off x="10801447" y="5519003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3A0C901-F474-42D3-8B18-FB6E2F9DA56C}"/>
              </a:ext>
            </a:extLst>
          </p:cNvPr>
          <p:cNvSpPr/>
          <p:nvPr/>
        </p:nvSpPr>
        <p:spPr>
          <a:xfrm>
            <a:off x="11290204" y="5517263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FFDF695-ED91-48C3-ABF9-360F29CAB489}"/>
              </a:ext>
            </a:extLst>
          </p:cNvPr>
          <p:cNvSpPr/>
          <p:nvPr/>
        </p:nvSpPr>
        <p:spPr>
          <a:xfrm>
            <a:off x="2067247" y="3711850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4BEF6EF-262D-4388-8F26-33B7619EB5D9}"/>
              </a:ext>
            </a:extLst>
          </p:cNvPr>
          <p:cNvSpPr/>
          <p:nvPr/>
        </p:nvSpPr>
        <p:spPr>
          <a:xfrm>
            <a:off x="2548352" y="3708865"/>
            <a:ext cx="155388" cy="155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FCF26CD-9644-4E78-B1FC-F817F2A1D7B9}"/>
              </a:ext>
            </a:extLst>
          </p:cNvPr>
          <p:cNvSpPr/>
          <p:nvPr/>
        </p:nvSpPr>
        <p:spPr>
          <a:xfrm>
            <a:off x="4642452" y="4284908"/>
            <a:ext cx="6939948" cy="782917"/>
          </a:xfrm>
          <a:prstGeom prst="wedgeRectCallout">
            <a:avLst>
              <a:gd name="adj1" fmla="val 32721"/>
              <a:gd name="adj2" fmla="val -933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CAS(&amp;bucket[0]-&gt;key, &lt;NULL, unmarked&gt;, &lt;9, unmarked&gt;)</a:t>
            </a:r>
            <a:br>
              <a:rPr lang="en-US" dirty="0"/>
            </a:br>
            <a:r>
              <a:rPr lang="en-US" b="1" dirty="0"/>
              <a:t>CAS FAILS!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CAD62A-7C96-41C7-85AA-2DC74664B984}"/>
              </a:ext>
            </a:extLst>
          </p:cNvPr>
          <p:cNvSpPr/>
          <p:nvPr/>
        </p:nvSpPr>
        <p:spPr>
          <a:xfrm>
            <a:off x="7692146" y="5285576"/>
            <a:ext cx="3753224" cy="782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Thread 3: help expansion (if there are any unclaimed chunks)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7DC117F-DFA1-4FE2-923F-8DBECB187AD2}"/>
              </a:ext>
            </a:extLst>
          </p:cNvPr>
          <p:cNvSpPr/>
          <p:nvPr/>
        </p:nvSpPr>
        <p:spPr>
          <a:xfrm>
            <a:off x="7689188" y="6018689"/>
            <a:ext cx="3753224" cy="420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After expansion, retry insert(9)</a:t>
            </a:r>
          </a:p>
        </p:txBody>
      </p:sp>
    </p:spTree>
    <p:extLst>
      <p:ext uri="{BB962C8B-B14F-4D97-AF65-F5344CB8AC3E}">
        <p14:creationId xmlns:p14="http://schemas.microsoft.com/office/powerpoint/2010/main" val="31266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2" grpId="0" animBg="1"/>
      <p:bldP spid="53" grpId="0"/>
      <p:bldP spid="54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 animBg="1"/>
      <p:bldP spid="101" grpId="0" animBg="1"/>
      <p:bldP spid="102" grpId="0" animBg="1"/>
      <p:bldP spid="3" grpId="0" animBg="1"/>
      <p:bldP spid="44" grpId="0" animBg="1"/>
      <p:bldP spid="1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61E4-B1E4-4408-B175-85B2EF5F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86385"/>
            <a:ext cx="10353761" cy="745787"/>
          </a:xfrm>
        </p:spPr>
        <p:txBody>
          <a:bodyPr/>
          <a:lstStyle/>
          <a:p>
            <a:r>
              <a:rPr lang="en-US" dirty="0"/>
              <a:t>Detecting table &gt; 50% full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1196DD-9996-4348-B272-B702FB242D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1400783"/>
                <a:ext cx="10353762" cy="4993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Using the approximate counter</a:t>
                </a:r>
              </a:p>
              <a:p>
                <a:r>
                  <a:rPr lang="en-US" dirty="0"/>
                  <a:t>Recall: how large can the error be in the approximate counter?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𝑛𝑢𝑚𝑇h𝑟𝑒𝑎𝑑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Insignificant for large tables (for c=1, 100 threads, error is 10000: 1% of 1M keys)</a:t>
                </a:r>
              </a:p>
              <a:p>
                <a:r>
                  <a:rPr lang="en-US" dirty="0"/>
                  <a:t>Could be a problem when the table is small…</a:t>
                </a:r>
              </a:p>
              <a:p>
                <a:pPr lvl="1"/>
                <a:r>
                  <a:rPr lang="en-US" dirty="0"/>
                  <a:t>What happens if error ~= table capacity?</a:t>
                </a:r>
              </a:p>
              <a:p>
                <a:pPr lvl="1"/>
                <a:r>
                  <a:rPr lang="en-US" dirty="0"/>
                  <a:t>Won’t realize table is full until many more operations are done!</a:t>
                </a:r>
              </a:p>
              <a:p>
                <a:r>
                  <a:rPr lang="en-US" dirty="0"/>
                  <a:t>Suggestions to fix this?</a:t>
                </a:r>
              </a:p>
              <a:p>
                <a:pPr lvl="1"/>
                <a:r>
                  <a:rPr lang="en-US" dirty="0"/>
                  <a:t>Modify approximate counter to add a slow “</a:t>
                </a:r>
                <a:r>
                  <a:rPr lang="en-US" dirty="0" err="1"/>
                  <a:t>accurateGet</a:t>
                </a:r>
                <a:r>
                  <a:rPr lang="en-US" dirty="0"/>
                  <a:t>()” operation</a:t>
                </a:r>
              </a:p>
              <a:p>
                <a:pPr lvl="1"/>
                <a:r>
                  <a:rPr lang="en-US" dirty="0"/>
                  <a:t>If we do “too much” probing in an operation (i.e., we are already paying a high cost),</a:t>
                </a:r>
                <a:br>
                  <a:rPr lang="en-US" dirty="0"/>
                </a:br>
                <a:r>
                  <a:rPr lang="en-US" dirty="0"/>
                  <a:t>run </a:t>
                </a:r>
                <a:r>
                  <a:rPr lang="en-US" dirty="0" err="1"/>
                  <a:t>accurateGet</a:t>
                </a:r>
                <a:r>
                  <a:rPr lang="en-US" dirty="0"/>
                  <a:t>() to check if we should expand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1196DD-9996-4348-B272-B702FB242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400783"/>
                <a:ext cx="10353762" cy="4993532"/>
              </a:xfrm>
              <a:blipFill>
                <a:blip r:embed="rId2"/>
                <a:stretch>
                  <a:fillRect l="-648" t="-2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3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DB2B7C-BEEB-462B-9B58-53E7277B535A}"/>
              </a:ext>
            </a:extLst>
          </p:cNvPr>
          <p:cNvSpPr/>
          <p:nvPr/>
        </p:nvSpPr>
        <p:spPr>
          <a:xfrm>
            <a:off x="5766462" y="3599074"/>
            <a:ext cx="5133915" cy="2581231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 *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&gt; *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old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5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int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oldCapacity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counter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*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approxSize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7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&lt;int&gt;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chunksClaimed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8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&lt;bool&gt;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expandingNow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9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CB1B53-DFDA-406C-B8F7-98972D6C20AA}"/>
              </a:ext>
            </a:extLst>
          </p:cNvPr>
          <p:cNvSpPr/>
          <p:nvPr/>
        </p:nvSpPr>
        <p:spPr>
          <a:xfrm>
            <a:off x="5766463" y="3266605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table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E5BA0-B5D2-49D7-AD80-DEAF82FE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54" y="127818"/>
            <a:ext cx="10353761" cy="794871"/>
          </a:xfrm>
        </p:spPr>
        <p:txBody>
          <a:bodyPr/>
          <a:lstStyle/>
          <a:p>
            <a:r>
              <a:rPr lang="en-US" b="0" dirty="0"/>
              <a:t>Rough Implementation</a:t>
            </a:r>
            <a:r>
              <a:rPr lang="en-US" dirty="0"/>
              <a:t> </a:t>
            </a:r>
            <a:r>
              <a:rPr lang="en-US" u="sng" dirty="0"/>
              <a:t>sketch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AFA482-43D2-40B7-8330-8CD1ACCF5B70}"/>
              </a:ext>
            </a:extLst>
          </p:cNvPr>
          <p:cNvSpPr/>
          <p:nvPr/>
        </p:nvSpPr>
        <p:spPr>
          <a:xfrm>
            <a:off x="369840" y="1792753"/>
            <a:ext cx="5133915" cy="1521446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&lt;uint64_t&gt; *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4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1E9AE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/* code for operations ... */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04DBD6-8E61-46C4-A141-883E58308FCA}"/>
              </a:ext>
            </a:extLst>
          </p:cNvPr>
          <p:cNvSpPr/>
          <p:nvPr/>
        </p:nvSpPr>
        <p:spPr>
          <a:xfrm>
            <a:off x="369841" y="1460283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hashmap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3F604-CACA-4389-8781-8866EE7DF267}"/>
              </a:ext>
            </a:extLst>
          </p:cNvPr>
          <p:cNvSpPr txBox="1"/>
          <p:nvPr/>
        </p:nvSpPr>
        <p:spPr>
          <a:xfrm>
            <a:off x="1877503" y="978501"/>
            <a:ext cx="229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Without expansion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45756-2EBB-473F-900C-BE1774763EA5}"/>
              </a:ext>
            </a:extLst>
          </p:cNvPr>
          <p:cNvSpPr/>
          <p:nvPr/>
        </p:nvSpPr>
        <p:spPr>
          <a:xfrm>
            <a:off x="5766463" y="1792752"/>
            <a:ext cx="5133915" cy="1229308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1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2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atomic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table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*&gt;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currentTable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3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padding1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64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1E9AE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/* code for operations ... */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B84254-C258-420E-8D7F-0876D7BE171D}"/>
              </a:ext>
            </a:extLst>
          </p:cNvPr>
          <p:cNvSpPr/>
          <p:nvPr/>
        </p:nvSpPr>
        <p:spPr>
          <a:xfrm>
            <a:off x="5766464" y="1460283"/>
            <a:ext cx="5133914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hashmap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DB7E11-D089-4BD1-99AF-B59430509526}"/>
              </a:ext>
            </a:extLst>
          </p:cNvPr>
          <p:cNvSpPr txBox="1"/>
          <p:nvPr/>
        </p:nvSpPr>
        <p:spPr>
          <a:xfrm>
            <a:off x="7294016" y="996576"/>
            <a:ext cx="193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expansion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840" y="377433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  <a:endParaRPr lang="en-CA" dirty="0"/>
          </a:p>
        </p:txBody>
      </p: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690601" y="4143664"/>
            <a:ext cx="262709" cy="7785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53310" y="4922196"/>
          <a:ext cx="370083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0083">
                  <a:extLst>
                    <a:ext uri="{9D8B030D-6E8A-4147-A177-3AD203B41FA5}">
                      <a16:colId xmlns:a16="http://schemas.microsoft.com/office/drawing/2014/main" val="937750448"/>
                    </a:ext>
                  </a:extLst>
                </a:gridCol>
                <a:gridCol w="370083">
                  <a:extLst>
                    <a:ext uri="{9D8B030D-6E8A-4147-A177-3AD203B41FA5}">
                      <a16:colId xmlns:a16="http://schemas.microsoft.com/office/drawing/2014/main" val="1211123687"/>
                    </a:ext>
                  </a:extLst>
                </a:gridCol>
                <a:gridCol w="370083">
                  <a:extLst>
                    <a:ext uri="{9D8B030D-6E8A-4147-A177-3AD203B41FA5}">
                      <a16:colId xmlns:a16="http://schemas.microsoft.com/office/drawing/2014/main" val="1452668325"/>
                    </a:ext>
                  </a:extLst>
                </a:gridCol>
                <a:gridCol w="370083">
                  <a:extLst>
                    <a:ext uri="{9D8B030D-6E8A-4147-A177-3AD203B41FA5}">
                      <a16:colId xmlns:a16="http://schemas.microsoft.com/office/drawing/2014/main" val="2801675652"/>
                    </a:ext>
                  </a:extLst>
                </a:gridCol>
                <a:gridCol w="370083">
                  <a:extLst>
                    <a:ext uri="{9D8B030D-6E8A-4147-A177-3AD203B41FA5}">
                      <a16:colId xmlns:a16="http://schemas.microsoft.com/office/drawing/2014/main" val="4201755275"/>
                    </a:ext>
                  </a:extLst>
                </a:gridCol>
                <a:gridCol w="370083">
                  <a:extLst>
                    <a:ext uri="{9D8B030D-6E8A-4147-A177-3AD203B41FA5}">
                      <a16:colId xmlns:a16="http://schemas.microsoft.com/office/drawing/2014/main" val="658620444"/>
                    </a:ext>
                  </a:extLst>
                </a:gridCol>
                <a:gridCol w="370083">
                  <a:extLst>
                    <a:ext uri="{9D8B030D-6E8A-4147-A177-3AD203B41FA5}">
                      <a16:colId xmlns:a16="http://schemas.microsoft.com/office/drawing/2014/main" val="1267405907"/>
                    </a:ext>
                  </a:extLst>
                </a:gridCol>
                <a:gridCol w="370083">
                  <a:extLst>
                    <a:ext uri="{9D8B030D-6E8A-4147-A177-3AD203B41FA5}">
                      <a16:colId xmlns:a16="http://schemas.microsoft.com/office/drawing/2014/main" val="2634309460"/>
                    </a:ext>
                  </a:extLst>
                </a:gridCol>
                <a:gridCol w="370083">
                  <a:extLst>
                    <a:ext uri="{9D8B030D-6E8A-4147-A177-3AD203B41FA5}">
                      <a16:colId xmlns:a16="http://schemas.microsoft.com/office/drawing/2014/main" val="4272361542"/>
                    </a:ext>
                  </a:extLst>
                </a:gridCol>
                <a:gridCol w="370083">
                  <a:extLst>
                    <a:ext uri="{9D8B030D-6E8A-4147-A177-3AD203B41FA5}">
                      <a16:colId xmlns:a16="http://schemas.microsoft.com/office/drawing/2014/main" val="3529687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727571"/>
                  </a:ext>
                </a:extLst>
              </a:tr>
            </a:tbl>
          </a:graphicData>
        </a:graphic>
      </p:graphicFrame>
      <p:sp>
        <p:nvSpPr>
          <p:cNvPr id="15" name="Rectangular Callout 14"/>
          <p:cNvSpPr/>
          <p:nvPr/>
        </p:nvSpPr>
        <p:spPr>
          <a:xfrm>
            <a:off x="1459149" y="5687439"/>
            <a:ext cx="2153055" cy="622570"/>
          </a:xfrm>
          <a:prstGeom prst="wedgeRectCallout">
            <a:avLst>
              <a:gd name="adj1" fmla="val -14508"/>
              <a:gd name="adj2" fmla="val -11041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Each slot is an atomic&lt;</a:t>
            </a:r>
            <a:r>
              <a:rPr lang="en-US" dirty="0" err="1"/>
              <a:t>int</a:t>
            </a:r>
            <a:r>
              <a:rPr lang="en-US" dirty="0"/>
              <a:t>&gt;</a:t>
            </a:r>
            <a:endParaRPr lang="en-CA" dirty="0"/>
          </a:p>
        </p:txBody>
      </p:sp>
      <p:sp>
        <p:nvSpPr>
          <p:cNvPr id="16" name="Rectangular Callout 15"/>
          <p:cNvSpPr/>
          <p:nvPr/>
        </p:nvSpPr>
        <p:spPr>
          <a:xfrm>
            <a:off x="1660989" y="3599075"/>
            <a:ext cx="2726987" cy="622570"/>
          </a:xfrm>
          <a:prstGeom prst="wedgeRectCallout">
            <a:avLst>
              <a:gd name="adj1" fmla="val -73544"/>
              <a:gd name="adj2" fmla="val 937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 is a pointer</a:t>
            </a:r>
            <a:br>
              <a:rPr lang="en-US" dirty="0"/>
            </a:br>
            <a:r>
              <a:rPr lang="en-US" dirty="0"/>
              <a:t>(to the start of an array)</a:t>
            </a:r>
            <a:endParaRPr lang="en-CA" dirty="0"/>
          </a:p>
        </p:txBody>
      </p:sp>
      <p:sp>
        <p:nvSpPr>
          <p:cNvPr id="17" name="Rectangular Callout 16"/>
          <p:cNvSpPr/>
          <p:nvPr/>
        </p:nvSpPr>
        <p:spPr>
          <a:xfrm>
            <a:off x="9896406" y="4578405"/>
            <a:ext cx="2166827" cy="622570"/>
          </a:xfrm>
          <a:prstGeom prst="wedgeRectCallout">
            <a:avLst>
              <a:gd name="adj1" fmla="val -46613"/>
              <a:gd name="adj2" fmla="val 831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 cause some false sharing?</a:t>
            </a:r>
            <a:endParaRPr lang="en-CA" dirty="0"/>
          </a:p>
        </p:txBody>
      </p:sp>
      <p:sp>
        <p:nvSpPr>
          <p:cNvPr id="21" name="Rectangular Callout 20"/>
          <p:cNvSpPr/>
          <p:nvPr/>
        </p:nvSpPr>
        <p:spPr>
          <a:xfrm>
            <a:off x="9896406" y="3314199"/>
            <a:ext cx="2166827" cy="942083"/>
          </a:xfrm>
          <a:prstGeom prst="wedgeRectCallout">
            <a:avLst>
              <a:gd name="adj1" fmla="val -95672"/>
              <a:gd name="adj2" fmla="val 594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old stays around so expansion can be done…</a:t>
            </a:r>
            <a:endParaRPr lang="en-CA" dirty="0"/>
          </a:p>
        </p:txBody>
      </p:sp>
      <p:sp>
        <p:nvSpPr>
          <p:cNvPr id="22" name="Rectangular Callout 21"/>
          <p:cNvSpPr/>
          <p:nvPr/>
        </p:nvSpPr>
        <p:spPr>
          <a:xfrm>
            <a:off x="9422860" y="965457"/>
            <a:ext cx="2560929" cy="942083"/>
          </a:xfrm>
          <a:prstGeom prst="wedgeRectCallout">
            <a:avLst>
              <a:gd name="adj1" fmla="val -37030"/>
              <a:gd name="adj2" fmla="val 7599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Atomic pointer to current table </a:t>
            </a:r>
            <a:r>
              <a:rPr lang="en-US" dirty="0" err="1"/>
              <a:t>struct</a:t>
            </a:r>
            <a:endParaRPr lang="en-CA" dirty="0"/>
          </a:p>
        </p:txBody>
      </p:sp>
      <p:sp>
        <p:nvSpPr>
          <p:cNvPr id="23" name="Rectangular Callout 20">
            <a:extLst>
              <a:ext uri="{FF2B5EF4-FFF2-40B4-BE49-F238E27FC236}">
                <a16:creationId xmlns:a16="http://schemas.microsoft.com/office/drawing/2014/main" id="{0D455536-21F0-4D22-86EA-6DC6FEF73983}"/>
              </a:ext>
            </a:extLst>
          </p:cNvPr>
          <p:cNvSpPr/>
          <p:nvPr/>
        </p:nvSpPr>
        <p:spPr>
          <a:xfrm>
            <a:off x="9896406" y="3314199"/>
            <a:ext cx="2166827" cy="942083"/>
          </a:xfrm>
          <a:prstGeom prst="wedgeRectCallout">
            <a:avLst>
              <a:gd name="adj1" fmla="val -109693"/>
              <a:gd name="adj2" fmla="val 1158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old stays around so expansion can be done…</a:t>
            </a:r>
            <a:endParaRPr lang="en-CA" dirty="0"/>
          </a:p>
        </p:txBody>
      </p:sp>
      <p:sp>
        <p:nvSpPr>
          <p:cNvPr id="24" name="Rectangular Callout 23"/>
          <p:cNvSpPr/>
          <p:nvPr/>
        </p:nvSpPr>
        <p:spPr>
          <a:xfrm>
            <a:off x="9672669" y="5964175"/>
            <a:ext cx="2166827" cy="622570"/>
          </a:xfrm>
          <a:prstGeom prst="wedgeRectCallout">
            <a:avLst>
              <a:gd name="adj1" fmla="val -45415"/>
              <a:gd name="adj2" fmla="val -6997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Erratum: changing this in next lecture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24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9" grpId="0" animBg="1"/>
      <p:bldP spid="10" grpId="0" animBg="1"/>
      <p:bldP spid="12" grpId="0"/>
      <p:bldP spid="3" grpId="0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5BA0-B5D2-49D7-AD80-DEAF82FE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98" y="153513"/>
            <a:ext cx="10353761" cy="624218"/>
          </a:xfrm>
        </p:spPr>
        <p:txBody>
          <a:bodyPr/>
          <a:lstStyle/>
          <a:p>
            <a:r>
              <a:rPr lang="en-US" dirty="0"/>
              <a:t>Implementation sketch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AFA482-43D2-40B7-8330-8CD1ACCF5B70}"/>
              </a:ext>
            </a:extLst>
          </p:cNvPr>
          <p:cNvSpPr/>
          <p:nvPr/>
        </p:nvSpPr>
        <p:spPr>
          <a:xfrm>
            <a:off x="411590" y="1387201"/>
            <a:ext cx="7739806" cy="4880109"/>
          </a:xfrm>
          <a:prstGeom prst="rect">
            <a:avLst/>
          </a:prstGeom>
          <a:solidFill>
            <a:srgbClr val="2A211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table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currentTable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hash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FF3A83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&lt;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 ++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expandAsNeeded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h</a:t>
            </a:r>
            <a:r>
              <a:rPr lang="en-US" dirty="0" err="1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+</a:t>
            </a:r>
            <a:r>
              <a:rPr lang="en-US" dirty="0" err="1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%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capacity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MARKED_MASK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CAS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(&amp;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NULL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true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{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data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index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];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&amp;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MARKED_MASK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else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found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==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6F08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 } } }</a:t>
            </a:r>
          </a:p>
          <a:p>
            <a:r>
              <a:rPr lang="en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BDAE9D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assert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8F8F8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false</a:t>
            </a:r>
            <a:r>
              <a:rPr lang="en-US" dirty="0">
                <a:solidFill>
                  <a:srgbClr val="FFAA00"/>
                </a:solidFill>
                <a:highlight>
                  <a:srgbClr val="2A211C"/>
                </a:highlight>
                <a:latin typeface="Courier New" panose="02070309020205020404" pitchFamily="49" charset="0"/>
              </a:rPr>
              <a:t>);</a:t>
            </a:r>
            <a:endParaRPr lang="en-US" dirty="0">
              <a:solidFill>
                <a:srgbClr val="BDAE9D"/>
              </a:solidFill>
              <a:highlight>
                <a:srgbClr val="2A211C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04DBD6-8E61-46C4-A141-883E58308FCA}"/>
              </a:ext>
            </a:extLst>
          </p:cNvPr>
          <p:cNvSpPr/>
          <p:nvPr/>
        </p:nvSpPr>
        <p:spPr>
          <a:xfrm>
            <a:off x="411590" y="1054733"/>
            <a:ext cx="7739805" cy="332470"/>
          </a:xfrm>
          <a:prstGeom prst="rect">
            <a:avLst/>
          </a:prstGeom>
          <a:solidFill>
            <a:srgbClr val="41332B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Courier New" panose="02070309020205020404" pitchFamily="49" charset="0"/>
              </a:rPr>
              <a:t>hashmap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::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(int</a:t>
            </a:r>
            <a:r>
              <a:rPr lang="en-US" dirty="0">
                <a:solidFill>
                  <a:srgbClr val="BDAE9D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8F8F8"/>
                </a:solidFill>
                <a:latin typeface="Courier New" panose="02070309020205020404" pitchFamily="49" charset="0"/>
              </a:rPr>
              <a:t>key</a:t>
            </a:r>
            <a:r>
              <a:rPr lang="en-US" dirty="0">
                <a:solidFill>
                  <a:srgbClr val="FFAA0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6DA5DDE-E16C-49AA-9D9C-40BEF4A0E32B}"/>
              </a:ext>
            </a:extLst>
          </p:cNvPr>
          <p:cNvSpPr/>
          <p:nvPr/>
        </p:nvSpPr>
        <p:spPr>
          <a:xfrm>
            <a:off x="7548664" y="3045230"/>
            <a:ext cx="4373755" cy="686065"/>
          </a:xfrm>
          <a:prstGeom prst="wedgeRectCallout">
            <a:avLst>
              <a:gd name="adj1" fmla="val -60455"/>
              <a:gd name="adj2" fmla="val 16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Found evidence of expansion…</a:t>
            </a:r>
            <a:br>
              <a:rPr lang="en-US" dirty="0"/>
            </a:br>
            <a:r>
              <a:rPr lang="en-US" dirty="0"/>
              <a:t>restart to help / get into the new table</a:t>
            </a:r>
            <a:endParaRPr lang="en-US" b="1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445F8EA-6042-4227-AD7D-63D1016BD794}"/>
              </a:ext>
            </a:extLst>
          </p:cNvPr>
          <p:cNvSpPr/>
          <p:nvPr/>
        </p:nvSpPr>
        <p:spPr>
          <a:xfrm>
            <a:off x="8540886" y="4584970"/>
            <a:ext cx="2876272" cy="1233583"/>
          </a:xfrm>
          <a:prstGeom prst="wedgeRectCallout">
            <a:avLst>
              <a:gd name="adj1" fmla="val -69539"/>
              <a:gd name="adj2" fmla="val -146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Could fail CAS because another thread</a:t>
            </a:r>
            <a:br>
              <a:rPr lang="en-US" dirty="0"/>
            </a:br>
            <a:r>
              <a:rPr lang="en-US" b="1" u="sng" dirty="0"/>
              <a:t>marked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u="sng" dirty="0"/>
              <a:t>inserted</a:t>
            </a:r>
            <a:endParaRPr lang="en-US" b="1" dirty="0"/>
          </a:p>
        </p:txBody>
      </p:sp>
      <p:sp>
        <p:nvSpPr>
          <p:cNvPr id="9" name="Speech Bubble: Rectangle 13">
            <a:extLst>
              <a:ext uri="{FF2B5EF4-FFF2-40B4-BE49-F238E27FC236}">
                <a16:creationId xmlns:a16="http://schemas.microsoft.com/office/drawing/2014/main" id="{48055119-93BC-4EF3-8CFE-033EDDAE05E5}"/>
              </a:ext>
            </a:extLst>
          </p:cNvPr>
          <p:cNvSpPr/>
          <p:nvPr/>
        </p:nvSpPr>
        <p:spPr>
          <a:xfrm>
            <a:off x="4555576" y="773935"/>
            <a:ext cx="5878960" cy="960679"/>
          </a:xfrm>
          <a:prstGeom prst="wedgeRectCallout">
            <a:avLst>
              <a:gd name="adj1" fmla="val -24756"/>
              <a:gd name="adj2" fmla="val 103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if we need to expand, and start expansion as necessary, or help ongoing expansion. If we start or help expansion, retry our insert (in the new table)</a:t>
            </a:r>
          </a:p>
        </p:txBody>
      </p:sp>
      <p:sp>
        <p:nvSpPr>
          <p:cNvPr id="4" name="Left Brace 3"/>
          <p:cNvSpPr/>
          <p:nvPr/>
        </p:nvSpPr>
        <p:spPr>
          <a:xfrm rot="10800000">
            <a:off x="7548662" y="4500662"/>
            <a:ext cx="389107" cy="1057073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peech Bubble: Rectangle 13">
            <a:extLst>
              <a:ext uri="{FF2B5EF4-FFF2-40B4-BE49-F238E27FC236}">
                <a16:creationId xmlns:a16="http://schemas.microsoft.com/office/drawing/2014/main" id="{45FDA65B-BCFE-4907-989E-3427236CD8D3}"/>
              </a:ext>
            </a:extLst>
          </p:cNvPr>
          <p:cNvSpPr/>
          <p:nvPr/>
        </p:nvSpPr>
        <p:spPr>
          <a:xfrm>
            <a:off x="8283731" y="1910666"/>
            <a:ext cx="3506352" cy="471818"/>
          </a:xfrm>
          <a:prstGeom prst="wedgeRectCallout">
            <a:avLst>
              <a:gd name="adj1" fmla="val -32648"/>
              <a:gd name="adj2" fmla="val -945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More details on next slide…</a:t>
            </a:r>
          </a:p>
        </p:txBody>
      </p:sp>
    </p:spTree>
    <p:extLst>
      <p:ext uri="{BB962C8B-B14F-4D97-AF65-F5344CB8AC3E}">
        <p14:creationId xmlns:p14="http://schemas.microsoft.com/office/powerpoint/2010/main" val="16190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9" grpId="0" animBg="1"/>
      <p:bldP spid="4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302" y="1191126"/>
            <a:ext cx="10979439" cy="5156096"/>
          </a:xfrm>
        </p:spPr>
        <p:txBody>
          <a:bodyPr>
            <a:normAutofit/>
          </a:bodyPr>
          <a:lstStyle/>
          <a:p>
            <a:r>
              <a:rPr lang="en-US" dirty="0"/>
              <a:t>Check if t-&gt;</a:t>
            </a:r>
            <a:r>
              <a:rPr lang="en-US" dirty="0" err="1"/>
              <a:t>expandingNow</a:t>
            </a:r>
            <a:endParaRPr lang="en-US" dirty="0"/>
          </a:p>
          <a:p>
            <a:r>
              <a:rPr lang="en-US" dirty="0"/>
              <a:t>If so, call </a:t>
            </a:r>
            <a:r>
              <a:rPr lang="en-US" b="1" dirty="0" err="1"/>
              <a:t>helpExpansion</a:t>
            </a:r>
            <a:r>
              <a:rPr lang="en-US" b="1" dirty="0"/>
              <a:t>(t)</a:t>
            </a:r>
            <a:r>
              <a:rPr lang="en-US" dirty="0"/>
              <a:t> to try to help the ongoing expansion</a:t>
            </a:r>
          </a:p>
          <a:p>
            <a:pPr lvl="1"/>
            <a:r>
              <a:rPr lang="en-US" dirty="0"/>
              <a:t>(</a:t>
            </a:r>
            <a:r>
              <a:rPr lang="en-US" b="1" dirty="0" err="1"/>
              <a:t>helpExpansion</a:t>
            </a:r>
            <a:r>
              <a:rPr lang="en-US" b="1" dirty="0"/>
              <a:t>(t)</a:t>
            </a:r>
            <a:r>
              <a:rPr lang="en-US" dirty="0"/>
              <a:t>: repeatedly until all chunks in </a:t>
            </a:r>
            <a:r>
              <a:rPr lang="en-US" b="1" dirty="0"/>
              <a:t>t</a:t>
            </a:r>
            <a:r>
              <a:rPr lang="en-US" dirty="0"/>
              <a:t> are claimed: FAA(t-&gt;</a:t>
            </a:r>
            <a:r>
              <a:rPr lang="en-US" dirty="0" err="1"/>
              <a:t>chunksClaimed</a:t>
            </a:r>
            <a:r>
              <a:rPr lang="en-US" dirty="0"/>
              <a:t>, 1),</a:t>
            </a:r>
            <a:br>
              <a:rPr lang="en-US" dirty="0"/>
            </a:br>
            <a:r>
              <a:rPr lang="en-US" dirty="0"/>
              <a:t>	and if return value was a valid chunk, migrate its contents from t-&gt;old to t-&gt;new </a:t>
            </a:r>
            <a:r>
              <a:rPr lang="en-US" b="1" dirty="0"/>
              <a:t>via insert()</a:t>
            </a:r>
            <a:r>
              <a:rPr lang="en-US" dirty="0"/>
              <a:t>)</a:t>
            </a:r>
          </a:p>
          <a:p>
            <a:r>
              <a:rPr lang="en-US" dirty="0"/>
              <a:t>Else, check t-&gt;counter-&gt;</a:t>
            </a:r>
            <a:r>
              <a:rPr lang="en-US" b="1" dirty="0"/>
              <a:t>get() </a:t>
            </a:r>
            <a:r>
              <a:rPr lang="en-US" dirty="0"/>
              <a:t>to see if we should expand</a:t>
            </a:r>
          </a:p>
          <a:p>
            <a:r>
              <a:rPr lang="en-US" dirty="0"/>
              <a:t>If we should expand, call </a:t>
            </a:r>
            <a:r>
              <a:rPr lang="en-US" b="1" dirty="0" err="1"/>
              <a:t>startExpansion</a:t>
            </a:r>
            <a:r>
              <a:rPr lang="en-US" b="1" dirty="0"/>
              <a:t>(t)</a:t>
            </a:r>
          </a:p>
          <a:p>
            <a:pPr lvl="1"/>
            <a:r>
              <a:rPr lang="en-US" dirty="0"/>
              <a:t>(</a:t>
            </a:r>
            <a:r>
              <a:rPr lang="en-US" b="1" dirty="0" err="1"/>
              <a:t>startExpansion</a:t>
            </a:r>
            <a:r>
              <a:rPr lang="en-US" b="1" dirty="0"/>
              <a:t>(t)</a:t>
            </a:r>
            <a:r>
              <a:rPr lang="en-US" dirty="0"/>
              <a:t>: create new </a:t>
            </a:r>
            <a:r>
              <a:rPr lang="en-US" b="1" dirty="0"/>
              <a:t>table struct </a:t>
            </a:r>
            <a:r>
              <a:rPr lang="en-US" dirty="0"/>
              <a:t>with larger data[] and </a:t>
            </a:r>
            <a:r>
              <a:rPr lang="en-US" b="1" dirty="0"/>
              <a:t>CAS </a:t>
            </a:r>
            <a:r>
              <a:rPr lang="en-US" dirty="0"/>
              <a:t>it into </a:t>
            </a:r>
            <a:r>
              <a:rPr lang="en-US" b="1" dirty="0" err="1"/>
              <a:t>currentTable</a:t>
            </a:r>
            <a:r>
              <a:rPr lang="en-US" dirty="0"/>
              <a:t>;</a:t>
            </a:r>
            <a:br>
              <a:rPr lang="en-US" b="1" dirty="0"/>
            </a:br>
            <a:r>
              <a:rPr lang="en-US" dirty="0"/>
              <a:t>	if CAS fails, another thread started expansion, and we will help it upon retrying our insert)</a:t>
            </a:r>
          </a:p>
          <a:p>
            <a:r>
              <a:rPr lang="en-US" dirty="0"/>
              <a:t>Else, check probing to see if it’s “excessive” (i.e., check if </a:t>
            </a:r>
            <a:r>
              <a:rPr lang="en-US" b="1" dirty="0" err="1"/>
              <a:t>i</a:t>
            </a:r>
            <a:r>
              <a:rPr lang="en-US" dirty="0"/>
              <a:t> is “very large” – heuristic!)</a:t>
            </a:r>
          </a:p>
          <a:p>
            <a:r>
              <a:rPr lang="en-US" dirty="0"/>
              <a:t>If probing is “excessive,” check t-&gt;counter-&gt;</a:t>
            </a:r>
            <a:r>
              <a:rPr lang="en-US" b="1" dirty="0" err="1"/>
              <a:t>getAccurate</a:t>
            </a:r>
            <a:r>
              <a:rPr lang="en-US" b="1" dirty="0"/>
              <a:t>()</a:t>
            </a:r>
            <a:r>
              <a:rPr lang="en-US" dirty="0"/>
              <a:t> to see if we should expand</a:t>
            </a:r>
          </a:p>
          <a:p>
            <a:r>
              <a:rPr lang="en-US" dirty="0"/>
              <a:t>If we should expand, call </a:t>
            </a:r>
            <a:r>
              <a:rPr lang="en-US" b="1" dirty="0" err="1"/>
              <a:t>startExpansion</a:t>
            </a:r>
            <a:r>
              <a:rPr lang="en-US" b="1" dirty="0"/>
              <a:t>(t)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761056-3B54-4470-8E8A-BD45EA9591B9}"/>
              </a:ext>
            </a:extLst>
          </p:cNvPr>
          <p:cNvSpPr/>
          <p:nvPr/>
        </p:nvSpPr>
        <p:spPr>
          <a:xfrm>
            <a:off x="733302" y="204537"/>
            <a:ext cx="7327855" cy="8602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Sketch of </a:t>
            </a:r>
            <a:r>
              <a:rPr lang="en-US" sz="3600" dirty="0" err="1"/>
              <a:t>expandAsNeeded</a:t>
            </a:r>
            <a:r>
              <a:rPr lang="en-US" sz="3600" dirty="0"/>
              <a:t>(t, </a:t>
            </a:r>
            <a:r>
              <a:rPr lang="en-US" sz="3600" dirty="0" err="1"/>
              <a:t>i</a:t>
            </a:r>
            <a:r>
              <a:rPr lang="en-US" sz="3600" dirty="0"/>
              <a:t>)</a:t>
            </a:r>
            <a:endParaRPr lang="en-CA" sz="3600" dirty="0"/>
          </a:p>
        </p:txBody>
      </p:sp>
      <p:sp>
        <p:nvSpPr>
          <p:cNvPr id="5" name="Rectangular Callout 4"/>
          <p:cNvSpPr/>
          <p:nvPr/>
        </p:nvSpPr>
        <p:spPr>
          <a:xfrm>
            <a:off x="6984459" y="907914"/>
            <a:ext cx="4806103" cy="880279"/>
          </a:xfrm>
          <a:prstGeom prst="wedgeRectCallout">
            <a:avLst>
              <a:gd name="adj1" fmla="val -23463"/>
              <a:gd name="adj2" fmla="val -480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Clarifying and expanding</a:t>
            </a:r>
            <a:r>
              <a:rPr lang="en-US" sz="2400" dirty="0"/>
              <a:t> this description in the next lecture!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6076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68171-1018-411B-A3F9-3A505CB0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7B04-8D87-4B39-A1A7-092F95A0F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A3 due soon</a:t>
            </a:r>
          </a:p>
          <a:p>
            <a:r>
              <a:rPr lang="en-US" dirty="0"/>
              <a:t>A4 to be released just after</a:t>
            </a:r>
          </a:p>
          <a:p>
            <a:r>
              <a:rPr lang="en-CA" b="1" dirty="0"/>
              <a:t>Two </a:t>
            </a:r>
            <a:r>
              <a:rPr lang="en-CA" dirty="0"/>
              <a:t>week assignment</a:t>
            </a:r>
          </a:p>
          <a:p>
            <a:r>
              <a:rPr lang="en-CA" dirty="0"/>
              <a:t>Topic is hash tables (similar to last class &amp; today, but </a:t>
            </a:r>
            <a:r>
              <a:rPr lang="en-CA" b="1" dirty="0"/>
              <a:t>less fancy</a:t>
            </a:r>
            <a:r>
              <a:rPr lang="en-CA" dirty="0"/>
              <a:t> expansion)</a:t>
            </a:r>
          </a:p>
        </p:txBody>
      </p:sp>
    </p:spTree>
    <p:extLst>
      <p:ext uri="{BB962C8B-B14F-4D97-AF65-F5344CB8AC3E}">
        <p14:creationId xmlns:p14="http://schemas.microsoft.com/office/powerpoint/2010/main" val="100618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43713"/>
            <a:ext cx="10353761" cy="804153"/>
          </a:xfrm>
        </p:spPr>
        <p:txBody>
          <a:bodyPr/>
          <a:lstStyle/>
          <a:p>
            <a:r>
              <a:rPr lang="en-US" dirty="0"/>
              <a:t>Last time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297021"/>
            <a:ext cx="10353762" cy="4831405"/>
          </a:xfrm>
        </p:spPr>
        <p:txBody>
          <a:bodyPr>
            <a:normAutofit/>
          </a:bodyPr>
          <a:lstStyle/>
          <a:p>
            <a:r>
              <a:rPr lang="en-US" dirty="0"/>
              <a:t>Ordered vs unordered sets</a:t>
            </a:r>
          </a:p>
          <a:p>
            <a:r>
              <a:rPr lang="en-US" dirty="0"/>
              <a:t>Lock-based, fixed size, probing, insert-only hash tables</a:t>
            </a:r>
          </a:p>
          <a:p>
            <a:r>
              <a:rPr lang="en-US" dirty="0"/>
              <a:t>Deletion via </a:t>
            </a:r>
            <a:r>
              <a:rPr lang="en-US" b="1" dirty="0"/>
              <a:t>tombstones</a:t>
            </a:r>
          </a:p>
          <a:p>
            <a:r>
              <a:rPr lang="en-US" dirty="0"/>
              <a:t>A lock-free implementation</a:t>
            </a:r>
          </a:p>
          <a:p>
            <a:endParaRPr lang="en-US" dirty="0"/>
          </a:p>
          <a:p>
            <a:r>
              <a:rPr lang="en-US" dirty="0"/>
              <a:t>This time:</a:t>
            </a:r>
          </a:p>
          <a:p>
            <a:pPr lvl="1"/>
            <a:r>
              <a:rPr lang="en-US" sz="2000" dirty="0"/>
              <a:t>Probing vs chaining</a:t>
            </a:r>
          </a:p>
          <a:p>
            <a:pPr lvl="1"/>
            <a:r>
              <a:rPr lang="en-US" sz="2000" dirty="0"/>
              <a:t>Hash function quality</a:t>
            </a:r>
          </a:p>
          <a:p>
            <a:pPr lvl="1"/>
            <a:r>
              <a:rPr lang="en-US" sz="2000" b="1" dirty="0"/>
              <a:t>Hash table expansion</a:t>
            </a:r>
          </a:p>
        </p:txBody>
      </p:sp>
    </p:spTree>
    <p:extLst>
      <p:ext uri="{BB962C8B-B14F-4D97-AF65-F5344CB8AC3E}">
        <p14:creationId xmlns:p14="http://schemas.microsoft.com/office/powerpoint/2010/main" val="34858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73620"/>
            <a:ext cx="10353761" cy="757302"/>
          </a:xfrm>
        </p:spPr>
        <p:txBody>
          <a:bodyPr/>
          <a:lstStyle/>
          <a:p>
            <a:r>
              <a:rPr lang="en-US" u="sng" dirty="0"/>
              <a:t>Chaining</a:t>
            </a:r>
            <a:r>
              <a:rPr lang="en-US" dirty="0"/>
              <a:t>: </a:t>
            </a:r>
            <a:r>
              <a:rPr lang="en-US" b="0" dirty="0"/>
              <a:t>An alternative to </a:t>
            </a:r>
            <a:r>
              <a:rPr lang="en-US" b="0" u="sng" dirty="0"/>
              <a:t>probing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75574"/>
            <a:ext cx="10353762" cy="3695136"/>
          </a:xfrm>
        </p:spPr>
        <p:txBody>
          <a:bodyPr/>
          <a:lstStyle/>
          <a:p>
            <a:r>
              <a:rPr lang="en-US" dirty="0"/>
              <a:t>Array of </a:t>
            </a:r>
            <a:r>
              <a:rPr lang="en-US" b="1" dirty="0"/>
              <a:t>concurrent linked lists</a:t>
            </a:r>
          </a:p>
          <a:p>
            <a:r>
              <a:rPr lang="en-US" dirty="0"/>
              <a:t>(Any concurrent linked list works)</a:t>
            </a:r>
          </a:p>
          <a:p>
            <a:pPr lvl="1"/>
            <a:r>
              <a:rPr lang="en-US" dirty="0"/>
              <a:t>Can use sequential + coarse grained locks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0904" y="2024584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96482" y="2024584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82060" y="2024584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67638" y="2024584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53216" y="2024584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38794" y="2024584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24372" y="2024584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09950" y="2024584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82060" y="3103825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5" name="Straight Arrow Connector 14"/>
          <p:cNvCxnSpPr>
            <a:stCxn id="6" idx="2"/>
            <a:endCxn id="14" idx="0"/>
          </p:cNvCxnSpPr>
          <p:nvPr/>
        </p:nvCxnSpPr>
        <p:spPr>
          <a:xfrm>
            <a:off x="6724849" y="2510162"/>
            <a:ext cx="0" cy="5936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855524" y="2024584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Insert(7)</a:t>
            </a:r>
          </a:p>
          <a:p>
            <a:pPr algn="ctr"/>
            <a:r>
              <a:rPr lang="en-US" dirty="0"/>
              <a:t>hashes to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55524" y="2883108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Insert(3)</a:t>
            </a:r>
          </a:p>
          <a:p>
            <a:pPr algn="ctr"/>
            <a:r>
              <a:rPr lang="en-US" dirty="0"/>
              <a:t>hashes to 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55524" y="3741632"/>
            <a:ext cx="1412032" cy="858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Insert(9)</a:t>
            </a:r>
          </a:p>
          <a:p>
            <a:pPr algn="ctr"/>
            <a:r>
              <a:rPr lang="en-US" dirty="0"/>
              <a:t>hashes to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22625" y="3103825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>
          <a:xfrm>
            <a:off x="8165414" y="2510162"/>
            <a:ext cx="0" cy="5936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82060" y="4183066"/>
            <a:ext cx="485578" cy="4855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6724849" y="3589403"/>
            <a:ext cx="0" cy="5936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56181" y="3411169"/>
            <a:ext cx="4454723" cy="4105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Advantages? Disadvantages?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53566" y="3981832"/>
            <a:ext cx="4457338" cy="810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Reduced need for </a:t>
            </a:r>
            <a:r>
              <a:rPr lang="en-US" b="1" dirty="0"/>
              <a:t>table expansion</a:t>
            </a:r>
          </a:p>
          <a:p>
            <a:pPr algn="ctr"/>
            <a:r>
              <a:rPr lang="en-US" dirty="0"/>
              <a:t>Deletion is easy (handled by the </a:t>
            </a:r>
            <a:r>
              <a:rPr lang="en-US" b="1" dirty="0"/>
              <a:t>list</a:t>
            </a:r>
            <a:r>
              <a:rPr lang="en-US" dirty="0"/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53566" y="4952047"/>
            <a:ext cx="4457338" cy="810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Lists add overhead (vs ~one CAS)</a:t>
            </a:r>
          </a:p>
          <a:p>
            <a:pPr algn="ctr"/>
            <a:r>
              <a:rPr lang="en-US" b="1" dirty="0"/>
              <a:t>Cache misses!</a:t>
            </a:r>
          </a:p>
        </p:txBody>
      </p:sp>
    </p:spTree>
    <p:extLst>
      <p:ext uri="{BB962C8B-B14F-4D97-AF65-F5344CB8AC3E}">
        <p14:creationId xmlns:p14="http://schemas.microsoft.com/office/powerpoint/2010/main" val="18492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1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00667"/>
            <a:ext cx="9410736" cy="679647"/>
          </a:xfrm>
        </p:spPr>
        <p:txBody>
          <a:bodyPr/>
          <a:lstStyle/>
          <a:p>
            <a:r>
              <a:rPr lang="en-US" dirty="0"/>
              <a:t>bad hash functions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0EFCD6-AC74-4462-A510-F0067B94D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838" y="880314"/>
            <a:ext cx="5751417" cy="571973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7FAE15-F0B8-44A1-86AE-4B7E5BB2817A}"/>
              </a:ext>
            </a:extLst>
          </p:cNvPr>
          <p:cNvSpPr/>
          <p:nvPr/>
        </p:nvSpPr>
        <p:spPr>
          <a:xfrm>
            <a:off x="8746120" y="5122909"/>
            <a:ext cx="3254355" cy="14600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https://softwareengineering.stackexchange.com/questions/49550/which-hashing-algorithm-is-best-for-uniqueness-and-speed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56B659-1170-4478-A05D-B016E95F7F1C}"/>
              </a:ext>
            </a:extLst>
          </p:cNvPr>
          <p:cNvSpPr/>
          <p:nvPr/>
        </p:nvSpPr>
        <p:spPr>
          <a:xfrm>
            <a:off x="408924" y="3271393"/>
            <a:ext cx="2132049" cy="9541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Hashing numeric strings with:</a:t>
            </a:r>
          </a:p>
          <a:p>
            <a:pPr algn="ctr"/>
            <a:r>
              <a:rPr lang="en-US" b="1" dirty="0"/>
              <a:t>SDBM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16B2F0-234F-406A-A363-5D3FCA7ED661}"/>
              </a:ext>
            </a:extLst>
          </p:cNvPr>
          <p:cNvGrpSpPr/>
          <p:nvPr/>
        </p:nvGrpSpPr>
        <p:grpSpPr>
          <a:xfrm>
            <a:off x="7582137" y="880314"/>
            <a:ext cx="4150823" cy="3244912"/>
            <a:chOff x="7582137" y="880314"/>
            <a:chExt cx="4150823" cy="3244912"/>
          </a:xfrm>
        </p:grpSpPr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CC5F1C36-36FA-4B4B-B7FD-C0A86CAFD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063" b="86181"/>
            <a:stretch/>
          </p:blipFill>
          <p:spPr>
            <a:xfrm>
              <a:off x="8746120" y="1538189"/>
              <a:ext cx="2986840" cy="25756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4106CB-5479-4F20-A7EE-46E19B5AFA50}"/>
                </a:ext>
              </a:extLst>
            </p:cNvPr>
            <p:cNvSpPr/>
            <p:nvPr/>
          </p:nvSpPr>
          <p:spPr>
            <a:xfrm>
              <a:off x="7582137" y="880314"/>
              <a:ext cx="937118" cy="67964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C51D71-70CB-41F0-83C7-08F4F8FC2946}"/>
                </a:ext>
              </a:extLst>
            </p:cNvPr>
            <p:cNvCxnSpPr/>
            <p:nvPr/>
          </p:nvCxnSpPr>
          <p:spPr>
            <a:xfrm>
              <a:off x="7582137" y="1549549"/>
              <a:ext cx="1163983" cy="257567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AB3F00-6BA1-4E71-89CE-24EDFBC5D859}"/>
                </a:ext>
              </a:extLst>
            </p:cNvPr>
            <p:cNvCxnSpPr>
              <a:cxnSpLocks/>
            </p:cNvCxnSpPr>
            <p:nvPr/>
          </p:nvCxnSpPr>
          <p:spPr>
            <a:xfrm>
              <a:off x="8519255" y="891674"/>
              <a:ext cx="3213705" cy="63515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ular Callout 2"/>
          <p:cNvSpPr/>
          <p:nvPr/>
        </p:nvSpPr>
        <p:spPr>
          <a:xfrm>
            <a:off x="8632687" y="84306"/>
            <a:ext cx="3559313" cy="1198526"/>
          </a:xfrm>
          <a:prstGeom prst="wedgeRectCallout">
            <a:avLst>
              <a:gd name="adj1" fmla="val -12982"/>
              <a:gd name="adj2" fmla="val 9488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Likely represents many keys that </a:t>
            </a:r>
            <a:r>
              <a:rPr lang="en-US" b="1" dirty="0"/>
              <a:t>hash to the same bucket</a:t>
            </a:r>
            <a:r>
              <a:rPr lang="en-US" dirty="0"/>
              <a:t>, causing </a:t>
            </a:r>
            <a:r>
              <a:rPr lang="en-US" b="1" dirty="0"/>
              <a:t>excessive probing</a:t>
            </a:r>
            <a:endParaRPr lang="en-CA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B2D39B-FC4C-4FD2-B4CA-CD5C3B799696}"/>
              </a:ext>
            </a:extLst>
          </p:cNvPr>
          <p:cNvSpPr/>
          <p:nvPr/>
        </p:nvSpPr>
        <p:spPr>
          <a:xfrm>
            <a:off x="68624" y="891674"/>
            <a:ext cx="2585782" cy="1899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Idea:</a:t>
            </a:r>
            <a:r>
              <a:rPr lang="en-US" dirty="0"/>
              <a:t> insert keys into a </a:t>
            </a:r>
            <a:r>
              <a:rPr lang="en-US" b="1" dirty="0"/>
              <a:t>probing </a:t>
            </a:r>
            <a:r>
              <a:rPr lang="en-US" dirty="0"/>
              <a:t>hash table, and visualize the array (row-by-row) as PNG; white = empty bucket, color = key in a bucket</a:t>
            </a:r>
          </a:p>
        </p:txBody>
      </p:sp>
    </p:spTree>
    <p:extLst>
      <p:ext uri="{BB962C8B-B14F-4D97-AF65-F5344CB8AC3E}">
        <p14:creationId xmlns:p14="http://schemas.microsoft.com/office/powerpoint/2010/main" val="7281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0667"/>
            <a:ext cx="10353761" cy="679647"/>
          </a:xfrm>
        </p:spPr>
        <p:txBody>
          <a:bodyPr/>
          <a:lstStyle/>
          <a:p>
            <a:r>
              <a:rPr lang="en-US" dirty="0"/>
              <a:t>bad hash functions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31E4B-50C2-499C-8F5E-1F0CA554510B}"/>
              </a:ext>
            </a:extLst>
          </p:cNvPr>
          <p:cNvSpPr/>
          <p:nvPr/>
        </p:nvSpPr>
        <p:spPr>
          <a:xfrm>
            <a:off x="408924" y="3271393"/>
            <a:ext cx="2132049" cy="9541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Hashing numeric strings with:</a:t>
            </a:r>
          </a:p>
          <a:p>
            <a:pPr algn="ctr"/>
            <a:r>
              <a:rPr lang="en-US" b="1" dirty="0"/>
              <a:t>DBJ2A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5E28740-4158-4DBB-8EB0-85A0AC247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323" y="880313"/>
            <a:ext cx="5729259" cy="5713433"/>
          </a:xfrm>
        </p:spPr>
      </p:pic>
    </p:spTree>
    <p:extLst>
      <p:ext uri="{BB962C8B-B14F-4D97-AF65-F5344CB8AC3E}">
        <p14:creationId xmlns:p14="http://schemas.microsoft.com/office/powerpoint/2010/main" val="80296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0667"/>
            <a:ext cx="10353761" cy="679647"/>
          </a:xfrm>
        </p:spPr>
        <p:txBody>
          <a:bodyPr/>
          <a:lstStyle/>
          <a:p>
            <a:r>
              <a:rPr lang="en-US" dirty="0"/>
              <a:t>bad hash functions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31E4B-50C2-499C-8F5E-1F0CA554510B}"/>
              </a:ext>
            </a:extLst>
          </p:cNvPr>
          <p:cNvSpPr/>
          <p:nvPr/>
        </p:nvSpPr>
        <p:spPr>
          <a:xfrm>
            <a:off x="408924" y="3271393"/>
            <a:ext cx="2132049" cy="9541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Hashing numeric strings with:</a:t>
            </a:r>
          </a:p>
          <a:p>
            <a:pPr algn="ctr"/>
            <a:r>
              <a:rPr lang="en-US" b="1" dirty="0"/>
              <a:t>FNV1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AE2E9D-5D2B-4C7F-8832-FBB32AEB4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389" y="936880"/>
            <a:ext cx="5661763" cy="5646123"/>
          </a:xfrm>
        </p:spPr>
      </p:pic>
    </p:spTree>
    <p:extLst>
      <p:ext uri="{BB962C8B-B14F-4D97-AF65-F5344CB8AC3E}">
        <p14:creationId xmlns:p14="http://schemas.microsoft.com/office/powerpoint/2010/main" val="249524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0667"/>
            <a:ext cx="10353761" cy="679647"/>
          </a:xfrm>
        </p:spPr>
        <p:txBody>
          <a:bodyPr/>
          <a:lstStyle/>
          <a:p>
            <a:r>
              <a:rPr lang="en-US" dirty="0"/>
              <a:t>Better hash functions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31E4B-50C2-499C-8F5E-1F0CA554510B}"/>
              </a:ext>
            </a:extLst>
          </p:cNvPr>
          <p:cNvSpPr/>
          <p:nvPr/>
        </p:nvSpPr>
        <p:spPr>
          <a:xfrm>
            <a:off x="408924" y="3271393"/>
            <a:ext cx="2132049" cy="9541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Hashing numeric strings with:</a:t>
            </a:r>
          </a:p>
          <a:p>
            <a:pPr algn="ctr"/>
            <a:r>
              <a:rPr lang="en-US" b="1" dirty="0"/>
              <a:t>FNV1-A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23F8FF-BC05-4E91-8E88-89CADDD3E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998" y="880314"/>
            <a:ext cx="5729258" cy="5713432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6EB3846-E9A3-4288-9EF4-C9364956629B}"/>
              </a:ext>
            </a:extLst>
          </p:cNvPr>
          <p:cNvGrpSpPr/>
          <p:nvPr/>
        </p:nvGrpSpPr>
        <p:grpSpPr>
          <a:xfrm>
            <a:off x="7582137" y="880314"/>
            <a:ext cx="4159378" cy="2822723"/>
            <a:chOff x="7582137" y="880314"/>
            <a:chExt cx="4159378" cy="28227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3606-F0F3-4692-A986-F64016D43E67}"/>
                </a:ext>
              </a:extLst>
            </p:cNvPr>
            <p:cNvSpPr/>
            <p:nvPr/>
          </p:nvSpPr>
          <p:spPr>
            <a:xfrm>
              <a:off x="7582137" y="880314"/>
              <a:ext cx="937118" cy="67964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1D8307-0A05-4A6C-9DDB-F42E495BE375}"/>
                </a:ext>
              </a:extLst>
            </p:cNvPr>
            <p:cNvCxnSpPr>
              <a:cxnSpLocks/>
            </p:cNvCxnSpPr>
            <p:nvPr/>
          </p:nvCxnSpPr>
          <p:spPr>
            <a:xfrm>
              <a:off x="7582137" y="1549549"/>
              <a:ext cx="1163982" cy="21534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6B634E-40CE-458A-BC90-F3302D852A2F}"/>
                </a:ext>
              </a:extLst>
            </p:cNvPr>
            <p:cNvCxnSpPr>
              <a:cxnSpLocks/>
            </p:cNvCxnSpPr>
            <p:nvPr/>
          </p:nvCxnSpPr>
          <p:spPr>
            <a:xfrm>
              <a:off x="8519255" y="891674"/>
              <a:ext cx="3213705" cy="63515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Content Placeholder 8">
              <a:extLst>
                <a:ext uri="{FF2B5EF4-FFF2-40B4-BE49-F238E27FC236}">
                  <a16:creationId xmlns:a16="http://schemas.microsoft.com/office/drawing/2014/main" id="{51E45D76-9A5A-4C2B-894B-DBBB45CBF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030" b="88487"/>
            <a:stretch/>
          </p:blipFill>
          <p:spPr>
            <a:xfrm>
              <a:off x="8746119" y="1538189"/>
              <a:ext cx="2995396" cy="21534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CC5F1C36-36FA-4B4B-B7FD-C0A86CAFD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63" b="86181"/>
          <a:stretch/>
        </p:blipFill>
        <p:spPr>
          <a:xfrm>
            <a:off x="8754675" y="3929268"/>
            <a:ext cx="2986840" cy="2575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967609" y="5006340"/>
            <a:ext cx="2075234" cy="700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Compare with a bad function…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E5AC82-2F81-46F4-81A1-74F45D4ADE6C}"/>
              </a:ext>
            </a:extLst>
          </p:cNvPr>
          <p:cNvSpPr/>
          <p:nvPr/>
        </p:nvSpPr>
        <p:spPr>
          <a:xfrm>
            <a:off x="215712" y="5181112"/>
            <a:ext cx="2449773" cy="132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Weird anomaly… generated numbers often alternate:</a:t>
            </a:r>
            <a:br>
              <a:rPr lang="en-US" dirty="0"/>
            </a:br>
            <a:r>
              <a:rPr lang="en-US" dirty="0"/>
              <a:t>odd-even-odd-even 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82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0667"/>
            <a:ext cx="10353761" cy="679647"/>
          </a:xfrm>
        </p:spPr>
        <p:txBody>
          <a:bodyPr/>
          <a:lstStyle/>
          <a:p>
            <a:r>
              <a:rPr lang="en-US" dirty="0"/>
              <a:t>Good hash functions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31E4B-50C2-499C-8F5E-1F0CA554510B}"/>
              </a:ext>
            </a:extLst>
          </p:cNvPr>
          <p:cNvSpPr/>
          <p:nvPr/>
        </p:nvSpPr>
        <p:spPr>
          <a:xfrm>
            <a:off x="408924" y="3271393"/>
            <a:ext cx="2132049" cy="9541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Hashing numeric strings with:</a:t>
            </a:r>
          </a:p>
          <a:p>
            <a:pPr algn="ctr"/>
            <a:r>
              <a:rPr lang="en-US" b="1" dirty="0"/>
              <a:t>Murmur2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198C9B-D3A2-46F1-88B8-08B54A479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437" y="880313"/>
            <a:ext cx="5724141" cy="5724141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0C9F613-9BB3-4704-8AC4-309C1C9C65FE}"/>
              </a:ext>
            </a:extLst>
          </p:cNvPr>
          <p:cNvGrpSpPr/>
          <p:nvPr/>
        </p:nvGrpSpPr>
        <p:grpSpPr>
          <a:xfrm>
            <a:off x="7582137" y="880314"/>
            <a:ext cx="4181840" cy="2822723"/>
            <a:chOff x="7582137" y="880314"/>
            <a:chExt cx="4181840" cy="282272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386F55D-F011-4494-8685-1A090A87BA52}"/>
                </a:ext>
              </a:extLst>
            </p:cNvPr>
            <p:cNvGrpSpPr/>
            <p:nvPr/>
          </p:nvGrpSpPr>
          <p:grpSpPr>
            <a:xfrm>
              <a:off x="7582137" y="880314"/>
              <a:ext cx="4150823" cy="2822723"/>
              <a:chOff x="7582137" y="880314"/>
              <a:chExt cx="4150823" cy="282272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C4A83BF-3020-482C-A39B-087DD304EF79}"/>
                  </a:ext>
                </a:extLst>
              </p:cNvPr>
              <p:cNvSpPr/>
              <p:nvPr/>
            </p:nvSpPr>
            <p:spPr>
              <a:xfrm>
                <a:off x="7582137" y="880314"/>
                <a:ext cx="937118" cy="679647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025A71-FA5A-4033-A951-4D4BECDDE0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2137" y="1549549"/>
                <a:ext cx="1163982" cy="21534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78BE02C-D245-4953-9489-8DC322306A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9255" y="891674"/>
                <a:ext cx="3213705" cy="63515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" name="Content Placeholder 7">
              <a:extLst>
                <a:ext uri="{FF2B5EF4-FFF2-40B4-BE49-F238E27FC236}">
                  <a16:creationId xmlns:a16="http://schemas.microsoft.com/office/drawing/2014/main" id="{BC1C55CD-412E-47EE-87CF-4BCEB9A4A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585" b="88308"/>
            <a:stretch/>
          </p:blipFill>
          <p:spPr>
            <a:xfrm>
              <a:off x="8740442" y="1521148"/>
              <a:ext cx="3023535" cy="21534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6D31E4B-50C2-499C-8F5E-1F0CA554510B}"/>
              </a:ext>
            </a:extLst>
          </p:cNvPr>
          <p:cNvSpPr/>
          <p:nvPr/>
        </p:nvSpPr>
        <p:spPr>
          <a:xfrm>
            <a:off x="9186184" y="4225550"/>
            <a:ext cx="2132049" cy="1032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Newer version of this exists: </a:t>
            </a:r>
            <a:r>
              <a:rPr lang="en-US" b="1" dirty="0"/>
              <a:t>Murmur3</a:t>
            </a:r>
            <a:r>
              <a:rPr lang="en-US" dirty="0"/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CAAB48-A52F-4870-B529-437594EC01DA}"/>
              </a:ext>
            </a:extLst>
          </p:cNvPr>
          <p:cNvSpPr/>
          <p:nvPr/>
        </p:nvSpPr>
        <p:spPr>
          <a:xfrm>
            <a:off x="8699835" y="5450162"/>
            <a:ext cx="3378770" cy="1032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Can go further: </a:t>
            </a:r>
            <a:r>
              <a:rPr lang="en-US" b="1" dirty="0"/>
              <a:t>cryptographic</a:t>
            </a:r>
            <a:r>
              <a:rPr lang="en-US" dirty="0"/>
              <a:t> hash functions (but they are </a:t>
            </a:r>
            <a:r>
              <a:rPr lang="en-US" b="1" dirty="0"/>
              <a:t>slow</a:t>
            </a:r>
            <a:r>
              <a:rPr lang="en-US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21013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7441</TotalTime>
  <Words>1565</Words>
  <Application>Microsoft Office PowerPoint</Application>
  <PresentationFormat>Widescreen</PresentationFormat>
  <Paragraphs>222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Rockwell</vt:lpstr>
      <vt:lpstr>Calibri</vt:lpstr>
      <vt:lpstr>Cambria Math</vt:lpstr>
      <vt:lpstr>Bookman Old Style</vt:lpstr>
      <vt:lpstr>Courier New</vt:lpstr>
      <vt:lpstr>Arial</vt:lpstr>
      <vt:lpstr>Damask</vt:lpstr>
      <vt:lpstr>Multicore programming</vt:lpstr>
      <vt:lpstr>Announcements</vt:lpstr>
      <vt:lpstr>Last time</vt:lpstr>
      <vt:lpstr>Chaining: An alternative to probing</vt:lpstr>
      <vt:lpstr>bad hash functions</vt:lpstr>
      <vt:lpstr>bad hash functions</vt:lpstr>
      <vt:lpstr>bad hash functions</vt:lpstr>
      <vt:lpstr>Better hash functions</vt:lpstr>
      <vt:lpstr>Good hash functions</vt:lpstr>
      <vt:lpstr>Efficiently Expanding a hash table Concurrent Hash Tables: Fast and General(?)! [MSD2016]</vt:lpstr>
      <vt:lpstr>High level idea</vt:lpstr>
      <vt:lpstr>What if expansion is Concurrent with updates?</vt:lpstr>
      <vt:lpstr>Solution: marking</vt:lpstr>
      <vt:lpstr>How marking helps</vt:lpstr>
      <vt:lpstr>Detecting table &gt; 50% full</vt:lpstr>
      <vt:lpstr>Rough Implementation sketch</vt:lpstr>
      <vt:lpstr>Implementation sketch</vt:lpstr>
      <vt:lpstr>PowerPoint Presentation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238</cp:revision>
  <dcterms:created xsi:type="dcterms:W3CDTF">2018-08-02T15:34:22Z</dcterms:created>
  <dcterms:modified xsi:type="dcterms:W3CDTF">2021-02-01T20:13:55Z</dcterms:modified>
</cp:coreProperties>
</file>