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471" r:id="rId3"/>
    <p:sldId id="560" r:id="rId4"/>
    <p:sldId id="521" r:id="rId5"/>
    <p:sldId id="522" r:id="rId6"/>
    <p:sldId id="523" r:id="rId7"/>
    <p:sldId id="525" r:id="rId8"/>
    <p:sldId id="526" r:id="rId9"/>
    <p:sldId id="527" r:id="rId10"/>
    <p:sldId id="528" r:id="rId11"/>
    <p:sldId id="559" r:id="rId12"/>
  </p:sldIdLst>
  <p:sldSz cx="12192000" cy="6858000"/>
  <p:notesSz cx="6858000" cy="9144000"/>
  <p:embeddedFontLst>
    <p:embeddedFont>
      <p:font typeface="Bookman Old Style" panose="0205060405050502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ckwell" panose="02060603020205020403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00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" y="7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6161-7B52-436D-ACF3-D03E5CDC2546}" type="datetimeFigureOut">
              <a:rPr lang="en-CA" smtClean="0"/>
              <a:t>2021-02-01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B390-6013-4107-B952-25B9C3E6C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738" y="1763948"/>
            <a:ext cx="10184524" cy="4085617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600" dirty="0"/>
          </a:p>
          <a:p>
            <a:r>
              <a:rPr lang="en-US" sz="2800" dirty="0"/>
              <a:t>Hash Table Expansion, Linked Data Structures</a:t>
            </a:r>
          </a:p>
          <a:p>
            <a:r>
              <a:rPr lang="en-US" sz="2600" b="1" dirty="0"/>
              <a:t>Lecture 8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33016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F5FA3-393F-42CB-A7D6-1D29D8AA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 worth understanding?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EE2C8C-FDB3-4573-B949-89B30AC96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seen hash tables…</a:t>
            </a:r>
          </a:p>
          <a:p>
            <a:r>
              <a:rPr lang="en-US" dirty="0"/>
              <a:t>What about node based data structures?</a:t>
            </a:r>
          </a:p>
          <a:p>
            <a:pPr lvl="1"/>
            <a:r>
              <a:rPr lang="en-US" dirty="0"/>
              <a:t>(That aren’t just a single pointer like stacks, or two pointers like queues)</a:t>
            </a:r>
          </a:p>
          <a:p>
            <a:r>
              <a:rPr lang="en-US" dirty="0"/>
              <a:t>Singly-linked lists, doubly-linked lists, skip-lists, trees, tries, hash tries, …</a:t>
            </a:r>
          </a:p>
          <a:p>
            <a:r>
              <a:rPr lang="en-US" dirty="0"/>
              <a:t>New challenges:</a:t>
            </a:r>
          </a:p>
          <a:p>
            <a:pPr lvl="1"/>
            <a:r>
              <a:rPr lang="en-US" dirty="0"/>
              <a:t>Nodes get deleted when threads might be trying to work on them</a:t>
            </a:r>
          </a:p>
          <a:p>
            <a:pPr lvl="1"/>
            <a:r>
              <a:rPr lang="en-US" dirty="0"/>
              <a:t>Operations may require atomic changes to multiple nodes</a:t>
            </a:r>
          </a:p>
        </p:txBody>
      </p:sp>
    </p:spTree>
    <p:extLst>
      <p:ext uri="{BB962C8B-B14F-4D97-AF65-F5344CB8AC3E}">
        <p14:creationId xmlns:p14="http://schemas.microsoft.com/office/powerpoint/2010/main" val="227016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DAAD-4931-474B-85E9-0C0F91F1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09165"/>
            <a:ext cx="10353761" cy="724746"/>
          </a:xfrm>
        </p:spPr>
        <p:txBody>
          <a:bodyPr/>
          <a:lstStyle/>
          <a:p>
            <a:r>
              <a:rPr lang="en-US" u="sng" dirty="0"/>
              <a:t>Lock-based</a:t>
            </a:r>
            <a:r>
              <a:rPr lang="en-US" dirty="0"/>
              <a:t> singly-Linked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5CF60-39A1-4ADE-B944-8E44C47A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33911"/>
            <a:ext cx="10353762" cy="5294515"/>
          </a:xfrm>
        </p:spPr>
        <p:txBody>
          <a:bodyPr>
            <a:normAutofit/>
          </a:bodyPr>
          <a:lstStyle/>
          <a:p>
            <a:r>
              <a:rPr lang="en-US" dirty="0"/>
              <a:t>Ordered set implemented with singly-linked list</a:t>
            </a:r>
          </a:p>
          <a:p>
            <a:r>
              <a:rPr lang="en-US" dirty="0"/>
              <a:t>Hand-over-hand locking discipline:</a:t>
            </a:r>
          </a:p>
          <a:p>
            <a:pPr lvl="1"/>
            <a:r>
              <a:rPr lang="en-US" dirty="0"/>
              <a:t>must lock a node before accessing it</a:t>
            </a:r>
          </a:p>
          <a:p>
            <a:pPr lvl="1"/>
            <a:r>
              <a:rPr lang="en-US" dirty="0"/>
              <a:t>Can only acquire a lock on a node:</a:t>
            </a:r>
          </a:p>
          <a:p>
            <a:pPr lvl="1"/>
            <a:r>
              <a:rPr lang="en-US" b="1" u="sng" dirty="0"/>
              <a:t>if</a:t>
            </a:r>
            <a:r>
              <a:rPr lang="en-US" dirty="0"/>
              <a:t> it is the list </a:t>
            </a:r>
            <a:r>
              <a:rPr lang="en-US" b="1" u="sng" dirty="0"/>
              <a:t>head</a:t>
            </a:r>
            <a:r>
              <a:rPr lang="en-US" dirty="0"/>
              <a:t>, or</a:t>
            </a:r>
            <a:br>
              <a:rPr lang="en-US" dirty="0"/>
            </a:br>
            <a:r>
              <a:rPr lang="en-US" b="1" u="sng" dirty="0"/>
              <a:t>if</a:t>
            </a:r>
            <a:r>
              <a:rPr lang="en-US" dirty="0"/>
              <a:t> you </a:t>
            </a:r>
            <a:r>
              <a:rPr lang="en-US" u="sng" dirty="0"/>
              <a:t>already</a:t>
            </a:r>
            <a:r>
              <a:rPr lang="en-US" dirty="0"/>
              <a:t> hold a lock on the previous node</a:t>
            </a:r>
            <a:endParaRPr lang="en-US" b="1" dirty="0"/>
          </a:p>
          <a:p>
            <a:r>
              <a:rPr lang="en-US" dirty="0"/>
              <a:t>Delete(15)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Insert(17)</a:t>
            </a:r>
          </a:p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3615B2-C836-46BA-AFC5-0F8A4E2C4DDE}"/>
              </a:ext>
            </a:extLst>
          </p:cNvPr>
          <p:cNvSpPr/>
          <p:nvPr/>
        </p:nvSpPr>
        <p:spPr>
          <a:xfrm>
            <a:off x="2691317" y="394472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BE0CD5-9D69-4223-8816-7234553AF7F9}"/>
              </a:ext>
            </a:extLst>
          </p:cNvPr>
          <p:cNvSpPr txBox="1"/>
          <p:nvPr/>
        </p:nvSpPr>
        <p:spPr>
          <a:xfrm>
            <a:off x="1423306" y="3981330"/>
            <a:ext cx="74090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EFAD3A7-D871-4AEF-BF74-94E03A3AC986}"/>
              </a:ext>
            </a:extLst>
          </p:cNvPr>
          <p:cNvCxnSpPr>
            <a:stCxn id="25" idx="3"/>
            <a:endCxn id="24" idx="1"/>
          </p:cNvCxnSpPr>
          <p:nvPr/>
        </p:nvCxnSpPr>
        <p:spPr>
          <a:xfrm flipV="1">
            <a:off x="2164214" y="4135220"/>
            <a:ext cx="527103" cy="30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7034717" y="394472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5ED8F04-C731-4F2C-8FA0-2BC9288FE977}"/>
              </a:ext>
            </a:extLst>
          </p:cNvPr>
          <p:cNvCxnSpPr>
            <a:endCxn id="47" idx="1"/>
          </p:cNvCxnSpPr>
          <p:nvPr/>
        </p:nvCxnSpPr>
        <p:spPr>
          <a:xfrm>
            <a:off x="6348917" y="4135219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70298AF-9964-4D78-BFDF-E4DEE34ED1B9}"/>
              </a:ext>
            </a:extLst>
          </p:cNvPr>
          <p:cNvSpPr/>
          <p:nvPr/>
        </p:nvSpPr>
        <p:spPr>
          <a:xfrm>
            <a:off x="8540883" y="394471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68DA70A-315D-4712-AF02-E971FB6139B2}"/>
              </a:ext>
            </a:extLst>
          </p:cNvPr>
          <p:cNvCxnSpPr>
            <a:stCxn id="47" idx="3"/>
            <a:endCxn id="49" idx="1"/>
          </p:cNvCxnSpPr>
          <p:nvPr/>
        </p:nvCxnSpPr>
        <p:spPr>
          <a:xfrm flipV="1">
            <a:off x="7796717" y="4135219"/>
            <a:ext cx="74416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5586917" y="394471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11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5ED8F04-C731-4F2C-8FA0-2BC9288FE977}"/>
              </a:ext>
            </a:extLst>
          </p:cNvPr>
          <p:cNvCxnSpPr>
            <a:endCxn id="51" idx="1"/>
          </p:cNvCxnSpPr>
          <p:nvPr/>
        </p:nvCxnSpPr>
        <p:spPr>
          <a:xfrm>
            <a:off x="4901117" y="4135218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4139117" y="394472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8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5ED8F04-C731-4F2C-8FA0-2BC9288FE977}"/>
              </a:ext>
            </a:extLst>
          </p:cNvPr>
          <p:cNvCxnSpPr>
            <a:endCxn id="53" idx="1"/>
          </p:cNvCxnSpPr>
          <p:nvPr/>
        </p:nvCxnSpPr>
        <p:spPr>
          <a:xfrm>
            <a:off x="3453317" y="4135219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E70298AF-9964-4D78-BFDF-E4DEE34ED1B9}"/>
              </a:ext>
            </a:extLst>
          </p:cNvPr>
          <p:cNvSpPr/>
          <p:nvPr/>
        </p:nvSpPr>
        <p:spPr>
          <a:xfrm>
            <a:off x="10047049" y="3944718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23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68DA70A-315D-4712-AF02-E971FB6139B2}"/>
              </a:ext>
            </a:extLst>
          </p:cNvPr>
          <p:cNvCxnSpPr>
            <a:endCxn id="55" idx="1"/>
          </p:cNvCxnSpPr>
          <p:nvPr/>
        </p:nvCxnSpPr>
        <p:spPr>
          <a:xfrm flipV="1">
            <a:off x="9302883" y="4135218"/>
            <a:ext cx="74416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70" y="3527876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70" y="3510051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07" y="3535202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48" y="3534843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6285C0E-A5A7-4EF5-B6CA-9BB6967C0FE8}"/>
              </a:ext>
            </a:extLst>
          </p:cNvPr>
          <p:cNvGrpSpPr/>
          <p:nvPr/>
        </p:nvGrpSpPr>
        <p:grpSpPr>
          <a:xfrm>
            <a:off x="6346025" y="4212100"/>
            <a:ext cx="2194857" cy="360613"/>
            <a:chOff x="3514726" y="2614617"/>
            <a:chExt cx="2124074" cy="647700"/>
          </a:xfrm>
        </p:grpSpPr>
        <p:cxnSp>
          <p:nvCxnSpPr>
            <p:cNvPr id="62" name="Curved Connector 13">
              <a:extLst>
                <a:ext uri="{FF2B5EF4-FFF2-40B4-BE49-F238E27FC236}">
                  <a16:creationId xmlns:a16="http://schemas.microsoft.com/office/drawing/2014/main" id="{75243747-9EB4-4003-906C-BD462069EFE7}"/>
                </a:ext>
              </a:extLst>
            </p:cNvPr>
            <p:cNvCxnSpPr/>
            <p:nvPr/>
          </p:nvCxnSpPr>
          <p:spPr>
            <a:xfrm>
              <a:off x="3514726" y="2614617"/>
              <a:ext cx="990600" cy="647700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15">
              <a:extLst>
                <a:ext uri="{FF2B5EF4-FFF2-40B4-BE49-F238E27FC236}">
                  <a16:creationId xmlns:a16="http://schemas.microsoft.com/office/drawing/2014/main" id="{03F9ED83-21EC-4E4E-BB4A-E01299EB26A1}"/>
                </a:ext>
              </a:extLst>
            </p:cNvPr>
            <p:cNvCxnSpPr/>
            <p:nvPr/>
          </p:nvCxnSpPr>
          <p:spPr>
            <a:xfrm flipV="1">
              <a:off x="4495800" y="2763737"/>
              <a:ext cx="1143000" cy="493813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9C3615B2-C836-46BA-AFC5-0F8A4E2C4DDE}"/>
              </a:ext>
            </a:extLst>
          </p:cNvPr>
          <p:cNvSpPr/>
          <p:nvPr/>
        </p:nvSpPr>
        <p:spPr>
          <a:xfrm>
            <a:off x="2691317" y="52931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BE0CD5-9D69-4223-8816-7234553AF7F9}"/>
              </a:ext>
            </a:extLst>
          </p:cNvPr>
          <p:cNvSpPr txBox="1"/>
          <p:nvPr/>
        </p:nvSpPr>
        <p:spPr>
          <a:xfrm>
            <a:off x="1423306" y="5329719"/>
            <a:ext cx="74090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EFAD3A7-D871-4AEF-BF74-94E03A3AC986}"/>
              </a:ext>
            </a:extLst>
          </p:cNvPr>
          <p:cNvCxnSpPr>
            <a:stCxn id="65" idx="3"/>
            <a:endCxn id="64" idx="1"/>
          </p:cNvCxnSpPr>
          <p:nvPr/>
        </p:nvCxnSpPr>
        <p:spPr>
          <a:xfrm flipV="1">
            <a:off x="2164214" y="5483609"/>
            <a:ext cx="527103" cy="30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7034717" y="52931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5ED8F04-C731-4F2C-8FA0-2BC9288FE977}"/>
              </a:ext>
            </a:extLst>
          </p:cNvPr>
          <p:cNvCxnSpPr>
            <a:endCxn id="67" idx="1"/>
          </p:cNvCxnSpPr>
          <p:nvPr/>
        </p:nvCxnSpPr>
        <p:spPr>
          <a:xfrm>
            <a:off x="6348917" y="5483608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E70298AF-9964-4D78-BFDF-E4DEE34ED1B9}"/>
              </a:ext>
            </a:extLst>
          </p:cNvPr>
          <p:cNvSpPr/>
          <p:nvPr/>
        </p:nvSpPr>
        <p:spPr>
          <a:xfrm>
            <a:off x="9386123" y="5293108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68DA70A-315D-4712-AF02-E971FB6139B2}"/>
              </a:ext>
            </a:extLst>
          </p:cNvPr>
          <p:cNvCxnSpPr>
            <a:stCxn id="67" idx="3"/>
            <a:endCxn id="69" idx="1"/>
          </p:cNvCxnSpPr>
          <p:nvPr/>
        </p:nvCxnSpPr>
        <p:spPr>
          <a:xfrm flipV="1">
            <a:off x="7796717" y="5483608"/>
            <a:ext cx="158940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5586917" y="5293108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ED8F04-C731-4F2C-8FA0-2BC9288FE977}"/>
              </a:ext>
            </a:extLst>
          </p:cNvPr>
          <p:cNvCxnSpPr>
            <a:endCxn id="71" idx="1"/>
          </p:cNvCxnSpPr>
          <p:nvPr/>
        </p:nvCxnSpPr>
        <p:spPr>
          <a:xfrm>
            <a:off x="4901117" y="5483607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4139117" y="52931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8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5ED8F04-C731-4F2C-8FA0-2BC9288FE977}"/>
              </a:ext>
            </a:extLst>
          </p:cNvPr>
          <p:cNvCxnSpPr>
            <a:endCxn id="73" idx="1"/>
          </p:cNvCxnSpPr>
          <p:nvPr/>
        </p:nvCxnSpPr>
        <p:spPr>
          <a:xfrm>
            <a:off x="3453317" y="5483608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E70298AF-9964-4D78-BFDF-E4DEE34ED1B9}"/>
              </a:ext>
            </a:extLst>
          </p:cNvPr>
          <p:cNvSpPr/>
          <p:nvPr/>
        </p:nvSpPr>
        <p:spPr>
          <a:xfrm>
            <a:off x="10892289" y="529310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23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68DA70A-315D-4712-AF02-E971FB6139B2}"/>
              </a:ext>
            </a:extLst>
          </p:cNvPr>
          <p:cNvCxnSpPr>
            <a:endCxn id="75" idx="1"/>
          </p:cNvCxnSpPr>
          <p:nvPr/>
        </p:nvCxnSpPr>
        <p:spPr>
          <a:xfrm flipV="1">
            <a:off x="10148123" y="5483607"/>
            <a:ext cx="74416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70" y="4876265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70" y="4858440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07" y="4883591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48" y="4883232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Curved Connector 25">
            <a:extLst>
              <a:ext uri="{FF2B5EF4-FFF2-40B4-BE49-F238E27FC236}">
                <a16:creationId xmlns:a16="http://schemas.microsoft.com/office/drawing/2014/main" id="{3B64A90A-7E0F-491E-B216-95C608DDBA12}"/>
              </a:ext>
            </a:extLst>
          </p:cNvPr>
          <p:cNvCxnSpPr/>
          <p:nvPr/>
        </p:nvCxnSpPr>
        <p:spPr>
          <a:xfrm flipV="1">
            <a:off x="8863517" y="5665079"/>
            <a:ext cx="533400" cy="49381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27">
            <a:extLst>
              <a:ext uri="{FF2B5EF4-FFF2-40B4-BE49-F238E27FC236}">
                <a16:creationId xmlns:a16="http://schemas.microsoft.com/office/drawing/2014/main" id="{52327F9B-E7FE-4303-89F6-A847E5875645}"/>
              </a:ext>
            </a:extLst>
          </p:cNvPr>
          <p:cNvCxnSpPr>
            <a:endCxn id="86" idx="1"/>
          </p:cNvCxnSpPr>
          <p:nvPr/>
        </p:nvCxnSpPr>
        <p:spPr>
          <a:xfrm>
            <a:off x="7796717" y="5511191"/>
            <a:ext cx="381000" cy="647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6E0C2A62-082C-4FAB-AF20-2E66CE1DC32B}"/>
              </a:ext>
            </a:extLst>
          </p:cNvPr>
          <p:cNvSpPr/>
          <p:nvPr/>
        </p:nvSpPr>
        <p:spPr>
          <a:xfrm>
            <a:off x="8177717" y="596839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sp>
        <p:nvSpPr>
          <p:cNvPr id="6" name="Rectangle 5"/>
          <p:cNvSpPr/>
          <p:nvPr/>
        </p:nvSpPr>
        <p:spPr>
          <a:xfrm>
            <a:off x="7796717" y="1147302"/>
            <a:ext cx="3857572" cy="653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Is this a good approach?</a:t>
            </a:r>
            <a:endParaRPr lang="en-CA" dirty="0"/>
          </a:p>
        </p:txBody>
      </p:sp>
      <p:sp>
        <p:nvSpPr>
          <p:cNvPr id="87" name="Rectangle 86"/>
          <p:cNvSpPr/>
          <p:nvPr/>
        </p:nvSpPr>
        <p:spPr>
          <a:xfrm>
            <a:off x="7796717" y="1891606"/>
            <a:ext cx="3857572" cy="653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Locking causes </a:t>
            </a:r>
            <a:r>
              <a:rPr lang="en-US" b="1" dirty="0"/>
              <a:t>many</a:t>
            </a:r>
            <a:r>
              <a:rPr lang="en-US" dirty="0"/>
              <a:t> cache invalidations, even for searches!</a:t>
            </a:r>
            <a:endParaRPr lang="en-CA" dirty="0"/>
          </a:p>
        </p:txBody>
      </p:sp>
      <p:sp>
        <p:nvSpPr>
          <p:cNvPr id="88" name="Rectangle 87"/>
          <p:cNvSpPr/>
          <p:nvPr/>
        </p:nvSpPr>
        <p:spPr>
          <a:xfrm>
            <a:off x="7796717" y="2635910"/>
            <a:ext cx="3857572" cy="653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Should </a:t>
            </a:r>
            <a:r>
              <a:rPr lang="en-US" b="1" u="sng" dirty="0"/>
              <a:t>avoid locking</a:t>
            </a:r>
            <a:r>
              <a:rPr lang="en-US" dirty="0"/>
              <a:t> while searching/traversing the list!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74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7" grpId="0" animBg="1"/>
      <p:bldP spid="49" grpId="0" animBg="1"/>
      <p:bldP spid="51" grpId="0" animBg="1"/>
      <p:bldP spid="53" grpId="0" animBg="1"/>
      <p:bldP spid="55" grpId="0" animBg="1"/>
      <p:bldP spid="64" grpId="0" animBg="1"/>
      <p:bldP spid="65" grpId="0"/>
      <p:bldP spid="67" grpId="0" animBg="1"/>
      <p:bldP spid="69" grpId="0" animBg="1"/>
      <p:bldP spid="71" grpId="0" animBg="1"/>
      <p:bldP spid="73" grpId="0" animBg="1"/>
      <p:bldP spid="75" grpId="0" animBg="1"/>
      <p:bldP spid="86" grpId="0" animBg="1"/>
      <p:bldP spid="6" grpId="0" animBg="1"/>
      <p:bldP spid="87" grpId="0" animBg="1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43713"/>
            <a:ext cx="10353761" cy="804153"/>
          </a:xfrm>
        </p:spPr>
        <p:txBody>
          <a:bodyPr/>
          <a:lstStyle/>
          <a:p>
            <a:r>
              <a:rPr lang="en-US" dirty="0"/>
              <a:t>Last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97021"/>
            <a:ext cx="10353762" cy="4831405"/>
          </a:xfrm>
        </p:spPr>
        <p:txBody>
          <a:bodyPr>
            <a:normAutofit/>
          </a:bodyPr>
          <a:lstStyle/>
          <a:p>
            <a:r>
              <a:rPr lang="en-US" sz="2400" dirty="0"/>
              <a:t>Probing vs chaining</a:t>
            </a:r>
          </a:p>
          <a:p>
            <a:r>
              <a:rPr lang="en-US" sz="2400" dirty="0"/>
              <a:t>Hash function quality</a:t>
            </a:r>
          </a:p>
          <a:p>
            <a:r>
              <a:rPr lang="en-US" sz="2400" dirty="0"/>
              <a:t>Started hash table expansion</a:t>
            </a:r>
          </a:p>
          <a:p>
            <a:endParaRPr lang="en-US" sz="2400" dirty="0"/>
          </a:p>
          <a:p>
            <a:r>
              <a:rPr lang="en-US" sz="2400" dirty="0"/>
              <a:t>This time:</a:t>
            </a:r>
          </a:p>
          <a:p>
            <a:pPr lvl="1"/>
            <a:r>
              <a:rPr lang="en-US" sz="2400" dirty="0"/>
              <a:t>Finishing hash table expansion</a:t>
            </a:r>
          </a:p>
          <a:p>
            <a:pPr lvl="1"/>
            <a:r>
              <a:rPr lang="en-US" sz="2400" dirty="0"/>
              <a:t>Starting </a:t>
            </a:r>
            <a:r>
              <a:rPr lang="en-US" sz="2400" b="1" dirty="0"/>
              <a:t>linked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34858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 expansion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Clarifying and finishing up after last 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503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DB2B7C-BEEB-462B-9B58-53E7277B535A}"/>
              </a:ext>
            </a:extLst>
          </p:cNvPr>
          <p:cNvSpPr/>
          <p:nvPr/>
        </p:nvSpPr>
        <p:spPr>
          <a:xfrm>
            <a:off x="523827" y="3639892"/>
            <a:ext cx="5133915" cy="2581231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 *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 *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old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int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oldCapacity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counter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*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approxSize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&lt;int&gt;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chunksClaimed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chunksDone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CB1B53-DFDA-406C-B8F7-98972D6C20AA}"/>
              </a:ext>
            </a:extLst>
          </p:cNvPr>
          <p:cNvSpPr/>
          <p:nvPr/>
        </p:nvSpPr>
        <p:spPr>
          <a:xfrm>
            <a:off x="523828" y="3307423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table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E5BA0-B5D2-49D7-AD80-DEAF82FE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2" y="127818"/>
            <a:ext cx="10809046" cy="794871"/>
          </a:xfrm>
        </p:spPr>
        <p:txBody>
          <a:bodyPr/>
          <a:lstStyle/>
          <a:p>
            <a:r>
              <a:rPr lang="en-US" b="0" dirty="0"/>
              <a:t>Recall: Rough Implementation</a:t>
            </a:r>
            <a:r>
              <a:rPr lang="en-US" dirty="0"/>
              <a:t> </a:t>
            </a:r>
            <a:r>
              <a:rPr lang="en-US" u="sng" dirty="0"/>
              <a:t>sketch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45756-2EBB-473F-900C-BE1774763EA5}"/>
              </a:ext>
            </a:extLst>
          </p:cNvPr>
          <p:cNvSpPr/>
          <p:nvPr/>
        </p:nvSpPr>
        <p:spPr>
          <a:xfrm>
            <a:off x="523828" y="1833570"/>
            <a:ext cx="5133915" cy="1229308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table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currentTable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1E9AE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/* code for operations ... */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B84254-C258-420E-8D7F-0876D7BE171D}"/>
              </a:ext>
            </a:extLst>
          </p:cNvPr>
          <p:cNvSpPr/>
          <p:nvPr/>
        </p:nvSpPr>
        <p:spPr>
          <a:xfrm>
            <a:off x="523829" y="1501101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hashmap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4653771" y="3355017"/>
            <a:ext cx="2166827" cy="942083"/>
          </a:xfrm>
          <a:prstGeom prst="wedgeRectCallout">
            <a:avLst>
              <a:gd name="adj1" fmla="val -96632"/>
              <a:gd name="adj2" fmla="val 583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old stays around so expansion can be done…</a:t>
            </a:r>
            <a:endParaRPr lang="en-CA" dirty="0"/>
          </a:p>
        </p:txBody>
      </p:sp>
      <p:sp>
        <p:nvSpPr>
          <p:cNvPr id="22" name="Rectangular Callout 21"/>
          <p:cNvSpPr/>
          <p:nvPr/>
        </p:nvSpPr>
        <p:spPr>
          <a:xfrm>
            <a:off x="4180225" y="1006275"/>
            <a:ext cx="2560929" cy="942083"/>
          </a:xfrm>
          <a:prstGeom prst="wedgeRectCallout">
            <a:avLst>
              <a:gd name="adj1" fmla="val -37030"/>
              <a:gd name="adj2" fmla="val 759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Atomic pointer to current table </a:t>
            </a:r>
            <a:r>
              <a:rPr lang="en-US" dirty="0" err="1"/>
              <a:t>struct</a:t>
            </a:r>
            <a:endParaRPr lang="en-CA" dirty="0"/>
          </a:p>
        </p:txBody>
      </p:sp>
      <p:sp>
        <p:nvSpPr>
          <p:cNvPr id="23" name="Rectangular Callout 20">
            <a:extLst>
              <a:ext uri="{FF2B5EF4-FFF2-40B4-BE49-F238E27FC236}">
                <a16:creationId xmlns:a16="http://schemas.microsoft.com/office/drawing/2014/main" id="{0D455536-21F0-4D22-86EA-6DC6FEF73983}"/>
              </a:ext>
            </a:extLst>
          </p:cNvPr>
          <p:cNvSpPr/>
          <p:nvPr/>
        </p:nvSpPr>
        <p:spPr>
          <a:xfrm>
            <a:off x="4653771" y="3355017"/>
            <a:ext cx="2166827" cy="942083"/>
          </a:xfrm>
          <a:prstGeom prst="wedgeRectCallout">
            <a:avLst>
              <a:gd name="adj1" fmla="val -109693"/>
              <a:gd name="adj2" fmla="val 1158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old stays around so expansion can be done…</a:t>
            </a:r>
            <a:endParaRPr lang="en-CA" dirty="0"/>
          </a:p>
        </p:txBody>
      </p:sp>
      <p:sp>
        <p:nvSpPr>
          <p:cNvPr id="24" name="Rectangular Callout 23"/>
          <p:cNvSpPr/>
          <p:nvPr/>
        </p:nvSpPr>
        <p:spPr>
          <a:xfrm>
            <a:off x="5155757" y="5285688"/>
            <a:ext cx="2166827" cy="622570"/>
          </a:xfrm>
          <a:prstGeom prst="wedgeRectCallout">
            <a:avLst>
              <a:gd name="adj1" fmla="val -88678"/>
              <a:gd name="adj2" fmla="val 2012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Erratum: changed since last lecture!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8088852" y="1032659"/>
            <a:ext cx="2734790" cy="16018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/>
              <a:t>Initial</a:t>
            </a:r>
            <a:r>
              <a:rPr lang="en-US" dirty="0"/>
              <a:t> table </a:t>
            </a:r>
            <a:r>
              <a:rPr lang="en-US" dirty="0" err="1"/>
              <a:t>struct</a:t>
            </a:r>
            <a:r>
              <a:rPr lang="en-US" dirty="0"/>
              <a:t>:</a:t>
            </a:r>
          </a:p>
          <a:p>
            <a:r>
              <a:rPr lang="en-US" dirty="0"/>
              <a:t>old = NULL</a:t>
            </a:r>
          </a:p>
          <a:p>
            <a:r>
              <a:rPr lang="en-US" dirty="0" err="1"/>
              <a:t>oldCapacity</a:t>
            </a:r>
            <a:r>
              <a:rPr lang="en-US" dirty="0"/>
              <a:t> = 0</a:t>
            </a:r>
          </a:p>
          <a:p>
            <a:r>
              <a:rPr lang="en-US" dirty="0" err="1"/>
              <a:t>chunksClaimed</a:t>
            </a:r>
            <a:r>
              <a:rPr lang="en-US" dirty="0"/>
              <a:t> = 0</a:t>
            </a:r>
          </a:p>
          <a:p>
            <a:r>
              <a:rPr lang="en-US" dirty="0" err="1"/>
              <a:t>chunksDone</a:t>
            </a:r>
            <a:r>
              <a:rPr lang="en-US" dirty="0"/>
              <a:t> = 0</a:t>
            </a:r>
            <a:endParaRPr lang="en-CA" dirty="0"/>
          </a:p>
        </p:txBody>
      </p:sp>
      <p:sp>
        <p:nvSpPr>
          <p:cNvPr id="13" name="Rectangular Callout 12"/>
          <p:cNvSpPr/>
          <p:nvPr/>
        </p:nvSpPr>
        <p:spPr>
          <a:xfrm>
            <a:off x="6904357" y="2932538"/>
            <a:ext cx="5221679" cy="749770"/>
          </a:xfrm>
          <a:prstGeom prst="wedgeRectCallout">
            <a:avLst>
              <a:gd name="adj1" fmla="val -11176"/>
              <a:gd name="adj2" fmla="val -983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Note total number of chunks in old is 0, so </a:t>
            </a:r>
            <a:r>
              <a:rPr lang="en-US" b="1" dirty="0" err="1"/>
              <a:t>chunksDone</a:t>
            </a:r>
            <a:r>
              <a:rPr lang="en-US" b="1" dirty="0"/>
              <a:t> = 0 means expansion is “done.”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7670561" y="3921774"/>
            <a:ext cx="4203670" cy="16018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Result of </a:t>
            </a:r>
            <a:r>
              <a:rPr lang="en-US" b="1" u="sng" dirty="0" err="1"/>
              <a:t>createNewTableStruct</a:t>
            </a:r>
            <a:r>
              <a:rPr lang="en-US" b="1" u="sng" dirty="0"/>
              <a:t>(t)</a:t>
            </a:r>
            <a:r>
              <a:rPr lang="en-US" dirty="0"/>
              <a:t>:</a:t>
            </a:r>
          </a:p>
          <a:p>
            <a:r>
              <a:rPr lang="en-US" dirty="0"/>
              <a:t>old = t-&gt;data</a:t>
            </a:r>
          </a:p>
          <a:p>
            <a:r>
              <a:rPr lang="en-US" dirty="0" err="1"/>
              <a:t>oldCapacity</a:t>
            </a:r>
            <a:r>
              <a:rPr lang="en-US" dirty="0"/>
              <a:t> = t-&gt;capacity</a:t>
            </a:r>
          </a:p>
          <a:p>
            <a:r>
              <a:rPr lang="en-US" dirty="0" err="1"/>
              <a:t>chunksClaimed</a:t>
            </a:r>
            <a:r>
              <a:rPr lang="en-US" dirty="0"/>
              <a:t> = 0</a:t>
            </a:r>
          </a:p>
          <a:p>
            <a:r>
              <a:rPr lang="en-US" dirty="0" err="1"/>
              <a:t>chunksDone</a:t>
            </a:r>
            <a:r>
              <a:rPr lang="en-US" dirty="0"/>
              <a:t> = 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24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5BA0-B5D2-49D7-AD80-DEAF82FE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98" y="153513"/>
            <a:ext cx="10353761" cy="624218"/>
          </a:xfrm>
        </p:spPr>
        <p:txBody>
          <a:bodyPr>
            <a:normAutofit/>
          </a:bodyPr>
          <a:lstStyle/>
          <a:p>
            <a:r>
              <a:rPr lang="en-US" dirty="0"/>
              <a:t>Recall: Code from last time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AFA482-43D2-40B7-8330-8CD1ACCF5B70}"/>
              </a:ext>
            </a:extLst>
          </p:cNvPr>
          <p:cNvSpPr/>
          <p:nvPr/>
        </p:nvSpPr>
        <p:spPr>
          <a:xfrm>
            <a:off x="411590" y="1387201"/>
            <a:ext cx="7739806" cy="4880109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table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currentTable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 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expandAsNeeded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MARKED_MASK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MARKED_MASK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} } }</a:t>
            </a: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assert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04DBD6-8E61-46C4-A141-883E58308FCA}"/>
              </a:ext>
            </a:extLst>
          </p:cNvPr>
          <p:cNvSpPr/>
          <p:nvPr/>
        </p:nvSpPr>
        <p:spPr>
          <a:xfrm>
            <a:off x="411590" y="1054733"/>
            <a:ext cx="7739805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hashmap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6DA5DDE-E16C-49AA-9D9C-40BEF4A0E32B}"/>
              </a:ext>
            </a:extLst>
          </p:cNvPr>
          <p:cNvSpPr/>
          <p:nvPr/>
        </p:nvSpPr>
        <p:spPr>
          <a:xfrm>
            <a:off x="7548664" y="3045230"/>
            <a:ext cx="4373755" cy="686065"/>
          </a:xfrm>
          <a:prstGeom prst="wedgeRectCallout">
            <a:avLst>
              <a:gd name="adj1" fmla="val -60455"/>
              <a:gd name="adj2" fmla="val 16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Found evidence of expansion…</a:t>
            </a:r>
            <a:br>
              <a:rPr lang="en-US" dirty="0"/>
            </a:br>
            <a:r>
              <a:rPr lang="en-US" dirty="0"/>
              <a:t>restart to help / get into the new table</a:t>
            </a:r>
            <a:endParaRPr lang="en-US" b="1" dirty="0"/>
          </a:p>
        </p:txBody>
      </p:sp>
      <p:sp>
        <p:nvSpPr>
          <p:cNvPr id="9" name="Speech Bubble: Rectangle 13">
            <a:extLst>
              <a:ext uri="{FF2B5EF4-FFF2-40B4-BE49-F238E27FC236}">
                <a16:creationId xmlns:a16="http://schemas.microsoft.com/office/drawing/2014/main" id="{48055119-93BC-4EF3-8CFE-033EDDAE05E5}"/>
              </a:ext>
            </a:extLst>
          </p:cNvPr>
          <p:cNvSpPr/>
          <p:nvPr/>
        </p:nvSpPr>
        <p:spPr>
          <a:xfrm>
            <a:off x="4555576" y="773935"/>
            <a:ext cx="5878960" cy="960679"/>
          </a:xfrm>
          <a:prstGeom prst="wedgeRectCallout">
            <a:avLst>
              <a:gd name="adj1" fmla="val -24756"/>
              <a:gd name="adj2" fmla="val 103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if we need to expand, and start expansion as necessary, or help ongoing expansion. If we start or help expansion, retry our insert (in the new table)</a:t>
            </a:r>
          </a:p>
        </p:txBody>
      </p:sp>
    </p:spTree>
    <p:extLst>
      <p:ext uri="{BB962C8B-B14F-4D97-AF65-F5344CB8AC3E}">
        <p14:creationId xmlns:p14="http://schemas.microsoft.com/office/powerpoint/2010/main" val="161907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" y="61471"/>
            <a:ext cx="10088842" cy="6611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7576457" y="122945"/>
            <a:ext cx="4513780" cy="614722"/>
          </a:xfrm>
          <a:prstGeom prst="wedgeRectCallout">
            <a:avLst>
              <a:gd name="adj1" fmla="val -23463"/>
              <a:gd name="adj2" fmla="val -480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Clarifying</a:t>
            </a:r>
            <a:r>
              <a:rPr lang="en-US" sz="2400" b="1" dirty="0"/>
              <a:t> </a:t>
            </a:r>
            <a:r>
              <a:rPr lang="en-US" sz="2400" dirty="0"/>
              <a:t>the last lecture</a:t>
            </a:r>
            <a:endParaRPr lang="en-CA" sz="2400" dirty="0"/>
          </a:p>
        </p:txBody>
      </p:sp>
      <p:sp>
        <p:nvSpPr>
          <p:cNvPr id="7" name="Rectangular Callout 6"/>
          <p:cNvSpPr/>
          <p:nvPr/>
        </p:nvSpPr>
        <p:spPr>
          <a:xfrm>
            <a:off x="8058873" y="4359401"/>
            <a:ext cx="3074369" cy="786503"/>
          </a:xfrm>
          <a:prstGeom prst="wedgeRectCallout">
            <a:avLst>
              <a:gd name="adj1" fmla="val -66523"/>
              <a:gd name="adj2" fmla="val -50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Wait</a:t>
            </a:r>
            <a:r>
              <a:rPr lang="en-US" dirty="0"/>
              <a:t> until expansion is finished before returning!</a:t>
            </a:r>
            <a:endParaRPr lang="en-CA" dirty="0"/>
          </a:p>
        </p:txBody>
      </p:sp>
      <p:sp>
        <p:nvSpPr>
          <p:cNvPr id="8" name="Rectangular Callout 7"/>
          <p:cNvSpPr/>
          <p:nvPr/>
        </p:nvSpPr>
        <p:spPr>
          <a:xfrm>
            <a:off x="8438285" y="2753240"/>
            <a:ext cx="3651952" cy="1228164"/>
          </a:xfrm>
          <a:prstGeom prst="wedgeRectCallout">
            <a:avLst>
              <a:gd name="adj1" fmla="val 17220"/>
              <a:gd name="adj2" fmla="val 818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Important!</a:t>
            </a:r>
            <a:r>
              <a:rPr lang="en-US" dirty="0"/>
              <a:t> Last time I made a mistake... Actually </a:t>
            </a:r>
            <a:r>
              <a:rPr lang="en-US" b="1" dirty="0"/>
              <a:t>cannot</a:t>
            </a:r>
            <a:r>
              <a:rPr lang="en-US" dirty="0"/>
              <a:t> let threads insert into </a:t>
            </a:r>
            <a:r>
              <a:rPr lang="en-US" b="1" dirty="0"/>
              <a:t>the new table </a:t>
            </a:r>
            <a:r>
              <a:rPr lang="en-US" dirty="0"/>
              <a:t>until after expansion is </a:t>
            </a:r>
            <a:r>
              <a:rPr lang="en-US" b="1" dirty="0"/>
              <a:t>done!</a:t>
            </a:r>
            <a:endParaRPr lang="en-CA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5183296" y="3800948"/>
            <a:ext cx="2393161" cy="411266"/>
          </a:xfrm>
          <a:prstGeom prst="wedgeRectCallout">
            <a:avLst>
              <a:gd name="adj1" fmla="val -73908"/>
              <a:gd name="adj2" fmla="val -200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about this?</a:t>
            </a:r>
            <a:endParaRPr lang="en-CA" dirty="0"/>
          </a:p>
        </p:txBody>
      </p:sp>
      <p:sp>
        <p:nvSpPr>
          <p:cNvPr id="10" name="Rectangular Callout 9"/>
          <p:cNvSpPr/>
          <p:nvPr/>
        </p:nvSpPr>
        <p:spPr>
          <a:xfrm>
            <a:off x="5656141" y="1537958"/>
            <a:ext cx="3074369" cy="786503"/>
          </a:xfrm>
          <a:prstGeom prst="wedgeRectCallout">
            <a:avLst>
              <a:gd name="adj1" fmla="val -65046"/>
              <a:gd name="adj2" fmla="val 839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Note: for initial table </a:t>
            </a:r>
            <a:r>
              <a:rPr lang="en-US" b="1" dirty="0" err="1"/>
              <a:t>struct</a:t>
            </a:r>
            <a:r>
              <a:rPr lang="en-US" b="1" dirty="0"/>
              <a:t>, this is a no-op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76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B45B-3DF2-4C53-A12A-00A7EF2C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12379"/>
            <a:ext cx="10353761" cy="806824"/>
          </a:xfrm>
        </p:spPr>
        <p:txBody>
          <a:bodyPr/>
          <a:lstStyle/>
          <a:p>
            <a:r>
              <a:rPr lang="en-US" dirty="0"/>
              <a:t>Making migration more 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E0A4-240F-4F1F-8CAF-9B9B6E76D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54977"/>
            <a:ext cx="10353762" cy="4699187"/>
          </a:xfrm>
        </p:spPr>
        <p:txBody>
          <a:bodyPr>
            <a:normAutofit/>
          </a:bodyPr>
          <a:lstStyle/>
          <a:p>
            <a:r>
              <a:rPr lang="en-US" b="1" u="sng" dirty="0"/>
              <a:t>Typical index function</a:t>
            </a:r>
            <a:r>
              <a:rPr lang="en-US" dirty="0"/>
              <a:t> to get a </a:t>
            </a:r>
            <a:r>
              <a:rPr lang="en-US" b="1" dirty="0"/>
              <a:t>bucket</a:t>
            </a:r>
            <a:r>
              <a:rPr lang="en-US" dirty="0"/>
              <a:t> index from a key: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index = hash(key) % capacity</a:t>
            </a:r>
          </a:p>
          <a:p>
            <a:pPr lvl="1"/>
            <a:r>
              <a:rPr lang="en-US" dirty="0"/>
              <a:t>If capacity doubles, indexes of keys are </a:t>
            </a:r>
            <a:r>
              <a:rPr lang="en-US" b="1" u="sng" dirty="0"/>
              <a:t>scrambled</a:t>
            </a:r>
          </a:p>
          <a:p>
            <a:pPr lvl="2"/>
            <a:r>
              <a:rPr lang="en-US" dirty="0"/>
              <a:t>Hash 23 in array of size 12:</a:t>
            </a:r>
            <a:r>
              <a:rPr lang="en-US" dirty="0">
                <a:sym typeface="Wingdings" panose="05000000000000000000" pitchFamily="2" charset="2"/>
              </a:rPr>
              <a:t> bucket 11</a:t>
            </a:r>
            <a:r>
              <a:rPr lang="en-US" dirty="0"/>
              <a:t>	   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	in array of size 24:</a:t>
            </a:r>
            <a:r>
              <a:rPr lang="en-US" dirty="0">
                <a:sym typeface="Wingdings" panose="05000000000000000000" pitchFamily="2" charset="2"/>
              </a:rPr>
              <a:t> bucket 23</a:t>
            </a:r>
            <a:endParaRPr lang="en-US" dirty="0"/>
          </a:p>
          <a:p>
            <a:pPr lvl="2"/>
            <a:r>
              <a:rPr lang="en-US" dirty="0"/>
              <a:t>Hash 13 in array of size 12: bucket 1	      </a:t>
            </a:r>
            <a:r>
              <a:rPr lang="en-US" dirty="0">
                <a:sym typeface="Wingdings" panose="05000000000000000000" pitchFamily="2" charset="2"/>
              </a:rPr>
              <a:t>	</a:t>
            </a:r>
            <a:r>
              <a:rPr lang="en-US" dirty="0"/>
              <a:t>in array of size 24:</a:t>
            </a:r>
            <a:r>
              <a:rPr lang="en-US" dirty="0">
                <a:sym typeface="Wingdings" panose="05000000000000000000" pitchFamily="2" charset="2"/>
              </a:rPr>
              <a:t> bucket 13</a:t>
            </a:r>
          </a:p>
          <a:p>
            <a:r>
              <a:rPr lang="en-US" b="1" u="sng" dirty="0">
                <a:sym typeface="Wingdings" panose="05000000000000000000" pitchFamily="2" charset="2"/>
              </a:rPr>
              <a:t>Scaled index function</a:t>
            </a:r>
          </a:p>
          <a:p>
            <a:pPr lvl="1"/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index = floor( hash(key) / </a:t>
            </a:r>
            <a:r>
              <a:rPr lang="en-US" b="1" dirty="0" err="1">
                <a:solidFill>
                  <a:srgbClr val="FFFF00"/>
                </a:solidFill>
                <a:sym typeface="Wingdings" panose="05000000000000000000" pitchFamily="2" charset="2"/>
              </a:rPr>
              <a:t>largestHashPossible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 * capacity)</a:t>
            </a:r>
          </a:p>
          <a:p>
            <a:pPr lvl="1"/>
            <a:r>
              <a:rPr lang="en-US" dirty="0"/>
              <a:t>If capacity doubles, indexes of keys are </a:t>
            </a:r>
            <a:r>
              <a:rPr lang="en-US" b="1" u="sng" dirty="0"/>
              <a:t>doubled</a:t>
            </a:r>
          </a:p>
          <a:p>
            <a:pPr lvl="2"/>
            <a:r>
              <a:rPr lang="en-US" dirty="0"/>
              <a:t>In array of size 12: bucket 11	     </a:t>
            </a:r>
            <a:r>
              <a:rPr lang="en-US" dirty="0">
                <a:sym typeface="Wingdings" panose="05000000000000000000" pitchFamily="2" charset="2"/>
              </a:rPr>
              <a:t>	in array of size 24: </a:t>
            </a:r>
            <a:r>
              <a:rPr lang="en-US" dirty="0"/>
              <a:t>bucket 22</a:t>
            </a:r>
          </a:p>
          <a:p>
            <a:pPr lvl="2"/>
            <a:r>
              <a:rPr lang="en-US" dirty="0"/>
              <a:t>In array of size 12: bucket 1	      </a:t>
            </a:r>
            <a:r>
              <a:rPr lang="en-US" dirty="0">
                <a:sym typeface="Wingdings" panose="05000000000000000000" pitchFamily="2" charset="2"/>
              </a:rPr>
              <a:t>	</a:t>
            </a:r>
            <a:r>
              <a:rPr lang="en-US" dirty="0"/>
              <a:t>in array of size 24:</a:t>
            </a:r>
            <a:r>
              <a:rPr lang="en-US" dirty="0">
                <a:sym typeface="Wingdings" panose="05000000000000000000" pitchFamily="2" charset="2"/>
              </a:rPr>
              <a:t> bucket 2</a:t>
            </a:r>
          </a:p>
          <a:p>
            <a:r>
              <a:rPr lang="en-US" dirty="0">
                <a:sym typeface="Wingdings" panose="05000000000000000000" pitchFamily="2" charset="2"/>
              </a:rPr>
              <a:t>With predictable indexes, can expand more efficiently!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B45B-3DF2-4C53-A12A-00A7EF2C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A1A6D9-24ED-4986-8210-2822FBAECDB7}"/>
              </a:ext>
            </a:extLst>
          </p:cNvPr>
          <p:cNvSpPr/>
          <p:nvPr/>
        </p:nvSpPr>
        <p:spPr>
          <a:xfrm>
            <a:off x="1852341" y="281324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81304-7A61-4D9C-A8E6-DEAD9E6F4107}"/>
              </a:ext>
            </a:extLst>
          </p:cNvPr>
          <p:cNvSpPr/>
          <p:nvPr/>
        </p:nvSpPr>
        <p:spPr>
          <a:xfrm>
            <a:off x="2337919" y="281324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B5AA8-98D3-41AA-B636-0C362594B75D}"/>
              </a:ext>
            </a:extLst>
          </p:cNvPr>
          <p:cNvSpPr/>
          <p:nvPr/>
        </p:nvSpPr>
        <p:spPr>
          <a:xfrm>
            <a:off x="3794653" y="281324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509945-DE2C-45E6-A9E2-1CEF040B0381}"/>
              </a:ext>
            </a:extLst>
          </p:cNvPr>
          <p:cNvSpPr/>
          <p:nvPr/>
        </p:nvSpPr>
        <p:spPr>
          <a:xfrm>
            <a:off x="4765809" y="281324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B9BF32-7E5E-4196-B337-027681211012}"/>
              </a:ext>
            </a:extLst>
          </p:cNvPr>
          <p:cNvSpPr/>
          <p:nvPr/>
        </p:nvSpPr>
        <p:spPr>
          <a:xfrm>
            <a:off x="5251387" y="281324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2456C6-0E78-4BDA-8618-A2973DCEAE2B}"/>
              </a:ext>
            </a:extLst>
          </p:cNvPr>
          <p:cNvSpPr/>
          <p:nvPr/>
        </p:nvSpPr>
        <p:spPr>
          <a:xfrm>
            <a:off x="4276402" y="281324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67AF91-483F-4658-AD93-A6FE03B13E40}"/>
              </a:ext>
            </a:extLst>
          </p:cNvPr>
          <p:cNvGrpSpPr/>
          <p:nvPr/>
        </p:nvGrpSpPr>
        <p:grpSpPr>
          <a:xfrm>
            <a:off x="2821406" y="2814724"/>
            <a:ext cx="488363" cy="491928"/>
            <a:chOff x="5326553" y="4812389"/>
            <a:chExt cx="488363" cy="4919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D3E22E-C7C6-4770-912A-C852E230F1AA}"/>
                </a:ext>
              </a:extLst>
            </p:cNvPr>
            <p:cNvSpPr/>
            <p:nvPr/>
          </p:nvSpPr>
          <p:spPr>
            <a:xfrm>
              <a:off x="5329338" y="4812389"/>
              <a:ext cx="485578" cy="4855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0E8EEA8-B4E1-4630-96B3-C4BA0A7B9133}"/>
                </a:ext>
              </a:extLst>
            </p:cNvPr>
            <p:cNvCxnSpPr/>
            <p:nvPr/>
          </p:nvCxnSpPr>
          <p:spPr>
            <a:xfrm>
              <a:off x="5326553" y="4812389"/>
              <a:ext cx="488363" cy="49192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CA73E4-D3BF-4AE6-B75C-AB3C636370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553" y="4812389"/>
              <a:ext cx="488363" cy="48557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19102D-BE54-42A6-85EF-91C85EADB221}"/>
              </a:ext>
            </a:extLst>
          </p:cNvPr>
          <p:cNvGrpSpPr/>
          <p:nvPr/>
        </p:nvGrpSpPr>
        <p:grpSpPr>
          <a:xfrm>
            <a:off x="3307683" y="2813525"/>
            <a:ext cx="488363" cy="491928"/>
            <a:chOff x="5326553" y="4812389"/>
            <a:chExt cx="488363" cy="4919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DBAD38-E173-4F14-A691-687B93C76B2B}"/>
                </a:ext>
              </a:extLst>
            </p:cNvPr>
            <p:cNvSpPr/>
            <p:nvPr/>
          </p:nvSpPr>
          <p:spPr>
            <a:xfrm>
              <a:off x="5329338" y="4812389"/>
              <a:ext cx="485578" cy="4855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412C29-4BB8-4DA2-8E9B-FA1526331BFA}"/>
                </a:ext>
              </a:extLst>
            </p:cNvPr>
            <p:cNvCxnSpPr/>
            <p:nvPr/>
          </p:nvCxnSpPr>
          <p:spPr>
            <a:xfrm>
              <a:off x="5326553" y="4812389"/>
              <a:ext cx="488363" cy="49192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2B2755-940C-4F72-9527-7320904B6D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553" y="4812389"/>
              <a:ext cx="488363" cy="48557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A4FA550-8212-406D-B80C-A5D60ECDC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311" y="2845971"/>
            <a:ext cx="399958" cy="42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957432-B5CD-40A8-9AA6-C3646D60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885" y="2845971"/>
            <a:ext cx="399958" cy="4201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74F5DF-B639-4988-9913-53067CFCACD0}"/>
              </a:ext>
            </a:extLst>
          </p:cNvPr>
          <p:cNvSpPr/>
          <p:nvPr/>
        </p:nvSpPr>
        <p:spPr>
          <a:xfrm>
            <a:off x="5736965" y="281324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D0C70C-91D6-441E-B0E7-E23144794FE3}"/>
              </a:ext>
            </a:extLst>
          </p:cNvPr>
          <p:cNvSpPr/>
          <p:nvPr/>
        </p:nvSpPr>
        <p:spPr>
          <a:xfrm>
            <a:off x="6222543" y="281324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3C07C3-01E8-47CE-A929-D7E08932E48C}"/>
              </a:ext>
            </a:extLst>
          </p:cNvPr>
          <p:cNvSpPr txBox="1"/>
          <p:nvPr/>
        </p:nvSpPr>
        <p:spPr>
          <a:xfrm>
            <a:off x="595760" y="2870038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Old table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CCBDD7-5B9F-4E99-8413-E0927657965D}"/>
              </a:ext>
            </a:extLst>
          </p:cNvPr>
          <p:cNvSpPr/>
          <p:nvPr/>
        </p:nvSpPr>
        <p:spPr>
          <a:xfrm>
            <a:off x="1854234" y="419380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6EA03B-A57D-4618-A2A9-A90096E8A3D1}"/>
              </a:ext>
            </a:extLst>
          </p:cNvPr>
          <p:cNvSpPr/>
          <p:nvPr/>
        </p:nvSpPr>
        <p:spPr>
          <a:xfrm>
            <a:off x="2339812" y="419380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2B3D38-332E-4849-BCBA-5A76E0733FDD}"/>
              </a:ext>
            </a:extLst>
          </p:cNvPr>
          <p:cNvSpPr/>
          <p:nvPr/>
        </p:nvSpPr>
        <p:spPr>
          <a:xfrm>
            <a:off x="3796546" y="419380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75B53A-CDC2-4276-B4C7-0EB18605C4A0}"/>
              </a:ext>
            </a:extLst>
          </p:cNvPr>
          <p:cNvSpPr/>
          <p:nvPr/>
        </p:nvSpPr>
        <p:spPr>
          <a:xfrm>
            <a:off x="4765321" y="419380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9D41F7-E01A-4E18-BB82-41AC322BF28F}"/>
              </a:ext>
            </a:extLst>
          </p:cNvPr>
          <p:cNvSpPr/>
          <p:nvPr/>
        </p:nvSpPr>
        <p:spPr>
          <a:xfrm>
            <a:off x="5253280" y="419380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8C6D26-95FF-469B-B7C5-9DF5327E30A1}"/>
              </a:ext>
            </a:extLst>
          </p:cNvPr>
          <p:cNvSpPr/>
          <p:nvPr/>
        </p:nvSpPr>
        <p:spPr>
          <a:xfrm>
            <a:off x="4278295" y="419380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0A89FED-B390-409F-8AA2-E9E68F308956}"/>
              </a:ext>
            </a:extLst>
          </p:cNvPr>
          <p:cNvSpPr/>
          <p:nvPr/>
        </p:nvSpPr>
        <p:spPr>
          <a:xfrm>
            <a:off x="5738858" y="419380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7991A6-071F-4099-AA11-C13DA32913A6}"/>
              </a:ext>
            </a:extLst>
          </p:cNvPr>
          <p:cNvSpPr/>
          <p:nvPr/>
        </p:nvSpPr>
        <p:spPr>
          <a:xfrm>
            <a:off x="6224436" y="419380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8A7FE2-C86B-48B3-AF84-062554F09F2B}"/>
              </a:ext>
            </a:extLst>
          </p:cNvPr>
          <p:cNvSpPr/>
          <p:nvPr/>
        </p:nvSpPr>
        <p:spPr>
          <a:xfrm>
            <a:off x="7681170" y="419380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7A68F6F-56DB-4D7E-BE2A-EE99DC9EF293}"/>
              </a:ext>
            </a:extLst>
          </p:cNvPr>
          <p:cNvSpPr/>
          <p:nvPr/>
        </p:nvSpPr>
        <p:spPr>
          <a:xfrm>
            <a:off x="8652326" y="419380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2150EB1-9231-4D8C-950C-296D73E28E84}"/>
              </a:ext>
            </a:extLst>
          </p:cNvPr>
          <p:cNvSpPr/>
          <p:nvPr/>
        </p:nvSpPr>
        <p:spPr>
          <a:xfrm>
            <a:off x="9137904" y="419380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7123D0-0C6A-4A97-9385-6398EFB047DA}"/>
              </a:ext>
            </a:extLst>
          </p:cNvPr>
          <p:cNvSpPr/>
          <p:nvPr/>
        </p:nvSpPr>
        <p:spPr>
          <a:xfrm>
            <a:off x="8162919" y="4193808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DE1E560-A4B5-4696-BAFA-E14527FE60AA}"/>
              </a:ext>
            </a:extLst>
          </p:cNvPr>
          <p:cNvSpPr/>
          <p:nvPr/>
        </p:nvSpPr>
        <p:spPr>
          <a:xfrm>
            <a:off x="7197090" y="419485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69CC15-BF8E-40D6-9067-14E2E3677DC9}"/>
              </a:ext>
            </a:extLst>
          </p:cNvPr>
          <p:cNvSpPr txBox="1"/>
          <p:nvPr/>
        </p:nvSpPr>
        <p:spPr>
          <a:xfrm>
            <a:off x="519962" y="4250598"/>
            <a:ext cx="125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New table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C3C4AA-4D8F-45D2-B73E-568C33DAD167}"/>
              </a:ext>
            </a:extLst>
          </p:cNvPr>
          <p:cNvSpPr/>
          <p:nvPr/>
        </p:nvSpPr>
        <p:spPr>
          <a:xfrm>
            <a:off x="10111123" y="419329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FF86BBA-B114-47BD-82A5-766701C070D8}"/>
              </a:ext>
            </a:extLst>
          </p:cNvPr>
          <p:cNvSpPr/>
          <p:nvPr/>
        </p:nvSpPr>
        <p:spPr>
          <a:xfrm>
            <a:off x="11082279" y="419329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2043CBC-3078-4A68-BD92-0F9A2ADF2B7E}"/>
              </a:ext>
            </a:extLst>
          </p:cNvPr>
          <p:cNvSpPr/>
          <p:nvPr/>
        </p:nvSpPr>
        <p:spPr>
          <a:xfrm>
            <a:off x="10592872" y="419329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C70F006-376D-4F37-9DAE-7BE6E406A3FC}"/>
              </a:ext>
            </a:extLst>
          </p:cNvPr>
          <p:cNvSpPr/>
          <p:nvPr/>
        </p:nvSpPr>
        <p:spPr>
          <a:xfrm>
            <a:off x="9627043" y="4194340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CA6C93E-4433-478B-A0FB-ECE5DBFAC5B3}"/>
              </a:ext>
            </a:extLst>
          </p:cNvPr>
          <p:cNvSpPr/>
          <p:nvPr/>
        </p:nvSpPr>
        <p:spPr>
          <a:xfrm>
            <a:off x="3318521" y="4194197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DE3831-8586-4F65-98B0-006077D8A207}"/>
              </a:ext>
            </a:extLst>
          </p:cNvPr>
          <p:cNvSpPr/>
          <p:nvPr/>
        </p:nvSpPr>
        <p:spPr>
          <a:xfrm>
            <a:off x="2829114" y="4194197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35AC7E7-B8DB-416C-9FC7-5045460115F5}"/>
              </a:ext>
            </a:extLst>
          </p:cNvPr>
          <p:cNvSpPr/>
          <p:nvPr/>
        </p:nvSpPr>
        <p:spPr>
          <a:xfrm>
            <a:off x="6709732" y="419485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650E9F3-6983-406B-B609-899BEF0777C4}"/>
              </a:ext>
            </a:extLst>
          </p:cNvPr>
          <p:cNvSpPr/>
          <p:nvPr/>
        </p:nvSpPr>
        <p:spPr>
          <a:xfrm>
            <a:off x="1834667" y="3283535"/>
            <a:ext cx="3914588" cy="902447"/>
          </a:xfrm>
          <a:custGeom>
            <a:avLst/>
            <a:gdLst>
              <a:gd name="connsiteX0" fmla="*/ 0 w 3914588"/>
              <a:gd name="connsiteY0" fmla="*/ 0 h 902447"/>
              <a:gd name="connsiteX1" fmla="*/ 1942353 w 3914588"/>
              <a:gd name="connsiteY1" fmla="*/ 0 h 902447"/>
              <a:gd name="connsiteX2" fmla="*/ 3914588 w 3914588"/>
              <a:gd name="connsiteY2" fmla="*/ 902447 h 902447"/>
              <a:gd name="connsiteX3" fmla="*/ 17929 w 3914588"/>
              <a:gd name="connsiteY3" fmla="*/ 902447 h 902447"/>
              <a:gd name="connsiteX4" fmla="*/ 0 w 3914588"/>
              <a:gd name="connsiteY4" fmla="*/ 0 h 90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588" h="902447">
                <a:moveTo>
                  <a:pt x="0" y="0"/>
                </a:moveTo>
                <a:lnTo>
                  <a:pt x="1942353" y="0"/>
                </a:lnTo>
                <a:lnTo>
                  <a:pt x="3914588" y="902447"/>
                </a:lnTo>
                <a:lnTo>
                  <a:pt x="17929" y="9024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One thread can copy</a:t>
            </a:r>
            <a:br>
              <a:rPr lang="en-US" dirty="0"/>
            </a:br>
            <a:r>
              <a:rPr lang="en-US" b="1" dirty="0"/>
              <a:t>without</a:t>
            </a:r>
            <a:r>
              <a:rPr lang="en-US" dirty="0"/>
              <a:t> synchronization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5CB8D3A9-35DF-453C-A5A1-89D3ED69033F}"/>
              </a:ext>
            </a:extLst>
          </p:cNvPr>
          <p:cNvSpPr/>
          <p:nvPr/>
        </p:nvSpPr>
        <p:spPr>
          <a:xfrm>
            <a:off x="4273176" y="3299002"/>
            <a:ext cx="5366870" cy="890494"/>
          </a:xfrm>
          <a:custGeom>
            <a:avLst/>
            <a:gdLst>
              <a:gd name="connsiteX0" fmla="*/ 0 w 5366870"/>
              <a:gd name="connsiteY0" fmla="*/ 0 h 890494"/>
              <a:gd name="connsiteX1" fmla="*/ 2432423 w 5366870"/>
              <a:gd name="connsiteY1" fmla="*/ 890494 h 890494"/>
              <a:gd name="connsiteX2" fmla="*/ 5366870 w 5366870"/>
              <a:gd name="connsiteY2" fmla="*/ 884517 h 890494"/>
              <a:gd name="connsiteX3" fmla="*/ 1446306 w 5366870"/>
              <a:gd name="connsiteY3" fmla="*/ 0 h 890494"/>
              <a:gd name="connsiteX4" fmla="*/ 0 w 5366870"/>
              <a:gd name="connsiteY4" fmla="*/ 0 h 89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6870" h="890494">
                <a:moveTo>
                  <a:pt x="0" y="0"/>
                </a:moveTo>
                <a:lnTo>
                  <a:pt x="2432423" y="890494"/>
                </a:lnTo>
                <a:lnTo>
                  <a:pt x="5366870" y="884517"/>
                </a:lnTo>
                <a:lnTo>
                  <a:pt x="144630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0770492-43E8-489C-95AB-1EEEFCF8DC13}"/>
              </a:ext>
            </a:extLst>
          </p:cNvPr>
          <p:cNvSpPr/>
          <p:nvPr/>
        </p:nvSpPr>
        <p:spPr>
          <a:xfrm>
            <a:off x="1850546" y="419146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E61514B-F3E0-486C-96D8-F544D70A9F80}"/>
              </a:ext>
            </a:extLst>
          </p:cNvPr>
          <p:cNvSpPr/>
          <p:nvPr/>
        </p:nvSpPr>
        <p:spPr>
          <a:xfrm>
            <a:off x="2825426" y="419185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45EF48F-5454-4475-AFD3-B0AF72EA67F4}"/>
              </a:ext>
            </a:extLst>
          </p:cNvPr>
          <p:cNvSpPr/>
          <p:nvPr/>
        </p:nvSpPr>
        <p:spPr>
          <a:xfrm>
            <a:off x="7679545" y="419360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5842F54-BB0C-4CB9-B405-EBE951D54C60}"/>
              </a:ext>
            </a:extLst>
          </p:cNvPr>
          <p:cNvSpPr/>
          <p:nvPr/>
        </p:nvSpPr>
        <p:spPr>
          <a:xfrm>
            <a:off x="8650701" y="419360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3EA572E-5AF0-4C92-B13D-8C985BE52170}"/>
              </a:ext>
            </a:extLst>
          </p:cNvPr>
          <p:cNvSpPr/>
          <p:nvPr/>
        </p:nvSpPr>
        <p:spPr>
          <a:xfrm>
            <a:off x="6708107" y="4194654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492C0A-3D30-4006-B6A1-2FE2230B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641724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7569</TotalTime>
  <Words>847</Words>
  <Application>Microsoft Office PowerPoint</Application>
  <PresentationFormat>Widescreen</PresentationFormat>
  <Paragraphs>137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Rockwell</vt:lpstr>
      <vt:lpstr>Calibri</vt:lpstr>
      <vt:lpstr>Bookman Old Style</vt:lpstr>
      <vt:lpstr>Courier New</vt:lpstr>
      <vt:lpstr>Arial</vt:lpstr>
      <vt:lpstr>Damask</vt:lpstr>
      <vt:lpstr>Multicore programming</vt:lpstr>
      <vt:lpstr>Last time</vt:lpstr>
      <vt:lpstr>Hash table expansion</vt:lpstr>
      <vt:lpstr>Recall: Rough Implementation sketch</vt:lpstr>
      <vt:lpstr>Recall: Code from last time</vt:lpstr>
      <vt:lpstr>PowerPoint Presentation</vt:lpstr>
      <vt:lpstr>Making migration more efficient</vt:lpstr>
      <vt:lpstr>idea</vt:lpstr>
      <vt:lpstr>More complex data structures</vt:lpstr>
      <vt:lpstr>What else is worth understanding?</vt:lpstr>
      <vt:lpstr>Lock-based singly-Linked lists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247</cp:revision>
  <dcterms:created xsi:type="dcterms:W3CDTF">2018-08-02T15:34:22Z</dcterms:created>
  <dcterms:modified xsi:type="dcterms:W3CDTF">2021-02-01T20:16:15Z</dcterms:modified>
</cp:coreProperties>
</file>