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559" r:id="rId3"/>
    <p:sldId id="529" r:id="rId4"/>
    <p:sldId id="530" r:id="rId5"/>
    <p:sldId id="531" r:id="rId6"/>
    <p:sldId id="532" r:id="rId7"/>
    <p:sldId id="533" r:id="rId8"/>
    <p:sldId id="534" r:id="rId9"/>
    <p:sldId id="535" r:id="rId10"/>
    <p:sldId id="580" r:id="rId11"/>
    <p:sldId id="575" r:id="rId12"/>
    <p:sldId id="579" r:id="rId13"/>
    <p:sldId id="577" r:id="rId14"/>
    <p:sldId id="536" r:id="rId15"/>
  </p:sldIdLst>
  <p:sldSz cx="12192000" cy="6858000"/>
  <p:notesSz cx="6858000" cy="9144000"/>
  <p:embeddedFontLs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Rockwell" panose="02060603020205020403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5" y="7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6161-7B52-436D-ACF3-D03E5CDC2546}" type="datetimeFigureOut">
              <a:rPr lang="en-CA" smtClean="0"/>
              <a:t>2021-02-09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B390-6013-4107-B952-25B9C3E6C3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8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389546"/>
            <a:ext cx="9001462" cy="1300271"/>
          </a:xfrm>
        </p:spPr>
        <p:txBody>
          <a:bodyPr>
            <a:normAutofit/>
          </a:bodyPr>
          <a:lstStyle/>
          <a:p>
            <a:r>
              <a:rPr lang="en-US" sz="4400" dirty="0"/>
              <a:t>Multicore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738" y="1763948"/>
            <a:ext cx="10184524" cy="4085617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endParaRPr lang="en-US" sz="2600" dirty="0"/>
          </a:p>
          <a:p>
            <a:r>
              <a:rPr lang="en-US" sz="2800" dirty="0"/>
              <a:t>Linked Data Structures</a:t>
            </a:r>
          </a:p>
          <a:p>
            <a:r>
              <a:rPr lang="en-US" sz="2600" b="1" dirty="0"/>
              <a:t>Lecture 9</a:t>
            </a:r>
          </a:p>
          <a:p>
            <a:endParaRPr lang="en-US" dirty="0"/>
          </a:p>
          <a:p>
            <a:r>
              <a:rPr lang="en-US" sz="2200" dirty="0"/>
              <a:t>Trevor Brown</a:t>
            </a:r>
          </a:p>
        </p:txBody>
      </p:sp>
    </p:spTree>
    <p:extLst>
      <p:ext uri="{BB962C8B-B14F-4D97-AF65-F5344CB8AC3E}">
        <p14:creationId xmlns:p14="http://schemas.microsoft.com/office/powerpoint/2010/main" val="330166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BD4A2C3-A033-4381-BFD0-FF5C5498DB64}"/>
              </a:ext>
            </a:extLst>
          </p:cNvPr>
          <p:cNvSpPr txBox="1">
            <a:spLocks/>
          </p:cNvSpPr>
          <p:nvPr/>
        </p:nvSpPr>
        <p:spPr>
          <a:xfrm>
            <a:off x="4654226" y="674435"/>
            <a:ext cx="6524775" cy="302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Contains(k):</a:t>
            </a:r>
          </a:p>
          <a:p>
            <a:pPr lvl="1"/>
            <a:r>
              <a:rPr lang="en-US" dirty="0" err="1"/>
              <a:t>curr</a:t>
            </a:r>
            <a:r>
              <a:rPr lang="en-US" dirty="0"/>
              <a:t> = head</a:t>
            </a:r>
          </a:p>
          <a:p>
            <a:pPr lvl="1"/>
            <a:r>
              <a:rPr lang="en-US" dirty="0"/>
              <a:t>Loop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curr</a:t>
            </a:r>
            <a:r>
              <a:rPr lang="en-US" sz="1800" dirty="0"/>
              <a:t> == NULL or </a:t>
            </a:r>
            <a:r>
              <a:rPr lang="en-US" sz="1800" dirty="0" err="1"/>
              <a:t>curr.key</a:t>
            </a:r>
            <a:r>
              <a:rPr lang="en-US" sz="1800" dirty="0"/>
              <a:t> &gt; k then return false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curr.key</a:t>
            </a:r>
            <a:r>
              <a:rPr lang="en-US" sz="1800" dirty="0"/>
              <a:t> == k then return true</a:t>
            </a:r>
          </a:p>
          <a:p>
            <a:pPr lvl="2"/>
            <a:r>
              <a:rPr lang="en-US" sz="1800" dirty="0" err="1"/>
              <a:t>curr</a:t>
            </a:r>
            <a:r>
              <a:rPr lang="en-US" sz="1800" dirty="0"/>
              <a:t> = </a:t>
            </a:r>
            <a:r>
              <a:rPr lang="en-US" sz="1800" dirty="0" err="1"/>
              <a:t>curr.next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9" y="0"/>
            <a:ext cx="12089142" cy="645803"/>
          </a:xfrm>
        </p:spPr>
        <p:txBody>
          <a:bodyPr>
            <a:normAutofit/>
          </a:bodyPr>
          <a:lstStyle/>
          <a:p>
            <a:r>
              <a:rPr lang="en-US" b="0" dirty="0"/>
              <a:t>it’s hard to linearize contains… </a:t>
            </a:r>
            <a:r>
              <a:rPr lang="en-US" u="sng" dirty="0"/>
              <a:t>Example 1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8482-1653-485F-B5D6-2EC80EF1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5804"/>
            <a:ext cx="5810661" cy="5647420"/>
          </a:xfrm>
        </p:spPr>
        <p:txBody>
          <a:bodyPr>
            <a:noAutofit/>
          </a:bodyPr>
          <a:lstStyle/>
          <a:p>
            <a:r>
              <a:rPr lang="en-US" sz="1800" dirty="0"/>
              <a:t>Insert(k):</a:t>
            </a:r>
          </a:p>
          <a:p>
            <a:pPr lvl="1"/>
            <a:r>
              <a:rPr lang="en-US" dirty="0"/>
              <a:t>Search </a:t>
            </a:r>
            <a:r>
              <a:rPr lang="en-US" u="sng" dirty="0"/>
              <a:t>without locking</a:t>
            </a:r>
            <a:br>
              <a:rPr lang="en-US" u="sng" dirty="0"/>
            </a:br>
            <a:r>
              <a:rPr lang="en-US" dirty="0"/>
              <a:t>until we reach nodes </a:t>
            </a:r>
            <a:r>
              <a:rPr lang="en-US" b="1" dirty="0" err="1"/>
              <a:t>pred</a:t>
            </a:r>
            <a:r>
              <a:rPr lang="en-US" b="1" dirty="0"/>
              <a:t> &amp; </a:t>
            </a:r>
            <a:r>
              <a:rPr lang="en-US" b="1" dirty="0" err="1"/>
              <a:t>succ</a:t>
            </a:r>
            <a:br>
              <a:rPr lang="en-US" b="1" dirty="0"/>
            </a:br>
            <a:r>
              <a:rPr lang="en-US" dirty="0"/>
              <a:t>where </a:t>
            </a:r>
            <a:r>
              <a:rPr lang="en-US" dirty="0" err="1"/>
              <a:t>pred.key</a:t>
            </a:r>
            <a:r>
              <a:rPr lang="en-US" dirty="0"/>
              <a:t> &lt; k &lt;= </a:t>
            </a:r>
            <a:r>
              <a:rPr lang="en-US" dirty="0" err="1"/>
              <a:t>succ.key</a:t>
            </a:r>
            <a:endParaRPr lang="en-US" dirty="0"/>
          </a:p>
          <a:p>
            <a:pPr lvl="1"/>
            <a:r>
              <a:rPr lang="en-US" dirty="0"/>
              <a:t>If we found k, return false</a:t>
            </a:r>
          </a:p>
          <a:p>
            <a:pPr lvl="1"/>
            <a:r>
              <a:rPr lang="en-US" dirty="0"/>
              <a:t>Lock </a:t>
            </a:r>
            <a:r>
              <a:rPr lang="en-US" dirty="0" err="1"/>
              <a:t>pred</a:t>
            </a:r>
            <a:r>
              <a:rPr lang="en-US" dirty="0"/>
              <a:t>, lock </a:t>
            </a:r>
            <a:r>
              <a:rPr lang="en-US" dirty="0" err="1"/>
              <a:t>succ</a:t>
            </a:r>
            <a:endParaRPr lang="en-US" dirty="0"/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pred.next</a:t>
            </a:r>
            <a:r>
              <a:rPr lang="en-US" sz="1800" dirty="0"/>
              <a:t> != </a:t>
            </a:r>
            <a:r>
              <a:rPr lang="en-US" sz="1800" dirty="0" err="1"/>
              <a:t>succ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         unlock all &amp; retry</a:t>
            </a:r>
          </a:p>
          <a:p>
            <a:pPr lvl="2"/>
            <a:r>
              <a:rPr lang="en-US" sz="1800" dirty="0"/>
              <a:t>Create new node n</a:t>
            </a:r>
          </a:p>
          <a:p>
            <a:pPr lvl="2"/>
            <a:r>
              <a:rPr lang="en-US" sz="1800" b="1" dirty="0" err="1">
                <a:solidFill>
                  <a:srgbClr val="FFFF00"/>
                </a:solidFill>
              </a:rPr>
              <a:t>pred.next</a:t>
            </a:r>
            <a:r>
              <a:rPr lang="en-US" sz="1800" b="1" dirty="0">
                <a:solidFill>
                  <a:srgbClr val="FFFF00"/>
                </a:solidFill>
              </a:rPr>
              <a:t> = n</a:t>
            </a:r>
          </a:p>
          <a:p>
            <a:pPr lvl="2"/>
            <a:r>
              <a:rPr lang="en-US" sz="1800" dirty="0" err="1"/>
              <a:t>succ.prev</a:t>
            </a:r>
            <a:r>
              <a:rPr lang="en-US" sz="1800" dirty="0"/>
              <a:t> = n</a:t>
            </a:r>
          </a:p>
          <a:p>
            <a:pPr lvl="1"/>
            <a:r>
              <a:rPr lang="en-US" dirty="0"/>
              <a:t>Unlock all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F2D554-312D-43BC-898A-AAADA82A6F8E}"/>
              </a:ext>
            </a:extLst>
          </p:cNvPr>
          <p:cNvSpPr/>
          <p:nvPr/>
        </p:nvSpPr>
        <p:spPr>
          <a:xfrm>
            <a:off x="6768138" y="42645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196FD2-F188-47BE-94B7-A4CC18030958}"/>
              </a:ext>
            </a:extLst>
          </p:cNvPr>
          <p:cNvSpPr/>
          <p:nvPr/>
        </p:nvSpPr>
        <p:spPr>
          <a:xfrm>
            <a:off x="8215938" y="42645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FF953E-9D5F-426F-B94C-D611754D0EBB}"/>
              </a:ext>
            </a:extLst>
          </p:cNvPr>
          <p:cNvCxnSpPr>
            <a:cxnSpLocks/>
          </p:cNvCxnSpPr>
          <p:nvPr/>
        </p:nvCxnSpPr>
        <p:spPr>
          <a:xfrm>
            <a:off x="7524162" y="4508793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D94F35C-939D-4B51-997A-346749EA69EA}"/>
              </a:ext>
            </a:extLst>
          </p:cNvPr>
          <p:cNvSpPr/>
          <p:nvPr/>
        </p:nvSpPr>
        <p:spPr>
          <a:xfrm>
            <a:off x="10578138" y="42645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E6A91D2-91F5-4AD0-AC5D-CE4C311C25BB}"/>
              </a:ext>
            </a:extLst>
          </p:cNvPr>
          <p:cNvCxnSpPr>
            <a:cxnSpLocks/>
          </p:cNvCxnSpPr>
          <p:nvPr/>
        </p:nvCxnSpPr>
        <p:spPr>
          <a:xfrm>
            <a:off x="8977938" y="4508793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62FBA13-D978-48D2-AA32-074E1D8231E1}"/>
              </a:ext>
            </a:extLst>
          </p:cNvPr>
          <p:cNvSpPr/>
          <p:nvPr/>
        </p:nvSpPr>
        <p:spPr>
          <a:xfrm>
            <a:off x="9358938" y="497196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56D9B6-A690-4D6C-BC60-007027FB0CEF}"/>
              </a:ext>
            </a:extLst>
          </p:cNvPr>
          <p:cNvCxnSpPr>
            <a:cxnSpLocks/>
          </p:cNvCxnSpPr>
          <p:nvPr/>
        </p:nvCxnSpPr>
        <p:spPr>
          <a:xfrm flipH="1">
            <a:off x="7524162" y="4392258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41C620-2E08-45A1-B765-C67D4E0131F1}"/>
              </a:ext>
            </a:extLst>
          </p:cNvPr>
          <p:cNvCxnSpPr>
            <a:cxnSpLocks/>
          </p:cNvCxnSpPr>
          <p:nvPr/>
        </p:nvCxnSpPr>
        <p:spPr>
          <a:xfrm flipH="1">
            <a:off x="8977939" y="4380306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8A2B5D-C7E6-44BC-9C22-3A15D4AE4E4A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8830024" y="4645509"/>
            <a:ext cx="528914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8DEB4A5-9D70-4951-9071-2AE56DD0857B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10120938" y="4645509"/>
            <a:ext cx="591673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3D690B1-D615-4EAA-BF9E-DCE395DAEE4E}"/>
              </a:ext>
            </a:extLst>
          </p:cNvPr>
          <p:cNvCxnSpPr>
            <a:cxnSpLocks/>
          </p:cNvCxnSpPr>
          <p:nvPr/>
        </p:nvCxnSpPr>
        <p:spPr>
          <a:xfrm>
            <a:off x="8977938" y="4540450"/>
            <a:ext cx="457200" cy="448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44263EA-E8DF-4A9B-B230-6E0B55219B79}"/>
              </a:ext>
            </a:extLst>
          </p:cNvPr>
          <p:cNvCxnSpPr>
            <a:cxnSpLocks/>
          </p:cNvCxnSpPr>
          <p:nvPr/>
        </p:nvCxnSpPr>
        <p:spPr>
          <a:xfrm flipH="1">
            <a:off x="10001411" y="4380306"/>
            <a:ext cx="576728" cy="58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EEB12380-6D09-4B1E-A0C7-6926FACD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557" y="3800629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1082E1ED-E5C9-4288-BFE9-8BD0C3B6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57" y="3800628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ular Callout 57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4748354" y="3221445"/>
            <a:ext cx="7085058" cy="457229"/>
          </a:xfrm>
          <a:prstGeom prst="wedgeRectCallout">
            <a:avLst>
              <a:gd name="adj1" fmla="val -33246"/>
              <a:gd name="adj2" fmla="val -39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Consider a </a:t>
            </a:r>
            <a:r>
              <a:rPr lang="en-US" b="1" u="sng" dirty="0"/>
              <a:t>concurrent</a:t>
            </a:r>
            <a:r>
              <a:rPr lang="en-US" dirty="0"/>
              <a:t> Contains(17) and Insert(17) in this list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983D6F8-A987-49C4-8A50-58E97D35DC6D}"/>
              </a:ext>
            </a:extLst>
          </p:cNvPr>
          <p:cNvSpPr/>
          <p:nvPr/>
        </p:nvSpPr>
        <p:spPr>
          <a:xfrm>
            <a:off x="5068578" y="4186918"/>
            <a:ext cx="1416424" cy="546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Insert(17)</a:t>
            </a:r>
          </a:p>
        </p:txBody>
      </p:sp>
      <p:sp>
        <p:nvSpPr>
          <p:cNvPr id="61" name="Rectangular Callout 60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5994504" y="5452970"/>
            <a:ext cx="1667314" cy="391182"/>
          </a:xfrm>
          <a:prstGeom prst="wedgeRectCallout">
            <a:avLst>
              <a:gd name="adj1" fmla="val 20357"/>
              <a:gd name="adj2" fmla="val -2502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Contains(17)</a:t>
            </a:r>
          </a:p>
        </p:txBody>
      </p:sp>
      <p:sp>
        <p:nvSpPr>
          <p:cNvPr id="62" name="Rectangular Callout 61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2174582" y="5229472"/>
            <a:ext cx="3555465" cy="716486"/>
          </a:xfrm>
          <a:prstGeom prst="wedgeRectCallout">
            <a:avLst>
              <a:gd name="adj1" fmla="val 42874"/>
              <a:gd name="adj2" fmla="val -19626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Contains(17) is linearized </a:t>
            </a:r>
            <a:r>
              <a:rPr lang="en-US" b="1" u="sng" dirty="0"/>
              <a:t>now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What should it return?</a:t>
            </a:r>
          </a:p>
        </p:txBody>
      </p:sp>
      <p:sp>
        <p:nvSpPr>
          <p:cNvPr id="63" name="Rectangular Callout 62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3688451" y="6121857"/>
            <a:ext cx="965775" cy="342733"/>
          </a:xfrm>
          <a:prstGeom prst="wedgeRectCallout">
            <a:avLst>
              <a:gd name="adj1" fmla="val -24755"/>
              <a:gd name="adj2" fmla="val -118273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False!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68578" y="1106350"/>
            <a:ext cx="1851852" cy="36883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7276217" y="1091408"/>
            <a:ext cx="2482506" cy="377694"/>
          </a:xfrm>
          <a:prstGeom prst="wedgeRectCallout">
            <a:avLst>
              <a:gd name="adj1" fmla="val -63504"/>
              <a:gd name="adj2" fmla="val -80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suppose LP is here</a:t>
            </a: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10286999" y="4964421"/>
            <a:ext cx="1838641" cy="926500"/>
          </a:xfrm>
          <a:prstGeom prst="wedgeRectCallout">
            <a:avLst>
              <a:gd name="adj1" fmla="val -56001"/>
              <a:gd name="adj2" fmla="val 87349"/>
            </a:avLst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Returns TRUE, </a:t>
            </a:r>
            <a:r>
              <a:rPr lang="en-US" b="1" u="sng" dirty="0">
                <a:solidFill>
                  <a:srgbClr val="FFFFFF"/>
                </a:solidFill>
              </a:rPr>
              <a:t>contradicting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the ADT!</a:t>
            </a:r>
          </a:p>
        </p:txBody>
      </p:sp>
    </p:spTree>
    <p:extLst>
      <p:ext uri="{BB962C8B-B14F-4D97-AF65-F5344CB8AC3E}">
        <p14:creationId xmlns:p14="http://schemas.microsoft.com/office/powerpoint/2010/main" val="39082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23 L 0.14336 -0.00023 C 0.18294 0.00139 0.18463 0.10695 0.21315 0.10764 " pathEditMode="relative" rAng="0" ptsTypes="AAA">
                                      <p:cBhvr>
                                        <p:cTn id="8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8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BD4A2C3-A033-4381-BFD0-FF5C5498DB64}"/>
              </a:ext>
            </a:extLst>
          </p:cNvPr>
          <p:cNvSpPr txBox="1">
            <a:spLocks/>
          </p:cNvSpPr>
          <p:nvPr/>
        </p:nvSpPr>
        <p:spPr>
          <a:xfrm>
            <a:off x="4654226" y="674435"/>
            <a:ext cx="6524775" cy="302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Contains(k):</a:t>
            </a:r>
          </a:p>
          <a:p>
            <a:pPr lvl="1"/>
            <a:r>
              <a:rPr lang="en-US" dirty="0" err="1"/>
              <a:t>curr</a:t>
            </a:r>
            <a:r>
              <a:rPr lang="en-US" dirty="0"/>
              <a:t> = head</a:t>
            </a:r>
          </a:p>
          <a:p>
            <a:pPr lvl="1"/>
            <a:r>
              <a:rPr lang="en-US" dirty="0"/>
              <a:t>Loop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curr</a:t>
            </a:r>
            <a:r>
              <a:rPr lang="en-US" sz="1800" dirty="0"/>
              <a:t> == NULL or </a:t>
            </a:r>
            <a:r>
              <a:rPr lang="en-US" sz="1800" dirty="0" err="1"/>
              <a:t>curr.key</a:t>
            </a:r>
            <a:r>
              <a:rPr lang="en-US" sz="1800" dirty="0"/>
              <a:t> &gt; k then return false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curr.key</a:t>
            </a:r>
            <a:r>
              <a:rPr lang="en-US" sz="1800" dirty="0"/>
              <a:t> == k then return true</a:t>
            </a:r>
          </a:p>
          <a:p>
            <a:pPr lvl="2"/>
            <a:r>
              <a:rPr lang="en-US" sz="1800" dirty="0" err="1"/>
              <a:t>curr</a:t>
            </a:r>
            <a:r>
              <a:rPr lang="en-US" sz="1800" dirty="0"/>
              <a:t> = </a:t>
            </a:r>
            <a:r>
              <a:rPr lang="en-US" sz="1800" dirty="0" err="1"/>
              <a:t>curr.next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9" y="0"/>
            <a:ext cx="12089142" cy="645803"/>
          </a:xfrm>
        </p:spPr>
        <p:txBody>
          <a:bodyPr>
            <a:normAutofit/>
          </a:bodyPr>
          <a:lstStyle/>
          <a:p>
            <a:r>
              <a:rPr lang="en-US" b="0" dirty="0"/>
              <a:t>it’s hard to linearize contains… </a:t>
            </a:r>
            <a:r>
              <a:rPr lang="en-US" u="sng" dirty="0"/>
              <a:t>Example 2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8482-1653-485F-B5D6-2EC80EF1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5804"/>
            <a:ext cx="5810661" cy="5647420"/>
          </a:xfrm>
        </p:spPr>
        <p:txBody>
          <a:bodyPr>
            <a:noAutofit/>
          </a:bodyPr>
          <a:lstStyle/>
          <a:p>
            <a:r>
              <a:rPr lang="en-US" sz="1800" dirty="0"/>
              <a:t>Insert(k):</a:t>
            </a:r>
          </a:p>
          <a:p>
            <a:pPr lvl="1"/>
            <a:r>
              <a:rPr lang="en-US" dirty="0"/>
              <a:t>Search </a:t>
            </a:r>
            <a:r>
              <a:rPr lang="en-US" u="sng" dirty="0"/>
              <a:t>without locking</a:t>
            </a:r>
            <a:br>
              <a:rPr lang="en-US" u="sng" dirty="0"/>
            </a:br>
            <a:r>
              <a:rPr lang="en-US" dirty="0"/>
              <a:t>until we reach nodes </a:t>
            </a:r>
            <a:r>
              <a:rPr lang="en-US" b="1" dirty="0" err="1"/>
              <a:t>pred</a:t>
            </a:r>
            <a:r>
              <a:rPr lang="en-US" b="1" dirty="0"/>
              <a:t> &amp; </a:t>
            </a:r>
            <a:r>
              <a:rPr lang="en-US" b="1" dirty="0" err="1"/>
              <a:t>succ</a:t>
            </a:r>
            <a:br>
              <a:rPr lang="en-US" b="1" dirty="0"/>
            </a:br>
            <a:r>
              <a:rPr lang="en-US" dirty="0"/>
              <a:t>where </a:t>
            </a:r>
            <a:r>
              <a:rPr lang="en-US" dirty="0" err="1"/>
              <a:t>pred.key</a:t>
            </a:r>
            <a:r>
              <a:rPr lang="en-US" dirty="0"/>
              <a:t> &lt; k &lt;= </a:t>
            </a:r>
            <a:r>
              <a:rPr lang="en-US" dirty="0" err="1"/>
              <a:t>succ.key</a:t>
            </a:r>
            <a:endParaRPr lang="en-US" dirty="0"/>
          </a:p>
          <a:p>
            <a:pPr lvl="1"/>
            <a:r>
              <a:rPr lang="en-US" dirty="0"/>
              <a:t>If we found k, return false</a:t>
            </a:r>
          </a:p>
          <a:p>
            <a:pPr lvl="1"/>
            <a:r>
              <a:rPr lang="en-US" dirty="0"/>
              <a:t>Lock </a:t>
            </a:r>
            <a:r>
              <a:rPr lang="en-US" dirty="0" err="1"/>
              <a:t>pred</a:t>
            </a:r>
            <a:r>
              <a:rPr lang="en-US" dirty="0"/>
              <a:t>, lock </a:t>
            </a:r>
            <a:r>
              <a:rPr lang="en-US" dirty="0" err="1"/>
              <a:t>succ</a:t>
            </a:r>
            <a:endParaRPr lang="en-US" dirty="0"/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pred.next</a:t>
            </a:r>
            <a:r>
              <a:rPr lang="en-US" sz="1800" dirty="0"/>
              <a:t> != </a:t>
            </a:r>
            <a:r>
              <a:rPr lang="en-US" sz="1800" dirty="0" err="1"/>
              <a:t>succ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         unlock all &amp; retry</a:t>
            </a:r>
          </a:p>
          <a:p>
            <a:pPr lvl="2"/>
            <a:r>
              <a:rPr lang="en-US" sz="1800" dirty="0"/>
              <a:t>Create new node n</a:t>
            </a:r>
          </a:p>
          <a:p>
            <a:pPr lvl="2"/>
            <a:r>
              <a:rPr lang="en-US" sz="1800" b="1" dirty="0" err="1">
                <a:solidFill>
                  <a:srgbClr val="FFFF00"/>
                </a:solidFill>
              </a:rPr>
              <a:t>pred.next</a:t>
            </a:r>
            <a:r>
              <a:rPr lang="en-US" sz="1800" b="1" dirty="0">
                <a:solidFill>
                  <a:srgbClr val="FFFF00"/>
                </a:solidFill>
              </a:rPr>
              <a:t> = n</a:t>
            </a:r>
          </a:p>
          <a:p>
            <a:pPr lvl="2"/>
            <a:r>
              <a:rPr lang="en-US" sz="1800" dirty="0" err="1"/>
              <a:t>succ.prev</a:t>
            </a:r>
            <a:r>
              <a:rPr lang="en-US" sz="1800" dirty="0"/>
              <a:t> = n</a:t>
            </a:r>
          </a:p>
          <a:p>
            <a:pPr lvl="1"/>
            <a:r>
              <a:rPr lang="en-US" dirty="0"/>
              <a:t>Unlock all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F2D554-312D-43BC-898A-AAADA82A6F8E}"/>
              </a:ext>
            </a:extLst>
          </p:cNvPr>
          <p:cNvSpPr/>
          <p:nvPr/>
        </p:nvSpPr>
        <p:spPr>
          <a:xfrm>
            <a:off x="6768138" y="42645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196FD2-F188-47BE-94B7-A4CC18030958}"/>
              </a:ext>
            </a:extLst>
          </p:cNvPr>
          <p:cNvSpPr/>
          <p:nvPr/>
        </p:nvSpPr>
        <p:spPr>
          <a:xfrm>
            <a:off x="8215938" y="42645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FF953E-9D5F-426F-B94C-D611754D0EBB}"/>
              </a:ext>
            </a:extLst>
          </p:cNvPr>
          <p:cNvCxnSpPr>
            <a:cxnSpLocks/>
          </p:cNvCxnSpPr>
          <p:nvPr/>
        </p:nvCxnSpPr>
        <p:spPr>
          <a:xfrm>
            <a:off x="7524162" y="4508793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3D94F35C-939D-4B51-997A-346749EA69EA}"/>
              </a:ext>
            </a:extLst>
          </p:cNvPr>
          <p:cNvSpPr/>
          <p:nvPr/>
        </p:nvSpPr>
        <p:spPr>
          <a:xfrm>
            <a:off x="10578138" y="42645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E6A91D2-91F5-4AD0-AC5D-CE4C311C25BB}"/>
              </a:ext>
            </a:extLst>
          </p:cNvPr>
          <p:cNvCxnSpPr>
            <a:cxnSpLocks/>
          </p:cNvCxnSpPr>
          <p:nvPr/>
        </p:nvCxnSpPr>
        <p:spPr>
          <a:xfrm>
            <a:off x="8977938" y="4508793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62FBA13-D978-48D2-AA32-074E1D8231E1}"/>
              </a:ext>
            </a:extLst>
          </p:cNvPr>
          <p:cNvSpPr/>
          <p:nvPr/>
        </p:nvSpPr>
        <p:spPr>
          <a:xfrm>
            <a:off x="9358938" y="497196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56D9B6-A690-4D6C-BC60-007027FB0CEF}"/>
              </a:ext>
            </a:extLst>
          </p:cNvPr>
          <p:cNvCxnSpPr>
            <a:cxnSpLocks/>
          </p:cNvCxnSpPr>
          <p:nvPr/>
        </p:nvCxnSpPr>
        <p:spPr>
          <a:xfrm flipH="1">
            <a:off x="7524162" y="4392258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C41C620-2E08-45A1-B765-C67D4E0131F1}"/>
              </a:ext>
            </a:extLst>
          </p:cNvPr>
          <p:cNvCxnSpPr>
            <a:cxnSpLocks/>
          </p:cNvCxnSpPr>
          <p:nvPr/>
        </p:nvCxnSpPr>
        <p:spPr>
          <a:xfrm flipH="1">
            <a:off x="8977939" y="4380306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68A2B5D-C7E6-44BC-9C22-3A15D4AE4E4A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8830024" y="4645509"/>
            <a:ext cx="528914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8DEB4A5-9D70-4951-9071-2AE56DD0857B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10120938" y="4645509"/>
            <a:ext cx="591673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3D690B1-D615-4EAA-BF9E-DCE395DAEE4E}"/>
              </a:ext>
            </a:extLst>
          </p:cNvPr>
          <p:cNvCxnSpPr>
            <a:cxnSpLocks/>
          </p:cNvCxnSpPr>
          <p:nvPr/>
        </p:nvCxnSpPr>
        <p:spPr>
          <a:xfrm>
            <a:off x="8977938" y="4540450"/>
            <a:ext cx="457200" cy="448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44263EA-E8DF-4A9B-B230-6E0B55219B79}"/>
              </a:ext>
            </a:extLst>
          </p:cNvPr>
          <p:cNvCxnSpPr>
            <a:cxnSpLocks/>
          </p:cNvCxnSpPr>
          <p:nvPr/>
        </p:nvCxnSpPr>
        <p:spPr>
          <a:xfrm flipH="1">
            <a:off x="10001411" y="4380306"/>
            <a:ext cx="576728" cy="58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EEB12380-6D09-4B1E-A0C7-6926FACD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557" y="3800629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1082E1ED-E5C9-4288-BFE9-8BD0C3B6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757" y="3800628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ular Callout 57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4748354" y="3221445"/>
            <a:ext cx="7085058" cy="457229"/>
          </a:xfrm>
          <a:prstGeom prst="wedgeRectCallout">
            <a:avLst>
              <a:gd name="adj1" fmla="val -33246"/>
              <a:gd name="adj2" fmla="val -39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Consider a </a:t>
            </a:r>
            <a:r>
              <a:rPr lang="en-US" b="1" u="sng" dirty="0"/>
              <a:t>concurrent</a:t>
            </a:r>
            <a:r>
              <a:rPr lang="en-US" dirty="0"/>
              <a:t> Contains(17) and Insert(17) in this list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983D6F8-A987-49C4-8A50-58E97D35DC6D}"/>
              </a:ext>
            </a:extLst>
          </p:cNvPr>
          <p:cNvSpPr/>
          <p:nvPr/>
        </p:nvSpPr>
        <p:spPr>
          <a:xfrm>
            <a:off x="5068578" y="4186918"/>
            <a:ext cx="1416424" cy="546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Insert(17)</a:t>
            </a:r>
          </a:p>
        </p:txBody>
      </p:sp>
      <p:sp>
        <p:nvSpPr>
          <p:cNvPr id="61" name="Rectangular Callout 60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5994504" y="5452970"/>
            <a:ext cx="1667314" cy="391182"/>
          </a:xfrm>
          <a:prstGeom prst="wedgeRectCallout">
            <a:avLst>
              <a:gd name="adj1" fmla="val 20357"/>
              <a:gd name="adj2" fmla="val -2502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Contains(17)</a:t>
            </a:r>
          </a:p>
        </p:txBody>
      </p:sp>
      <p:sp>
        <p:nvSpPr>
          <p:cNvPr id="62" name="Rectangular Callout 61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2174582" y="5229472"/>
            <a:ext cx="3555465" cy="716486"/>
          </a:xfrm>
          <a:prstGeom prst="wedgeRectCallout">
            <a:avLst>
              <a:gd name="adj1" fmla="val 42874"/>
              <a:gd name="adj2" fmla="val -19626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Contains(17) is linearized </a:t>
            </a:r>
            <a:r>
              <a:rPr lang="en-US" b="1" u="sng" dirty="0"/>
              <a:t>now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What should it return?</a:t>
            </a:r>
          </a:p>
        </p:txBody>
      </p:sp>
      <p:sp>
        <p:nvSpPr>
          <p:cNvPr id="63" name="Rectangular Callout 62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3688451" y="6121857"/>
            <a:ext cx="965775" cy="342733"/>
          </a:xfrm>
          <a:prstGeom prst="wedgeRectCallout">
            <a:avLst>
              <a:gd name="adj1" fmla="val -24755"/>
              <a:gd name="adj2" fmla="val -118273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True!</a:t>
            </a:r>
          </a:p>
        </p:txBody>
      </p:sp>
      <p:sp>
        <p:nvSpPr>
          <p:cNvPr id="64" name="Rectangular Callout 63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10286999" y="4964421"/>
            <a:ext cx="1838641" cy="926500"/>
          </a:xfrm>
          <a:prstGeom prst="wedgeRectCallout">
            <a:avLst>
              <a:gd name="adj1" fmla="val -56001"/>
              <a:gd name="adj2" fmla="val 87349"/>
            </a:avLst>
          </a:prstGeom>
          <a:solidFill>
            <a:srgbClr val="00B05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Returns TRUE… seems OK</a:t>
            </a:r>
          </a:p>
        </p:txBody>
      </p:sp>
      <p:sp>
        <p:nvSpPr>
          <p:cNvPr id="27" name="Rectangular Callout 26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9576312" y="2270761"/>
            <a:ext cx="2548309" cy="786351"/>
          </a:xfrm>
          <a:prstGeom prst="wedgeRectCallout">
            <a:avLst>
              <a:gd name="adj1" fmla="val -126317"/>
              <a:gd name="adj2" fmla="val 265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Suppose LP is </a:t>
            </a:r>
            <a:r>
              <a:rPr lang="en-US" b="1" dirty="0"/>
              <a:t>last</a:t>
            </a:r>
            <a:r>
              <a:rPr lang="en-US" dirty="0"/>
              <a:t> execution of this line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73310" y="2696514"/>
            <a:ext cx="1851852" cy="36883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0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023 L 0.14336 -0.00023 C 0.18294 0.00139 0.18463 0.10695 0.21315 0.10764 " pathEditMode="relative" rAng="0" ptsTypes="AAA">
                                      <p:cBhvr>
                                        <p:cTn id="74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8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BD4A2C3-A033-4381-BFD0-FF5C5498DB64}"/>
              </a:ext>
            </a:extLst>
          </p:cNvPr>
          <p:cNvSpPr txBox="1">
            <a:spLocks/>
          </p:cNvSpPr>
          <p:nvPr/>
        </p:nvSpPr>
        <p:spPr>
          <a:xfrm>
            <a:off x="4654226" y="674435"/>
            <a:ext cx="6524775" cy="3026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Contains(k):</a:t>
            </a:r>
          </a:p>
          <a:p>
            <a:pPr lvl="1"/>
            <a:r>
              <a:rPr lang="en-US" dirty="0" err="1"/>
              <a:t>curr</a:t>
            </a:r>
            <a:r>
              <a:rPr lang="en-US" dirty="0"/>
              <a:t> = head</a:t>
            </a:r>
          </a:p>
          <a:p>
            <a:pPr lvl="1"/>
            <a:r>
              <a:rPr lang="en-US" dirty="0"/>
              <a:t>Loop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curr</a:t>
            </a:r>
            <a:r>
              <a:rPr lang="en-US" sz="1800" dirty="0"/>
              <a:t> == NULL or </a:t>
            </a:r>
            <a:r>
              <a:rPr lang="en-US" sz="1800" dirty="0" err="1"/>
              <a:t>curr.key</a:t>
            </a:r>
            <a:r>
              <a:rPr lang="en-US" sz="1800" dirty="0"/>
              <a:t> &gt; k then return false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curr.key</a:t>
            </a:r>
            <a:r>
              <a:rPr lang="en-US" sz="1800" dirty="0"/>
              <a:t> == k then return true</a:t>
            </a:r>
          </a:p>
          <a:p>
            <a:pPr lvl="2"/>
            <a:r>
              <a:rPr lang="en-US" sz="1800" dirty="0" err="1"/>
              <a:t>curr</a:t>
            </a:r>
            <a:r>
              <a:rPr lang="en-US" sz="1800" dirty="0"/>
              <a:t> = </a:t>
            </a:r>
            <a:r>
              <a:rPr lang="en-US" sz="1800" dirty="0" err="1"/>
              <a:t>curr.next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9" y="0"/>
            <a:ext cx="12089142" cy="645803"/>
          </a:xfrm>
        </p:spPr>
        <p:txBody>
          <a:bodyPr>
            <a:normAutofit/>
          </a:bodyPr>
          <a:lstStyle/>
          <a:p>
            <a:r>
              <a:rPr lang="en-US" b="0" dirty="0"/>
              <a:t>What if we allow key </a:t>
            </a:r>
            <a:r>
              <a:rPr lang="en-US" u="sng" dirty="0">
                <a:solidFill>
                  <a:srgbClr val="FFFF00"/>
                </a:solidFill>
              </a:rPr>
              <a:t>deletion</a:t>
            </a:r>
            <a:r>
              <a:rPr lang="en-US" b="0" dirty="0"/>
              <a:t> also?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8482-1653-485F-B5D6-2EC80EF1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5804"/>
            <a:ext cx="5810661" cy="5647420"/>
          </a:xfrm>
        </p:spPr>
        <p:txBody>
          <a:bodyPr>
            <a:noAutofit/>
          </a:bodyPr>
          <a:lstStyle/>
          <a:p>
            <a:r>
              <a:rPr lang="en-US" sz="1800" dirty="0"/>
              <a:t>Insert(k):</a:t>
            </a:r>
          </a:p>
          <a:p>
            <a:pPr lvl="1"/>
            <a:r>
              <a:rPr lang="en-US" dirty="0"/>
              <a:t>Search </a:t>
            </a:r>
            <a:r>
              <a:rPr lang="en-US" u="sng" dirty="0"/>
              <a:t>without locking</a:t>
            </a:r>
            <a:br>
              <a:rPr lang="en-US" u="sng" dirty="0"/>
            </a:br>
            <a:r>
              <a:rPr lang="en-US" dirty="0"/>
              <a:t>until we reach nodes </a:t>
            </a:r>
            <a:r>
              <a:rPr lang="en-US" b="1" dirty="0" err="1"/>
              <a:t>pred</a:t>
            </a:r>
            <a:r>
              <a:rPr lang="en-US" b="1" dirty="0"/>
              <a:t> &amp; </a:t>
            </a:r>
            <a:r>
              <a:rPr lang="en-US" b="1" dirty="0" err="1"/>
              <a:t>succ</a:t>
            </a:r>
            <a:br>
              <a:rPr lang="en-US" b="1" dirty="0"/>
            </a:br>
            <a:r>
              <a:rPr lang="en-US" dirty="0"/>
              <a:t>where </a:t>
            </a:r>
            <a:r>
              <a:rPr lang="en-US" dirty="0" err="1"/>
              <a:t>pred.key</a:t>
            </a:r>
            <a:r>
              <a:rPr lang="en-US" dirty="0"/>
              <a:t> &lt; k &lt;= </a:t>
            </a:r>
            <a:r>
              <a:rPr lang="en-US" dirty="0" err="1"/>
              <a:t>succ.key</a:t>
            </a:r>
            <a:endParaRPr lang="en-US" dirty="0"/>
          </a:p>
          <a:p>
            <a:pPr lvl="1"/>
            <a:r>
              <a:rPr lang="en-US" dirty="0"/>
              <a:t>If we found k, return false</a:t>
            </a:r>
          </a:p>
          <a:p>
            <a:pPr lvl="1"/>
            <a:r>
              <a:rPr lang="en-US" dirty="0"/>
              <a:t>Lock </a:t>
            </a:r>
            <a:r>
              <a:rPr lang="en-US" dirty="0" err="1"/>
              <a:t>pred</a:t>
            </a:r>
            <a:r>
              <a:rPr lang="en-US" dirty="0"/>
              <a:t>, lock </a:t>
            </a:r>
            <a:r>
              <a:rPr lang="en-US" dirty="0" err="1"/>
              <a:t>succ</a:t>
            </a:r>
            <a:endParaRPr lang="en-US" dirty="0"/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pred.next</a:t>
            </a:r>
            <a:r>
              <a:rPr lang="en-US" sz="1800" dirty="0"/>
              <a:t> != </a:t>
            </a:r>
            <a:r>
              <a:rPr lang="en-US" sz="1800" dirty="0" err="1"/>
              <a:t>succ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         unlock all &amp; retry</a:t>
            </a:r>
          </a:p>
          <a:p>
            <a:pPr lvl="2"/>
            <a:r>
              <a:rPr lang="en-US" sz="1800" dirty="0"/>
              <a:t>Create new node n</a:t>
            </a:r>
          </a:p>
          <a:p>
            <a:pPr lvl="2"/>
            <a:r>
              <a:rPr lang="en-US" sz="1800" b="1" dirty="0" err="1">
                <a:solidFill>
                  <a:srgbClr val="FFFF00"/>
                </a:solidFill>
              </a:rPr>
              <a:t>pred.next</a:t>
            </a:r>
            <a:r>
              <a:rPr lang="en-US" sz="1800" b="1" dirty="0">
                <a:solidFill>
                  <a:srgbClr val="FFFF00"/>
                </a:solidFill>
              </a:rPr>
              <a:t> = n</a:t>
            </a:r>
          </a:p>
          <a:p>
            <a:pPr lvl="2"/>
            <a:r>
              <a:rPr lang="en-US" sz="1800" dirty="0" err="1"/>
              <a:t>succ.prev</a:t>
            </a:r>
            <a:r>
              <a:rPr lang="en-US" sz="1800" dirty="0"/>
              <a:t> = n</a:t>
            </a:r>
          </a:p>
          <a:p>
            <a:pPr lvl="1"/>
            <a:r>
              <a:rPr lang="en-US" dirty="0"/>
              <a:t>Unlock all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F2D554-312D-43BC-898A-AAADA82A6F8E}"/>
              </a:ext>
            </a:extLst>
          </p:cNvPr>
          <p:cNvSpPr/>
          <p:nvPr/>
        </p:nvSpPr>
        <p:spPr>
          <a:xfrm>
            <a:off x="5730793" y="425047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6196FD2-F188-47BE-94B7-A4CC18030958}"/>
              </a:ext>
            </a:extLst>
          </p:cNvPr>
          <p:cNvSpPr/>
          <p:nvPr/>
        </p:nvSpPr>
        <p:spPr>
          <a:xfrm>
            <a:off x="7178593" y="425047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FF953E-9D5F-426F-B94C-D611754D0EBB}"/>
              </a:ext>
            </a:extLst>
          </p:cNvPr>
          <p:cNvCxnSpPr>
            <a:cxnSpLocks/>
          </p:cNvCxnSpPr>
          <p:nvPr/>
        </p:nvCxnSpPr>
        <p:spPr>
          <a:xfrm>
            <a:off x="6486817" y="4494758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56D9B6-A690-4D6C-BC60-007027FB0CEF}"/>
              </a:ext>
            </a:extLst>
          </p:cNvPr>
          <p:cNvCxnSpPr>
            <a:cxnSpLocks/>
          </p:cNvCxnSpPr>
          <p:nvPr/>
        </p:nvCxnSpPr>
        <p:spPr>
          <a:xfrm flipH="1">
            <a:off x="6486817" y="437822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ular Callout 57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3952314" y="3141428"/>
            <a:ext cx="7976027" cy="457229"/>
          </a:xfrm>
          <a:prstGeom prst="wedgeRectCallout">
            <a:avLst>
              <a:gd name="adj1" fmla="val -33246"/>
              <a:gd name="adj2" fmla="val -398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Consider a concurrent Contains(17), Delete(15) and Delete(17) in this list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983D6F8-A987-49C4-8A50-58E97D35DC6D}"/>
              </a:ext>
            </a:extLst>
          </p:cNvPr>
          <p:cNvSpPr/>
          <p:nvPr/>
        </p:nvSpPr>
        <p:spPr>
          <a:xfrm>
            <a:off x="4102854" y="3849711"/>
            <a:ext cx="1416424" cy="321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Insert(17)</a:t>
            </a:r>
          </a:p>
        </p:txBody>
      </p:sp>
      <p:sp>
        <p:nvSpPr>
          <p:cNvPr id="61" name="Rectangular Callout 60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4977004" y="5427671"/>
            <a:ext cx="1667314" cy="391182"/>
          </a:xfrm>
          <a:prstGeom prst="wedgeRectCallout">
            <a:avLst>
              <a:gd name="adj1" fmla="val 20357"/>
              <a:gd name="adj2" fmla="val -2502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Contains(17)</a:t>
            </a:r>
          </a:p>
        </p:txBody>
      </p:sp>
      <p:sp>
        <p:nvSpPr>
          <p:cNvPr id="62" name="Rectangular Callout 61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3617152" y="5107130"/>
            <a:ext cx="3555465" cy="716486"/>
          </a:xfrm>
          <a:prstGeom prst="wedgeRectCallout">
            <a:avLst>
              <a:gd name="adj1" fmla="val 42874"/>
              <a:gd name="adj2" fmla="val -19626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Contains(17) is linearized </a:t>
            </a:r>
            <a:r>
              <a:rPr lang="en-US" b="1" u="sng" dirty="0"/>
              <a:t>now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What should it return?</a:t>
            </a:r>
          </a:p>
        </p:txBody>
      </p:sp>
      <p:sp>
        <p:nvSpPr>
          <p:cNvPr id="63" name="Rectangular Callout 62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2311963" y="5251730"/>
            <a:ext cx="965775" cy="342733"/>
          </a:xfrm>
          <a:prstGeom prst="wedgeRectCallout">
            <a:avLst>
              <a:gd name="adj1" fmla="val 98128"/>
              <a:gd name="adj2" fmla="val 12287"/>
            </a:avLst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False!</a:t>
            </a:r>
          </a:p>
        </p:txBody>
      </p:sp>
      <p:sp>
        <p:nvSpPr>
          <p:cNvPr id="64" name="Rectangular Callout 63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10286999" y="4964421"/>
            <a:ext cx="1838641" cy="926500"/>
          </a:xfrm>
          <a:prstGeom prst="wedgeRectCallout">
            <a:avLst>
              <a:gd name="adj1" fmla="val -91525"/>
              <a:gd name="adj2" fmla="val 18512"/>
            </a:avLst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Returns True! </a:t>
            </a:r>
            <a:r>
              <a:rPr lang="en-US" b="1" u="sng" dirty="0">
                <a:solidFill>
                  <a:srgbClr val="FFFFFF"/>
                </a:solidFill>
              </a:rPr>
              <a:t>Contradicts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the ADT!!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6196FD2-F188-47BE-94B7-A4CC18030958}"/>
              </a:ext>
            </a:extLst>
          </p:cNvPr>
          <p:cNvSpPr/>
          <p:nvPr/>
        </p:nvSpPr>
        <p:spPr>
          <a:xfrm>
            <a:off x="8632369" y="4245146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5FF953E-9D5F-426F-B94C-D611754D0EBB}"/>
              </a:ext>
            </a:extLst>
          </p:cNvPr>
          <p:cNvCxnSpPr>
            <a:cxnSpLocks/>
          </p:cNvCxnSpPr>
          <p:nvPr/>
        </p:nvCxnSpPr>
        <p:spPr>
          <a:xfrm>
            <a:off x="7940593" y="4489430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356D9B6-A690-4D6C-BC60-007027FB0CEF}"/>
              </a:ext>
            </a:extLst>
          </p:cNvPr>
          <p:cNvCxnSpPr>
            <a:cxnSpLocks/>
          </p:cNvCxnSpPr>
          <p:nvPr/>
        </p:nvCxnSpPr>
        <p:spPr>
          <a:xfrm flipH="1">
            <a:off x="7940593" y="437289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6196FD2-F188-47BE-94B7-A4CC18030958}"/>
              </a:ext>
            </a:extLst>
          </p:cNvPr>
          <p:cNvSpPr/>
          <p:nvPr/>
        </p:nvSpPr>
        <p:spPr>
          <a:xfrm>
            <a:off x="10090625" y="4245146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5FF953E-9D5F-426F-B94C-D611754D0EBB}"/>
              </a:ext>
            </a:extLst>
          </p:cNvPr>
          <p:cNvCxnSpPr>
            <a:cxnSpLocks/>
          </p:cNvCxnSpPr>
          <p:nvPr/>
        </p:nvCxnSpPr>
        <p:spPr>
          <a:xfrm>
            <a:off x="9398849" y="4489430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356D9B6-A690-4D6C-BC60-007027FB0CEF}"/>
              </a:ext>
            </a:extLst>
          </p:cNvPr>
          <p:cNvCxnSpPr>
            <a:cxnSpLocks/>
          </p:cNvCxnSpPr>
          <p:nvPr/>
        </p:nvCxnSpPr>
        <p:spPr>
          <a:xfrm flipH="1">
            <a:off x="9398849" y="437289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ular Callout 22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9576312" y="2270761"/>
            <a:ext cx="2548309" cy="786351"/>
          </a:xfrm>
          <a:prstGeom prst="wedgeRectCallout">
            <a:avLst>
              <a:gd name="adj1" fmla="val -126317"/>
              <a:gd name="adj2" fmla="val 2652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Suppose LP is </a:t>
            </a:r>
            <a:r>
              <a:rPr lang="en-US" b="1" dirty="0"/>
              <a:t>last</a:t>
            </a:r>
            <a:r>
              <a:rPr lang="en-US" dirty="0"/>
              <a:t> execution of this line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73310" y="2696514"/>
            <a:ext cx="1851852" cy="36883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Connector: Curved 12">
            <a:extLst>
              <a:ext uri="{FF2B5EF4-FFF2-40B4-BE49-F238E27FC236}">
                <a16:creationId xmlns:a16="http://schemas.microsoft.com/office/drawing/2014/main" id="{BFF22247-91BC-44F6-8C80-3D0D7A81C7BD}"/>
              </a:ext>
            </a:extLst>
          </p:cNvPr>
          <p:cNvCxnSpPr>
            <a:cxnSpLocks/>
          </p:cNvCxnSpPr>
          <p:nvPr/>
        </p:nvCxnSpPr>
        <p:spPr>
          <a:xfrm>
            <a:off x="6506917" y="4571323"/>
            <a:ext cx="2509759" cy="62751"/>
          </a:xfrm>
          <a:prstGeom prst="curvedConnector4">
            <a:avLst>
              <a:gd name="adj1" fmla="val 19610"/>
              <a:gd name="adj2" fmla="val 47369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13">
            <a:extLst>
              <a:ext uri="{FF2B5EF4-FFF2-40B4-BE49-F238E27FC236}">
                <a16:creationId xmlns:a16="http://schemas.microsoft.com/office/drawing/2014/main" id="{7D6D7254-56F9-4DBF-8319-CF435005797D}"/>
              </a:ext>
            </a:extLst>
          </p:cNvPr>
          <p:cNvCxnSpPr/>
          <p:nvPr/>
        </p:nvCxnSpPr>
        <p:spPr>
          <a:xfrm rot="10800000">
            <a:off x="6119942" y="4242334"/>
            <a:ext cx="2526889" cy="51009"/>
          </a:xfrm>
          <a:prstGeom prst="curvedConnector4">
            <a:avLst>
              <a:gd name="adj1" fmla="val 12864"/>
              <a:gd name="adj2" fmla="val 54815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12">
            <a:extLst>
              <a:ext uri="{FF2B5EF4-FFF2-40B4-BE49-F238E27FC236}">
                <a16:creationId xmlns:a16="http://schemas.microsoft.com/office/drawing/2014/main" id="{BFF22247-91BC-44F6-8C80-3D0D7A81C7BD}"/>
              </a:ext>
            </a:extLst>
          </p:cNvPr>
          <p:cNvCxnSpPr>
            <a:cxnSpLocks/>
            <a:stCxn id="61" idx="4"/>
            <a:endCxn id="68" idx="2"/>
          </p:cNvCxnSpPr>
          <p:nvPr/>
        </p:nvCxnSpPr>
        <p:spPr>
          <a:xfrm rot="5400000" flipH="1" flipV="1">
            <a:off x="8301670" y="2474551"/>
            <a:ext cx="18359" cy="4321549"/>
          </a:xfrm>
          <a:prstGeom prst="curvedConnector3">
            <a:avLst>
              <a:gd name="adj1" fmla="val -2326249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13">
            <a:extLst>
              <a:ext uri="{FF2B5EF4-FFF2-40B4-BE49-F238E27FC236}">
                <a16:creationId xmlns:a16="http://schemas.microsoft.com/office/drawing/2014/main" id="{7D6D7254-56F9-4DBF-8319-CF435005797D}"/>
              </a:ext>
            </a:extLst>
          </p:cNvPr>
          <p:cNvCxnSpPr>
            <a:stCxn id="68" idx="0"/>
            <a:endCxn id="35" idx="0"/>
          </p:cNvCxnSpPr>
          <p:nvPr/>
        </p:nvCxnSpPr>
        <p:spPr>
          <a:xfrm rot="16200000" flipH="1" flipV="1">
            <a:off x="8289045" y="2067894"/>
            <a:ext cx="5328" cy="4359832"/>
          </a:xfrm>
          <a:prstGeom prst="curvedConnector3">
            <a:avLst>
              <a:gd name="adj1" fmla="val -9770890"/>
            </a:avLst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4983D6F8-A987-49C4-8A50-58E97D35DC6D}"/>
              </a:ext>
            </a:extLst>
          </p:cNvPr>
          <p:cNvSpPr/>
          <p:nvPr/>
        </p:nvSpPr>
        <p:spPr>
          <a:xfrm>
            <a:off x="4102854" y="4224814"/>
            <a:ext cx="1416424" cy="321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Delete(15)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83D6F8-A987-49C4-8A50-58E97D35DC6D}"/>
              </a:ext>
            </a:extLst>
          </p:cNvPr>
          <p:cNvSpPr/>
          <p:nvPr/>
        </p:nvSpPr>
        <p:spPr>
          <a:xfrm>
            <a:off x="4102854" y="4613245"/>
            <a:ext cx="1416424" cy="321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Delete(17)</a:t>
            </a:r>
          </a:p>
        </p:txBody>
      </p:sp>
      <p:sp>
        <p:nvSpPr>
          <p:cNvPr id="44" name="Rectangular Callout 43">
            <a:extLst>
              <a:ext uri="{FF2B5EF4-FFF2-40B4-BE49-F238E27FC236}">
                <a16:creationId xmlns:a16="http://schemas.microsoft.com/office/drawing/2014/main" id="{52FF8FBD-167F-4B8D-B72E-6A4F083AAC3F}"/>
              </a:ext>
            </a:extLst>
          </p:cNvPr>
          <p:cNvSpPr/>
          <p:nvPr/>
        </p:nvSpPr>
        <p:spPr>
          <a:xfrm>
            <a:off x="7371747" y="6016054"/>
            <a:ext cx="4740003" cy="636404"/>
          </a:xfrm>
          <a:prstGeom prst="wedgeRectCallout">
            <a:avLst>
              <a:gd name="adj1" fmla="val 24060"/>
              <a:gd name="adj2" fmla="val -7687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Is there a time in this execution where we </a:t>
            </a:r>
            <a:r>
              <a:rPr lang="en-US" b="1" u="sng" dirty="0">
                <a:solidFill>
                  <a:srgbClr val="000000"/>
                </a:solidFill>
              </a:rPr>
              <a:t>could</a:t>
            </a:r>
            <a:r>
              <a:rPr lang="en-US" dirty="0">
                <a:solidFill>
                  <a:srgbClr val="000000"/>
                </a:solidFill>
              </a:rPr>
              <a:t> linearize a return value of true?</a:t>
            </a: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F6FAAF76-23BB-47E2-BE92-A81497DECC78}"/>
              </a:ext>
            </a:extLst>
          </p:cNvPr>
          <p:cNvSpPr/>
          <p:nvPr/>
        </p:nvSpPr>
        <p:spPr>
          <a:xfrm>
            <a:off x="2878836" y="5970630"/>
            <a:ext cx="4196336" cy="689228"/>
          </a:xfrm>
          <a:prstGeom prst="wedgeRectCallout">
            <a:avLst>
              <a:gd name="adj1" fmla="val 57983"/>
              <a:gd name="adj2" fmla="val -127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Idea: prove a suitable LP </a:t>
            </a:r>
            <a:r>
              <a:rPr lang="en-US" b="1" u="sng" dirty="0"/>
              <a:t>exists</a:t>
            </a:r>
            <a:r>
              <a:rPr lang="en-US" b="1" dirty="0"/>
              <a:t> </a:t>
            </a:r>
            <a:r>
              <a:rPr lang="en-US" dirty="0"/>
              <a:t>for every operation in every execution</a:t>
            </a:r>
          </a:p>
        </p:txBody>
      </p:sp>
    </p:spTree>
    <p:extLst>
      <p:ext uri="{BB962C8B-B14F-4D97-AF65-F5344CB8AC3E}">
        <p14:creationId xmlns:p14="http://schemas.microsoft.com/office/powerpoint/2010/main" val="20608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1719 -0.000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19 -0.00093 L 0.23933 -0.0009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61" grpId="1" animBg="1"/>
      <p:bldP spid="61" grpId="2" animBg="1"/>
      <p:bldP spid="62" grpId="0" animBg="1"/>
      <p:bldP spid="63" grpId="0" animBg="1"/>
      <p:bldP spid="64" grpId="0" animBg="1"/>
      <p:bldP spid="42" grpId="0" animBg="1"/>
      <p:bldP spid="43" grpId="0" animBg="1"/>
      <p:bldP spid="44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295" y="149159"/>
            <a:ext cx="11130762" cy="836578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Intuition</a:t>
            </a:r>
            <a:r>
              <a:rPr lang="en-US" dirty="0"/>
              <a:t> behind linearization argument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217" y="1050588"/>
                <a:ext cx="11934918" cy="4267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Insert/Delete </a:t>
                </a:r>
                <a:r>
                  <a:rPr lang="en-US" b="1" dirty="0"/>
                  <a:t>changes </a:t>
                </a:r>
                <a:r>
                  <a:rPr lang="en-US" dirty="0"/>
                  <a:t>the data structure (returns true), LP is the write to </a:t>
                </a:r>
                <a:r>
                  <a:rPr lang="en-US" dirty="0" err="1"/>
                  <a:t>pred.next</a:t>
                </a:r>
                <a:endParaRPr lang="en-US" dirty="0"/>
              </a:p>
              <a:p>
                <a:pPr lvl="1"/>
                <a:r>
                  <a:rPr lang="en-US" dirty="0"/>
                  <a:t>This is when Contains becomes aware of the change…</a:t>
                </a:r>
              </a:p>
              <a:p>
                <a:r>
                  <a:rPr lang="en-US" dirty="0"/>
                  <a:t>Otherwise, Insert/Delete returns false (and we prove there exists some correct LP)</a:t>
                </a:r>
              </a:p>
              <a:p>
                <a:r>
                  <a:rPr lang="en-US" dirty="0"/>
                  <a:t>Case 1: consider any Insert operation O that returns false</a:t>
                </a:r>
              </a:p>
              <a:p>
                <a:pPr lvl="1"/>
                <a:r>
                  <a:rPr lang="en-US" dirty="0"/>
                  <a:t>Must prove: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a time </a:t>
                </a:r>
                <a:r>
                  <a:rPr lang="en-US" dirty="0">
                    <a:solidFill>
                      <a:srgbClr val="FFFF00"/>
                    </a:solidFill>
                  </a:rPr>
                  <a:t>during O</a:t>
                </a:r>
                <a:r>
                  <a:rPr lang="en-US" dirty="0"/>
                  <a:t> when key was </a:t>
                </a:r>
                <a:r>
                  <a:rPr lang="en-US" b="1" u="sng" dirty="0"/>
                  <a:t>in</a:t>
                </a:r>
                <a:r>
                  <a:rPr lang="en-US" dirty="0"/>
                  <a:t> the data structure (can linearize then)</a:t>
                </a:r>
              </a:p>
              <a:p>
                <a:pPr lvl="1"/>
                <a:r>
                  <a:rPr lang="en-US" dirty="0"/>
                  <a:t>Since we return false, we </a:t>
                </a:r>
                <a:r>
                  <a:rPr lang="en-US" b="1" u="sng" dirty="0"/>
                  <a:t>do</a:t>
                </a:r>
                <a:r>
                  <a:rPr lang="en-US" dirty="0"/>
                  <a:t> find the key we are searching for in node </a:t>
                </a:r>
                <a:r>
                  <a:rPr lang="en-US" b="1" dirty="0"/>
                  <a:t>u</a:t>
                </a:r>
                <a:r>
                  <a:rPr lang="en-US" dirty="0"/>
                  <a:t> (but it might be deleted!)</a:t>
                </a:r>
              </a:p>
              <a:p>
                <a:pPr lvl="1"/>
                <a:r>
                  <a:rPr lang="en-US" dirty="0"/>
                  <a:t>Key idea: even if </a:t>
                </a:r>
                <a:r>
                  <a:rPr lang="en-US" b="1" dirty="0"/>
                  <a:t>u</a:t>
                </a:r>
                <a:r>
                  <a:rPr lang="en-US" dirty="0"/>
                  <a:t> is deleted, it must be in the list </a:t>
                </a:r>
                <a:r>
                  <a:rPr lang="en-US" b="1" dirty="0"/>
                  <a:t>at some time t </a:t>
                </a:r>
                <a:r>
                  <a:rPr lang="en-US" dirty="0"/>
                  <a:t>during O (or we couldn’t reach it)</a:t>
                </a:r>
              </a:p>
              <a:p>
                <a:pPr lvl="2"/>
                <a:r>
                  <a:rPr lang="en-US" sz="1800" b="1" u="sng" dirty="0"/>
                  <a:t>Assume</a:t>
                </a:r>
                <a:r>
                  <a:rPr lang="en-US" sz="1800" dirty="0"/>
                  <a:t> </a:t>
                </a:r>
                <a:r>
                  <a:rPr lang="en-US" sz="1800" b="1" dirty="0"/>
                  <a:t>u</a:t>
                </a:r>
                <a:r>
                  <a:rPr lang="en-US" sz="1800" dirty="0"/>
                  <a:t> is </a:t>
                </a:r>
                <a:r>
                  <a:rPr lang="en-US" sz="1800" b="1" dirty="0"/>
                  <a:t>never</a:t>
                </a:r>
                <a:r>
                  <a:rPr lang="en-US" sz="1800" dirty="0"/>
                  <a:t> in the list at any time during O</a:t>
                </a:r>
              </a:p>
              <a:p>
                <a:pPr lvl="2"/>
                <a:r>
                  <a:rPr lang="en-US" sz="1800" dirty="0"/>
                  <a:t>Either u was inserted after O (can’t find it), or deleted before O and never reinserted (can’t find it)…</a:t>
                </a:r>
              </a:p>
              <a:p>
                <a:pPr lvl="2"/>
                <a:r>
                  <a:rPr lang="en-US" sz="1800" dirty="0"/>
                  <a:t>Contradiction in either case, so assumption must be wrong… So a valid LP exists.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217" y="1050588"/>
                <a:ext cx="11934918" cy="4267200"/>
              </a:xfrm>
              <a:blipFill>
                <a:blip r:embed="rId2"/>
                <a:stretch>
                  <a:fillRect l="-511" t="-286" b="-5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4944" y="5317787"/>
            <a:ext cx="2451370" cy="622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This is only an intuitive argument!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501957" y="5317787"/>
            <a:ext cx="5295089" cy="6225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Also need to argue in cases where we </a:t>
            </a:r>
            <a:r>
              <a:rPr lang="en-US" b="1" u="sng" dirty="0"/>
              <a:t>do not</a:t>
            </a:r>
            <a:r>
              <a:rPr lang="en-US" dirty="0"/>
              <a:t> find the key! (Harder!) And for Delete…</a:t>
            </a:r>
            <a:endParaRPr lang="en-CA" dirty="0"/>
          </a:p>
        </p:txBody>
      </p:sp>
      <p:sp>
        <p:nvSpPr>
          <p:cNvPr id="6" name="Speech Bubble: Rectangle 4">
            <a:extLst>
              <a:ext uri="{FF2B5EF4-FFF2-40B4-BE49-F238E27FC236}">
                <a16:creationId xmlns:a16="http://schemas.microsoft.com/office/drawing/2014/main" id="{E80BC212-3DBC-4AEE-A1F3-9754689390E0}"/>
              </a:ext>
            </a:extLst>
          </p:cNvPr>
          <p:cNvSpPr/>
          <p:nvPr/>
        </p:nvSpPr>
        <p:spPr>
          <a:xfrm>
            <a:off x="554162" y="6050941"/>
            <a:ext cx="11365464" cy="625475"/>
          </a:xfrm>
          <a:prstGeom prst="wedgeRectCallout">
            <a:avLst>
              <a:gd name="adj1" fmla="val -49257"/>
              <a:gd name="adj2" fmla="val -2561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be theoretically rigorous here, you typically first prove basic list invariants, then prove inductively that that </a:t>
            </a:r>
            <a:r>
              <a:rPr lang="en-US" b="1" dirty="0"/>
              <a:t>each </a:t>
            </a:r>
            <a:r>
              <a:rPr lang="en-US" dirty="0"/>
              <a:t>node you find during a traversal was in the list at some time during the traversal…</a:t>
            </a:r>
          </a:p>
        </p:txBody>
      </p:sp>
    </p:spTree>
    <p:extLst>
      <p:ext uri="{BB962C8B-B14F-4D97-AF65-F5344CB8AC3E}">
        <p14:creationId xmlns:p14="http://schemas.microsoft.com/office/powerpoint/2010/main" val="9028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A0D51-4A7E-497B-91C6-E8ECE917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have</a:t>
            </a:r>
            <a:br>
              <a:rPr lang="en-US" dirty="0"/>
            </a:br>
            <a:r>
              <a:rPr lang="en-US" dirty="0"/>
              <a:t>different </a:t>
            </a:r>
            <a:r>
              <a:rPr lang="en-US" u="sng" dirty="0"/>
              <a:t>types</a:t>
            </a:r>
            <a:r>
              <a:rPr lang="en-US" dirty="0"/>
              <a:t> of searches?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F64E-6E48-45DB-A85A-E12A71F62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imagine an application that wants a doubly linked list so:</a:t>
            </a:r>
          </a:p>
          <a:p>
            <a:pPr lvl="1"/>
            <a:r>
              <a:rPr lang="en-US" dirty="0"/>
              <a:t>Some threads can search left-to-right (</a:t>
            </a:r>
            <a:r>
              <a:rPr lang="en-US" dirty="0" err="1"/>
              <a:t>containsLR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Some threads can search right-to-left (</a:t>
            </a:r>
            <a:r>
              <a:rPr lang="en-US" dirty="0" err="1"/>
              <a:t>containsRL</a:t>
            </a:r>
            <a:r>
              <a:rPr lang="en-US" dirty="0"/>
              <a:t>)</a:t>
            </a:r>
          </a:p>
          <a:p>
            <a:r>
              <a:rPr lang="en-US" dirty="0"/>
              <a:t>Can we linearize such an algorithm?</a:t>
            </a:r>
          </a:p>
        </p:txBody>
      </p:sp>
    </p:spTree>
    <p:extLst>
      <p:ext uri="{BB962C8B-B14F-4D97-AF65-F5344CB8AC3E}">
        <p14:creationId xmlns:p14="http://schemas.microsoft.com/office/powerpoint/2010/main" val="12686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DAAD-4931-474B-85E9-0C0F91F1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24" y="109165"/>
            <a:ext cx="11766304" cy="724746"/>
          </a:xfrm>
        </p:spPr>
        <p:txBody>
          <a:bodyPr>
            <a:normAutofit/>
          </a:bodyPr>
          <a:lstStyle/>
          <a:p>
            <a:r>
              <a:rPr lang="en-US" dirty="0"/>
              <a:t>Recall: </a:t>
            </a:r>
            <a:r>
              <a:rPr lang="en-US" u="sng" dirty="0"/>
              <a:t>Lock-based</a:t>
            </a:r>
            <a:r>
              <a:rPr lang="en-US" dirty="0"/>
              <a:t> singly-Linked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5CF60-39A1-4ADE-B944-8E44C47A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33911"/>
            <a:ext cx="10353762" cy="5294515"/>
          </a:xfrm>
        </p:spPr>
        <p:txBody>
          <a:bodyPr>
            <a:normAutofit/>
          </a:bodyPr>
          <a:lstStyle/>
          <a:p>
            <a:r>
              <a:rPr lang="en-US" dirty="0"/>
              <a:t>Ordered set implemented with singly-linked list</a:t>
            </a:r>
          </a:p>
          <a:p>
            <a:r>
              <a:rPr lang="en-US" dirty="0"/>
              <a:t>Hand-over-hand locking discipline:</a:t>
            </a:r>
          </a:p>
          <a:p>
            <a:pPr lvl="1"/>
            <a:r>
              <a:rPr lang="en-US" dirty="0"/>
              <a:t>must lock a node before accessing it</a:t>
            </a:r>
          </a:p>
          <a:p>
            <a:pPr lvl="1"/>
            <a:r>
              <a:rPr lang="en-US" dirty="0"/>
              <a:t>Can only acquire a lock on a node:</a:t>
            </a:r>
          </a:p>
          <a:p>
            <a:pPr lvl="1"/>
            <a:r>
              <a:rPr lang="en-US" b="1" u="sng" dirty="0"/>
              <a:t>if</a:t>
            </a:r>
            <a:r>
              <a:rPr lang="en-US" dirty="0"/>
              <a:t> it is the list </a:t>
            </a:r>
            <a:r>
              <a:rPr lang="en-US" b="1" u="sng" dirty="0"/>
              <a:t>head</a:t>
            </a:r>
            <a:r>
              <a:rPr lang="en-US" dirty="0"/>
              <a:t>, or</a:t>
            </a:r>
            <a:br>
              <a:rPr lang="en-US" dirty="0"/>
            </a:br>
            <a:r>
              <a:rPr lang="en-US" b="1" u="sng" dirty="0"/>
              <a:t>if</a:t>
            </a:r>
            <a:r>
              <a:rPr lang="en-US" dirty="0"/>
              <a:t> you </a:t>
            </a:r>
            <a:r>
              <a:rPr lang="en-US" u="sng" dirty="0"/>
              <a:t>already</a:t>
            </a:r>
            <a:r>
              <a:rPr lang="en-US" dirty="0"/>
              <a:t> hold a lock on the previous node</a:t>
            </a:r>
            <a:endParaRPr lang="en-US" b="1" dirty="0"/>
          </a:p>
          <a:p>
            <a:r>
              <a:rPr lang="en-US" dirty="0"/>
              <a:t>Delete(15)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Insert(17)</a:t>
            </a:r>
          </a:p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3615B2-C836-46BA-AFC5-0F8A4E2C4DDE}"/>
              </a:ext>
            </a:extLst>
          </p:cNvPr>
          <p:cNvSpPr/>
          <p:nvPr/>
        </p:nvSpPr>
        <p:spPr>
          <a:xfrm>
            <a:off x="2691317" y="394472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BE0CD5-9D69-4223-8816-7234553AF7F9}"/>
              </a:ext>
            </a:extLst>
          </p:cNvPr>
          <p:cNvSpPr txBox="1"/>
          <p:nvPr/>
        </p:nvSpPr>
        <p:spPr>
          <a:xfrm>
            <a:off x="1423306" y="3981330"/>
            <a:ext cx="74090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EFAD3A7-D871-4AEF-BF74-94E03A3AC986}"/>
              </a:ext>
            </a:extLst>
          </p:cNvPr>
          <p:cNvCxnSpPr>
            <a:stCxn id="25" idx="3"/>
            <a:endCxn id="24" idx="1"/>
          </p:cNvCxnSpPr>
          <p:nvPr/>
        </p:nvCxnSpPr>
        <p:spPr>
          <a:xfrm flipV="1">
            <a:off x="2164214" y="4135220"/>
            <a:ext cx="527103" cy="30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7034717" y="394472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0298AF-9964-4D78-BFDF-E4DEE34ED1B9}"/>
              </a:ext>
            </a:extLst>
          </p:cNvPr>
          <p:cNvSpPr/>
          <p:nvPr/>
        </p:nvSpPr>
        <p:spPr>
          <a:xfrm>
            <a:off x="8540883" y="394471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68DA70A-315D-4712-AF02-E971FB6139B2}"/>
              </a:ext>
            </a:extLst>
          </p:cNvPr>
          <p:cNvCxnSpPr>
            <a:stCxn id="47" idx="3"/>
            <a:endCxn id="49" idx="1"/>
          </p:cNvCxnSpPr>
          <p:nvPr/>
        </p:nvCxnSpPr>
        <p:spPr>
          <a:xfrm flipV="1">
            <a:off x="7796717" y="4135219"/>
            <a:ext cx="7441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5586917" y="394471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11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51" idx="1"/>
          </p:cNvCxnSpPr>
          <p:nvPr/>
        </p:nvCxnSpPr>
        <p:spPr>
          <a:xfrm>
            <a:off x="4901117" y="4135218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4139117" y="394472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8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53" idx="1"/>
          </p:cNvCxnSpPr>
          <p:nvPr/>
        </p:nvCxnSpPr>
        <p:spPr>
          <a:xfrm>
            <a:off x="3453317" y="4135219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E70298AF-9964-4D78-BFDF-E4DEE34ED1B9}"/>
              </a:ext>
            </a:extLst>
          </p:cNvPr>
          <p:cNvSpPr/>
          <p:nvPr/>
        </p:nvSpPr>
        <p:spPr>
          <a:xfrm>
            <a:off x="10047049" y="3944718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23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68DA70A-315D-4712-AF02-E971FB6139B2}"/>
              </a:ext>
            </a:extLst>
          </p:cNvPr>
          <p:cNvCxnSpPr>
            <a:endCxn id="55" idx="1"/>
          </p:cNvCxnSpPr>
          <p:nvPr/>
        </p:nvCxnSpPr>
        <p:spPr>
          <a:xfrm flipV="1">
            <a:off x="9302883" y="4135218"/>
            <a:ext cx="7441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6285C0E-A5A7-4EF5-B6CA-9BB6967C0FE8}"/>
              </a:ext>
            </a:extLst>
          </p:cNvPr>
          <p:cNvGrpSpPr/>
          <p:nvPr/>
        </p:nvGrpSpPr>
        <p:grpSpPr>
          <a:xfrm>
            <a:off x="6346025" y="4212100"/>
            <a:ext cx="2194857" cy="360613"/>
            <a:chOff x="3514726" y="2614617"/>
            <a:chExt cx="2124074" cy="647700"/>
          </a:xfrm>
        </p:grpSpPr>
        <p:cxnSp>
          <p:nvCxnSpPr>
            <p:cNvPr id="62" name="Curved Connector 13">
              <a:extLst>
                <a:ext uri="{FF2B5EF4-FFF2-40B4-BE49-F238E27FC236}">
                  <a16:creationId xmlns:a16="http://schemas.microsoft.com/office/drawing/2014/main" id="{75243747-9EB4-4003-906C-BD462069EFE7}"/>
                </a:ext>
              </a:extLst>
            </p:cNvPr>
            <p:cNvCxnSpPr/>
            <p:nvPr/>
          </p:nvCxnSpPr>
          <p:spPr>
            <a:xfrm>
              <a:off x="3514726" y="2614617"/>
              <a:ext cx="990600" cy="647700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urved Connector 15">
              <a:extLst>
                <a:ext uri="{FF2B5EF4-FFF2-40B4-BE49-F238E27FC236}">
                  <a16:creationId xmlns:a16="http://schemas.microsoft.com/office/drawing/2014/main" id="{03F9ED83-21EC-4E4E-BB4A-E01299EB26A1}"/>
                </a:ext>
              </a:extLst>
            </p:cNvPr>
            <p:cNvCxnSpPr/>
            <p:nvPr/>
          </p:nvCxnSpPr>
          <p:spPr>
            <a:xfrm flipV="1">
              <a:off x="4495800" y="2763737"/>
              <a:ext cx="1143000" cy="493813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9C3615B2-C836-46BA-AFC5-0F8A4E2C4DDE}"/>
              </a:ext>
            </a:extLst>
          </p:cNvPr>
          <p:cNvSpPr/>
          <p:nvPr/>
        </p:nvSpPr>
        <p:spPr>
          <a:xfrm>
            <a:off x="2691317" y="52931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BE0CD5-9D69-4223-8816-7234553AF7F9}"/>
              </a:ext>
            </a:extLst>
          </p:cNvPr>
          <p:cNvSpPr txBox="1"/>
          <p:nvPr/>
        </p:nvSpPr>
        <p:spPr>
          <a:xfrm>
            <a:off x="1423306" y="5329719"/>
            <a:ext cx="74090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EFAD3A7-D871-4AEF-BF74-94E03A3AC986}"/>
              </a:ext>
            </a:extLst>
          </p:cNvPr>
          <p:cNvCxnSpPr>
            <a:stCxn id="65" idx="3"/>
            <a:endCxn id="64" idx="1"/>
          </p:cNvCxnSpPr>
          <p:nvPr/>
        </p:nvCxnSpPr>
        <p:spPr>
          <a:xfrm flipV="1">
            <a:off x="2164214" y="5483609"/>
            <a:ext cx="527103" cy="30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7034717" y="52931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67" idx="1"/>
          </p:cNvCxnSpPr>
          <p:nvPr/>
        </p:nvCxnSpPr>
        <p:spPr>
          <a:xfrm>
            <a:off x="6348917" y="5483608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E70298AF-9964-4D78-BFDF-E4DEE34ED1B9}"/>
              </a:ext>
            </a:extLst>
          </p:cNvPr>
          <p:cNvSpPr/>
          <p:nvPr/>
        </p:nvSpPr>
        <p:spPr>
          <a:xfrm>
            <a:off x="9386123" y="5293108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5586917" y="5293108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71" idx="1"/>
          </p:cNvCxnSpPr>
          <p:nvPr/>
        </p:nvCxnSpPr>
        <p:spPr>
          <a:xfrm>
            <a:off x="4901117" y="5483607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4139117" y="5293109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8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73" idx="1"/>
          </p:cNvCxnSpPr>
          <p:nvPr/>
        </p:nvCxnSpPr>
        <p:spPr>
          <a:xfrm>
            <a:off x="3453317" y="5483608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E70298AF-9964-4D78-BFDF-E4DEE34ED1B9}"/>
              </a:ext>
            </a:extLst>
          </p:cNvPr>
          <p:cNvSpPr/>
          <p:nvPr/>
        </p:nvSpPr>
        <p:spPr>
          <a:xfrm>
            <a:off x="10892289" y="529310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23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68DA70A-315D-4712-AF02-E971FB6139B2}"/>
              </a:ext>
            </a:extLst>
          </p:cNvPr>
          <p:cNvCxnSpPr>
            <a:endCxn id="75" idx="1"/>
          </p:cNvCxnSpPr>
          <p:nvPr/>
        </p:nvCxnSpPr>
        <p:spPr>
          <a:xfrm flipV="1">
            <a:off x="10148123" y="5483607"/>
            <a:ext cx="74416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25">
            <a:extLst>
              <a:ext uri="{FF2B5EF4-FFF2-40B4-BE49-F238E27FC236}">
                <a16:creationId xmlns:a16="http://schemas.microsoft.com/office/drawing/2014/main" id="{3B64A90A-7E0F-491E-B216-95C608DDBA12}"/>
              </a:ext>
            </a:extLst>
          </p:cNvPr>
          <p:cNvCxnSpPr/>
          <p:nvPr/>
        </p:nvCxnSpPr>
        <p:spPr>
          <a:xfrm flipV="1">
            <a:off x="8863517" y="5665079"/>
            <a:ext cx="533400" cy="49381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27">
            <a:extLst>
              <a:ext uri="{FF2B5EF4-FFF2-40B4-BE49-F238E27FC236}">
                <a16:creationId xmlns:a16="http://schemas.microsoft.com/office/drawing/2014/main" id="{52327F9B-E7FE-4303-89F6-A847E5875645}"/>
              </a:ext>
            </a:extLst>
          </p:cNvPr>
          <p:cNvCxnSpPr>
            <a:endCxn id="86" idx="1"/>
          </p:cNvCxnSpPr>
          <p:nvPr/>
        </p:nvCxnSpPr>
        <p:spPr>
          <a:xfrm>
            <a:off x="7796717" y="5511191"/>
            <a:ext cx="381000" cy="647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6E0C2A62-082C-4FAB-AF20-2E66CE1DC32B}"/>
              </a:ext>
            </a:extLst>
          </p:cNvPr>
          <p:cNvSpPr/>
          <p:nvPr/>
        </p:nvSpPr>
        <p:spPr>
          <a:xfrm>
            <a:off x="8177717" y="596839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796717" y="1891606"/>
            <a:ext cx="3857572" cy="653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Locking causes </a:t>
            </a:r>
            <a:r>
              <a:rPr lang="en-US" b="1" dirty="0"/>
              <a:t>many</a:t>
            </a:r>
            <a:r>
              <a:rPr lang="en-US" dirty="0"/>
              <a:t> cache invalidations, even for searches!</a:t>
            </a:r>
            <a:endParaRPr lang="en-CA" dirty="0"/>
          </a:p>
        </p:txBody>
      </p:sp>
      <p:sp>
        <p:nvSpPr>
          <p:cNvPr id="88" name="Rectangle 87"/>
          <p:cNvSpPr/>
          <p:nvPr/>
        </p:nvSpPr>
        <p:spPr>
          <a:xfrm>
            <a:off x="7796717" y="2635910"/>
            <a:ext cx="3857572" cy="653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Should </a:t>
            </a:r>
            <a:r>
              <a:rPr lang="en-US" b="1" u="sng" dirty="0"/>
              <a:t>avoid locking</a:t>
            </a:r>
            <a:r>
              <a:rPr lang="en-US" dirty="0"/>
              <a:t> while searching/traversing the list!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74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BDAAD-4931-474B-85E9-0C0F91F1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Lock-free</a:t>
            </a:r>
            <a:r>
              <a:rPr lang="en-US" dirty="0"/>
              <a:t> singly-Linked lists: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Attempting</a:t>
            </a:r>
            <a:r>
              <a:rPr lang="en-US" dirty="0"/>
              <a:t> to use 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5CF60-39A1-4ADE-B944-8E44C47A4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Ordered set implemented with singly-linked list</a:t>
            </a:r>
          </a:p>
          <a:p>
            <a:r>
              <a:rPr lang="en-US" dirty="0"/>
              <a:t>Delete(15)</a:t>
            </a:r>
          </a:p>
          <a:p>
            <a:pPr lvl="1"/>
            <a:r>
              <a:rPr lang="en-US" dirty="0"/>
              <a:t>Traverse list, then CAS </a:t>
            </a:r>
            <a:r>
              <a:rPr lang="en-US" b="1" dirty="0"/>
              <a:t>     .next</a:t>
            </a:r>
            <a:r>
              <a:rPr lang="en-US" dirty="0"/>
              <a:t> from         to</a:t>
            </a:r>
            <a:endParaRPr lang="en-US" b="1" dirty="0"/>
          </a:p>
          <a:p>
            <a:r>
              <a:rPr lang="en-US" dirty="0"/>
              <a:t>Insert(17)</a:t>
            </a:r>
          </a:p>
          <a:p>
            <a:pPr lvl="1"/>
            <a:r>
              <a:rPr lang="en-US" dirty="0"/>
              <a:t>Traverse list, create node        , then CAS      </a:t>
            </a:r>
            <a:r>
              <a:rPr lang="en-US" b="1" dirty="0"/>
              <a:t>.next</a:t>
            </a:r>
            <a:r>
              <a:rPr lang="en-US" dirty="0"/>
              <a:t> from         to</a:t>
            </a:r>
            <a:endParaRPr lang="en-US" b="1" dirty="0"/>
          </a:p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1663CC-BE9B-4E2B-824E-2A9840F58276}"/>
              </a:ext>
            </a:extLst>
          </p:cNvPr>
          <p:cNvSpPr/>
          <p:nvPr/>
        </p:nvSpPr>
        <p:spPr>
          <a:xfrm>
            <a:off x="3994187" y="462354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43B9BA-9D57-4779-8E1F-532CBE8FEDC2}"/>
              </a:ext>
            </a:extLst>
          </p:cNvPr>
          <p:cNvSpPr txBox="1"/>
          <p:nvPr/>
        </p:nvSpPr>
        <p:spPr>
          <a:xfrm>
            <a:off x="2656446" y="4660150"/>
            <a:ext cx="74090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F7AB8D-D3B7-4C9A-8886-D99BFD99F79C}"/>
              </a:ext>
            </a:extLst>
          </p:cNvPr>
          <p:cNvCxnSpPr>
            <a:stCxn id="27" idx="3"/>
            <a:endCxn id="26" idx="1"/>
          </p:cNvCxnSpPr>
          <p:nvPr/>
        </p:nvCxnSpPr>
        <p:spPr>
          <a:xfrm flipV="1">
            <a:off x="3397354" y="4814040"/>
            <a:ext cx="596833" cy="30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260883C-A190-4BAD-8CB3-C6E97F8581BB}"/>
              </a:ext>
            </a:extLst>
          </p:cNvPr>
          <p:cNvSpPr/>
          <p:nvPr/>
        </p:nvSpPr>
        <p:spPr>
          <a:xfrm>
            <a:off x="5441987" y="462354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FFEF1E1-8A7C-4229-8A4A-B0EBC04DEA3B}"/>
              </a:ext>
            </a:extLst>
          </p:cNvPr>
          <p:cNvCxnSpPr>
            <a:endCxn id="29" idx="1"/>
          </p:cNvCxnSpPr>
          <p:nvPr/>
        </p:nvCxnSpPr>
        <p:spPr>
          <a:xfrm>
            <a:off x="4756187" y="4814039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D880A1B-ECB5-48F4-A938-CF72D4A9B094}"/>
              </a:ext>
            </a:extLst>
          </p:cNvPr>
          <p:cNvSpPr/>
          <p:nvPr/>
        </p:nvSpPr>
        <p:spPr>
          <a:xfrm>
            <a:off x="6889787" y="462354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D9DEE9-EA1B-4B3A-A313-16E312BCC4AB}"/>
              </a:ext>
            </a:extLst>
          </p:cNvPr>
          <p:cNvCxnSpPr>
            <a:endCxn id="31" idx="1"/>
          </p:cNvCxnSpPr>
          <p:nvPr/>
        </p:nvCxnSpPr>
        <p:spPr>
          <a:xfrm>
            <a:off x="6203987" y="4814039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285C0E-A5A7-4EF5-B6CA-9BB6967C0FE8}"/>
              </a:ext>
            </a:extLst>
          </p:cNvPr>
          <p:cNvGrpSpPr/>
          <p:nvPr/>
        </p:nvGrpSpPr>
        <p:grpSpPr>
          <a:xfrm>
            <a:off x="4765713" y="4818807"/>
            <a:ext cx="2124074" cy="338133"/>
            <a:chOff x="3514726" y="2614617"/>
            <a:chExt cx="2124074" cy="647700"/>
          </a:xfrm>
        </p:grpSpPr>
        <p:cxnSp>
          <p:nvCxnSpPr>
            <p:cNvPr id="34" name="Curved Connector 13">
              <a:extLst>
                <a:ext uri="{FF2B5EF4-FFF2-40B4-BE49-F238E27FC236}">
                  <a16:creationId xmlns:a16="http://schemas.microsoft.com/office/drawing/2014/main" id="{75243747-9EB4-4003-906C-BD462069EFE7}"/>
                </a:ext>
              </a:extLst>
            </p:cNvPr>
            <p:cNvCxnSpPr/>
            <p:nvPr/>
          </p:nvCxnSpPr>
          <p:spPr>
            <a:xfrm>
              <a:off x="3514726" y="2614617"/>
              <a:ext cx="990600" cy="647700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urved Connector 15">
              <a:extLst>
                <a:ext uri="{FF2B5EF4-FFF2-40B4-BE49-F238E27FC236}">
                  <a16:creationId xmlns:a16="http://schemas.microsoft.com/office/drawing/2014/main" id="{03F9ED83-21EC-4E4E-BB4A-E01299EB26A1}"/>
                </a:ext>
              </a:extLst>
            </p:cNvPr>
            <p:cNvCxnSpPr/>
            <p:nvPr/>
          </p:nvCxnSpPr>
          <p:spPr>
            <a:xfrm flipV="1">
              <a:off x="4495800" y="2763737"/>
              <a:ext cx="1143000" cy="493813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A165A9B-1385-48B9-8145-2CDCEA5B0EED}"/>
              </a:ext>
            </a:extLst>
          </p:cNvPr>
          <p:cNvSpPr/>
          <p:nvPr/>
        </p:nvSpPr>
        <p:spPr>
          <a:xfrm>
            <a:off x="5441987" y="5271240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37" name="Curved Connector 25">
            <a:extLst>
              <a:ext uri="{FF2B5EF4-FFF2-40B4-BE49-F238E27FC236}">
                <a16:creationId xmlns:a16="http://schemas.microsoft.com/office/drawing/2014/main" id="{DDBAA01F-FD61-4B40-B25A-2D7E1D656515}"/>
              </a:ext>
            </a:extLst>
          </p:cNvPr>
          <p:cNvCxnSpPr>
            <a:stCxn id="36" idx="3"/>
          </p:cNvCxnSpPr>
          <p:nvPr/>
        </p:nvCxnSpPr>
        <p:spPr>
          <a:xfrm flipV="1">
            <a:off x="6203987" y="4967927"/>
            <a:ext cx="685800" cy="49381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27">
            <a:extLst>
              <a:ext uri="{FF2B5EF4-FFF2-40B4-BE49-F238E27FC236}">
                <a16:creationId xmlns:a16="http://schemas.microsoft.com/office/drawing/2014/main" id="{E96ABC09-4BD7-4E92-99BD-C599B4BD6742}"/>
              </a:ext>
            </a:extLst>
          </p:cNvPr>
          <p:cNvCxnSpPr>
            <a:stCxn id="26" idx="3"/>
            <a:endCxn id="36" idx="1"/>
          </p:cNvCxnSpPr>
          <p:nvPr/>
        </p:nvCxnSpPr>
        <p:spPr>
          <a:xfrm>
            <a:off x="4756187" y="4814040"/>
            <a:ext cx="685800" cy="6477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7525D611-295F-431B-93C2-F170E0C26CAF}"/>
              </a:ext>
            </a:extLst>
          </p:cNvPr>
          <p:cNvSpPr/>
          <p:nvPr/>
        </p:nvSpPr>
        <p:spPr>
          <a:xfrm>
            <a:off x="4128591" y="3116983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C926FC-FA6D-444A-B249-A17C318ED1B1}"/>
              </a:ext>
            </a:extLst>
          </p:cNvPr>
          <p:cNvSpPr/>
          <p:nvPr/>
        </p:nvSpPr>
        <p:spPr>
          <a:xfrm>
            <a:off x="5581757" y="3116983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49A6758-7854-4F29-9D05-9526EC8C610F}"/>
              </a:ext>
            </a:extLst>
          </p:cNvPr>
          <p:cNvSpPr/>
          <p:nvPr/>
        </p:nvSpPr>
        <p:spPr>
          <a:xfrm>
            <a:off x="5962559" y="3989367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596D8B-5C2F-4153-810E-5D74BC28F7C9}"/>
              </a:ext>
            </a:extLst>
          </p:cNvPr>
          <p:cNvSpPr/>
          <p:nvPr/>
        </p:nvSpPr>
        <p:spPr>
          <a:xfrm>
            <a:off x="6289290" y="3116983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23005C-FC0C-4C3D-A5B7-89E0416665D8}"/>
              </a:ext>
            </a:extLst>
          </p:cNvPr>
          <p:cNvSpPr/>
          <p:nvPr/>
        </p:nvSpPr>
        <p:spPr>
          <a:xfrm>
            <a:off x="4420056" y="3998045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361965-5B51-4AD7-A1B2-4D97DDF91174}"/>
              </a:ext>
            </a:extLst>
          </p:cNvPr>
          <p:cNvSpPr/>
          <p:nvPr/>
        </p:nvSpPr>
        <p:spPr>
          <a:xfrm>
            <a:off x="7425826" y="3983757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6F30930-C88C-424C-81A4-17D9EE8CC790}"/>
              </a:ext>
            </a:extLst>
          </p:cNvPr>
          <p:cNvSpPr/>
          <p:nvPr/>
        </p:nvSpPr>
        <p:spPr>
          <a:xfrm>
            <a:off x="8110516" y="3983757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sp>
        <p:nvSpPr>
          <p:cNvPr id="4" name="Rectangle 3"/>
          <p:cNvSpPr/>
          <p:nvPr/>
        </p:nvSpPr>
        <p:spPr>
          <a:xfrm>
            <a:off x="8110516" y="2096064"/>
            <a:ext cx="3469323" cy="10209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One approach is to design a completely lock-free list…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241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CB5B-1A1C-41DB-90F8-A7BF92AC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617D6-4246-4473-9C6F-16BE5DDA9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the operations are concurrent?</a:t>
            </a:r>
          </a:p>
          <a:p>
            <a:pPr lvl="1"/>
            <a:r>
              <a:rPr lang="en-US" dirty="0"/>
              <a:t>Delete(15): </a:t>
            </a:r>
            <a:r>
              <a:rPr lang="en-US" b="1" dirty="0"/>
              <a:t>pause</a:t>
            </a:r>
            <a:r>
              <a:rPr lang="en-US" dirty="0"/>
              <a:t> just before CAS      </a:t>
            </a:r>
            <a:r>
              <a:rPr lang="en-US" b="1" dirty="0"/>
              <a:t>.next</a:t>
            </a:r>
            <a:r>
              <a:rPr lang="en-US" dirty="0"/>
              <a:t> from         to</a:t>
            </a:r>
            <a:endParaRPr lang="en-US" b="1" dirty="0"/>
          </a:p>
          <a:p>
            <a:pPr lvl="1"/>
            <a:r>
              <a:rPr lang="en-US" dirty="0"/>
              <a:t>Insert(17): traverse list, create node        ,</a:t>
            </a:r>
            <a:br>
              <a:rPr lang="en-US" dirty="0"/>
            </a:br>
            <a:r>
              <a:rPr lang="en-US" dirty="0"/>
              <a:t>then CAS </a:t>
            </a:r>
            <a:r>
              <a:rPr lang="en-US" b="1" dirty="0"/>
              <a:t>       .next</a:t>
            </a:r>
            <a:r>
              <a:rPr lang="en-US" dirty="0"/>
              <a:t> from         to </a:t>
            </a:r>
            <a:endParaRPr lang="en-US" b="1" dirty="0"/>
          </a:p>
          <a:p>
            <a:pPr lvl="1"/>
            <a:r>
              <a:rPr lang="en-US" dirty="0"/>
              <a:t>Delete(15): </a:t>
            </a:r>
            <a:r>
              <a:rPr lang="en-US" b="1" dirty="0"/>
              <a:t>resume</a:t>
            </a:r>
            <a:r>
              <a:rPr lang="en-US" dirty="0"/>
              <a:t> and CAS      </a:t>
            </a:r>
            <a:r>
              <a:rPr lang="en-US" b="1" dirty="0"/>
              <a:t>.next</a:t>
            </a:r>
            <a:r>
              <a:rPr lang="en-US" dirty="0"/>
              <a:t> from   </a:t>
            </a:r>
            <a:r>
              <a:rPr lang="en-US" b="1" dirty="0"/>
              <a:t>      </a:t>
            </a:r>
            <a:r>
              <a:rPr lang="en-US" dirty="0"/>
              <a:t>to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3615B2-C836-46BA-AFC5-0F8A4E2C4DDE}"/>
              </a:ext>
            </a:extLst>
          </p:cNvPr>
          <p:cNvSpPr/>
          <p:nvPr/>
        </p:nvSpPr>
        <p:spPr>
          <a:xfrm>
            <a:off x="3047998" y="439382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E0CD5-9D69-4223-8816-7234553AF7F9}"/>
              </a:ext>
            </a:extLst>
          </p:cNvPr>
          <p:cNvSpPr txBox="1"/>
          <p:nvPr/>
        </p:nvSpPr>
        <p:spPr>
          <a:xfrm>
            <a:off x="1779987" y="4430437"/>
            <a:ext cx="74090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EFAD3A7-D871-4AEF-BF74-94E03A3AC986}"/>
              </a:ext>
            </a:extLst>
          </p:cNvPr>
          <p:cNvCxnSpPr>
            <a:stCxn id="5" idx="3"/>
            <a:endCxn id="4" idx="1"/>
          </p:cNvCxnSpPr>
          <p:nvPr/>
        </p:nvCxnSpPr>
        <p:spPr>
          <a:xfrm flipV="1">
            <a:off x="2520895" y="4584327"/>
            <a:ext cx="527103" cy="30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F248BCB-433E-4677-9017-FB64CD496604}"/>
              </a:ext>
            </a:extLst>
          </p:cNvPr>
          <p:cNvSpPr/>
          <p:nvPr/>
        </p:nvSpPr>
        <p:spPr>
          <a:xfrm>
            <a:off x="4495798" y="439382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ED8F04-C731-4F2C-8FA0-2BC9288FE977}"/>
              </a:ext>
            </a:extLst>
          </p:cNvPr>
          <p:cNvCxnSpPr>
            <a:endCxn id="7" idx="1"/>
          </p:cNvCxnSpPr>
          <p:nvPr/>
        </p:nvCxnSpPr>
        <p:spPr>
          <a:xfrm>
            <a:off x="3809998" y="4584326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70298AF-9964-4D78-BFDF-E4DEE34ED1B9}"/>
              </a:ext>
            </a:extLst>
          </p:cNvPr>
          <p:cNvSpPr/>
          <p:nvPr/>
        </p:nvSpPr>
        <p:spPr>
          <a:xfrm>
            <a:off x="6857998" y="439382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8DA70A-315D-4712-AF02-E971FB6139B2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5257798" y="4584327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ABC573-E645-4F4E-B86C-2C51052A2F97}"/>
              </a:ext>
            </a:extLst>
          </p:cNvPr>
          <p:cNvGrpSpPr/>
          <p:nvPr/>
        </p:nvGrpSpPr>
        <p:grpSpPr>
          <a:xfrm flipV="1">
            <a:off x="3819524" y="4203327"/>
            <a:ext cx="3038474" cy="385767"/>
            <a:chOff x="3514726" y="2614617"/>
            <a:chExt cx="2124074" cy="647700"/>
          </a:xfrm>
        </p:grpSpPr>
        <p:cxnSp>
          <p:nvCxnSpPr>
            <p:cNvPr id="12" name="Curved Connector 13">
              <a:extLst>
                <a:ext uri="{FF2B5EF4-FFF2-40B4-BE49-F238E27FC236}">
                  <a16:creationId xmlns:a16="http://schemas.microsoft.com/office/drawing/2014/main" id="{029241FF-233A-4FEE-8DC6-83FCF068DC48}"/>
                </a:ext>
              </a:extLst>
            </p:cNvPr>
            <p:cNvCxnSpPr/>
            <p:nvPr/>
          </p:nvCxnSpPr>
          <p:spPr>
            <a:xfrm>
              <a:off x="3514726" y="2614617"/>
              <a:ext cx="990600" cy="647700"/>
            </a:xfrm>
            <a:prstGeom prst="curvedConnector3">
              <a:avLst>
                <a:gd name="adj1" fmla="val 3454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5">
              <a:extLst>
                <a:ext uri="{FF2B5EF4-FFF2-40B4-BE49-F238E27FC236}">
                  <a16:creationId xmlns:a16="http://schemas.microsoft.com/office/drawing/2014/main" id="{152FF3FA-27D4-435E-9A73-E39DCE18AE73}"/>
                </a:ext>
              </a:extLst>
            </p:cNvPr>
            <p:cNvCxnSpPr/>
            <p:nvPr/>
          </p:nvCxnSpPr>
          <p:spPr>
            <a:xfrm flipV="1">
              <a:off x="4495800" y="2763737"/>
              <a:ext cx="1143000" cy="493813"/>
            </a:xfrm>
            <a:prstGeom prst="curvedConnector3">
              <a:avLst>
                <a:gd name="adj1" fmla="val 2320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3B64A90A-7E0F-491E-B216-95C608DDBA12}"/>
              </a:ext>
            </a:extLst>
          </p:cNvPr>
          <p:cNvCxnSpPr/>
          <p:nvPr/>
        </p:nvCxnSpPr>
        <p:spPr>
          <a:xfrm flipV="1">
            <a:off x="6324598" y="4738215"/>
            <a:ext cx="533400" cy="49381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27">
            <a:extLst>
              <a:ext uri="{FF2B5EF4-FFF2-40B4-BE49-F238E27FC236}">
                <a16:creationId xmlns:a16="http://schemas.microsoft.com/office/drawing/2014/main" id="{52327F9B-E7FE-4303-89F6-A847E5875645}"/>
              </a:ext>
            </a:extLst>
          </p:cNvPr>
          <p:cNvCxnSpPr>
            <a:stCxn id="7" idx="3"/>
            <a:endCxn id="16" idx="1"/>
          </p:cNvCxnSpPr>
          <p:nvPr/>
        </p:nvCxnSpPr>
        <p:spPr>
          <a:xfrm>
            <a:off x="5257798" y="4584327"/>
            <a:ext cx="381000" cy="647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E0C2A62-082C-4FAB-AF20-2E66CE1DC32B}"/>
              </a:ext>
            </a:extLst>
          </p:cNvPr>
          <p:cNvSpPr/>
          <p:nvPr/>
        </p:nvSpPr>
        <p:spPr>
          <a:xfrm>
            <a:off x="5638798" y="5041527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sp>
        <p:nvSpPr>
          <p:cNvPr id="17" name="Rounded Rectangular Callout 21">
            <a:extLst>
              <a:ext uri="{FF2B5EF4-FFF2-40B4-BE49-F238E27FC236}">
                <a16:creationId xmlns:a16="http://schemas.microsoft.com/office/drawing/2014/main" id="{178CE7E6-DF4B-46B1-A7A8-3395F188FF27}"/>
              </a:ext>
            </a:extLst>
          </p:cNvPr>
          <p:cNvSpPr/>
          <p:nvPr/>
        </p:nvSpPr>
        <p:spPr>
          <a:xfrm>
            <a:off x="7924797" y="4680321"/>
            <a:ext cx="1882591" cy="609600"/>
          </a:xfrm>
          <a:prstGeom prst="wedgeRoundRectCallout">
            <a:avLst>
              <a:gd name="adj1" fmla="val -131938"/>
              <a:gd name="adj2" fmla="val 5194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Erroneously deleted 17!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49D14E-E74F-4D54-80AE-8471E6E1B129}"/>
              </a:ext>
            </a:extLst>
          </p:cNvPr>
          <p:cNvSpPr/>
          <p:nvPr/>
        </p:nvSpPr>
        <p:spPr>
          <a:xfrm>
            <a:off x="5363807" y="2603127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F8CC68-E9C7-4603-A33B-1421B5271CF9}"/>
              </a:ext>
            </a:extLst>
          </p:cNvPr>
          <p:cNvSpPr/>
          <p:nvPr/>
        </p:nvSpPr>
        <p:spPr>
          <a:xfrm>
            <a:off x="6823980" y="2603127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36589B-6508-485A-BCE8-01723AA73B0A}"/>
              </a:ext>
            </a:extLst>
          </p:cNvPr>
          <p:cNvSpPr/>
          <p:nvPr/>
        </p:nvSpPr>
        <p:spPr>
          <a:xfrm>
            <a:off x="7477728" y="2603127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AFF5D5-4E96-4924-960E-6D36069E8FFE}"/>
              </a:ext>
            </a:extLst>
          </p:cNvPr>
          <p:cNvSpPr/>
          <p:nvPr/>
        </p:nvSpPr>
        <p:spPr>
          <a:xfrm>
            <a:off x="5497274" y="3020739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0ED2E5-4657-45EF-9AC9-3CF6A988C091}"/>
              </a:ext>
            </a:extLst>
          </p:cNvPr>
          <p:cNvSpPr/>
          <p:nvPr/>
        </p:nvSpPr>
        <p:spPr>
          <a:xfrm>
            <a:off x="2764630" y="3355603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62B9C1-6FB5-4329-8508-6FCE58B1FAB3}"/>
              </a:ext>
            </a:extLst>
          </p:cNvPr>
          <p:cNvSpPr/>
          <p:nvPr/>
        </p:nvSpPr>
        <p:spPr>
          <a:xfrm>
            <a:off x="4351144" y="3341315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EDBEB7-B6B4-4312-955B-E2E7F23DF80B}"/>
              </a:ext>
            </a:extLst>
          </p:cNvPr>
          <p:cNvSpPr/>
          <p:nvPr/>
        </p:nvSpPr>
        <p:spPr>
          <a:xfrm>
            <a:off x="5072664" y="3341315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03A041-E7BE-4D03-9EA6-20FBF4BF027C}"/>
              </a:ext>
            </a:extLst>
          </p:cNvPr>
          <p:cNvSpPr/>
          <p:nvPr/>
        </p:nvSpPr>
        <p:spPr>
          <a:xfrm>
            <a:off x="4805591" y="3746127"/>
            <a:ext cx="228600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CA701-2D80-4251-8C64-3EB408E4E4D7}"/>
              </a:ext>
            </a:extLst>
          </p:cNvPr>
          <p:cNvSpPr/>
          <p:nvPr/>
        </p:nvSpPr>
        <p:spPr>
          <a:xfrm>
            <a:off x="6220428" y="3746127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5A7096-2CD2-4583-9A40-5EC038BD283A}"/>
              </a:ext>
            </a:extLst>
          </p:cNvPr>
          <p:cNvSpPr/>
          <p:nvPr/>
        </p:nvSpPr>
        <p:spPr>
          <a:xfrm>
            <a:off x="6989044" y="3746127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711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FD9B-A95E-4A01-A031-85CA72E5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35" y="215424"/>
            <a:ext cx="10353761" cy="709164"/>
          </a:xfrm>
        </p:spPr>
        <p:txBody>
          <a:bodyPr/>
          <a:lstStyle/>
          <a:p>
            <a:r>
              <a:rPr lang="en-US" dirty="0"/>
              <a:t>Solution: marking [Harris2001]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113A3-4BF3-472D-88BA-3EF5A59DF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69" y="1518893"/>
            <a:ext cx="10353762" cy="3695136"/>
          </a:xfrm>
        </p:spPr>
        <p:txBody>
          <a:bodyPr/>
          <a:lstStyle/>
          <a:p>
            <a:r>
              <a:rPr lang="en-US" dirty="0"/>
              <a:t>Idea: prevent changes to nodes that will be deleted</a:t>
            </a:r>
          </a:p>
          <a:p>
            <a:r>
              <a:rPr lang="en-US" dirty="0"/>
              <a:t>Before deleting a node, </a:t>
            </a:r>
            <a:r>
              <a:rPr lang="en-US" i="1" dirty="0"/>
              <a:t>mark</a:t>
            </a:r>
            <a:r>
              <a:rPr lang="en-US" dirty="0"/>
              <a:t> its </a:t>
            </a:r>
            <a:r>
              <a:rPr lang="en-US" b="1" dirty="0"/>
              <a:t>next</a:t>
            </a:r>
            <a:r>
              <a:rPr lang="en-US" i="1" dirty="0"/>
              <a:t> </a:t>
            </a:r>
            <a:r>
              <a:rPr lang="en-US" dirty="0"/>
              <a:t>pointer</a:t>
            </a:r>
          </a:p>
          <a:p>
            <a:pPr lvl="1"/>
            <a:r>
              <a:rPr lang="en-US" dirty="0"/>
              <a:t>How does this fix the Insert(17), Delete(15) example?</a:t>
            </a:r>
          </a:p>
          <a:p>
            <a:pPr lvl="1"/>
            <a:r>
              <a:rPr lang="en-US" dirty="0"/>
              <a:t>Delete(15) marks          </a:t>
            </a:r>
            <a:r>
              <a:rPr lang="en-US" i="1" dirty="0"/>
              <a:t>before </a:t>
            </a:r>
            <a:r>
              <a:rPr lang="en-US" dirty="0"/>
              <a:t>using </a:t>
            </a:r>
            <a:r>
              <a:rPr lang="en-US" b="1" dirty="0"/>
              <a:t>CAS</a:t>
            </a:r>
            <a:r>
              <a:rPr lang="en-US" dirty="0"/>
              <a:t> to delete it</a:t>
            </a:r>
          </a:p>
          <a:p>
            <a:pPr lvl="1"/>
            <a:r>
              <a:rPr lang="en-US" dirty="0"/>
              <a:t>Insert(17) cannot modify         </a:t>
            </a:r>
            <a:r>
              <a:rPr lang="en-US" b="1" dirty="0"/>
              <a:t>.next</a:t>
            </a:r>
            <a:r>
              <a:rPr lang="en-US" dirty="0"/>
              <a:t> because it is marked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06F893-3CD9-40D2-9F85-EDFB02882897}"/>
              </a:ext>
            </a:extLst>
          </p:cNvPr>
          <p:cNvSpPr/>
          <p:nvPr/>
        </p:nvSpPr>
        <p:spPr>
          <a:xfrm>
            <a:off x="2059916" y="398698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D5769-EE57-4A32-9EE1-9905768D4AAE}"/>
              </a:ext>
            </a:extLst>
          </p:cNvPr>
          <p:cNvSpPr txBox="1"/>
          <p:nvPr/>
        </p:nvSpPr>
        <p:spPr>
          <a:xfrm>
            <a:off x="791905" y="4023595"/>
            <a:ext cx="74090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CDEAE7-0BB6-4982-BD6F-396EC346BDBF}"/>
              </a:ext>
            </a:extLst>
          </p:cNvPr>
          <p:cNvCxnSpPr>
            <a:stCxn id="5" idx="3"/>
            <a:endCxn id="4" idx="1"/>
          </p:cNvCxnSpPr>
          <p:nvPr/>
        </p:nvCxnSpPr>
        <p:spPr>
          <a:xfrm flipV="1">
            <a:off x="1532813" y="4177485"/>
            <a:ext cx="527103" cy="30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062412C-2F78-4399-89D1-B246734C105B}"/>
              </a:ext>
            </a:extLst>
          </p:cNvPr>
          <p:cNvSpPr/>
          <p:nvPr/>
        </p:nvSpPr>
        <p:spPr>
          <a:xfrm>
            <a:off x="3507716" y="398698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E05FB2-2564-484A-A52A-95EA14304559}"/>
              </a:ext>
            </a:extLst>
          </p:cNvPr>
          <p:cNvCxnSpPr>
            <a:endCxn id="7" idx="1"/>
          </p:cNvCxnSpPr>
          <p:nvPr/>
        </p:nvCxnSpPr>
        <p:spPr>
          <a:xfrm>
            <a:off x="2821916" y="4177484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57F42E7-58A9-46CB-B187-C2FC1F99E8E1}"/>
              </a:ext>
            </a:extLst>
          </p:cNvPr>
          <p:cNvSpPr/>
          <p:nvPr/>
        </p:nvSpPr>
        <p:spPr>
          <a:xfrm>
            <a:off x="5869916" y="398698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99A837-47C9-4187-B67D-18EA41720152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4269716" y="417748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549BB-C1B4-4647-BA50-ECFB28C7344F}"/>
              </a:ext>
            </a:extLst>
          </p:cNvPr>
          <p:cNvGrpSpPr/>
          <p:nvPr/>
        </p:nvGrpSpPr>
        <p:grpSpPr>
          <a:xfrm flipV="1">
            <a:off x="2831442" y="3796485"/>
            <a:ext cx="3038474" cy="385767"/>
            <a:chOff x="3514726" y="2614617"/>
            <a:chExt cx="2124074" cy="647700"/>
          </a:xfrm>
        </p:grpSpPr>
        <p:cxnSp>
          <p:nvCxnSpPr>
            <p:cNvPr id="12" name="Curved Connector 13">
              <a:extLst>
                <a:ext uri="{FF2B5EF4-FFF2-40B4-BE49-F238E27FC236}">
                  <a16:creationId xmlns:a16="http://schemas.microsoft.com/office/drawing/2014/main" id="{D4334110-4F45-4DD1-8EB1-EA6D4064CE12}"/>
                </a:ext>
              </a:extLst>
            </p:cNvPr>
            <p:cNvCxnSpPr/>
            <p:nvPr/>
          </p:nvCxnSpPr>
          <p:spPr>
            <a:xfrm>
              <a:off x="3514726" y="2614617"/>
              <a:ext cx="990600" cy="647700"/>
            </a:xfrm>
            <a:prstGeom prst="curvedConnector3">
              <a:avLst>
                <a:gd name="adj1" fmla="val 3454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4">
              <a:extLst>
                <a:ext uri="{FF2B5EF4-FFF2-40B4-BE49-F238E27FC236}">
                  <a16:creationId xmlns:a16="http://schemas.microsoft.com/office/drawing/2014/main" id="{35BF3C06-45DE-43D3-BC8C-03F575635EF9}"/>
                </a:ext>
              </a:extLst>
            </p:cNvPr>
            <p:cNvCxnSpPr/>
            <p:nvPr/>
          </p:nvCxnSpPr>
          <p:spPr>
            <a:xfrm flipV="1">
              <a:off x="4495800" y="2763737"/>
              <a:ext cx="1143000" cy="493813"/>
            </a:xfrm>
            <a:prstGeom prst="curvedConnector3">
              <a:avLst>
                <a:gd name="adj1" fmla="val 2320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urved Connector 15">
            <a:extLst>
              <a:ext uri="{FF2B5EF4-FFF2-40B4-BE49-F238E27FC236}">
                <a16:creationId xmlns:a16="http://schemas.microsoft.com/office/drawing/2014/main" id="{4B3D83F0-C801-4148-BFFE-0E9D424AA284}"/>
              </a:ext>
            </a:extLst>
          </p:cNvPr>
          <p:cNvCxnSpPr/>
          <p:nvPr/>
        </p:nvCxnSpPr>
        <p:spPr>
          <a:xfrm flipV="1">
            <a:off x="5336516" y="4331373"/>
            <a:ext cx="533400" cy="49381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9414324-BFC1-4736-BD0A-FC598D29B36E}"/>
              </a:ext>
            </a:extLst>
          </p:cNvPr>
          <p:cNvSpPr/>
          <p:nvPr/>
        </p:nvSpPr>
        <p:spPr>
          <a:xfrm>
            <a:off x="4650716" y="463468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9514FD-63B1-4EE2-83FE-CA0BF69DFF5A}"/>
              </a:ext>
            </a:extLst>
          </p:cNvPr>
          <p:cNvSpPr/>
          <p:nvPr/>
        </p:nvSpPr>
        <p:spPr>
          <a:xfrm>
            <a:off x="3050516" y="2920183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48F5-188E-4D25-A659-22CC5D751304}"/>
              </a:ext>
            </a:extLst>
          </p:cNvPr>
          <p:cNvSpPr/>
          <p:nvPr/>
        </p:nvSpPr>
        <p:spPr>
          <a:xfrm>
            <a:off x="3834249" y="3339285"/>
            <a:ext cx="337534" cy="22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92AED8-EB5D-441A-961D-D3D973E44C35}"/>
              </a:ext>
            </a:extLst>
          </p:cNvPr>
          <p:cNvGrpSpPr/>
          <p:nvPr/>
        </p:nvGrpSpPr>
        <p:grpSpPr>
          <a:xfrm>
            <a:off x="4278028" y="4057717"/>
            <a:ext cx="228600" cy="237935"/>
            <a:chOff x="4510088" y="3899782"/>
            <a:chExt cx="228600" cy="23793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4B1F09-606E-4FB6-A437-D50AED4EA956}"/>
                </a:ext>
              </a:extLst>
            </p:cNvPr>
            <p:cNvSpPr/>
            <p:nvPr/>
          </p:nvSpPr>
          <p:spPr>
            <a:xfrm>
              <a:off x="4510088" y="3899782"/>
              <a:ext cx="228600" cy="237935"/>
            </a:xfrm>
            <a:prstGeom prst="rect">
              <a:avLst/>
            </a:prstGeom>
            <a:noFill/>
            <a:ln>
              <a:solidFill>
                <a:srgbClr val="D4E2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C5D681-6F4A-4985-845C-50C1B106449B}"/>
                </a:ext>
              </a:extLst>
            </p:cNvPr>
            <p:cNvCxnSpPr/>
            <p:nvPr/>
          </p:nvCxnSpPr>
          <p:spPr>
            <a:xfrm>
              <a:off x="4512469" y="3905250"/>
              <a:ext cx="221456" cy="230981"/>
            </a:xfrm>
            <a:prstGeom prst="line">
              <a:avLst/>
            </a:prstGeom>
            <a:ln cap="rnd">
              <a:solidFill>
                <a:srgbClr val="D4E2D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C31A22-8559-4AB1-B72C-02DA317DCB6D}"/>
                </a:ext>
              </a:extLst>
            </p:cNvPr>
            <p:cNvCxnSpPr/>
            <p:nvPr/>
          </p:nvCxnSpPr>
          <p:spPr>
            <a:xfrm flipH="1">
              <a:off x="4521995" y="3910013"/>
              <a:ext cx="209549" cy="219075"/>
            </a:xfrm>
            <a:prstGeom prst="line">
              <a:avLst/>
            </a:prstGeom>
            <a:ln cap="rnd">
              <a:solidFill>
                <a:srgbClr val="D4E2D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2B2B844-E37D-4CB9-AC74-D5DA10C31C1D}"/>
              </a:ext>
            </a:extLst>
          </p:cNvPr>
          <p:cNvSpPr/>
          <p:nvPr/>
        </p:nvSpPr>
        <p:spPr>
          <a:xfrm>
            <a:off x="8875663" y="3523532"/>
            <a:ext cx="3134754" cy="5000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Okay. We can do lists!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B2B844-E37D-4CB9-AC74-D5DA10C31C1D}"/>
              </a:ext>
            </a:extLst>
          </p:cNvPr>
          <p:cNvSpPr/>
          <p:nvPr/>
        </p:nvSpPr>
        <p:spPr>
          <a:xfrm>
            <a:off x="7142728" y="4706422"/>
            <a:ext cx="4867689" cy="10152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Note: you can also do fast </a:t>
            </a:r>
            <a:r>
              <a:rPr lang="en-US" b="1" u="sng" dirty="0"/>
              <a:t>lock-based</a:t>
            </a:r>
            <a:r>
              <a:rPr lang="en-US" dirty="0"/>
              <a:t> lists that avoid locking while searching…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B2B844-E37D-4CB9-AC74-D5DA10C31C1D}"/>
              </a:ext>
            </a:extLst>
          </p:cNvPr>
          <p:cNvSpPr/>
          <p:nvPr/>
        </p:nvSpPr>
        <p:spPr>
          <a:xfrm>
            <a:off x="6906638" y="1250829"/>
            <a:ext cx="5103779" cy="7011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Whenever a thread encounters a </a:t>
            </a:r>
            <a:r>
              <a:rPr lang="en-US" b="1" dirty="0"/>
              <a:t>mark</a:t>
            </a:r>
            <a:r>
              <a:rPr lang="en-US" dirty="0"/>
              <a:t>, it tries to </a:t>
            </a:r>
            <a:r>
              <a:rPr lang="en-US" b="1" dirty="0"/>
              <a:t>help</a:t>
            </a:r>
            <a:r>
              <a:rPr lang="en-US" dirty="0"/>
              <a:t> the deletion</a:t>
            </a:r>
            <a:endParaRPr lang="en-US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B2B844-E37D-4CB9-AC74-D5DA10C31C1D}"/>
              </a:ext>
            </a:extLst>
          </p:cNvPr>
          <p:cNvSpPr/>
          <p:nvPr/>
        </p:nvSpPr>
        <p:spPr>
          <a:xfrm>
            <a:off x="7072384" y="2622233"/>
            <a:ext cx="4938033" cy="7111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Even if the thread doing the deletion crashed, we still guarantee progress…</a:t>
            </a:r>
            <a:endParaRPr lang="en-US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B2B844-E37D-4CB9-AC74-D5DA10C31C1D}"/>
              </a:ext>
            </a:extLst>
          </p:cNvPr>
          <p:cNvSpPr/>
          <p:nvPr/>
        </p:nvSpPr>
        <p:spPr>
          <a:xfrm>
            <a:off x="6906638" y="2076306"/>
            <a:ext cx="5103779" cy="4216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By doing a CAS to </a:t>
            </a:r>
            <a:r>
              <a:rPr lang="en-US" b="1" dirty="0"/>
              <a:t>unlink </a:t>
            </a:r>
            <a:r>
              <a:rPr lang="en-US" dirty="0"/>
              <a:t>the marked node…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0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AB6F-0E96-4618-BA4F-D4958DD0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11288"/>
            <a:ext cx="10353761" cy="1326321"/>
          </a:xfrm>
        </p:spPr>
        <p:txBody>
          <a:bodyPr/>
          <a:lstStyle/>
          <a:p>
            <a:r>
              <a:rPr lang="en-US" dirty="0"/>
              <a:t>What about removing </a:t>
            </a:r>
            <a:r>
              <a:rPr lang="en-US" u="sng" dirty="0"/>
              <a:t>several nodes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CC1B7-A713-4F8B-B290-A903E9666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97752"/>
            <a:ext cx="10353762" cy="4113402"/>
          </a:xfrm>
        </p:spPr>
        <p:txBody>
          <a:bodyPr>
            <a:normAutofit/>
          </a:bodyPr>
          <a:lstStyle/>
          <a:p>
            <a:r>
              <a:rPr lang="en-US" dirty="0"/>
              <a:t>Ex1: atomically deleting</a:t>
            </a:r>
            <a:br>
              <a:rPr lang="en-US" dirty="0"/>
            </a:br>
            <a:r>
              <a:rPr lang="en-US" u="sng" dirty="0"/>
              <a:t>consecutive</a:t>
            </a:r>
            <a:r>
              <a:rPr lang="en-US" dirty="0"/>
              <a:t> nodes in a list…</a:t>
            </a:r>
          </a:p>
          <a:p>
            <a:pPr lvl="1"/>
            <a:r>
              <a:rPr lang="en-US" dirty="0"/>
              <a:t>Delete(15 AND 20)</a:t>
            </a:r>
          </a:p>
          <a:p>
            <a:pPr lvl="2"/>
            <a:r>
              <a:rPr lang="en-US" sz="1800" dirty="0"/>
              <a:t>Mark 15, </a:t>
            </a:r>
            <a:r>
              <a:rPr lang="en-US" sz="1800" b="1" dirty="0"/>
              <a:t>then </a:t>
            </a:r>
            <a:r>
              <a:rPr lang="en-US" sz="1800" dirty="0"/>
              <a:t>mark 20?</a:t>
            </a:r>
          </a:p>
          <a:p>
            <a:pPr lvl="2"/>
            <a:r>
              <a:rPr lang="en-US" sz="1800" dirty="0"/>
              <a:t>What can go wrong…</a:t>
            </a:r>
          </a:p>
          <a:p>
            <a:pPr lvl="2"/>
            <a:r>
              <a:rPr lang="en-US" sz="1800" b="1" dirty="0"/>
              <a:t>Crash </a:t>
            </a:r>
            <a:r>
              <a:rPr lang="en-US" sz="1800" dirty="0"/>
              <a:t>between these steps?</a:t>
            </a:r>
          </a:p>
          <a:p>
            <a:pPr lvl="2"/>
            <a:r>
              <a:rPr lang="en-US" sz="1800" dirty="0"/>
              <a:t>Some change that makes it</a:t>
            </a:r>
            <a:br>
              <a:rPr lang="en-US" sz="1800" dirty="0"/>
            </a:br>
            <a:r>
              <a:rPr lang="en-US" sz="1800" b="1" dirty="0"/>
              <a:t>incorrect </a:t>
            </a:r>
            <a:r>
              <a:rPr lang="en-US" sz="1800" dirty="0"/>
              <a:t>to mark 20?</a:t>
            </a:r>
          </a:p>
          <a:p>
            <a:r>
              <a:rPr lang="en-US" dirty="0"/>
              <a:t>Ex2: performing tree </a:t>
            </a:r>
            <a:r>
              <a:rPr lang="en-US" b="1" u="sng" dirty="0"/>
              <a:t>rotations</a:t>
            </a:r>
            <a:br>
              <a:rPr lang="en-US" dirty="0"/>
            </a:br>
            <a:r>
              <a:rPr lang="en-US" dirty="0"/>
              <a:t>by replacing nodes…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B3973-B6CC-4DF1-B01C-86BCE02A2E18}"/>
              </a:ext>
            </a:extLst>
          </p:cNvPr>
          <p:cNvSpPr/>
          <p:nvPr/>
        </p:nvSpPr>
        <p:spPr>
          <a:xfrm>
            <a:off x="6082628" y="3099128"/>
            <a:ext cx="304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55FCF-C089-46FF-8210-280A6BA12B3E}"/>
              </a:ext>
            </a:extLst>
          </p:cNvPr>
          <p:cNvSpPr/>
          <p:nvPr/>
        </p:nvSpPr>
        <p:spPr>
          <a:xfrm>
            <a:off x="6082628" y="3756354"/>
            <a:ext cx="304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193BB3-49E3-4514-B3DD-970DE352019E}"/>
              </a:ext>
            </a:extLst>
          </p:cNvPr>
          <p:cNvSpPr/>
          <p:nvPr/>
        </p:nvSpPr>
        <p:spPr>
          <a:xfrm>
            <a:off x="5549228" y="4318328"/>
            <a:ext cx="304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FD0FCBC-1CCC-4053-ADE3-630B5FBAAE26}"/>
              </a:ext>
            </a:extLst>
          </p:cNvPr>
          <p:cNvSpPr/>
          <p:nvPr/>
        </p:nvSpPr>
        <p:spPr>
          <a:xfrm>
            <a:off x="5168228" y="4927928"/>
            <a:ext cx="304800" cy="3810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r>
              <a:rPr lang="en-US" sz="1600" dirty="0"/>
              <a:t>A</a:t>
            </a:r>
            <a:endParaRPr lang="he-IL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AE215-56CD-4CC1-A0A7-30E3CF39096F}"/>
              </a:ext>
            </a:extLst>
          </p:cNvPr>
          <p:cNvSpPr/>
          <p:nvPr/>
        </p:nvSpPr>
        <p:spPr>
          <a:xfrm>
            <a:off x="5930228" y="4927928"/>
            <a:ext cx="304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EB40F6-2855-4FE4-BA7C-BB0EDC6C46CA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6235028" y="3403928"/>
            <a:ext cx="0" cy="352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10CD9E-6ED8-443F-BA5C-69616DA591CB}"/>
              </a:ext>
            </a:extLst>
          </p:cNvPr>
          <p:cNvCxnSpPr/>
          <p:nvPr/>
        </p:nvCxnSpPr>
        <p:spPr>
          <a:xfrm flipH="1">
            <a:off x="5701628" y="4061154"/>
            <a:ext cx="381000" cy="257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01BB2A-6A84-4468-A4BA-2F49C6A5E6C2}"/>
              </a:ext>
            </a:extLst>
          </p:cNvPr>
          <p:cNvCxnSpPr/>
          <p:nvPr/>
        </p:nvCxnSpPr>
        <p:spPr>
          <a:xfrm>
            <a:off x="6387428" y="4061154"/>
            <a:ext cx="390832" cy="243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B54DEB-6741-4D0D-90FF-6396C188691B}"/>
              </a:ext>
            </a:extLst>
          </p:cNvPr>
          <p:cNvCxnSpPr/>
          <p:nvPr/>
        </p:nvCxnSpPr>
        <p:spPr>
          <a:xfrm flipH="1">
            <a:off x="5320628" y="4608994"/>
            <a:ext cx="228600" cy="318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6E8D97-9D60-4B1F-ACF3-61ED2A41861F}"/>
              </a:ext>
            </a:extLst>
          </p:cNvPr>
          <p:cNvCxnSpPr/>
          <p:nvPr/>
        </p:nvCxnSpPr>
        <p:spPr>
          <a:xfrm>
            <a:off x="5854028" y="4623128"/>
            <a:ext cx="223684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6E3932-1A49-443B-B8DE-E45CC55DBA38}"/>
              </a:ext>
            </a:extLst>
          </p:cNvPr>
          <p:cNvCxnSpPr/>
          <p:nvPr/>
        </p:nvCxnSpPr>
        <p:spPr>
          <a:xfrm flipH="1">
            <a:off x="5696712" y="5232728"/>
            <a:ext cx="233516" cy="30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16FCBA-81C9-4D35-9DD6-ED90E209F692}"/>
              </a:ext>
            </a:extLst>
          </p:cNvPr>
          <p:cNvCxnSpPr/>
          <p:nvPr/>
        </p:nvCxnSpPr>
        <p:spPr>
          <a:xfrm>
            <a:off x="6235028" y="5232728"/>
            <a:ext cx="228600" cy="290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CCCF30A-AA01-4EB1-91E7-5E6D63D274F2}"/>
              </a:ext>
            </a:extLst>
          </p:cNvPr>
          <p:cNvSpPr/>
          <p:nvPr/>
        </p:nvSpPr>
        <p:spPr>
          <a:xfrm>
            <a:off x="9886484" y="3102967"/>
            <a:ext cx="304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91DCB1-745B-4DFB-B8DF-5D02D92D5204}"/>
              </a:ext>
            </a:extLst>
          </p:cNvPr>
          <p:cNvSpPr/>
          <p:nvPr/>
        </p:nvSpPr>
        <p:spPr>
          <a:xfrm>
            <a:off x="9886484" y="3760193"/>
            <a:ext cx="304800" cy="30480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46000"/>
                </a:schemeClr>
              </a:gs>
              <a:gs pos="35000">
                <a:schemeClr val="dk1">
                  <a:tint val="37000"/>
                  <a:satMod val="300000"/>
                  <a:alpha val="48000"/>
                </a:schemeClr>
              </a:gs>
              <a:gs pos="100000">
                <a:schemeClr val="dk1">
                  <a:tint val="15000"/>
                  <a:satMod val="350000"/>
                  <a:alpha val="48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6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154242-1BE5-414A-A7CF-91105A02974F}"/>
              </a:ext>
            </a:extLst>
          </p:cNvPr>
          <p:cNvSpPr/>
          <p:nvPr/>
        </p:nvSpPr>
        <p:spPr>
          <a:xfrm>
            <a:off x="9353084" y="4322167"/>
            <a:ext cx="304800" cy="30480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46000"/>
                </a:schemeClr>
              </a:gs>
              <a:gs pos="35000">
                <a:schemeClr val="dk1">
                  <a:tint val="37000"/>
                  <a:satMod val="300000"/>
                  <a:alpha val="48000"/>
                </a:schemeClr>
              </a:gs>
              <a:gs pos="100000">
                <a:schemeClr val="dk1">
                  <a:tint val="15000"/>
                  <a:satMod val="350000"/>
                  <a:alpha val="48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6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FC7371-AD65-4985-9809-2C28AABF96C9}"/>
              </a:ext>
            </a:extLst>
          </p:cNvPr>
          <p:cNvSpPr/>
          <p:nvPr/>
        </p:nvSpPr>
        <p:spPr>
          <a:xfrm>
            <a:off x="9734084" y="4931767"/>
            <a:ext cx="304800" cy="30480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46000"/>
                </a:schemeClr>
              </a:gs>
              <a:gs pos="35000">
                <a:schemeClr val="dk1">
                  <a:tint val="37000"/>
                  <a:satMod val="300000"/>
                  <a:alpha val="48000"/>
                </a:schemeClr>
              </a:gs>
              <a:gs pos="100000">
                <a:schemeClr val="dk1">
                  <a:tint val="15000"/>
                  <a:satMod val="350000"/>
                  <a:alpha val="48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26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254DC16-D98A-4813-8212-C4F0937A84C9}"/>
              </a:ext>
            </a:extLst>
          </p:cNvPr>
          <p:cNvCxnSpPr/>
          <p:nvPr/>
        </p:nvCxnSpPr>
        <p:spPr>
          <a:xfrm flipH="1">
            <a:off x="9505484" y="4064993"/>
            <a:ext cx="381000" cy="257176"/>
          </a:xfrm>
          <a:prstGeom prst="straightConnector1">
            <a:avLst/>
          </a:prstGeom>
          <a:ln>
            <a:solidFill>
              <a:schemeClr val="dk1">
                <a:alpha val="2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0E1B59-DF6B-4DFD-8F42-64752BAC3447}"/>
              </a:ext>
            </a:extLst>
          </p:cNvPr>
          <p:cNvCxnSpPr/>
          <p:nvPr/>
        </p:nvCxnSpPr>
        <p:spPr>
          <a:xfrm>
            <a:off x="10191284" y="4064993"/>
            <a:ext cx="390832" cy="243040"/>
          </a:xfrm>
          <a:prstGeom prst="straightConnector1">
            <a:avLst/>
          </a:prstGeom>
          <a:ln>
            <a:solidFill>
              <a:schemeClr val="dk1">
                <a:alpha val="2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8A1012-46E1-46FC-854F-37E9F6541224}"/>
              </a:ext>
            </a:extLst>
          </p:cNvPr>
          <p:cNvCxnSpPr/>
          <p:nvPr/>
        </p:nvCxnSpPr>
        <p:spPr>
          <a:xfrm flipH="1">
            <a:off x="9124484" y="4612833"/>
            <a:ext cx="228600" cy="318934"/>
          </a:xfrm>
          <a:prstGeom prst="straightConnector1">
            <a:avLst/>
          </a:prstGeom>
          <a:ln>
            <a:solidFill>
              <a:schemeClr val="dk1">
                <a:alpha val="2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B595EA-04B3-42A5-9420-466783815BB0}"/>
              </a:ext>
            </a:extLst>
          </p:cNvPr>
          <p:cNvCxnSpPr/>
          <p:nvPr/>
        </p:nvCxnSpPr>
        <p:spPr>
          <a:xfrm>
            <a:off x="9657884" y="4626967"/>
            <a:ext cx="223684" cy="304800"/>
          </a:xfrm>
          <a:prstGeom prst="straightConnector1">
            <a:avLst/>
          </a:prstGeom>
          <a:ln>
            <a:solidFill>
              <a:schemeClr val="dk1">
                <a:alpha val="2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677B05-7FE3-4672-8C55-86606C17A15F}"/>
              </a:ext>
            </a:extLst>
          </p:cNvPr>
          <p:cNvCxnSpPr/>
          <p:nvPr/>
        </p:nvCxnSpPr>
        <p:spPr>
          <a:xfrm flipH="1">
            <a:off x="9500568" y="5236567"/>
            <a:ext cx="233516" cy="304799"/>
          </a:xfrm>
          <a:prstGeom prst="straightConnector1">
            <a:avLst/>
          </a:prstGeom>
          <a:ln>
            <a:solidFill>
              <a:schemeClr val="dk1">
                <a:alpha val="2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408C82-A734-46E5-B7E4-91B2F65B6390}"/>
              </a:ext>
            </a:extLst>
          </p:cNvPr>
          <p:cNvCxnSpPr/>
          <p:nvPr/>
        </p:nvCxnSpPr>
        <p:spPr>
          <a:xfrm>
            <a:off x="10038884" y="5236567"/>
            <a:ext cx="228600" cy="290664"/>
          </a:xfrm>
          <a:prstGeom prst="straightConnector1">
            <a:avLst/>
          </a:prstGeom>
          <a:ln>
            <a:solidFill>
              <a:schemeClr val="dk1">
                <a:alpha val="26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C298B2F0-AAF1-4503-BDE6-883DC87D14E4}"/>
              </a:ext>
            </a:extLst>
          </p:cNvPr>
          <p:cNvSpPr/>
          <p:nvPr/>
        </p:nvSpPr>
        <p:spPr>
          <a:xfrm>
            <a:off x="5549228" y="5530154"/>
            <a:ext cx="304800" cy="3810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r>
              <a:rPr lang="en-US" sz="1600" dirty="0"/>
              <a:t>B</a:t>
            </a:r>
            <a:endParaRPr lang="he-IL" sz="1600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1D7CA82-9E33-44FD-8025-76D129D626B1}"/>
              </a:ext>
            </a:extLst>
          </p:cNvPr>
          <p:cNvSpPr/>
          <p:nvPr/>
        </p:nvSpPr>
        <p:spPr>
          <a:xfrm>
            <a:off x="6311228" y="5522780"/>
            <a:ext cx="304800" cy="3810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r>
              <a:rPr lang="en-US" sz="1600" dirty="0"/>
              <a:t>C</a:t>
            </a:r>
            <a:endParaRPr lang="he-IL" sz="1600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8AB907C0-A5C4-4BC1-A9AA-5F0F3EE7FB89}"/>
              </a:ext>
            </a:extLst>
          </p:cNvPr>
          <p:cNvSpPr/>
          <p:nvPr/>
        </p:nvSpPr>
        <p:spPr>
          <a:xfrm>
            <a:off x="6616028" y="4318328"/>
            <a:ext cx="304800" cy="3810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r>
              <a:rPr lang="en-US" sz="1600" dirty="0"/>
              <a:t>D</a:t>
            </a:r>
            <a:endParaRPr lang="he-IL" sz="1600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0B927745-F427-450C-9040-F0DCBAED5646}"/>
              </a:ext>
            </a:extLst>
          </p:cNvPr>
          <p:cNvSpPr/>
          <p:nvPr/>
        </p:nvSpPr>
        <p:spPr>
          <a:xfrm>
            <a:off x="8978228" y="4927928"/>
            <a:ext cx="304800" cy="3810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r>
              <a:rPr lang="en-US" sz="1600" dirty="0"/>
              <a:t>A</a:t>
            </a:r>
            <a:endParaRPr lang="he-IL" sz="1600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42A960CE-505A-4B7F-A5B3-DB0F4B7FA09E}"/>
              </a:ext>
            </a:extLst>
          </p:cNvPr>
          <p:cNvSpPr/>
          <p:nvPr/>
        </p:nvSpPr>
        <p:spPr>
          <a:xfrm>
            <a:off x="9359228" y="5530154"/>
            <a:ext cx="304800" cy="3810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r>
              <a:rPr lang="en-US" sz="1600" dirty="0"/>
              <a:t>B</a:t>
            </a:r>
            <a:endParaRPr lang="he-IL" sz="1600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7887C0B-639E-430A-BF5E-C078D8790976}"/>
              </a:ext>
            </a:extLst>
          </p:cNvPr>
          <p:cNvSpPr/>
          <p:nvPr/>
        </p:nvSpPr>
        <p:spPr>
          <a:xfrm>
            <a:off x="10121228" y="5522780"/>
            <a:ext cx="304800" cy="3810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r>
              <a:rPr lang="en-US" sz="1600" dirty="0"/>
              <a:t>C</a:t>
            </a:r>
            <a:endParaRPr lang="he-IL" sz="1600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897FFD84-09F2-4727-AC7F-0C46D41BBF6B}"/>
              </a:ext>
            </a:extLst>
          </p:cNvPr>
          <p:cNvSpPr/>
          <p:nvPr/>
        </p:nvSpPr>
        <p:spPr>
          <a:xfrm>
            <a:off x="10426028" y="4318328"/>
            <a:ext cx="304800" cy="381000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r>
              <a:rPr lang="en-US" sz="1600" dirty="0"/>
              <a:t>D</a:t>
            </a:r>
            <a:endParaRPr lang="he-IL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4E09CF-BBCB-41C2-8AE0-8E2EE3560ECB}"/>
              </a:ext>
            </a:extLst>
          </p:cNvPr>
          <p:cNvSpPr/>
          <p:nvPr/>
        </p:nvSpPr>
        <p:spPr>
          <a:xfrm>
            <a:off x="8904486" y="3291778"/>
            <a:ext cx="304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EB934C-C2BC-4DBD-BA92-043A76336FD5}"/>
              </a:ext>
            </a:extLst>
          </p:cNvPr>
          <p:cNvSpPr/>
          <p:nvPr/>
        </p:nvSpPr>
        <p:spPr>
          <a:xfrm>
            <a:off x="9359228" y="3784928"/>
            <a:ext cx="304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AFCB14-CC0F-45E5-9400-0D1CFF56DD40}"/>
              </a:ext>
            </a:extLst>
          </p:cNvPr>
          <p:cNvSpPr/>
          <p:nvPr/>
        </p:nvSpPr>
        <p:spPr>
          <a:xfrm>
            <a:off x="8481177" y="3784928"/>
            <a:ext cx="3048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0" tIns="0" rIns="0" bIns="0" rtlCol="1" anchor="ctr"/>
          <a:lstStyle/>
          <a:p>
            <a:pPr algn="ctr"/>
            <a:endParaRPr lang="he-IL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6219B0-5709-4355-B472-A7BE4823240F}"/>
              </a:ext>
            </a:extLst>
          </p:cNvPr>
          <p:cNvCxnSpPr>
            <a:endCxn id="34" idx="0"/>
          </p:cNvCxnSpPr>
          <p:nvPr/>
        </p:nvCxnSpPr>
        <p:spPr>
          <a:xfrm>
            <a:off x="9199454" y="3586439"/>
            <a:ext cx="312174" cy="1984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7A0B1EB-2DF4-4EE7-BC31-C6A92CC26E2F}"/>
              </a:ext>
            </a:extLst>
          </p:cNvPr>
          <p:cNvCxnSpPr>
            <a:endCxn id="35" idx="0"/>
          </p:cNvCxnSpPr>
          <p:nvPr/>
        </p:nvCxnSpPr>
        <p:spPr>
          <a:xfrm flipH="1">
            <a:off x="8633577" y="3584592"/>
            <a:ext cx="266085" cy="200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Curved Connector 61">
            <a:extLst>
              <a:ext uri="{FF2B5EF4-FFF2-40B4-BE49-F238E27FC236}">
                <a16:creationId xmlns:a16="http://schemas.microsoft.com/office/drawing/2014/main" id="{CF650D85-F265-4030-B095-E94F3F2D979F}"/>
              </a:ext>
            </a:extLst>
          </p:cNvPr>
          <p:cNvCxnSpPr>
            <a:stCxn id="16" idx="2"/>
            <a:endCxn id="33" idx="0"/>
          </p:cNvCxnSpPr>
          <p:nvPr/>
        </p:nvCxnSpPr>
        <p:spPr>
          <a:xfrm rot="5400000" flipH="1">
            <a:off x="9489890" y="2858774"/>
            <a:ext cx="115989" cy="981998"/>
          </a:xfrm>
          <a:prstGeom prst="curvedConnector5">
            <a:avLst>
              <a:gd name="adj1" fmla="val -197088"/>
              <a:gd name="adj2" fmla="val 50000"/>
              <a:gd name="adj3" fmla="val 297088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AC00CE-1BB1-4FE5-A9D9-78FB22BEEEA1}"/>
              </a:ext>
            </a:extLst>
          </p:cNvPr>
          <p:cNvCxnSpPr>
            <a:endCxn id="32" idx="0"/>
          </p:cNvCxnSpPr>
          <p:nvPr/>
        </p:nvCxnSpPr>
        <p:spPr>
          <a:xfrm>
            <a:off x="9657884" y="4089728"/>
            <a:ext cx="920544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869B8B7-D817-48F3-83F8-A3FC3C24709F}"/>
              </a:ext>
            </a:extLst>
          </p:cNvPr>
          <p:cNvCxnSpPr>
            <a:endCxn id="30" idx="0"/>
          </p:cNvCxnSpPr>
          <p:nvPr/>
        </p:nvCxnSpPr>
        <p:spPr>
          <a:xfrm>
            <a:off x="8779741" y="4078515"/>
            <a:ext cx="731887" cy="14516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9ECBCC-1AD1-40E1-B46B-3C5E7FD3543A}"/>
              </a:ext>
            </a:extLst>
          </p:cNvPr>
          <p:cNvCxnSpPr>
            <a:endCxn id="29" idx="0"/>
          </p:cNvCxnSpPr>
          <p:nvPr/>
        </p:nvCxnSpPr>
        <p:spPr>
          <a:xfrm>
            <a:off x="8496234" y="4087808"/>
            <a:ext cx="634394" cy="840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Right Arrow 70">
            <a:extLst>
              <a:ext uri="{FF2B5EF4-FFF2-40B4-BE49-F238E27FC236}">
                <a16:creationId xmlns:a16="http://schemas.microsoft.com/office/drawing/2014/main" id="{9C74BD58-BCC7-4F20-B73A-13EB77E58C32}"/>
              </a:ext>
            </a:extLst>
          </p:cNvPr>
          <p:cNvSpPr/>
          <p:nvPr/>
        </p:nvSpPr>
        <p:spPr>
          <a:xfrm>
            <a:off x="7237826" y="4061154"/>
            <a:ext cx="889805" cy="40957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58A3D80-D89D-421F-B109-093E380F9CFA}"/>
              </a:ext>
            </a:extLst>
          </p:cNvPr>
          <p:cNvGrpSpPr/>
          <p:nvPr/>
        </p:nvGrpSpPr>
        <p:grpSpPr>
          <a:xfrm>
            <a:off x="9877880" y="3755742"/>
            <a:ext cx="313404" cy="305412"/>
            <a:chOff x="7611228" y="3007235"/>
            <a:chExt cx="313404" cy="30541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E6EA290-5E57-4551-8895-66D967B520F2}"/>
                </a:ext>
              </a:extLst>
            </p:cNvPr>
            <p:cNvCxnSpPr/>
            <p:nvPr/>
          </p:nvCxnSpPr>
          <p:spPr>
            <a:xfrm>
              <a:off x="7614916" y="3007847"/>
              <a:ext cx="309716" cy="30480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7034AEC-5A2D-45C5-B7D1-ADDF896703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1228" y="3007235"/>
              <a:ext cx="313404" cy="30541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2D3DAC7-B7C4-4F6A-B24A-4258618CF5FD}"/>
              </a:ext>
            </a:extLst>
          </p:cNvPr>
          <p:cNvGrpSpPr/>
          <p:nvPr/>
        </p:nvGrpSpPr>
        <p:grpSpPr>
          <a:xfrm>
            <a:off x="9355541" y="4317828"/>
            <a:ext cx="313404" cy="305412"/>
            <a:chOff x="7611228" y="3007235"/>
            <a:chExt cx="313404" cy="30541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FA453C3-5DB4-4999-832F-C59DFE2AC19C}"/>
                </a:ext>
              </a:extLst>
            </p:cNvPr>
            <p:cNvCxnSpPr/>
            <p:nvPr/>
          </p:nvCxnSpPr>
          <p:spPr>
            <a:xfrm>
              <a:off x="7614916" y="3007847"/>
              <a:ext cx="309716" cy="30480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6264197-B5CA-4283-A476-DEDCE7AE3B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1228" y="3007235"/>
              <a:ext cx="313404" cy="30541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A211D90-83C1-4E6C-B831-7DC80B79EDCF}"/>
              </a:ext>
            </a:extLst>
          </p:cNvPr>
          <p:cNvGrpSpPr/>
          <p:nvPr/>
        </p:nvGrpSpPr>
        <p:grpSpPr>
          <a:xfrm>
            <a:off x="9723638" y="4931153"/>
            <a:ext cx="313404" cy="305412"/>
            <a:chOff x="7611228" y="3007235"/>
            <a:chExt cx="313404" cy="30541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A20B860-FC5F-4442-9150-2B6DB7FCEAA5}"/>
                </a:ext>
              </a:extLst>
            </p:cNvPr>
            <p:cNvCxnSpPr/>
            <p:nvPr/>
          </p:nvCxnSpPr>
          <p:spPr>
            <a:xfrm>
              <a:off x="7614916" y="3007847"/>
              <a:ext cx="309716" cy="30480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95D3ABE-D147-48FC-85A7-BA8E76526C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1228" y="3007235"/>
              <a:ext cx="313404" cy="305410"/>
            </a:xfrm>
            <a:prstGeom prst="lin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F2EA51A-CFE6-4DCE-BB3E-851882AFB20B}"/>
              </a:ext>
            </a:extLst>
          </p:cNvPr>
          <p:cNvCxnSpPr>
            <a:endCxn id="31" idx="0"/>
          </p:cNvCxnSpPr>
          <p:nvPr/>
        </p:nvCxnSpPr>
        <p:spPr>
          <a:xfrm>
            <a:off x="9355541" y="4089728"/>
            <a:ext cx="918087" cy="14330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D15D1892-46DE-4E0F-877B-1EBB60870DB0}"/>
              </a:ext>
            </a:extLst>
          </p:cNvPr>
          <p:cNvSpPr/>
          <p:nvPr/>
        </p:nvSpPr>
        <p:spPr>
          <a:xfrm>
            <a:off x="5794263" y="194813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6B1030-6AE9-4BA5-B28D-80155CDFA1BB}"/>
              </a:ext>
            </a:extLst>
          </p:cNvPr>
          <p:cNvSpPr txBox="1"/>
          <p:nvPr/>
        </p:nvSpPr>
        <p:spPr>
          <a:xfrm>
            <a:off x="4456522" y="1984745"/>
            <a:ext cx="740908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head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C891B4B-FB05-42EF-A0B6-0B0A804A9FA4}"/>
              </a:ext>
            </a:extLst>
          </p:cNvPr>
          <p:cNvCxnSpPr>
            <a:stCxn id="58" idx="3"/>
            <a:endCxn id="57" idx="1"/>
          </p:cNvCxnSpPr>
          <p:nvPr/>
        </p:nvCxnSpPr>
        <p:spPr>
          <a:xfrm flipV="1">
            <a:off x="5197430" y="2138635"/>
            <a:ext cx="596833" cy="307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1C8284B9-3D1A-4E51-9D16-CA4666A84A23}"/>
              </a:ext>
            </a:extLst>
          </p:cNvPr>
          <p:cNvSpPr/>
          <p:nvPr/>
        </p:nvSpPr>
        <p:spPr>
          <a:xfrm>
            <a:off x="7242063" y="194813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B15F1E0-93C7-4380-88D9-846E851930BB}"/>
              </a:ext>
            </a:extLst>
          </p:cNvPr>
          <p:cNvCxnSpPr>
            <a:cxnSpLocks/>
            <a:stCxn id="57" idx="3"/>
            <a:endCxn id="60" idx="1"/>
          </p:cNvCxnSpPr>
          <p:nvPr/>
        </p:nvCxnSpPr>
        <p:spPr>
          <a:xfrm>
            <a:off x="6556263" y="213863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53228CA8-E4F6-4064-BB72-12D2DF75924B}"/>
              </a:ext>
            </a:extLst>
          </p:cNvPr>
          <p:cNvSpPr/>
          <p:nvPr/>
        </p:nvSpPr>
        <p:spPr>
          <a:xfrm>
            <a:off x="8689863" y="194813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F0A6D96-34D7-440B-9C5A-57232AA645A3}"/>
              </a:ext>
            </a:extLst>
          </p:cNvPr>
          <p:cNvCxnSpPr>
            <a:cxnSpLocks/>
            <a:stCxn id="60" idx="3"/>
            <a:endCxn id="62" idx="1"/>
          </p:cNvCxnSpPr>
          <p:nvPr/>
        </p:nvCxnSpPr>
        <p:spPr>
          <a:xfrm>
            <a:off x="8004063" y="2138635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1A9AC4D-4BBA-4E1F-A3A4-7C56F03619AB}"/>
              </a:ext>
            </a:extLst>
          </p:cNvPr>
          <p:cNvSpPr/>
          <p:nvPr/>
        </p:nvSpPr>
        <p:spPr>
          <a:xfrm>
            <a:off x="10146702" y="1946775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27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BD7F53F-0F87-43E4-A3A6-8CC689F3856B}"/>
              </a:ext>
            </a:extLst>
          </p:cNvPr>
          <p:cNvCxnSpPr>
            <a:cxnSpLocks/>
            <a:stCxn id="62" idx="3"/>
            <a:endCxn id="64" idx="1"/>
          </p:cNvCxnSpPr>
          <p:nvPr/>
        </p:nvCxnSpPr>
        <p:spPr>
          <a:xfrm flipV="1">
            <a:off x="9451863" y="2137275"/>
            <a:ext cx="694839" cy="1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49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7B6F2-E63D-4CF5-90E0-2647195C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0271"/>
            <a:ext cx="10353761" cy="761552"/>
          </a:xfrm>
        </p:spPr>
        <p:txBody>
          <a:bodyPr/>
          <a:lstStyle/>
          <a:p>
            <a:r>
              <a:rPr lang="en-US" dirty="0"/>
              <a:t>Or changing </a:t>
            </a:r>
            <a:r>
              <a:rPr lang="en-US" u="sng" dirty="0"/>
              <a:t>two pointers</a:t>
            </a:r>
            <a:r>
              <a:rPr lang="en-US" dirty="0"/>
              <a:t> at once?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911C-DBF1-49CA-B194-F347E011B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051966"/>
            <a:ext cx="10701031" cy="5394230"/>
          </a:xfrm>
        </p:spPr>
        <p:txBody>
          <a:bodyPr/>
          <a:lstStyle/>
          <a:p>
            <a:r>
              <a:rPr lang="en-US" dirty="0"/>
              <a:t>Doubly-linked list</a:t>
            </a:r>
          </a:p>
          <a:p>
            <a:r>
              <a:rPr lang="en-US" dirty="0"/>
              <a:t>Insert(17)</a:t>
            </a:r>
          </a:p>
          <a:p>
            <a:endParaRPr lang="en-US" dirty="0"/>
          </a:p>
          <a:p>
            <a:r>
              <a:rPr lang="en-US" dirty="0"/>
              <a:t>If the two pointer changes are </a:t>
            </a:r>
            <a:r>
              <a:rPr lang="en-US" b="1" u="sng" dirty="0"/>
              <a:t>not</a:t>
            </a:r>
            <a:r>
              <a:rPr lang="en-US" dirty="0"/>
              <a:t> atomic… 	(i.e., if they are done: left </a:t>
            </a:r>
            <a:r>
              <a:rPr lang="en-US" b="1" u="sng" dirty="0"/>
              <a:t>then</a:t>
            </a:r>
            <a:r>
              <a:rPr lang="en-US" b="1" dirty="0"/>
              <a:t> </a:t>
            </a:r>
            <a:r>
              <a:rPr lang="en-US" dirty="0"/>
              <a:t>right)</a:t>
            </a:r>
          </a:p>
          <a:p>
            <a:pPr lvl="1"/>
            <a:r>
              <a:rPr lang="en-US" dirty="0"/>
              <a:t>Insertions and deletions could happen between them!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Insert(17) does 15.next := 17</a:t>
            </a:r>
          </a:p>
          <a:p>
            <a:pPr lvl="2"/>
            <a:r>
              <a:rPr lang="en-US" dirty="0"/>
              <a:t>But before 20.pred := 17, a thread does Insert(18)</a:t>
            </a:r>
          </a:p>
          <a:p>
            <a:pPr lvl="2"/>
            <a:r>
              <a:rPr lang="en-US" dirty="0"/>
              <a:t>Then Insert(17) finishes</a:t>
            </a:r>
          </a:p>
          <a:p>
            <a:pPr lvl="1"/>
            <a:r>
              <a:rPr lang="en-US" dirty="0"/>
              <a:t>Result:</a:t>
            </a:r>
          </a:p>
          <a:p>
            <a:pPr lvl="2"/>
            <a:r>
              <a:rPr lang="en-US" dirty="0"/>
              <a:t>List structure is corrupted…</a:t>
            </a:r>
          </a:p>
          <a:p>
            <a:pPr lvl="2"/>
            <a:r>
              <a:rPr lang="en-US" dirty="0"/>
              <a:t>18 is visible when searching left-to-right but not vice versa</a:t>
            </a:r>
          </a:p>
          <a:p>
            <a:pPr lvl="2"/>
            <a:r>
              <a:rPr lang="en-US" dirty="0"/>
              <a:t>17 is visible when searching right-to-left but not vice versa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0F32A0-58CB-442B-9ACB-F0BB44C6A56E}"/>
              </a:ext>
            </a:extLst>
          </p:cNvPr>
          <p:cNvSpPr/>
          <p:nvPr/>
        </p:nvSpPr>
        <p:spPr>
          <a:xfrm>
            <a:off x="6908801" y="108232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DC860-A645-4ECD-B6A2-D23885B6858A}"/>
              </a:ext>
            </a:extLst>
          </p:cNvPr>
          <p:cNvSpPr/>
          <p:nvPr/>
        </p:nvSpPr>
        <p:spPr>
          <a:xfrm>
            <a:off x="8356601" y="108232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19191A-C0F7-4867-81A8-2E8B53124B3F}"/>
              </a:ext>
            </a:extLst>
          </p:cNvPr>
          <p:cNvCxnSpPr>
            <a:cxnSpLocks/>
          </p:cNvCxnSpPr>
          <p:nvPr/>
        </p:nvCxnSpPr>
        <p:spPr>
          <a:xfrm>
            <a:off x="7664825" y="1326606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B50D00C-109E-4FA3-8A05-B009DD6C3134}"/>
              </a:ext>
            </a:extLst>
          </p:cNvPr>
          <p:cNvSpPr/>
          <p:nvPr/>
        </p:nvSpPr>
        <p:spPr>
          <a:xfrm>
            <a:off x="10718801" y="108232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9BA8B0-0BBD-407B-94F9-D3668EEFABCE}"/>
              </a:ext>
            </a:extLst>
          </p:cNvPr>
          <p:cNvCxnSpPr>
            <a:cxnSpLocks/>
          </p:cNvCxnSpPr>
          <p:nvPr/>
        </p:nvCxnSpPr>
        <p:spPr>
          <a:xfrm>
            <a:off x="9118601" y="1326606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082F001-7D9F-43B3-9D18-79BB8E44177B}"/>
              </a:ext>
            </a:extLst>
          </p:cNvPr>
          <p:cNvSpPr/>
          <p:nvPr/>
        </p:nvSpPr>
        <p:spPr>
          <a:xfrm>
            <a:off x="9499601" y="178978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764014-0AAE-4BC2-AD5A-4A91C6C27D5B}"/>
              </a:ext>
            </a:extLst>
          </p:cNvPr>
          <p:cNvCxnSpPr>
            <a:cxnSpLocks/>
          </p:cNvCxnSpPr>
          <p:nvPr/>
        </p:nvCxnSpPr>
        <p:spPr>
          <a:xfrm flipH="1">
            <a:off x="7664825" y="121007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0BC95F-9774-47BD-B201-53FEB00F5C8D}"/>
              </a:ext>
            </a:extLst>
          </p:cNvPr>
          <p:cNvCxnSpPr>
            <a:cxnSpLocks/>
          </p:cNvCxnSpPr>
          <p:nvPr/>
        </p:nvCxnSpPr>
        <p:spPr>
          <a:xfrm flipH="1">
            <a:off x="9118602" y="1198119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F2143B5-4336-44E9-B347-BD7AF9D282C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8970687" y="1463322"/>
            <a:ext cx="528914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956B467-1C8A-4A7C-82D4-57C31C41D82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0261601" y="1463322"/>
            <a:ext cx="591673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CD7887-61BC-49A0-A3A3-8ED80A0AF7A5}"/>
              </a:ext>
            </a:extLst>
          </p:cNvPr>
          <p:cNvCxnSpPr>
            <a:cxnSpLocks/>
          </p:cNvCxnSpPr>
          <p:nvPr/>
        </p:nvCxnSpPr>
        <p:spPr>
          <a:xfrm>
            <a:off x="9118601" y="1358263"/>
            <a:ext cx="457200" cy="448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571719-EDA7-41D8-9B69-2E7B5FF4B80D}"/>
              </a:ext>
            </a:extLst>
          </p:cNvPr>
          <p:cNvCxnSpPr>
            <a:cxnSpLocks/>
          </p:cNvCxnSpPr>
          <p:nvPr/>
        </p:nvCxnSpPr>
        <p:spPr>
          <a:xfrm flipH="1">
            <a:off x="10142074" y="1198119"/>
            <a:ext cx="576728" cy="58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F32A0-58CB-442B-9ACB-F0BB44C6A56E}"/>
              </a:ext>
            </a:extLst>
          </p:cNvPr>
          <p:cNvSpPr/>
          <p:nvPr/>
        </p:nvSpPr>
        <p:spPr>
          <a:xfrm>
            <a:off x="6914777" y="401236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7DC860-A645-4ECD-B6A2-D23885B6858A}"/>
              </a:ext>
            </a:extLst>
          </p:cNvPr>
          <p:cNvSpPr/>
          <p:nvPr/>
        </p:nvSpPr>
        <p:spPr>
          <a:xfrm>
            <a:off x="8362577" y="401236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19191A-C0F7-4867-81A8-2E8B53124B3F}"/>
              </a:ext>
            </a:extLst>
          </p:cNvPr>
          <p:cNvCxnSpPr>
            <a:cxnSpLocks/>
          </p:cNvCxnSpPr>
          <p:nvPr/>
        </p:nvCxnSpPr>
        <p:spPr>
          <a:xfrm>
            <a:off x="7670801" y="4256648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B50D00C-109E-4FA3-8A05-B009DD6C3134}"/>
              </a:ext>
            </a:extLst>
          </p:cNvPr>
          <p:cNvSpPr/>
          <p:nvPr/>
        </p:nvSpPr>
        <p:spPr>
          <a:xfrm>
            <a:off x="10724777" y="401236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BA8B0-0BBD-407B-94F9-D3668EEFABCE}"/>
              </a:ext>
            </a:extLst>
          </p:cNvPr>
          <p:cNvCxnSpPr>
            <a:cxnSpLocks/>
          </p:cNvCxnSpPr>
          <p:nvPr/>
        </p:nvCxnSpPr>
        <p:spPr>
          <a:xfrm>
            <a:off x="9124577" y="4256648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082F001-7D9F-43B3-9D18-79BB8E44177B}"/>
              </a:ext>
            </a:extLst>
          </p:cNvPr>
          <p:cNvSpPr/>
          <p:nvPr/>
        </p:nvSpPr>
        <p:spPr>
          <a:xfrm>
            <a:off x="9505577" y="471982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E764014-0AAE-4BC2-AD5A-4A91C6C27D5B}"/>
              </a:ext>
            </a:extLst>
          </p:cNvPr>
          <p:cNvCxnSpPr>
            <a:cxnSpLocks/>
          </p:cNvCxnSpPr>
          <p:nvPr/>
        </p:nvCxnSpPr>
        <p:spPr>
          <a:xfrm flipH="1">
            <a:off x="7670801" y="4140113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10BC95F-9774-47BD-B201-53FEB00F5C8D}"/>
              </a:ext>
            </a:extLst>
          </p:cNvPr>
          <p:cNvCxnSpPr>
            <a:cxnSpLocks/>
          </p:cNvCxnSpPr>
          <p:nvPr/>
        </p:nvCxnSpPr>
        <p:spPr>
          <a:xfrm flipH="1">
            <a:off x="9124578" y="4128161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F2143B5-4336-44E9-B347-BD7AF9D282CA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8976663" y="4393364"/>
            <a:ext cx="528914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956B467-1C8A-4A7C-82D4-57C31C41D822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10267577" y="4393364"/>
            <a:ext cx="591673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CD7887-61BC-49A0-A3A3-8ED80A0AF7A5}"/>
              </a:ext>
            </a:extLst>
          </p:cNvPr>
          <p:cNvCxnSpPr>
            <a:cxnSpLocks/>
          </p:cNvCxnSpPr>
          <p:nvPr/>
        </p:nvCxnSpPr>
        <p:spPr>
          <a:xfrm>
            <a:off x="9124577" y="4288305"/>
            <a:ext cx="457200" cy="448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571719-EDA7-41D8-9B69-2E7B5FF4B80D}"/>
              </a:ext>
            </a:extLst>
          </p:cNvPr>
          <p:cNvCxnSpPr>
            <a:cxnSpLocks/>
          </p:cNvCxnSpPr>
          <p:nvPr/>
        </p:nvCxnSpPr>
        <p:spPr>
          <a:xfrm flipH="1">
            <a:off x="10148050" y="4128161"/>
            <a:ext cx="576728" cy="58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082F001-7D9F-43B3-9D18-79BB8E44177B}"/>
              </a:ext>
            </a:extLst>
          </p:cNvPr>
          <p:cNvSpPr/>
          <p:nvPr/>
        </p:nvSpPr>
        <p:spPr>
          <a:xfrm>
            <a:off x="9505577" y="3325654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18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F2143B5-4336-44E9-B347-BD7AF9D282CA}"/>
              </a:ext>
            </a:extLst>
          </p:cNvPr>
          <p:cNvCxnSpPr>
            <a:cxnSpLocks/>
          </p:cNvCxnSpPr>
          <p:nvPr/>
        </p:nvCxnSpPr>
        <p:spPr>
          <a:xfrm flipH="1">
            <a:off x="8976663" y="3529952"/>
            <a:ext cx="528914" cy="490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56B467-1C8A-4A7C-82D4-57C31C41D822}"/>
              </a:ext>
            </a:extLst>
          </p:cNvPr>
          <p:cNvCxnSpPr>
            <a:cxnSpLocks/>
          </p:cNvCxnSpPr>
          <p:nvPr/>
        </p:nvCxnSpPr>
        <p:spPr>
          <a:xfrm>
            <a:off x="10267577" y="3529952"/>
            <a:ext cx="528914" cy="490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3CD7887-61BC-49A0-A3A3-8ED80A0AF7A5}"/>
              </a:ext>
            </a:extLst>
          </p:cNvPr>
          <p:cNvCxnSpPr>
            <a:cxnSpLocks/>
          </p:cNvCxnSpPr>
          <p:nvPr/>
        </p:nvCxnSpPr>
        <p:spPr>
          <a:xfrm flipV="1">
            <a:off x="8857877" y="3356585"/>
            <a:ext cx="647700" cy="644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571719-EDA7-41D8-9B69-2E7B5FF4B80D}"/>
              </a:ext>
            </a:extLst>
          </p:cNvPr>
          <p:cNvCxnSpPr>
            <a:cxnSpLocks/>
          </p:cNvCxnSpPr>
          <p:nvPr/>
        </p:nvCxnSpPr>
        <p:spPr>
          <a:xfrm flipH="1" flipV="1">
            <a:off x="10267576" y="3379929"/>
            <a:ext cx="617074" cy="630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9" grpId="0" animBg="1"/>
      <p:bldP spid="21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21BF466-1BEB-4B78-94A9-23DB4FB85EDC}"/>
              </a:ext>
            </a:extLst>
          </p:cNvPr>
          <p:cNvSpPr txBox="1"/>
          <p:nvPr/>
        </p:nvSpPr>
        <p:spPr>
          <a:xfrm>
            <a:off x="7220858" y="2423032"/>
            <a:ext cx="70564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succ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FC31C9-BCDD-4EA7-AB81-B8505B9C03C4}"/>
              </a:ext>
            </a:extLst>
          </p:cNvPr>
          <p:cNvSpPr txBox="1"/>
          <p:nvPr/>
        </p:nvSpPr>
        <p:spPr>
          <a:xfrm>
            <a:off x="4839733" y="2428367"/>
            <a:ext cx="71045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pred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C38BF-EA35-4AD6-AB28-B94DF642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3192"/>
            <a:ext cx="10353761" cy="1326321"/>
          </a:xfrm>
        </p:spPr>
        <p:txBody>
          <a:bodyPr/>
          <a:lstStyle/>
          <a:p>
            <a:r>
              <a:rPr lang="en-US" dirty="0"/>
              <a:t>Easy Lock-based Doubly-linked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DB12E-5E84-4D20-BB5D-4B298A32A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19655"/>
            <a:ext cx="10353762" cy="5080821"/>
          </a:xfrm>
        </p:spPr>
        <p:txBody>
          <a:bodyPr>
            <a:normAutofit/>
          </a:bodyPr>
          <a:lstStyle/>
          <a:p>
            <a:r>
              <a:rPr lang="en-US" dirty="0"/>
              <a:t>Doubly-linked list</a:t>
            </a:r>
          </a:p>
          <a:p>
            <a:r>
              <a:rPr lang="en-US" dirty="0"/>
              <a:t>Insert(17)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Simple locking discipline</a:t>
            </a:r>
          </a:p>
          <a:p>
            <a:pPr lvl="1"/>
            <a:r>
              <a:rPr lang="en-US" dirty="0"/>
              <a:t>Hand-over-hand locking</a:t>
            </a:r>
          </a:p>
          <a:p>
            <a:pPr lvl="1"/>
            <a:r>
              <a:rPr lang="en-US" dirty="0"/>
              <a:t>Never access anything without locking it first</a:t>
            </a:r>
          </a:p>
          <a:p>
            <a:r>
              <a:rPr lang="en-US" dirty="0"/>
              <a:t>Correct, but at what cost?</a:t>
            </a:r>
          </a:p>
          <a:p>
            <a:pPr lvl="1"/>
            <a:r>
              <a:rPr lang="en-US" dirty="0"/>
              <a:t>To respect the locking discipline, we have to </a:t>
            </a:r>
            <a:r>
              <a:rPr lang="en-US" b="1" dirty="0"/>
              <a:t>lock</a:t>
            </a:r>
            <a:r>
              <a:rPr lang="en-US" dirty="0"/>
              <a:t> </a:t>
            </a:r>
            <a:r>
              <a:rPr lang="en-US" b="1" dirty="0"/>
              <a:t>while</a:t>
            </a:r>
            <a:r>
              <a:rPr lang="en-US" dirty="0"/>
              <a:t> </a:t>
            </a:r>
            <a:r>
              <a:rPr lang="en-US" b="1" dirty="0"/>
              <a:t>searching</a:t>
            </a:r>
            <a:r>
              <a:rPr lang="en-US" dirty="0"/>
              <a:t>!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Can we avoid locking during search?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2EF635-93CB-4B04-B350-E809779E570F}"/>
              </a:ext>
            </a:extLst>
          </p:cNvPr>
          <p:cNvSpPr/>
          <p:nvPr/>
        </p:nvSpPr>
        <p:spPr>
          <a:xfrm>
            <a:off x="3382680" y="276209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823B9-FA08-4E75-815A-76398A190666}"/>
              </a:ext>
            </a:extLst>
          </p:cNvPr>
          <p:cNvSpPr/>
          <p:nvPr/>
        </p:nvSpPr>
        <p:spPr>
          <a:xfrm>
            <a:off x="4830480" y="276209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8BCC1B-4757-4BAD-B1F7-3E209F7938B0}"/>
              </a:ext>
            </a:extLst>
          </p:cNvPr>
          <p:cNvCxnSpPr>
            <a:cxnSpLocks/>
          </p:cNvCxnSpPr>
          <p:nvPr/>
        </p:nvCxnSpPr>
        <p:spPr>
          <a:xfrm>
            <a:off x="4138704" y="3006376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6B30EE4-B027-45C0-9342-F167B8E3ECDD}"/>
              </a:ext>
            </a:extLst>
          </p:cNvPr>
          <p:cNvSpPr/>
          <p:nvPr/>
        </p:nvSpPr>
        <p:spPr>
          <a:xfrm>
            <a:off x="7192680" y="276209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3EBC9-E68B-48BF-B4DF-82B32573BD96}"/>
              </a:ext>
            </a:extLst>
          </p:cNvPr>
          <p:cNvCxnSpPr>
            <a:cxnSpLocks/>
          </p:cNvCxnSpPr>
          <p:nvPr/>
        </p:nvCxnSpPr>
        <p:spPr>
          <a:xfrm>
            <a:off x="5592480" y="3006376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AD6A3D9-0C67-4585-8801-4E32E6F3EB10}"/>
              </a:ext>
            </a:extLst>
          </p:cNvPr>
          <p:cNvSpPr/>
          <p:nvPr/>
        </p:nvSpPr>
        <p:spPr>
          <a:xfrm>
            <a:off x="5973480" y="3469552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B94C86-AC08-40A8-9E5D-3E79706A7A48}"/>
              </a:ext>
            </a:extLst>
          </p:cNvPr>
          <p:cNvCxnSpPr>
            <a:cxnSpLocks/>
          </p:cNvCxnSpPr>
          <p:nvPr/>
        </p:nvCxnSpPr>
        <p:spPr>
          <a:xfrm flipH="1">
            <a:off x="4138704" y="2889841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5AD4C2-0DEA-4325-8171-C823BA616EA3}"/>
              </a:ext>
            </a:extLst>
          </p:cNvPr>
          <p:cNvCxnSpPr>
            <a:cxnSpLocks/>
          </p:cNvCxnSpPr>
          <p:nvPr/>
        </p:nvCxnSpPr>
        <p:spPr>
          <a:xfrm flipH="1">
            <a:off x="5592481" y="2877889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10EC9D-60E8-4BA6-BD6A-24E04B7CB229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444566" y="3143092"/>
            <a:ext cx="528914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0F35A0-3607-42C9-9E2E-5EFB7007E4B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735480" y="3143092"/>
            <a:ext cx="591673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73BD009-B3E5-4923-A91B-E114B7CF4CCF}"/>
              </a:ext>
            </a:extLst>
          </p:cNvPr>
          <p:cNvCxnSpPr>
            <a:cxnSpLocks/>
          </p:cNvCxnSpPr>
          <p:nvPr/>
        </p:nvCxnSpPr>
        <p:spPr>
          <a:xfrm>
            <a:off x="5592480" y="3038033"/>
            <a:ext cx="457200" cy="448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702567-7DE4-48DB-A3EE-0CC805C55D94}"/>
              </a:ext>
            </a:extLst>
          </p:cNvPr>
          <p:cNvCxnSpPr>
            <a:cxnSpLocks/>
          </p:cNvCxnSpPr>
          <p:nvPr/>
        </p:nvCxnSpPr>
        <p:spPr>
          <a:xfrm flipH="1">
            <a:off x="6615953" y="2877889"/>
            <a:ext cx="576728" cy="58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917D5A68-1F34-4C5D-A4C5-4B88FB7A3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99" y="2298212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5EDE74C9-F973-418E-8B4A-4D6CDF1C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99" y="2298211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917D5A68-1F34-4C5D-A4C5-4B88FB7A3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99" y="2328568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328417" y="3749807"/>
            <a:ext cx="2512679" cy="1559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Deadlock</a:t>
            </a:r>
            <a:r>
              <a:rPr lang="en-US" dirty="0"/>
              <a:t> possible if we search from both sides… for now, imagine we search only left-to-right…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18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25306-C96A-409A-8590-0D8313DF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24330"/>
            <a:ext cx="10353761" cy="1132330"/>
          </a:xfrm>
        </p:spPr>
        <p:txBody>
          <a:bodyPr>
            <a:normAutofit/>
          </a:bodyPr>
          <a:lstStyle/>
          <a:p>
            <a:r>
              <a:rPr lang="en-US" dirty="0"/>
              <a:t>Can we search a doubly-linked list </a:t>
            </a:r>
            <a:r>
              <a:rPr lang="en-US" u="sng" dirty="0">
                <a:solidFill>
                  <a:srgbClr val="FFFF00"/>
                </a:solidFill>
              </a:rPr>
              <a:t>without</a:t>
            </a:r>
            <a:r>
              <a:rPr lang="en-US" dirty="0"/>
              <a:t> locking nodes?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48482-1653-485F-B5D6-2EC80EF1F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08" y="1523218"/>
            <a:ext cx="5409560" cy="4900634"/>
          </a:xfrm>
        </p:spPr>
        <p:txBody>
          <a:bodyPr>
            <a:noAutofit/>
          </a:bodyPr>
          <a:lstStyle/>
          <a:p>
            <a:r>
              <a:rPr lang="en-US" sz="1800" dirty="0"/>
              <a:t>Insert(k):</a:t>
            </a:r>
          </a:p>
          <a:p>
            <a:pPr lvl="1"/>
            <a:r>
              <a:rPr lang="en-US" dirty="0"/>
              <a:t>Search </a:t>
            </a:r>
            <a:r>
              <a:rPr lang="en-US" u="sng" dirty="0"/>
              <a:t>without locking</a:t>
            </a:r>
            <a:br>
              <a:rPr lang="en-US" u="sng" dirty="0"/>
            </a:br>
            <a:r>
              <a:rPr lang="en-US" dirty="0"/>
              <a:t>until we reach nodes </a:t>
            </a:r>
            <a:r>
              <a:rPr lang="en-US" b="1" dirty="0" err="1"/>
              <a:t>pred</a:t>
            </a:r>
            <a:r>
              <a:rPr lang="en-US" b="1" dirty="0"/>
              <a:t> &amp; </a:t>
            </a:r>
            <a:r>
              <a:rPr lang="en-US" b="1" dirty="0" err="1"/>
              <a:t>succ</a:t>
            </a:r>
            <a:br>
              <a:rPr lang="en-US" b="1" dirty="0"/>
            </a:br>
            <a:r>
              <a:rPr lang="en-US" dirty="0"/>
              <a:t>where </a:t>
            </a:r>
            <a:r>
              <a:rPr lang="en-US" dirty="0" err="1"/>
              <a:t>pred.key</a:t>
            </a:r>
            <a:r>
              <a:rPr lang="en-US" dirty="0"/>
              <a:t> &lt; k &lt;= </a:t>
            </a:r>
            <a:r>
              <a:rPr lang="en-US" dirty="0" err="1"/>
              <a:t>succ.key</a:t>
            </a:r>
            <a:endParaRPr lang="en-US" dirty="0"/>
          </a:p>
          <a:p>
            <a:pPr lvl="1"/>
            <a:r>
              <a:rPr lang="en-US" dirty="0"/>
              <a:t>If we found k, return false</a:t>
            </a:r>
          </a:p>
          <a:p>
            <a:pPr lvl="1"/>
            <a:r>
              <a:rPr lang="en-US" dirty="0"/>
              <a:t>Lock </a:t>
            </a:r>
            <a:r>
              <a:rPr lang="en-US" dirty="0" err="1"/>
              <a:t>pred</a:t>
            </a:r>
            <a:r>
              <a:rPr lang="en-US" dirty="0"/>
              <a:t>, lock </a:t>
            </a:r>
            <a:r>
              <a:rPr lang="en-US" dirty="0" err="1"/>
              <a:t>succ</a:t>
            </a:r>
            <a:endParaRPr lang="en-US" dirty="0"/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pred.next</a:t>
            </a:r>
            <a:r>
              <a:rPr lang="en-US" sz="1800" dirty="0"/>
              <a:t> != </a:t>
            </a:r>
            <a:r>
              <a:rPr lang="en-US" sz="1800" dirty="0" err="1"/>
              <a:t>succ</a:t>
            </a:r>
            <a:r>
              <a:rPr lang="en-US" sz="1800" dirty="0"/>
              <a:t>, unlock all &amp; retry</a:t>
            </a:r>
          </a:p>
          <a:p>
            <a:pPr lvl="2"/>
            <a:r>
              <a:rPr lang="en-US" sz="1800" dirty="0"/>
              <a:t>Create new node n</a:t>
            </a:r>
            <a:br>
              <a:rPr lang="en-US" sz="1800" dirty="0"/>
            </a:br>
            <a:r>
              <a:rPr lang="en-US" sz="1800" dirty="0"/>
              <a:t>(containing k, pointing to </a:t>
            </a:r>
            <a:r>
              <a:rPr lang="en-US" sz="1800" dirty="0" err="1"/>
              <a:t>pred</a:t>
            </a:r>
            <a:r>
              <a:rPr lang="en-US" sz="1800" dirty="0"/>
              <a:t> &amp; </a:t>
            </a:r>
            <a:r>
              <a:rPr lang="en-US" sz="1800" dirty="0" err="1"/>
              <a:t>succ</a:t>
            </a:r>
            <a:r>
              <a:rPr lang="en-US" sz="1800" dirty="0"/>
              <a:t>)</a:t>
            </a:r>
          </a:p>
          <a:p>
            <a:pPr lvl="2"/>
            <a:r>
              <a:rPr lang="en-US" sz="1800" dirty="0" err="1"/>
              <a:t>pred.next</a:t>
            </a:r>
            <a:r>
              <a:rPr lang="en-US" sz="1800" dirty="0"/>
              <a:t> = n</a:t>
            </a:r>
          </a:p>
          <a:p>
            <a:pPr lvl="2"/>
            <a:r>
              <a:rPr lang="en-US" sz="1800" dirty="0" err="1"/>
              <a:t>succ.prev</a:t>
            </a:r>
            <a:r>
              <a:rPr lang="en-US" sz="1800" dirty="0"/>
              <a:t> = n</a:t>
            </a:r>
          </a:p>
          <a:p>
            <a:pPr lvl="1"/>
            <a:r>
              <a:rPr lang="en-US" dirty="0"/>
              <a:t>Unlock 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DABDF-B3CD-4E4E-9FE7-8392E288A64C}"/>
              </a:ext>
            </a:extLst>
          </p:cNvPr>
          <p:cNvSpPr txBox="1"/>
          <p:nvPr/>
        </p:nvSpPr>
        <p:spPr>
          <a:xfrm>
            <a:off x="10945391" y="1481481"/>
            <a:ext cx="70564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succ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F9301-2AF8-4FB6-8BAE-A78E772A794A}"/>
              </a:ext>
            </a:extLst>
          </p:cNvPr>
          <p:cNvSpPr txBox="1"/>
          <p:nvPr/>
        </p:nvSpPr>
        <p:spPr>
          <a:xfrm>
            <a:off x="8564266" y="1486816"/>
            <a:ext cx="71045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pred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F2D554-312D-43BC-898A-AAADA82A6F8E}"/>
              </a:ext>
            </a:extLst>
          </p:cNvPr>
          <p:cNvSpPr/>
          <p:nvPr/>
        </p:nvSpPr>
        <p:spPr>
          <a:xfrm>
            <a:off x="7107213" y="182054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96FD2-F188-47BE-94B7-A4CC18030958}"/>
              </a:ext>
            </a:extLst>
          </p:cNvPr>
          <p:cNvSpPr/>
          <p:nvPr/>
        </p:nvSpPr>
        <p:spPr>
          <a:xfrm>
            <a:off x="8555013" y="182054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5FF953E-9D5F-426F-B94C-D611754D0EBB}"/>
              </a:ext>
            </a:extLst>
          </p:cNvPr>
          <p:cNvCxnSpPr>
            <a:cxnSpLocks/>
          </p:cNvCxnSpPr>
          <p:nvPr/>
        </p:nvCxnSpPr>
        <p:spPr>
          <a:xfrm>
            <a:off x="7863237" y="2064825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D94F35C-939D-4B51-997A-346749EA69EA}"/>
              </a:ext>
            </a:extLst>
          </p:cNvPr>
          <p:cNvSpPr/>
          <p:nvPr/>
        </p:nvSpPr>
        <p:spPr>
          <a:xfrm>
            <a:off x="10917213" y="182054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6A91D2-91F5-4AD0-AC5D-CE4C311C25BB}"/>
              </a:ext>
            </a:extLst>
          </p:cNvPr>
          <p:cNvCxnSpPr>
            <a:cxnSpLocks/>
          </p:cNvCxnSpPr>
          <p:nvPr/>
        </p:nvCxnSpPr>
        <p:spPr>
          <a:xfrm>
            <a:off x="9317013" y="2064825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62FBA13-D978-48D2-AA32-074E1D8231E1}"/>
              </a:ext>
            </a:extLst>
          </p:cNvPr>
          <p:cNvSpPr/>
          <p:nvPr/>
        </p:nvSpPr>
        <p:spPr>
          <a:xfrm>
            <a:off x="9698013" y="2528001"/>
            <a:ext cx="7620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17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356D9B6-A690-4D6C-BC60-007027FB0CEF}"/>
              </a:ext>
            </a:extLst>
          </p:cNvPr>
          <p:cNvCxnSpPr>
            <a:cxnSpLocks/>
          </p:cNvCxnSpPr>
          <p:nvPr/>
        </p:nvCxnSpPr>
        <p:spPr>
          <a:xfrm flipH="1">
            <a:off x="7863237" y="194829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41C620-2E08-45A1-B765-C67D4E0131F1}"/>
              </a:ext>
            </a:extLst>
          </p:cNvPr>
          <p:cNvCxnSpPr>
            <a:cxnSpLocks/>
          </p:cNvCxnSpPr>
          <p:nvPr/>
        </p:nvCxnSpPr>
        <p:spPr>
          <a:xfrm flipH="1">
            <a:off x="9317014" y="1936338"/>
            <a:ext cx="1600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8A2B5D-C7E6-44BC-9C22-3A15D4AE4E4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169099" y="2201541"/>
            <a:ext cx="528914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DEB4A5-9D70-4951-9071-2AE56DD0857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10460013" y="2201541"/>
            <a:ext cx="591673" cy="516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D690B1-D615-4EAA-BF9E-DCE395DAEE4E}"/>
              </a:ext>
            </a:extLst>
          </p:cNvPr>
          <p:cNvCxnSpPr>
            <a:cxnSpLocks/>
          </p:cNvCxnSpPr>
          <p:nvPr/>
        </p:nvCxnSpPr>
        <p:spPr>
          <a:xfrm>
            <a:off x="9317013" y="2096482"/>
            <a:ext cx="457200" cy="4486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4263EA-E8DF-4A9B-B230-6E0B55219B79}"/>
              </a:ext>
            </a:extLst>
          </p:cNvPr>
          <p:cNvCxnSpPr>
            <a:cxnSpLocks/>
          </p:cNvCxnSpPr>
          <p:nvPr/>
        </p:nvCxnSpPr>
        <p:spPr>
          <a:xfrm flipH="1">
            <a:off x="10340486" y="1936338"/>
            <a:ext cx="576728" cy="5893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EEB12380-6D09-4B1E-A0C7-6926FACD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632" y="1356661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itdunya.com/attachments/309734d1314547501-lock1.gif">
            <a:extLst>
              <a:ext uri="{FF2B5EF4-FFF2-40B4-BE49-F238E27FC236}">
                <a16:creationId xmlns:a16="http://schemas.microsoft.com/office/drawing/2014/main" id="{1082E1ED-E5C9-4288-BFE9-8BD0C3B6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32" y="1356660"/>
            <a:ext cx="546761" cy="5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983D6F8-A987-49C4-8A50-58E97D35DC6D}"/>
              </a:ext>
            </a:extLst>
          </p:cNvPr>
          <p:cNvSpPr/>
          <p:nvPr/>
        </p:nvSpPr>
        <p:spPr>
          <a:xfrm>
            <a:off x="5424412" y="1726631"/>
            <a:ext cx="1416424" cy="5467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Insert(17)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BD4A2C3-A033-4381-BFD0-FF5C5498DB64}"/>
              </a:ext>
            </a:extLst>
          </p:cNvPr>
          <p:cNvSpPr txBox="1">
            <a:spLocks/>
          </p:cNvSpPr>
          <p:nvPr/>
        </p:nvSpPr>
        <p:spPr>
          <a:xfrm>
            <a:off x="5424412" y="3769432"/>
            <a:ext cx="6524775" cy="2428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Contains(k):</a:t>
            </a:r>
          </a:p>
          <a:p>
            <a:pPr lvl="1"/>
            <a:r>
              <a:rPr lang="en-US" dirty="0" err="1"/>
              <a:t>curr</a:t>
            </a:r>
            <a:r>
              <a:rPr lang="en-US" dirty="0"/>
              <a:t> = head</a:t>
            </a:r>
          </a:p>
          <a:p>
            <a:pPr lvl="1"/>
            <a:r>
              <a:rPr lang="en-US" dirty="0"/>
              <a:t>Loop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curr</a:t>
            </a:r>
            <a:r>
              <a:rPr lang="en-US" sz="1800" dirty="0"/>
              <a:t> == NULL or </a:t>
            </a:r>
            <a:r>
              <a:rPr lang="en-US" sz="1800" dirty="0" err="1"/>
              <a:t>curr.key</a:t>
            </a:r>
            <a:r>
              <a:rPr lang="en-US" sz="1800" dirty="0"/>
              <a:t> &gt; k then return false</a:t>
            </a:r>
          </a:p>
          <a:p>
            <a:pPr lvl="2"/>
            <a:r>
              <a:rPr lang="en-US" sz="1800" dirty="0"/>
              <a:t>If </a:t>
            </a:r>
            <a:r>
              <a:rPr lang="en-US" sz="1800" dirty="0" err="1"/>
              <a:t>curr.key</a:t>
            </a:r>
            <a:r>
              <a:rPr lang="en-US" sz="1800" dirty="0"/>
              <a:t> == k then return true</a:t>
            </a:r>
          </a:p>
          <a:p>
            <a:pPr lvl="2"/>
            <a:r>
              <a:rPr lang="en-US" sz="1800" dirty="0" err="1"/>
              <a:t>curr</a:t>
            </a:r>
            <a:r>
              <a:rPr lang="en-US" sz="1800" dirty="0"/>
              <a:t> = </a:t>
            </a:r>
            <a:r>
              <a:rPr lang="en-US" sz="1800" dirty="0" err="1"/>
              <a:t>curr.next</a:t>
            </a:r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FAAF76-23BB-47E2-BE92-A81497DECC78}"/>
              </a:ext>
            </a:extLst>
          </p:cNvPr>
          <p:cNvSpPr/>
          <p:nvPr/>
        </p:nvSpPr>
        <p:spPr>
          <a:xfrm>
            <a:off x="7798441" y="3445481"/>
            <a:ext cx="4196336" cy="322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should we linearize contains?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FAAF76-23BB-47E2-BE92-A81497DECC78}"/>
              </a:ext>
            </a:extLst>
          </p:cNvPr>
          <p:cNvSpPr/>
          <p:nvPr/>
        </p:nvSpPr>
        <p:spPr>
          <a:xfrm>
            <a:off x="7798440" y="4070435"/>
            <a:ext cx="4196336" cy="326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Let’s see why this is true…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FAAF76-23BB-47E2-BE92-A81497DECC78}"/>
              </a:ext>
            </a:extLst>
          </p:cNvPr>
          <p:cNvSpPr/>
          <p:nvPr/>
        </p:nvSpPr>
        <p:spPr>
          <a:xfrm>
            <a:off x="7798440" y="3759647"/>
            <a:ext cx="4196336" cy="322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 single line of code works…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FAAF76-23BB-47E2-BE92-A81497DECC78}"/>
              </a:ext>
            </a:extLst>
          </p:cNvPr>
          <p:cNvSpPr/>
          <p:nvPr/>
        </p:nvSpPr>
        <p:spPr>
          <a:xfrm>
            <a:off x="7798440" y="3119931"/>
            <a:ext cx="4196336" cy="3227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Where should we linearize insert?</a:t>
            </a:r>
          </a:p>
        </p:txBody>
      </p:sp>
      <p:sp>
        <p:nvSpPr>
          <p:cNvPr id="28" name="Rectangular Callout 27">
            <a:extLst>
              <a:ext uri="{FF2B5EF4-FFF2-40B4-BE49-F238E27FC236}">
                <a16:creationId xmlns:a16="http://schemas.microsoft.com/office/drawing/2014/main" id="{F6FAAF76-23BB-47E2-BE92-A81497DECC78}"/>
              </a:ext>
            </a:extLst>
          </p:cNvPr>
          <p:cNvSpPr/>
          <p:nvPr/>
        </p:nvSpPr>
        <p:spPr>
          <a:xfrm>
            <a:off x="4696338" y="2718501"/>
            <a:ext cx="2654445" cy="942212"/>
          </a:xfrm>
          <a:prstGeom prst="wedgeRectCallout">
            <a:avLst>
              <a:gd name="adj1" fmla="val 69774"/>
              <a:gd name="adj2" fmla="val 86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At what point does Insert affect the return value of Contains?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5029" y="4894730"/>
            <a:ext cx="1851852" cy="36883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B88684"/>
      </a:dk1>
      <a:lt1>
        <a:sysClr val="window" lastClr="402E2C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B88684"/>
      </a:dk1>
      <a:lt1>
        <a:sysClr val="window" lastClr="402E2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7917</TotalTime>
  <Words>1632</Words>
  <Application>Microsoft Office PowerPoint</Application>
  <PresentationFormat>Widescreen</PresentationFormat>
  <Paragraphs>286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Bookman Old Style</vt:lpstr>
      <vt:lpstr>Cambria Math</vt:lpstr>
      <vt:lpstr>Rockwell</vt:lpstr>
      <vt:lpstr>Damask</vt:lpstr>
      <vt:lpstr>Multicore programming</vt:lpstr>
      <vt:lpstr>Recall: Lock-based singly-Linked lists</vt:lpstr>
      <vt:lpstr>Lock-free singly-Linked lists: Attempting to use CAS</vt:lpstr>
      <vt:lpstr>The problem</vt:lpstr>
      <vt:lpstr>Solution: marking [Harris2001]</vt:lpstr>
      <vt:lpstr>What about removing several nodes?</vt:lpstr>
      <vt:lpstr>Or changing two pointers at once?</vt:lpstr>
      <vt:lpstr>Easy Lock-based Doubly-linked list</vt:lpstr>
      <vt:lpstr>Can we search a doubly-linked list without locking nodes?</vt:lpstr>
      <vt:lpstr>it’s hard to linearize contains… Example 1</vt:lpstr>
      <vt:lpstr>it’s hard to linearize contains… Example 2</vt:lpstr>
      <vt:lpstr>What if we allow key deletion also?</vt:lpstr>
      <vt:lpstr>Intuition behind linearization argument</vt:lpstr>
      <vt:lpstr>What if we have different types of searches?</vt:lpstr>
    </vt:vector>
  </TitlesOfParts>
  <Company>IST Austria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Multicore programming</dc:title>
  <dc:creator>Trevor BROWN</dc:creator>
  <cp:lastModifiedBy>Trevor Brown</cp:lastModifiedBy>
  <cp:revision>266</cp:revision>
  <dcterms:created xsi:type="dcterms:W3CDTF">2018-08-02T15:34:22Z</dcterms:created>
  <dcterms:modified xsi:type="dcterms:W3CDTF">2021-02-09T22:46:15Z</dcterms:modified>
</cp:coreProperties>
</file>