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69" r:id="rId3"/>
    <p:sldId id="257" r:id="rId4"/>
    <p:sldId id="258" r:id="rId5"/>
    <p:sldId id="268" r:id="rId6"/>
    <p:sldId id="260"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136" autoAdjust="0"/>
  </p:normalViewPr>
  <p:slideViewPr>
    <p:cSldViewPr>
      <p:cViewPr>
        <p:scale>
          <a:sx n="60" d="100"/>
          <a:sy n="60" d="100"/>
        </p:scale>
        <p:origin x="-1354"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EBC260-913B-446C-B070-65A58A090A3C}" type="datetimeFigureOut">
              <a:rPr lang="en-US" smtClean="0"/>
              <a:t>10/8/2015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A301F-EBB8-4016-8206-20D977184410}" type="slidenum">
              <a:rPr lang="en-US" smtClean="0"/>
              <a:t>‹#›</a:t>
            </a:fld>
            <a:endParaRPr lang="en-US"/>
          </a:p>
        </p:txBody>
      </p:sp>
    </p:spTree>
    <p:extLst>
      <p:ext uri="{BB962C8B-B14F-4D97-AF65-F5344CB8AC3E}">
        <p14:creationId xmlns:p14="http://schemas.microsoft.com/office/powerpoint/2010/main" val="660239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hardware transactional memory can be used to make them even faster, since they </a:t>
            </a:r>
            <a:r>
              <a:rPr lang="en-US" sz="1200" kern="1200" dirty="0" smtClean="0">
                <a:solidFill>
                  <a:schemeClr val="tx1"/>
                </a:solidFill>
                <a:effectLst/>
                <a:latin typeface="+mn-lt"/>
                <a:ea typeface="+mn-ea"/>
                <a:cs typeface="+mn-cs"/>
              </a:rPr>
              <a:t>often have significant synchronization overhead that can be eliminated using HTM</a:t>
            </a:r>
            <a:r>
              <a:rPr lang="en-US" sz="1200" kern="1200" baseline="0" dirty="0" smtClean="0">
                <a:solidFill>
                  <a:schemeClr val="tx1"/>
                </a:solidFill>
                <a:effectLst/>
                <a:latin typeface="+mn-lt"/>
                <a:ea typeface="+mn-ea"/>
                <a:cs typeface="+mn-cs"/>
              </a:rPr>
              <a:t>.</a:t>
            </a:r>
            <a:endParaRPr lang="en-US" dirty="0" smtClean="0"/>
          </a:p>
        </p:txBody>
      </p:sp>
      <p:sp>
        <p:nvSpPr>
          <p:cNvPr id="4" name="Slide Number Placeholder 3"/>
          <p:cNvSpPr>
            <a:spLocks noGrp="1"/>
          </p:cNvSpPr>
          <p:nvPr>
            <p:ph type="sldNum" sz="quarter" idx="10"/>
          </p:nvPr>
        </p:nvSpPr>
        <p:spPr/>
        <p:txBody>
          <a:bodyPr/>
          <a:lstStyle/>
          <a:p>
            <a:fld id="{193A301F-EBB8-4016-8206-20D977184410}" type="slidenum">
              <a:rPr lang="en-US" smtClean="0"/>
              <a:t>2</a:t>
            </a:fld>
            <a:endParaRPr lang="en-US"/>
          </a:p>
        </p:txBody>
      </p:sp>
    </p:spTree>
    <p:extLst>
      <p:ext uri="{BB962C8B-B14F-4D97-AF65-F5344CB8AC3E}">
        <p14:creationId xmlns:p14="http://schemas.microsoft.com/office/powerpoint/2010/main" val="1061329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We’ve seen a lot of talks about hardware</a:t>
            </a:r>
            <a:r>
              <a:rPr lang="en-CA" baseline="0" dirty="0" smtClean="0"/>
              <a:t> transactional memory, so I’ll just remind you that HTM implementations are best effort, which means that transactions can abort </a:t>
            </a:r>
            <a:r>
              <a:rPr lang="en-CA" dirty="0" smtClean="0"/>
              <a:t>for any reason. For example, they</a:t>
            </a:r>
            <a:r>
              <a:rPr lang="en-CA" baseline="0" dirty="0" smtClean="0"/>
              <a:t> can abort if they are too large. And, to guarantee progress, a programmer has to provide a non-transactional </a:t>
            </a:r>
            <a:r>
              <a:rPr lang="en-CA" baseline="0" dirty="0" err="1" smtClean="0"/>
              <a:t>fallback</a:t>
            </a:r>
            <a:r>
              <a:rPr lang="en-CA" baseline="0" dirty="0" smtClean="0"/>
              <a:t> path.</a:t>
            </a:r>
            <a:endParaRPr lang="en-CA" dirty="0"/>
          </a:p>
        </p:txBody>
      </p:sp>
      <p:sp>
        <p:nvSpPr>
          <p:cNvPr id="4" name="Slide Number Placeholder 3"/>
          <p:cNvSpPr>
            <a:spLocks noGrp="1"/>
          </p:cNvSpPr>
          <p:nvPr>
            <p:ph type="sldNum" sz="quarter" idx="10"/>
          </p:nvPr>
        </p:nvSpPr>
        <p:spPr/>
        <p:txBody>
          <a:bodyPr/>
          <a:lstStyle/>
          <a:p>
            <a:fld id="{193A301F-EBB8-4016-8206-20D977184410}" type="slidenum">
              <a:rPr lang="en-US" smtClean="0"/>
              <a:t>3</a:t>
            </a:fld>
            <a:endParaRPr lang="en-US"/>
          </a:p>
        </p:txBody>
      </p:sp>
    </p:spTree>
    <p:extLst>
      <p:ext uri="{BB962C8B-B14F-4D97-AF65-F5344CB8AC3E}">
        <p14:creationId xmlns:p14="http://schemas.microsoft.com/office/powerpoint/2010/main" val="130200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One common</a:t>
            </a:r>
            <a:r>
              <a:rPr lang="en-CA" baseline="0" dirty="0" smtClean="0"/>
              <a:t> use of HTM is to parallelize code protected by a global lock. This is called t</a:t>
            </a:r>
            <a:r>
              <a:rPr lang="en-CA" dirty="0" smtClean="0"/>
              <a:t>ransactional lock elision. In TLE, the </a:t>
            </a:r>
            <a:r>
              <a:rPr lang="en-CA" baseline="0" dirty="0" err="1" smtClean="0"/>
              <a:t>fallback</a:t>
            </a:r>
            <a:r>
              <a:rPr lang="en-CA" baseline="0" dirty="0" smtClean="0"/>
              <a:t> path simply acquires a lock, performs sequential code, and releases the lock. On the fast path, we begin a transaction, check if the lock is held, and, if so, we abort to avoid interfering with a process on the </a:t>
            </a:r>
            <a:r>
              <a:rPr lang="en-CA" baseline="0" dirty="0" err="1" smtClean="0"/>
              <a:t>fallback</a:t>
            </a:r>
            <a:r>
              <a:rPr lang="en-CA" baseline="0" dirty="0" smtClean="0"/>
              <a:t> path. Otherwise, we perform the sequential code and commit. If we experience an abort, we wait until the lock is free, and then try our transaction again, up to K times, before moving to the </a:t>
            </a:r>
            <a:r>
              <a:rPr lang="en-CA" baseline="0" dirty="0" err="1" smtClean="0"/>
              <a:t>fallback</a:t>
            </a:r>
            <a:r>
              <a:rPr lang="en-CA" baseline="0" dirty="0" smtClean="0"/>
              <a:t> path.</a:t>
            </a:r>
            <a:endParaRPr lang="en-CA" dirty="0"/>
          </a:p>
        </p:txBody>
      </p:sp>
      <p:sp>
        <p:nvSpPr>
          <p:cNvPr id="4" name="Slide Number Placeholder 3"/>
          <p:cNvSpPr>
            <a:spLocks noGrp="1"/>
          </p:cNvSpPr>
          <p:nvPr>
            <p:ph type="sldNum" sz="quarter" idx="10"/>
          </p:nvPr>
        </p:nvSpPr>
        <p:spPr/>
        <p:txBody>
          <a:bodyPr/>
          <a:lstStyle/>
          <a:p>
            <a:fld id="{193A301F-EBB8-4016-8206-20D977184410}" type="slidenum">
              <a:rPr lang="en-US" smtClean="0"/>
              <a:t>4</a:t>
            </a:fld>
            <a:endParaRPr lang="en-US"/>
          </a:p>
        </p:txBody>
      </p:sp>
    </p:spTree>
    <p:extLst>
      <p:ext uri="{BB962C8B-B14F-4D97-AF65-F5344CB8AC3E}">
        <p14:creationId xmlns:p14="http://schemas.microsoft.com/office/powerpoint/2010/main" val="18146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Here are some</a:t>
            </a:r>
            <a:r>
              <a:rPr lang="en-CA" baseline="0" dirty="0" smtClean="0"/>
              <a:t> results from a simple </a:t>
            </a:r>
            <a:r>
              <a:rPr lang="en-CA" baseline="0" dirty="0" err="1" smtClean="0"/>
              <a:t>microbenchmark</a:t>
            </a:r>
            <a:r>
              <a:rPr lang="en-CA" baseline="0" dirty="0" smtClean="0"/>
              <a:t> on a binary search tree from a new 72-thread Intel machine with HTM. </a:t>
            </a:r>
            <a:r>
              <a:rPr lang="en-CA" baseline="0" dirty="0" smtClean="0"/>
              <a:t>Here, up is good, and w</a:t>
            </a:r>
            <a:r>
              <a:rPr lang="en-CA" baseline="0" dirty="0" smtClean="0"/>
              <a:t>ith 50% insertions and 50% deletions in a tree containing approximately 32,000 keys, we can see that TLE performs well, and scales almost linearly. The problem with TLE is that is performs very poorly if operations frequently run on the </a:t>
            </a:r>
            <a:r>
              <a:rPr lang="en-CA" baseline="0" dirty="0" err="1" smtClean="0"/>
              <a:t>fallback</a:t>
            </a:r>
            <a:r>
              <a:rPr lang="en-CA" baseline="0" dirty="0" smtClean="0"/>
              <a:t> path. For example, if we take just 2% of the updates and replace them with range queries, which are large, and frequently have to run on the </a:t>
            </a:r>
            <a:r>
              <a:rPr lang="en-CA" baseline="0" dirty="0" err="1" smtClean="0"/>
              <a:t>fallback</a:t>
            </a:r>
            <a:r>
              <a:rPr lang="en-CA" baseline="0" dirty="0" smtClean="0"/>
              <a:t> path, the performance of TLE is crippled.</a:t>
            </a:r>
            <a:endParaRPr lang="en-CA" dirty="0"/>
          </a:p>
        </p:txBody>
      </p:sp>
      <p:sp>
        <p:nvSpPr>
          <p:cNvPr id="4" name="Slide Number Placeholder 3"/>
          <p:cNvSpPr>
            <a:spLocks noGrp="1"/>
          </p:cNvSpPr>
          <p:nvPr>
            <p:ph type="sldNum" sz="quarter" idx="10"/>
          </p:nvPr>
        </p:nvSpPr>
        <p:spPr/>
        <p:txBody>
          <a:bodyPr/>
          <a:lstStyle/>
          <a:p>
            <a:fld id="{193A301F-EBB8-4016-8206-20D977184410}" type="slidenum">
              <a:rPr lang="en-US" smtClean="0"/>
              <a:t>5</a:t>
            </a:fld>
            <a:endParaRPr lang="en-US"/>
          </a:p>
        </p:txBody>
      </p:sp>
    </p:spTree>
    <p:extLst>
      <p:ext uri="{BB962C8B-B14F-4D97-AF65-F5344CB8AC3E}">
        <p14:creationId xmlns:p14="http://schemas.microsoft.com/office/powerpoint/2010/main" val="2297638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can improve performance when</a:t>
            </a:r>
            <a:r>
              <a:rPr lang="en-US" baseline="0" dirty="0" smtClean="0"/>
              <a:t> operations frequently run on the fallback path by </a:t>
            </a:r>
            <a:r>
              <a:rPr lang="en-US" baseline="0" dirty="0" smtClean="0"/>
              <a:t>replacing the </a:t>
            </a:r>
            <a:r>
              <a:rPr lang="en-US" baseline="0" dirty="0" smtClean="0"/>
              <a:t>global lock-based fallback path with one that uses fine-grained synchronization, and modifying the fast path so that it manipulates the synchronization meta-data used by the fallback path. This allows processes on Fast and Fallback to run concurrently</a:t>
            </a:r>
            <a:r>
              <a:rPr lang="en-US" baseline="0" dirty="0" smtClean="0"/>
              <a:t>. The problem is that the fallback path imposes overhead on the fast path.</a:t>
            </a:r>
            <a:endParaRPr lang="en-US" dirty="0"/>
          </a:p>
        </p:txBody>
      </p:sp>
      <p:sp>
        <p:nvSpPr>
          <p:cNvPr id="4" name="Slide Number Placeholder 3"/>
          <p:cNvSpPr>
            <a:spLocks noGrp="1"/>
          </p:cNvSpPr>
          <p:nvPr>
            <p:ph type="sldNum" sz="quarter" idx="10"/>
          </p:nvPr>
        </p:nvSpPr>
        <p:spPr/>
        <p:txBody>
          <a:bodyPr/>
          <a:lstStyle/>
          <a:p>
            <a:fld id="{193A301F-EBB8-4016-8206-20D977184410}" type="slidenum">
              <a:rPr lang="en-US" smtClean="0"/>
              <a:t>6</a:t>
            </a:fld>
            <a:endParaRPr lang="en-US"/>
          </a:p>
        </p:txBody>
      </p:sp>
    </p:spTree>
    <p:extLst>
      <p:ext uri="{BB962C8B-B14F-4D97-AF65-F5344CB8AC3E}">
        <p14:creationId xmlns:p14="http://schemas.microsoft.com/office/powerpoint/2010/main" val="4127268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To eliminate this overhead,</a:t>
            </a:r>
            <a:r>
              <a:rPr lang="en-CA" baseline="0" dirty="0" smtClean="0"/>
              <a:t> I propose adding an HTM-based middle path.</a:t>
            </a:r>
            <a:endParaRPr lang="en-CA" dirty="0"/>
          </a:p>
        </p:txBody>
      </p:sp>
      <p:sp>
        <p:nvSpPr>
          <p:cNvPr id="4" name="Slide Number Placeholder 3"/>
          <p:cNvSpPr>
            <a:spLocks noGrp="1"/>
          </p:cNvSpPr>
          <p:nvPr>
            <p:ph type="sldNum" sz="quarter" idx="10"/>
          </p:nvPr>
        </p:nvSpPr>
        <p:spPr/>
        <p:txBody>
          <a:bodyPr/>
          <a:lstStyle/>
          <a:p>
            <a:fld id="{193A301F-EBB8-4016-8206-20D977184410}" type="slidenum">
              <a:rPr lang="en-US" smtClean="0"/>
              <a:t>7</a:t>
            </a:fld>
            <a:endParaRPr lang="en-US"/>
          </a:p>
        </p:txBody>
      </p:sp>
    </p:spTree>
    <p:extLst>
      <p:ext uri="{BB962C8B-B14F-4D97-AF65-F5344CB8AC3E}">
        <p14:creationId xmlns:p14="http://schemas.microsoft.com/office/powerpoint/2010/main" val="1799872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More specifically,</a:t>
            </a:r>
            <a:r>
              <a:rPr lang="en-CA" baseline="0" dirty="0" smtClean="0"/>
              <a:t> the fast path consists of sequential code run in a big transaction, the </a:t>
            </a:r>
            <a:r>
              <a:rPr lang="en-CA" baseline="0" dirty="0" err="1" smtClean="0"/>
              <a:t>fallback</a:t>
            </a:r>
            <a:r>
              <a:rPr lang="en-CA" baseline="0" dirty="0" smtClean="0"/>
              <a:t> path uses fine-grained synchronization, and, on the middle path, transactions manipulate the synchronization meta-data used by the </a:t>
            </a:r>
            <a:r>
              <a:rPr lang="en-CA" baseline="0" dirty="0" err="1" smtClean="0"/>
              <a:t>fallback</a:t>
            </a:r>
            <a:r>
              <a:rPr lang="en-CA" baseline="0" dirty="0" smtClean="0"/>
              <a:t> path. This allows the middle path to run concurrently with the </a:t>
            </a:r>
            <a:r>
              <a:rPr lang="en-CA" baseline="0" dirty="0" err="1" smtClean="0"/>
              <a:t>fallback</a:t>
            </a:r>
            <a:r>
              <a:rPr lang="en-CA" baseline="0" dirty="0" smtClean="0"/>
              <a:t> path, and it can also run concurrently with the fast path, since both use HTM. However, the fast path cannot run concurrently with the </a:t>
            </a:r>
            <a:r>
              <a:rPr lang="en-CA" baseline="0" dirty="0" err="1" smtClean="0"/>
              <a:t>fallback</a:t>
            </a:r>
            <a:r>
              <a:rPr lang="en-CA" baseline="0" dirty="0" smtClean="0"/>
              <a:t> path, and this is very important, and desirable, because this means that processes on the fast path do not need to coordinate with processes on the </a:t>
            </a:r>
            <a:r>
              <a:rPr lang="en-CA" baseline="0" dirty="0" err="1" smtClean="0"/>
              <a:t>fallback</a:t>
            </a:r>
            <a:r>
              <a:rPr lang="en-CA" baseline="0" dirty="0" smtClean="0"/>
              <a:t> path. Consequently, </a:t>
            </a:r>
            <a:r>
              <a:rPr lang="en-CA" baseline="0" dirty="0" err="1" smtClean="0"/>
              <a:t>fallback</a:t>
            </a:r>
            <a:r>
              <a:rPr lang="en-CA" baseline="0" dirty="0" smtClean="0"/>
              <a:t> does not impose any overhead on fast, irrespective of how it operates.</a:t>
            </a:r>
          </a:p>
        </p:txBody>
      </p:sp>
      <p:sp>
        <p:nvSpPr>
          <p:cNvPr id="4" name="Slide Number Placeholder 3"/>
          <p:cNvSpPr>
            <a:spLocks noGrp="1"/>
          </p:cNvSpPr>
          <p:nvPr>
            <p:ph type="sldNum" sz="quarter" idx="10"/>
          </p:nvPr>
        </p:nvSpPr>
        <p:spPr/>
        <p:txBody>
          <a:bodyPr/>
          <a:lstStyle/>
          <a:p>
            <a:fld id="{193A301F-EBB8-4016-8206-20D977184410}" type="slidenum">
              <a:rPr lang="en-US" smtClean="0"/>
              <a:t>8</a:t>
            </a:fld>
            <a:endParaRPr lang="en-US"/>
          </a:p>
        </p:txBody>
      </p:sp>
    </p:spTree>
    <p:extLst>
      <p:ext uri="{BB962C8B-B14F-4D97-AF65-F5344CB8AC3E}">
        <p14:creationId xmlns:p14="http://schemas.microsoft.com/office/powerpoint/2010/main" val="1183339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Let’s see how this idea performs</a:t>
            </a:r>
            <a:r>
              <a:rPr lang="en-CA" baseline="0" dirty="0" smtClean="0"/>
              <a:t>. With 50% insertions and 50% deletions in a tree containing approximately 4,000 keys, TLE and my new 3 path algorithm perform the best, and almost perfectly overlap. For the 2 path algorithm whose fast and </a:t>
            </a:r>
            <a:r>
              <a:rPr lang="en-CA" baseline="0" dirty="0" err="1" smtClean="0"/>
              <a:t>fallback</a:t>
            </a:r>
            <a:r>
              <a:rPr lang="en-CA" baseline="0" dirty="0" smtClean="0"/>
              <a:t> paths can run concurrently, the overhead imposed on the fast path by the </a:t>
            </a:r>
            <a:r>
              <a:rPr lang="en-CA" baseline="0" dirty="0" err="1" smtClean="0"/>
              <a:t>fallback</a:t>
            </a:r>
            <a:r>
              <a:rPr lang="en-CA" baseline="0" dirty="0" smtClean="0"/>
              <a:t> path is quite visible. For reference, I also included the lock-free algorithm that is used as the </a:t>
            </a:r>
            <a:r>
              <a:rPr lang="en-CA" baseline="0" dirty="0" err="1" smtClean="0"/>
              <a:t>fallback</a:t>
            </a:r>
            <a:r>
              <a:rPr lang="en-CA" baseline="0" dirty="0" smtClean="0"/>
              <a:t> path, and the global lock. With 98% updates and 2% range queries in a tree containing approximately 32,000 keys, the performance of TLE plummets, but the 3 path algorithm remains at the top. The 3 path algorithm also outperforms the 2 path algorithm up to 66 threads, because some of its range queries complete on the fast path. At 72 threads and beyond, range queries stop succeeding in hardware due to contention, and the 3 path algorithm behaves identically to the 2 path algorithm. These graphs show that, when few operations run on the </a:t>
            </a:r>
            <a:r>
              <a:rPr lang="en-CA" baseline="0" dirty="0" err="1" smtClean="0"/>
              <a:t>fallback</a:t>
            </a:r>
            <a:r>
              <a:rPr lang="en-CA" baseline="0" dirty="0" smtClean="0"/>
              <a:t> path, the 3 path algorithm has extremely low overhead, and when many operations run on the </a:t>
            </a:r>
            <a:r>
              <a:rPr lang="en-CA" baseline="0" dirty="0" err="1" smtClean="0"/>
              <a:t>fallback</a:t>
            </a:r>
            <a:r>
              <a:rPr lang="en-CA" baseline="0" dirty="0" smtClean="0"/>
              <a:t> path, it obtains a large benefit from concurrency between the </a:t>
            </a:r>
            <a:r>
              <a:rPr lang="en-CA" baseline="0" dirty="0" err="1" smtClean="0"/>
              <a:t>fallback</a:t>
            </a:r>
            <a:r>
              <a:rPr lang="en-CA" baseline="0" dirty="0" smtClean="0"/>
              <a:t> path and the middle path. In other words, we get the best of both worlds.</a:t>
            </a:r>
            <a:endParaRPr lang="en-CA" dirty="0"/>
          </a:p>
        </p:txBody>
      </p:sp>
      <p:sp>
        <p:nvSpPr>
          <p:cNvPr id="4" name="Slide Number Placeholder 3"/>
          <p:cNvSpPr>
            <a:spLocks noGrp="1"/>
          </p:cNvSpPr>
          <p:nvPr>
            <p:ph type="sldNum" sz="quarter" idx="10"/>
          </p:nvPr>
        </p:nvSpPr>
        <p:spPr/>
        <p:txBody>
          <a:bodyPr/>
          <a:lstStyle/>
          <a:p>
            <a:fld id="{193A301F-EBB8-4016-8206-20D977184410}" type="slidenum">
              <a:rPr lang="en-US" smtClean="0"/>
              <a:t>9</a:t>
            </a:fld>
            <a:endParaRPr lang="en-US"/>
          </a:p>
        </p:txBody>
      </p:sp>
    </p:spTree>
    <p:extLst>
      <p:ext uri="{BB962C8B-B14F-4D97-AF65-F5344CB8AC3E}">
        <p14:creationId xmlns:p14="http://schemas.microsoft.com/office/powerpoint/2010/main" val="4086277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02FB270-446A-4C04-9EAA-1A176EC355BA}" type="datetimeFigureOut">
              <a:rPr lang="en-US" smtClean="0"/>
              <a:t>10/8/2015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51F3733-5F87-4B69-B160-2314CDC15F14}"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FB270-446A-4C04-9EAA-1A176EC355BA}"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F3733-5F87-4B69-B160-2314CDC15F14}"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FB270-446A-4C04-9EAA-1A176EC355BA}"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F3733-5F87-4B69-B160-2314CDC15F14}"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FB270-446A-4C04-9EAA-1A176EC355BA}"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F3733-5F87-4B69-B160-2314CDC15F14}"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2FB270-446A-4C04-9EAA-1A176EC355BA}"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F3733-5F87-4B69-B160-2314CDC15F1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02FB270-446A-4C04-9EAA-1A176EC355BA}"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F3733-5F87-4B69-B160-2314CDC15F14}"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2FB270-446A-4C04-9EAA-1A176EC355BA}"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F3733-5F87-4B69-B160-2314CDC15F14}"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2FB270-446A-4C04-9EAA-1A176EC355BA}"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F3733-5F87-4B69-B160-2314CDC15F14}"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FB270-446A-4C04-9EAA-1A176EC355BA}"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F3733-5F87-4B69-B160-2314CDC15F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FB270-446A-4C04-9EAA-1A176EC355BA}"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F3733-5F87-4B69-B160-2314CDC15F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FB270-446A-4C04-9EAA-1A176EC355BA}"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F3733-5F87-4B69-B160-2314CDC15F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02FB270-446A-4C04-9EAA-1A176EC355BA}" type="datetimeFigureOut">
              <a:rPr lang="en-US" smtClean="0"/>
              <a:t>10/8/2015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51F3733-5F87-4B69-B160-2314CDC15F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b="1" dirty="0" smtClean="0"/>
              <a:t>Faster Data Structures in Transactional Memory using Three Paths</a:t>
            </a:r>
            <a:endParaRPr lang="en-US" sz="2800" b="1" dirty="0"/>
          </a:p>
        </p:txBody>
      </p:sp>
      <p:sp>
        <p:nvSpPr>
          <p:cNvPr id="3" name="Subtitle 2"/>
          <p:cNvSpPr>
            <a:spLocks noGrp="1"/>
          </p:cNvSpPr>
          <p:nvPr>
            <p:ph type="subTitle" idx="1"/>
          </p:nvPr>
        </p:nvSpPr>
        <p:spPr/>
        <p:txBody>
          <a:bodyPr/>
          <a:lstStyle/>
          <a:p>
            <a:r>
              <a:rPr lang="en-US" dirty="0" smtClean="0"/>
              <a:t>Trevor Brown</a:t>
            </a:r>
          </a:p>
          <a:p>
            <a:r>
              <a:rPr lang="en-US" dirty="0" smtClean="0"/>
              <a:t>University of Toronto</a:t>
            </a:r>
            <a:endParaRPr lang="en-US" dirty="0"/>
          </a:p>
        </p:txBody>
      </p:sp>
    </p:spTree>
    <p:extLst>
      <p:ext uri="{BB962C8B-B14F-4D97-AF65-F5344CB8AC3E}">
        <p14:creationId xmlns:p14="http://schemas.microsoft.com/office/powerpoint/2010/main" val="292975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We proposed adding a transactional </a:t>
            </a:r>
            <a:r>
              <a:rPr lang="en-US" b="1" dirty="0" smtClean="0"/>
              <a:t>middle path,</a:t>
            </a:r>
            <a:r>
              <a:rPr lang="en-US" dirty="0" smtClean="0"/>
              <a:t> which can run concurrently with the other two paths</a:t>
            </a:r>
          </a:p>
          <a:p>
            <a:r>
              <a:rPr lang="en-US" dirty="0" smtClean="0"/>
              <a:t>Middle-Fallback concurrency provides high performance when many operations run on Fallback</a:t>
            </a:r>
          </a:p>
          <a:p>
            <a:r>
              <a:rPr lang="en-US" dirty="0" smtClean="0"/>
              <a:t>Since there is no Fast-Fallback </a:t>
            </a:r>
            <a:r>
              <a:rPr lang="en-US" dirty="0" smtClean="0"/>
              <a:t>concurrency,</a:t>
            </a:r>
            <a:br>
              <a:rPr lang="en-US" dirty="0" smtClean="0"/>
            </a:br>
            <a:r>
              <a:rPr lang="en-US" dirty="0" smtClean="0"/>
              <a:t>Fallback </a:t>
            </a:r>
            <a:r>
              <a:rPr lang="en-US" b="1" dirty="0" smtClean="0"/>
              <a:t>does not </a:t>
            </a:r>
            <a:r>
              <a:rPr lang="en-US" dirty="0" smtClean="0"/>
              <a:t>impose any overhead on </a:t>
            </a:r>
            <a:r>
              <a:rPr lang="en-US" dirty="0" smtClean="0"/>
              <a:t>Fast</a:t>
            </a:r>
            <a:endParaRPr lang="en-US" dirty="0" smtClean="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4250280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Handcrafted data structures are fast and important for libraries</a:t>
            </a:r>
          </a:p>
          <a:p>
            <a:r>
              <a:rPr lang="en-CA" dirty="0" smtClean="0"/>
              <a:t>Hardware transactional memory (HTM) can be used to make them even faster</a:t>
            </a:r>
          </a:p>
          <a:p>
            <a:r>
              <a:rPr lang="en-CA" dirty="0" smtClean="0"/>
              <a:t>How can we get the most benefit from HTM?</a:t>
            </a:r>
            <a:endParaRPr lang="en-CA" dirty="0"/>
          </a:p>
        </p:txBody>
      </p:sp>
      <p:sp>
        <p:nvSpPr>
          <p:cNvPr id="3" name="Title 2"/>
          <p:cNvSpPr>
            <a:spLocks noGrp="1"/>
          </p:cNvSpPr>
          <p:nvPr>
            <p:ph type="title"/>
          </p:nvPr>
        </p:nvSpPr>
        <p:spPr/>
        <p:txBody>
          <a:bodyPr/>
          <a:lstStyle/>
          <a:p>
            <a:r>
              <a:rPr lang="en-CA" dirty="0" smtClean="0"/>
              <a:t>Problem</a:t>
            </a:r>
            <a:endParaRPr lang="en-CA" dirty="0"/>
          </a:p>
        </p:txBody>
      </p:sp>
    </p:spTree>
    <p:extLst>
      <p:ext uri="{BB962C8B-B14F-4D97-AF65-F5344CB8AC3E}">
        <p14:creationId xmlns:p14="http://schemas.microsoft.com/office/powerpoint/2010/main" val="1723877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perform arbitrary blocks of code atomically</a:t>
            </a:r>
          </a:p>
          <a:p>
            <a:r>
              <a:rPr lang="en-US" dirty="0" smtClean="0"/>
              <a:t>Each transaction either commits or aborts</a:t>
            </a:r>
          </a:p>
          <a:p>
            <a:r>
              <a:rPr lang="en-US" dirty="0" smtClean="0"/>
              <a:t>HTM implementations are best effort</a:t>
            </a:r>
          </a:p>
          <a:p>
            <a:pPr lvl="1"/>
            <a:r>
              <a:rPr lang="en-US" dirty="0" smtClean="0"/>
              <a:t>Transactions can abort for any reason</a:t>
            </a:r>
          </a:p>
          <a:p>
            <a:pPr lvl="1"/>
            <a:r>
              <a:rPr lang="en-US" dirty="0" smtClean="0"/>
              <a:t>Need a non-transactional fallback path</a:t>
            </a:r>
            <a:endParaRPr lang="en-US" dirty="0"/>
          </a:p>
        </p:txBody>
      </p:sp>
      <p:sp>
        <p:nvSpPr>
          <p:cNvPr id="3" name="Title 2"/>
          <p:cNvSpPr>
            <a:spLocks noGrp="1"/>
          </p:cNvSpPr>
          <p:nvPr>
            <p:ph type="title"/>
          </p:nvPr>
        </p:nvSpPr>
        <p:spPr/>
        <p:txBody>
          <a:bodyPr/>
          <a:lstStyle/>
          <a:p>
            <a:r>
              <a:rPr lang="en-US" sz="3200" dirty="0" smtClean="0"/>
              <a:t>Hardware transactional memory (HTM)</a:t>
            </a:r>
            <a:endParaRPr lang="en-US" sz="3200" dirty="0"/>
          </a:p>
        </p:txBody>
      </p:sp>
    </p:spTree>
    <p:extLst>
      <p:ext uri="{BB962C8B-B14F-4D97-AF65-F5344CB8AC3E}">
        <p14:creationId xmlns:p14="http://schemas.microsoft.com/office/powerpoint/2010/main" val="1512687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57253"/>
          </a:xfrm>
        </p:spPr>
        <p:txBody>
          <a:bodyPr>
            <a:normAutofit/>
          </a:bodyPr>
          <a:lstStyle/>
          <a:p>
            <a:r>
              <a:rPr lang="en-US" dirty="0" smtClean="0"/>
              <a:t>Parallelizes code protected by a global lock</a:t>
            </a:r>
          </a:p>
          <a:p>
            <a:endParaRPr lang="en-US" sz="4000" dirty="0" smtClean="0"/>
          </a:p>
          <a:p>
            <a:endParaRPr lang="en-US" dirty="0"/>
          </a:p>
          <a:p>
            <a:endParaRPr lang="en-US" dirty="0" smtClean="0"/>
          </a:p>
          <a:p>
            <a:endParaRPr lang="en-US" dirty="0"/>
          </a:p>
          <a:p>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r>
              <a:rPr lang="en-US" sz="4200" dirty="0" smtClean="0"/>
              <a:t>Transactional lock elision (TLE)</a:t>
            </a:r>
            <a:endParaRPr lang="en-US" sz="4200" dirty="0"/>
          </a:p>
        </p:txBody>
      </p:sp>
      <p:graphicFrame>
        <p:nvGraphicFramePr>
          <p:cNvPr id="4" name="Table 3"/>
          <p:cNvGraphicFramePr>
            <a:graphicFrameLocks noGrp="1"/>
          </p:cNvGraphicFramePr>
          <p:nvPr>
            <p:extLst>
              <p:ext uri="{D42A27DB-BD31-4B8C-83A1-F6EECF244321}">
                <p14:modId xmlns:p14="http://schemas.microsoft.com/office/powerpoint/2010/main" val="793325386"/>
              </p:ext>
            </p:extLst>
          </p:nvPr>
        </p:nvGraphicFramePr>
        <p:xfrm>
          <a:off x="1295400" y="2819400"/>
          <a:ext cx="6400800" cy="2667000"/>
        </p:xfrm>
        <a:graphic>
          <a:graphicData uri="http://schemas.openxmlformats.org/drawingml/2006/table">
            <a:tbl>
              <a:tblPr/>
              <a:tblGrid>
                <a:gridCol w="3193032"/>
                <a:gridCol w="3207768"/>
              </a:tblGrid>
              <a:tr h="2667000">
                <a:tc>
                  <a:txBody>
                    <a:bodyPr/>
                    <a:lstStyle/>
                    <a:p>
                      <a:pPr marL="0" marR="0" fontAlgn="t">
                        <a:spcBef>
                          <a:spcPts val="0"/>
                        </a:spcBef>
                        <a:spcAft>
                          <a:spcPts val="0"/>
                        </a:spcAft>
                      </a:pPr>
                      <a:r>
                        <a:rPr lang="en-US" sz="2000" dirty="0" smtClean="0">
                          <a:effectLst/>
                          <a:latin typeface="Calibri"/>
                        </a:rPr>
                        <a:t>Fast:</a:t>
                      </a:r>
                    </a:p>
                    <a:p>
                      <a:pPr marL="342900" rtl="0" fontAlgn="ctr">
                        <a:spcBef>
                          <a:spcPts val="0"/>
                        </a:spcBef>
                        <a:spcAft>
                          <a:spcPts val="0"/>
                        </a:spcAft>
                        <a:buFont typeface="Arial"/>
                        <a:buChar char="•"/>
                      </a:pPr>
                      <a:r>
                        <a:rPr lang="en-US" sz="2000" dirty="0" smtClean="0">
                          <a:effectLst/>
                          <a:latin typeface="Calibri"/>
                        </a:rPr>
                        <a:t>Begin </a:t>
                      </a:r>
                      <a:r>
                        <a:rPr lang="en-US" sz="2000" dirty="0" err="1" smtClean="0">
                          <a:effectLst/>
                          <a:latin typeface="Calibri"/>
                        </a:rPr>
                        <a:t>txn</a:t>
                      </a:r>
                      <a:endParaRPr lang="en-US" sz="3600" dirty="0" smtClean="0">
                        <a:effectLst/>
                      </a:endParaRPr>
                    </a:p>
                    <a:p>
                      <a:pPr marL="342900" rtl="0" fontAlgn="ctr">
                        <a:spcBef>
                          <a:spcPts val="0"/>
                        </a:spcBef>
                        <a:spcAft>
                          <a:spcPts val="0"/>
                        </a:spcAft>
                        <a:buFont typeface="Arial"/>
                        <a:buChar char="•"/>
                      </a:pPr>
                      <a:r>
                        <a:rPr lang="en-US" sz="2000" dirty="0" smtClean="0">
                          <a:effectLst/>
                          <a:latin typeface="Calibri"/>
                        </a:rPr>
                        <a:t>If lock is held, Abort </a:t>
                      </a:r>
                      <a:r>
                        <a:rPr lang="en-US" sz="2000" dirty="0" err="1" smtClean="0">
                          <a:effectLst/>
                          <a:latin typeface="Calibri"/>
                        </a:rPr>
                        <a:t>txn</a:t>
                      </a:r>
                      <a:endParaRPr lang="en-US" sz="3600" dirty="0" smtClean="0">
                        <a:effectLst/>
                      </a:endParaRPr>
                    </a:p>
                    <a:p>
                      <a:pPr marL="342900" rtl="0" fontAlgn="ctr">
                        <a:spcBef>
                          <a:spcPts val="0"/>
                        </a:spcBef>
                        <a:spcAft>
                          <a:spcPts val="0"/>
                        </a:spcAft>
                        <a:buFont typeface="Arial"/>
                        <a:buChar char="•"/>
                      </a:pPr>
                      <a:r>
                        <a:rPr lang="en-US" sz="2000" dirty="0" smtClean="0">
                          <a:effectLst/>
                          <a:latin typeface="Calibri"/>
                        </a:rPr>
                        <a:t>Sequential code</a:t>
                      </a:r>
                      <a:endParaRPr lang="en-US" sz="3600" dirty="0" smtClean="0">
                        <a:effectLst/>
                      </a:endParaRPr>
                    </a:p>
                    <a:p>
                      <a:pPr marL="342900" rtl="0" fontAlgn="ctr">
                        <a:spcBef>
                          <a:spcPts val="0"/>
                        </a:spcBef>
                        <a:spcAft>
                          <a:spcPts val="0"/>
                        </a:spcAft>
                        <a:buFont typeface="Arial"/>
                        <a:buChar char="•"/>
                      </a:pPr>
                      <a:r>
                        <a:rPr lang="en-US" sz="2000" dirty="0" smtClean="0">
                          <a:effectLst/>
                          <a:latin typeface="Calibri"/>
                        </a:rPr>
                        <a:t>Commit </a:t>
                      </a:r>
                      <a:r>
                        <a:rPr lang="en-US" sz="2000" dirty="0" err="1" smtClean="0">
                          <a:effectLst/>
                          <a:latin typeface="Calibri"/>
                        </a:rPr>
                        <a:t>txn</a:t>
                      </a:r>
                      <a:endParaRPr lang="en-US" sz="3600" dirty="0" smtClean="0">
                        <a:effectLst/>
                      </a:endParaRPr>
                    </a:p>
                    <a:p>
                      <a:pPr marL="0" marR="0" fontAlgn="t">
                        <a:spcBef>
                          <a:spcPts val="0"/>
                        </a:spcBef>
                        <a:spcAft>
                          <a:spcPts val="0"/>
                        </a:spcAft>
                      </a:pPr>
                      <a:r>
                        <a:rPr lang="en-US" sz="2000" dirty="0" smtClean="0">
                          <a:effectLst/>
                          <a:latin typeface="Calibri"/>
                        </a:rPr>
                        <a:t>On abort:</a:t>
                      </a:r>
                    </a:p>
                    <a:p>
                      <a:pPr marL="342900" rtl="0" fontAlgn="ctr">
                        <a:spcBef>
                          <a:spcPts val="0"/>
                        </a:spcBef>
                        <a:spcAft>
                          <a:spcPts val="0"/>
                        </a:spcAft>
                        <a:buFont typeface="Arial"/>
                        <a:buChar char="•"/>
                      </a:pPr>
                      <a:r>
                        <a:rPr lang="en-US" sz="2000" dirty="0" smtClean="0">
                          <a:effectLst/>
                          <a:latin typeface="Calibri"/>
                        </a:rPr>
                        <a:t>Wait until lock is</a:t>
                      </a:r>
                      <a:r>
                        <a:rPr lang="en-US" sz="2000" baseline="0" dirty="0" smtClean="0">
                          <a:effectLst/>
                          <a:latin typeface="Calibri"/>
                        </a:rPr>
                        <a:t> free</a:t>
                      </a:r>
                      <a:endParaRPr lang="en-US" sz="3600" dirty="0" smtClean="0">
                        <a:effectLst/>
                      </a:endParaRPr>
                    </a:p>
                    <a:p>
                      <a:pPr marL="342900" rtl="0" fontAlgn="ctr">
                        <a:spcBef>
                          <a:spcPts val="0"/>
                        </a:spcBef>
                        <a:spcAft>
                          <a:spcPts val="0"/>
                        </a:spcAft>
                        <a:buFont typeface="Arial"/>
                        <a:buChar char="•"/>
                      </a:pPr>
                      <a:r>
                        <a:rPr lang="en-US" sz="2000" dirty="0" smtClean="0">
                          <a:effectLst/>
                          <a:latin typeface="Calibri"/>
                        </a:rPr>
                        <a:t>Try again (up to K times)</a:t>
                      </a:r>
                      <a:endParaRPr lang="en-US" sz="3600" dirty="0">
                        <a:effectLst/>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dirty="0" smtClean="0">
                          <a:effectLst/>
                          <a:latin typeface="Calibri"/>
                        </a:rPr>
                        <a:t>Fallback:</a:t>
                      </a:r>
                    </a:p>
                    <a:p>
                      <a:pPr marL="342900" rtl="0" fontAlgn="ctr">
                        <a:spcBef>
                          <a:spcPts val="0"/>
                        </a:spcBef>
                        <a:spcAft>
                          <a:spcPts val="0"/>
                        </a:spcAft>
                        <a:buFont typeface="Arial"/>
                        <a:buChar char="•"/>
                      </a:pPr>
                      <a:r>
                        <a:rPr lang="en-US" sz="2000" dirty="0" smtClean="0">
                          <a:effectLst/>
                          <a:latin typeface="Calibri"/>
                        </a:rPr>
                        <a:t>Acquire lock</a:t>
                      </a:r>
                      <a:endParaRPr lang="en-US" sz="3600" dirty="0" smtClean="0">
                        <a:effectLst/>
                      </a:endParaRPr>
                    </a:p>
                    <a:p>
                      <a:pPr marL="342900" rtl="0" fontAlgn="ctr">
                        <a:spcBef>
                          <a:spcPts val="0"/>
                        </a:spcBef>
                        <a:spcAft>
                          <a:spcPts val="0"/>
                        </a:spcAft>
                        <a:buFont typeface="Arial"/>
                        <a:buChar char="•"/>
                      </a:pPr>
                      <a:r>
                        <a:rPr lang="en-US" sz="2000" dirty="0" smtClean="0">
                          <a:effectLst/>
                          <a:latin typeface="Calibri"/>
                        </a:rPr>
                        <a:t>Sequential code</a:t>
                      </a:r>
                      <a:endParaRPr lang="en-US" sz="3600" dirty="0" smtClean="0">
                        <a:effectLst/>
                      </a:endParaRPr>
                    </a:p>
                    <a:p>
                      <a:pPr marL="342900" rtl="0" fontAlgn="ctr">
                        <a:spcBef>
                          <a:spcPts val="0"/>
                        </a:spcBef>
                        <a:spcAft>
                          <a:spcPts val="0"/>
                        </a:spcAft>
                        <a:buFont typeface="Arial"/>
                        <a:buChar char="•"/>
                      </a:pPr>
                      <a:r>
                        <a:rPr lang="en-US" sz="2000" dirty="0" smtClean="0">
                          <a:effectLst/>
                          <a:latin typeface="Calibri"/>
                        </a:rPr>
                        <a:t>Release lock</a:t>
                      </a:r>
                      <a:endParaRPr lang="en-US" sz="3600" dirty="0">
                        <a:effectLst/>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3184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txBox="1">
            <a:spLocks/>
          </p:cNvSpPr>
          <p:nvPr/>
        </p:nvSpPr>
        <p:spPr>
          <a:xfrm>
            <a:off x="699247" y="2248347"/>
            <a:ext cx="7745505" cy="4457253"/>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endParaRPr lang="en-US" dirty="0" smtClean="0"/>
          </a:p>
          <a:p>
            <a:pPr marL="0" indent="0">
              <a:buNone/>
            </a:pPr>
            <a:endParaRPr lang="en-US" sz="4800"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Problem: poor performance if operations frequently run on Fallback</a:t>
            </a:r>
          </a:p>
          <a:p>
            <a:endParaRPr lang="en-US" dirty="0" smtClean="0"/>
          </a:p>
          <a:p>
            <a:endParaRPr lang="en-US" dirty="0" smtClean="0"/>
          </a:p>
        </p:txBody>
      </p:sp>
      <p:sp>
        <p:nvSpPr>
          <p:cNvPr id="3" name="Title 2"/>
          <p:cNvSpPr>
            <a:spLocks noGrp="1"/>
          </p:cNvSpPr>
          <p:nvPr>
            <p:ph type="title"/>
          </p:nvPr>
        </p:nvSpPr>
        <p:spPr>
          <a:xfrm>
            <a:off x="688490" y="457200"/>
            <a:ext cx="7756263" cy="1054250"/>
          </a:xfrm>
        </p:spPr>
        <p:txBody>
          <a:bodyPr/>
          <a:lstStyle/>
          <a:p>
            <a:r>
              <a:rPr lang="en-US" sz="4000" dirty="0"/>
              <a:t>Performance results</a:t>
            </a:r>
            <a:br>
              <a:rPr lang="en-US" sz="4000" dirty="0"/>
            </a:br>
            <a:r>
              <a:rPr lang="en-US" sz="4000" dirty="0"/>
              <a:t>for a binary search tree</a:t>
            </a:r>
          </a:p>
        </p:txBody>
      </p:sp>
      <p:sp>
        <p:nvSpPr>
          <p:cNvPr id="7" name="Rectangle 6"/>
          <p:cNvSpPr/>
          <p:nvPr/>
        </p:nvSpPr>
        <p:spPr>
          <a:xfrm>
            <a:off x="304800" y="2266950"/>
            <a:ext cx="4200525" cy="4000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b="1" dirty="0" smtClean="0">
                <a:solidFill>
                  <a:schemeClr val="bg1"/>
                </a:solidFill>
              </a:rPr>
              <a:t>100% updates, key range [0, 65536)</a:t>
            </a:r>
            <a:endParaRPr lang="en-US" sz="1600" b="1" dirty="0">
              <a:solidFill>
                <a:schemeClr val="bg1"/>
              </a:solidFill>
            </a:endParaRPr>
          </a:p>
        </p:txBody>
      </p:sp>
      <p:sp>
        <p:nvSpPr>
          <p:cNvPr id="8" name="Rectangle 7"/>
          <p:cNvSpPr/>
          <p:nvPr/>
        </p:nvSpPr>
        <p:spPr>
          <a:xfrm>
            <a:off x="4652962" y="2266950"/>
            <a:ext cx="4262438" cy="4000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b="1" dirty="0" smtClean="0">
                <a:solidFill>
                  <a:schemeClr val="bg1"/>
                </a:solidFill>
              </a:rPr>
              <a:t>98% updates, 2% range queries</a:t>
            </a:r>
            <a:endParaRPr lang="en-US" sz="1600" b="1" dirty="0">
              <a:solidFill>
                <a:schemeClr val="bg1"/>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2743514"/>
            <a:ext cx="4228629" cy="28190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6771" y="2743200"/>
            <a:ext cx="4228629" cy="28190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50000" t="37432" r="14058"/>
          <a:stretch/>
        </p:blipFill>
        <p:spPr bwMode="auto">
          <a:xfrm>
            <a:off x="6781800" y="2935487"/>
            <a:ext cx="1933811" cy="7983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7086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7" end="7"/>
                                            </p:txEl>
                                          </p:spTgt>
                                        </p:tgtEl>
                                        <p:attrNameLst>
                                          <p:attrName>style.visibility</p:attrName>
                                        </p:attrNameLst>
                                      </p:cBhvr>
                                      <p:to>
                                        <p:strVal val="visible"/>
                                      </p:to>
                                    </p:set>
                                    <p:animEffect transition="in" filter="fade">
                                      <p:cBhvr>
                                        <p:cTn id="7" dur="1000"/>
                                        <p:tgtEl>
                                          <p:spTgt spid="10">
                                            <p:txEl>
                                              <p:pRg st="7" end="7"/>
                                            </p:txEl>
                                          </p:spTgt>
                                        </p:tgtEl>
                                      </p:cBhvr>
                                    </p:animEffect>
                                    <p:anim calcmode="lin" valueType="num">
                                      <p:cBhvr>
                                        <p:cTn id="8" dur="1000" fill="hold"/>
                                        <p:tgtEl>
                                          <p:spTgt spid="10">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Fallback using fine-grained synchronization</a:t>
            </a:r>
          </a:p>
          <a:p>
            <a:r>
              <a:rPr lang="en-US" dirty="0"/>
              <a:t>Fast manipulates </a:t>
            </a:r>
            <a:r>
              <a:rPr lang="en-US" b="1" dirty="0"/>
              <a:t>synchronization meta-data</a:t>
            </a:r>
            <a:r>
              <a:rPr lang="en-US" dirty="0"/>
              <a:t> used by </a:t>
            </a:r>
            <a:r>
              <a:rPr lang="en-US" dirty="0" smtClean="0"/>
              <a:t>Fallback</a:t>
            </a:r>
          </a:p>
          <a:p>
            <a:r>
              <a:rPr lang="en-US" dirty="0" smtClean="0"/>
              <a:t>Processes on Fast and Fallback can </a:t>
            </a:r>
            <a:r>
              <a:rPr lang="en-US" dirty="0"/>
              <a:t>run </a:t>
            </a:r>
            <a:r>
              <a:rPr lang="en-US" dirty="0" smtClean="0"/>
              <a:t>concurrently</a:t>
            </a:r>
          </a:p>
          <a:p>
            <a:r>
              <a:rPr lang="en-US" dirty="0"/>
              <a:t>Problem: Fallback </a:t>
            </a:r>
            <a:r>
              <a:rPr lang="en-US" b="1" dirty="0"/>
              <a:t>imposes</a:t>
            </a:r>
            <a:r>
              <a:rPr lang="en-US" dirty="0"/>
              <a:t> </a:t>
            </a:r>
            <a:r>
              <a:rPr lang="en-US" b="1" dirty="0"/>
              <a:t>overhead</a:t>
            </a:r>
            <a:r>
              <a:rPr lang="en-US" dirty="0"/>
              <a:t> on Fast</a:t>
            </a:r>
          </a:p>
        </p:txBody>
      </p:sp>
      <p:sp>
        <p:nvSpPr>
          <p:cNvPr id="3" name="Title 2"/>
          <p:cNvSpPr>
            <a:spLocks noGrp="1"/>
          </p:cNvSpPr>
          <p:nvPr>
            <p:ph type="title"/>
          </p:nvPr>
        </p:nvSpPr>
        <p:spPr/>
        <p:txBody>
          <a:bodyPr/>
          <a:lstStyle/>
          <a:p>
            <a:r>
              <a:rPr lang="en-US" sz="4400" dirty="0" smtClean="0"/>
              <a:t>Concurrency between 2 paths</a:t>
            </a:r>
            <a:endParaRPr lang="en-US" sz="4400" dirty="0"/>
          </a:p>
        </p:txBody>
      </p:sp>
    </p:spTree>
    <p:extLst>
      <p:ext uri="{BB962C8B-B14F-4D97-AF65-F5344CB8AC3E}">
        <p14:creationId xmlns:p14="http://schemas.microsoft.com/office/powerpoint/2010/main" val="108808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sz="3700" dirty="0" smtClean="0"/>
              <a:t>New approach: add a Middle path</a:t>
            </a:r>
            <a:endParaRPr lang="en-US" sz="3700" dirty="0"/>
          </a:p>
        </p:txBody>
      </p:sp>
      <p:pic>
        <p:nvPicPr>
          <p:cNvPr id="3074" name="Picture 2" descr="C:\OneDrive\synced-documents\bitbucket\3path\ba.final.disc2015\latex\figures\flowchart-v5.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81200" y="2747962"/>
            <a:ext cx="5167313" cy="3043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428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28653"/>
          </a:xfrm>
        </p:spPr>
        <p:txBody>
          <a:bodyPr>
            <a:normAutofit/>
          </a:bodyPr>
          <a:lstStyle/>
          <a:p>
            <a:r>
              <a:rPr lang="en-US" dirty="0"/>
              <a:t>Fast path: sequential code in a transaction</a:t>
            </a:r>
          </a:p>
          <a:p>
            <a:r>
              <a:rPr lang="en-US" dirty="0"/>
              <a:t>Fallback path: fine-grained synchronization</a:t>
            </a:r>
          </a:p>
          <a:p>
            <a:r>
              <a:rPr lang="en-US" b="1" dirty="0"/>
              <a:t>Middle path: transactions manipulate synchronization meta-data used by </a:t>
            </a:r>
            <a:r>
              <a:rPr lang="en-US" b="1" dirty="0" smtClean="0"/>
              <a:t>Fallback</a:t>
            </a:r>
          </a:p>
          <a:p>
            <a:endParaRPr lang="en-US" b="1" dirty="0"/>
          </a:p>
          <a:p>
            <a:endParaRPr lang="en-US" b="1" dirty="0" smtClean="0"/>
          </a:p>
          <a:p>
            <a:endParaRPr lang="en-US" b="1" dirty="0"/>
          </a:p>
          <a:p>
            <a:endParaRPr lang="en-US" sz="3200" b="1" dirty="0" smtClean="0"/>
          </a:p>
          <a:p>
            <a:r>
              <a:rPr lang="en-US" dirty="0" smtClean="0"/>
              <a:t>Fallback </a:t>
            </a:r>
            <a:r>
              <a:rPr lang="en-US" b="1" dirty="0" smtClean="0"/>
              <a:t>does not </a:t>
            </a:r>
            <a:r>
              <a:rPr lang="en-US" dirty="0" smtClean="0"/>
              <a:t>impose overhead on Fast</a:t>
            </a:r>
            <a:endParaRPr lang="en-US" dirty="0"/>
          </a:p>
          <a:p>
            <a:endParaRPr lang="en-US" dirty="0"/>
          </a:p>
        </p:txBody>
      </p:sp>
      <p:sp>
        <p:nvSpPr>
          <p:cNvPr id="3" name="Title 2"/>
          <p:cNvSpPr>
            <a:spLocks noGrp="1"/>
          </p:cNvSpPr>
          <p:nvPr>
            <p:ph type="title"/>
          </p:nvPr>
        </p:nvSpPr>
        <p:spPr/>
        <p:txBody>
          <a:bodyPr/>
          <a:lstStyle/>
          <a:p>
            <a:r>
              <a:rPr lang="en-US" dirty="0" smtClean="0"/>
              <a:t>Paths and concurrency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11793709"/>
              </p:ext>
            </p:extLst>
          </p:nvPr>
        </p:nvGraphicFramePr>
        <p:xfrm>
          <a:off x="1981200" y="4062393"/>
          <a:ext cx="4525519" cy="1652607"/>
        </p:xfrm>
        <a:graphic>
          <a:graphicData uri="http://schemas.openxmlformats.org/drawingml/2006/table">
            <a:tbl>
              <a:tblPr/>
              <a:tblGrid>
                <a:gridCol w="1486850"/>
                <a:gridCol w="984836"/>
                <a:gridCol w="984836"/>
                <a:gridCol w="1068997"/>
              </a:tblGrid>
              <a:tr h="433407">
                <a:tc>
                  <a:txBody>
                    <a:bodyPr/>
                    <a:lstStyle/>
                    <a:p>
                      <a:pPr marL="0" marR="0" fontAlgn="t">
                        <a:spcBef>
                          <a:spcPts val="0"/>
                        </a:spcBef>
                        <a:spcAft>
                          <a:spcPts val="0"/>
                        </a:spcAft>
                      </a:pPr>
                      <a:r>
                        <a:rPr lang="en-US" sz="2000" b="1" dirty="0">
                          <a:effectLst/>
                          <a:latin typeface="Calibri"/>
                        </a:rPr>
                        <a:t>Concurrency</a:t>
                      </a:r>
                      <a:endParaRPr lang="en-US" sz="2000" dirty="0">
                        <a:effectLst/>
                        <a:latin typeface="Calibri"/>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a:effectLst/>
                          <a:latin typeface="Calibri"/>
                        </a:rPr>
                        <a:t>Fast</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a:effectLst/>
                          <a:latin typeface="Calibri"/>
                        </a:rPr>
                        <a:t>Middle</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a:effectLst/>
                          <a:latin typeface="Calibri"/>
                        </a:rPr>
                        <a:t>Fallback</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391947">
                <a:tc>
                  <a:txBody>
                    <a:bodyPr/>
                    <a:lstStyle/>
                    <a:p>
                      <a:pPr marL="0" marR="0" fontAlgn="t">
                        <a:spcBef>
                          <a:spcPts val="0"/>
                        </a:spcBef>
                        <a:spcAft>
                          <a:spcPts val="0"/>
                        </a:spcAft>
                      </a:pPr>
                      <a:r>
                        <a:rPr lang="en-US" sz="2000" dirty="0">
                          <a:effectLst/>
                          <a:latin typeface="Calibri"/>
                        </a:rPr>
                        <a:t>Fast</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a:effectLst/>
                          <a:latin typeface="Calibri"/>
                        </a:rPr>
                        <a:t>Y</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a:effectLst/>
                          <a:latin typeface="Calibri"/>
                        </a:rPr>
                        <a:t>Y</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b="1" dirty="0">
                          <a:effectLst/>
                          <a:latin typeface="Calibri"/>
                        </a:rPr>
                        <a:t>N</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391947">
                <a:tc>
                  <a:txBody>
                    <a:bodyPr/>
                    <a:lstStyle/>
                    <a:p>
                      <a:pPr marL="0" marR="0" fontAlgn="t">
                        <a:spcBef>
                          <a:spcPts val="0"/>
                        </a:spcBef>
                        <a:spcAft>
                          <a:spcPts val="0"/>
                        </a:spcAft>
                      </a:pPr>
                      <a:r>
                        <a:rPr lang="en-US" sz="2000">
                          <a:effectLst/>
                          <a:latin typeface="Calibri"/>
                        </a:rPr>
                        <a:t>Middle</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a:effectLst/>
                          <a:latin typeface="Calibri"/>
                        </a:rPr>
                        <a:t>Y</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a:effectLst/>
                          <a:latin typeface="Calibri"/>
                        </a:rPr>
                        <a:t>Y</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a:effectLst/>
                          <a:latin typeface="Calibri"/>
                        </a:rPr>
                        <a:t>Y</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391947">
                <a:tc>
                  <a:txBody>
                    <a:bodyPr/>
                    <a:lstStyle/>
                    <a:p>
                      <a:pPr marL="0" marR="0" fontAlgn="t">
                        <a:spcBef>
                          <a:spcPts val="0"/>
                        </a:spcBef>
                        <a:spcAft>
                          <a:spcPts val="0"/>
                        </a:spcAft>
                      </a:pPr>
                      <a:r>
                        <a:rPr lang="en-US" sz="2000" dirty="0">
                          <a:effectLst/>
                          <a:latin typeface="Calibri"/>
                        </a:rPr>
                        <a:t>Fallback</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b="1" dirty="0">
                          <a:effectLst/>
                          <a:latin typeface="Calibri"/>
                        </a:rPr>
                        <a:t>N</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a:effectLst/>
                          <a:latin typeface="Calibri"/>
                        </a:rPr>
                        <a:t>Y</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US" sz="2000" dirty="0">
                          <a:effectLst/>
                          <a:latin typeface="Calibri"/>
                        </a:rPr>
                        <a:t>Y</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1921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38675" y="2209800"/>
            <a:ext cx="4228572" cy="28190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itle 2"/>
          <p:cNvSpPr>
            <a:spLocks noGrp="1"/>
          </p:cNvSpPr>
          <p:nvPr>
            <p:ph type="title"/>
          </p:nvPr>
        </p:nvSpPr>
        <p:spPr>
          <a:xfrm>
            <a:off x="688490" y="304800"/>
            <a:ext cx="7756263" cy="1066800"/>
          </a:xfrm>
        </p:spPr>
        <p:txBody>
          <a:bodyPr/>
          <a:lstStyle/>
          <a:p>
            <a:r>
              <a:rPr lang="en-US" sz="4000" dirty="0" smtClean="0"/>
              <a:t>Performance results</a:t>
            </a:r>
            <a:br>
              <a:rPr lang="en-US" sz="4000" dirty="0" smtClean="0"/>
            </a:br>
            <a:r>
              <a:rPr lang="en-US" sz="4000" dirty="0" smtClean="0"/>
              <a:t>for a binary search tree</a:t>
            </a:r>
            <a:endParaRPr lang="en-US" sz="4000" dirty="0"/>
          </a:p>
        </p:txBody>
      </p:sp>
      <p:sp>
        <p:nvSpPr>
          <p:cNvPr id="4" name="Rectangle 3"/>
          <p:cNvSpPr/>
          <p:nvPr/>
        </p:nvSpPr>
        <p:spPr>
          <a:xfrm>
            <a:off x="304800" y="1689278"/>
            <a:ext cx="4200525" cy="4000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b="1" dirty="0" smtClean="0">
                <a:solidFill>
                  <a:schemeClr val="bg1"/>
                </a:solidFill>
              </a:rPr>
              <a:t>100% updates, key range [0, 8192)</a:t>
            </a:r>
            <a:endParaRPr lang="en-US" sz="1600" b="1" dirty="0">
              <a:solidFill>
                <a:schemeClr val="bg1"/>
              </a:solidFill>
            </a:endParaRPr>
          </a:p>
        </p:txBody>
      </p:sp>
      <p:sp>
        <p:nvSpPr>
          <p:cNvPr id="8" name="Rectangle 7"/>
          <p:cNvSpPr/>
          <p:nvPr/>
        </p:nvSpPr>
        <p:spPr>
          <a:xfrm>
            <a:off x="4638675" y="1689278"/>
            <a:ext cx="4262438" cy="4000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b="1" dirty="0" smtClean="0">
                <a:solidFill>
                  <a:schemeClr val="bg1"/>
                </a:solidFill>
              </a:rPr>
              <a:t>98% updates, 2% RQ, key range [0, 65536)</a:t>
            </a:r>
            <a:endParaRPr lang="en-US" sz="1600" b="1" dirty="0">
              <a:solidFill>
                <a:schemeClr val="bg1"/>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799" y="2228850"/>
            <a:ext cx="4200525" cy="28003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9300" y="5490509"/>
            <a:ext cx="5105400" cy="7293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9871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3047</TotalTime>
  <Words>1102</Words>
  <Application>Microsoft Office PowerPoint</Application>
  <PresentationFormat>On-screen Show (4:3)</PresentationFormat>
  <Paragraphs>97</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Hardcover</vt:lpstr>
      <vt:lpstr>Faster Data Structures in Transactional Memory using Three Paths</vt:lpstr>
      <vt:lpstr>Problem</vt:lpstr>
      <vt:lpstr>Hardware transactional memory (HTM)</vt:lpstr>
      <vt:lpstr>Transactional lock elision (TLE)</vt:lpstr>
      <vt:lpstr>Performance results for a binary search tree</vt:lpstr>
      <vt:lpstr>Concurrency between 2 paths</vt:lpstr>
      <vt:lpstr>New approach: add a Middle path</vt:lpstr>
      <vt:lpstr>Paths and concurrency</vt:lpstr>
      <vt:lpstr>Performance results for a binary search tree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Trevor Brown</dc:creator>
  <cp:lastModifiedBy>trbot</cp:lastModifiedBy>
  <cp:revision>32</cp:revision>
  <dcterms:created xsi:type="dcterms:W3CDTF">2015-09-23T01:22:38Z</dcterms:created>
  <dcterms:modified xsi:type="dcterms:W3CDTF">2015-10-08T16:47:32Z</dcterms:modified>
</cp:coreProperties>
</file>