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7" r:id="rId4"/>
    <p:sldId id="268" r:id="rId5"/>
    <p:sldId id="269" r:id="rId6"/>
    <p:sldId id="272" r:id="rId7"/>
    <p:sldId id="274" r:id="rId8"/>
    <p:sldId id="273" r:id="rId9"/>
    <p:sldId id="275" r:id="rId10"/>
    <p:sldId id="288" r:id="rId11"/>
    <p:sldId id="270" r:id="rId12"/>
    <p:sldId id="289" r:id="rId13"/>
    <p:sldId id="293" r:id="rId14"/>
    <p:sldId id="278" r:id="rId15"/>
    <p:sldId id="298" r:id="rId16"/>
    <p:sldId id="294" r:id="rId17"/>
    <p:sldId id="280" r:id="rId18"/>
    <p:sldId id="296" r:id="rId19"/>
    <p:sldId id="300" r:id="rId20"/>
    <p:sldId id="304" r:id="rId21"/>
    <p:sldId id="282" r:id="rId22"/>
    <p:sldId id="285" r:id="rId23"/>
    <p:sldId id="305" r:id="rId24"/>
    <p:sldId id="287" r:id="rId25"/>
    <p:sldId id="29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8CD4"/>
    <a:srgbClr val="9BBB59"/>
    <a:srgbClr val="C0504D"/>
    <a:srgbClr val="558ED5"/>
    <a:srgbClr val="4D8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9" autoAdjust="0"/>
    <p:restoredTop sz="86773" autoAdjust="0"/>
  </p:normalViewPr>
  <p:slideViewPr>
    <p:cSldViewPr>
      <p:cViewPr>
        <p:scale>
          <a:sx n="80" d="100"/>
          <a:sy n="80" d="100"/>
        </p:scale>
        <p:origin x="-5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70"/>
    </p:cViewPr>
  </p:sorterViewPr>
  <p:notesViewPr>
    <p:cSldViewPr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6315E3-211F-4F6F-9193-7DE1F614CF23}" type="doc">
      <dgm:prSet loTypeId="urn:microsoft.com/office/officeart/2005/8/layout/chevron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0AA955B-9DCC-489B-957F-8EC1F09D02B9}">
      <dgm:prSet phldrT="[Text]"/>
      <dgm:spPr/>
      <dgm:t>
        <a:bodyPr/>
        <a:lstStyle/>
        <a:p>
          <a:r>
            <a:rPr lang="en-US" dirty="0" smtClean="0"/>
            <a:t>Fast</a:t>
          </a:r>
          <a:endParaRPr lang="en-US" dirty="0"/>
        </a:p>
      </dgm:t>
    </dgm:pt>
    <dgm:pt modelId="{5552D05D-AAC6-4C9E-B978-9D565A0A32C7}" type="parTrans" cxnId="{C4A0F1C5-C4F8-49EE-A507-21E4421613CC}">
      <dgm:prSet/>
      <dgm:spPr/>
      <dgm:t>
        <a:bodyPr/>
        <a:lstStyle/>
        <a:p>
          <a:endParaRPr lang="en-US"/>
        </a:p>
      </dgm:t>
    </dgm:pt>
    <dgm:pt modelId="{4D8D500C-6DD8-4B19-92EB-7AEE204C328A}" type="sibTrans" cxnId="{C4A0F1C5-C4F8-49EE-A507-21E4421613CC}">
      <dgm:prSet/>
      <dgm:spPr/>
      <dgm:t>
        <a:bodyPr/>
        <a:lstStyle/>
        <a:p>
          <a:endParaRPr lang="en-US"/>
        </a:p>
      </dgm:t>
    </dgm:pt>
    <dgm:pt modelId="{1A4C0F22-A236-44CE-8710-A27B5C756C1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Go to Middle if an operation is on Fallback, or after aborting F times</a:t>
          </a:r>
          <a:endParaRPr lang="en-US" dirty="0">
            <a:solidFill>
              <a:schemeClr val="tx1"/>
            </a:solidFill>
          </a:endParaRPr>
        </a:p>
      </dgm:t>
    </dgm:pt>
    <dgm:pt modelId="{133F0A26-FA06-42EC-BD2A-038B4DCE7CD6}" type="parTrans" cxnId="{FC7F8128-9F7C-4CE7-910D-591CF84CD2D8}">
      <dgm:prSet/>
      <dgm:spPr/>
      <dgm:t>
        <a:bodyPr/>
        <a:lstStyle/>
        <a:p>
          <a:endParaRPr lang="en-US"/>
        </a:p>
      </dgm:t>
    </dgm:pt>
    <dgm:pt modelId="{9347A40D-4074-4E59-A4DA-850732DB1139}" type="sibTrans" cxnId="{FC7F8128-9F7C-4CE7-910D-591CF84CD2D8}">
      <dgm:prSet/>
      <dgm:spPr/>
      <dgm:t>
        <a:bodyPr/>
        <a:lstStyle/>
        <a:p>
          <a:endParaRPr lang="en-US"/>
        </a:p>
      </dgm:t>
    </dgm:pt>
    <dgm:pt modelId="{432DF7FE-2DF2-4A4B-8C1F-6F35976A9BCC}">
      <dgm:prSet phldrT="[Text]"/>
      <dgm:spPr/>
      <dgm:t>
        <a:bodyPr/>
        <a:lstStyle/>
        <a:p>
          <a:r>
            <a:rPr lang="en-US" dirty="0" smtClean="0"/>
            <a:t>Middle</a:t>
          </a:r>
          <a:endParaRPr lang="en-US" dirty="0"/>
        </a:p>
      </dgm:t>
    </dgm:pt>
    <dgm:pt modelId="{8A9EFDCA-BCCA-40B8-82AF-B0B4BADB9B06}" type="parTrans" cxnId="{18956508-DB07-4848-8869-95755E395074}">
      <dgm:prSet/>
      <dgm:spPr/>
      <dgm:t>
        <a:bodyPr/>
        <a:lstStyle/>
        <a:p>
          <a:endParaRPr lang="en-US"/>
        </a:p>
      </dgm:t>
    </dgm:pt>
    <dgm:pt modelId="{589BE2B0-5A53-401E-8E13-62CF2C7F40D5}" type="sibTrans" cxnId="{18956508-DB07-4848-8869-95755E395074}">
      <dgm:prSet/>
      <dgm:spPr/>
      <dgm:t>
        <a:bodyPr/>
        <a:lstStyle/>
        <a:p>
          <a:endParaRPr lang="en-US"/>
        </a:p>
      </dgm:t>
    </dgm:pt>
    <dgm:pt modelId="{CF6FCD45-27D1-4C69-8691-BAF6255DC2D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Go to Fallback after aborting M times</a:t>
          </a:r>
          <a:endParaRPr lang="en-US" dirty="0">
            <a:solidFill>
              <a:schemeClr val="tx1"/>
            </a:solidFill>
          </a:endParaRPr>
        </a:p>
      </dgm:t>
    </dgm:pt>
    <dgm:pt modelId="{BD40DC70-D345-42FC-8FE2-E8EE6EB870CC}" type="parTrans" cxnId="{7D464436-14D5-462B-94FB-50D8BC6668A8}">
      <dgm:prSet/>
      <dgm:spPr/>
      <dgm:t>
        <a:bodyPr/>
        <a:lstStyle/>
        <a:p>
          <a:endParaRPr lang="en-US"/>
        </a:p>
      </dgm:t>
    </dgm:pt>
    <dgm:pt modelId="{3B9BB998-5E8B-4A7F-9833-C1113203A4FB}" type="sibTrans" cxnId="{7D464436-14D5-462B-94FB-50D8BC6668A8}">
      <dgm:prSet/>
      <dgm:spPr/>
      <dgm:t>
        <a:bodyPr/>
        <a:lstStyle/>
        <a:p>
          <a:endParaRPr lang="en-US"/>
        </a:p>
      </dgm:t>
    </dgm:pt>
    <dgm:pt modelId="{2B5D2AD8-8213-4833-8B01-C6ED9164EE15}">
      <dgm:prSet phldrT="[Text]"/>
      <dgm:spPr/>
      <dgm:t>
        <a:bodyPr/>
        <a:lstStyle/>
        <a:p>
          <a:r>
            <a:rPr lang="en-US" dirty="0" smtClean="0"/>
            <a:t>Fallback</a:t>
          </a:r>
          <a:endParaRPr lang="en-US" dirty="0"/>
        </a:p>
      </dgm:t>
    </dgm:pt>
    <dgm:pt modelId="{899B3765-AB30-4AFF-89A3-D13C7F305C52}" type="parTrans" cxnId="{6F52A0DC-8768-431A-A843-08E64B50E9BF}">
      <dgm:prSet/>
      <dgm:spPr/>
      <dgm:t>
        <a:bodyPr/>
        <a:lstStyle/>
        <a:p>
          <a:endParaRPr lang="en-US"/>
        </a:p>
      </dgm:t>
    </dgm:pt>
    <dgm:pt modelId="{0D064557-C5A0-4B3A-BB38-E66866E38A81}" type="sibTrans" cxnId="{6F52A0DC-8768-431A-A843-08E64B50E9BF}">
      <dgm:prSet/>
      <dgm:spPr/>
      <dgm:t>
        <a:bodyPr/>
        <a:lstStyle/>
        <a:p>
          <a:endParaRPr lang="en-US"/>
        </a:p>
      </dgm:t>
    </dgm:pt>
    <dgm:pt modelId="{1955CC52-D517-4300-9E87-E1220A1C185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Terminal path for operations</a:t>
          </a:r>
          <a:endParaRPr lang="en-US" dirty="0">
            <a:solidFill>
              <a:schemeClr val="tx1"/>
            </a:solidFill>
          </a:endParaRPr>
        </a:p>
      </dgm:t>
    </dgm:pt>
    <dgm:pt modelId="{64248667-6166-4974-BD6E-8C3EF3709C02}" type="parTrans" cxnId="{B490355D-E3BA-48FF-A518-57A16F68B760}">
      <dgm:prSet/>
      <dgm:spPr/>
      <dgm:t>
        <a:bodyPr/>
        <a:lstStyle/>
        <a:p>
          <a:endParaRPr lang="en-US"/>
        </a:p>
      </dgm:t>
    </dgm:pt>
    <dgm:pt modelId="{BA139789-4A07-4FD1-A3E2-B5E3D5CD4D79}" type="sibTrans" cxnId="{B490355D-E3BA-48FF-A518-57A16F68B760}">
      <dgm:prSet/>
      <dgm:spPr/>
      <dgm:t>
        <a:bodyPr/>
        <a:lstStyle/>
        <a:p>
          <a:endParaRPr lang="en-US"/>
        </a:p>
      </dgm:t>
    </dgm:pt>
    <dgm:pt modelId="{0F584219-BDAA-44C8-9A72-6F028B66D5E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Guarantees progress</a:t>
          </a:r>
          <a:endParaRPr lang="en-US" dirty="0">
            <a:solidFill>
              <a:schemeClr val="tx1"/>
            </a:solidFill>
          </a:endParaRPr>
        </a:p>
      </dgm:t>
    </dgm:pt>
    <dgm:pt modelId="{CC48B479-4FD4-4427-A8EB-BEF993AD36BA}" type="sibTrans" cxnId="{D5C69378-0A67-4614-B549-8EE73EBB6FC1}">
      <dgm:prSet/>
      <dgm:spPr/>
      <dgm:t>
        <a:bodyPr/>
        <a:lstStyle/>
        <a:p>
          <a:endParaRPr lang="en-US"/>
        </a:p>
      </dgm:t>
    </dgm:pt>
    <dgm:pt modelId="{81694ECC-E5A1-489B-B3D0-31BB235430DB}" type="parTrans" cxnId="{D5C69378-0A67-4614-B549-8EE73EBB6FC1}">
      <dgm:prSet/>
      <dgm:spPr/>
      <dgm:t>
        <a:bodyPr/>
        <a:lstStyle/>
        <a:p>
          <a:endParaRPr lang="en-US"/>
        </a:p>
      </dgm:t>
    </dgm:pt>
    <dgm:pt modelId="{C82F8F02-D8AF-442A-AC2F-04B66B0B196A}" type="pres">
      <dgm:prSet presAssocID="{876315E3-211F-4F6F-9193-7DE1F614CF2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F2C1EA-15D0-4A38-A46D-715B9B803E65}" type="pres">
      <dgm:prSet presAssocID="{80AA955B-9DCC-489B-957F-8EC1F09D02B9}" presName="composite" presStyleCnt="0"/>
      <dgm:spPr/>
    </dgm:pt>
    <dgm:pt modelId="{2CF9179D-79C6-44D8-A7A3-7ACF8516DD38}" type="pres">
      <dgm:prSet presAssocID="{80AA955B-9DCC-489B-957F-8EC1F09D02B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5A695C-CA0B-46EA-BC10-13A564A4C684}" type="pres">
      <dgm:prSet presAssocID="{80AA955B-9DCC-489B-957F-8EC1F09D02B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82780-D359-40BF-B2C4-FFC4F0D9057F}" type="pres">
      <dgm:prSet presAssocID="{4D8D500C-6DD8-4B19-92EB-7AEE204C328A}" presName="sp" presStyleCnt="0"/>
      <dgm:spPr/>
    </dgm:pt>
    <dgm:pt modelId="{D057DBCD-1AB0-4A26-901D-7820129DEA2C}" type="pres">
      <dgm:prSet presAssocID="{432DF7FE-2DF2-4A4B-8C1F-6F35976A9BCC}" presName="composite" presStyleCnt="0"/>
      <dgm:spPr/>
    </dgm:pt>
    <dgm:pt modelId="{9057FE23-ACFA-4E39-84A0-661AC551D60A}" type="pres">
      <dgm:prSet presAssocID="{432DF7FE-2DF2-4A4B-8C1F-6F35976A9BC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8AA9F-213B-4881-81D0-7144C3EB389C}" type="pres">
      <dgm:prSet presAssocID="{432DF7FE-2DF2-4A4B-8C1F-6F35976A9BC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8B3D7-AB30-4F02-BEB9-C7226F3FAE1E}" type="pres">
      <dgm:prSet presAssocID="{589BE2B0-5A53-401E-8E13-62CF2C7F40D5}" presName="sp" presStyleCnt="0"/>
      <dgm:spPr/>
    </dgm:pt>
    <dgm:pt modelId="{4FAD9C1C-1007-41D2-AF66-9335F519FAE0}" type="pres">
      <dgm:prSet presAssocID="{2B5D2AD8-8213-4833-8B01-C6ED9164EE15}" presName="composite" presStyleCnt="0"/>
      <dgm:spPr/>
    </dgm:pt>
    <dgm:pt modelId="{D75A8D90-0D39-4837-8AE2-D9394EA4B1C9}" type="pres">
      <dgm:prSet presAssocID="{2B5D2AD8-8213-4833-8B01-C6ED9164EE1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86F641-7451-4FF5-AA72-EE8C15512787}" type="pres">
      <dgm:prSet presAssocID="{2B5D2AD8-8213-4833-8B01-C6ED9164EE1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CACF98-8C64-40D3-91FB-C5CC7AC0B09A}" type="presOf" srcId="{432DF7FE-2DF2-4A4B-8C1F-6F35976A9BCC}" destId="{9057FE23-ACFA-4E39-84A0-661AC551D60A}" srcOrd="0" destOrd="0" presId="urn:microsoft.com/office/officeart/2005/8/layout/chevron2"/>
    <dgm:cxn modelId="{2E0ED408-3A2D-40B8-8C5A-453F601F212E}" type="presOf" srcId="{876315E3-211F-4F6F-9193-7DE1F614CF23}" destId="{C82F8F02-D8AF-442A-AC2F-04B66B0B196A}" srcOrd="0" destOrd="0" presId="urn:microsoft.com/office/officeart/2005/8/layout/chevron2"/>
    <dgm:cxn modelId="{6063CAB8-8824-4DB8-833B-FD590E012DDC}" type="presOf" srcId="{80AA955B-9DCC-489B-957F-8EC1F09D02B9}" destId="{2CF9179D-79C6-44D8-A7A3-7ACF8516DD38}" srcOrd="0" destOrd="0" presId="urn:microsoft.com/office/officeart/2005/8/layout/chevron2"/>
    <dgm:cxn modelId="{6A094ECD-4696-4B34-A994-77AB84A1B0F6}" type="presOf" srcId="{0F584219-BDAA-44C8-9A72-6F028B66D5E7}" destId="{ED86F641-7451-4FF5-AA72-EE8C15512787}" srcOrd="0" destOrd="1" presId="urn:microsoft.com/office/officeart/2005/8/layout/chevron2"/>
    <dgm:cxn modelId="{7D464436-14D5-462B-94FB-50D8BC6668A8}" srcId="{432DF7FE-2DF2-4A4B-8C1F-6F35976A9BCC}" destId="{CF6FCD45-27D1-4C69-8691-BAF6255DC2DE}" srcOrd="0" destOrd="0" parTransId="{BD40DC70-D345-42FC-8FE2-E8EE6EB870CC}" sibTransId="{3B9BB998-5E8B-4A7F-9833-C1113203A4FB}"/>
    <dgm:cxn modelId="{A81B5F17-A369-4439-886B-207361257C42}" type="presOf" srcId="{1955CC52-D517-4300-9E87-E1220A1C185D}" destId="{ED86F641-7451-4FF5-AA72-EE8C15512787}" srcOrd="0" destOrd="0" presId="urn:microsoft.com/office/officeart/2005/8/layout/chevron2"/>
    <dgm:cxn modelId="{B490355D-E3BA-48FF-A518-57A16F68B760}" srcId="{2B5D2AD8-8213-4833-8B01-C6ED9164EE15}" destId="{1955CC52-D517-4300-9E87-E1220A1C185D}" srcOrd="0" destOrd="0" parTransId="{64248667-6166-4974-BD6E-8C3EF3709C02}" sibTransId="{BA139789-4A07-4FD1-A3E2-B5E3D5CD4D79}"/>
    <dgm:cxn modelId="{6F52A0DC-8768-431A-A843-08E64B50E9BF}" srcId="{876315E3-211F-4F6F-9193-7DE1F614CF23}" destId="{2B5D2AD8-8213-4833-8B01-C6ED9164EE15}" srcOrd="2" destOrd="0" parTransId="{899B3765-AB30-4AFF-89A3-D13C7F305C52}" sibTransId="{0D064557-C5A0-4B3A-BB38-E66866E38A81}"/>
    <dgm:cxn modelId="{D5C69378-0A67-4614-B549-8EE73EBB6FC1}" srcId="{2B5D2AD8-8213-4833-8B01-C6ED9164EE15}" destId="{0F584219-BDAA-44C8-9A72-6F028B66D5E7}" srcOrd="1" destOrd="0" parTransId="{81694ECC-E5A1-489B-B3D0-31BB235430DB}" sibTransId="{CC48B479-4FD4-4427-A8EB-BEF993AD36BA}"/>
    <dgm:cxn modelId="{0562FD0F-7CE9-4A2C-9DA7-B6FED389A439}" type="presOf" srcId="{2B5D2AD8-8213-4833-8B01-C6ED9164EE15}" destId="{D75A8D90-0D39-4837-8AE2-D9394EA4B1C9}" srcOrd="0" destOrd="0" presId="urn:microsoft.com/office/officeart/2005/8/layout/chevron2"/>
    <dgm:cxn modelId="{C4A0F1C5-C4F8-49EE-A507-21E4421613CC}" srcId="{876315E3-211F-4F6F-9193-7DE1F614CF23}" destId="{80AA955B-9DCC-489B-957F-8EC1F09D02B9}" srcOrd="0" destOrd="0" parTransId="{5552D05D-AAC6-4C9E-B978-9D565A0A32C7}" sibTransId="{4D8D500C-6DD8-4B19-92EB-7AEE204C328A}"/>
    <dgm:cxn modelId="{FB342ED0-DFCD-4EBF-885D-CCEAA40151B4}" type="presOf" srcId="{CF6FCD45-27D1-4C69-8691-BAF6255DC2DE}" destId="{3958AA9F-213B-4881-81D0-7144C3EB389C}" srcOrd="0" destOrd="0" presId="urn:microsoft.com/office/officeart/2005/8/layout/chevron2"/>
    <dgm:cxn modelId="{FC7F8128-9F7C-4CE7-910D-591CF84CD2D8}" srcId="{80AA955B-9DCC-489B-957F-8EC1F09D02B9}" destId="{1A4C0F22-A236-44CE-8710-A27B5C756C1A}" srcOrd="0" destOrd="0" parTransId="{133F0A26-FA06-42EC-BD2A-038B4DCE7CD6}" sibTransId="{9347A40D-4074-4E59-A4DA-850732DB1139}"/>
    <dgm:cxn modelId="{18956508-DB07-4848-8869-95755E395074}" srcId="{876315E3-211F-4F6F-9193-7DE1F614CF23}" destId="{432DF7FE-2DF2-4A4B-8C1F-6F35976A9BCC}" srcOrd="1" destOrd="0" parTransId="{8A9EFDCA-BCCA-40B8-82AF-B0B4BADB9B06}" sibTransId="{589BE2B0-5A53-401E-8E13-62CF2C7F40D5}"/>
    <dgm:cxn modelId="{FCF63034-8840-4F21-B19E-13DB3F9AE1BB}" type="presOf" srcId="{1A4C0F22-A236-44CE-8710-A27B5C756C1A}" destId="{C95A695C-CA0B-46EA-BC10-13A564A4C684}" srcOrd="0" destOrd="0" presId="urn:microsoft.com/office/officeart/2005/8/layout/chevron2"/>
    <dgm:cxn modelId="{BC81C2E9-70B5-4CCB-89CC-678B7BA15451}" type="presParOf" srcId="{C82F8F02-D8AF-442A-AC2F-04B66B0B196A}" destId="{41F2C1EA-15D0-4A38-A46D-715B9B803E65}" srcOrd="0" destOrd="0" presId="urn:microsoft.com/office/officeart/2005/8/layout/chevron2"/>
    <dgm:cxn modelId="{232930A8-5076-4C9D-9CB5-2530A0435CE4}" type="presParOf" srcId="{41F2C1EA-15D0-4A38-A46D-715B9B803E65}" destId="{2CF9179D-79C6-44D8-A7A3-7ACF8516DD38}" srcOrd="0" destOrd="0" presId="urn:microsoft.com/office/officeart/2005/8/layout/chevron2"/>
    <dgm:cxn modelId="{95EF3201-DA7D-4DF0-9733-8A15FA469E8B}" type="presParOf" srcId="{41F2C1EA-15D0-4A38-A46D-715B9B803E65}" destId="{C95A695C-CA0B-46EA-BC10-13A564A4C684}" srcOrd="1" destOrd="0" presId="urn:microsoft.com/office/officeart/2005/8/layout/chevron2"/>
    <dgm:cxn modelId="{9982DDEE-8BDB-49E2-9AE0-5669F6386D70}" type="presParOf" srcId="{C82F8F02-D8AF-442A-AC2F-04B66B0B196A}" destId="{F5182780-D359-40BF-B2C4-FFC4F0D9057F}" srcOrd="1" destOrd="0" presId="urn:microsoft.com/office/officeart/2005/8/layout/chevron2"/>
    <dgm:cxn modelId="{A0D9E410-5DEC-4FFD-BCB2-A8C1AC40C766}" type="presParOf" srcId="{C82F8F02-D8AF-442A-AC2F-04B66B0B196A}" destId="{D057DBCD-1AB0-4A26-901D-7820129DEA2C}" srcOrd="2" destOrd="0" presId="urn:microsoft.com/office/officeart/2005/8/layout/chevron2"/>
    <dgm:cxn modelId="{DBA6CAE9-40C5-4267-9C18-5AC205E2AD1E}" type="presParOf" srcId="{D057DBCD-1AB0-4A26-901D-7820129DEA2C}" destId="{9057FE23-ACFA-4E39-84A0-661AC551D60A}" srcOrd="0" destOrd="0" presId="urn:microsoft.com/office/officeart/2005/8/layout/chevron2"/>
    <dgm:cxn modelId="{F76AC4B8-36A6-42DB-BF0A-C9AE87D36CF0}" type="presParOf" srcId="{D057DBCD-1AB0-4A26-901D-7820129DEA2C}" destId="{3958AA9F-213B-4881-81D0-7144C3EB389C}" srcOrd="1" destOrd="0" presId="urn:microsoft.com/office/officeart/2005/8/layout/chevron2"/>
    <dgm:cxn modelId="{263E4CFB-059E-4145-9A73-BFE8E11BA4C6}" type="presParOf" srcId="{C82F8F02-D8AF-442A-AC2F-04B66B0B196A}" destId="{05F8B3D7-AB30-4F02-BEB9-C7226F3FAE1E}" srcOrd="3" destOrd="0" presId="urn:microsoft.com/office/officeart/2005/8/layout/chevron2"/>
    <dgm:cxn modelId="{53881534-2620-4E99-A21C-0B19ED3FE4A9}" type="presParOf" srcId="{C82F8F02-D8AF-442A-AC2F-04B66B0B196A}" destId="{4FAD9C1C-1007-41D2-AF66-9335F519FAE0}" srcOrd="4" destOrd="0" presId="urn:microsoft.com/office/officeart/2005/8/layout/chevron2"/>
    <dgm:cxn modelId="{CF19154B-34B3-4555-ABF0-2610D6F6D2C5}" type="presParOf" srcId="{4FAD9C1C-1007-41D2-AF66-9335F519FAE0}" destId="{D75A8D90-0D39-4837-8AE2-D9394EA4B1C9}" srcOrd="0" destOrd="0" presId="urn:microsoft.com/office/officeart/2005/8/layout/chevron2"/>
    <dgm:cxn modelId="{6D127D83-F63E-4B87-BAF4-7F57A344381C}" type="presParOf" srcId="{4FAD9C1C-1007-41D2-AF66-9335F519FAE0}" destId="{ED86F641-7451-4FF5-AA72-EE8C1551278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9179D-79C6-44D8-A7A3-7ACF8516DD38}">
      <dsp:nvSpPr>
        <dsp:cNvPr id="0" name=""/>
        <dsp:cNvSpPr/>
      </dsp:nvSpPr>
      <dsp:spPr>
        <a:xfrm rot="5400000">
          <a:off x="-234509" y="235788"/>
          <a:ext cx="1563393" cy="109437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Fast</a:t>
          </a:r>
          <a:endParaRPr lang="en-US" sz="2100" kern="1200" dirty="0"/>
        </a:p>
      </dsp:txBody>
      <dsp:txXfrm rot="-5400000">
        <a:off x="1" y="548467"/>
        <a:ext cx="1094375" cy="469018"/>
      </dsp:txXfrm>
    </dsp:sp>
    <dsp:sp modelId="{C95A695C-CA0B-46EA-BC10-13A564A4C684}">
      <dsp:nvSpPr>
        <dsp:cNvPr id="0" name=""/>
        <dsp:cNvSpPr/>
      </dsp:nvSpPr>
      <dsp:spPr>
        <a:xfrm rot="5400000">
          <a:off x="3092844" y="-1997189"/>
          <a:ext cx="1016206" cy="5013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chemeClr val="tx1"/>
              </a:solidFill>
            </a:rPr>
            <a:t>Go to Middle if an operation is on Fallback, or after aborting F times</a:t>
          </a:r>
          <a:endParaRPr lang="en-US" sz="2200" kern="1200" dirty="0">
            <a:solidFill>
              <a:schemeClr val="tx1"/>
            </a:solidFill>
          </a:endParaRPr>
        </a:p>
      </dsp:txBody>
      <dsp:txXfrm rot="-5400000">
        <a:off x="1094376" y="50886"/>
        <a:ext cx="4963537" cy="916992"/>
      </dsp:txXfrm>
    </dsp:sp>
    <dsp:sp modelId="{9057FE23-ACFA-4E39-84A0-661AC551D60A}">
      <dsp:nvSpPr>
        <dsp:cNvPr id="0" name=""/>
        <dsp:cNvSpPr/>
      </dsp:nvSpPr>
      <dsp:spPr>
        <a:xfrm rot="5400000">
          <a:off x="-234509" y="1604580"/>
          <a:ext cx="1563393" cy="109437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Middle</a:t>
          </a:r>
          <a:endParaRPr lang="en-US" sz="2100" kern="1200" dirty="0"/>
        </a:p>
      </dsp:txBody>
      <dsp:txXfrm rot="-5400000">
        <a:off x="1" y="1917259"/>
        <a:ext cx="1094375" cy="469018"/>
      </dsp:txXfrm>
    </dsp:sp>
    <dsp:sp modelId="{3958AA9F-213B-4881-81D0-7144C3EB389C}">
      <dsp:nvSpPr>
        <dsp:cNvPr id="0" name=""/>
        <dsp:cNvSpPr/>
      </dsp:nvSpPr>
      <dsp:spPr>
        <a:xfrm rot="5400000">
          <a:off x="3092844" y="-628398"/>
          <a:ext cx="1016206" cy="5013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chemeClr val="tx1"/>
              </a:solidFill>
            </a:rPr>
            <a:t>Go to Fallback after aborting M times</a:t>
          </a:r>
          <a:endParaRPr lang="en-US" sz="2200" kern="1200" dirty="0">
            <a:solidFill>
              <a:schemeClr val="tx1"/>
            </a:solidFill>
          </a:endParaRPr>
        </a:p>
      </dsp:txBody>
      <dsp:txXfrm rot="-5400000">
        <a:off x="1094376" y="1419677"/>
        <a:ext cx="4963537" cy="916992"/>
      </dsp:txXfrm>
    </dsp:sp>
    <dsp:sp modelId="{D75A8D90-0D39-4837-8AE2-D9394EA4B1C9}">
      <dsp:nvSpPr>
        <dsp:cNvPr id="0" name=""/>
        <dsp:cNvSpPr/>
      </dsp:nvSpPr>
      <dsp:spPr>
        <a:xfrm rot="5400000">
          <a:off x="-234509" y="2973371"/>
          <a:ext cx="1563393" cy="1094375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Fallback</a:t>
          </a:r>
          <a:endParaRPr lang="en-US" sz="2100" kern="1200" dirty="0"/>
        </a:p>
      </dsp:txBody>
      <dsp:txXfrm rot="-5400000">
        <a:off x="1" y="3286050"/>
        <a:ext cx="1094375" cy="469018"/>
      </dsp:txXfrm>
    </dsp:sp>
    <dsp:sp modelId="{ED86F641-7451-4FF5-AA72-EE8C15512787}">
      <dsp:nvSpPr>
        <dsp:cNvPr id="0" name=""/>
        <dsp:cNvSpPr/>
      </dsp:nvSpPr>
      <dsp:spPr>
        <a:xfrm rot="5400000">
          <a:off x="3092844" y="740393"/>
          <a:ext cx="1016206" cy="5013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chemeClr val="tx1"/>
              </a:solidFill>
            </a:rPr>
            <a:t>Terminal path for operations</a:t>
          </a:r>
          <a:endParaRPr lang="en-US" sz="2200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chemeClr val="tx1"/>
              </a:solidFill>
            </a:rPr>
            <a:t>Guarantees progress</a:t>
          </a:r>
          <a:endParaRPr lang="en-US" sz="2200" kern="1200" dirty="0">
            <a:solidFill>
              <a:schemeClr val="tx1"/>
            </a:solidFill>
          </a:endParaRPr>
        </a:p>
      </dsp:txBody>
      <dsp:txXfrm rot="-5400000">
        <a:off x="1094376" y="2788469"/>
        <a:ext cx="4963537" cy="916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As we expect, </a:t>
            </a:r>
            <a:r>
              <a:rPr lang="en-US" i="0" dirty="0" smtClean="0">
                <a:solidFill>
                  <a:srgbClr val="FFFF00"/>
                </a:solidFill>
              </a:rPr>
              <a:t>in</a:t>
            </a:r>
            <a:r>
              <a:rPr lang="en-US" i="0" baseline="0" dirty="0" smtClean="0">
                <a:solidFill>
                  <a:srgbClr val="FFFF00"/>
                </a:solidFill>
              </a:rPr>
              <a:t> a light workload,</a:t>
            </a:r>
          </a:p>
          <a:p>
            <a:r>
              <a:rPr lang="en-US" i="0" baseline="0" dirty="0" smtClean="0">
                <a:solidFill>
                  <a:srgbClr val="FFFF00"/>
                </a:solidFill>
              </a:rPr>
              <a:t>most operations run on Fast,</a:t>
            </a:r>
          </a:p>
          <a:p>
            <a:r>
              <a:rPr lang="en-US" i="0" baseline="0" dirty="0" smtClean="0">
                <a:solidFill>
                  <a:srgbClr val="FFFF00"/>
                </a:solidFill>
              </a:rPr>
              <a:t>so 3-path does about as well as TLE.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baseline="0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And, in a heavy workload,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since there is full concurrency between middle and fallback,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3-path does at least as well as 2-path con.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In fact, it does even better than 2-path concurrent in the </a:t>
            </a:r>
            <a:r>
              <a:rPr lang="en-US" b="1" dirty="0" smtClean="0">
                <a:solidFill>
                  <a:srgbClr val="FFFF00"/>
                </a:solidFill>
              </a:rPr>
              <a:t>heavy </a:t>
            </a:r>
            <a:r>
              <a:rPr lang="en-US" dirty="0" smtClean="0">
                <a:solidFill>
                  <a:srgbClr val="FFFF00"/>
                </a:solidFill>
              </a:rPr>
              <a:t>workload,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because</a:t>
            </a:r>
            <a:r>
              <a:rPr lang="en-US" baseline="0" dirty="0" smtClean="0">
                <a:solidFill>
                  <a:srgbClr val="FFFF00"/>
                </a:solidFill>
              </a:rPr>
              <a:t> whenever there is NO ONE on the fallback path,</a:t>
            </a:r>
          </a:p>
          <a:p>
            <a:r>
              <a:rPr lang="en-US" baseline="0" dirty="0" smtClean="0">
                <a:solidFill>
                  <a:srgbClr val="FFFF00"/>
                </a:solidFill>
              </a:rPr>
              <a:t>operations get a nice performance boost from running on the fast path.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75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45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26:30 – cut by 5:30 to 6:30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US" dirty="0" smtClean="0"/>
              <a:t>Cut</a:t>
            </a:r>
            <a:r>
              <a:rPr lang="en-US" baseline="0" dirty="0" smtClean="0"/>
              <a:t> ¼ of material.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US" baseline="0" dirty="0" smtClean="0"/>
              <a:t>This means 8 slides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en-US" baseline="0" dirty="0" smtClean="0"/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US" baseline="0" dirty="0" smtClean="0"/>
              <a:t>Now that this is slide 26, we probably need 2 more slides cut…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35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76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09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41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99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28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way to mitigate this bottleneck is to replace the sequential</a:t>
            </a:r>
          </a:p>
          <a:p>
            <a:r>
              <a:rPr lang="en-US" dirty="0" smtClean="0"/>
              <a:t>fallback path in TLE with a lock-free algorithm, and replace the</a:t>
            </a:r>
          </a:p>
          <a:p>
            <a:r>
              <a:rPr lang="en-US" dirty="0" smtClean="0"/>
              <a:t>global lock with a fetch-and-increment object F that counts how</a:t>
            </a:r>
          </a:p>
          <a:p>
            <a:r>
              <a:rPr lang="en-US" dirty="0" smtClean="0"/>
              <a:t>many operations are running on the fallback path.</a:t>
            </a:r>
          </a:p>
          <a:p>
            <a:endParaRPr lang="en-US" dirty="0" smtClean="0"/>
          </a:p>
          <a:p>
            <a:r>
              <a:rPr lang="en-US" dirty="0" smtClean="0"/>
              <a:t>Instead of aborting if the lock is held,</a:t>
            </a:r>
          </a:p>
          <a:p>
            <a:r>
              <a:rPr lang="en-US" dirty="0" smtClean="0"/>
              <a:t>transactions on the fast path abort if F is non-zero.</a:t>
            </a:r>
          </a:p>
          <a:p>
            <a:endParaRPr lang="en-US" dirty="0" smtClean="0"/>
          </a:p>
          <a:p>
            <a:r>
              <a:rPr lang="en-US" dirty="0" smtClean="0"/>
              <a:t>We call this the 2-path non-concurrent algorithm.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21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94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Why is 3-path so fast?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Since the fast path does NOT run concurrently the fallback path,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transactions on the fast path run with almost no instrumentation.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So,</a:t>
            </a:r>
            <a:r>
              <a:rPr lang="en-US" baseline="0" dirty="0" smtClean="0">
                <a:solidFill>
                  <a:srgbClr val="FFFF00"/>
                </a:solidFill>
              </a:rPr>
              <a:t> they’re about as fast as TLE.</a:t>
            </a:r>
          </a:p>
          <a:p>
            <a:endParaRPr lang="en-US" baseline="0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Since there is full concurrency between middle and fallback,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there is no lemming effect, and no waiting.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Furthermore, we have a high degree of concurrency,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because fast and middle can run concurrently,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and middle and fallback can run concurrently.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In fact, we can even do better than 2-path concurrent in the </a:t>
            </a:r>
            <a:r>
              <a:rPr lang="en-US" b="1" dirty="0" smtClean="0">
                <a:solidFill>
                  <a:srgbClr val="FFFF00"/>
                </a:solidFill>
              </a:rPr>
              <a:t>heavy </a:t>
            </a:r>
            <a:r>
              <a:rPr lang="en-US" dirty="0" smtClean="0">
                <a:solidFill>
                  <a:srgbClr val="FFFF00"/>
                </a:solidFill>
              </a:rPr>
              <a:t>workload,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because</a:t>
            </a:r>
            <a:r>
              <a:rPr lang="en-US" baseline="0" dirty="0" smtClean="0">
                <a:solidFill>
                  <a:srgbClr val="FFFF00"/>
                </a:solidFill>
              </a:rPr>
              <a:t> whenever there is NO ONE on the fallback path,</a:t>
            </a:r>
          </a:p>
          <a:p>
            <a:r>
              <a:rPr lang="en-US" baseline="0" dirty="0" smtClean="0">
                <a:solidFill>
                  <a:srgbClr val="FFFF00"/>
                </a:solidFill>
              </a:rPr>
              <a:t>we get a performance boost of the fast path.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04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7/22/2017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Template for Implementing</a:t>
            </a:r>
            <a:br>
              <a:rPr lang="en-US" dirty="0" smtClean="0"/>
            </a:br>
            <a:r>
              <a:rPr lang="en-US" dirty="0" smtClean="0"/>
              <a:t>Fast Lock-free Trees Using HTM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8201" y="5486400"/>
            <a:ext cx="10515598" cy="402806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 smtClean="0"/>
              <a:t>Trevor Brown (Technion)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 simple HTM-based template: </a:t>
            </a:r>
            <a:r>
              <a:rPr lang="en-US" sz="3600" i="1" dirty="0"/>
              <a:t>2-path 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Develop HTM-based LLX and SCX</a:t>
            </a:r>
          </a:p>
          <a:p>
            <a:r>
              <a:rPr lang="en-US" sz="2800" dirty="0" smtClean="0"/>
              <a:t>Use them to implement an HTM-based template</a:t>
            </a:r>
          </a:p>
          <a:p>
            <a:pPr lvl="1"/>
            <a:r>
              <a:rPr lang="en-US" sz="2400" dirty="0"/>
              <a:t>Fallback: (original) tree update template</a:t>
            </a:r>
          </a:p>
          <a:p>
            <a:pPr lvl="1"/>
            <a:r>
              <a:rPr lang="en-US" sz="2400" dirty="0"/>
              <a:t>Fast: same as fallback, but with </a:t>
            </a:r>
            <a:r>
              <a:rPr lang="en-US" sz="2400" b="1" dirty="0"/>
              <a:t>HTM-based </a:t>
            </a:r>
            <a:r>
              <a:rPr lang="en-US" sz="2400" dirty="0"/>
              <a:t>LLX and </a:t>
            </a:r>
            <a:r>
              <a:rPr lang="en-US" sz="2400" dirty="0" smtClean="0"/>
              <a:t>SCX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169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(Original) implementation of SCX from 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Each invocation O of </a:t>
            </a:r>
            <a:r>
              <a:rPr lang="en-US" sz="2800" dirty="0" smtClean="0"/>
              <a:t>SCX(D, F, </a:t>
            </a:r>
            <a:r>
              <a:rPr lang="en-US" sz="2800" dirty="0"/>
              <a:t>field, new</a:t>
            </a:r>
            <a:r>
              <a:rPr lang="en-US" sz="2800" dirty="0" smtClean="0"/>
              <a:t>):</a:t>
            </a:r>
          </a:p>
          <a:p>
            <a:pPr>
              <a:buFont typeface="+mj-lt"/>
              <a:buAutoNum type="arabicPeriod"/>
            </a:pPr>
            <a:r>
              <a:rPr lang="en-US" sz="2200" dirty="0"/>
              <a:t>Creates an 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SCX record </a:t>
            </a:r>
            <a:r>
              <a:rPr lang="en-US" sz="2200" dirty="0" smtClean="0"/>
              <a:t>which contains O’s arguments</a:t>
            </a:r>
            <a:endParaRPr lang="en-US" sz="2200" dirty="0"/>
          </a:p>
          <a:p>
            <a:pPr>
              <a:buFont typeface="+mj-lt"/>
              <a:buAutoNum type="arabicPeriod"/>
            </a:pPr>
            <a:r>
              <a:rPr lang="en-US" sz="2200" dirty="0"/>
              <a:t>“Locks” each </a:t>
            </a:r>
            <a:r>
              <a:rPr lang="en-US" sz="2200" dirty="0" smtClean="0">
                <a:solidFill>
                  <a:srgbClr val="00B0F0"/>
                </a:solidFill>
              </a:rPr>
              <a:t>node in D</a:t>
            </a:r>
            <a:endParaRPr lang="en-US" sz="2200" dirty="0">
              <a:solidFill>
                <a:srgbClr val="00B0F0"/>
              </a:solidFill>
            </a:endParaRPr>
          </a:p>
          <a:p>
            <a:pPr lvl="1"/>
            <a:r>
              <a:rPr lang="en-US" sz="2000" dirty="0"/>
              <a:t>These “locks” give exclusive access to </a:t>
            </a:r>
            <a:r>
              <a:rPr lang="en-US" sz="2000" dirty="0" smtClean="0"/>
              <a:t>O,</a:t>
            </a:r>
            <a:br>
              <a:rPr lang="en-US" sz="2000" dirty="0" smtClean="0"/>
            </a:br>
            <a:r>
              <a:rPr lang="en-US" sz="2000" b="1" dirty="0" smtClean="0"/>
              <a:t>not </a:t>
            </a:r>
            <a:r>
              <a:rPr lang="en-US" sz="2000" dirty="0"/>
              <a:t>to a specific process</a:t>
            </a:r>
          </a:p>
          <a:p>
            <a:pPr lvl="1"/>
            <a:r>
              <a:rPr lang="en-US" sz="2000" dirty="0"/>
              <a:t>If a process is blocked by a “lock,”</a:t>
            </a:r>
            <a:br>
              <a:rPr lang="en-US" sz="2000" dirty="0"/>
            </a:br>
            <a:r>
              <a:rPr lang="en-US" sz="2000" dirty="0"/>
              <a:t>it uses the SCX record to </a:t>
            </a:r>
            <a:r>
              <a:rPr lang="en-US" sz="2000" b="1" dirty="0"/>
              <a:t>help</a:t>
            </a:r>
            <a:r>
              <a:rPr lang="en-US" sz="2000" dirty="0"/>
              <a:t> </a:t>
            </a:r>
            <a:r>
              <a:rPr lang="en-US" sz="2000" b="1" dirty="0"/>
              <a:t>O complete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sz="2200" dirty="0" smtClean="0"/>
              <a:t>Stores </a:t>
            </a:r>
            <a:r>
              <a:rPr lang="en-US" sz="2200" dirty="0"/>
              <a:t>new in field &amp; finalizes each </a:t>
            </a:r>
            <a:r>
              <a:rPr lang="en-US" sz="2200" dirty="0" smtClean="0"/>
              <a:t>node </a:t>
            </a:r>
            <a:r>
              <a:rPr lang="en-US" sz="2200" dirty="0"/>
              <a:t>in </a:t>
            </a:r>
            <a:r>
              <a:rPr lang="en-US" sz="2200" dirty="0" smtClean="0"/>
              <a:t>F</a:t>
            </a:r>
            <a:endParaRPr lang="en-US" sz="2200" dirty="0"/>
          </a:p>
          <a:p>
            <a:pPr>
              <a:buFont typeface="+mj-lt"/>
              <a:buAutoNum type="arabicPeriod"/>
            </a:pPr>
            <a:r>
              <a:rPr lang="en-US" sz="2200" dirty="0"/>
              <a:t>“Unlocks” each </a:t>
            </a:r>
            <a:r>
              <a:rPr lang="en-US" sz="2200" dirty="0" smtClean="0">
                <a:solidFill>
                  <a:srgbClr val="00B0F0"/>
                </a:solidFill>
              </a:rPr>
              <a:t>node </a:t>
            </a:r>
            <a:r>
              <a:rPr lang="en-US" sz="2200" dirty="0">
                <a:solidFill>
                  <a:srgbClr val="00B0F0"/>
                </a:solidFill>
              </a:rPr>
              <a:t>in </a:t>
            </a:r>
            <a:r>
              <a:rPr lang="en-US" sz="2200" dirty="0" smtClean="0">
                <a:solidFill>
                  <a:srgbClr val="00B0F0"/>
                </a:solidFill>
              </a:rPr>
              <a:t>D</a:t>
            </a:r>
            <a:endParaRPr lang="en-US" sz="2200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86800" y="1667123"/>
            <a:ext cx="2438400" cy="1356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SCX Record for O:</a:t>
            </a:r>
          </a:p>
          <a:p>
            <a:pPr algn="ctr"/>
            <a:endParaRPr lang="en-US" sz="1400" b="1" dirty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8763000" y="1998686"/>
            <a:ext cx="22860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D = &lt;D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D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3000" y="2303486"/>
            <a:ext cx="22860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3000" y="2608286"/>
            <a:ext cx="11430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field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34600" y="4181723"/>
            <a:ext cx="1752600" cy="1369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Node D</a:t>
            </a:r>
            <a:r>
              <a:rPr lang="en-US" b="1" baseline="-25000" dirty="0" smtClean="0">
                <a:solidFill>
                  <a:srgbClr val="00B0F0"/>
                </a:solidFill>
              </a:rPr>
              <a:t>2</a:t>
            </a:r>
            <a:r>
              <a:rPr lang="en-US" b="1" dirty="0" smtClean="0">
                <a:solidFill>
                  <a:srgbClr val="00B0F0"/>
                </a:solidFill>
              </a:rPr>
              <a:t>:</a:t>
            </a:r>
            <a:br>
              <a:rPr lang="en-US" b="1" dirty="0" smtClean="0">
                <a:solidFill>
                  <a:srgbClr val="00B0F0"/>
                </a:solidFill>
              </a:rPr>
            </a:br>
            <a:endParaRPr lang="en-US" sz="1400" b="1" dirty="0" smtClean="0">
              <a:solidFill>
                <a:srgbClr val="00B0F0"/>
              </a:solidFill>
            </a:endParaRPr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10210800" y="4535922"/>
            <a:ext cx="16002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key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10800" y="5138594"/>
            <a:ext cx="7620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left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972800" y="5142057"/>
            <a:ext cx="838200" cy="3013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right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210800" y="4844185"/>
            <a:ext cx="16002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scx</a:t>
            </a:r>
            <a:r>
              <a:rPr lang="en-US" dirty="0" smtClean="0">
                <a:solidFill>
                  <a:schemeClr val="tx1"/>
                </a:solidFill>
              </a:rPr>
              <a:t> pointer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Curved Connector 17"/>
          <p:cNvCxnSpPr>
            <a:stCxn id="16" idx="1"/>
          </p:cNvCxnSpPr>
          <p:nvPr/>
        </p:nvCxnSpPr>
        <p:spPr>
          <a:xfrm rot="10800000">
            <a:off x="9867902" y="3036765"/>
            <a:ext cx="342898" cy="1959820"/>
          </a:xfrm>
          <a:prstGeom prst="curvedConnector2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906000" y="2608739"/>
            <a:ext cx="11430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new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91400" y="4193556"/>
            <a:ext cx="1752600" cy="1369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Node D</a:t>
            </a:r>
            <a:r>
              <a:rPr lang="en-US" b="1" baseline="-25000" dirty="0" smtClean="0">
                <a:solidFill>
                  <a:srgbClr val="00B0F0"/>
                </a:solidFill>
              </a:rPr>
              <a:t>1</a:t>
            </a:r>
            <a:r>
              <a:rPr lang="en-US" b="1" dirty="0" smtClean="0">
                <a:solidFill>
                  <a:srgbClr val="00B0F0"/>
                </a:solidFill>
              </a:rPr>
              <a:t>:</a:t>
            </a:r>
            <a:br>
              <a:rPr lang="en-US" b="1" dirty="0" smtClean="0">
                <a:solidFill>
                  <a:srgbClr val="00B0F0"/>
                </a:solidFill>
              </a:rPr>
            </a:br>
            <a:endParaRPr lang="en-US" sz="1400" b="1" dirty="0" smtClean="0">
              <a:solidFill>
                <a:srgbClr val="00B0F0"/>
              </a:solidFill>
            </a:endParaRPr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7467600" y="4547755"/>
            <a:ext cx="16002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key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67600" y="5150427"/>
            <a:ext cx="7620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left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29600" y="5153890"/>
            <a:ext cx="838200" cy="3013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right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67600" y="4856018"/>
            <a:ext cx="16002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scx</a:t>
            </a:r>
            <a:r>
              <a:rPr lang="en-US" dirty="0" smtClean="0">
                <a:solidFill>
                  <a:schemeClr val="tx1"/>
                </a:solidFill>
              </a:rPr>
              <a:t> pointer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27" idx="3"/>
          </p:cNvCxnSpPr>
          <p:nvPr/>
        </p:nvCxnSpPr>
        <p:spPr>
          <a:xfrm flipV="1">
            <a:off x="9067800" y="3043444"/>
            <a:ext cx="380998" cy="1964974"/>
          </a:xfrm>
          <a:prstGeom prst="curvedConnector2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2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HTM-based SCX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Fallback path: original CAS-based SCX</a:t>
            </a:r>
          </a:p>
          <a:p>
            <a:r>
              <a:rPr lang="en-US" sz="2800" dirty="0" smtClean="0"/>
              <a:t>Fast path: wrap fallback in a transaction and optimize</a:t>
            </a:r>
          </a:p>
          <a:p>
            <a:r>
              <a:rPr lang="en-US" sz="2800" dirty="0" smtClean="0"/>
              <a:t>Optimizing the fast path</a:t>
            </a:r>
          </a:p>
          <a:p>
            <a:pPr lvl="1"/>
            <a:r>
              <a:rPr lang="en-US" sz="2400" dirty="0" smtClean="0"/>
              <a:t>Eliminate helping</a:t>
            </a:r>
          </a:p>
          <a:p>
            <a:pPr lvl="2"/>
            <a:r>
              <a:rPr lang="en-US" sz="2000" dirty="0" smtClean="0"/>
              <a:t>Used to ensure progress, but progress is guaranteed by the </a:t>
            </a:r>
            <a:r>
              <a:rPr lang="en-US" sz="2000" b="1" dirty="0" smtClean="0"/>
              <a:t>fallback path</a:t>
            </a:r>
          </a:p>
          <a:p>
            <a:pPr lvl="1"/>
            <a:r>
              <a:rPr lang="en-US" sz="2400" dirty="0" smtClean="0"/>
              <a:t>Eliminate SCX records</a:t>
            </a:r>
          </a:p>
          <a:p>
            <a:pPr lvl="2"/>
            <a:r>
              <a:rPr lang="en-US" sz="2000" dirty="0" smtClean="0"/>
              <a:t>Used primarily for helping</a:t>
            </a:r>
          </a:p>
          <a:p>
            <a:pPr lvl="2"/>
            <a:r>
              <a:rPr lang="en-US" sz="2000" dirty="0" smtClean="0"/>
              <a:t>Subtle: fallback path uses SCX records to synchronize (recall “locking”)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0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1674"/>
          </a:xfrm>
        </p:spPr>
        <p:txBody>
          <a:bodyPr/>
          <a:lstStyle/>
          <a:p>
            <a:r>
              <a:rPr lang="en-US" dirty="0" smtClean="0"/>
              <a:t>Performance of </a:t>
            </a:r>
            <a:r>
              <a:rPr lang="en-US" i="1" dirty="0" smtClean="0"/>
              <a:t>2-path con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7666" y="1825625"/>
            <a:ext cx="5855734" cy="3847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Why isn’t </a:t>
            </a:r>
            <a:r>
              <a:rPr lang="en-US" sz="2400" b="1" i="1" dirty="0" smtClean="0"/>
              <a:t>2-path con </a:t>
            </a:r>
            <a:r>
              <a:rPr lang="en-US" sz="2400" b="1" dirty="0" smtClean="0"/>
              <a:t>faster?</a:t>
            </a:r>
          </a:p>
          <a:p>
            <a:r>
              <a:rPr lang="en-US" sz="2400" b="1" dirty="0" smtClean="0"/>
              <a:t>Instrumentation overhead!</a:t>
            </a:r>
            <a:endParaRPr lang="en-US" sz="2400" b="1" dirty="0"/>
          </a:p>
          <a:p>
            <a:pPr lvl="1"/>
            <a:r>
              <a:rPr lang="en-US" sz="2000" dirty="0"/>
              <a:t>Fast path must still “lock” nodes</a:t>
            </a:r>
            <a:br>
              <a:rPr lang="en-US" sz="2000" dirty="0"/>
            </a:br>
            <a:r>
              <a:rPr lang="en-US" sz="2000" dirty="0"/>
              <a:t>(to communicate with the fallback path</a:t>
            </a:r>
            <a:r>
              <a:rPr lang="en-US" sz="2000" dirty="0" smtClean="0"/>
              <a:t>)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492" t="27227" r="31617" b="35391"/>
          <a:stretch/>
        </p:blipFill>
        <p:spPr>
          <a:xfrm>
            <a:off x="808166" y="1786730"/>
            <a:ext cx="51054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51166" y="57105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concurrent processes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483667" y="3498998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operations per second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808166" y="1315880"/>
            <a:ext cx="5105400" cy="47085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BST 50% insert, 50% delete, key range [0, 10</a:t>
            </a:r>
            <a:r>
              <a:rPr lang="en-US" sz="1600" baseline="30000" dirty="0" smtClean="0"/>
              <a:t>5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132266" y="1881811"/>
            <a:ext cx="1600200" cy="381000"/>
          </a:xfrm>
          <a:prstGeom prst="wedgeRoundRectCallout">
            <a:avLst>
              <a:gd name="adj1" fmla="val 49540"/>
              <a:gd name="adj2" fmla="val 148742"/>
              <a:gd name="adj3" fmla="val 16667"/>
            </a:avLst>
          </a:prstGeom>
          <a:solidFill>
            <a:srgbClr val="9BBB5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2-path con</a:t>
            </a:r>
            <a:endParaRPr lang="en-US" b="1" i="1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084766" y="3886200"/>
            <a:ext cx="1600200" cy="668982"/>
          </a:xfrm>
          <a:prstGeom prst="wedgeRoundRectCallout">
            <a:avLst>
              <a:gd name="adj1" fmla="val -9746"/>
              <a:gd name="adj2" fmla="val -146157"/>
              <a:gd name="adj3" fmla="val 16667"/>
            </a:avLst>
          </a:prstGeom>
          <a:solidFill>
            <a:srgbClr val="558ED5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Original</a:t>
            </a:r>
            <a:br>
              <a:rPr lang="en-US" b="1" i="1" dirty="0" smtClean="0">
                <a:solidFill>
                  <a:schemeClr val="tx1"/>
                </a:solidFill>
              </a:rPr>
            </a:br>
            <a:r>
              <a:rPr lang="en-US" b="1" i="1" dirty="0" smtClean="0">
                <a:solidFill>
                  <a:schemeClr val="tx1"/>
                </a:solidFill>
              </a:rPr>
              <a:t>template</a:t>
            </a: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96841" y="2262811"/>
            <a:ext cx="0" cy="556589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72282" y="2459800"/>
            <a:ext cx="84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+33%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126"/>
            <a:ext cx="10515600" cy="625474"/>
          </a:xfrm>
        </p:spPr>
        <p:txBody>
          <a:bodyPr/>
          <a:lstStyle/>
          <a:p>
            <a:r>
              <a:rPr lang="en-US" b="1" dirty="0" smtClean="0"/>
              <a:t>Disallowing</a:t>
            </a:r>
            <a:r>
              <a:rPr lang="en-US" dirty="0" smtClean="0"/>
              <a:t> concurrency between paths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59436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Transactional lock elision (</a:t>
            </a:r>
            <a:r>
              <a:rPr lang="en-US" sz="2800" i="1" dirty="0" smtClean="0"/>
              <a:t>TLE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Data: global lock </a:t>
            </a:r>
            <a:r>
              <a:rPr lang="en-US" sz="2400" b="1" dirty="0" smtClean="0"/>
              <a:t>L</a:t>
            </a:r>
          </a:p>
          <a:p>
            <a:pPr lvl="1"/>
            <a:r>
              <a:rPr lang="en-US" sz="2400" dirty="0" smtClean="0"/>
              <a:t>Fast path</a:t>
            </a:r>
          </a:p>
          <a:p>
            <a:pPr lvl="2"/>
            <a:r>
              <a:rPr lang="en-US" sz="2000" dirty="0" smtClean="0"/>
              <a:t>Start transaction</a:t>
            </a:r>
          </a:p>
          <a:p>
            <a:pPr lvl="3"/>
            <a:r>
              <a:rPr lang="en-US" sz="2000" dirty="0" smtClean="0"/>
              <a:t>Abort if </a:t>
            </a:r>
            <a:r>
              <a:rPr lang="en-US" sz="2000" b="1" dirty="0" smtClean="0"/>
              <a:t>L</a:t>
            </a:r>
            <a:r>
              <a:rPr lang="en-US" sz="2000" dirty="0" smtClean="0"/>
              <a:t> is held</a:t>
            </a:r>
          </a:p>
          <a:p>
            <a:pPr lvl="3"/>
            <a:r>
              <a:rPr lang="en-US" sz="2000" dirty="0" smtClean="0"/>
              <a:t>Sequential code for an operation</a:t>
            </a:r>
          </a:p>
          <a:p>
            <a:pPr lvl="2"/>
            <a:r>
              <a:rPr lang="en-US" sz="2000" dirty="0" smtClean="0"/>
              <a:t>Commit</a:t>
            </a:r>
          </a:p>
          <a:p>
            <a:pPr lvl="1"/>
            <a:r>
              <a:rPr lang="en-US" sz="2600" dirty="0" smtClean="0"/>
              <a:t>Fallback</a:t>
            </a:r>
          </a:p>
          <a:p>
            <a:pPr lvl="2"/>
            <a:r>
              <a:rPr lang="en-US" sz="2000" dirty="0" smtClean="0"/>
              <a:t>Acquire </a:t>
            </a:r>
            <a:r>
              <a:rPr lang="en-US" sz="2000" b="1" dirty="0" smtClean="0"/>
              <a:t>L</a:t>
            </a:r>
          </a:p>
          <a:p>
            <a:pPr lvl="3"/>
            <a:r>
              <a:rPr lang="en-US" sz="2000" dirty="0" smtClean="0"/>
              <a:t>Sequential code for an operation</a:t>
            </a:r>
          </a:p>
          <a:p>
            <a:pPr lvl="2"/>
            <a:r>
              <a:rPr lang="en-US" sz="2000" dirty="0" smtClean="0"/>
              <a:t>Release </a:t>
            </a:r>
            <a:r>
              <a:rPr lang="en-US" sz="2000" b="1" dirty="0" smtClean="0"/>
              <a:t>L</a:t>
            </a:r>
            <a:endParaRPr lang="en-US" sz="20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553200" y="1295400"/>
            <a:ext cx="5181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If transactions never abort,</a:t>
            </a:r>
            <a:br>
              <a:rPr lang="en-US" sz="2800" dirty="0" smtClean="0"/>
            </a:br>
            <a:r>
              <a:rPr lang="en-US" sz="2800" dirty="0" smtClean="0"/>
              <a:t>TLE is ~ the best we can do</a:t>
            </a:r>
          </a:p>
          <a:p>
            <a:pPr lvl="1"/>
            <a:r>
              <a:rPr lang="en-US" sz="2400" dirty="0" smtClean="0"/>
              <a:t>Almost pure HTM</a:t>
            </a:r>
          </a:p>
          <a:p>
            <a:pPr lvl="1"/>
            <a:r>
              <a:rPr lang="en-US" sz="2400" dirty="0" smtClean="0"/>
              <a:t>Almost no instrumentation</a:t>
            </a:r>
          </a:p>
          <a:p>
            <a:r>
              <a:rPr lang="en-US" sz="2800" dirty="0"/>
              <a:t>Not lock-free!</a:t>
            </a:r>
          </a:p>
          <a:p>
            <a:pPr lvl="1"/>
            <a:r>
              <a:rPr lang="en-US" sz="2400" dirty="0"/>
              <a:t>But still </a:t>
            </a:r>
            <a:r>
              <a:rPr lang="en-US" sz="2400" dirty="0" smtClean="0"/>
              <a:t>interesting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156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lemming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905000"/>
            <a:ext cx="6172200" cy="404653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Occurs when: processes move to fallback simply because process(</a:t>
            </a:r>
            <a:r>
              <a:rPr lang="en-US" sz="2600" dirty="0" err="1" smtClean="0"/>
              <a:t>es</a:t>
            </a:r>
            <a:r>
              <a:rPr lang="en-US" sz="2600" dirty="0" smtClean="0"/>
              <a:t>) are on fallback</a:t>
            </a:r>
          </a:p>
          <a:p>
            <a:r>
              <a:rPr lang="en-US" sz="2600" dirty="0" smtClean="0"/>
              <a:t>Result: algorithm can slow down to the speed of fallback</a:t>
            </a:r>
          </a:p>
          <a:p>
            <a:r>
              <a:rPr lang="en-US" sz="2600" dirty="0"/>
              <a:t>Standard solution</a:t>
            </a:r>
          </a:p>
          <a:p>
            <a:pPr lvl="1"/>
            <a:r>
              <a:rPr lang="en-US" sz="2400" b="1" dirty="0"/>
              <a:t>Retry</a:t>
            </a:r>
            <a:r>
              <a:rPr lang="en-US" sz="2400" dirty="0"/>
              <a:t> transactions many (20) times</a:t>
            </a:r>
          </a:p>
          <a:p>
            <a:pPr lvl="1"/>
            <a:r>
              <a:rPr lang="en-US" sz="2400" b="1" dirty="0"/>
              <a:t>Wait</a:t>
            </a:r>
            <a:r>
              <a:rPr lang="en-US" sz="2400" dirty="0"/>
              <a:t> for lock to be free before retrying</a:t>
            </a:r>
          </a:p>
          <a:p>
            <a:endParaRPr lang="en-US" sz="2600" dirty="0" smtClean="0"/>
          </a:p>
          <a:p>
            <a:endParaRPr lang="en-US" sz="2800" dirty="0"/>
          </a:p>
        </p:txBody>
      </p:sp>
      <p:pic>
        <p:nvPicPr>
          <p:cNvPr id="4" name="Picture 3" descr="https://encrypted-tbn0.gstatic.com/images?q=tbn:ANd9GcTi7XXNtOp6omOQQ03ZXhm9imbUb50EVrjP-tSUtdA-sxqoMxl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23" y="2258877"/>
            <a:ext cx="4774477" cy="3001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8621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351338"/>
          </a:xfrm>
        </p:spPr>
        <p:txBody>
          <a:bodyPr/>
          <a:lstStyle/>
          <a:p>
            <a:r>
              <a:rPr lang="en-US" dirty="0" err="1" smtClean="0"/>
              <a:t>asdf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1375"/>
            <a:ext cx="10515600" cy="726205"/>
          </a:xfrm>
        </p:spPr>
        <p:txBody>
          <a:bodyPr/>
          <a:lstStyle/>
          <a:p>
            <a:r>
              <a:rPr lang="en-US" dirty="0" smtClean="0"/>
              <a:t>Performance of </a:t>
            </a:r>
            <a:r>
              <a:rPr lang="en-US" i="1" dirty="0" smtClean="0"/>
              <a:t>TLE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5490" t="27282" r="31485" b="35403"/>
          <a:stretch/>
        </p:blipFill>
        <p:spPr>
          <a:xfrm>
            <a:off x="808166" y="1798422"/>
            <a:ext cx="5105400" cy="38634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51166" y="571380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concurrent processes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483667" y="3502268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operations per second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808166" y="1307275"/>
            <a:ext cx="5105400" cy="47085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BST 50% insert, 50% delete, key range [0, 10^5)</a:t>
            </a:r>
            <a:endParaRPr lang="en-US" sz="16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050475" y="4377048"/>
            <a:ext cx="1600200" cy="668982"/>
          </a:xfrm>
          <a:prstGeom prst="wedgeRoundRectCallout">
            <a:avLst>
              <a:gd name="adj1" fmla="val -9746"/>
              <a:gd name="adj2" fmla="val -146157"/>
              <a:gd name="adj3" fmla="val 16667"/>
            </a:avLst>
          </a:prstGeom>
          <a:solidFill>
            <a:srgbClr val="518CD4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Original</a:t>
            </a:r>
            <a:br>
              <a:rPr lang="en-US" b="1" i="1" dirty="0" smtClean="0">
                <a:solidFill>
                  <a:schemeClr val="tx1"/>
                </a:solidFill>
              </a:rPr>
            </a:br>
            <a:r>
              <a:rPr lang="en-US" b="1" i="1" dirty="0" smtClean="0">
                <a:solidFill>
                  <a:schemeClr val="tx1"/>
                </a:solidFill>
              </a:rPr>
              <a:t>template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069275" y="2929248"/>
            <a:ext cx="1600200" cy="381000"/>
          </a:xfrm>
          <a:prstGeom prst="wedgeRoundRectCallout">
            <a:avLst>
              <a:gd name="adj1" fmla="val 47397"/>
              <a:gd name="adj2" fmla="val 166742"/>
              <a:gd name="adj3" fmla="val 16667"/>
            </a:avLst>
          </a:prstGeom>
          <a:solidFill>
            <a:srgbClr val="9BBB5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2-path con</a:t>
            </a:r>
            <a:endParaRPr lang="en-US" b="1" i="1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2983675" y="2061152"/>
            <a:ext cx="1600200" cy="381000"/>
          </a:xfrm>
          <a:prstGeom prst="wedgeRoundRectCallout">
            <a:avLst>
              <a:gd name="adj1" fmla="val 47397"/>
              <a:gd name="adj2" fmla="val 166742"/>
              <a:gd name="adj3" fmla="val 16667"/>
            </a:avLst>
          </a:prstGeom>
          <a:solidFill>
            <a:schemeClr val="bg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TLE</a:t>
            </a: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691250" y="2209800"/>
            <a:ext cx="0" cy="121920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72282" y="2531052"/>
            <a:ext cx="84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+77%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107666" y="1825625"/>
            <a:ext cx="5855734" cy="3847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/>
              <a:t>Why does TLE perform well?</a:t>
            </a:r>
          </a:p>
          <a:p>
            <a:r>
              <a:rPr lang="en-US" sz="2400" dirty="0" smtClean="0"/>
              <a:t>Operations </a:t>
            </a:r>
            <a:r>
              <a:rPr lang="en-US" sz="2400" dirty="0"/>
              <a:t>are low contention</a:t>
            </a:r>
          </a:p>
          <a:p>
            <a:r>
              <a:rPr lang="en-US" sz="2400" b="1" dirty="0" smtClean="0"/>
              <a:t>99.99% </a:t>
            </a:r>
            <a:r>
              <a:rPr lang="en-US" sz="2400" dirty="0" smtClean="0"/>
              <a:t>complete on </a:t>
            </a:r>
            <a:r>
              <a:rPr lang="en-US" sz="2400" dirty="0"/>
              <a:t>the fast </a:t>
            </a:r>
            <a:r>
              <a:rPr lang="en-US" sz="2400" dirty="0" smtClean="0"/>
              <a:t>path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798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slightly different workload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Adding another operation</a:t>
            </a:r>
          </a:p>
          <a:p>
            <a:pPr lvl="1"/>
            <a:r>
              <a:rPr lang="en-US" sz="2400" dirty="0" err="1" smtClean="0"/>
              <a:t>RangeQuery</a:t>
            </a:r>
            <a:r>
              <a:rPr lang="en-US" sz="2400" dirty="0" smtClean="0"/>
              <a:t>(low, high): returns all keys in the range [low, high)</a:t>
            </a:r>
          </a:p>
          <a:p>
            <a:r>
              <a:rPr lang="en-US" sz="3000" dirty="0" smtClean="0"/>
              <a:t>Light workload (as in the previous slide)</a:t>
            </a:r>
          </a:p>
          <a:p>
            <a:pPr lvl="1"/>
            <a:r>
              <a:rPr lang="en-US" sz="2400" dirty="0" smtClean="0"/>
              <a:t>n threads do 50% insertion and 50% deletion</a:t>
            </a:r>
          </a:p>
          <a:p>
            <a:r>
              <a:rPr lang="en-US" sz="2800" dirty="0" smtClean="0"/>
              <a:t>Heavy workload:</a:t>
            </a:r>
          </a:p>
          <a:p>
            <a:pPr lvl="1"/>
            <a:r>
              <a:rPr lang="en-US" sz="2400" dirty="0" smtClean="0"/>
              <a:t>n-1 threads do 50% insertion and 50% deletion</a:t>
            </a:r>
          </a:p>
          <a:p>
            <a:pPr lvl="1"/>
            <a:r>
              <a:rPr lang="en-US" sz="2400" dirty="0" smtClean="0"/>
              <a:t>1 thread does 100% range queries</a:t>
            </a:r>
          </a:p>
        </p:txBody>
      </p:sp>
    </p:spTree>
    <p:extLst>
      <p:ext uri="{BB962C8B-B14F-4D97-AF65-F5344CB8AC3E}">
        <p14:creationId xmlns:p14="http://schemas.microsoft.com/office/powerpoint/2010/main" val="180738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asdf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1375"/>
            <a:ext cx="10515600" cy="726205"/>
          </a:xfrm>
        </p:spPr>
        <p:txBody>
          <a:bodyPr/>
          <a:lstStyle/>
          <a:p>
            <a:r>
              <a:rPr lang="en-US" dirty="0"/>
              <a:t>Performance of TLE with a heavy workload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951166" y="571380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concurrent processes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483667" y="3502268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operations per second</a:t>
            </a:r>
            <a:endParaRPr lang="en-US" sz="2400" b="1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050475" y="4377048"/>
            <a:ext cx="1600200" cy="668982"/>
          </a:xfrm>
          <a:prstGeom prst="wedgeRoundRectCallout">
            <a:avLst>
              <a:gd name="adj1" fmla="val -9746"/>
              <a:gd name="adj2" fmla="val -14615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Original</a:t>
            </a:r>
            <a:br>
              <a:rPr lang="en-US" i="1" dirty="0" smtClean="0"/>
            </a:br>
            <a:r>
              <a:rPr lang="en-US" i="1" dirty="0" smtClean="0"/>
              <a:t>template</a:t>
            </a:r>
            <a:endParaRPr lang="en-US" i="1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069275" y="2929248"/>
            <a:ext cx="1600200" cy="381000"/>
          </a:xfrm>
          <a:prstGeom prst="wedgeRoundRectCallout">
            <a:avLst>
              <a:gd name="adj1" fmla="val 47397"/>
              <a:gd name="adj2" fmla="val 16674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2-path con</a:t>
            </a:r>
            <a:endParaRPr lang="en-US" b="1" i="1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2983675" y="2061152"/>
            <a:ext cx="1600200" cy="381000"/>
          </a:xfrm>
          <a:prstGeom prst="wedgeRoundRectCallout">
            <a:avLst>
              <a:gd name="adj1" fmla="val 47397"/>
              <a:gd name="adj2" fmla="val 16674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TLE</a:t>
            </a:r>
            <a:endParaRPr lang="en-US" b="1" i="1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107666" y="1825625"/>
            <a:ext cx="5855734" cy="4349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/>
              <a:t>Why does TLE perform worst?</a:t>
            </a:r>
          </a:p>
          <a:p>
            <a:r>
              <a:rPr lang="en-US" sz="2400" b="1" dirty="0" smtClean="0"/>
              <a:t>Concurrency bottleneck!</a:t>
            </a:r>
          </a:p>
          <a:p>
            <a:pPr lvl="1"/>
            <a:r>
              <a:rPr lang="en-US" sz="2200" dirty="0" smtClean="0"/>
              <a:t>80% of range queries run on fallback</a:t>
            </a:r>
          </a:p>
          <a:p>
            <a:pPr lvl="1"/>
            <a:r>
              <a:rPr lang="en-US" sz="2200" b="1" dirty="0" smtClean="0"/>
              <a:t>L</a:t>
            </a:r>
            <a:r>
              <a:rPr lang="en-US" sz="2200" dirty="0" smtClean="0"/>
              <a:t> is held </a:t>
            </a:r>
            <a:r>
              <a:rPr lang="en-US" sz="2200" dirty="0" smtClean="0">
                <a:sym typeface="Wingdings" panose="05000000000000000000" pitchFamily="2" charset="2"/>
              </a:rPr>
              <a:t> </a:t>
            </a:r>
            <a:r>
              <a:rPr lang="en-US" sz="2200" dirty="0">
                <a:sym typeface="Wingdings" panose="05000000000000000000" pitchFamily="2" charset="2"/>
              </a:rPr>
              <a:t>47 processes must </a:t>
            </a:r>
            <a:r>
              <a:rPr lang="en-US" sz="2200" dirty="0" smtClean="0">
                <a:sym typeface="Wingdings" panose="05000000000000000000" pitchFamily="2" charset="2"/>
              </a:rPr>
              <a:t>wait!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603" t="27196" r="45348" b="35666"/>
          <a:stretch/>
        </p:blipFill>
        <p:spPr>
          <a:xfrm>
            <a:off x="809865" y="1789723"/>
            <a:ext cx="5108994" cy="3845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808166" y="1307275"/>
            <a:ext cx="5105400" cy="47085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BST </a:t>
            </a:r>
            <a:r>
              <a:rPr lang="en-US" sz="1600" b="1" dirty="0" smtClean="0"/>
              <a:t>heavy</a:t>
            </a:r>
            <a:r>
              <a:rPr lang="en-US" sz="1600" dirty="0" smtClean="0"/>
              <a:t> workload, key range [0, 10^5)</a:t>
            </a:r>
            <a:endParaRPr lang="en-US" sz="16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2025186" y="2577835"/>
            <a:ext cx="1600200" cy="668982"/>
          </a:xfrm>
          <a:prstGeom prst="wedgeRoundRectCallout">
            <a:avLst>
              <a:gd name="adj1" fmla="val 65208"/>
              <a:gd name="adj2" fmla="val 107687"/>
              <a:gd name="adj3" fmla="val 16667"/>
            </a:avLst>
          </a:prstGeom>
          <a:solidFill>
            <a:srgbClr val="558ED5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Original</a:t>
            </a:r>
            <a:br>
              <a:rPr lang="en-US" b="1" i="1" dirty="0" smtClean="0">
                <a:solidFill>
                  <a:schemeClr val="tx1"/>
                </a:solidFill>
              </a:rPr>
            </a:br>
            <a:r>
              <a:rPr lang="en-US" b="1" i="1" dirty="0" smtClean="0">
                <a:solidFill>
                  <a:schemeClr val="tx1"/>
                </a:solidFill>
              </a:rPr>
              <a:t>template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3220909" y="1998780"/>
            <a:ext cx="1600200" cy="381000"/>
          </a:xfrm>
          <a:prstGeom prst="wedgeRoundRectCallout">
            <a:avLst>
              <a:gd name="adj1" fmla="val 40718"/>
              <a:gd name="adj2" fmla="val 141807"/>
              <a:gd name="adj3" fmla="val 16667"/>
            </a:avLst>
          </a:prstGeom>
          <a:solidFill>
            <a:srgbClr val="9BBB5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2-path con</a:t>
            </a:r>
            <a:endParaRPr lang="en-US" b="1" i="1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4065996" y="4313926"/>
            <a:ext cx="1600200" cy="381000"/>
          </a:xfrm>
          <a:prstGeom prst="wedgeRoundRectCallout">
            <a:avLst>
              <a:gd name="adj1" fmla="val -6777"/>
              <a:gd name="adj2" fmla="val -126245"/>
              <a:gd name="adj3" fmla="val 16667"/>
            </a:avLst>
          </a:prstGeom>
          <a:solidFill>
            <a:schemeClr val="bg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TLE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6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Improving the concurrency bottleneck: </a:t>
                </a:r>
                <a:r>
                  <a:rPr lang="en-US" i="1" dirty="0" smtClean="0"/>
                  <a:t>2-path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𝑐𝑜𝑛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1623" b="-18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Replace sequential fallback in TLE with lock-free algorithm</a:t>
            </a:r>
          </a:p>
          <a:p>
            <a:r>
              <a:rPr lang="en-US" sz="2800" dirty="0" smtClean="0"/>
              <a:t>Replace global lock with </a:t>
            </a:r>
            <a:r>
              <a:rPr lang="en-US" sz="2800" b="1" dirty="0" smtClean="0"/>
              <a:t>fetch &amp; add </a:t>
            </a:r>
            <a:r>
              <a:rPr lang="en-US" sz="2800" dirty="0" smtClean="0"/>
              <a:t>object </a:t>
            </a:r>
            <a:r>
              <a:rPr lang="en-US" sz="2800" b="1" dirty="0" smtClean="0"/>
              <a:t>F</a:t>
            </a:r>
            <a:endParaRPr lang="en-US" sz="2800" dirty="0" smtClean="0"/>
          </a:p>
          <a:p>
            <a:pPr lvl="1"/>
            <a:r>
              <a:rPr lang="en-US" sz="2600" dirty="0" smtClean="0"/>
              <a:t>Allows multiple operations on fallback at the same time</a:t>
            </a:r>
          </a:p>
          <a:p>
            <a:r>
              <a:rPr lang="en-US" sz="3000" dirty="0" smtClean="0"/>
              <a:t>Problem</a:t>
            </a:r>
          </a:p>
          <a:p>
            <a:pPr lvl="1"/>
            <a:r>
              <a:rPr lang="en-US" sz="2600" b="1" dirty="0"/>
              <a:t>Wait-or-fallback dilemma</a:t>
            </a:r>
          </a:p>
          <a:p>
            <a:pPr lvl="2"/>
            <a:r>
              <a:rPr lang="en-US" sz="2400" dirty="0" smtClean="0"/>
              <a:t>Operations on fast path still need to </a:t>
            </a:r>
            <a:r>
              <a:rPr lang="en-US" sz="2400" b="1" u="sng" dirty="0" smtClean="0"/>
              <a:t>wait</a:t>
            </a:r>
            <a:r>
              <a:rPr lang="en-US" sz="2400" b="1" dirty="0" smtClean="0"/>
              <a:t> </a:t>
            </a:r>
            <a:r>
              <a:rPr lang="en-US" sz="2400" dirty="0" smtClean="0"/>
              <a:t>when F &gt; 0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>(or move to fallback and risk causing the lemming effect)</a:t>
            </a:r>
          </a:p>
        </p:txBody>
      </p:sp>
    </p:spTree>
    <p:extLst>
      <p:ext uri="{BB962C8B-B14F-4D97-AF65-F5344CB8AC3E}">
        <p14:creationId xmlns:p14="http://schemas.microsoft.com/office/powerpoint/2010/main" val="251359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Concurrent data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Useful building blocks</a:t>
            </a:r>
          </a:p>
          <a:p>
            <a:r>
              <a:rPr lang="en-US" sz="2800" dirty="0" smtClean="0"/>
              <a:t>Many are implemented with locks</a:t>
            </a:r>
          </a:p>
          <a:p>
            <a:r>
              <a:rPr lang="en-US" sz="2800" dirty="0" smtClean="0"/>
              <a:t>We focus on lock-free data structures</a:t>
            </a:r>
          </a:p>
          <a:p>
            <a:pPr lvl="1"/>
            <a:r>
              <a:rPr lang="en-US" sz="2400" dirty="0" smtClean="0"/>
              <a:t>Use a primitive like CAS </a:t>
            </a:r>
            <a:r>
              <a:rPr lang="en-US" sz="2400" dirty="0" smtClean="0"/>
              <a:t>or LL/SC instead </a:t>
            </a:r>
            <a:r>
              <a:rPr lang="en-US" sz="2400" dirty="0" smtClean="0"/>
              <a:t>of locks</a:t>
            </a:r>
          </a:p>
          <a:p>
            <a:pPr lvl="1"/>
            <a:r>
              <a:rPr lang="en-US" sz="2400" dirty="0" smtClean="0"/>
              <a:t>Typically use </a:t>
            </a:r>
            <a:r>
              <a:rPr lang="en-US" sz="2400" b="1" dirty="0" smtClean="0"/>
              <a:t>helping </a:t>
            </a:r>
            <a:r>
              <a:rPr lang="en-US" sz="2400" dirty="0" smtClean="0"/>
              <a:t>to guarantee progress</a:t>
            </a:r>
          </a:p>
          <a:p>
            <a:pPr lvl="1"/>
            <a:r>
              <a:rPr lang="en-US" sz="2400" b="1" dirty="0"/>
              <a:t>Very difficult</a:t>
            </a:r>
            <a:r>
              <a:rPr lang="en-US" sz="2400" dirty="0"/>
              <a:t> to implement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using two paths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3463737"/>
            <a:ext cx="3396343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2-path con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1547" y="1778000"/>
            <a:ext cx="5257799" cy="419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Concurrency between fast and fallback paths?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6222" y="3019425"/>
            <a:ext cx="3382147" cy="419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Instrumentation overhead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5638800" y="3019425"/>
            <a:ext cx="3295649" cy="419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Sequential fallback path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56854" y="4191000"/>
            <a:ext cx="3001146" cy="419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Concurrency bottleneck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7239000" y="4200525"/>
            <a:ext cx="3001146" cy="7239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abort, wait until fallback is empty?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22371" y="5609609"/>
            <a:ext cx="3178629" cy="419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Wait-or-fallback dilemma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515351" y="5609609"/>
            <a:ext cx="2076449" cy="419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Lemming effect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52790" y="4617958"/>
            <a:ext cx="300521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TLE</a:t>
            </a:r>
            <a:endParaRPr lang="en-US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26697" y="6031468"/>
                <a:ext cx="3174303" cy="369332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/>
                  <a:t>2-path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𝑐𝑜𝑛</m:t>
                        </m:r>
                      </m:e>
                    </m:acc>
                  </m:oMath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97" y="6031468"/>
                <a:ext cx="317430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endCxn id="9" idx="0"/>
          </p:cNvCxnSpPr>
          <p:nvPr/>
        </p:nvCxnSpPr>
        <p:spPr>
          <a:xfrm flipH="1">
            <a:off x="3067296" y="2197101"/>
            <a:ext cx="1428504" cy="82232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0"/>
          </p:cNvCxnSpPr>
          <p:nvPr/>
        </p:nvCxnSpPr>
        <p:spPr>
          <a:xfrm>
            <a:off x="4953000" y="2197101"/>
            <a:ext cx="2333625" cy="82232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1" idx="0"/>
          </p:cNvCxnSpPr>
          <p:nvPr/>
        </p:nvCxnSpPr>
        <p:spPr>
          <a:xfrm flipH="1">
            <a:off x="5357427" y="3438525"/>
            <a:ext cx="1652973" cy="752475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2" idx="0"/>
          </p:cNvCxnSpPr>
          <p:nvPr/>
        </p:nvCxnSpPr>
        <p:spPr>
          <a:xfrm>
            <a:off x="7463346" y="3438525"/>
            <a:ext cx="1276227" cy="7620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3" idx="0"/>
          </p:cNvCxnSpPr>
          <p:nvPr/>
        </p:nvCxnSpPr>
        <p:spPr>
          <a:xfrm flipH="1">
            <a:off x="6411686" y="4914900"/>
            <a:ext cx="2103668" cy="694709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2"/>
            <a:endCxn id="14" idx="0"/>
          </p:cNvCxnSpPr>
          <p:nvPr/>
        </p:nvCxnSpPr>
        <p:spPr>
          <a:xfrm>
            <a:off x="8739573" y="4924425"/>
            <a:ext cx="814003" cy="68518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124200" y="2371725"/>
            <a:ext cx="543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410200" y="3603952"/>
            <a:ext cx="543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629400" y="5050393"/>
            <a:ext cx="543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370366" y="2371725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229600" y="3602593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9265966" y="5050393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1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730249"/>
          </a:xfrm>
        </p:spPr>
        <p:txBody>
          <a:bodyPr/>
          <a:lstStyle/>
          <a:p>
            <a:r>
              <a:rPr lang="en-US" dirty="0" smtClean="0"/>
              <a:t>Using </a:t>
            </a:r>
            <a:r>
              <a:rPr lang="en-US" b="1" dirty="0" smtClean="0"/>
              <a:t>three</a:t>
            </a:r>
            <a:r>
              <a:rPr lang="en-US" dirty="0" smtClean="0"/>
              <a:t> execution paths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05455166"/>
              </p:ext>
            </p:extLst>
          </p:nvPr>
        </p:nvGraphicFramePr>
        <p:xfrm>
          <a:off x="826680" y="1600200"/>
          <a:ext cx="6107520" cy="430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13"/>
          <p:cNvSpPr/>
          <p:nvPr/>
        </p:nvSpPr>
        <p:spPr>
          <a:xfrm>
            <a:off x="609600" y="1828800"/>
            <a:ext cx="586563" cy="381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b="1" dirty="0" smtClean="0"/>
              <a:t>HTM</a:t>
            </a:r>
            <a:endParaRPr lang="en-US" sz="1400" b="1" dirty="0"/>
          </a:p>
        </p:txBody>
      </p:sp>
      <p:sp>
        <p:nvSpPr>
          <p:cNvPr id="13" name="Rectangle 12"/>
          <p:cNvSpPr/>
          <p:nvPr/>
        </p:nvSpPr>
        <p:spPr>
          <a:xfrm>
            <a:off x="609600" y="3200400"/>
            <a:ext cx="586563" cy="381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b="1" dirty="0" smtClean="0"/>
              <a:t>HTM</a:t>
            </a:r>
            <a:endParaRPr lang="en-US" sz="1400" b="1" dirty="0"/>
          </a:p>
        </p:txBody>
      </p:sp>
      <p:sp>
        <p:nvSpPr>
          <p:cNvPr id="6" name="Right Brace 5"/>
          <p:cNvSpPr/>
          <p:nvPr/>
        </p:nvSpPr>
        <p:spPr>
          <a:xfrm>
            <a:off x="7010400" y="3581400"/>
            <a:ext cx="609600" cy="121920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96200" y="3733800"/>
            <a:ext cx="2885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Middle is instrumented,</a:t>
            </a:r>
            <a:br>
              <a:rPr lang="en-US" dirty="0" smtClean="0"/>
            </a:br>
            <a:r>
              <a:rPr lang="en-US" dirty="0" smtClean="0"/>
              <a:t>so concurrency is allowed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Similar to </a:t>
            </a:r>
            <a:r>
              <a:rPr lang="en-US" i="1" dirty="0"/>
              <a:t>2-path </a:t>
            </a:r>
            <a:r>
              <a:rPr lang="en-US" i="1" dirty="0" smtClean="0"/>
              <a:t>con</a:t>
            </a:r>
            <a:r>
              <a:rPr lang="en-US" dirty="0" smtClean="0"/>
              <a:t>)</a:t>
            </a:r>
            <a:endParaRPr lang="en-US" i="1" dirty="0"/>
          </a:p>
        </p:txBody>
      </p:sp>
      <p:sp>
        <p:nvSpPr>
          <p:cNvPr id="12" name="Right Brace 11"/>
          <p:cNvSpPr/>
          <p:nvPr/>
        </p:nvSpPr>
        <p:spPr>
          <a:xfrm>
            <a:off x="7010400" y="2133600"/>
            <a:ext cx="609600" cy="121920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96200" y="2438400"/>
            <a:ext cx="2885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 paths use HTM,</a:t>
            </a:r>
          </a:p>
          <a:p>
            <a:r>
              <a:rPr lang="en-US" dirty="0" smtClean="0"/>
              <a:t>so concurrency is allowed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800975" y="5783044"/>
            <a:ext cx="3629024" cy="46535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No wait-or-fallback dilemma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7800974" y="5105400"/>
            <a:ext cx="3629025" cy="46535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Low instrumentation overhead</a:t>
            </a:r>
            <a:endParaRPr lang="en-US" b="1" dirty="0"/>
          </a:p>
        </p:txBody>
      </p:sp>
      <p:sp>
        <p:nvSpPr>
          <p:cNvPr id="17" name="Right Brace 16"/>
          <p:cNvSpPr/>
          <p:nvPr/>
        </p:nvSpPr>
        <p:spPr>
          <a:xfrm>
            <a:off x="7086600" y="2133600"/>
            <a:ext cx="609600" cy="266700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753350" y="3144619"/>
            <a:ext cx="2791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concurrency between</a:t>
            </a:r>
            <a:br>
              <a:rPr lang="en-US" b="1" dirty="0" smtClean="0"/>
            </a:br>
            <a:r>
              <a:rPr lang="en-US" b="1" dirty="0" smtClean="0"/>
              <a:t>Fast and Fallback!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9140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6" grpId="0" animBg="1"/>
      <p:bldP spid="7" grpId="0"/>
      <p:bldP spid="12" grpId="0" animBg="1"/>
      <p:bldP spid="15" grpId="0"/>
      <p:bldP spid="9" grpId="0" animBg="1"/>
      <p:bldP spid="16" grpId="0" animBg="1"/>
      <p:bldP spid="17" grpId="0" animBg="1"/>
      <p:bldP spid="17" grpId="1" animBg="1"/>
      <p:bldP spid="18" grpId="0"/>
      <p:bldP spid="1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1674"/>
          </a:xfrm>
        </p:spPr>
        <p:txBody>
          <a:bodyPr/>
          <a:lstStyle/>
          <a:p>
            <a:r>
              <a:rPr lang="en-US" dirty="0" smtClean="0"/>
              <a:t>Performance of </a:t>
            </a:r>
            <a:r>
              <a:rPr lang="en-US" i="1" dirty="0" smtClean="0"/>
              <a:t>3-path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566" y="1825625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5490" t="27232" r="31485" b="35234"/>
          <a:stretch/>
        </p:blipFill>
        <p:spPr>
          <a:xfrm>
            <a:off x="954975" y="1825625"/>
            <a:ext cx="51054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0529" t="27231" r="36446" b="35567"/>
          <a:stretch/>
        </p:blipFill>
        <p:spPr>
          <a:xfrm>
            <a:off x="6370766" y="1830975"/>
            <a:ext cx="5105400" cy="385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03566" y="572736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concurrent processes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331267" y="351582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operations per second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960566" y="1320830"/>
            <a:ext cx="5105400" cy="47085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BST </a:t>
            </a:r>
            <a:r>
              <a:rPr lang="en-US" sz="1600" b="1" dirty="0" smtClean="0"/>
              <a:t>light </a:t>
            </a:r>
            <a:r>
              <a:rPr lang="en-US" sz="1600" dirty="0" smtClean="0"/>
              <a:t>workload, key range [0, 10^5)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6370766" y="1319150"/>
            <a:ext cx="5105400" cy="47085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BST </a:t>
            </a:r>
            <a:r>
              <a:rPr lang="en-US" sz="1600" b="1" dirty="0" smtClean="0"/>
              <a:t>heavy</a:t>
            </a:r>
            <a:r>
              <a:rPr lang="en-US" sz="1600" dirty="0" smtClean="0"/>
              <a:t> workload, key range [0, 10^5)</a:t>
            </a:r>
            <a:endParaRPr lang="en-US" sz="16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10439400" y="4466109"/>
            <a:ext cx="1600200" cy="668982"/>
          </a:xfrm>
          <a:prstGeom prst="wedgeRoundRectCallout">
            <a:avLst>
              <a:gd name="adj1" fmla="val -29078"/>
              <a:gd name="adj2" fmla="val -186187"/>
              <a:gd name="adj3" fmla="val 16667"/>
            </a:avLst>
          </a:prstGeom>
          <a:solidFill>
            <a:srgbClr val="518CD4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Original</a:t>
            </a:r>
            <a:br>
              <a:rPr lang="en-US" b="1" i="1" dirty="0" smtClean="0">
                <a:solidFill>
                  <a:schemeClr val="tx1"/>
                </a:solidFill>
              </a:rPr>
            </a:br>
            <a:r>
              <a:rPr lang="en-US" b="1" i="1" dirty="0" smtClean="0">
                <a:solidFill>
                  <a:schemeClr val="tx1"/>
                </a:solidFill>
              </a:rPr>
              <a:t>template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8123366" y="2548825"/>
            <a:ext cx="1600200" cy="381000"/>
          </a:xfrm>
          <a:prstGeom prst="wedgeRoundRectCallout">
            <a:avLst>
              <a:gd name="adj1" fmla="val 86432"/>
              <a:gd name="adj2" fmla="val 156807"/>
              <a:gd name="adj3" fmla="val 16667"/>
            </a:avLst>
          </a:prstGeom>
          <a:solidFill>
            <a:srgbClr val="9BBB5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2-path con</a:t>
            </a:r>
            <a:endParaRPr lang="en-US" b="1" i="1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8534400" y="4800600"/>
            <a:ext cx="1600200" cy="381000"/>
          </a:xfrm>
          <a:prstGeom prst="wedgeRoundRectCallout">
            <a:avLst>
              <a:gd name="adj1" fmla="val 28937"/>
              <a:gd name="adj2" fmla="val -141245"/>
              <a:gd name="adj3" fmla="val 16667"/>
            </a:avLst>
          </a:prstGeom>
          <a:solidFill>
            <a:schemeClr val="bg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TLE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8965822" y="1873317"/>
            <a:ext cx="1600200" cy="381000"/>
          </a:xfrm>
          <a:prstGeom prst="wedgeRoundRectCallout">
            <a:avLst>
              <a:gd name="adj1" fmla="val 61432"/>
              <a:gd name="adj2" fmla="val 147807"/>
              <a:gd name="adj3" fmla="val 16667"/>
            </a:avLst>
          </a:prstGeom>
          <a:solidFill>
            <a:srgbClr val="C0504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3</a:t>
            </a:r>
            <a:r>
              <a:rPr lang="en-US" b="1" i="1" dirty="0" smtClean="0">
                <a:solidFill>
                  <a:schemeClr val="tx1"/>
                </a:solidFill>
              </a:rPr>
              <a:t>-path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9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[Liu2015] Accelerated concurrent data structures with HTM</a:t>
            </a:r>
          </a:p>
          <a:p>
            <a:pPr lvl="1"/>
            <a:r>
              <a:rPr lang="en-US" sz="2600" dirty="0" smtClean="0"/>
              <a:t>Wrap part (or all) of an operation in a transaction</a:t>
            </a:r>
          </a:p>
          <a:p>
            <a:pPr lvl="1"/>
            <a:r>
              <a:rPr lang="en-US" sz="2600" dirty="0" smtClean="0"/>
              <a:t>Optimize the transaction to reduce overhead</a:t>
            </a:r>
          </a:p>
          <a:p>
            <a:pPr lvl="1"/>
            <a:r>
              <a:rPr lang="en-US" sz="2600" dirty="0" smtClean="0"/>
              <a:t>Two concurrent paths</a:t>
            </a:r>
          </a:p>
          <a:p>
            <a:r>
              <a:rPr lang="en-US" sz="2800" dirty="0" smtClean="0"/>
              <a:t>[Timnat2015] Used HTM to implemented multiword CAS</a:t>
            </a:r>
          </a:p>
          <a:p>
            <a:pPr lvl="1"/>
            <a:r>
              <a:rPr lang="en-US" sz="2600" dirty="0" smtClean="0"/>
              <a:t>Two concurrent paths vs. two non-concurrent paths</a:t>
            </a:r>
          </a:p>
          <a:p>
            <a:r>
              <a:rPr lang="en-US" sz="2800" dirty="0" smtClean="0"/>
              <a:t>Hybrid TM</a:t>
            </a:r>
          </a:p>
          <a:p>
            <a:pPr lvl="1"/>
            <a:r>
              <a:rPr lang="en-US" sz="2800" dirty="0" smtClean="0"/>
              <a:t>High overhead, lock-based</a:t>
            </a:r>
          </a:p>
        </p:txBody>
      </p:sp>
    </p:spTree>
    <p:extLst>
      <p:ext uri="{BB962C8B-B14F-4D97-AF65-F5344CB8AC3E}">
        <p14:creationId xmlns:p14="http://schemas.microsoft.com/office/powerpoint/2010/main" val="33348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Accelerated the tree update template using HTM</a:t>
            </a:r>
          </a:p>
          <a:p>
            <a:r>
              <a:rPr lang="en-US" sz="2800" dirty="0" smtClean="0"/>
              <a:t>Discussed performance issues affecting 2-path algorithms</a:t>
            </a:r>
          </a:p>
          <a:p>
            <a:r>
              <a:rPr lang="en-US" sz="2800" dirty="0" smtClean="0"/>
              <a:t>Developed </a:t>
            </a:r>
            <a:r>
              <a:rPr lang="en-US" sz="2800" i="1" dirty="0" smtClean="0"/>
              <a:t>3-path</a:t>
            </a:r>
            <a:r>
              <a:rPr lang="en-US" sz="2800" dirty="0" smtClean="0"/>
              <a:t> algorithm that avoids these</a:t>
            </a:r>
          </a:p>
          <a:p>
            <a:r>
              <a:rPr lang="en-US" sz="2800" dirty="0" smtClean="0"/>
              <a:t>Experiments show large performance improvements</a:t>
            </a:r>
          </a:p>
          <a:p>
            <a:pPr lvl="1"/>
            <a:r>
              <a:rPr lang="en-US" sz="2600" dirty="0" smtClean="0"/>
              <a:t>Also implemented </a:t>
            </a:r>
            <a:r>
              <a:rPr lang="en-US" sz="2600" i="1" dirty="0" smtClean="0"/>
              <a:t>3-path</a:t>
            </a:r>
            <a:r>
              <a:rPr lang="en-US" sz="2600" dirty="0" smtClean="0"/>
              <a:t> </a:t>
            </a:r>
            <a:r>
              <a:rPr lang="en-US" sz="2600" b="1" dirty="0" smtClean="0"/>
              <a:t>(</a:t>
            </a:r>
            <a:r>
              <a:rPr lang="en-US" sz="2600" b="1" dirty="0" err="1" smtClean="0"/>
              <a:t>a,b</a:t>
            </a:r>
            <a:r>
              <a:rPr lang="en-US" sz="2600" b="1" dirty="0" smtClean="0"/>
              <a:t>)-tree</a:t>
            </a:r>
          </a:p>
        </p:txBody>
      </p:sp>
    </p:spTree>
    <p:extLst>
      <p:ext uri="{BB962C8B-B14F-4D97-AF65-F5344CB8AC3E}">
        <p14:creationId xmlns:p14="http://schemas.microsoft.com/office/powerpoint/2010/main" val="376108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1674"/>
          </a:xfrm>
        </p:spPr>
        <p:txBody>
          <a:bodyPr/>
          <a:lstStyle/>
          <a:p>
            <a:r>
              <a:rPr lang="en-US" dirty="0" smtClean="0"/>
              <a:t>Bonus: results for an </a:t>
            </a:r>
            <a:r>
              <a:rPr lang="en-US" b="1" dirty="0" smtClean="0"/>
              <a:t>(</a:t>
            </a:r>
            <a:r>
              <a:rPr lang="en-US" b="1" dirty="0" err="1" smtClean="0"/>
              <a:t>a,b</a:t>
            </a:r>
            <a:r>
              <a:rPr lang="en-US" b="1" dirty="0" smtClean="0"/>
              <a:t>)-tree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490" t="27232" r="31427" b="35234"/>
          <a:stretch/>
        </p:blipFill>
        <p:spPr>
          <a:xfrm>
            <a:off x="946069" y="1832070"/>
            <a:ext cx="5114306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812" t="27005" r="50163" b="35460"/>
          <a:stretch/>
        </p:blipFill>
        <p:spPr>
          <a:xfrm>
            <a:off x="6360225" y="1828800"/>
            <a:ext cx="51054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03566" y="572568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concurrent processes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331267" y="351414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operations per second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960566" y="1319150"/>
            <a:ext cx="5105400" cy="47085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Light </a:t>
            </a:r>
            <a:r>
              <a:rPr lang="en-US" sz="1600" dirty="0" smtClean="0"/>
              <a:t>workload, key range [0, </a:t>
            </a:r>
            <a:r>
              <a:rPr lang="en-US" sz="1600" b="1" dirty="0" smtClean="0"/>
              <a:t>10^6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6360225" y="1319150"/>
            <a:ext cx="5105400" cy="47085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Heavy </a:t>
            </a:r>
            <a:r>
              <a:rPr lang="en-US" sz="1600" dirty="0" smtClean="0"/>
              <a:t>workload, key range [0, </a:t>
            </a:r>
            <a:r>
              <a:rPr lang="en-US" sz="1600" b="1" dirty="0" smtClean="0"/>
              <a:t>10^6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520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Background: load-linked (LL) and store-conditional (SC)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66630" y="3070524"/>
            <a:ext cx="472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791030" y="2851756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371430" y="2537124"/>
            <a:ext cx="0" cy="1078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28430" y="2613324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 p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28430" y="3082192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 q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01126" y="261332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LL(a)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904830" y="2957452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44849" y="261332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SC(a, v)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6343230" y="2957452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630" y="2438400"/>
            <a:ext cx="388322" cy="425306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3066630" y="4660289"/>
            <a:ext cx="472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791030" y="4441521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3371430" y="4126889"/>
            <a:ext cx="0" cy="1078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28430" y="4203089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 p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228430" y="4671957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 q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501126" y="420308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LL(a)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3904830" y="4547217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944849" y="420308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SC(a, v)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6343230" y="4547217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1277" y="3984924"/>
            <a:ext cx="488753" cy="488753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 flipV="1">
            <a:off x="5047830" y="4544761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451651" y="4738326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modify a</a:t>
            </a:r>
            <a:endParaRPr lang="en-US" dirty="0"/>
          </a:p>
        </p:txBody>
      </p:sp>
      <p:cxnSp>
        <p:nvCxnSpPr>
          <p:cNvPr id="48" name="Straight Arrow Connector 47"/>
          <p:cNvCxnSpPr>
            <a:stCxn id="20" idx="1"/>
            <a:endCxn id="15" idx="3"/>
          </p:cNvCxnSpPr>
          <p:nvPr/>
        </p:nvCxnSpPr>
        <p:spPr>
          <a:xfrm flipH="1">
            <a:off x="4275697" y="2797990"/>
            <a:ext cx="16691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382689" y="2449736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(depends 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7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4" grpId="0"/>
      <p:bldP spid="36" grpId="0"/>
      <p:bldP spid="40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level primitives: LLX and SCX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LLX and SCX operate on </a:t>
            </a:r>
            <a:r>
              <a:rPr lang="en-US" sz="2800" b="1" dirty="0" smtClean="0"/>
              <a:t>nodes</a:t>
            </a:r>
          </a:p>
          <a:p>
            <a:r>
              <a:rPr lang="en-US" sz="2800" b="1" dirty="0" smtClean="0"/>
              <a:t>Node</a:t>
            </a:r>
            <a:r>
              <a:rPr lang="en-US" sz="2800" dirty="0" smtClean="0"/>
              <a:t>: collection of fields</a:t>
            </a:r>
          </a:p>
          <a:p>
            <a:pPr lvl="1"/>
            <a:r>
              <a:rPr lang="en-US" sz="2400" dirty="0" smtClean="0"/>
              <a:t>Mutable fields (can be changed)</a:t>
            </a:r>
          </a:p>
          <a:p>
            <a:pPr lvl="1"/>
            <a:r>
              <a:rPr lang="en-US" sz="2400" dirty="0" smtClean="0"/>
              <a:t>Immutable fields (cannot be changed)</a:t>
            </a:r>
          </a:p>
          <a:p>
            <a:r>
              <a:rPr lang="en-US" sz="2800" dirty="0"/>
              <a:t>LLX(</a:t>
            </a:r>
            <a:r>
              <a:rPr lang="en-US" sz="2800" b="1" dirty="0"/>
              <a:t>node</a:t>
            </a:r>
            <a:r>
              <a:rPr lang="en-US" sz="2800" dirty="0"/>
              <a:t>) returns a snapshot of the fields of </a:t>
            </a:r>
            <a:r>
              <a:rPr lang="en-US" sz="2800" b="1" dirty="0"/>
              <a:t>node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1053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LLX and SCX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An SCX can depend on </a:t>
                </a:r>
                <a:r>
                  <a:rPr lang="en-US" sz="2800" b="1" dirty="0" smtClean="0"/>
                  <a:t>many </a:t>
                </a:r>
                <a:r>
                  <a:rPr lang="en-US" sz="2800" dirty="0" smtClean="0"/>
                  <a:t>LLXs</a:t>
                </a:r>
              </a:p>
              <a:p>
                <a:r>
                  <a:rPr lang="en-US" sz="2800" dirty="0" smtClean="0"/>
                  <a:t>SCX(D, F, field, new) by process p </a:t>
                </a:r>
                <a:r>
                  <a:rPr lang="en-US" sz="2800" b="1" dirty="0" smtClean="0"/>
                  <a:t>atomically</a:t>
                </a:r>
                <a:r>
                  <a:rPr lang="en-US" sz="2800" dirty="0" smtClean="0"/>
                  <a:t>:</a:t>
                </a:r>
              </a:p>
              <a:p>
                <a:pPr lvl="1"/>
                <a:r>
                  <a:rPr lang="en-US" sz="2400" dirty="0" smtClean="0"/>
                  <a:t>stores </a:t>
                </a:r>
                <a:r>
                  <a:rPr lang="en-US" sz="2400" b="1" dirty="0" smtClean="0"/>
                  <a:t>new</a:t>
                </a:r>
                <a:r>
                  <a:rPr lang="en-US" sz="2400" dirty="0" smtClean="0"/>
                  <a:t> in </a:t>
                </a:r>
                <a:r>
                  <a:rPr lang="en-US" sz="2400" b="1" dirty="0" smtClean="0"/>
                  <a:t>field, and</a:t>
                </a:r>
              </a:p>
              <a:p>
                <a:pPr lvl="1"/>
                <a:r>
                  <a:rPr lang="en-US" sz="2400" b="1" dirty="0" smtClean="0"/>
                  <a:t>finalizes </a:t>
                </a:r>
                <a:r>
                  <a:rPr lang="en-US" sz="2400" dirty="0" smtClean="0"/>
                  <a:t>all nodes in </a:t>
                </a:r>
                <a:r>
                  <a:rPr lang="en-US" sz="2400" b="1" dirty="0" smtClean="0"/>
                  <a:t>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⊆</m:t>
                    </m:r>
                  </m:oMath>
                </a14:m>
                <a:r>
                  <a:rPr lang="en-US" sz="2400" b="1" dirty="0" smtClean="0"/>
                  <a:t> D</a:t>
                </a:r>
              </a:p>
              <a:p>
                <a:pPr lvl="1"/>
                <a:r>
                  <a:rPr lang="en-US" sz="2400" dirty="0" smtClean="0"/>
                  <a:t>only if no node in </a:t>
                </a:r>
                <a:r>
                  <a:rPr lang="en-US" sz="2400" b="1" dirty="0" smtClean="0"/>
                  <a:t>D</a:t>
                </a:r>
                <a:r>
                  <a:rPr lang="en-US" sz="2400" dirty="0" smtClean="0"/>
                  <a:t> has changed since </a:t>
                </a:r>
                <a:r>
                  <a:rPr lang="en-US" sz="2400" b="1" dirty="0" smtClean="0"/>
                  <a:t>p</a:t>
                </a:r>
                <a:r>
                  <a:rPr lang="en-US" sz="2400" dirty="0" smtClean="0"/>
                  <a:t>’s last LLX on it</a:t>
                </a:r>
              </a:p>
              <a:p>
                <a:pPr marL="228600" lvl="1">
                  <a:spcBef>
                    <a:spcPts val="1800"/>
                  </a:spcBef>
                </a:pPr>
                <a:r>
                  <a:rPr lang="en-US" sz="2800" dirty="0"/>
                  <a:t>After a node is finalized, it cannot be changed</a:t>
                </a:r>
              </a:p>
              <a:p>
                <a:endParaRPr lang="en-US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44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Arrow Connector 74"/>
          <p:cNvCxnSpPr/>
          <p:nvPr/>
        </p:nvCxnSpPr>
        <p:spPr>
          <a:xfrm>
            <a:off x="3332250" y="4348675"/>
            <a:ext cx="123264" cy="36676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148"/>
            <a:ext cx="10515600" cy="701673"/>
          </a:xfrm>
        </p:spPr>
        <p:txBody>
          <a:bodyPr>
            <a:normAutofit/>
          </a:bodyPr>
          <a:lstStyle/>
          <a:p>
            <a:r>
              <a:rPr lang="en-US" dirty="0"/>
              <a:t>A template for tree updates using LLX and SCX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05726" y="1447800"/>
            <a:ext cx="7505275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Read child pointers, from </a:t>
            </a:r>
            <a:r>
              <a:rPr lang="en-US" sz="2400" b="1" i="1" dirty="0" smtClean="0"/>
              <a:t>root</a:t>
            </a:r>
            <a:r>
              <a:rPr lang="en-US" sz="2400" dirty="0" smtClean="0"/>
              <a:t> to some node </a:t>
            </a:r>
            <a:r>
              <a:rPr lang="en-US" sz="2400" b="1" i="1" dirty="0" smtClean="0"/>
              <a:t>top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B0F0"/>
                </a:solidFill>
              </a:rPr>
              <a:t>LLX </a:t>
            </a:r>
            <a:r>
              <a:rPr lang="en-US" sz="2400" b="1" i="1" dirty="0" smtClean="0">
                <a:solidFill>
                  <a:srgbClr val="00B0F0"/>
                </a:solidFill>
              </a:rPr>
              <a:t>top</a:t>
            </a:r>
            <a:r>
              <a:rPr lang="en-US" sz="2400" dirty="0" smtClean="0">
                <a:solidFill>
                  <a:srgbClr val="00B0F0"/>
                </a:solidFill>
              </a:rPr>
              <a:t> and a connected set of its descendants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Select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subgraph 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to replace </a:t>
            </a:r>
            <a:r>
              <a:rPr lang="en-US" sz="2400" dirty="0" smtClean="0"/>
              <a:t>and</a:t>
            </a:r>
            <a:br>
              <a:rPr lang="en-US" sz="2400" dirty="0" smtClean="0"/>
            </a:br>
            <a:r>
              <a:rPr lang="en-US" sz="2400" dirty="0" smtClean="0"/>
              <a:t>create </a:t>
            </a:r>
            <a:r>
              <a:rPr lang="en-US" sz="2400" dirty="0" smtClean="0">
                <a:solidFill>
                  <a:srgbClr val="92D050"/>
                </a:solidFill>
              </a:rPr>
              <a:t>replacement subgraph </a:t>
            </a:r>
            <a:r>
              <a:rPr lang="en-US" sz="2400" b="1" i="1" dirty="0" smtClean="0">
                <a:solidFill>
                  <a:srgbClr val="92D050"/>
                </a:solidFill>
              </a:rPr>
              <a:t>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Use SCX to change a child pointer</a:t>
            </a:r>
            <a:r>
              <a:rPr lang="en-US" sz="2400" i="1" dirty="0" smtClean="0"/>
              <a:t>:</a:t>
            </a:r>
          </a:p>
          <a:p>
            <a:pPr lvl="1"/>
            <a:r>
              <a:rPr lang="en-US" sz="2000" dirty="0" smtClean="0"/>
              <a:t>replacing </a:t>
            </a: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sz="2000" dirty="0" smtClean="0"/>
              <a:t> by </a:t>
            </a:r>
            <a:r>
              <a:rPr lang="en-US" sz="2000" b="1" i="1" dirty="0" smtClean="0">
                <a:solidFill>
                  <a:srgbClr val="92D050"/>
                </a:solidFill>
              </a:rPr>
              <a:t>N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nd finalizing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F</a:t>
            </a:r>
          </a:p>
          <a:p>
            <a:pPr lvl="1"/>
            <a:r>
              <a:rPr lang="en-US" sz="2000" dirty="0" smtClean="0"/>
              <a:t>only if </a:t>
            </a:r>
            <a:r>
              <a:rPr lang="en-US" sz="2000" dirty="0" err="1" smtClean="0">
                <a:solidFill>
                  <a:srgbClr val="00B0F0"/>
                </a:solidFill>
              </a:rPr>
              <a:t>LLXed</a:t>
            </a:r>
            <a:r>
              <a:rPr lang="en-US" sz="2000" dirty="0" smtClean="0">
                <a:solidFill>
                  <a:srgbClr val="00B0F0"/>
                </a:solidFill>
              </a:rPr>
              <a:t> nodes</a:t>
            </a:r>
            <a:r>
              <a:rPr lang="en-US" sz="2000" dirty="0" smtClean="0"/>
              <a:t> unchanged</a:t>
            </a:r>
            <a:endParaRPr lang="en-US" sz="2000" dirty="0"/>
          </a:p>
        </p:txBody>
      </p:sp>
      <p:sp>
        <p:nvSpPr>
          <p:cNvPr id="9" name="Oval 8"/>
          <p:cNvSpPr/>
          <p:nvPr/>
        </p:nvSpPr>
        <p:spPr>
          <a:xfrm>
            <a:off x="1447800" y="1300557"/>
            <a:ext cx="381000" cy="377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447800" y="2023428"/>
            <a:ext cx="381000" cy="377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47800" y="2687256"/>
            <a:ext cx="381000" cy="377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47800" y="3378987"/>
            <a:ext cx="381000" cy="377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66800" y="3979479"/>
            <a:ext cx="381000" cy="377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28800" y="3979478"/>
            <a:ext cx="381000" cy="377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447800" y="4696427"/>
            <a:ext cx="381000" cy="377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09800" y="4701455"/>
            <a:ext cx="381000" cy="377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447800" y="5413375"/>
            <a:ext cx="381000" cy="377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019300" y="5413374"/>
            <a:ext cx="381000" cy="377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88895" y="1300557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root</a:t>
            </a:r>
            <a:endParaRPr lang="en-US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886428" y="2683825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top</a:t>
            </a:r>
            <a:endParaRPr lang="en-US" b="1" i="1" dirty="0"/>
          </a:p>
        </p:txBody>
      </p:sp>
      <p:cxnSp>
        <p:nvCxnSpPr>
          <p:cNvPr id="23" name="Straight Arrow Connector 22"/>
          <p:cNvCxnSpPr>
            <a:stCxn id="9" idx="4"/>
            <a:endCxn id="10" idx="0"/>
          </p:cNvCxnSpPr>
          <p:nvPr/>
        </p:nvCxnSpPr>
        <p:spPr>
          <a:xfrm>
            <a:off x="1638300" y="1678382"/>
            <a:ext cx="0" cy="34504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4"/>
          </p:cNvCxnSpPr>
          <p:nvPr/>
        </p:nvCxnSpPr>
        <p:spPr>
          <a:xfrm flipH="1">
            <a:off x="1101105" y="1678382"/>
            <a:ext cx="537195" cy="31390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1" idx="0"/>
          </p:cNvCxnSpPr>
          <p:nvPr/>
        </p:nvCxnSpPr>
        <p:spPr>
          <a:xfrm>
            <a:off x="1638300" y="2401254"/>
            <a:ext cx="0" cy="28600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4"/>
          </p:cNvCxnSpPr>
          <p:nvPr/>
        </p:nvCxnSpPr>
        <p:spPr>
          <a:xfrm>
            <a:off x="1638300" y="2401253"/>
            <a:ext cx="571500" cy="25605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4"/>
            <a:endCxn id="12" idx="0"/>
          </p:cNvCxnSpPr>
          <p:nvPr/>
        </p:nvCxnSpPr>
        <p:spPr>
          <a:xfrm>
            <a:off x="1638300" y="3065081"/>
            <a:ext cx="0" cy="31390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4"/>
          </p:cNvCxnSpPr>
          <p:nvPr/>
        </p:nvCxnSpPr>
        <p:spPr>
          <a:xfrm flipH="1">
            <a:off x="1066800" y="4357304"/>
            <a:ext cx="190500" cy="339123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1" idx="4"/>
          </p:cNvCxnSpPr>
          <p:nvPr/>
        </p:nvCxnSpPr>
        <p:spPr>
          <a:xfrm flipH="1">
            <a:off x="1101105" y="3065081"/>
            <a:ext cx="537195" cy="31390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2" idx="4"/>
            <a:endCxn id="13" idx="0"/>
          </p:cNvCxnSpPr>
          <p:nvPr/>
        </p:nvCxnSpPr>
        <p:spPr>
          <a:xfrm flipH="1">
            <a:off x="1257300" y="3756812"/>
            <a:ext cx="381000" cy="222667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2" idx="4"/>
            <a:endCxn id="14" idx="0"/>
          </p:cNvCxnSpPr>
          <p:nvPr/>
        </p:nvCxnSpPr>
        <p:spPr>
          <a:xfrm>
            <a:off x="1638300" y="3756812"/>
            <a:ext cx="381000" cy="22266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3" idx="4"/>
          </p:cNvCxnSpPr>
          <p:nvPr/>
        </p:nvCxnSpPr>
        <p:spPr>
          <a:xfrm flipH="1">
            <a:off x="685800" y="4357304"/>
            <a:ext cx="571500" cy="296053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4" idx="4"/>
            <a:endCxn id="15" idx="0"/>
          </p:cNvCxnSpPr>
          <p:nvPr/>
        </p:nvCxnSpPr>
        <p:spPr>
          <a:xfrm flipH="1">
            <a:off x="1638300" y="4357303"/>
            <a:ext cx="381000" cy="33912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4" idx="4"/>
            <a:endCxn id="16" idx="0"/>
          </p:cNvCxnSpPr>
          <p:nvPr/>
        </p:nvCxnSpPr>
        <p:spPr>
          <a:xfrm>
            <a:off x="2019300" y="4357303"/>
            <a:ext cx="381000" cy="34415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5" idx="4"/>
            <a:endCxn id="17" idx="0"/>
          </p:cNvCxnSpPr>
          <p:nvPr/>
        </p:nvCxnSpPr>
        <p:spPr>
          <a:xfrm>
            <a:off x="1638300" y="5074252"/>
            <a:ext cx="0" cy="339123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5" idx="4"/>
            <a:endCxn id="19" idx="0"/>
          </p:cNvCxnSpPr>
          <p:nvPr/>
        </p:nvCxnSpPr>
        <p:spPr>
          <a:xfrm>
            <a:off x="1638300" y="5074252"/>
            <a:ext cx="571500" cy="33912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447800" y="2684930"/>
            <a:ext cx="381000" cy="3778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447800" y="3376661"/>
            <a:ext cx="381000" cy="3778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066800" y="3977153"/>
            <a:ext cx="381000" cy="3778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828800" y="3977152"/>
            <a:ext cx="381000" cy="3778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447800" y="4694101"/>
            <a:ext cx="381000" cy="3778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1328913" y="3858383"/>
            <a:ext cx="986240" cy="1334382"/>
          </a:xfrm>
          <a:custGeom>
            <a:avLst/>
            <a:gdLst>
              <a:gd name="connsiteX0" fmla="*/ 1156280 w 1165817"/>
              <a:gd name="connsiteY0" fmla="*/ 323217 h 1519360"/>
              <a:gd name="connsiteX1" fmla="*/ 779763 w 1165817"/>
              <a:gd name="connsiteY1" fmla="*/ 45311 h 1519360"/>
              <a:gd name="connsiteX2" fmla="*/ 8798 w 1165817"/>
              <a:gd name="connsiteY2" fmla="*/ 1103146 h 1519360"/>
              <a:gd name="connsiteX3" fmla="*/ 412210 w 1165817"/>
              <a:gd name="connsiteY3" fmla="*/ 1488629 h 1519360"/>
              <a:gd name="connsiteX4" fmla="*/ 1156280 w 1165817"/>
              <a:gd name="connsiteY4" fmla="*/ 323217 h 1519360"/>
              <a:gd name="connsiteX0" fmla="*/ 1156280 w 1160268"/>
              <a:gd name="connsiteY0" fmla="*/ 385412 h 1581555"/>
              <a:gd name="connsiteX1" fmla="*/ 676895 w 1160268"/>
              <a:gd name="connsiteY1" fmla="*/ 37992 h 1581555"/>
              <a:gd name="connsiteX2" fmla="*/ 8798 w 1160268"/>
              <a:gd name="connsiteY2" fmla="*/ 1165341 h 1581555"/>
              <a:gd name="connsiteX3" fmla="*/ 412210 w 1160268"/>
              <a:gd name="connsiteY3" fmla="*/ 1550824 h 1581555"/>
              <a:gd name="connsiteX4" fmla="*/ 1156280 w 1160268"/>
              <a:gd name="connsiteY4" fmla="*/ 385412 h 1581555"/>
              <a:gd name="connsiteX0" fmla="*/ 1156280 w 1162892"/>
              <a:gd name="connsiteY0" fmla="*/ 323219 h 1519362"/>
              <a:gd name="connsiteX1" fmla="*/ 734044 w 1162892"/>
              <a:gd name="connsiteY1" fmla="*/ 45312 h 1519362"/>
              <a:gd name="connsiteX2" fmla="*/ 8798 w 1162892"/>
              <a:gd name="connsiteY2" fmla="*/ 1103148 h 1519362"/>
              <a:gd name="connsiteX3" fmla="*/ 412210 w 1162892"/>
              <a:gd name="connsiteY3" fmla="*/ 1488631 h 1519362"/>
              <a:gd name="connsiteX4" fmla="*/ 1156280 w 1162892"/>
              <a:gd name="connsiteY4" fmla="*/ 323219 h 1519362"/>
              <a:gd name="connsiteX0" fmla="*/ 1156280 w 1160717"/>
              <a:gd name="connsiteY0" fmla="*/ 358471 h 1554614"/>
              <a:gd name="connsiteX1" fmla="*/ 688325 w 1160717"/>
              <a:gd name="connsiteY1" fmla="*/ 40842 h 1554614"/>
              <a:gd name="connsiteX2" fmla="*/ 8798 w 1160717"/>
              <a:gd name="connsiteY2" fmla="*/ 1138400 h 1554614"/>
              <a:gd name="connsiteX3" fmla="*/ 412210 w 1160717"/>
              <a:gd name="connsiteY3" fmla="*/ 1523883 h 1554614"/>
              <a:gd name="connsiteX4" fmla="*/ 1156280 w 1160717"/>
              <a:gd name="connsiteY4" fmla="*/ 358471 h 1554614"/>
              <a:gd name="connsiteX0" fmla="*/ 1202160 w 1206173"/>
              <a:gd name="connsiteY0" fmla="*/ 366583 h 1554873"/>
              <a:gd name="connsiteX1" fmla="*/ 688486 w 1206173"/>
              <a:gd name="connsiteY1" fmla="*/ 39024 h 1554873"/>
              <a:gd name="connsiteX2" fmla="*/ 8959 w 1206173"/>
              <a:gd name="connsiteY2" fmla="*/ 1136582 h 1554873"/>
              <a:gd name="connsiteX3" fmla="*/ 412371 w 1206173"/>
              <a:gd name="connsiteY3" fmla="*/ 1522065 h 1554873"/>
              <a:gd name="connsiteX4" fmla="*/ 1202160 w 1206173"/>
              <a:gd name="connsiteY4" fmla="*/ 366583 h 1554873"/>
              <a:gd name="connsiteX0" fmla="*/ 1203562 w 1207575"/>
              <a:gd name="connsiteY0" fmla="*/ 366583 h 1538119"/>
              <a:gd name="connsiteX1" fmla="*/ 689888 w 1207575"/>
              <a:gd name="connsiteY1" fmla="*/ 39024 h 1538119"/>
              <a:gd name="connsiteX2" fmla="*/ 10361 w 1207575"/>
              <a:gd name="connsiteY2" fmla="*/ 1136582 h 1538119"/>
              <a:gd name="connsiteX3" fmla="*/ 413773 w 1207575"/>
              <a:gd name="connsiteY3" fmla="*/ 1522065 h 1538119"/>
              <a:gd name="connsiteX4" fmla="*/ 1203562 w 1207575"/>
              <a:gd name="connsiteY4" fmla="*/ 366583 h 1538119"/>
              <a:gd name="connsiteX0" fmla="*/ 1291868 w 1296036"/>
              <a:gd name="connsiteY0" fmla="*/ 367233 h 1556967"/>
              <a:gd name="connsiteX1" fmla="*/ 778194 w 1296036"/>
              <a:gd name="connsiteY1" fmla="*/ 39674 h 1556967"/>
              <a:gd name="connsiteX2" fmla="*/ 7231 w 1296036"/>
              <a:gd name="connsiteY2" fmla="*/ 1147163 h 1556967"/>
              <a:gd name="connsiteX3" fmla="*/ 502079 w 1296036"/>
              <a:gd name="connsiteY3" fmla="*/ 1522715 h 1556967"/>
              <a:gd name="connsiteX4" fmla="*/ 1291868 w 1296036"/>
              <a:gd name="connsiteY4" fmla="*/ 367233 h 1556967"/>
              <a:gd name="connsiteX0" fmla="*/ 1258144 w 1262254"/>
              <a:gd name="connsiteY0" fmla="*/ 365933 h 1552836"/>
              <a:gd name="connsiteX1" fmla="*/ 744470 w 1262254"/>
              <a:gd name="connsiteY1" fmla="*/ 38374 h 1552836"/>
              <a:gd name="connsiteX2" fmla="*/ 7797 w 1262254"/>
              <a:gd name="connsiteY2" fmla="*/ 1126002 h 1552836"/>
              <a:gd name="connsiteX3" fmla="*/ 468355 w 1262254"/>
              <a:gd name="connsiteY3" fmla="*/ 1521415 h 1552836"/>
              <a:gd name="connsiteX4" fmla="*/ 1258144 w 1262254"/>
              <a:gd name="connsiteY4" fmla="*/ 365933 h 1552836"/>
              <a:gd name="connsiteX0" fmla="*/ 1261850 w 1265959"/>
              <a:gd name="connsiteY0" fmla="*/ 365933 h 1536462"/>
              <a:gd name="connsiteX1" fmla="*/ 748176 w 1265959"/>
              <a:gd name="connsiteY1" fmla="*/ 38374 h 1536462"/>
              <a:gd name="connsiteX2" fmla="*/ 11503 w 1265959"/>
              <a:gd name="connsiteY2" fmla="*/ 1126002 h 1536462"/>
              <a:gd name="connsiteX3" fmla="*/ 472061 w 1265959"/>
              <a:gd name="connsiteY3" fmla="*/ 1521415 h 1536462"/>
              <a:gd name="connsiteX4" fmla="*/ 1261850 w 1265959"/>
              <a:gd name="connsiteY4" fmla="*/ 365933 h 1536462"/>
              <a:gd name="connsiteX0" fmla="*/ 1260560 w 1264669"/>
              <a:gd name="connsiteY0" fmla="*/ 365933 h 1582617"/>
              <a:gd name="connsiteX1" fmla="*/ 746886 w 1264669"/>
              <a:gd name="connsiteY1" fmla="*/ 38374 h 1582617"/>
              <a:gd name="connsiteX2" fmla="*/ 10213 w 1264669"/>
              <a:gd name="connsiteY2" fmla="*/ 1126002 h 1582617"/>
              <a:gd name="connsiteX3" fmla="*/ 470771 w 1264669"/>
              <a:gd name="connsiteY3" fmla="*/ 1521415 h 1582617"/>
              <a:gd name="connsiteX4" fmla="*/ 1260560 w 1264669"/>
              <a:gd name="connsiteY4" fmla="*/ 365933 h 1582617"/>
              <a:gd name="connsiteX0" fmla="*/ 1257056 w 1258043"/>
              <a:gd name="connsiteY0" fmla="*/ 363961 h 1478134"/>
              <a:gd name="connsiteX1" fmla="*/ 743382 w 1258043"/>
              <a:gd name="connsiteY1" fmla="*/ 36402 h 1478134"/>
              <a:gd name="connsiteX2" fmla="*/ 6709 w 1258043"/>
              <a:gd name="connsiteY2" fmla="*/ 1124030 h 1478134"/>
              <a:gd name="connsiteX3" fmla="*/ 615851 w 1258043"/>
              <a:gd name="connsiteY3" fmla="*/ 1400277 h 1478134"/>
              <a:gd name="connsiteX4" fmla="*/ 1257056 w 1258043"/>
              <a:gd name="connsiteY4" fmla="*/ 363961 h 1478134"/>
              <a:gd name="connsiteX0" fmla="*/ 1256422 w 1257409"/>
              <a:gd name="connsiteY0" fmla="*/ 363961 h 1478134"/>
              <a:gd name="connsiteX1" fmla="*/ 742748 w 1257409"/>
              <a:gd name="connsiteY1" fmla="*/ 36402 h 1478134"/>
              <a:gd name="connsiteX2" fmla="*/ 6075 w 1257409"/>
              <a:gd name="connsiteY2" fmla="*/ 1124030 h 1478134"/>
              <a:gd name="connsiteX3" fmla="*/ 615217 w 1257409"/>
              <a:gd name="connsiteY3" fmla="*/ 1400277 h 1478134"/>
              <a:gd name="connsiteX4" fmla="*/ 1256422 w 1257409"/>
              <a:gd name="connsiteY4" fmla="*/ 363961 h 147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409" h="1478134">
                <a:moveTo>
                  <a:pt x="1256422" y="363961"/>
                </a:moveTo>
                <a:cubicBezTo>
                  <a:pt x="1277677" y="136649"/>
                  <a:pt x="951139" y="-90276"/>
                  <a:pt x="742748" y="36402"/>
                </a:cubicBezTo>
                <a:cubicBezTo>
                  <a:pt x="534357" y="163080"/>
                  <a:pt x="67334" y="883477"/>
                  <a:pt x="6075" y="1124030"/>
                </a:cubicBezTo>
                <a:cubicBezTo>
                  <a:pt x="-55184" y="1364583"/>
                  <a:pt x="361108" y="1606400"/>
                  <a:pt x="615217" y="1400277"/>
                </a:cubicBezTo>
                <a:cubicBezTo>
                  <a:pt x="869326" y="1194154"/>
                  <a:pt x="1235167" y="591274"/>
                  <a:pt x="1256422" y="363961"/>
                </a:cubicBezTo>
                <a:close/>
              </a:path>
            </a:pathLst>
          </a:cu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2277035" y="4034135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3087961" y="3979814"/>
            <a:ext cx="381000" cy="37782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316561" y="4694100"/>
            <a:ext cx="381000" cy="37782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73" idx="3"/>
            <a:endCxn id="16" idx="7"/>
          </p:cNvCxnSpPr>
          <p:nvPr/>
        </p:nvCxnSpPr>
        <p:spPr>
          <a:xfrm flipH="1">
            <a:off x="2535004" y="4302308"/>
            <a:ext cx="608753" cy="45447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Curved Connector 85"/>
          <p:cNvCxnSpPr>
            <a:stCxn id="74" idx="3"/>
            <a:endCxn id="17" idx="7"/>
          </p:cNvCxnSpPr>
          <p:nvPr/>
        </p:nvCxnSpPr>
        <p:spPr>
          <a:xfrm rot="5400000">
            <a:off x="2346625" y="4442974"/>
            <a:ext cx="452112" cy="1599353"/>
          </a:xfrm>
          <a:prstGeom prst="curvedConnector3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/>
          <p:cNvCxnSpPr>
            <a:stCxn id="74" idx="5"/>
            <a:endCxn id="19" idx="6"/>
          </p:cNvCxnSpPr>
          <p:nvPr/>
        </p:nvCxnSpPr>
        <p:spPr>
          <a:xfrm rot="5400000">
            <a:off x="2728187" y="4688708"/>
            <a:ext cx="585693" cy="1241465"/>
          </a:xfrm>
          <a:prstGeom prst="curvedConnector2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2" name="Freeform 91"/>
          <p:cNvSpPr/>
          <p:nvPr/>
        </p:nvSpPr>
        <p:spPr>
          <a:xfrm>
            <a:off x="2952668" y="3849415"/>
            <a:ext cx="897626" cy="1398962"/>
          </a:xfrm>
          <a:custGeom>
            <a:avLst/>
            <a:gdLst>
              <a:gd name="connsiteX0" fmla="*/ 293 w 897045"/>
              <a:gd name="connsiteY0" fmla="*/ 239398 h 1462623"/>
              <a:gd name="connsiteX1" fmla="*/ 475422 w 897045"/>
              <a:gd name="connsiteY1" fmla="*/ 78033 h 1462623"/>
              <a:gd name="connsiteX2" fmla="*/ 896763 w 897045"/>
              <a:gd name="connsiteY2" fmla="*/ 1198621 h 1462623"/>
              <a:gd name="connsiteX3" fmla="*/ 412669 w 897045"/>
              <a:gd name="connsiteY3" fmla="*/ 1395845 h 1462623"/>
              <a:gd name="connsiteX4" fmla="*/ 293 w 897045"/>
              <a:gd name="connsiteY4" fmla="*/ 239398 h 1462623"/>
              <a:gd name="connsiteX0" fmla="*/ 822 w 897626"/>
              <a:gd name="connsiteY0" fmla="*/ 239399 h 1462624"/>
              <a:gd name="connsiteX1" fmla="*/ 520774 w 897626"/>
              <a:gd name="connsiteY1" fmla="*/ 78033 h 1462624"/>
              <a:gd name="connsiteX2" fmla="*/ 897292 w 897626"/>
              <a:gd name="connsiteY2" fmla="*/ 1198622 h 1462624"/>
              <a:gd name="connsiteX3" fmla="*/ 413198 w 897626"/>
              <a:gd name="connsiteY3" fmla="*/ 1395846 h 1462624"/>
              <a:gd name="connsiteX4" fmla="*/ 822 w 897626"/>
              <a:gd name="connsiteY4" fmla="*/ 239399 h 1462624"/>
              <a:gd name="connsiteX0" fmla="*/ 822 w 897626"/>
              <a:gd name="connsiteY0" fmla="*/ 239400 h 1462625"/>
              <a:gd name="connsiteX1" fmla="*/ 520774 w 897626"/>
              <a:gd name="connsiteY1" fmla="*/ 78033 h 1462625"/>
              <a:gd name="connsiteX2" fmla="*/ 897292 w 897626"/>
              <a:gd name="connsiteY2" fmla="*/ 1198623 h 1462625"/>
              <a:gd name="connsiteX3" fmla="*/ 413198 w 897626"/>
              <a:gd name="connsiteY3" fmla="*/ 1395847 h 1462625"/>
              <a:gd name="connsiteX4" fmla="*/ 822 w 897626"/>
              <a:gd name="connsiteY4" fmla="*/ 239400 h 146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7626" h="1462625">
                <a:moveTo>
                  <a:pt x="822" y="239400"/>
                </a:moveTo>
                <a:cubicBezTo>
                  <a:pt x="18751" y="19764"/>
                  <a:pt x="371362" y="-81837"/>
                  <a:pt x="520774" y="78033"/>
                </a:cubicBezTo>
                <a:cubicBezTo>
                  <a:pt x="670186" y="237903"/>
                  <a:pt x="907751" y="978988"/>
                  <a:pt x="897292" y="1198623"/>
                </a:cubicBezTo>
                <a:cubicBezTo>
                  <a:pt x="886833" y="1418258"/>
                  <a:pt x="564104" y="1549741"/>
                  <a:pt x="413198" y="1395847"/>
                </a:cubicBezTo>
                <a:cubicBezTo>
                  <a:pt x="262292" y="1241953"/>
                  <a:pt x="-17107" y="459036"/>
                  <a:pt x="822" y="239400"/>
                </a:cubicBezTo>
                <a:close/>
              </a:path>
            </a:pathLst>
          </a:cu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3670855" y="4030052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92D050"/>
                </a:solidFill>
              </a:rPr>
              <a:t>N</a:t>
            </a:r>
            <a:endParaRPr lang="en-US" sz="2400" b="1" i="1" dirty="0">
              <a:solidFill>
                <a:srgbClr val="92D050"/>
              </a:solidFill>
            </a:endParaRPr>
          </a:p>
        </p:txBody>
      </p:sp>
      <p:cxnSp>
        <p:nvCxnSpPr>
          <p:cNvPr id="94" name="Curved Connector 93"/>
          <p:cNvCxnSpPr>
            <a:stCxn id="64" idx="4"/>
            <a:endCxn id="73" idx="0"/>
          </p:cNvCxnSpPr>
          <p:nvPr/>
        </p:nvCxnSpPr>
        <p:spPr>
          <a:xfrm rot="16200000" flipH="1">
            <a:off x="2345716" y="3047069"/>
            <a:ext cx="225328" cy="1640161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3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71" grpId="0" animBg="1"/>
      <p:bldP spid="72" grpId="0"/>
      <p:bldP spid="73" grpId="0" animBg="1"/>
      <p:bldP spid="74" grpId="0" animBg="1"/>
      <p:bldP spid="92" grpId="0" animBg="1"/>
      <p:bldP spid="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Much simpler proofs</a:t>
            </a:r>
          </a:p>
          <a:p>
            <a:r>
              <a:rPr lang="en-US" sz="2400" dirty="0" smtClean="0"/>
              <a:t>Easier abstraction</a:t>
            </a:r>
          </a:p>
          <a:p>
            <a:r>
              <a:rPr lang="en-US" sz="2400" dirty="0" smtClean="0"/>
              <a:t>More advanced data structures</a:t>
            </a:r>
          </a:p>
          <a:p>
            <a:pPr lvl="1"/>
            <a:r>
              <a:rPr lang="en-US" sz="2000" dirty="0" smtClean="0"/>
              <a:t>Chromatic tree</a:t>
            </a:r>
          </a:p>
          <a:p>
            <a:pPr lvl="1"/>
            <a:r>
              <a:rPr lang="en-US" sz="2000" dirty="0" smtClean="0"/>
              <a:t>Relaxed AVL tree</a:t>
            </a:r>
          </a:p>
          <a:p>
            <a:pPr lvl="1"/>
            <a:r>
              <a:rPr lang="en-US" sz="2000" dirty="0" smtClean="0"/>
              <a:t>Relaxed (</a:t>
            </a:r>
            <a:r>
              <a:rPr lang="en-US" sz="2000" dirty="0" err="1" smtClean="0"/>
              <a:t>a,b</a:t>
            </a:r>
            <a:r>
              <a:rPr lang="en-US" sz="2000" dirty="0" smtClean="0"/>
              <a:t>)-tree</a:t>
            </a:r>
          </a:p>
          <a:p>
            <a:pPr lvl="1"/>
            <a:r>
              <a:rPr lang="en-US" sz="2000" dirty="0" smtClean="0"/>
              <a:t>Relaxed B-slack tree</a:t>
            </a:r>
          </a:p>
          <a:p>
            <a:pPr lvl="1"/>
            <a:r>
              <a:rPr lang="en-US" sz="2000" dirty="0" smtClean="0"/>
              <a:t>Weak AVL tree</a:t>
            </a:r>
          </a:p>
          <a:p>
            <a:r>
              <a:rPr lang="en-US" sz="2400" dirty="0" smtClean="0"/>
              <a:t>Accelerate the template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accelerate all data structures that use it</a:t>
            </a:r>
          </a:p>
        </p:txBody>
      </p:sp>
    </p:spTree>
    <p:extLst>
      <p:ext uri="{BB962C8B-B14F-4D97-AF65-F5344CB8AC3E}">
        <p14:creationId xmlns:p14="http://schemas.microsoft.com/office/powerpoint/2010/main" val="407840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transactional memory (HTM)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Can perform arbitrary blocks of code atomically</a:t>
            </a:r>
          </a:p>
          <a:p>
            <a:r>
              <a:rPr lang="en-US" sz="2800" dirty="0"/>
              <a:t>Each transaction </a:t>
            </a:r>
            <a:r>
              <a:rPr lang="en-US" sz="2800" dirty="0" smtClean="0"/>
              <a:t>commits </a:t>
            </a:r>
            <a:r>
              <a:rPr lang="en-US" sz="2800" dirty="0"/>
              <a:t>or aborts</a:t>
            </a:r>
          </a:p>
          <a:p>
            <a:r>
              <a:rPr lang="en-US" sz="2800" dirty="0" smtClean="0"/>
              <a:t>Transactions are fast</a:t>
            </a:r>
          </a:p>
          <a:p>
            <a:pPr lvl="1"/>
            <a:r>
              <a:rPr lang="en-US" sz="2400" dirty="0" smtClean="0"/>
              <a:t>Can get </a:t>
            </a:r>
            <a:r>
              <a:rPr lang="en-US" sz="2400" b="1" dirty="0" smtClean="0"/>
              <a:t>faster</a:t>
            </a:r>
            <a:r>
              <a:rPr lang="en-US" sz="2400" dirty="0" smtClean="0"/>
              <a:t> concurrent data structures</a:t>
            </a:r>
          </a:p>
        </p:txBody>
      </p:sp>
    </p:spTree>
    <p:extLst>
      <p:ext uri="{BB962C8B-B14F-4D97-AF65-F5344CB8AC3E}">
        <p14:creationId xmlns:p14="http://schemas.microsoft.com/office/powerpoint/2010/main" val="415631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using HTM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Transactions can abort for any </a:t>
            </a:r>
            <a:r>
              <a:rPr lang="en-US" sz="2800" dirty="0" smtClean="0"/>
              <a:t>reason</a:t>
            </a:r>
          </a:p>
          <a:p>
            <a:pPr lvl="1"/>
            <a:r>
              <a:rPr lang="en-US" sz="2600" dirty="0" smtClean="0"/>
              <a:t>Access more data </a:t>
            </a:r>
            <a:r>
              <a:rPr lang="en-US" sz="2600" dirty="0" smtClean="0">
                <a:sym typeface="Wingdings" panose="05000000000000000000" pitchFamily="2" charset="2"/>
              </a:rPr>
              <a:t> more likely to abort</a:t>
            </a:r>
            <a:endParaRPr lang="en-US" sz="2600" dirty="0"/>
          </a:p>
          <a:p>
            <a:r>
              <a:rPr lang="en-US" sz="2800" dirty="0"/>
              <a:t>Need a non-transactional </a:t>
            </a:r>
            <a:r>
              <a:rPr lang="en-US" sz="2800" b="1" dirty="0"/>
              <a:t>fallback</a:t>
            </a:r>
            <a:r>
              <a:rPr lang="en-US" sz="2800" dirty="0"/>
              <a:t> code path</a:t>
            </a:r>
            <a:br>
              <a:rPr lang="en-US" sz="2800" dirty="0"/>
            </a:br>
            <a:r>
              <a:rPr lang="en-US" sz="2800" dirty="0"/>
              <a:t>(fast path &amp; fallback path)</a:t>
            </a:r>
          </a:p>
          <a:p>
            <a:pPr lvl="1"/>
            <a:r>
              <a:rPr lang="en-US" sz="2400" dirty="0" smtClean="0"/>
              <a:t>Design </a:t>
            </a:r>
            <a:r>
              <a:rPr lang="en-US" sz="2400" dirty="0"/>
              <a:t>of fallback path is important!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031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383635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0001123.potx" id="{55B65C5C-2110-41C9-9432-67D739EC5CFC}" vid="{FDE12540-4521-4F30-863D-D54DD2EE1C3B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383635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383635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office city sketch presentation background (widescreen)</Template>
  <TotalTime>2126</TotalTime>
  <Words>1427</Words>
  <Application>Microsoft Office PowerPoint</Application>
  <PresentationFormat>Custom</PresentationFormat>
  <Paragraphs>299</Paragraphs>
  <Slides>25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CITY SKETCH 16X9</vt:lpstr>
      <vt:lpstr>A Template for Implementing Fast Lock-free Trees Using HTM</vt:lpstr>
      <vt:lpstr>Concurrent data structures</vt:lpstr>
      <vt:lpstr>Background: load-linked (LL) and store-conditional (SC)</vt:lpstr>
      <vt:lpstr>Higher level primitives: LLX and SCX</vt:lpstr>
      <vt:lpstr>Introducing LLX and SCX</vt:lpstr>
      <vt:lpstr>A template for tree updates using LLX and SCX</vt:lpstr>
      <vt:lpstr>Benefits</vt:lpstr>
      <vt:lpstr>Hardware transactional memory (HTM)</vt:lpstr>
      <vt:lpstr>Challenges using HTM</vt:lpstr>
      <vt:lpstr>A simple HTM-based template: 2-path con</vt:lpstr>
      <vt:lpstr>(Original) implementation of SCX from CAS</vt:lpstr>
      <vt:lpstr>HTM-based SCX</vt:lpstr>
      <vt:lpstr>Performance of 2-path con</vt:lpstr>
      <vt:lpstr>Disallowing concurrency between paths</vt:lpstr>
      <vt:lpstr>The lemming effect</vt:lpstr>
      <vt:lpstr>Performance of TLE</vt:lpstr>
      <vt:lpstr>A slightly different workload</vt:lpstr>
      <vt:lpstr>Performance of TLE with a heavy workload</vt:lpstr>
      <vt:lpstr>Improving the concurrency bottleneck: 2-path (con) ̅</vt:lpstr>
      <vt:lpstr>The problem with using two paths</vt:lpstr>
      <vt:lpstr>Using three execution paths</vt:lpstr>
      <vt:lpstr>Performance of 3-path</vt:lpstr>
      <vt:lpstr>Related work</vt:lpstr>
      <vt:lpstr>Conclusion</vt:lpstr>
      <vt:lpstr>Bonus: results for an (a,b)-tree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trbot</dc:creator>
  <cp:lastModifiedBy>Trevor Brown</cp:lastModifiedBy>
  <cp:revision>90</cp:revision>
  <dcterms:created xsi:type="dcterms:W3CDTF">2017-07-19T12:46:46Z</dcterms:created>
  <dcterms:modified xsi:type="dcterms:W3CDTF">2017-07-22T17:03:46Z</dcterms:modified>
</cp:coreProperties>
</file>