
<file path=[Content_Types].xml><?xml version="1.0" encoding="utf-8"?>
<Types xmlns="http://schemas.openxmlformats.org/package/2006/content-types">
  <Default Extension="gif" ContentType="image/gi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325" r:id="rId5"/>
    <p:sldId id="352" r:id="rId6"/>
    <p:sldId id="348" r:id="rId7"/>
    <p:sldId id="349" r:id="rId8"/>
    <p:sldId id="350" r:id="rId9"/>
    <p:sldId id="351" r:id="rId10"/>
    <p:sldId id="353" r:id="rId11"/>
    <p:sldId id="344" r:id="rId12"/>
    <p:sldId id="345" r:id="rId13"/>
    <p:sldId id="347" r:id="rId14"/>
    <p:sldId id="3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788" userDrawn="1">
          <p15:clr>
            <a:srgbClr val="A4A3A4"/>
          </p15:clr>
        </p15:guide>
        <p15:guide id="2" orient="horz" pos="38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6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EDBC4-063B-47C3-B394-9286276D43DE}" v="1797" dt="2023-05-15T18:49:17.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0" autoAdjust="0"/>
    <p:restoredTop sz="78059" autoAdjust="0"/>
  </p:normalViewPr>
  <p:slideViewPr>
    <p:cSldViewPr snapToGrid="0">
      <p:cViewPr varScale="1">
        <p:scale>
          <a:sx n="83" d="100"/>
          <a:sy n="83" d="100"/>
        </p:scale>
        <p:origin x="432" y="42"/>
      </p:cViewPr>
      <p:guideLst>
        <p:guide pos="6788"/>
        <p:guide orient="horz" pos="38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2460"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ln>
                  <a:noFill/>
                </a:ln>
                <a:solidFill>
                  <a:schemeClr val="tx1">
                    <a:lumMod val="65000"/>
                    <a:lumOff val="35000"/>
                  </a:schemeClr>
                </a:solidFill>
                <a:latin typeface="+mn-lt"/>
                <a:ea typeface="+mn-ea"/>
                <a:cs typeface="+mn-cs"/>
              </a:defRPr>
            </a:pPr>
            <a:r>
              <a:rPr lang="en-CA" dirty="0"/>
              <a:t>Optimistic list throughput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ln>
                <a:noFill/>
              </a:ln>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4579791350874"/>
          <c:y val="0.14163447251114414"/>
          <c:w val="0.79262425296597083"/>
          <c:h val="0.67133881667466155"/>
        </c:manualLayout>
      </c:layout>
      <c:lineChart>
        <c:grouping val="standard"/>
        <c:varyColors val="0"/>
        <c:ser>
          <c:idx val="0"/>
          <c:order val="0"/>
          <c:tx>
            <c:strRef>
              <c:f>Sheet1!$B$1</c:f>
              <c:strCache>
                <c:ptCount val="1"/>
                <c:pt idx="0">
                  <c:v>CA</c:v>
                </c:pt>
              </c:strCache>
            </c:strRef>
          </c:tx>
          <c:spPr>
            <a:ln w="50800" cap="rnd">
              <a:solidFill>
                <a:schemeClr val="accent6"/>
              </a:solidFill>
              <a:round/>
            </a:ln>
            <a:effectLst/>
          </c:spPr>
          <c:marker>
            <c:symbol val="diamond"/>
            <c:size val="8"/>
            <c:spPr>
              <a:solidFill>
                <a:schemeClr val="accent1"/>
              </a:solidFill>
              <a:ln w="38100">
                <a:solidFill>
                  <a:schemeClr val="accent1"/>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Sheet1!$B$2:$B$10</c:f>
              <c:numCache>
                <c:formatCode>General</c:formatCode>
                <c:ptCount val="9"/>
                <c:pt idx="0">
                  <c:v>110252</c:v>
                </c:pt>
                <c:pt idx="1">
                  <c:v>424873</c:v>
                </c:pt>
                <c:pt idx="2">
                  <c:v>742902</c:v>
                </c:pt>
                <c:pt idx="3">
                  <c:v>965807</c:v>
                </c:pt>
                <c:pt idx="4">
                  <c:v>1314741</c:v>
                </c:pt>
                <c:pt idx="5">
                  <c:v>1352143</c:v>
                </c:pt>
                <c:pt idx="6">
                  <c:v>1429726.5</c:v>
                </c:pt>
                <c:pt idx="7">
                  <c:v>1819756</c:v>
                </c:pt>
                <c:pt idx="8">
                  <c:v>1863524</c:v>
                </c:pt>
              </c:numCache>
            </c:numRef>
          </c:val>
          <c:smooth val="0"/>
          <c:extLst>
            <c:ext xmlns:c16="http://schemas.microsoft.com/office/drawing/2014/chart" uri="{C3380CC4-5D6E-409C-BE32-E72D297353CC}">
              <c16:uniqueId val="{00000000-61B6-46C3-8D7D-7CC18F5A464C}"/>
            </c:ext>
          </c:extLst>
        </c:ser>
        <c:ser>
          <c:idx val="1"/>
          <c:order val="1"/>
          <c:tx>
            <c:strRef>
              <c:f>Sheet1!$C$1</c:f>
              <c:strCache>
                <c:ptCount val="1"/>
                <c:pt idx="0">
                  <c:v>IBR</c:v>
                </c:pt>
              </c:strCache>
            </c:strRef>
          </c:tx>
          <c:spPr>
            <a:ln w="38100" cap="rnd">
              <a:solidFill>
                <a:schemeClr val="tx2">
                  <a:lumMod val="75000"/>
                </a:schemeClr>
              </a:solidFill>
              <a:round/>
            </a:ln>
            <a:effectLst/>
          </c:spPr>
          <c:marker>
            <c:symbol val="square"/>
            <c:size val="8"/>
            <c:spPr>
              <a:solidFill>
                <a:schemeClr val="accent2"/>
              </a:solidFill>
              <a:ln w="31750">
                <a:solidFill>
                  <a:schemeClr val="accent2"/>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Sheet1!$C$2:$C$10</c:f>
              <c:numCache>
                <c:formatCode>General</c:formatCode>
                <c:ptCount val="9"/>
                <c:pt idx="0">
                  <c:v>92975.5</c:v>
                </c:pt>
                <c:pt idx="1">
                  <c:v>286426</c:v>
                </c:pt>
                <c:pt idx="2">
                  <c:v>425513</c:v>
                </c:pt>
                <c:pt idx="3">
                  <c:v>435186.5</c:v>
                </c:pt>
                <c:pt idx="4">
                  <c:v>475870</c:v>
                </c:pt>
                <c:pt idx="5">
                  <c:v>502385</c:v>
                </c:pt>
                <c:pt idx="6">
                  <c:v>536782.5</c:v>
                </c:pt>
                <c:pt idx="7">
                  <c:v>572103.5</c:v>
                </c:pt>
                <c:pt idx="8">
                  <c:v>569492</c:v>
                </c:pt>
              </c:numCache>
            </c:numRef>
          </c:val>
          <c:smooth val="0"/>
          <c:extLst>
            <c:ext xmlns:c16="http://schemas.microsoft.com/office/drawing/2014/chart" uri="{C3380CC4-5D6E-409C-BE32-E72D297353CC}">
              <c16:uniqueId val="{00000001-61B6-46C3-8D7D-7CC18F5A464C}"/>
            </c:ext>
          </c:extLst>
        </c:ser>
        <c:ser>
          <c:idx val="2"/>
          <c:order val="2"/>
          <c:tx>
            <c:strRef>
              <c:f>Sheet1!$D$1</c:f>
              <c:strCache>
                <c:ptCount val="1"/>
                <c:pt idx="0">
                  <c:v>HE</c:v>
                </c:pt>
              </c:strCache>
            </c:strRef>
          </c:tx>
          <c:spPr>
            <a:ln w="38100" cap="rnd">
              <a:solidFill>
                <a:schemeClr val="bg2">
                  <a:lumMod val="75000"/>
                </a:schemeClr>
              </a:solidFill>
              <a:round/>
            </a:ln>
            <a:effectLst/>
          </c:spPr>
          <c:marker>
            <c:symbol val="triangle"/>
            <c:size val="8"/>
            <c:spPr>
              <a:solidFill>
                <a:schemeClr val="accent3"/>
              </a:solidFill>
              <a:ln w="31750">
                <a:solidFill>
                  <a:schemeClr val="accent3"/>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Sheet1!$D$2:$D$10</c:f>
              <c:numCache>
                <c:formatCode>General</c:formatCode>
                <c:ptCount val="9"/>
                <c:pt idx="0">
                  <c:v>66713</c:v>
                </c:pt>
                <c:pt idx="1">
                  <c:v>210313.5</c:v>
                </c:pt>
                <c:pt idx="2">
                  <c:v>310995</c:v>
                </c:pt>
                <c:pt idx="3">
                  <c:v>374976.5</c:v>
                </c:pt>
                <c:pt idx="4">
                  <c:v>395571</c:v>
                </c:pt>
                <c:pt idx="5">
                  <c:v>391886.5</c:v>
                </c:pt>
                <c:pt idx="6">
                  <c:v>482158</c:v>
                </c:pt>
                <c:pt idx="7">
                  <c:v>481352</c:v>
                </c:pt>
                <c:pt idx="8">
                  <c:v>520652</c:v>
                </c:pt>
              </c:numCache>
            </c:numRef>
          </c:val>
          <c:smooth val="0"/>
          <c:extLst>
            <c:ext xmlns:c16="http://schemas.microsoft.com/office/drawing/2014/chart" uri="{C3380CC4-5D6E-409C-BE32-E72D297353CC}">
              <c16:uniqueId val="{00000002-61B6-46C3-8D7D-7CC18F5A464C}"/>
            </c:ext>
          </c:extLst>
        </c:ser>
        <c:ser>
          <c:idx val="3"/>
          <c:order val="3"/>
          <c:tx>
            <c:strRef>
              <c:f>Sheet1!$E$1</c:f>
              <c:strCache>
                <c:ptCount val="1"/>
                <c:pt idx="0">
                  <c:v>HP</c:v>
                </c:pt>
              </c:strCache>
            </c:strRef>
          </c:tx>
          <c:spPr>
            <a:ln w="38100" cap="rnd">
              <a:solidFill>
                <a:schemeClr val="accent4">
                  <a:lumMod val="50000"/>
                </a:schemeClr>
              </a:solidFill>
              <a:round/>
            </a:ln>
            <a:effectLst/>
          </c:spPr>
          <c:marker>
            <c:symbol val="x"/>
            <c:size val="8"/>
            <c:spPr>
              <a:noFill/>
              <a:ln w="31750">
                <a:solidFill>
                  <a:schemeClr val="accent4"/>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Sheet1!$E$2:$E$10</c:f>
              <c:numCache>
                <c:formatCode>General</c:formatCode>
                <c:ptCount val="9"/>
                <c:pt idx="0">
                  <c:v>59784</c:v>
                </c:pt>
                <c:pt idx="1">
                  <c:v>198531</c:v>
                </c:pt>
                <c:pt idx="2">
                  <c:v>314007.5</c:v>
                </c:pt>
                <c:pt idx="3">
                  <c:v>317878.5</c:v>
                </c:pt>
                <c:pt idx="4">
                  <c:v>367329.5</c:v>
                </c:pt>
                <c:pt idx="5">
                  <c:v>412487.5</c:v>
                </c:pt>
                <c:pt idx="6">
                  <c:v>382663.5</c:v>
                </c:pt>
                <c:pt idx="7">
                  <c:v>463032.5</c:v>
                </c:pt>
                <c:pt idx="8">
                  <c:v>445421</c:v>
                </c:pt>
              </c:numCache>
            </c:numRef>
          </c:val>
          <c:smooth val="0"/>
          <c:extLst>
            <c:ext xmlns:c16="http://schemas.microsoft.com/office/drawing/2014/chart" uri="{C3380CC4-5D6E-409C-BE32-E72D297353CC}">
              <c16:uniqueId val="{00000003-61B6-46C3-8D7D-7CC18F5A464C}"/>
            </c:ext>
          </c:extLst>
        </c:ser>
        <c:ser>
          <c:idx val="4"/>
          <c:order val="4"/>
          <c:tx>
            <c:strRef>
              <c:f>Sheet1!$F$1</c:f>
              <c:strCache>
                <c:ptCount val="1"/>
                <c:pt idx="0">
                  <c:v>leaky-impl</c:v>
                </c:pt>
              </c:strCache>
            </c:strRef>
          </c:tx>
          <c:spPr>
            <a:ln w="38100" cap="rnd">
              <a:solidFill>
                <a:schemeClr val="accent5"/>
              </a:solidFill>
              <a:prstDash val="dash"/>
              <a:round/>
            </a:ln>
            <a:effectLst/>
          </c:spPr>
          <c:marker>
            <c:symbol val="circle"/>
            <c:size val="8"/>
            <c:spPr>
              <a:solidFill>
                <a:schemeClr val="accent5"/>
              </a:solidFill>
              <a:ln w="9525">
                <a:solidFill>
                  <a:schemeClr val="accent5"/>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Sheet1!$F$2:$F$10</c:f>
              <c:numCache>
                <c:formatCode>General</c:formatCode>
                <c:ptCount val="9"/>
                <c:pt idx="0">
                  <c:v>205855.5</c:v>
                </c:pt>
                <c:pt idx="1">
                  <c:v>527541.5</c:v>
                </c:pt>
                <c:pt idx="2">
                  <c:v>633258.5</c:v>
                </c:pt>
                <c:pt idx="3">
                  <c:v>739402.5</c:v>
                </c:pt>
                <c:pt idx="4">
                  <c:v>769679</c:v>
                </c:pt>
                <c:pt idx="5">
                  <c:v>737263.5</c:v>
                </c:pt>
                <c:pt idx="6">
                  <c:v>776821.5</c:v>
                </c:pt>
                <c:pt idx="7">
                  <c:v>823487</c:v>
                </c:pt>
                <c:pt idx="8">
                  <c:v>845517</c:v>
                </c:pt>
              </c:numCache>
            </c:numRef>
          </c:val>
          <c:smooth val="0"/>
          <c:extLst>
            <c:ext xmlns:c16="http://schemas.microsoft.com/office/drawing/2014/chart" uri="{C3380CC4-5D6E-409C-BE32-E72D297353CC}">
              <c16:uniqueId val="{00000004-61B6-46C3-8D7D-7CC18F5A464C}"/>
            </c:ext>
          </c:extLst>
        </c:ser>
        <c:dLbls>
          <c:showLegendKey val="0"/>
          <c:showVal val="0"/>
          <c:showCatName val="0"/>
          <c:showSerName val="0"/>
          <c:showPercent val="0"/>
          <c:showBubbleSize val="0"/>
        </c:dLbls>
        <c:marker val="1"/>
        <c:smooth val="0"/>
        <c:axId val="927883327"/>
        <c:axId val="927884287"/>
      </c:lineChart>
      <c:catAx>
        <c:axId val="9278833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ln>
                  <a:noFill/>
                </a:ln>
                <a:solidFill>
                  <a:schemeClr val="tx1">
                    <a:lumMod val="65000"/>
                    <a:lumOff val="35000"/>
                  </a:schemeClr>
                </a:solidFill>
                <a:latin typeface="Arial Black" panose="020B0A04020102020204" pitchFamily="34" charset="0"/>
                <a:ea typeface="+mn-ea"/>
                <a:cs typeface="+mn-cs"/>
              </a:defRPr>
            </a:pPr>
            <a:endParaRPr lang="en-US"/>
          </a:p>
        </c:txPr>
        <c:crossAx val="927884287"/>
        <c:crosses val="autoZero"/>
        <c:auto val="1"/>
        <c:lblAlgn val="ctr"/>
        <c:lblOffset val="100"/>
        <c:noMultiLvlLbl val="0"/>
      </c:catAx>
      <c:valAx>
        <c:axId val="927884287"/>
        <c:scaling>
          <c:orientation val="minMax"/>
        </c:scaling>
        <c:delete val="0"/>
        <c:axPos val="l"/>
        <c:numFmt formatCode="#,##0.0" sourceLinked="0"/>
        <c:majorTickMark val="none"/>
        <c:minorTickMark val="none"/>
        <c:tickLblPos val="nextTo"/>
        <c:spPr>
          <a:noFill/>
          <a:ln w="1587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ln>
                  <a:noFill/>
                </a:ln>
                <a:solidFill>
                  <a:schemeClr val="tx1">
                    <a:lumMod val="65000"/>
                    <a:lumOff val="35000"/>
                  </a:schemeClr>
                </a:solidFill>
                <a:latin typeface="Arial Black" panose="020B0A04020102020204" pitchFamily="34" charset="0"/>
                <a:ea typeface="+mn-ea"/>
                <a:cs typeface="+mn-cs"/>
              </a:defRPr>
            </a:pPr>
            <a:endParaRPr lang="en-US"/>
          </a:p>
        </c:txPr>
        <c:crossAx val="927883327"/>
        <c:crosses val="autoZero"/>
        <c:crossBetween val="between"/>
        <c:dispUnits>
          <c:builtInUnit val="millions"/>
          <c:dispUnitsLbl>
            <c:tx>
              <c:rich>
                <a:bodyPr rot="-5400000" spcFirstLastPara="1" vertOverflow="ellipsis" vert="horz" wrap="square" anchor="ctr" anchorCtr="1"/>
                <a:lstStyle/>
                <a:p>
                  <a:pPr>
                    <a:defRPr sz="1197" b="0" i="0" u="none" strike="noStrike" kern="1200" cap="all" baseline="0">
                      <a:ln>
                        <a:noFill/>
                      </a:ln>
                      <a:solidFill>
                        <a:schemeClr val="tx1">
                          <a:lumMod val="65000"/>
                          <a:lumOff val="35000"/>
                        </a:schemeClr>
                      </a:solidFill>
                      <a:latin typeface="+mn-lt"/>
                      <a:ea typeface="+mn-ea"/>
                      <a:cs typeface="+mn-cs"/>
                    </a:defRPr>
                  </a:pPr>
                  <a:r>
                    <a:rPr lang="en-CA" dirty="0">
                      <a:latin typeface="Arial Black" panose="020B0A04020102020204" pitchFamily="34" charset="0"/>
                    </a:rPr>
                    <a:t>Million ops per second</a:t>
                  </a:r>
                </a:p>
              </c:rich>
            </c:tx>
            <c:spPr>
              <a:noFill/>
              <a:ln>
                <a:noFill/>
              </a:ln>
              <a:effectLst/>
            </c:spPr>
            <c:txPr>
              <a:bodyPr rot="-5400000" spcFirstLastPara="1" vertOverflow="ellipsis" vert="horz" wrap="square" anchor="ctr" anchorCtr="1"/>
              <a:lstStyle/>
              <a:p>
                <a:pPr>
                  <a:defRPr sz="1197" b="0" i="0" u="none" strike="noStrike" kern="1200" cap="all" baseline="0">
                    <a:ln>
                      <a:noFill/>
                    </a:ln>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ln>
                  <a:noFill/>
                </a:ln>
                <a:solidFill>
                  <a:schemeClr val="tx1">
                    <a:lumMod val="65000"/>
                    <a:lumOff val="35000"/>
                  </a:schemeClr>
                </a:solidFill>
                <a:latin typeface="+mn-lt"/>
                <a:ea typeface="+mn-ea"/>
                <a:cs typeface="+mn-cs"/>
              </a:defRPr>
            </a:pPr>
            <a:r>
              <a:rPr lang="en-CA" dirty="0"/>
              <a:t>Optimistic list throughput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ln>
                <a:noFill/>
              </a:ln>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c:v>
                </c:pt>
              </c:strCache>
            </c:strRef>
          </c:tx>
          <c:spPr>
            <a:ln w="50800" cap="rnd">
              <a:solidFill>
                <a:schemeClr val="accent6"/>
              </a:solidFill>
              <a:round/>
            </a:ln>
            <a:effectLst/>
          </c:spPr>
          <c:marker>
            <c:symbol val="diamond"/>
            <c:size val="8"/>
            <c:spPr>
              <a:solidFill>
                <a:schemeClr val="accent1"/>
              </a:solidFill>
              <a:ln w="38100">
                <a:solidFill>
                  <a:schemeClr val="accent1"/>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Sheet1!$B$2:$B$10</c:f>
              <c:numCache>
                <c:formatCode>General</c:formatCode>
                <c:ptCount val="9"/>
                <c:pt idx="0">
                  <c:v>110252</c:v>
                </c:pt>
                <c:pt idx="1">
                  <c:v>424873</c:v>
                </c:pt>
                <c:pt idx="2">
                  <c:v>742902</c:v>
                </c:pt>
                <c:pt idx="3">
                  <c:v>965807</c:v>
                </c:pt>
                <c:pt idx="4">
                  <c:v>1314741</c:v>
                </c:pt>
                <c:pt idx="5">
                  <c:v>1352143</c:v>
                </c:pt>
                <c:pt idx="6">
                  <c:v>1429726.5</c:v>
                </c:pt>
                <c:pt idx="7">
                  <c:v>1819756</c:v>
                </c:pt>
                <c:pt idx="8">
                  <c:v>1863524</c:v>
                </c:pt>
              </c:numCache>
            </c:numRef>
          </c:val>
          <c:smooth val="0"/>
          <c:extLst>
            <c:ext xmlns:c16="http://schemas.microsoft.com/office/drawing/2014/chart" uri="{C3380CC4-5D6E-409C-BE32-E72D297353CC}">
              <c16:uniqueId val="{00000000-61B6-46C3-8D7D-7CC18F5A464C}"/>
            </c:ext>
          </c:extLst>
        </c:ser>
        <c:ser>
          <c:idx val="1"/>
          <c:order val="1"/>
          <c:tx>
            <c:strRef>
              <c:f>Sheet1!$C$1</c:f>
              <c:strCache>
                <c:ptCount val="1"/>
                <c:pt idx="0">
                  <c:v>IBR</c:v>
                </c:pt>
              </c:strCache>
            </c:strRef>
          </c:tx>
          <c:spPr>
            <a:ln w="38100" cap="rnd">
              <a:solidFill>
                <a:schemeClr val="tx2">
                  <a:lumMod val="75000"/>
                </a:schemeClr>
              </a:solidFill>
              <a:round/>
            </a:ln>
            <a:effectLst/>
          </c:spPr>
          <c:marker>
            <c:symbol val="square"/>
            <c:size val="8"/>
            <c:spPr>
              <a:solidFill>
                <a:schemeClr val="accent2"/>
              </a:solidFill>
              <a:ln w="31750">
                <a:solidFill>
                  <a:schemeClr val="accent2"/>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Sheet1!$C$2:$C$10</c:f>
              <c:numCache>
                <c:formatCode>General</c:formatCode>
                <c:ptCount val="9"/>
                <c:pt idx="0">
                  <c:v>92975.5</c:v>
                </c:pt>
                <c:pt idx="1">
                  <c:v>286426</c:v>
                </c:pt>
                <c:pt idx="2">
                  <c:v>425513</c:v>
                </c:pt>
                <c:pt idx="3">
                  <c:v>435186.5</c:v>
                </c:pt>
                <c:pt idx="4">
                  <c:v>475870</c:v>
                </c:pt>
                <c:pt idx="5">
                  <c:v>502385</c:v>
                </c:pt>
                <c:pt idx="6">
                  <c:v>536782.5</c:v>
                </c:pt>
                <c:pt idx="7">
                  <c:v>572103.5</c:v>
                </c:pt>
                <c:pt idx="8">
                  <c:v>569492</c:v>
                </c:pt>
              </c:numCache>
            </c:numRef>
          </c:val>
          <c:smooth val="0"/>
          <c:extLst>
            <c:ext xmlns:c16="http://schemas.microsoft.com/office/drawing/2014/chart" uri="{C3380CC4-5D6E-409C-BE32-E72D297353CC}">
              <c16:uniqueId val="{00000001-61B6-46C3-8D7D-7CC18F5A464C}"/>
            </c:ext>
          </c:extLst>
        </c:ser>
        <c:ser>
          <c:idx val="2"/>
          <c:order val="2"/>
          <c:tx>
            <c:strRef>
              <c:f>Sheet1!$D$1</c:f>
              <c:strCache>
                <c:ptCount val="1"/>
                <c:pt idx="0">
                  <c:v>HE</c:v>
                </c:pt>
              </c:strCache>
            </c:strRef>
          </c:tx>
          <c:spPr>
            <a:ln w="38100" cap="rnd">
              <a:solidFill>
                <a:schemeClr val="bg2">
                  <a:lumMod val="75000"/>
                </a:schemeClr>
              </a:solidFill>
              <a:round/>
            </a:ln>
            <a:effectLst/>
          </c:spPr>
          <c:marker>
            <c:symbol val="triangle"/>
            <c:size val="8"/>
            <c:spPr>
              <a:solidFill>
                <a:schemeClr val="accent3"/>
              </a:solidFill>
              <a:ln w="31750">
                <a:solidFill>
                  <a:schemeClr val="accent3"/>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Sheet1!$D$2:$D$10</c:f>
              <c:numCache>
                <c:formatCode>General</c:formatCode>
                <c:ptCount val="9"/>
                <c:pt idx="0">
                  <c:v>66713</c:v>
                </c:pt>
                <c:pt idx="1">
                  <c:v>210313.5</c:v>
                </c:pt>
                <c:pt idx="2">
                  <c:v>310995</c:v>
                </c:pt>
                <c:pt idx="3">
                  <c:v>374976.5</c:v>
                </c:pt>
                <c:pt idx="4">
                  <c:v>395571</c:v>
                </c:pt>
                <c:pt idx="5">
                  <c:v>391886.5</c:v>
                </c:pt>
                <c:pt idx="6">
                  <c:v>482158</c:v>
                </c:pt>
                <c:pt idx="7">
                  <c:v>481352</c:v>
                </c:pt>
                <c:pt idx="8">
                  <c:v>520652</c:v>
                </c:pt>
              </c:numCache>
            </c:numRef>
          </c:val>
          <c:smooth val="0"/>
          <c:extLst>
            <c:ext xmlns:c16="http://schemas.microsoft.com/office/drawing/2014/chart" uri="{C3380CC4-5D6E-409C-BE32-E72D297353CC}">
              <c16:uniqueId val="{00000002-61B6-46C3-8D7D-7CC18F5A464C}"/>
            </c:ext>
          </c:extLst>
        </c:ser>
        <c:ser>
          <c:idx val="3"/>
          <c:order val="3"/>
          <c:tx>
            <c:strRef>
              <c:f>Sheet1!$E$1</c:f>
              <c:strCache>
                <c:ptCount val="1"/>
                <c:pt idx="0">
                  <c:v>HP</c:v>
                </c:pt>
              </c:strCache>
            </c:strRef>
          </c:tx>
          <c:spPr>
            <a:ln w="38100" cap="rnd">
              <a:solidFill>
                <a:schemeClr val="accent4">
                  <a:lumMod val="50000"/>
                </a:schemeClr>
              </a:solidFill>
              <a:round/>
            </a:ln>
            <a:effectLst/>
          </c:spPr>
          <c:marker>
            <c:symbol val="x"/>
            <c:size val="8"/>
            <c:spPr>
              <a:noFill/>
              <a:ln w="31750">
                <a:solidFill>
                  <a:schemeClr val="accent4"/>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Sheet1!$E$2:$E$10</c:f>
              <c:numCache>
                <c:formatCode>General</c:formatCode>
                <c:ptCount val="9"/>
                <c:pt idx="0">
                  <c:v>59784</c:v>
                </c:pt>
                <c:pt idx="1">
                  <c:v>198531</c:v>
                </c:pt>
                <c:pt idx="2">
                  <c:v>314007.5</c:v>
                </c:pt>
                <c:pt idx="3">
                  <c:v>317878.5</c:v>
                </c:pt>
                <c:pt idx="4">
                  <c:v>367329.5</c:v>
                </c:pt>
                <c:pt idx="5">
                  <c:v>412487.5</c:v>
                </c:pt>
                <c:pt idx="6">
                  <c:v>382663.5</c:v>
                </c:pt>
                <c:pt idx="7">
                  <c:v>463032.5</c:v>
                </c:pt>
                <c:pt idx="8">
                  <c:v>445421</c:v>
                </c:pt>
              </c:numCache>
            </c:numRef>
          </c:val>
          <c:smooth val="0"/>
          <c:extLst>
            <c:ext xmlns:c16="http://schemas.microsoft.com/office/drawing/2014/chart" uri="{C3380CC4-5D6E-409C-BE32-E72D297353CC}">
              <c16:uniqueId val="{00000003-61B6-46C3-8D7D-7CC18F5A464C}"/>
            </c:ext>
          </c:extLst>
        </c:ser>
        <c:ser>
          <c:idx val="4"/>
          <c:order val="4"/>
          <c:tx>
            <c:strRef>
              <c:f>Sheet1!$F$1</c:f>
              <c:strCache>
                <c:ptCount val="1"/>
                <c:pt idx="0">
                  <c:v>none</c:v>
                </c:pt>
              </c:strCache>
            </c:strRef>
          </c:tx>
          <c:spPr>
            <a:ln w="38100" cap="rnd">
              <a:solidFill>
                <a:schemeClr val="accent5"/>
              </a:solidFill>
              <a:prstDash val="dash"/>
              <a:round/>
            </a:ln>
            <a:effectLst/>
          </c:spPr>
          <c:marker>
            <c:symbol val="circle"/>
            <c:size val="8"/>
            <c:spPr>
              <a:solidFill>
                <a:schemeClr val="accent5"/>
              </a:solidFill>
              <a:ln w="9525">
                <a:solidFill>
                  <a:schemeClr val="accent5"/>
                </a:solidFill>
                <a:round/>
              </a:ln>
              <a:effectLst/>
            </c:spPr>
          </c:marker>
          <c:cat>
            <c:numRef>
              <c:f>Sheet1!$A$2:$A$10</c:f>
              <c:numCache>
                <c:formatCode>General</c:formatCode>
                <c:ptCount val="9"/>
                <c:pt idx="0">
                  <c:v>1</c:v>
                </c:pt>
                <c:pt idx="1">
                  <c:v>4</c:v>
                </c:pt>
                <c:pt idx="2">
                  <c:v>8</c:v>
                </c:pt>
                <c:pt idx="3">
                  <c:v>12</c:v>
                </c:pt>
                <c:pt idx="4">
                  <c:v>16</c:v>
                </c:pt>
                <c:pt idx="5">
                  <c:v>20</c:v>
                </c:pt>
                <c:pt idx="6">
                  <c:v>24</c:v>
                </c:pt>
                <c:pt idx="7">
                  <c:v>28</c:v>
                </c:pt>
                <c:pt idx="8">
                  <c:v>32</c:v>
                </c:pt>
              </c:numCache>
            </c:numRef>
          </c:cat>
          <c:val>
            <c:numRef>
              <c:f>Sheet1!$F$2:$F$10</c:f>
              <c:numCache>
                <c:formatCode>General</c:formatCode>
                <c:ptCount val="9"/>
                <c:pt idx="0">
                  <c:v>205855.5</c:v>
                </c:pt>
                <c:pt idx="1">
                  <c:v>527541.5</c:v>
                </c:pt>
                <c:pt idx="2">
                  <c:v>633258.5</c:v>
                </c:pt>
                <c:pt idx="3">
                  <c:v>739402.5</c:v>
                </c:pt>
                <c:pt idx="4">
                  <c:v>769679</c:v>
                </c:pt>
                <c:pt idx="5">
                  <c:v>737263.5</c:v>
                </c:pt>
                <c:pt idx="6">
                  <c:v>776821.5</c:v>
                </c:pt>
                <c:pt idx="7">
                  <c:v>823487</c:v>
                </c:pt>
                <c:pt idx="8">
                  <c:v>845517</c:v>
                </c:pt>
              </c:numCache>
            </c:numRef>
          </c:val>
          <c:smooth val="0"/>
          <c:extLst>
            <c:ext xmlns:c16="http://schemas.microsoft.com/office/drawing/2014/chart" uri="{C3380CC4-5D6E-409C-BE32-E72D297353CC}">
              <c16:uniqueId val="{00000004-61B6-46C3-8D7D-7CC18F5A464C}"/>
            </c:ext>
          </c:extLst>
        </c:ser>
        <c:dLbls>
          <c:showLegendKey val="0"/>
          <c:showVal val="0"/>
          <c:showCatName val="0"/>
          <c:showSerName val="0"/>
          <c:showPercent val="0"/>
          <c:showBubbleSize val="0"/>
        </c:dLbls>
        <c:marker val="1"/>
        <c:smooth val="0"/>
        <c:axId val="927883327"/>
        <c:axId val="927884287"/>
      </c:lineChart>
      <c:catAx>
        <c:axId val="9278833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ln>
                  <a:noFill/>
                </a:ln>
                <a:solidFill>
                  <a:schemeClr val="tx1">
                    <a:lumMod val="65000"/>
                    <a:lumOff val="35000"/>
                  </a:schemeClr>
                </a:solidFill>
                <a:latin typeface="Arial Black" panose="020B0A04020102020204" pitchFamily="34" charset="0"/>
                <a:ea typeface="+mn-ea"/>
                <a:cs typeface="+mn-cs"/>
              </a:defRPr>
            </a:pPr>
            <a:endParaRPr lang="en-US"/>
          </a:p>
        </c:txPr>
        <c:crossAx val="927884287"/>
        <c:crosses val="autoZero"/>
        <c:auto val="1"/>
        <c:lblAlgn val="ctr"/>
        <c:lblOffset val="100"/>
        <c:noMultiLvlLbl val="0"/>
      </c:catAx>
      <c:valAx>
        <c:axId val="927884287"/>
        <c:scaling>
          <c:orientation val="minMax"/>
        </c:scaling>
        <c:delete val="0"/>
        <c:axPos val="l"/>
        <c:numFmt formatCode="#,##0.0" sourceLinked="0"/>
        <c:majorTickMark val="none"/>
        <c:minorTickMark val="none"/>
        <c:tickLblPos val="nextTo"/>
        <c:spPr>
          <a:noFill/>
          <a:ln w="1587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ln>
                  <a:noFill/>
                </a:ln>
                <a:solidFill>
                  <a:schemeClr val="tx1">
                    <a:lumMod val="65000"/>
                    <a:lumOff val="35000"/>
                  </a:schemeClr>
                </a:solidFill>
                <a:latin typeface="Arial Black" panose="020B0A04020102020204" pitchFamily="34" charset="0"/>
                <a:ea typeface="+mn-ea"/>
                <a:cs typeface="+mn-cs"/>
              </a:defRPr>
            </a:pPr>
            <a:endParaRPr lang="en-US"/>
          </a:p>
        </c:txPr>
        <c:crossAx val="927883327"/>
        <c:crosses val="autoZero"/>
        <c:crossBetween val="between"/>
        <c:dispUnits>
          <c:builtInUnit val="millions"/>
          <c:dispUnitsLbl>
            <c:tx>
              <c:rich>
                <a:bodyPr rot="-5400000" spcFirstLastPara="1" vertOverflow="ellipsis" vert="horz" wrap="square" anchor="ctr" anchorCtr="1"/>
                <a:lstStyle/>
                <a:p>
                  <a:pPr>
                    <a:defRPr sz="1197" b="0" i="0" u="none" strike="noStrike" kern="1200" cap="all" baseline="0">
                      <a:ln>
                        <a:noFill/>
                      </a:ln>
                      <a:solidFill>
                        <a:schemeClr val="tx1">
                          <a:lumMod val="65000"/>
                          <a:lumOff val="35000"/>
                        </a:schemeClr>
                      </a:solidFill>
                      <a:latin typeface="+mn-lt"/>
                      <a:ea typeface="+mn-ea"/>
                      <a:cs typeface="+mn-cs"/>
                    </a:defRPr>
                  </a:pPr>
                  <a:r>
                    <a:rPr lang="en-CA" dirty="0">
                      <a:latin typeface="Arial Black" panose="020B0A04020102020204" pitchFamily="34" charset="0"/>
                    </a:rPr>
                    <a:t>Million ops per second</a:t>
                  </a:r>
                </a:p>
              </c:rich>
            </c:tx>
            <c:spPr>
              <a:noFill/>
              <a:ln>
                <a:noFill/>
              </a:ln>
              <a:effectLst/>
            </c:spPr>
            <c:txPr>
              <a:bodyPr rot="-5400000" spcFirstLastPara="1" vertOverflow="ellipsis" vert="horz" wrap="square" anchor="ctr" anchorCtr="1"/>
              <a:lstStyle/>
              <a:p>
                <a:pPr>
                  <a:defRPr sz="1197" b="0" i="0" u="none" strike="noStrike" kern="1200" cap="all" baseline="0">
                    <a:ln>
                      <a:noFill/>
                    </a:ln>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2400" dirty="0"/>
              <a:t>OPTIMISTIC LIST</a:t>
            </a:r>
          </a:p>
          <a:p>
            <a:pPr>
              <a:defRPr/>
            </a:pPr>
            <a:r>
              <a:rPr lang="en-CA" sz="2400" dirty="0"/>
              <a:t>UNRECLAIMED NODES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6"/>
            </a:solidFill>
            <a:ln>
              <a:noFill/>
            </a:ln>
            <a:effectLst/>
          </c:spPr>
          <c:invertIfNegative val="0"/>
          <c:cat>
            <c:numRef>
              <c:f>Sheet1!$A$2:$A$6</c:f>
              <c:numCache>
                <c:formatCode>General</c:formatCode>
                <c:ptCount val="5"/>
                <c:pt idx="0">
                  <c:v>1000</c:v>
                </c:pt>
                <c:pt idx="1">
                  <c:v>2000</c:v>
                </c:pt>
                <c:pt idx="2">
                  <c:v>3000</c:v>
                </c:pt>
                <c:pt idx="3">
                  <c:v>4000</c:v>
                </c:pt>
                <c:pt idx="4">
                  <c:v>5000</c:v>
                </c:pt>
              </c:numCache>
            </c:num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C92E-45F6-BEE9-6DDA7C46D7BE}"/>
            </c:ext>
          </c:extLst>
        </c:ser>
        <c:ser>
          <c:idx val="1"/>
          <c:order val="1"/>
          <c:tx>
            <c:strRef>
              <c:f>Sheet1!$C$1</c:f>
              <c:strCache>
                <c:ptCount val="1"/>
                <c:pt idx="0">
                  <c:v>HP</c:v>
                </c:pt>
              </c:strCache>
            </c:strRef>
          </c:tx>
          <c:spPr>
            <a:solidFill>
              <a:srgbClr val="00B050"/>
            </a:solidFill>
            <a:ln>
              <a:noFill/>
            </a:ln>
            <a:effectLst/>
          </c:spPr>
          <c:invertIfNegative val="0"/>
          <c:cat>
            <c:numRef>
              <c:f>Sheet1!$A$2:$A$6</c:f>
              <c:numCache>
                <c:formatCode>General</c:formatCode>
                <c:ptCount val="5"/>
                <c:pt idx="0">
                  <c:v>1000</c:v>
                </c:pt>
                <c:pt idx="1">
                  <c:v>2000</c:v>
                </c:pt>
                <c:pt idx="2">
                  <c:v>3000</c:v>
                </c:pt>
                <c:pt idx="3">
                  <c:v>4000</c:v>
                </c:pt>
                <c:pt idx="4">
                  <c:v>5000</c:v>
                </c:pt>
              </c:numCache>
            </c:numRef>
          </c:cat>
          <c:val>
            <c:numRef>
              <c:f>Sheet1!$C$2:$C$6</c:f>
              <c:numCache>
                <c:formatCode>General</c:formatCode>
                <c:ptCount val="5"/>
                <c:pt idx="0">
                  <c:v>2132</c:v>
                </c:pt>
                <c:pt idx="1">
                  <c:v>1313</c:v>
                </c:pt>
                <c:pt idx="2">
                  <c:v>2018</c:v>
                </c:pt>
                <c:pt idx="3">
                  <c:v>2153</c:v>
                </c:pt>
                <c:pt idx="4">
                  <c:v>1334</c:v>
                </c:pt>
              </c:numCache>
            </c:numRef>
          </c:val>
          <c:extLst>
            <c:ext xmlns:c16="http://schemas.microsoft.com/office/drawing/2014/chart" uri="{C3380CC4-5D6E-409C-BE32-E72D297353CC}">
              <c16:uniqueId val="{00000001-C92E-45F6-BEE9-6DDA7C46D7BE}"/>
            </c:ext>
          </c:extLst>
        </c:ser>
        <c:ser>
          <c:idx val="2"/>
          <c:order val="2"/>
          <c:tx>
            <c:strRef>
              <c:f>Sheet1!$D$1</c:f>
              <c:strCache>
                <c:ptCount val="1"/>
                <c:pt idx="0">
                  <c:v>QSBR</c:v>
                </c:pt>
              </c:strCache>
            </c:strRef>
          </c:tx>
          <c:spPr>
            <a:solidFill>
              <a:schemeClr val="accent3"/>
            </a:solidFill>
            <a:ln>
              <a:noFill/>
            </a:ln>
            <a:effectLst/>
          </c:spPr>
          <c:invertIfNegative val="0"/>
          <c:cat>
            <c:numRef>
              <c:f>Sheet1!$A$2:$A$6</c:f>
              <c:numCache>
                <c:formatCode>General</c:formatCode>
                <c:ptCount val="5"/>
                <c:pt idx="0">
                  <c:v>1000</c:v>
                </c:pt>
                <c:pt idx="1">
                  <c:v>2000</c:v>
                </c:pt>
                <c:pt idx="2">
                  <c:v>3000</c:v>
                </c:pt>
                <c:pt idx="3">
                  <c:v>4000</c:v>
                </c:pt>
                <c:pt idx="4">
                  <c:v>5000</c:v>
                </c:pt>
              </c:numCache>
            </c:numRef>
          </c:cat>
          <c:val>
            <c:numRef>
              <c:f>Sheet1!$D$2:$D$6</c:f>
              <c:numCache>
                <c:formatCode>General</c:formatCode>
                <c:ptCount val="5"/>
                <c:pt idx="0">
                  <c:v>2347</c:v>
                </c:pt>
                <c:pt idx="1">
                  <c:v>1544</c:v>
                </c:pt>
                <c:pt idx="2">
                  <c:v>1687</c:v>
                </c:pt>
                <c:pt idx="3">
                  <c:v>2444</c:v>
                </c:pt>
                <c:pt idx="4">
                  <c:v>2112</c:v>
                </c:pt>
              </c:numCache>
            </c:numRef>
          </c:val>
          <c:extLst>
            <c:ext xmlns:c16="http://schemas.microsoft.com/office/drawing/2014/chart" uri="{C3380CC4-5D6E-409C-BE32-E72D297353CC}">
              <c16:uniqueId val="{00000002-C92E-45F6-BEE9-6DDA7C46D7BE}"/>
            </c:ext>
          </c:extLst>
        </c:ser>
        <c:ser>
          <c:idx val="3"/>
          <c:order val="3"/>
          <c:tx>
            <c:strRef>
              <c:f>Sheet1!$E$1</c:f>
              <c:strCache>
                <c:ptCount val="1"/>
                <c:pt idx="0">
                  <c:v>none</c:v>
                </c:pt>
              </c:strCache>
            </c:strRef>
          </c:tx>
          <c:spPr>
            <a:solidFill>
              <a:schemeClr val="accent5"/>
            </a:solidFill>
            <a:ln>
              <a:noFill/>
            </a:ln>
            <a:effectLst/>
          </c:spPr>
          <c:invertIfNegative val="0"/>
          <c:cat>
            <c:numRef>
              <c:f>Sheet1!$A$2:$A$6</c:f>
              <c:numCache>
                <c:formatCode>General</c:formatCode>
                <c:ptCount val="5"/>
                <c:pt idx="0">
                  <c:v>1000</c:v>
                </c:pt>
                <c:pt idx="1">
                  <c:v>2000</c:v>
                </c:pt>
                <c:pt idx="2">
                  <c:v>3000</c:v>
                </c:pt>
                <c:pt idx="3">
                  <c:v>4000</c:v>
                </c:pt>
                <c:pt idx="4">
                  <c:v>5000</c:v>
                </c:pt>
              </c:numCache>
            </c:numRef>
          </c:cat>
          <c:val>
            <c:numRef>
              <c:f>Sheet1!$E$2:$E$6</c:f>
              <c:numCache>
                <c:formatCode>General</c:formatCode>
                <c:ptCount val="5"/>
                <c:pt idx="0">
                  <c:v>4489</c:v>
                </c:pt>
                <c:pt idx="1">
                  <c:v>8453</c:v>
                </c:pt>
                <c:pt idx="2">
                  <c:v>12440</c:v>
                </c:pt>
                <c:pt idx="3">
                  <c:v>16454</c:v>
                </c:pt>
                <c:pt idx="4">
                  <c:v>20416</c:v>
                </c:pt>
              </c:numCache>
            </c:numRef>
          </c:val>
          <c:extLst>
            <c:ext xmlns:c16="http://schemas.microsoft.com/office/drawing/2014/chart" uri="{C3380CC4-5D6E-409C-BE32-E72D297353CC}">
              <c16:uniqueId val="{00000003-C92E-45F6-BEE9-6DDA7C46D7BE}"/>
            </c:ext>
          </c:extLst>
        </c:ser>
        <c:dLbls>
          <c:showLegendKey val="0"/>
          <c:showVal val="0"/>
          <c:showCatName val="0"/>
          <c:showSerName val="0"/>
          <c:showPercent val="0"/>
          <c:showBubbleSize val="0"/>
        </c:dLbls>
        <c:gapWidth val="219"/>
        <c:overlap val="-27"/>
        <c:axId val="148062816"/>
        <c:axId val="148063296"/>
      </c:barChart>
      <c:catAx>
        <c:axId val="14806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148063296"/>
        <c:crosses val="autoZero"/>
        <c:auto val="1"/>
        <c:lblAlgn val="ctr"/>
        <c:lblOffset val="100"/>
        <c:noMultiLvlLbl val="0"/>
      </c:catAx>
      <c:valAx>
        <c:axId val="14806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crossAx val="14806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Black" panose="020B0A040201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5/16/2023</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5/16/2023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Hello Everyone my name is AJAY …….. SINGH.</a:t>
            </a:r>
          </a:p>
          <a:p>
            <a:r>
              <a:rPr lang="en-CA" dirty="0"/>
              <a:t>And I work with Dr Trevor … Brown and Dr Michael Spear</a:t>
            </a:r>
          </a:p>
        </p:txBody>
      </p:sp>
    </p:spTree>
    <p:extLst>
      <p:ext uri="{BB962C8B-B14F-4D97-AF65-F5344CB8AC3E}">
        <p14:creationId xmlns:p14="http://schemas.microsoft.com/office/powerpoint/2010/main" val="74115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12416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&gt;&gt;&gt;  </a:t>
            </a:r>
            <a:r>
              <a:rPr lang="en-CA" dirty="0" err="1"/>
              <a:t>Similarilty</a:t>
            </a:r>
            <a:r>
              <a:rPr lang="en-CA" dirty="0"/>
              <a:t> with LL/SC</a:t>
            </a:r>
          </a:p>
          <a:p>
            <a:r>
              <a:rPr lang="en-CA" dirty="0"/>
              <a:t>HTM + ER</a:t>
            </a:r>
          </a:p>
          <a:p>
            <a:endParaRPr lang="en-CA" dirty="0"/>
          </a:p>
          <a:p>
            <a:r>
              <a:rPr lang="en-CA" dirty="0"/>
              <a:t>&gt;&gt;&gt;&gt; Tagging with other DS.</a:t>
            </a:r>
          </a:p>
          <a:p>
            <a:endParaRPr lang="en-CA" dirty="0"/>
          </a:p>
          <a:p>
            <a:endParaRPr lang="en-CA" dirty="0"/>
          </a:p>
        </p:txBody>
      </p:sp>
    </p:spTree>
    <p:extLst>
      <p:ext uri="{BB962C8B-B14F-4D97-AF65-F5344CB8AC3E}">
        <p14:creationId xmlns:p14="http://schemas.microsoft.com/office/powerpoint/2010/main" val="244351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want to take a look at this figure and guess what is happening?</a:t>
            </a:r>
          </a:p>
          <a:p>
            <a:endParaRPr lang="en-CA" dirty="0"/>
          </a:p>
          <a:p>
            <a:r>
              <a:rPr lang="en-CA" dirty="0"/>
              <a:t>This figure shows an Optimistic data structure, list in this case. These data structure have a nice property that searches </a:t>
            </a:r>
            <a:r>
              <a:rPr lang="en-CA" dirty="0" err="1"/>
              <a:t>donot</a:t>
            </a:r>
            <a:r>
              <a:rPr lang="en-CA" dirty="0"/>
              <a:t> acquiring any locks and locks are only acquired on a small region of the list when doing an update.</a:t>
            </a:r>
          </a:p>
          <a:p>
            <a:endParaRPr lang="en-CA" dirty="0"/>
          </a:p>
          <a:p>
            <a:r>
              <a:rPr lang="en-CA" dirty="0"/>
              <a:t>This makes such optimistic data structures highly scalable and it is not a surprise that these are increasingly getting popular.</a:t>
            </a:r>
          </a:p>
          <a:p>
            <a:endParaRPr lang="en-CA" dirty="0"/>
          </a:p>
        </p:txBody>
      </p:sp>
    </p:spTree>
    <p:extLst>
      <p:ext uri="{BB962C8B-B14F-4D97-AF65-F5344CB8AC3E}">
        <p14:creationId xmlns:p14="http://schemas.microsoft.com/office/powerpoint/2010/main" val="130006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But reclaiming memory in these data structure is a difficult problem.. </a:t>
            </a:r>
          </a:p>
          <a:p>
            <a:r>
              <a:rPr lang="en-CA" dirty="0"/>
              <a:t>Since searches do not take any locks ….</a:t>
            </a:r>
          </a:p>
          <a:p>
            <a:r>
              <a:rPr lang="en-CA" dirty="0"/>
              <a:t>they are unaware of concurrent deletes …. therefore they may access a freed node …</a:t>
            </a:r>
          </a:p>
          <a:p>
            <a:r>
              <a:rPr lang="en-CA" u="sng" dirty="0"/>
              <a:t>This results in use-after free errors.</a:t>
            </a:r>
          </a:p>
          <a:p>
            <a:endParaRPr lang="en-CA" dirty="0"/>
          </a:p>
          <a:p>
            <a:endParaRPr lang="en-CA" dirty="0"/>
          </a:p>
          <a:p>
            <a:r>
              <a:rPr lang="en-CA" dirty="0"/>
              <a:t>I will walk you through an example on how this could happen using the optimistic list.</a:t>
            </a:r>
          </a:p>
          <a:p>
            <a:endParaRPr lang="en-CA" dirty="0"/>
          </a:p>
          <a:p>
            <a:r>
              <a:rPr lang="en-CA" dirty="0"/>
              <a:t>Say, a thread T1 reaches node N1 by reading the next pointer of n1 and sleeps just before using n2.</a:t>
            </a:r>
          </a:p>
          <a:p>
            <a:r>
              <a:rPr lang="en-CA" dirty="0"/>
              <a:t>Another thread T2 is concurrently deleting n2, so it unlinks n2 and then frees it.</a:t>
            </a:r>
          </a:p>
          <a:p>
            <a:r>
              <a:rPr lang="en-CA" dirty="0"/>
              <a:t>Now if T1 wakes up and accesses n2 it will </a:t>
            </a:r>
            <a:r>
              <a:rPr lang="en-CA" u="sng" dirty="0"/>
              <a:t>incur use after free error</a:t>
            </a:r>
            <a:r>
              <a:rPr lang="en-CA" dirty="0"/>
              <a:t>, often leading to </a:t>
            </a:r>
            <a:r>
              <a:rPr lang="en-CA" dirty="0" err="1"/>
              <a:t>segfaults</a:t>
            </a:r>
            <a:r>
              <a:rPr lang="en-CA" dirty="0"/>
              <a:t>.</a:t>
            </a:r>
          </a:p>
          <a:p>
            <a:endParaRPr lang="en-CA" dirty="0"/>
          </a:p>
          <a:p>
            <a:r>
              <a:rPr lang="en-CA" dirty="0"/>
              <a:t>&lt;&lt;&lt;ODS have </a:t>
            </a:r>
            <a:r>
              <a:rPr lang="en-CA" dirty="0" err="1"/>
              <a:t>reclamaing</a:t>
            </a:r>
            <a:r>
              <a:rPr lang="en-CA" dirty="0"/>
              <a:t> challenge&gt;&gt;&gt;</a:t>
            </a:r>
          </a:p>
        </p:txBody>
      </p:sp>
    </p:spTree>
    <p:extLst>
      <p:ext uri="{BB962C8B-B14F-4D97-AF65-F5344CB8AC3E}">
        <p14:creationId xmlns:p14="http://schemas.microsoft.com/office/powerpoint/2010/main" val="133381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TO solve this problem of </a:t>
            </a:r>
            <a:r>
              <a:rPr lang="en-CA" b="0" dirty="0" err="1"/>
              <a:t>uaf</a:t>
            </a:r>
            <a:r>
              <a:rPr lang="en-CA" b="0" dirty="0"/>
              <a:t> error in ODS many safe memory reclamation algorithms exist. Most studied of them all  is hazard pointers.</a:t>
            </a:r>
          </a:p>
          <a:p>
            <a:r>
              <a:rPr lang="en-CA" b="0" dirty="0"/>
              <a:t>The way it works, is that all searching threads are required to reserve nodes before access and on the other side, any thread trying to free a node is required to scan all these per thread reservations and only free the unreserved nodes.</a:t>
            </a:r>
          </a:p>
          <a:p>
            <a:endParaRPr lang="en-CA" b="0" dirty="0"/>
          </a:p>
          <a:p>
            <a:r>
              <a:rPr lang="en-CA" b="0" dirty="0"/>
              <a:t>The problem with this this synchronization incurs overhead not only for updates but also for searchers in data structures.</a:t>
            </a:r>
          </a:p>
          <a:p>
            <a:endParaRPr lang="en-CA" b="0" dirty="0"/>
          </a:p>
          <a:p>
            <a:r>
              <a:rPr lang="en-CA" b="0" dirty="0"/>
              <a:t>A most common approach all </a:t>
            </a:r>
            <a:r>
              <a:rPr lang="en-CA" b="0" dirty="0" err="1"/>
              <a:t>smrs</a:t>
            </a:r>
            <a:r>
              <a:rPr lang="en-CA" b="0" dirty="0"/>
              <a:t> algos follow is to batch objects to be freed </a:t>
            </a:r>
            <a:r>
              <a:rPr lang="en-CA" b="0" dirty="0" err="1"/>
              <a:t>ie</a:t>
            </a:r>
            <a:r>
              <a:rPr lang="en-CA" b="0" dirty="0"/>
              <a:t> delay reclamation to amortize this reclamation overhead.</a:t>
            </a:r>
          </a:p>
          <a:p>
            <a:r>
              <a:rPr lang="en-CA" b="0" dirty="0"/>
              <a:t>Here it is done for performance reason but many other technique use batching safety of reclamation. Like EBR.</a:t>
            </a:r>
          </a:p>
          <a:p>
            <a:endParaRPr lang="en-CA" b="0" dirty="0"/>
          </a:p>
          <a:p>
            <a:r>
              <a:rPr lang="en-CA" dirty="0"/>
              <a:t>&lt;&lt;&lt;there are solutions already solving this  and their property&gt;&gt;&gt;</a:t>
            </a:r>
            <a:endParaRPr lang="en-CA" b="0" dirty="0"/>
          </a:p>
        </p:txBody>
      </p:sp>
    </p:spTree>
    <p:extLst>
      <p:ext uri="{BB962C8B-B14F-4D97-AF65-F5344CB8AC3E}">
        <p14:creationId xmlns:p14="http://schemas.microsoft.com/office/powerpoint/2010/main" val="287915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Though Batching solves a problem it introduces other complications.</a:t>
            </a:r>
          </a:p>
          <a:p>
            <a:r>
              <a:rPr lang="en-CA" dirty="0"/>
              <a:t>It leads to a </a:t>
            </a:r>
            <a:r>
              <a:rPr lang="en-CA" dirty="0" err="1"/>
              <a:t>tradeoff</a:t>
            </a:r>
            <a:r>
              <a:rPr lang="en-CA" dirty="0"/>
              <a:t> between speed and memory footprint. Programmers need to decide an optimal batch size.</a:t>
            </a:r>
          </a:p>
          <a:p>
            <a:endParaRPr lang="en-CA" dirty="0"/>
          </a:p>
          <a:p>
            <a:r>
              <a:rPr lang="en-CA" dirty="0"/>
              <a:t>where small batches though have low memory footprint, …. Make data structures very slow because reclamation happened frequently which causes rec overhead to be incurred more often.</a:t>
            </a:r>
          </a:p>
          <a:p>
            <a:endParaRPr lang="en-CA" dirty="0"/>
          </a:p>
          <a:p>
            <a:r>
              <a:rPr lang="en-CA" dirty="0"/>
              <a:t>On the other hand large batches make optimistic data structures faster but incur large memory footprint. This increases tail latency which hinders optimistic data structures from reaching full achievable performance.</a:t>
            </a:r>
          </a:p>
          <a:p>
            <a:endParaRPr lang="en-CA" dirty="0"/>
          </a:p>
          <a:p>
            <a:r>
              <a:rPr lang="en-CA" dirty="0"/>
              <a:t>Not only that, increased life time of nodes due to delay in freeing exposes them to side channel privacy attacks and hampers use of techniques like memory overcommitment in virtualized data centers.</a:t>
            </a:r>
          </a:p>
          <a:p>
            <a:endParaRPr lang="en-CA" dirty="0"/>
          </a:p>
          <a:p>
            <a:r>
              <a:rPr lang="en-CA" dirty="0"/>
              <a:t>Therefore an Ideal </a:t>
            </a:r>
            <a:r>
              <a:rPr lang="en-CA" dirty="0" err="1"/>
              <a:t>smr</a:t>
            </a:r>
            <a:r>
              <a:rPr lang="en-CA" dirty="0"/>
              <a:t> will avoid batching. and will be provide low memory footprint and yet be fast.</a:t>
            </a:r>
          </a:p>
          <a:p>
            <a:endParaRPr lang="en-CA" dirty="0"/>
          </a:p>
          <a:p>
            <a:r>
              <a:rPr lang="en-CA" dirty="0"/>
              <a:t>&lt;&lt;&lt;issue with batching so ideal solution will let go batching&gt;&gt;&gt;</a:t>
            </a:r>
          </a:p>
        </p:txBody>
      </p:sp>
    </p:spTree>
    <p:extLst>
      <p:ext uri="{BB962C8B-B14F-4D97-AF65-F5344CB8AC3E}">
        <p14:creationId xmlns:p14="http://schemas.microsoft.com/office/powerpoint/2010/main" val="394371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Targeting an ideal safe memory reclamation … we design conditional access which gets rid of batching, it has low memory footprint and it is fast.</a:t>
            </a:r>
          </a:p>
          <a:p>
            <a:r>
              <a:rPr lang="en-CA" dirty="0"/>
              <a:t>Moreover it provides sequential data structure like immediate reclamation.</a:t>
            </a:r>
          </a:p>
          <a:p>
            <a:endParaRPr lang="en-CA" dirty="0"/>
          </a:p>
          <a:p>
            <a:r>
              <a:rPr lang="en-CA" dirty="0"/>
              <a:t>How do we achieve this ideal reclamation?</a:t>
            </a:r>
          </a:p>
          <a:p>
            <a:r>
              <a:rPr lang="en-CA" dirty="0"/>
              <a:t>Well, we observe that every use after free error in data structures is preceded by coherence events at the cache level in hardware.</a:t>
            </a:r>
          </a:p>
          <a:p>
            <a:endParaRPr lang="en-CA" dirty="0"/>
          </a:p>
          <a:p>
            <a:r>
              <a:rPr lang="en-CA" dirty="0"/>
              <a:t>So Idea is simple, if somehow we can intercept these preceding coherence events  and expose the information gained from these events to the data structure.. Then searches could be made aware of a concurrent delete.</a:t>
            </a:r>
          </a:p>
          <a:p>
            <a:endParaRPr lang="en-CA" dirty="0"/>
          </a:p>
          <a:p>
            <a:r>
              <a:rPr lang="en-CA" dirty="0"/>
              <a:t>To be able to do this  we design new conditional memory access instructions. These instructions monitor cache coherence events and when used in programs allow data structures to skip/reading or writing on locations that it infers might be concurrently freed. Thus, it resolves avoid </a:t>
            </a:r>
            <a:r>
              <a:rPr lang="en-CA" dirty="0" err="1"/>
              <a:t>uaf</a:t>
            </a:r>
            <a:r>
              <a:rPr lang="en-CA" dirty="0"/>
              <a:t> errors.</a:t>
            </a:r>
          </a:p>
          <a:p>
            <a:endParaRPr lang="en-CA" dirty="0"/>
          </a:p>
          <a:p>
            <a:r>
              <a:rPr lang="en-CA" dirty="0"/>
              <a:t>This neat </a:t>
            </a:r>
            <a:r>
              <a:rPr lang="en-CA" dirty="0" err="1"/>
              <a:t>hw</a:t>
            </a:r>
            <a:r>
              <a:rPr lang="en-CA" dirty="0"/>
              <a:t>/</a:t>
            </a:r>
            <a:r>
              <a:rPr lang="en-CA" dirty="0" err="1"/>
              <a:t>sw</a:t>
            </a:r>
            <a:r>
              <a:rPr lang="en-CA" dirty="0"/>
              <a:t> codesign helps in </a:t>
            </a:r>
            <a:r>
              <a:rPr lang="en-CA" b="1" dirty="0"/>
              <a:t>reusing synchronization already happening at the cache level</a:t>
            </a:r>
            <a:r>
              <a:rPr lang="en-CA" dirty="0"/>
              <a:t> eliminating the need of reinventing the synchronization between searchers and freeing threads at the data structure level. As a result this technique is remarkably fast.</a:t>
            </a:r>
          </a:p>
          <a:p>
            <a:endParaRPr lang="en-CA" dirty="0"/>
          </a:p>
        </p:txBody>
      </p:sp>
    </p:spTree>
    <p:extLst>
      <p:ext uri="{BB962C8B-B14F-4D97-AF65-F5344CB8AC3E}">
        <p14:creationId xmlns:p14="http://schemas.microsoft.com/office/powerpoint/2010/main" val="394533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told you that key observation of optimistic data structures CA uses is that “use after free errors are preceded by some cache coherence events”</a:t>
            </a:r>
          </a:p>
          <a:p>
            <a:r>
              <a:rPr lang="en-US" dirty="0"/>
              <a:t>Lets take a look at these coherence events during user-after-free error in the same optimistic list where thread 1 is accessing node N2 and thread 2 is deleting it.</a:t>
            </a:r>
          </a:p>
          <a:p>
            <a:endParaRPr lang="en-US" dirty="0"/>
          </a:p>
          <a:p>
            <a:r>
              <a:rPr lang="en-US" dirty="0"/>
              <a:t>So, when thread 1 is currently reading the next field of N1 to reach N2; at the cache level it's cache will have </a:t>
            </a:r>
            <a:r>
              <a:rPr lang="en-US" dirty="0" err="1"/>
              <a:t>cacheline</a:t>
            </a:r>
            <a:r>
              <a:rPr lang="en-US" dirty="0"/>
              <a:t> with N1 in shared state.</a:t>
            </a:r>
          </a:p>
          <a:p>
            <a:endParaRPr lang="en-US" dirty="0"/>
          </a:p>
          <a:p>
            <a:r>
              <a:rPr lang="en-US" dirty="0"/>
              <a:t>And, when thread 2 reads N1 and N2 to delete N2. At the cache level it will have N1’s </a:t>
            </a:r>
            <a:r>
              <a:rPr lang="en-US" dirty="0" err="1"/>
              <a:t>cacheline</a:t>
            </a:r>
            <a:r>
              <a:rPr lang="en-US" dirty="0"/>
              <a:t> in shared state.</a:t>
            </a:r>
          </a:p>
          <a:p>
            <a:endParaRPr lang="en-US" dirty="0"/>
          </a:p>
          <a:p>
            <a:r>
              <a:rPr lang="en-US" dirty="0"/>
              <a:t>Now when thread  2 unlinks N2 by modifying N1's next field. At cache level this results in T2 invalidating the shared copy at T1's cache and getting the corresponding cache line in M state. After this T2 can modify and free N2.</a:t>
            </a:r>
          </a:p>
          <a:p>
            <a:endParaRPr lang="en-US" dirty="0"/>
          </a:p>
          <a:p>
            <a:r>
              <a:rPr lang="en-US" dirty="0"/>
              <a:t>Now if T1 wakes up, it will attempt using N2 which has been freed causing </a:t>
            </a:r>
            <a:r>
              <a:rPr lang="en-US" dirty="0" err="1"/>
              <a:t>uaf</a:t>
            </a:r>
            <a:r>
              <a:rPr lang="en-US" dirty="0"/>
              <a:t> error. It is worth repeating here that before deleting N2 thread 2 send invalidation to thread T1 which it acknowledged. And if Thread one instead of blindly accessing N2 leverages this information then it could avoid use after free error.</a:t>
            </a:r>
          </a:p>
          <a:p>
            <a:endParaRPr lang="en-US" dirty="0"/>
          </a:p>
          <a:p>
            <a:r>
              <a:rPr lang="en-US" dirty="0"/>
              <a:t>****</a:t>
            </a:r>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218028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Conditional access exposes these preceding events to programmers using conditional memory access primitives </a:t>
            </a:r>
            <a:r>
              <a:rPr lang="en-US" dirty="0" err="1"/>
              <a:t>cread</a:t>
            </a:r>
            <a:r>
              <a:rPr lang="en-US" dirty="0"/>
              <a:t> and </a:t>
            </a:r>
            <a:r>
              <a:rPr lang="en-US" dirty="0" err="1"/>
              <a:t>cwrite</a:t>
            </a:r>
            <a:r>
              <a:rPr lang="en-US" dirty="0"/>
              <a:t>.</a:t>
            </a:r>
          </a:p>
          <a:p>
            <a:r>
              <a:rPr lang="en-US" dirty="0"/>
              <a:t>So instead of using a normal read /write data structure can utilize </a:t>
            </a:r>
            <a:r>
              <a:rPr lang="en-US" dirty="0" err="1"/>
              <a:t>cread</a:t>
            </a:r>
            <a:r>
              <a:rPr lang="en-US" dirty="0"/>
              <a:t>/</a:t>
            </a:r>
            <a:r>
              <a:rPr lang="en-US" dirty="0" err="1"/>
              <a:t>cwrite</a:t>
            </a:r>
            <a:r>
              <a:rPr lang="en-US" dirty="0"/>
              <a:t>. Upon first </a:t>
            </a:r>
            <a:r>
              <a:rPr lang="en-US" dirty="0" err="1"/>
              <a:t>cread</a:t>
            </a:r>
            <a:r>
              <a:rPr lang="en-US" dirty="0"/>
              <a:t> on a shared node it tags the </a:t>
            </a:r>
            <a:r>
              <a:rPr lang="en-US" dirty="0" err="1"/>
              <a:t>cacheline</a:t>
            </a:r>
            <a:r>
              <a:rPr lang="en-US" dirty="0"/>
              <a:t> of that node, conceptually tagging a </a:t>
            </a:r>
            <a:r>
              <a:rPr lang="en-US" dirty="0" err="1"/>
              <a:t>cacheline</a:t>
            </a:r>
            <a:r>
              <a:rPr lang="en-US" dirty="0"/>
              <a:t> is equivalent to adding it to a tag set. Tagging a </a:t>
            </a:r>
            <a:r>
              <a:rPr lang="en-US" dirty="0" err="1"/>
              <a:t>cacheline</a:t>
            </a:r>
            <a:r>
              <a:rPr lang="en-US" dirty="0"/>
              <a:t> signifies that a thread is interested in monitoring invalidation events to this </a:t>
            </a:r>
            <a:r>
              <a:rPr lang="en-US" dirty="0" err="1"/>
              <a:t>cacheline</a:t>
            </a:r>
            <a:r>
              <a:rPr lang="en-US" dirty="0"/>
              <a:t>.</a:t>
            </a:r>
          </a:p>
          <a:p>
            <a:r>
              <a:rPr lang="en-US" dirty="0"/>
              <a:t>….. and any subsequent </a:t>
            </a:r>
            <a:r>
              <a:rPr lang="en-US" dirty="0" err="1"/>
              <a:t>creads</a:t>
            </a:r>
            <a:r>
              <a:rPr lang="en-US" dirty="0"/>
              <a:t> or </a:t>
            </a:r>
            <a:r>
              <a:rPr lang="en-US" dirty="0" err="1"/>
              <a:t>cwrites</a:t>
            </a:r>
            <a:r>
              <a:rPr lang="en-US" dirty="0"/>
              <a:t> before reading or writing on that </a:t>
            </a:r>
            <a:r>
              <a:rPr lang="en-US" dirty="0" err="1"/>
              <a:t>cachecline</a:t>
            </a:r>
            <a:r>
              <a:rPr lang="en-US" dirty="0"/>
              <a:t> will verify whether the tagged location has been invalidated and return an appropriate status to program.</a:t>
            </a:r>
          </a:p>
          <a:p>
            <a:endParaRPr lang="en-US" dirty="0"/>
          </a:p>
          <a:p>
            <a:r>
              <a:rPr lang="en-US" dirty="0"/>
              <a:t>These locations can be removed from the tag set using a clear instruction.</a:t>
            </a:r>
          </a:p>
          <a:p>
            <a:endParaRPr lang="en-US" dirty="0"/>
          </a:p>
          <a:p>
            <a:r>
              <a:rPr lang="en-US" dirty="0"/>
              <a:t>So, for the simple optimistic list, when T1 reads N1 for the first time it adds it to its tag set.</a:t>
            </a:r>
          </a:p>
          <a:p>
            <a:r>
              <a:rPr lang="en-US" dirty="0"/>
              <a:t>And when  T2 invalidates this address in the T1’s tag set. T1 records it.</a:t>
            </a:r>
          </a:p>
          <a:p>
            <a:r>
              <a:rPr lang="en-US" dirty="0"/>
              <a:t>And the subsequent </a:t>
            </a:r>
            <a:r>
              <a:rPr lang="en-US" dirty="0" err="1"/>
              <a:t>cread</a:t>
            </a:r>
            <a:r>
              <a:rPr lang="en-US" dirty="0"/>
              <a:t> by T1 will use the fact that the cache line has been invalidated and prevent use after free error in program.</a:t>
            </a:r>
          </a:p>
          <a:p>
            <a:endParaRPr lang="en-US" dirty="0"/>
          </a:p>
          <a:p>
            <a:r>
              <a:rPr lang="en-US" dirty="0"/>
              <a:t>------------------------------------------------------------------------------------------------------------------------------------------------------------</a:t>
            </a:r>
          </a:p>
          <a:p>
            <a:endParaRPr lang="en-US" dirty="0"/>
          </a:p>
          <a:p>
            <a:pPr algn="l"/>
            <a:endParaRPr lang="en-US" b="0" i="0" dirty="0">
              <a:solidFill>
                <a:srgbClr val="D1D5DB"/>
              </a:solidFill>
              <a:effectLst/>
              <a:latin typeface="Söhne"/>
            </a:endParaRPr>
          </a:p>
          <a:p>
            <a:pPr algn="l"/>
            <a:r>
              <a:rPr lang="en-US" b="0" i="0" dirty="0">
                <a:solidFill>
                  <a:srgbClr val="D1D5DB"/>
                </a:solidFill>
                <a:effectLst/>
                <a:latin typeface="Söhne"/>
              </a:rPr>
              <a:t>In the case of a simple optimistic list, when Thread 1 (T1) reads N1 for the first time, it adds N1 to its tag set. When Thread 2 (T2) invalidates this address in T1's tag set, T1 records this invalidation. Subsequent </a:t>
            </a:r>
            <a:r>
              <a:rPr lang="en-US" b="0" i="0" dirty="0" err="1">
                <a:solidFill>
                  <a:srgbClr val="D1D5DB"/>
                </a:solidFill>
                <a:effectLst/>
                <a:latin typeface="Söhne"/>
              </a:rPr>
              <a:t>cread</a:t>
            </a:r>
            <a:r>
              <a:rPr lang="en-US" b="0" i="0" dirty="0">
                <a:solidFill>
                  <a:srgbClr val="D1D5DB"/>
                </a:solidFill>
                <a:effectLst/>
                <a:latin typeface="Söhne"/>
              </a:rPr>
              <a:t> operations by T1 will detect that the cache line has been invalidated, preventing use after free errors in the program."</a:t>
            </a:r>
          </a:p>
          <a:p>
            <a:endParaRPr lang="en-CA" dirty="0"/>
          </a:p>
        </p:txBody>
      </p:sp>
    </p:spTree>
    <p:extLst>
      <p:ext uri="{BB962C8B-B14F-4D97-AF65-F5344CB8AC3E}">
        <p14:creationId xmlns:p14="http://schemas.microsoft.com/office/powerpoint/2010/main" val="277803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p>
          <a:p>
            <a:r>
              <a:rPr lang="en-CA" dirty="0"/>
              <a:t>We prototype CA on a multicore graphite simulator. The plots shown are for a </a:t>
            </a:r>
            <a:r>
              <a:rPr lang="en-CA" dirty="0" err="1"/>
              <a:t>lazylist</a:t>
            </a:r>
            <a:r>
              <a:rPr lang="en-CA" dirty="0"/>
              <a:t> with 100% updates and max size of 1000 nodes.</a:t>
            </a:r>
          </a:p>
          <a:p>
            <a:endParaRPr lang="en-CA" dirty="0"/>
          </a:p>
          <a:p>
            <a:r>
              <a:rPr lang="en-CA" dirty="0"/>
              <a:t>Left side plot shows throughput of the list with thread counts as X axis. As seen CA curve outperforms other reclamation techniques: </a:t>
            </a:r>
          </a:p>
          <a:p>
            <a:r>
              <a:rPr lang="en-CA" dirty="0"/>
              <a:t>Because unlike other reclamation techniques it does not require extra sync between </a:t>
            </a:r>
            <a:r>
              <a:rPr lang="en-CA" dirty="0" err="1"/>
              <a:t>serchers</a:t>
            </a:r>
            <a:r>
              <a:rPr lang="en-CA" dirty="0"/>
              <a:t> and freeing threads and induces no extra cache traffic.</a:t>
            </a:r>
          </a:p>
          <a:p>
            <a:endParaRPr lang="en-CA" dirty="0"/>
          </a:p>
          <a:p>
            <a:r>
              <a:rPr lang="en-CA" dirty="0"/>
              <a:t>CA also outperforms no reclamation based list because of its conditional read and writes which unlike normal reads/writes do not incur cache miss penalties on </a:t>
            </a:r>
            <a:r>
              <a:rPr lang="en-CA"/>
              <a:t>contended nodes.</a:t>
            </a:r>
            <a:endParaRPr lang="en-CA" dirty="0"/>
          </a:p>
          <a:p>
            <a:endParaRPr lang="en-CA" dirty="0"/>
          </a:p>
          <a:p>
            <a:r>
              <a:rPr lang="en-CA" dirty="0"/>
              <a:t>If we see L1D stalls in nanoseconds the performance difference become more clear. Here CA occurs least stalls in ns </a:t>
            </a:r>
            <a:r>
              <a:rPr lang="en-CA" dirty="0" err="1"/>
              <a:t>ie</a:t>
            </a:r>
            <a:r>
              <a:rPr lang="en-CA" dirty="0"/>
              <a:t> 3K.. </a:t>
            </a:r>
          </a:p>
          <a:p>
            <a:endParaRPr lang="en-CA" dirty="0"/>
          </a:p>
          <a:p>
            <a:r>
              <a:rPr lang="en-CA" dirty="0"/>
              <a:t>Right side shows number of </a:t>
            </a:r>
            <a:r>
              <a:rPr lang="en-CA" dirty="0" err="1"/>
              <a:t>unreclaimed</a:t>
            </a:r>
            <a:r>
              <a:rPr lang="en-CA" dirty="0"/>
              <a:t> nodes vs different times in execution of an experiment for update only workloads. It represent memory consumption behaviour of the list.</a:t>
            </a:r>
          </a:p>
          <a:p>
            <a:r>
              <a:rPr lang="en-CA" dirty="0"/>
              <a:t>As seen, CA has 0 </a:t>
            </a:r>
            <a:r>
              <a:rPr lang="en-CA" dirty="0" err="1"/>
              <a:t>unreclaimed</a:t>
            </a:r>
            <a:r>
              <a:rPr lang="en-CA" dirty="0"/>
              <a:t> nodes while other have high number of </a:t>
            </a:r>
            <a:r>
              <a:rPr lang="en-CA" dirty="0" err="1"/>
              <a:t>unreclaimed</a:t>
            </a:r>
            <a:r>
              <a:rPr lang="en-CA" dirty="0"/>
              <a:t> nodes.</a:t>
            </a:r>
          </a:p>
          <a:p>
            <a:endParaRPr lang="en-CA" dirty="0"/>
          </a:p>
          <a:p>
            <a:r>
              <a:rPr lang="en-CA" dirty="0"/>
              <a:t>L1 cache utilization + localization of misses penalties + backoff effect</a:t>
            </a:r>
          </a:p>
        </p:txBody>
      </p:sp>
    </p:spTree>
    <p:extLst>
      <p:ext uri="{BB962C8B-B14F-4D97-AF65-F5344CB8AC3E}">
        <p14:creationId xmlns:p14="http://schemas.microsoft.com/office/powerpoint/2010/main" val="324023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2644727"/>
            <a:ext cx="10515600" cy="640080"/>
          </a:xfrm>
        </p:spPr>
        <p:txBody>
          <a:bodyPr/>
          <a:lstStyle/>
          <a:p>
            <a:r>
              <a:rPr lang="en-US" dirty="0"/>
              <a:t>Efficient Hardware primitives for immediate reclamation in Optimistic data structures</a:t>
            </a: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p:txBody>
          <a:bodyPr/>
          <a:lstStyle/>
          <a:p>
            <a:r>
              <a:rPr lang="en-US" dirty="0"/>
              <a:t>Ajay Singh, Trevor brown and Michael spear</a:t>
            </a:r>
          </a:p>
        </p:txBody>
      </p:sp>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13D0-0531-72E2-2963-9B10400D9CE6}"/>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02542609-7A71-BC3E-CBE7-895FF429EF56}"/>
              </a:ext>
            </a:extLst>
          </p:cNvPr>
          <p:cNvSpPr>
            <a:spLocks noGrp="1"/>
          </p:cNvSpPr>
          <p:nvPr>
            <p:ph idx="1"/>
          </p:nvPr>
        </p:nvSpPr>
        <p:spPr>
          <a:xfrm>
            <a:off x="805543" y="1500841"/>
            <a:ext cx="10588171" cy="4352544"/>
          </a:xfrm>
        </p:spPr>
        <p:txBody>
          <a:bodyPr/>
          <a:lstStyle/>
          <a:p>
            <a:pPr>
              <a:buFont typeface="Wingdings" panose="05000000000000000000" pitchFamily="2" charset="2"/>
              <a:buChar char="Ø"/>
            </a:pPr>
            <a:r>
              <a:rPr lang="en-CA" sz="2800" b="1" dirty="0"/>
              <a:t>Conditional Access:</a:t>
            </a:r>
            <a:r>
              <a:rPr lang="en-CA" sz="2800" dirty="0"/>
              <a:t> Fast Reclamation OR Immediate Reclamation? </a:t>
            </a:r>
            <a:r>
              <a:rPr lang="en-CA" sz="3200" dirty="0">
                <a:solidFill>
                  <a:srgbClr val="C00000"/>
                </a:solidFill>
                <a:highlight>
                  <a:srgbClr val="FFFF00"/>
                </a:highlight>
              </a:rPr>
              <a:t>Take Both</a:t>
            </a:r>
          </a:p>
          <a:p>
            <a:pPr>
              <a:buFont typeface="Wingdings" panose="05000000000000000000" pitchFamily="2" charset="2"/>
              <a:buChar char="Ø"/>
            </a:pPr>
            <a:r>
              <a:rPr lang="en-CA" sz="2800" b="1" dirty="0"/>
              <a:t>Key Idea:</a:t>
            </a:r>
            <a:r>
              <a:rPr lang="en-CA" sz="2800" dirty="0"/>
              <a:t> Leverage hardware software codesign to harness existing cache events </a:t>
            </a:r>
            <a:r>
              <a:rPr lang="en-CA" sz="2800"/>
              <a:t>to prevent use-after-free </a:t>
            </a:r>
            <a:r>
              <a:rPr lang="en-CA" sz="2800" dirty="0"/>
              <a:t>errors.</a:t>
            </a:r>
          </a:p>
          <a:p>
            <a:pPr marL="0" indent="0">
              <a:buNone/>
            </a:pPr>
            <a:endParaRPr lang="en-CA" sz="2800" b="1" dirty="0"/>
          </a:p>
          <a:p>
            <a:pPr marL="0" indent="0">
              <a:buNone/>
            </a:pPr>
            <a:r>
              <a:rPr lang="en-CA" sz="2800" b="1" dirty="0"/>
              <a:t>In Paper:</a:t>
            </a:r>
          </a:p>
          <a:p>
            <a:pPr>
              <a:buFont typeface="Wingdings" panose="05000000000000000000" pitchFamily="2" charset="2"/>
              <a:buChar char="Ø"/>
            </a:pPr>
            <a:r>
              <a:rPr lang="en-CA" sz="2800" dirty="0"/>
              <a:t>Implementation.</a:t>
            </a:r>
          </a:p>
          <a:p>
            <a:pPr>
              <a:buFont typeface="Wingdings" panose="05000000000000000000" pitchFamily="2" charset="2"/>
              <a:buChar char="Ø"/>
            </a:pPr>
            <a:r>
              <a:rPr lang="en-CA" sz="2800" dirty="0"/>
              <a:t>Example data structures and reasoning about correctness.</a:t>
            </a:r>
          </a:p>
          <a:p>
            <a:pPr>
              <a:buFont typeface="Wingdings" panose="05000000000000000000" pitchFamily="2" charset="2"/>
              <a:buChar char="Ø"/>
            </a:pPr>
            <a:r>
              <a:rPr lang="en-CA" sz="2800" dirty="0"/>
              <a:t>Comprehensive Evaluation.</a:t>
            </a:r>
          </a:p>
          <a:p>
            <a:pPr marL="0" indent="0">
              <a:buNone/>
            </a:pPr>
            <a:endParaRPr lang="en-CA" sz="2800" dirty="0"/>
          </a:p>
        </p:txBody>
      </p:sp>
      <p:sp>
        <p:nvSpPr>
          <p:cNvPr id="4" name="Slide Number Placeholder 3">
            <a:extLst>
              <a:ext uri="{FF2B5EF4-FFF2-40B4-BE49-F238E27FC236}">
                <a16:creationId xmlns:a16="http://schemas.microsoft.com/office/drawing/2014/main" id="{E1D34226-D481-35FD-B46F-B33A15202AE6}"/>
              </a:ext>
            </a:extLst>
          </p:cNvPr>
          <p:cNvSpPr>
            <a:spLocks noGrp="1"/>
          </p:cNvSpPr>
          <p:nvPr>
            <p:ph type="sldNum" sz="quarter" idx="11"/>
          </p:nvPr>
        </p:nvSpPr>
        <p:spPr/>
        <p:txBody>
          <a:bodyPr/>
          <a:lstStyle/>
          <a:p>
            <a:fld id="{75DF2D63-3FF5-D547-96B9-BE9CCD1ABA58}" type="slidenum">
              <a:rPr lang="en-US" smtClean="0"/>
              <a:t>10</a:t>
            </a:fld>
            <a:endParaRPr lang="en-US" dirty="0"/>
          </a:p>
        </p:txBody>
      </p:sp>
    </p:spTree>
    <p:extLst>
      <p:ext uri="{BB962C8B-B14F-4D97-AF65-F5344CB8AC3E}">
        <p14:creationId xmlns:p14="http://schemas.microsoft.com/office/powerpoint/2010/main" val="369600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629-09D4-0EAB-8F6C-33265A4BD3AF}"/>
              </a:ext>
            </a:extLst>
          </p:cNvPr>
          <p:cNvSpPr>
            <a:spLocks noGrp="1"/>
          </p:cNvSpPr>
          <p:nvPr>
            <p:ph type="title"/>
          </p:nvPr>
        </p:nvSpPr>
        <p:spPr>
          <a:xfrm>
            <a:off x="707231" y="609600"/>
            <a:ext cx="11103769" cy="914400"/>
          </a:xfrm>
        </p:spPr>
        <p:txBody>
          <a:bodyPr/>
          <a:lstStyle/>
          <a:p>
            <a:r>
              <a:rPr lang="en-CA" dirty="0"/>
              <a:t>Results On Graphite </a:t>
            </a:r>
            <a:r>
              <a:rPr lang="en-CA" dirty="0" err="1"/>
              <a:t>SimuLator</a:t>
            </a:r>
            <a:endParaRPr lang="en-CA" dirty="0"/>
          </a:p>
        </p:txBody>
      </p:sp>
      <p:graphicFrame>
        <p:nvGraphicFramePr>
          <p:cNvPr id="8" name="Content Placeholder 7">
            <a:extLst>
              <a:ext uri="{FF2B5EF4-FFF2-40B4-BE49-F238E27FC236}">
                <a16:creationId xmlns:a16="http://schemas.microsoft.com/office/drawing/2014/main" id="{DA7DD5FA-ED9A-9FB2-A64B-F628DF152CFE}"/>
              </a:ext>
            </a:extLst>
          </p:cNvPr>
          <p:cNvGraphicFramePr>
            <a:graphicFrameLocks noGrp="1"/>
          </p:cNvGraphicFramePr>
          <p:nvPr>
            <p:ph idx="1"/>
          </p:nvPr>
        </p:nvGraphicFramePr>
        <p:xfrm>
          <a:off x="891597" y="1941644"/>
          <a:ext cx="4669466" cy="42735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BDD5A36-8829-37AB-30D5-514A50FEF6A0}"/>
              </a:ext>
            </a:extLst>
          </p:cNvPr>
          <p:cNvSpPr>
            <a:spLocks noGrp="1"/>
          </p:cNvSpPr>
          <p:nvPr>
            <p:ph type="sldNum" sz="quarter" idx="11"/>
          </p:nvPr>
        </p:nvSpPr>
        <p:spPr/>
        <p:txBody>
          <a:bodyPr/>
          <a:lstStyle/>
          <a:p>
            <a:fld id="{75DF2D63-3FF5-D547-96B9-BE9CCD1ABA58}" type="slidenum">
              <a:rPr lang="en-US" smtClean="0"/>
              <a:t>11</a:t>
            </a:fld>
            <a:endParaRPr lang="en-US" dirty="0"/>
          </a:p>
        </p:txBody>
      </p:sp>
      <p:graphicFrame>
        <p:nvGraphicFramePr>
          <p:cNvPr id="11" name="Chart 10">
            <a:extLst>
              <a:ext uri="{FF2B5EF4-FFF2-40B4-BE49-F238E27FC236}">
                <a16:creationId xmlns:a16="http://schemas.microsoft.com/office/drawing/2014/main" id="{D7E87D61-7F89-64E6-71C7-BA98CF7CDF6F}"/>
              </a:ext>
            </a:extLst>
          </p:cNvPr>
          <p:cNvGraphicFramePr/>
          <p:nvPr/>
        </p:nvGraphicFramePr>
        <p:xfrm>
          <a:off x="6286500" y="1930400"/>
          <a:ext cx="5268995" cy="4318002"/>
        </p:xfrm>
        <a:graphic>
          <a:graphicData uri="http://schemas.openxmlformats.org/drawingml/2006/chart">
            <c:chart xmlns:c="http://schemas.openxmlformats.org/drawingml/2006/chart" xmlns:r="http://schemas.openxmlformats.org/officeDocument/2006/relationships" r:id="rId4"/>
          </a:graphicData>
        </a:graphic>
      </p:graphicFrame>
      <p:sp>
        <p:nvSpPr>
          <p:cNvPr id="12" name="Speech Bubble: Rectangle with Corners Rounded 11">
            <a:extLst>
              <a:ext uri="{FF2B5EF4-FFF2-40B4-BE49-F238E27FC236}">
                <a16:creationId xmlns:a16="http://schemas.microsoft.com/office/drawing/2014/main" id="{67A0483B-69C1-4714-5049-0FDB724467AA}"/>
              </a:ext>
            </a:extLst>
          </p:cNvPr>
          <p:cNvSpPr/>
          <p:nvPr/>
        </p:nvSpPr>
        <p:spPr>
          <a:xfrm>
            <a:off x="8534098" y="3274477"/>
            <a:ext cx="2145323" cy="626012"/>
          </a:xfrm>
          <a:prstGeom prst="wedgeRoundRectCallout">
            <a:avLst>
              <a:gd name="adj1" fmla="val -27414"/>
              <a:gd name="adj2" fmla="val 300865"/>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rPr>
              <a:t>CA has ZERO </a:t>
            </a:r>
            <a:r>
              <a:rPr lang="en-CA" sz="2000" b="1" dirty="0" err="1">
                <a:solidFill>
                  <a:schemeClr val="tx1"/>
                </a:solidFill>
              </a:rPr>
              <a:t>unreclaimed</a:t>
            </a:r>
            <a:r>
              <a:rPr lang="en-CA" sz="2000" b="1" dirty="0">
                <a:solidFill>
                  <a:schemeClr val="tx1"/>
                </a:solidFill>
              </a:rPr>
              <a:t> nodes</a:t>
            </a:r>
          </a:p>
        </p:txBody>
      </p:sp>
      <p:sp>
        <p:nvSpPr>
          <p:cNvPr id="13" name="Speech Bubble: Rectangle with Corners Rounded 12">
            <a:extLst>
              <a:ext uri="{FF2B5EF4-FFF2-40B4-BE49-F238E27FC236}">
                <a16:creationId xmlns:a16="http://schemas.microsoft.com/office/drawing/2014/main" id="{6270CCBE-B447-8E3C-7516-C372E4BAA724}"/>
              </a:ext>
            </a:extLst>
          </p:cNvPr>
          <p:cNvSpPr/>
          <p:nvPr/>
        </p:nvSpPr>
        <p:spPr>
          <a:xfrm>
            <a:off x="2656115" y="2623864"/>
            <a:ext cx="1816100" cy="409814"/>
          </a:xfrm>
          <a:prstGeom prst="wedgeRoundRectCallout">
            <a:avLst>
              <a:gd name="adj1" fmla="val 1844"/>
              <a:gd name="adj2" fmla="val 162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C00000"/>
                </a:solidFill>
              </a:rPr>
              <a:t>L1 stalls (ns) 3K</a:t>
            </a:r>
          </a:p>
        </p:txBody>
      </p:sp>
      <p:sp>
        <p:nvSpPr>
          <p:cNvPr id="14" name="Speech Bubble: Rectangle with Corners Rounded 13">
            <a:extLst>
              <a:ext uri="{FF2B5EF4-FFF2-40B4-BE49-F238E27FC236}">
                <a16:creationId xmlns:a16="http://schemas.microsoft.com/office/drawing/2014/main" id="{397E1748-AF2B-DFFF-FBDB-BA411402652D}"/>
              </a:ext>
            </a:extLst>
          </p:cNvPr>
          <p:cNvSpPr/>
          <p:nvPr/>
        </p:nvSpPr>
        <p:spPr>
          <a:xfrm>
            <a:off x="3596181" y="3824323"/>
            <a:ext cx="683039" cy="304663"/>
          </a:xfrm>
          <a:prstGeom prst="wedgeRoundRectCallout">
            <a:avLst>
              <a:gd name="adj1" fmla="val -48601"/>
              <a:gd name="adj2" fmla="val 112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16K</a:t>
            </a:r>
          </a:p>
        </p:txBody>
      </p:sp>
      <p:sp>
        <p:nvSpPr>
          <p:cNvPr id="15" name="Speech Bubble: Rectangle with Corners Rounded 14">
            <a:extLst>
              <a:ext uri="{FF2B5EF4-FFF2-40B4-BE49-F238E27FC236}">
                <a16:creationId xmlns:a16="http://schemas.microsoft.com/office/drawing/2014/main" id="{0778D13D-4469-C79D-80D9-8D9D29B71CAD}"/>
              </a:ext>
            </a:extLst>
          </p:cNvPr>
          <p:cNvSpPr/>
          <p:nvPr/>
        </p:nvSpPr>
        <p:spPr>
          <a:xfrm>
            <a:off x="4421415" y="5072064"/>
            <a:ext cx="911772" cy="304663"/>
          </a:xfrm>
          <a:prstGeom prst="wedgeRoundRectCallout">
            <a:avLst>
              <a:gd name="adj1" fmla="val -138414"/>
              <a:gd name="adj2" fmla="val -91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22-28K</a:t>
            </a:r>
          </a:p>
        </p:txBody>
      </p:sp>
      <p:sp>
        <p:nvSpPr>
          <p:cNvPr id="6" name="TextBox 5">
            <a:extLst>
              <a:ext uri="{FF2B5EF4-FFF2-40B4-BE49-F238E27FC236}">
                <a16:creationId xmlns:a16="http://schemas.microsoft.com/office/drawing/2014/main" id="{028A1F60-43AC-7706-A3AA-7770BCD2B82C}"/>
              </a:ext>
            </a:extLst>
          </p:cNvPr>
          <p:cNvSpPr txBox="1"/>
          <p:nvPr/>
        </p:nvSpPr>
        <p:spPr>
          <a:xfrm>
            <a:off x="5905500" y="2728914"/>
            <a:ext cx="369332" cy="2343150"/>
          </a:xfrm>
          <a:prstGeom prst="rect">
            <a:avLst/>
          </a:prstGeom>
          <a:noFill/>
        </p:spPr>
        <p:txBody>
          <a:bodyPr vert="vert270" wrap="square" rtlCol="0">
            <a:spAutoFit/>
          </a:bodyPr>
          <a:lstStyle/>
          <a:p>
            <a:r>
              <a:rPr lang="en-CA" sz="1200" dirty="0">
                <a:latin typeface="Arial Black" panose="020B0A04020102020204" pitchFamily="34" charset="0"/>
              </a:rPr>
              <a:t>UNRECLAIMED NODES</a:t>
            </a:r>
          </a:p>
        </p:txBody>
      </p:sp>
    </p:spTree>
    <p:extLst>
      <p:ext uri="{BB962C8B-B14F-4D97-AF65-F5344CB8AC3E}">
        <p14:creationId xmlns:p14="http://schemas.microsoft.com/office/powerpoint/2010/main" val="24081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screenshot&#10;&#10;Description automatically generated">
            <a:extLst>
              <a:ext uri="{FF2B5EF4-FFF2-40B4-BE49-F238E27FC236}">
                <a16:creationId xmlns:a16="http://schemas.microsoft.com/office/drawing/2014/main" id="{D1446144-AB6F-A26D-5C75-03FDC6A7CD8F}"/>
              </a:ext>
            </a:extLst>
          </p:cNvPr>
          <p:cNvPicPr>
            <a:picLocks noChangeAspect="1"/>
          </p:cNvPicPr>
          <p:nvPr/>
        </p:nvPicPr>
        <p:blipFill>
          <a:blip r:embed="rId3"/>
          <a:stretch>
            <a:fillRect/>
          </a:stretch>
        </p:blipFill>
        <p:spPr>
          <a:xfrm>
            <a:off x="118613" y="880281"/>
            <a:ext cx="12192000" cy="6858000"/>
          </a:xfrm>
          <a:prstGeom prst="rect">
            <a:avLst/>
          </a:prstGeom>
        </p:spPr>
      </p:pic>
      <p:sp>
        <p:nvSpPr>
          <p:cNvPr id="2" name="Title 1">
            <a:extLst>
              <a:ext uri="{FF2B5EF4-FFF2-40B4-BE49-F238E27FC236}">
                <a16:creationId xmlns:a16="http://schemas.microsoft.com/office/drawing/2014/main" id="{592FDD04-210E-6EB6-ECC3-D1E6EB492AC5}"/>
              </a:ext>
            </a:extLst>
          </p:cNvPr>
          <p:cNvSpPr>
            <a:spLocks noGrp="1"/>
          </p:cNvSpPr>
          <p:nvPr>
            <p:ph type="title"/>
          </p:nvPr>
        </p:nvSpPr>
        <p:spPr>
          <a:xfrm>
            <a:off x="381000" y="609600"/>
            <a:ext cx="11667226" cy="914400"/>
          </a:xfrm>
        </p:spPr>
        <p:txBody>
          <a:bodyPr/>
          <a:lstStyle/>
          <a:p>
            <a:r>
              <a:rPr lang="en-CA" dirty="0"/>
              <a:t>Optimistic Data Structures</a:t>
            </a:r>
          </a:p>
        </p:txBody>
      </p:sp>
      <p:sp>
        <p:nvSpPr>
          <p:cNvPr id="4" name="Slide Number Placeholder 3">
            <a:extLst>
              <a:ext uri="{FF2B5EF4-FFF2-40B4-BE49-F238E27FC236}">
                <a16:creationId xmlns:a16="http://schemas.microsoft.com/office/drawing/2014/main" id="{2E72CA8D-6FD8-FDB4-7F2D-64309BCC5BBE}"/>
              </a:ext>
            </a:extLst>
          </p:cNvPr>
          <p:cNvSpPr>
            <a:spLocks noGrp="1"/>
          </p:cNvSpPr>
          <p:nvPr>
            <p:ph type="sldNum" sz="quarter" idx="11"/>
          </p:nvPr>
        </p:nvSpPr>
        <p:spPr/>
        <p:txBody>
          <a:bodyPr/>
          <a:lstStyle/>
          <a:p>
            <a:fld id="{75DF2D63-3FF5-D547-96B9-BE9CCD1ABA58}" type="slidenum">
              <a:rPr lang="en-US" smtClean="0"/>
              <a:t>2</a:t>
            </a:fld>
            <a:endParaRPr lang="en-US" dirty="0"/>
          </a:p>
        </p:txBody>
      </p:sp>
      <p:sp>
        <p:nvSpPr>
          <p:cNvPr id="9" name="TextBox 8">
            <a:extLst>
              <a:ext uri="{FF2B5EF4-FFF2-40B4-BE49-F238E27FC236}">
                <a16:creationId xmlns:a16="http://schemas.microsoft.com/office/drawing/2014/main" id="{D28223A5-978B-794A-79AC-EF37057E7FA0}"/>
              </a:ext>
            </a:extLst>
          </p:cNvPr>
          <p:cNvSpPr txBox="1"/>
          <p:nvPr/>
        </p:nvSpPr>
        <p:spPr>
          <a:xfrm>
            <a:off x="4457360" y="4730016"/>
            <a:ext cx="6858680" cy="954107"/>
          </a:xfrm>
          <a:prstGeom prst="rect">
            <a:avLst/>
          </a:prstGeom>
          <a:noFill/>
        </p:spPr>
        <p:txBody>
          <a:bodyPr wrap="square">
            <a:spAutoFit/>
          </a:bodyPr>
          <a:lstStyle/>
          <a:p>
            <a:pPr marL="342900" indent="-342900">
              <a:buFont typeface="Wingdings" panose="05000000000000000000" pitchFamily="2" charset="2"/>
              <a:buChar char="Ø"/>
            </a:pPr>
            <a:r>
              <a:rPr lang="en-CA" sz="2800" dirty="0"/>
              <a:t>No locks during searches.</a:t>
            </a:r>
          </a:p>
          <a:p>
            <a:pPr marL="342900" indent="-342900">
              <a:buFont typeface="Wingdings" panose="05000000000000000000" pitchFamily="2" charset="2"/>
              <a:buChar char="Ø"/>
            </a:pPr>
            <a:r>
              <a:rPr lang="en-CA" sz="2800" dirty="0"/>
              <a:t>Highly scalable.</a:t>
            </a:r>
          </a:p>
        </p:txBody>
      </p:sp>
    </p:spTree>
    <p:extLst>
      <p:ext uri="{BB962C8B-B14F-4D97-AF65-F5344CB8AC3E}">
        <p14:creationId xmlns:p14="http://schemas.microsoft.com/office/powerpoint/2010/main" val="283525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1EAC-525C-0342-B61F-2722D2055DA9}"/>
              </a:ext>
            </a:extLst>
          </p:cNvPr>
          <p:cNvSpPr>
            <a:spLocks noGrp="1"/>
          </p:cNvSpPr>
          <p:nvPr>
            <p:ph type="title"/>
          </p:nvPr>
        </p:nvSpPr>
        <p:spPr>
          <a:xfrm>
            <a:off x="644106" y="609600"/>
            <a:ext cx="11208588" cy="914400"/>
          </a:xfrm>
        </p:spPr>
        <p:txBody>
          <a:bodyPr/>
          <a:lstStyle/>
          <a:p>
            <a:r>
              <a:rPr lang="en-CA" dirty="0"/>
              <a:t>Optimistic Data Structures Make reclamation difficult</a:t>
            </a:r>
          </a:p>
        </p:txBody>
      </p:sp>
      <p:sp>
        <p:nvSpPr>
          <p:cNvPr id="4" name="Slide Number Placeholder 3">
            <a:extLst>
              <a:ext uri="{FF2B5EF4-FFF2-40B4-BE49-F238E27FC236}">
                <a16:creationId xmlns:a16="http://schemas.microsoft.com/office/drawing/2014/main" id="{A35FC7CF-3663-A5CB-E464-B19292336214}"/>
              </a:ext>
            </a:extLst>
          </p:cNvPr>
          <p:cNvSpPr>
            <a:spLocks noGrp="1"/>
          </p:cNvSpPr>
          <p:nvPr>
            <p:ph type="sldNum" sz="quarter" idx="11"/>
          </p:nvPr>
        </p:nvSpPr>
        <p:spPr/>
        <p:txBody>
          <a:bodyPr/>
          <a:lstStyle/>
          <a:p>
            <a:fld id="{75DF2D63-3FF5-D547-96B9-BE9CCD1ABA58}" type="slidenum">
              <a:rPr lang="en-US" smtClean="0"/>
              <a:t>3</a:t>
            </a:fld>
            <a:endParaRPr lang="en-US" dirty="0"/>
          </a:p>
        </p:txBody>
      </p:sp>
      <p:sp>
        <p:nvSpPr>
          <p:cNvPr id="6" name="TextBox 5">
            <a:extLst>
              <a:ext uri="{FF2B5EF4-FFF2-40B4-BE49-F238E27FC236}">
                <a16:creationId xmlns:a16="http://schemas.microsoft.com/office/drawing/2014/main" id="{FEEC4C11-D54E-5394-199B-6638C4A76318}"/>
              </a:ext>
            </a:extLst>
          </p:cNvPr>
          <p:cNvSpPr txBox="1"/>
          <p:nvPr/>
        </p:nvSpPr>
        <p:spPr>
          <a:xfrm flipH="1">
            <a:off x="3170305" y="4381733"/>
            <a:ext cx="1507989" cy="523220"/>
          </a:xfrm>
          <a:prstGeom prst="rect">
            <a:avLst/>
          </a:prstGeom>
          <a:noFill/>
        </p:spPr>
        <p:txBody>
          <a:bodyPr wrap="square" rtlCol="0">
            <a:spAutoFit/>
          </a:bodyPr>
          <a:lstStyle/>
          <a:p>
            <a:r>
              <a:rPr lang="en-CA" sz="2800" b="1" dirty="0"/>
              <a:t>Thread 1</a:t>
            </a:r>
          </a:p>
        </p:txBody>
      </p:sp>
      <p:sp>
        <p:nvSpPr>
          <p:cNvPr id="7" name="TextBox 6">
            <a:extLst>
              <a:ext uri="{FF2B5EF4-FFF2-40B4-BE49-F238E27FC236}">
                <a16:creationId xmlns:a16="http://schemas.microsoft.com/office/drawing/2014/main" id="{717DB930-5FB8-9F11-D67D-9021802446E8}"/>
              </a:ext>
            </a:extLst>
          </p:cNvPr>
          <p:cNvSpPr txBox="1"/>
          <p:nvPr/>
        </p:nvSpPr>
        <p:spPr>
          <a:xfrm flipH="1">
            <a:off x="7208153" y="4348711"/>
            <a:ext cx="1507990" cy="523220"/>
          </a:xfrm>
          <a:prstGeom prst="rect">
            <a:avLst/>
          </a:prstGeom>
          <a:noFill/>
        </p:spPr>
        <p:txBody>
          <a:bodyPr wrap="square" rtlCol="0">
            <a:spAutoFit/>
          </a:bodyPr>
          <a:lstStyle/>
          <a:p>
            <a:r>
              <a:rPr lang="en-CA" sz="2800" b="1" dirty="0"/>
              <a:t>Thread 2</a:t>
            </a:r>
          </a:p>
        </p:txBody>
      </p:sp>
      <p:grpSp>
        <p:nvGrpSpPr>
          <p:cNvPr id="40" name="Group 39">
            <a:extLst>
              <a:ext uri="{FF2B5EF4-FFF2-40B4-BE49-F238E27FC236}">
                <a16:creationId xmlns:a16="http://schemas.microsoft.com/office/drawing/2014/main" id="{471514E9-8DCC-35E2-E4DF-9E907CAE4182}"/>
              </a:ext>
            </a:extLst>
          </p:cNvPr>
          <p:cNvGrpSpPr/>
          <p:nvPr/>
        </p:nvGrpSpPr>
        <p:grpSpPr>
          <a:xfrm>
            <a:off x="5201930" y="3073560"/>
            <a:ext cx="1467136" cy="533104"/>
            <a:chOff x="5201930" y="3501730"/>
            <a:chExt cx="1467136" cy="533104"/>
          </a:xfrm>
        </p:grpSpPr>
        <p:sp>
          <p:nvSpPr>
            <p:cNvPr id="8" name="Rectangle: Rounded Corners 7">
              <a:extLst>
                <a:ext uri="{FF2B5EF4-FFF2-40B4-BE49-F238E27FC236}">
                  <a16:creationId xmlns:a16="http://schemas.microsoft.com/office/drawing/2014/main" id="{D130D06C-1C7C-9EAE-7A4E-78D58A78D020}"/>
                </a:ext>
              </a:extLst>
            </p:cNvPr>
            <p:cNvSpPr/>
            <p:nvPr/>
          </p:nvSpPr>
          <p:spPr>
            <a:xfrm>
              <a:off x="5201930" y="3507124"/>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rgbClr val="FF0000"/>
                  </a:solidFill>
                </a:rPr>
                <a:t>N2</a:t>
              </a:r>
            </a:p>
          </p:txBody>
        </p:sp>
        <p:sp>
          <p:nvSpPr>
            <p:cNvPr id="9" name="Rectangle: Rounded Corners 8">
              <a:extLst>
                <a:ext uri="{FF2B5EF4-FFF2-40B4-BE49-F238E27FC236}">
                  <a16:creationId xmlns:a16="http://schemas.microsoft.com/office/drawing/2014/main" id="{E5701424-7CE2-73AD-BA2E-BDC83FF73BDB}"/>
                </a:ext>
              </a:extLst>
            </p:cNvPr>
            <p:cNvSpPr/>
            <p:nvPr/>
          </p:nvSpPr>
          <p:spPr>
            <a:xfrm>
              <a:off x="5845168" y="3501730"/>
              <a:ext cx="823898"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rPr>
                <a:t>next</a:t>
              </a:r>
            </a:p>
          </p:txBody>
        </p:sp>
      </p:grpSp>
      <p:cxnSp>
        <p:nvCxnSpPr>
          <p:cNvPr id="11" name="Straight Arrow Connector 10">
            <a:extLst>
              <a:ext uri="{FF2B5EF4-FFF2-40B4-BE49-F238E27FC236}">
                <a16:creationId xmlns:a16="http://schemas.microsoft.com/office/drawing/2014/main" id="{4700580D-FC52-D5E1-B861-23C0B2E30BEA}"/>
              </a:ext>
            </a:extLst>
          </p:cNvPr>
          <p:cNvCxnSpPr>
            <a:cxnSpLocks/>
          </p:cNvCxnSpPr>
          <p:nvPr/>
        </p:nvCxnSpPr>
        <p:spPr>
          <a:xfrm>
            <a:off x="1187890" y="3363435"/>
            <a:ext cx="1206120" cy="16064"/>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54B4FA5-DBDD-353E-F048-82313E89A0F5}"/>
              </a:ext>
            </a:extLst>
          </p:cNvPr>
          <p:cNvCxnSpPr>
            <a:cxnSpLocks/>
          </p:cNvCxnSpPr>
          <p:nvPr/>
        </p:nvCxnSpPr>
        <p:spPr>
          <a:xfrm>
            <a:off x="6808104" y="3388498"/>
            <a:ext cx="1206120" cy="16064"/>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10C8882A-B0A7-0D1E-2D3C-ACBCCEDBB0FF}"/>
              </a:ext>
            </a:extLst>
          </p:cNvPr>
          <p:cNvCxnSpPr>
            <a:cxnSpLocks/>
            <a:stCxn id="6" idx="0"/>
          </p:cNvCxnSpPr>
          <p:nvPr/>
        </p:nvCxnSpPr>
        <p:spPr>
          <a:xfrm rot="5400000" flipH="1" flipV="1">
            <a:off x="4144927" y="3473363"/>
            <a:ext cx="687742" cy="1128998"/>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5D8DEAAB-8DAD-4347-1E6C-46961E17D926}"/>
              </a:ext>
            </a:extLst>
          </p:cNvPr>
          <p:cNvCxnSpPr>
            <a:cxnSpLocks/>
            <a:stCxn id="7" idx="0"/>
          </p:cNvCxnSpPr>
          <p:nvPr/>
        </p:nvCxnSpPr>
        <p:spPr>
          <a:xfrm rot="16200000" flipV="1">
            <a:off x="6774362" y="3160924"/>
            <a:ext cx="735257" cy="1640317"/>
          </a:xfrm>
          <a:prstGeom prst="curved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29ECD5-7515-D3C6-15BB-F368A91EB4E7}"/>
              </a:ext>
            </a:extLst>
          </p:cNvPr>
          <p:cNvSpPr txBox="1"/>
          <p:nvPr/>
        </p:nvSpPr>
        <p:spPr>
          <a:xfrm flipH="1">
            <a:off x="5009470" y="4234909"/>
            <a:ext cx="2348931" cy="461665"/>
          </a:xfrm>
          <a:prstGeom prst="rect">
            <a:avLst/>
          </a:prstGeom>
          <a:noFill/>
        </p:spPr>
        <p:txBody>
          <a:bodyPr wrap="square" rtlCol="0">
            <a:spAutoFit/>
          </a:bodyPr>
          <a:lstStyle/>
          <a:p>
            <a:r>
              <a:rPr lang="en-CA" sz="2400" b="1" dirty="0"/>
              <a:t>Optimistic list.</a:t>
            </a:r>
          </a:p>
        </p:txBody>
      </p:sp>
      <p:sp>
        <p:nvSpPr>
          <p:cNvPr id="27" name="TextBox 26">
            <a:extLst>
              <a:ext uri="{FF2B5EF4-FFF2-40B4-BE49-F238E27FC236}">
                <a16:creationId xmlns:a16="http://schemas.microsoft.com/office/drawing/2014/main" id="{390B15F2-0274-73C3-4174-CDC3EA69FA5D}"/>
              </a:ext>
            </a:extLst>
          </p:cNvPr>
          <p:cNvSpPr txBox="1"/>
          <p:nvPr/>
        </p:nvSpPr>
        <p:spPr>
          <a:xfrm flipH="1">
            <a:off x="3546811" y="5852391"/>
            <a:ext cx="3167532" cy="523220"/>
          </a:xfrm>
          <a:prstGeom prst="rect">
            <a:avLst/>
          </a:prstGeom>
          <a:noFill/>
        </p:spPr>
        <p:txBody>
          <a:bodyPr wrap="square" rtlCol="0">
            <a:spAutoFit/>
          </a:bodyPr>
          <a:lstStyle/>
          <a:p>
            <a:r>
              <a:rPr lang="en-CA" sz="2800" b="1" dirty="0">
                <a:solidFill>
                  <a:srgbClr val="FF0000"/>
                </a:solidFill>
              </a:rPr>
              <a:t>Use-after-free error !!!</a:t>
            </a:r>
          </a:p>
        </p:txBody>
      </p:sp>
      <p:sp>
        <p:nvSpPr>
          <p:cNvPr id="16" name="Rectangle: Rounded Corners 15">
            <a:extLst>
              <a:ext uri="{FF2B5EF4-FFF2-40B4-BE49-F238E27FC236}">
                <a16:creationId xmlns:a16="http://schemas.microsoft.com/office/drawing/2014/main" id="{44DC86DE-39B0-51ED-16B4-E8260326F517}"/>
              </a:ext>
            </a:extLst>
          </p:cNvPr>
          <p:cNvSpPr/>
          <p:nvPr/>
        </p:nvSpPr>
        <p:spPr>
          <a:xfrm>
            <a:off x="2388470" y="3088207"/>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rgbClr val="FF0000"/>
                </a:solidFill>
              </a:rPr>
              <a:t>N1</a:t>
            </a:r>
          </a:p>
        </p:txBody>
      </p:sp>
      <p:sp>
        <p:nvSpPr>
          <p:cNvPr id="17" name="Rectangle: Rounded Corners 16">
            <a:extLst>
              <a:ext uri="{FF2B5EF4-FFF2-40B4-BE49-F238E27FC236}">
                <a16:creationId xmlns:a16="http://schemas.microsoft.com/office/drawing/2014/main" id="{25A7026B-63AA-2CB4-B2D5-F8D450544070}"/>
              </a:ext>
            </a:extLst>
          </p:cNvPr>
          <p:cNvSpPr/>
          <p:nvPr/>
        </p:nvSpPr>
        <p:spPr>
          <a:xfrm>
            <a:off x="3061204" y="3085576"/>
            <a:ext cx="795568"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rPr>
              <a:t>next</a:t>
            </a:r>
          </a:p>
        </p:txBody>
      </p:sp>
      <p:cxnSp>
        <p:nvCxnSpPr>
          <p:cNvPr id="20" name="Straight Arrow Connector 19">
            <a:extLst>
              <a:ext uri="{FF2B5EF4-FFF2-40B4-BE49-F238E27FC236}">
                <a16:creationId xmlns:a16="http://schemas.microsoft.com/office/drawing/2014/main" id="{55968F95-9955-4812-B077-9B54C68CD48D}"/>
              </a:ext>
            </a:extLst>
          </p:cNvPr>
          <p:cNvCxnSpPr>
            <a:cxnSpLocks/>
          </p:cNvCxnSpPr>
          <p:nvPr/>
        </p:nvCxnSpPr>
        <p:spPr>
          <a:xfrm>
            <a:off x="3969955" y="3371467"/>
            <a:ext cx="1206120" cy="16064"/>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51E0A45-18B7-0019-85D4-F898E97E7BB9}"/>
              </a:ext>
            </a:extLst>
          </p:cNvPr>
          <p:cNvSpPr/>
          <p:nvPr/>
        </p:nvSpPr>
        <p:spPr>
          <a:xfrm>
            <a:off x="8045768" y="3076077"/>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rgbClr val="FF0000"/>
                </a:solidFill>
              </a:rPr>
              <a:t>N3</a:t>
            </a:r>
          </a:p>
        </p:txBody>
      </p:sp>
      <p:sp>
        <p:nvSpPr>
          <p:cNvPr id="25" name="Rectangle: Rounded Corners 24">
            <a:extLst>
              <a:ext uri="{FF2B5EF4-FFF2-40B4-BE49-F238E27FC236}">
                <a16:creationId xmlns:a16="http://schemas.microsoft.com/office/drawing/2014/main" id="{B3509A18-0037-F65F-87D6-E420F1334AF7}"/>
              </a:ext>
            </a:extLst>
          </p:cNvPr>
          <p:cNvSpPr/>
          <p:nvPr/>
        </p:nvSpPr>
        <p:spPr>
          <a:xfrm>
            <a:off x="8732893" y="3085576"/>
            <a:ext cx="795568"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rPr>
              <a:t>next</a:t>
            </a:r>
          </a:p>
        </p:txBody>
      </p:sp>
      <p:grpSp>
        <p:nvGrpSpPr>
          <p:cNvPr id="48" name="Group 47">
            <a:extLst>
              <a:ext uri="{FF2B5EF4-FFF2-40B4-BE49-F238E27FC236}">
                <a16:creationId xmlns:a16="http://schemas.microsoft.com/office/drawing/2014/main" id="{7F126005-5854-44EF-B5C8-EADACD749867}"/>
              </a:ext>
            </a:extLst>
          </p:cNvPr>
          <p:cNvGrpSpPr/>
          <p:nvPr/>
        </p:nvGrpSpPr>
        <p:grpSpPr>
          <a:xfrm>
            <a:off x="5215337" y="3403019"/>
            <a:ext cx="2671363" cy="528584"/>
            <a:chOff x="5207325" y="3903647"/>
            <a:chExt cx="2671363" cy="528584"/>
          </a:xfrm>
        </p:grpSpPr>
        <p:grpSp>
          <p:nvGrpSpPr>
            <p:cNvPr id="41" name="Group 40">
              <a:extLst>
                <a:ext uri="{FF2B5EF4-FFF2-40B4-BE49-F238E27FC236}">
                  <a16:creationId xmlns:a16="http://schemas.microsoft.com/office/drawing/2014/main" id="{2B4B189A-C797-A196-2EC5-578BA642421B}"/>
                </a:ext>
              </a:extLst>
            </p:cNvPr>
            <p:cNvGrpSpPr/>
            <p:nvPr/>
          </p:nvGrpSpPr>
          <p:grpSpPr>
            <a:xfrm>
              <a:off x="5207325" y="3903647"/>
              <a:ext cx="1485273" cy="528584"/>
              <a:chOff x="5201930" y="3507124"/>
              <a:chExt cx="1485273" cy="528584"/>
            </a:xfrm>
          </p:grpSpPr>
          <p:sp>
            <p:nvSpPr>
              <p:cNvPr id="42" name="Rectangle: Rounded Corners 41">
                <a:extLst>
                  <a:ext uri="{FF2B5EF4-FFF2-40B4-BE49-F238E27FC236}">
                    <a16:creationId xmlns:a16="http://schemas.microsoft.com/office/drawing/2014/main" id="{2D831F19-20FC-AFFB-E115-7D6E9279F68E}"/>
                  </a:ext>
                </a:extLst>
              </p:cNvPr>
              <p:cNvSpPr/>
              <p:nvPr/>
            </p:nvSpPr>
            <p:spPr>
              <a:xfrm>
                <a:off x="5201930" y="3507124"/>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rgbClr val="FF0000"/>
                    </a:solidFill>
                  </a:rPr>
                  <a:t>N2</a:t>
                </a:r>
              </a:p>
            </p:txBody>
          </p:sp>
          <p:sp>
            <p:nvSpPr>
              <p:cNvPr id="43" name="Rectangle: Rounded Corners 42">
                <a:extLst>
                  <a:ext uri="{FF2B5EF4-FFF2-40B4-BE49-F238E27FC236}">
                    <a16:creationId xmlns:a16="http://schemas.microsoft.com/office/drawing/2014/main" id="{F1BFD274-503F-9F92-1002-9F0B36723221}"/>
                  </a:ext>
                </a:extLst>
              </p:cNvPr>
              <p:cNvSpPr/>
              <p:nvPr/>
            </p:nvSpPr>
            <p:spPr>
              <a:xfrm>
                <a:off x="5863305" y="3507998"/>
                <a:ext cx="823898"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rPr>
                  <a:t>next</a:t>
                </a:r>
              </a:p>
            </p:txBody>
          </p:sp>
        </p:grpSp>
        <p:cxnSp>
          <p:nvCxnSpPr>
            <p:cNvPr id="45" name="Straight Arrow Connector 44">
              <a:extLst>
                <a:ext uri="{FF2B5EF4-FFF2-40B4-BE49-F238E27FC236}">
                  <a16:creationId xmlns:a16="http://schemas.microsoft.com/office/drawing/2014/main" id="{C4ED08E1-7B9A-FB38-159F-AB4679C0297C}"/>
                </a:ext>
              </a:extLst>
            </p:cNvPr>
            <p:cNvCxnSpPr>
              <a:cxnSpLocks/>
              <a:stCxn id="43" idx="3"/>
            </p:cNvCxnSpPr>
            <p:nvPr/>
          </p:nvCxnSpPr>
          <p:spPr>
            <a:xfrm flipV="1">
              <a:off x="6692598" y="3920039"/>
              <a:ext cx="1186090" cy="248337"/>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6E23B8E4-C977-DC27-F30C-5C3F9E218098}"/>
              </a:ext>
            </a:extLst>
          </p:cNvPr>
          <p:cNvCxnSpPr>
            <a:cxnSpLocks/>
            <a:stCxn id="17" idx="3"/>
            <a:endCxn id="23" idx="1"/>
          </p:cNvCxnSpPr>
          <p:nvPr/>
        </p:nvCxnSpPr>
        <p:spPr>
          <a:xfrm flipV="1">
            <a:off x="3856772" y="3339932"/>
            <a:ext cx="4188996" cy="9499"/>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C9ED79AA-D6B4-E337-8F3B-C118104E47D1}"/>
              </a:ext>
            </a:extLst>
          </p:cNvPr>
          <p:cNvSpPr/>
          <p:nvPr/>
        </p:nvSpPr>
        <p:spPr>
          <a:xfrm>
            <a:off x="5223359" y="3599101"/>
            <a:ext cx="1480111"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rPr>
              <a:t>!@#$</a:t>
            </a:r>
          </a:p>
        </p:txBody>
      </p:sp>
      <p:sp>
        <p:nvSpPr>
          <p:cNvPr id="3" name="TextBox 2">
            <a:extLst>
              <a:ext uri="{FF2B5EF4-FFF2-40B4-BE49-F238E27FC236}">
                <a16:creationId xmlns:a16="http://schemas.microsoft.com/office/drawing/2014/main" id="{51664427-B12E-6C41-DCE5-7B1664F08E21}"/>
              </a:ext>
            </a:extLst>
          </p:cNvPr>
          <p:cNvSpPr txBox="1"/>
          <p:nvPr/>
        </p:nvSpPr>
        <p:spPr>
          <a:xfrm flipH="1">
            <a:off x="993827" y="2208668"/>
            <a:ext cx="8274720" cy="523220"/>
          </a:xfrm>
          <a:prstGeom prst="rect">
            <a:avLst/>
          </a:prstGeom>
          <a:noFill/>
        </p:spPr>
        <p:txBody>
          <a:bodyPr wrap="square" rtlCol="0">
            <a:spAutoFit/>
          </a:bodyPr>
          <a:lstStyle/>
          <a:p>
            <a:pPr marL="342900" indent="-342900">
              <a:buFont typeface="Wingdings" panose="05000000000000000000" pitchFamily="2" charset="2"/>
              <a:buChar char="Ø"/>
            </a:pPr>
            <a:r>
              <a:rPr lang="en-CA" sz="2800" b="1" u="sng" dirty="0"/>
              <a:t>Use-After-Free Error</a:t>
            </a:r>
            <a:r>
              <a:rPr lang="en-CA" sz="2800" b="1" dirty="0"/>
              <a:t> : </a:t>
            </a:r>
            <a:r>
              <a:rPr lang="en-CA" sz="2800" dirty="0"/>
              <a:t>searches are unaware of deletes.</a:t>
            </a:r>
          </a:p>
        </p:txBody>
      </p:sp>
      <p:sp>
        <p:nvSpPr>
          <p:cNvPr id="5" name="Scroll: Vertical 4">
            <a:extLst>
              <a:ext uri="{FF2B5EF4-FFF2-40B4-BE49-F238E27FC236}">
                <a16:creationId xmlns:a16="http://schemas.microsoft.com/office/drawing/2014/main" id="{B657A780-4597-4F91-17AB-1AB2A2579A12}"/>
              </a:ext>
            </a:extLst>
          </p:cNvPr>
          <p:cNvSpPr/>
          <p:nvPr/>
        </p:nvSpPr>
        <p:spPr>
          <a:xfrm>
            <a:off x="638355" y="4174624"/>
            <a:ext cx="2888626" cy="228631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u="sng" dirty="0">
                <a:solidFill>
                  <a:schemeClr val="tx1"/>
                </a:solidFill>
                <a:latin typeface="Source Sans Pro" panose="020B0503030403020204" pitchFamily="34" charset="0"/>
                <a:ea typeface="Source Sans Pro" panose="020B0503030403020204" pitchFamily="34" charset="0"/>
              </a:rPr>
              <a:t>Search():</a:t>
            </a:r>
          </a:p>
          <a:p>
            <a:endParaRPr lang="en-CA" sz="2400" b="1" u="sng" dirty="0">
              <a:solidFill>
                <a:schemeClr val="tx1"/>
              </a:solidFill>
              <a:latin typeface="Source Sans Pro" panose="020B0503030403020204" pitchFamily="34" charset="0"/>
              <a:ea typeface="Source Sans Pro" panose="020B0503030403020204" pitchFamily="34" charset="0"/>
            </a:endParaRPr>
          </a:p>
          <a:p>
            <a:r>
              <a:rPr lang="en-CA" sz="2400" b="1" dirty="0">
                <a:solidFill>
                  <a:srgbClr val="C00000"/>
                </a:solidFill>
                <a:latin typeface="Source Sans Pro" panose="020B0503030403020204" pitchFamily="34" charset="0"/>
                <a:ea typeface="Source Sans Pro" panose="020B0503030403020204" pitchFamily="34" charset="0"/>
              </a:rPr>
              <a:t>1:</a:t>
            </a:r>
            <a:r>
              <a:rPr lang="en-CA" sz="2400" dirty="0">
                <a:solidFill>
                  <a:srgbClr val="C00000"/>
                </a:solidFill>
                <a:latin typeface="Source Sans Pro" panose="020B0503030403020204" pitchFamily="34" charset="0"/>
                <a:ea typeface="Source Sans Pro" panose="020B0503030403020204" pitchFamily="34" charset="0"/>
              </a:rPr>
              <a:t> N2 = N1-&gt;next</a:t>
            </a:r>
          </a:p>
          <a:p>
            <a:endParaRPr lang="en-CA" sz="2400" dirty="0">
              <a:solidFill>
                <a:srgbClr val="C00000"/>
              </a:solidFill>
              <a:latin typeface="Source Sans Pro" panose="020B0503030403020204" pitchFamily="34" charset="0"/>
              <a:ea typeface="Source Sans Pro" panose="020B0503030403020204" pitchFamily="34" charset="0"/>
            </a:endParaRPr>
          </a:p>
          <a:p>
            <a:r>
              <a:rPr lang="en-CA" sz="2400" b="1" dirty="0">
                <a:solidFill>
                  <a:srgbClr val="C00000"/>
                </a:solidFill>
                <a:latin typeface="Source Sans Pro" panose="020B0503030403020204" pitchFamily="34" charset="0"/>
                <a:ea typeface="Source Sans Pro" panose="020B0503030403020204" pitchFamily="34" charset="0"/>
              </a:rPr>
              <a:t>4:</a:t>
            </a:r>
            <a:r>
              <a:rPr lang="en-CA" sz="2400" dirty="0">
                <a:solidFill>
                  <a:srgbClr val="C00000"/>
                </a:solidFill>
                <a:latin typeface="Source Sans Pro" panose="020B0503030403020204" pitchFamily="34" charset="0"/>
                <a:ea typeface="Source Sans Pro" panose="020B0503030403020204" pitchFamily="34" charset="0"/>
              </a:rPr>
              <a:t> N3 = N2-&gt;next</a:t>
            </a:r>
          </a:p>
        </p:txBody>
      </p:sp>
      <p:sp>
        <p:nvSpPr>
          <p:cNvPr id="15" name="Scroll: Vertical 14">
            <a:extLst>
              <a:ext uri="{FF2B5EF4-FFF2-40B4-BE49-F238E27FC236}">
                <a16:creationId xmlns:a16="http://schemas.microsoft.com/office/drawing/2014/main" id="{1B59A11F-0012-DA63-8630-A6DAAF8C8B02}"/>
              </a:ext>
            </a:extLst>
          </p:cNvPr>
          <p:cNvSpPr/>
          <p:nvPr/>
        </p:nvSpPr>
        <p:spPr>
          <a:xfrm>
            <a:off x="8267700" y="4190688"/>
            <a:ext cx="3684283" cy="228631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u="sng" dirty="0">
                <a:solidFill>
                  <a:schemeClr val="tx1"/>
                </a:solidFill>
                <a:latin typeface="Source Sans Pro" panose="020B0503030403020204" pitchFamily="34" charset="0"/>
                <a:ea typeface="Source Sans Pro" panose="020B0503030403020204" pitchFamily="34" charset="0"/>
              </a:rPr>
              <a:t>Delete (N2):</a:t>
            </a:r>
          </a:p>
          <a:p>
            <a:endParaRPr lang="en-CA" sz="2400" b="1" u="sng" dirty="0">
              <a:solidFill>
                <a:schemeClr val="tx1"/>
              </a:solidFill>
              <a:latin typeface="Source Sans Pro" panose="020B0503030403020204" pitchFamily="34" charset="0"/>
              <a:ea typeface="Source Sans Pro" panose="020B0503030403020204" pitchFamily="34" charset="0"/>
            </a:endParaRPr>
          </a:p>
          <a:p>
            <a:r>
              <a:rPr lang="en-CA" sz="2400" b="1" dirty="0">
                <a:solidFill>
                  <a:srgbClr val="C00000"/>
                </a:solidFill>
                <a:latin typeface="Source Sans Pro" panose="020B0503030403020204" pitchFamily="34" charset="0"/>
                <a:ea typeface="Source Sans Pro" panose="020B0503030403020204" pitchFamily="34" charset="0"/>
              </a:rPr>
              <a:t>2:</a:t>
            </a:r>
            <a:r>
              <a:rPr lang="en-CA" sz="2400" dirty="0">
                <a:solidFill>
                  <a:srgbClr val="C00000"/>
                </a:solidFill>
                <a:latin typeface="Source Sans Pro" panose="020B0503030403020204" pitchFamily="34" charset="0"/>
                <a:ea typeface="Source Sans Pro" panose="020B0503030403020204" pitchFamily="34" charset="0"/>
              </a:rPr>
              <a:t> N1-&gt;next = N2-&gt;next</a:t>
            </a:r>
          </a:p>
          <a:p>
            <a:endParaRPr lang="en-CA" sz="2400" dirty="0">
              <a:solidFill>
                <a:srgbClr val="C00000"/>
              </a:solidFill>
              <a:latin typeface="Source Sans Pro" panose="020B0503030403020204" pitchFamily="34" charset="0"/>
              <a:ea typeface="Source Sans Pro" panose="020B0503030403020204" pitchFamily="34" charset="0"/>
            </a:endParaRPr>
          </a:p>
          <a:p>
            <a:r>
              <a:rPr lang="en-CA" sz="2400" b="1" dirty="0">
                <a:solidFill>
                  <a:srgbClr val="C00000"/>
                </a:solidFill>
                <a:latin typeface="Source Sans Pro" panose="020B0503030403020204" pitchFamily="34" charset="0"/>
                <a:ea typeface="Source Sans Pro" panose="020B0503030403020204" pitchFamily="34" charset="0"/>
              </a:rPr>
              <a:t>3:</a:t>
            </a:r>
            <a:r>
              <a:rPr lang="en-CA" sz="2400" dirty="0">
                <a:solidFill>
                  <a:srgbClr val="C00000"/>
                </a:solidFill>
                <a:latin typeface="Source Sans Pro" panose="020B0503030403020204" pitchFamily="34" charset="0"/>
                <a:ea typeface="Source Sans Pro" panose="020B0503030403020204" pitchFamily="34" charset="0"/>
              </a:rPr>
              <a:t> Free(N2)</a:t>
            </a:r>
          </a:p>
        </p:txBody>
      </p:sp>
      <p:sp>
        <p:nvSpPr>
          <p:cNvPr id="30" name="Arrow: Left 29">
            <a:extLst>
              <a:ext uri="{FF2B5EF4-FFF2-40B4-BE49-F238E27FC236}">
                <a16:creationId xmlns:a16="http://schemas.microsoft.com/office/drawing/2014/main" id="{FFD08B9E-7E62-4B0B-862F-FA39F1DD4B15}"/>
              </a:ext>
            </a:extLst>
          </p:cNvPr>
          <p:cNvSpPr/>
          <p:nvPr/>
        </p:nvSpPr>
        <p:spPr>
          <a:xfrm>
            <a:off x="3264702" y="5261517"/>
            <a:ext cx="331095" cy="224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a:p>
        </p:txBody>
      </p:sp>
      <p:sp>
        <p:nvSpPr>
          <p:cNvPr id="31" name="Arrow: Left 30">
            <a:extLst>
              <a:ext uri="{FF2B5EF4-FFF2-40B4-BE49-F238E27FC236}">
                <a16:creationId xmlns:a16="http://schemas.microsoft.com/office/drawing/2014/main" id="{F3D62998-0957-B5CF-3492-8CEC4E2A496C}"/>
              </a:ext>
            </a:extLst>
          </p:cNvPr>
          <p:cNvSpPr/>
          <p:nvPr/>
        </p:nvSpPr>
        <p:spPr>
          <a:xfrm rot="10800000">
            <a:off x="8021301" y="5205635"/>
            <a:ext cx="331095" cy="224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a:p>
        </p:txBody>
      </p:sp>
      <p:sp>
        <p:nvSpPr>
          <p:cNvPr id="32" name="Arrow: Left 31">
            <a:extLst>
              <a:ext uri="{FF2B5EF4-FFF2-40B4-BE49-F238E27FC236}">
                <a16:creationId xmlns:a16="http://schemas.microsoft.com/office/drawing/2014/main" id="{FCA04234-D2B0-CA2F-8EE4-98C41FE6CC1B}"/>
              </a:ext>
            </a:extLst>
          </p:cNvPr>
          <p:cNvSpPr/>
          <p:nvPr/>
        </p:nvSpPr>
        <p:spPr>
          <a:xfrm rot="10800000">
            <a:off x="8051747" y="5999391"/>
            <a:ext cx="331095" cy="224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a:p>
        </p:txBody>
      </p:sp>
      <p:sp>
        <p:nvSpPr>
          <p:cNvPr id="33" name="Arrow: Left 32">
            <a:extLst>
              <a:ext uri="{FF2B5EF4-FFF2-40B4-BE49-F238E27FC236}">
                <a16:creationId xmlns:a16="http://schemas.microsoft.com/office/drawing/2014/main" id="{24A56677-C2E9-0E8F-3BFD-4EB20BBDF709}"/>
              </a:ext>
            </a:extLst>
          </p:cNvPr>
          <p:cNvSpPr/>
          <p:nvPr/>
        </p:nvSpPr>
        <p:spPr>
          <a:xfrm>
            <a:off x="3282958" y="6055431"/>
            <a:ext cx="331095" cy="2242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a:p>
        </p:txBody>
      </p:sp>
    </p:spTree>
    <p:extLst>
      <p:ext uri="{BB962C8B-B14F-4D97-AF65-F5344CB8AC3E}">
        <p14:creationId xmlns:p14="http://schemas.microsoft.com/office/powerpoint/2010/main" val="417310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7" grpId="0"/>
      <p:bldP spid="55" grpId="0" animBg="1"/>
      <p:bldP spid="5" grpId="0" animBg="1"/>
      <p:bldP spid="15" grpId="0" animBg="1"/>
      <p:bldP spid="30" grpId="0" animBg="1"/>
      <p:bldP spid="31" grpId="0" animBg="1"/>
      <p:bldP spid="32"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10;&#10;Description automatically generated">
            <a:extLst>
              <a:ext uri="{FF2B5EF4-FFF2-40B4-BE49-F238E27FC236}">
                <a16:creationId xmlns:a16="http://schemas.microsoft.com/office/drawing/2014/main" id="{24089C17-3ED3-81AA-F20F-5851A7E95628}"/>
              </a:ext>
            </a:extLst>
          </p:cNvPr>
          <p:cNvPicPr>
            <a:picLocks noChangeAspect="1"/>
          </p:cNvPicPr>
          <p:nvPr/>
        </p:nvPicPr>
        <p:blipFill>
          <a:blip r:embed="rId3"/>
          <a:stretch>
            <a:fillRect/>
          </a:stretch>
        </p:blipFill>
        <p:spPr>
          <a:xfrm>
            <a:off x="1202672" y="3286334"/>
            <a:ext cx="9948722" cy="4944529"/>
          </a:xfrm>
          <a:prstGeom prst="rect">
            <a:avLst/>
          </a:prstGeom>
        </p:spPr>
      </p:pic>
      <p:pic>
        <p:nvPicPr>
          <p:cNvPr id="20" name="Picture 19" descr="Graphical user interface&#10;&#10;Description automatically generated with medium confidence">
            <a:extLst>
              <a:ext uri="{FF2B5EF4-FFF2-40B4-BE49-F238E27FC236}">
                <a16:creationId xmlns:a16="http://schemas.microsoft.com/office/drawing/2014/main" id="{3EECD7B9-C100-A581-A8B1-6693C9766E10}"/>
              </a:ext>
            </a:extLst>
          </p:cNvPr>
          <p:cNvPicPr>
            <a:picLocks noChangeAspect="1"/>
          </p:cNvPicPr>
          <p:nvPr/>
        </p:nvPicPr>
        <p:blipFill>
          <a:blip r:embed="rId4"/>
          <a:stretch>
            <a:fillRect/>
          </a:stretch>
        </p:blipFill>
        <p:spPr>
          <a:xfrm>
            <a:off x="110064" y="1656233"/>
            <a:ext cx="11080844" cy="4436824"/>
          </a:xfrm>
          <a:prstGeom prst="rect">
            <a:avLst/>
          </a:prstGeom>
        </p:spPr>
      </p:pic>
      <p:sp>
        <p:nvSpPr>
          <p:cNvPr id="2" name="Title 1">
            <a:extLst>
              <a:ext uri="{FF2B5EF4-FFF2-40B4-BE49-F238E27FC236}">
                <a16:creationId xmlns:a16="http://schemas.microsoft.com/office/drawing/2014/main" id="{2249789A-510F-F5C0-95BF-8AE101A2C590}"/>
              </a:ext>
            </a:extLst>
          </p:cNvPr>
          <p:cNvSpPr>
            <a:spLocks noGrp="1"/>
          </p:cNvSpPr>
          <p:nvPr>
            <p:ph type="title"/>
          </p:nvPr>
        </p:nvSpPr>
        <p:spPr>
          <a:xfrm>
            <a:off x="730154" y="609600"/>
            <a:ext cx="11080845" cy="914400"/>
          </a:xfrm>
        </p:spPr>
        <p:txBody>
          <a:bodyPr/>
          <a:lstStyle/>
          <a:p>
            <a:r>
              <a:rPr lang="en-CA" dirty="0"/>
              <a:t>Prior Solution: Hazard </a:t>
            </a:r>
            <a:r>
              <a:rPr lang="en-CA" dirty="0" err="1"/>
              <a:t>Ptrs</a:t>
            </a:r>
            <a:endParaRPr lang="en-CA" dirty="0"/>
          </a:p>
        </p:txBody>
      </p:sp>
      <p:sp>
        <p:nvSpPr>
          <p:cNvPr id="4" name="Slide Number Placeholder 3">
            <a:extLst>
              <a:ext uri="{FF2B5EF4-FFF2-40B4-BE49-F238E27FC236}">
                <a16:creationId xmlns:a16="http://schemas.microsoft.com/office/drawing/2014/main" id="{D40EBCA5-7291-17F6-A285-0F43B6382743}"/>
              </a:ext>
            </a:extLst>
          </p:cNvPr>
          <p:cNvSpPr>
            <a:spLocks noGrp="1"/>
          </p:cNvSpPr>
          <p:nvPr>
            <p:ph type="sldNum" sz="quarter" idx="11"/>
          </p:nvPr>
        </p:nvSpPr>
        <p:spPr/>
        <p:txBody>
          <a:bodyPr/>
          <a:lstStyle/>
          <a:p>
            <a:fld id="{75DF2D63-3FF5-D547-96B9-BE9CCD1ABA58}" type="slidenum">
              <a:rPr lang="en-US" smtClean="0"/>
              <a:t>4</a:t>
            </a:fld>
            <a:endParaRPr lang="en-US" dirty="0"/>
          </a:p>
        </p:txBody>
      </p:sp>
      <p:sp>
        <p:nvSpPr>
          <p:cNvPr id="75" name="TextBox 74">
            <a:extLst>
              <a:ext uri="{FF2B5EF4-FFF2-40B4-BE49-F238E27FC236}">
                <a16:creationId xmlns:a16="http://schemas.microsoft.com/office/drawing/2014/main" id="{33A90335-7D51-760C-E324-26BBACF79CAC}"/>
              </a:ext>
            </a:extLst>
          </p:cNvPr>
          <p:cNvSpPr txBox="1"/>
          <p:nvPr/>
        </p:nvSpPr>
        <p:spPr>
          <a:xfrm flipH="1">
            <a:off x="730153" y="1364887"/>
            <a:ext cx="9735573" cy="523220"/>
          </a:xfrm>
          <a:prstGeom prst="rect">
            <a:avLst/>
          </a:prstGeom>
          <a:noFill/>
        </p:spPr>
        <p:txBody>
          <a:bodyPr wrap="square" rtlCol="0">
            <a:spAutoFit/>
          </a:bodyPr>
          <a:lstStyle/>
          <a:p>
            <a:pPr marL="342900" indent="-342900">
              <a:buFont typeface="Wingdings" panose="05000000000000000000" pitchFamily="2" charset="2"/>
              <a:buChar char="Ø"/>
            </a:pPr>
            <a:r>
              <a:rPr lang="en-CA" sz="2800" dirty="0"/>
              <a:t>Searching Threads: </a:t>
            </a:r>
            <a:r>
              <a:rPr lang="en-CA" sz="2800" u="sng" dirty="0"/>
              <a:t>reserve</a:t>
            </a:r>
            <a:r>
              <a:rPr lang="en-CA" sz="2800" dirty="0"/>
              <a:t> nodes before access.</a:t>
            </a:r>
          </a:p>
        </p:txBody>
      </p:sp>
      <p:sp>
        <p:nvSpPr>
          <p:cNvPr id="3" name="TextBox 2">
            <a:extLst>
              <a:ext uri="{FF2B5EF4-FFF2-40B4-BE49-F238E27FC236}">
                <a16:creationId xmlns:a16="http://schemas.microsoft.com/office/drawing/2014/main" id="{1D1DBCF1-9C76-0DF6-64AC-49F499E9DA3D}"/>
              </a:ext>
            </a:extLst>
          </p:cNvPr>
          <p:cNvSpPr txBox="1"/>
          <p:nvPr/>
        </p:nvSpPr>
        <p:spPr>
          <a:xfrm flipH="1">
            <a:off x="730154" y="3738381"/>
            <a:ext cx="11048897" cy="523220"/>
          </a:xfrm>
          <a:prstGeom prst="rect">
            <a:avLst/>
          </a:prstGeom>
          <a:noFill/>
        </p:spPr>
        <p:txBody>
          <a:bodyPr wrap="square" rtlCol="0">
            <a:spAutoFit/>
          </a:bodyPr>
          <a:lstStyle/>
          <a:p>
            <a:pPr marL="342900" indent="-342900">
              <a:buFont typeface="Wingdings" panose="05000000000000000000" pitchFamily="2" charset="2"/>
              <a:buChar char="Ø"/>
            </a:pPr>
            <a:r>
              <a:rPr lang="en-CA" sz="2800" dirty="0"/>
              <a:t>Freeing Threads: </a:t>
            </a:r>
            <a:r>
              <a:rPr lang="en-CA" sz="2800" u="sng" dirty="0"/>
              <a:t>scan</a:t>
            </a:r>
            <a:r>
              <a:rPr lang="en-CA" sz="2800" dirty="0"/>
              <a:t> all thread’s reservations and free only unreserved ones.</a:t>
            </a:r>
          </a:p>
        </p:txBody>
      </p:sp>
      <p:sp>
        <p:nvSpPr>
          <p:cNvPr id="79" name="Rectangle 78">
            <a:extLst>
              <a:ext uri="{FF2B5EF4-FFF2-40B4-BE49-F238E27FC236}">
                <a16:creationId xmlns:a16="http://schemas.microsoft.com/office/drawing/2014/main" id="{7FA0ABE0-A55C-7DC0-59AC-B3FF7B303DD8}"/>
              </a:ext>
            </a:extLst>
          </p:cNvPr>
          <p:cNvSpPr/>
          <p:nvPr/>
        </p:nvSpPr>
        <p:spPr>
          <a:xfrm>
            <a:off x="5067297" y="6248400"/>
            <a:ext cx="6711755" cy="45874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Conventional Remedy: </a:t>
            </a:r>
            <a:r>
              <a:rPr lang="en-CA" sz="2800" b="1" dirty="0">
                <a:solidFill>
                  <a:schemeClr val="tx1"/>
                </a:solidFill>
              </a:rPr>
              <a:t>Batch nodes to be freed!</a:t>
            </a:r>
          </a:p>
        </p:txBody>
      </p:sp>
      <p:sp>
        <p:nvSpPr>
          <p:cNvPr id="5" name="Rectangle 4">
            <a:extLst>
              <a:ext uri="{FF2B5EF4-FFF2-40B4-BE49-F238E27FC236}">
                <a16:creationId xmlns:a16="http://schemas.microsoft.com/office/drawing/2014/main" id="{5E1E8D91-4955-C658-8A03-8F60FCF189B3}"/>
              </a:ext>
            </a:extLst>
          </p:cNvPr>
          <p:cNvSpPr/>
          <p:nvPr/>
        </p:nvSpPr>
        <p:spPr>
          <a:xfrm>
            <a:off x="885385" y="6270174"/>
            <a:ext cx="3389817" cy="458744"/>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Problem: </a:t>
            </a:r>
            <a:r>
              <a:rPr lang="en-CA" sz="2800" b="1" dirty="0">
                <a:solidFill>
                  <a:schemeClr val="tx1"/>
                </a:solidFill>
              </a:rPr>
              <a:t>High Overhead</a:t>
            </a:r>
          </a:p>
        </p:txBody>
      </p:sp>
    </p:spTree>
    <p:extLst>
      <p:ext uri="{BB962C8B-B14F-4D97-AF65-F5344CB8AC3E}">
        <p14:creationId xmlns:p14="http://schemas.microsoft.com/office/powerpoint/2010/main" val="302761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930F-0686-52BA-7507-5FF09E36B12B}"/>
              </a:ext>
            </a:extLst>
          </p:cNvPr>
          <p:cNvSpPr>
            <a:spLocks noGrp="1"/>
          </p:cNvSpPr>
          <p:nvPr>
            <p:ph type="title"/>
          </p:nvPr>
        </p:nvSpPr>
        <p:spPr>
          <a:xfrm>
            <a:off x="616610" y="609600"/>
            <a:ext cx="11194390" cy="914400"/>
          </a:xfrm>
        </p:spPr>
        <p:txBody>
          <a:bodyPr/>
          <a:lstStyle/>
          <a:p>
            <a:r>
              <a:rPr lang="en-CA" dirty="0"/>
              <a:t>Complications With </a:t>
            </a:r>
            <a:r>
              <a:rPr lang="en-CA" dirty="0" err="1"/>
              <a:t>BatchING</a:t>
            </a:r>
            <a:endParaRPr lang="en-CA" dirty="0"/>
          </a:p>
        </p:txBody>
      </p:sp>
      <p:sp>
        <p:nvSpPr>
          <p:cNvPr id="4" name="Slide Number Placeholder 3">
            <a:extLst>
              <a:ext uri="{FF2B5EF4-FFF2-40B4-BE49-F238E27FC236}">
                <a16:creationId xmlns:a16="http://schemas.microsoft.com/office/drawing/2014/main" id="{642B6A76-2F05-56B2-7A2B-0B97C0C6722C}"/>
              </a:ext>
            </a:extLst>
          </p:cNvPr>
          <p:cNvSpPr>
            <a:spLocks noGrp="1"/>
          </p:cNvSpPr>
          <p:nvPr>
            <p:ph type="sldNum" sz="quarter" idx="11"/>
          </p:nvPr>
        </p:nvSpPr>
        <p:spPr/>
        <p:txBody>
          <a:bodyPr/>
          <a:lstStyle/>
          <a:p>
            <a:fld id="{75DF2D63-3FF5-D547-96B9-BE9CCD1ABA58}" type="slidenum">
              <a:rPr lang="en-US" smtClean="0"/>
              <a:t>5</a:t>
            </a:fld>
            <a:endParaRPr lang="en-US" dirty="0"/>
          </a:p>
        </p:txBody>
      </p:sp>
      <p:sp>
        <p:nvSpPr>
          <p:cNvPr id="9" name="Scroll: Horizontal 8">
            <a:extLst>
              <a:ext uri="{FF2B5EF4-FFF2-40B4-BE49-F238E27FC236}">
                <a16:creationId xmlns:a16="http://schemas.microsoft.com/office/drawing/2014/main" id="{60645DCF-518F-B226-00EA-BA765F0C03A1}"/>
              </a:ext>
            </a:extLst>
          </p:cNvPr>
          <p:cNvSpPr/>
          <p:nvPr/>
        </p:nvSpPr>
        <p:spPr>
          <a:xfrm>
            <a:off x="877824" y="5101113"/>
            <a:ext cx="10893552" cy="1691573"/>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0000"/>
                </a:solidFill>
              </a:rPr>
              <a:t>Ideal Safe Memory Reclamation: </a:t>
            </a:r>
            <a:r>
              <a:rPr lang="en-CA" sz="3200" b="1" dirty="0">
                <a:solidFill>
                  <a:srgbClr val="FF0000"/>
                </a:solidFill>
                <a:highlight>
                  <a:srgbClr val="FFFF00"/>
                </a:highlight>
              </a:rPr>
              <a:t>Avoid Batching! </a:t>
            </a:r>
          </a:p>
          <a:p>
            <a:pPr algn="ctr"/>
            <a:r>
              <a:rPr lang="en-CA" sz="3200" b="1" dirty="0">
                <a:solidFill>
                  <a:srgbClr val="FF0000"/>
                </a:solidFill>
              </a:rPr>
              <a:t>Be “</a:t>
            </a:r>
            <a:r>
              <a:rPr lang="en-CA" sz="3200" b="1" u="sng" dirty="0">
                <a:solidFill>
                  <a:srgbClr val="FF0000"/>
                </a:solidFill>
              </a:rPr>
              <a:t>Fast with small memory-footprint</a:t>
            </a:r>
            <a:r>
              <a:rPr lang="en-CA" sz="3200" b="1" dirty="0">
                <a:solidFill>
                  <a:srgbClr val="FF0000"/>
                </a:solidFill>
              </a:rPr>
              <a:t>”</a:t>
            </a:r>
          </a:p>
        </p:txBody>
      </p:sp>
      <p:sp>
        <p:nvSpPr>
          <p:cNvPr id="10" name="TextBox 9">
            <a:extLst>
              <a:ext uri="{FF2B5EF4-FFF2-40B4-BE49-F238E27FC236}">
                <a16:creationId xmlns:a16="http://schemas.microsoft.com/office/drawing/2014/main" id="{9B44312C-586F-C5D6-9753-BBA1683FABBB}"/>
              </a:ext>
            </a:extLst>
          </p:cNvPr>
          <p:cNvSpPr txBox="1"/>
          <p:nvPr/>
        </p:nvSpPr>
        <p:spPr>
          <a:xfrm>
            <a:off x="790667" y="4270116"/>
            <a:ext cx="10737189" cy="954107"/>
          </a:xfrm>
          <a:prstGeom prst="rect">
            <a:avLst/>
          </a:prstGeom>
          <a:noFill/>
        </p:spPr>
        <p:txBody>
          <a:bodyPr wrap="square" rtlCol="0">
            <a:spAutoFit/>
          </a:bodyPr>
          <a:lstStyle/>
          <a:p>
            <a:pPr marL="342900" indent="-342900">
              <a:buFont typeface="Wingdings" panose="05000000000000000000" pitchFamily="2" charset="2"/>
              <a:buChar char="Ø"/>
            </a:pPr>
            <a:r>
              <a:rPr lang="en-CA" sz="2800" dirty="0"/>
              <a:t>Increased attack surface for privacy attacks.</a:t>
            </a:r>
          </a:p>
          <a:p>
            <a:pPr marL="342900" indent="-342900">
              <a:buFont typeface="Wingdings" panose="05000000000000000000" pitchFamily="2" charset="2"/>
              <a:buChar char="Ø"/>
            </a:pPr>
            <a:r>
              <a:rPr lang="en-CA" sz="2800" dirty="0"/>
              <a:t>Impedes memory overcommitment in virtualized data centers.</a:t>
            </a:r>
          </a:p>
        </p:txBody>
      </p:sp>
      <p:pic>
        <p:nvPicPr>
          <p:cNvPr id="13" name="Picture 12" descr="Graphical user interface">
            <a:extLst>
              <a:ext uri="{FF2B5EF4-FFF2-40B4-BE49-F238E27FC236}">
                <a16:creationId xmlns:a16="http://schemas.microsoft.com/office/drawing/2014/main" id="{CEEF75D3-E408-F729-9C13-E35665B1A3B7}"/>
              </a:ext>
            </a:extLst>
          </p:cNvPr>
          <p:cNvPicPr>
            <a:picLocks noChangeAspect="1"/>
          </p:cNvPicPr>
          <p:nvPr/>
        </p:nvPicPr>
        <p:blipFill>
          <a:blip r:embed="rId3"/>
          <a:stretch>
            <a:fillRect/>
          </a:stretch>
        </p:blipFill>
        <p:spPr>
          <a:xfrm>
            <a:off x="5564869" y="1259734"/>
            <a:ext cx="6548662" cy="4338532"/>
          </a:xfrm>
          <a:prstGeom prst="rect">
            <a:avLst/>
          </a:prstGeom>
        </p:spPr>
      </p:pic>
      <p:sp>
        <p:nvSpPr>
          <p:cNvPr id="14" name="TextBox 13">
            <a:extLst>
              <a:ext uri="{FF2B5EF4-FFF2-40B4-BE49-F238E27FC236}">
                <a16:creationId xmlns:a16="http://schemas.microsoft.com/office/drawing/2014/main" id="{92555F94-E627-945D-8675-46F3FE441AD3}"/>
              </a:ext>
            </a:extLst>
          </p:cNvPr>
          <p:cNvSpPr txBox="1"/>
          <p:nvPr/>
        </p:nvSpPr>
        <p:spPr>
          <a:xfrm flipH="1">
            <a:off x="7738579" y="1697651"/>
            <a:ext cx="3314049" cy="461665"/>
          </a:xfrm>
          <a:prstGeom prst="rect">
            <a:avLst/>
          </a:prstGeom>
          <a:noFill/>
        </p:spPr>
        <p:txBody>
          <a:bodyPr wrap="square" rtlCol="0">
            <a:spAutoFit/>
          </a:bodyPr>
          <a:lstStyle/>
          <a:p>
            <a:r>
              <a:rPr lang="en-CA" sz="2400" b="1" dirty="0"/>
              <a:t>Figure: Freeing in batches</a:t>
            </a:r>
          </a:p>
        </p:txBody>
      </p:sp>
      <p:sp>
        <p:nvSpPr>
          <p:cNvPr id="6" name="TextBox 5">
            <a:extLst>
              <a:ext uri="{FF2B5EF4-FFF2-40B4-BE49-F238E27FC236}">
                <a16:creationId xmlns:a16="http://schemas.microsoft.com/office/drawing/2014/main" id="{8CDB1B55-7CA0-EBDA-65A9-0E5DA11AF198}"/>
              </a:ext>
            </a:extLst>
          </p:cNvPr>
          <p:cNvSpPr txBox="1"/>
          <p:nvPr/>
        </p:nvSpPr>
        <p:spPr>
          <a:xfrm>
            <a:off x="752026" y="1750218"/>
            <a:ext cx="4893469" cy="2246769"/>
          </a:xfrm>
          <a:prstGeom prst="rect">
            <a:avLst/>
          </a:prstGeom>
          <a:noFill/>
        </p:spPr>
        <p:txBody>
          <a:bodyPr wrap="square" rtlCol="0">
            <a:spAutoFit/>
          </a:bodyPr>
          <a:lstStyle/>
          <a:p>
            <a:pPr marL="285750" indent="-285750">
              <a:buFont typeface="Wingdings" panose="05000000000000000000" pitchFamily="2" charset="2"/>
              <a:buChar char="Ø"/>
            </a:pPr>
            <a:r>
              <a:rPr lang="en-CA" sz="2800" dirty="0"/>
              <a:t>Small Batches: </a:t>
            </a:r>
            <a:r>
              <a:rPr lang="en-CA" sz="2800" b="1" u="sng" dirty="0"/>
              <a:t>low</a:t>
            </a:r>
            <a:r>
              <a:rPr lang="en-CA" sz="2800" dirty="0"/>
              <a:t> memory footprint but </a:t>
            </a:r>
            <a:r>
              <a:rPr lang="en-CA" sz="2800" b="1" u="sng" dirty="0"/>
              <a:t>Slow</a:t>
            </a:r>
            <a:r>
              <a:rPr lang="en-CA" sz="2800" dirty="0"/>
              <a:t>.</a:t>
            </a:r>
          </a:p>
          <a:p>
            <a:pPr lvl="4"/>
            <a:r>
              <a:rPr lang="en-CA" sz="2800" b="1" dirty="0"/>
              <a:t>VS</a:t>
            </a:r>
          </a:p>
          <a:p>
            <a:pPr marL="285750" indent="-285750">
              <a:buFont typeface="Wingdings" panose="05000000000000000000" pitchFamily="2" charset="2"/>
              <a:buChar char="Ø"/>
            </a:pPr>
            <a:r>
              <a:rPr lang="en-CA" sz="2800" dirty="0"/>
              <a:t>Large Batches: </a:t>
            </a:r>
            <a:r>
              <a:rPr lang="en-CA" sz="2800" b="1" u="sng" dirty="0"/>
              <a:t>Fast</a:t>
            </a:r>
            <a:r>
              <a:rPr lang="en-CA" sz="2800" dirty="0"/>
              <a:t> but </a:t>
            </a:r>
            <a:r>
              <a:rPr lang="en-CA" sz="2800" b="1" u="sng" dirty="0"/>
              <a:t>large</a:t>
            </a:r>
            <a:r>
              <a:rPr lang="en-CA" sz="2800" dirty="0"/>
              <a:t> memory footprint.</a:t>
            </a:r>
          </a:p>
        </p:txBody>
      </p:sp>
    </p:spTree>
    <p:extLst>
      <p:ext uri="{BB962C8B-B14F-4D97-AF65-F5344CB8AC3E}">
        <p14:creationId xmlns:p14="http://schemas.microsoft.com/office/powerpoint/2010/main" val="238186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593F-3B1F-293F-02E5-DB8853895269}"/>
              </a:ext>
            </a:extLst>
          </p:cNvPr>
          <p:cNvSpPr>
            <a:spLocks noGrp="1"/>
          </p:cNvSpPr>
          <p:nvPr>
            <p:ph type="title"/>
          </p:nvPr>
        </p:nvSpPr>
        <p:spPr>
          <a:xfrm>
            <a:off x="614148" y="609600"/>
            <a:ext cx="11196851" cy="914400"/>
          </a:xfrm>
        </p:spPr>
        <p:txBody>
          <a:bodyPr/>
          <a:lstStyle/>
          <a:p>
            <a:r>
              <a:rPr lang="en-CA" dirty="0"/>
              <a:t>Our Solution: Conditional Access</a:t>
            </a:r>
          </a:p>
        </p:txBody>
      </p:sp>
      <p:sp>
        <p:nvSpPr>
          <p:cNvPr id="3" name="Content Placeholder 2">
            <a:extLst>
              <a:ext uri="{FF2B5EF4-FFF2-40B4-BE49-F238E27FC236}">
                <a16:creationId xmlns:a16="http://schemas.microsoft.com/office/drawing/2014/main" id="{DB6103B2-AAF3-9E9C-5862-26E6DC173EB5}"/>
              </a:ext>
            </a:extLst>
          </p:cNvPr>
          <p:cNvSpPr>
            <a:spLocks noGrp="1"/>
          </p:cNvSpPr>
          <p:nvPr>
            <p:ph idx="1"/>
          </p:nvPr>
        </p:nvSpPr>
        <p:spPr>
          <a:xfrm>
            <a:off x="1104328" y="2046514"/>
            <a:ext cx="9820656" cy="4225701"/>
          </a:xfrm>
        </p:spPr>
        <p:txBody>
          <a:bodyPr/>
          <a:lstStyle/>
          <a:p>
            <a:pPr marL="0" indent="0">
              <a:buNone/>
            </a:pPr>
            <a:r>
              <a:rPr lang="en-CA" sz="3200" b="1" dirty="0">
                <a:solidFill>
                  <a:srgbClr val="002060"/>
                </a:solidFill>
              </a:rPr>
              <a:t>What</a:t>
            </a:r>
            <a:r>
              <a:rPr lang="en-CA" sz="3200" b="1" dirty="0"/>
              <a:t> ?</a:t>
            </a:r>
          </a:p>
          <a:p>
            <a:pPr>
              <a:buFont typeface="Wingdings" panose="05000000000000000000" pitchFamily="2" charset="2"/>
              <a:buChar char="Ø"/>
            </a:pPr>
            <a:r>
              <a:rPr lang="en-CA" sz="2800" b="1" dirty="0"/>
              <a:t> Fast</a:t>
            </a:r>
            <a:r>
              <a:rPr lang="en-CA" sz="2800" dirty="0"/>
              <a:t> and reclaims memory </a:t>
            </a:r>
            <a:r>
              <a:rPr lang="en-CA" sz="2800" b="1" dirty="0"/>
              <a:t>Immediately</a:t>
            </a:r>
            <a:r>
              <a:rPr lang="en-CA" sz="2800" dirty="0"/>
              <a:t>.</a:t>
            </a:r>
          </a:p>
          <a:p>
            <a:pPr marL="0" indent="0">
              <a:buNone/>
            </a:pPr>
            <a:r>
              <a:rPr lang="en-CA" sz="3200" b="1" dirty="0">
                <a:solidFill>
                  <a:srgbClr val="002060"/>
                </a:solidFill>
              </a:rPr>
              <a:t>How</a:t>
            </a:r>
            <a:r>
              <a:rPr lang="en-CA" sz="3200" b="1" dirty="0"/>
              <a:t> ?</a:t>
            </a:r>
            <a:endParaRPr lang="en-CA" sz="3200" dirty="0"/>
          </a:p>
          <a:p>
            <a:pPr>
              <a:buFont typeface="Wingdings" panose="05000000000000000000" pitchFamily="2" charset="2"/>
              <a:buChar char="Ø"/>
            </a:pPr>
            <a:r>
              <a:rPr lang="en-CA" sz="2800" dirty="0"/>
              <a:t> Observation: Use-After-Free errors are </a:t>
            </a:r>
            <a:r>
              <a:rPr lang="en-CA" sz="2800" b="1" dirty="0"/>
              <a:t>preceded</a:t>
            </a:r>
            <a:r>
              <a:rPr lang="en-CA" sz="2800" dirty="0"/>
              <a:t> by coherence events in hardware.</a:t>
            </a:r>
          </a:p>
          <a:p>
            <a:pPr>
              <a:buFont typeface="Wingdings" panose="05000000000000000000" pitchFamily="2" charset="2"/>
              <a:buChar char="Ø"/>
            </a:pPr>
            <a:r>
              <a:rPr lang="en-CA" sz="2800" dirty="0"/>
              <a:t> Intercept &amp; Expose information to make searches aware of deletes.</a:t>
            </a:r>
          </a:p>
          <a:p>
            <a:pPr>
              <a:buFont typeface="Wingdings" panose="05000000000000000000" pitchFamily="2" charset="2"/>
              <a:buChar char="Ø"/>
            </a:pPr>
            <a:r>
              <a:rPr lang="en-CA" sz="2800" dirty="0"/>
              <a:t> New conditional memory access instructions.</a:t>
            </a:r>
          </a:p>
          <a:p>
            <a:pPr>
              <a:buFont typeface="Wingdings" panose="05000000000000000000" pitchFamily="2" charset="2"/>
              <a:buChar char="Ø"/>
            </a:pPr>
            <a:r>
              <a:rPr lang="en-CA" sz="2800" b="1" dirty="0"/>
              <a:t> </a:t>
            </a:r>
            <a:r>
              <a:rPr lang="en-CA" sz="2800" dirty="0"/>
              <a:t>Hardware-Software Codesign:</a:t>
            </a:r>
            <a:r>
              <a:rPr lang="en-CA" sz="2800" b="1" dirty="0"/>
              <a:t> </a:t>
            </a:r>
            <a:r>
              <a:rPr lang="en-CA" sz="4000" b="1" dirty="0"/>
              <a:t>“</a:t>
            </a:r>
            <a:r>
              <a:rPr lang="en-CA" sz="2800" b="1" dirty="0">
                <a:solidFill>
                  <a:srgbClr val="002060"/>
                </a:solidFill>
              </a:rPr>
              <a:t>Reuse Synchronization Don’t Reinvent !</a:t>
            </a:r>
            <a:r>
              <a:rPr lang="en-CA" sz="4000" b="1" dirty="0">
                <a:solidFill>
                  <a:srgbClr val="002060"/>
                </a:solidFill>
              </a:rPr>
              <a:t>”</a:t>
            </a:r>
            <a:endParaRPr lang="en-CA" sz="2800" dirty="0"/>
          </a:p>
        </p:txBody>
      </p:sp>
      <p:sp>
        <p:nvSpPr>
          <p:cNvPr id="4" name="Slide Number Placeholder 3">
            <a:extLst>
              <a:ext uri="{FF2B5EF4-FFF2-40B4-BE49-F238E27FC236}">
                <a16:creationId xmlns:a16="http://schemas.microsoft.com/office/drawing/2014/main" id="{EE30F58C-C5BC-28CD-7355-F25F90850551}"/>
              </a:ext>
            </a:extLst>
          </p:cNvPr>
          <p:cNvSpPr>
            <a:spLocks noGrp="1"/>
          </p:cNvSpPr>
          <p:nvPr>
            <p:ph type="sldNum" sz="quarter" idx="11"/>
          </p:nvPr>
        </p:nvSpPr>
        <p:spPr/>
        <p:txBody>
          <a:bodyPr/>
          <a:lstStyle/>
          <a:p>
            <a:fld id="{75DF2D63-3FF5-D547-96B9-BE9CCD1ABA58}" type="slidenum">
              <a:rPr lang="en-US" smtClean="0"/>
              <a:t>6</a:t>
            </a:fld>
            <a:endParaRPr lang="en-US" dirty="0"/>
          </a:p>
        </p:txBody>
      </p:sp>
    </p:spTree>
    <p:extLst>
      <p:ext uri="{BB962C8B-B14F-4D97-AF65-F5344CB8AC3E}">
        <p14:creationId xmlns:p14="http://schemas.microsoft.com/office/powerpoint/2010/main" val="107123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3186-C610-8E0D-82FF-41BFD8FC8D0E}"/>
              </a:ext>
            </a:extLst>
          </p:cNvPr>
          <p:cNvSpPr>
            <a:spLocks noGrp="1"/>
          </p:cNvSpPr>
          <p:nvPr>
            <p:ph type="title"/>
          </p:nvPr>
        </p:nvSpPr>
        <p:spPr/>
        <p:txBody>
          <a:bodyPr/>
          <a:lstStyle/>
          <a:p>
            <a:r>
              <a:rPr lang="en-CA" dirty="0"/>
              <a:t>Cache EVENTs preceding </a:t>
            </a:r>
            <a:r>
              <a:rPr lang="en-CA" dirty="0" err="1"/>
              <a:t>DeletionS</a:t>
            </a:r>
            <a:endParaRPr lang="en-CA" dirty="0"/>
          </a:p>
        </p:txBody>
      </p:sp>
      <p:cxnSp>
        <p:nvCxnSpPr>
          <p:cNvPr id="14" name="Straight Connector 13">
            <a:extLst>
              <a:ext uri="{FF2B5EF4-FFF2-40B4-BE49-F238E27FC236}">
                <a16:creationId xmlns:a16="http://schemas.microsoft.com/office/drawing/2014/main" id="{EE5E25D6-3B9D-A7B3-250A-6D1E86C3EEB5}"/>
              </a:ext>
            </a:extLst>
          </p:cNvPr>
          <p:cNvCxnSpPr>
            <a:cxnSpLocks/>
          </p:cNvCxnSpPr>
          <p:nvPr/>
        </p:nvCxnSpPr>
        <p:spPr>
          <a:xfrm>
            <a:off x="6103620" y="3808750"/>
            <a:ext cx="0" cy="2920377"/>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71A102D-55CD-7423-9B66-112CD49CB8A2}"/>
              </a:ext>
            </a:extLst>
          </p:cNvPr>
          <p:cNvSpPr txBox="1"/>
          <p:nvPr/>
        </p:nvSpPr>
        <p:spPr>
          <a:xfrm flipH="1">
            <a:off x="6025237" y="5607137"/>
            <a:ext cx="636841" cy="461665"/>
          </a:xfrm>
          <a:prstGeom prst="rect">
            <a:avLst/>
          </a:prstGeom>
          <a:noFill/>
        </p:spPr>
        <p:txBody>
          <a:bodyPr wrap="square" rtlCol="0">
            <a:spAutoFit/>
          </a:bodyPr>
          <a:lstStyle/>
          <a:p>
            <a:r>
              <a:rPr lang="en-CA" sz="2400" dirty="0"/>
              <a:t>Ack</a:t>
            </a:r>
          </a:p>
        </p:txBody>
      </p:sp>
      <p:cxnSp>
        <p:nvCxnSpPr>
          <p:cNvPr id="29" name="Straight Arrow Connector 28">
            <a:extLst>
              <a:ext uri="{FF2B5EF4-FFF2-40B4-BE49-F238E27FC236}">
                <a16:creationId xmlns:a16="http://schemas.microsoft.com/office/drawing/2014/main" id="{AD77C4B4-97E7-796E-AF95-E3E56AF05274}"/>
              </a:ext>
            </a:extLst>
          </p:cNvPr>
          <p:cNvCxnSpPr>
            <a:cxnSpLocks/>
          </p:cNvCxnSpPr>
          <p:nvPr/>
        </p:nvCxnSpPr>
        <p:spPr>
          <a:xfrm flipH="1">
            <a:off x="5491887" y="5354624"/>
            <a:ext cx="146333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9E268D-E432-4AEC-6C78-97C7F6F3E00F}"/>
              </a:ext>
            </a:extLst>
          </p:cNvPr>
          <p:cNvCxnSpPr>
            <a:cxnSpLocks/>
          </p:cNvCxnSpPr>
          <p:nvPr/>
        </p:nvCxnSpPr>
        <p:spPr>
          <a:xfrm>
            <a:off x="5558289" y="5676677"/>
            <a:ext cx="152163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E22A976-E6E7-6DC2-C0CF-2A859F84C57B}"/>
              </a:ext>
            </a:extLst>
          </p:cNvPr>
          <p:cNvSpPr txBox="1"/>
          <p:nvPr/>
        </p:nvSpPr>
        <p:spPr>
          <a:xfrm flipH="1">
            <a:off x="5662692" y="4825846"/>
            <a:ext cx="1330727" cy="461665"/>
          </a:xfrm>
          <a:prstGeom prst="rect">
            <a:avLst/>
          </a:prstGeom>
          <a:noFill/>
        </p:spPr>
        <p:txBody>
          <a:bodyPr wrap="square" rtlCol="0">
            <a:spAutoFit/>
          </a:bodyPr>
          <a:lstStyle/>
          <a:p>
            <a:r>
              <a:rPr lang="en-CA" sz="2400" b="1" dirty="0"/>
              <a:t>Invalidate</a:t>
            </a:r>
          </a:p>
        </p:txBody>
      </p:sp>
      <p:sp>
        <p:nvSpPr>
          <p:cNvPr id="43" name="TextBox 42">
            <a:extLst>
              <a:ext uri="{FF2B5EF4-FFF2-40B4-BE49-F238E27FC236}">
                <a16:creationId xmlns:a16="http://schemas.microsoft.com/office/drawing/2014/main" id="{3A962CC8-8211-C501-730D-BAD9C0EF5A44}"/>
              </a:ext>
            </a:extLst>
          </p:cNvPr>
          <p:cNvSpPr txBox="1"/>
          <p:nvPr/>
        </p:nvSpPr>
        <p:spPr>
          <a:xfrm flipH="1">
            <a:off x="9825014" y="5182078"/>
            <a:ext cx="2366985" cy="461665"/>
          </a:xfrm>
          <a:prstGeom prst="rect">
            <a:avLst/>
          </a:prstGeom>
          <a:noFill/>
        </p:spPr>
        <p:txBody>
          <a:bodyPr wrap="square" rtlCol="0">
            <a:spAutoFit/>
          </a:bodyPr>
          <a:lstStyle/>
          <a:p>
            <a:r>
              <a:rPr lang="en-CA" sz="2400" dirty="0">
                <a:latin typeface="Source Sans Pro" panose="020B0503030403020204" pitchFamily="34" charset="0"/>
                <a:ea typeface="Source Sans Pro" panose="020B0503030403020204" pitchFamily="34" charset="0"/>
              </a:rPr>
              <a:t>Write(N1-&gt;next)</a:t>
            </a:r>
          </a:p>
        </p:txBody>
      </p:sp>
      <p:sp>
        <p:nvSpPr>
          <p:cNvPr id="44" name="TextBox 43">
            <a:extLst>
              <a:ext uri="{FF2B5EF4-FFF2-40B4-BE49-F238E27FC236}">
                <a16:creationId xmlns:a16="http://schemas.microsoft.com/office/drawing/2014/main" id="{DBC6FE28-0013-5338-E57A-53AD4204F4DD}"/>
              </a:ext>
            </a:extLst>
          </p:cNvPr>
          <p:cNvSpPr txBox="1"/>
          <p:nvPr/>
        </p:nvSpPr>
        <p:spPr>
          <a:xfrm flipH="1">
            <a:off x="9864454" y="5911821"/>
            <a:ext cx="1427651" cy="461665"/>
          </a:xfrm>
          <a:prstGeom prst="rect">
            <a:avLst/>
          </a:prstGeom>
          <a:noFill/>
        </p:spPr>
        <p:txBody>
          <a:bodyPr wrap="square" rtlCol="0">
            <a:spAutoFit/>
          </a:bodyPr>
          <a:lstStyle/>
          <a:p>
            <a:r>
              <a:rPr lang="en-CA" sz="2400" dirty="0">
                <a:latin typeface="Source Sans Pro" panose="020B0503030403020204" pitchFamily="34" charset="0"/>
                <a:ea typeface="Source Sans Pro" panose="020B0503030403020204" pitchFamily="34" charset="0"/>
              </a:rPr>
              <a:t>Free(N2)</a:t>
            </a:r>
          </a:p>
        </p:txBody>
      </p:sp>
      <p:sp>
        <p:nvSpPr>
          <p:cNvPr id="47" name="TextBox 46">
            <a:extLst>
              <a:ext uri="{FF2B5EF4-FFF2-40B4-BE49-F238E27FC236}">
                <a16:creationId xmlns:a16="http://schemas.microsoft.com/office/drawing/2014/main" id="{60CC2648-0015-7DC8-A2E4-2E16F145F17D}"/>
              </a:ext>
            </a:extLst>
          </p:cNvPr>
          <p:cNvSpPr txBox="1"/>
          <p:nvPr/>
        </p:nvSpPr>
        <p:spPr>
          <a:xfrm flipH="1">
            <a:off x="695860" y="5938814"/>
            <a:ext cx="2022853" cy="461665"/>
          </a:xfrm>
          <a:prstGeom prst="rect">
            <a:avLst/>
          </a:prstGeom>
          <a:noFill/>
        </p:spPr>
        <p:txBody>
          <a:bodyPr wrap="square" rtlCol="0">
            <a:spAutoFit/>
          </a:bodyPr>
          <a:lstStyle/>
          <a:p>
            <a:r>
              <a:rPr lang="en-CA" sz="2400" dirty="0">
                <a:latin typeface="Source Sans Pro" panose="020B0503030403020204" pitchFamily="34" charset="0"/>
                <a:ea typeface="Source Sans Pro" panose="020B0503030403020204" pitchFamily="34" charset="0"/>
              </a:rPr>
              <a:t>Read freed N2</a:t>
            </a:r>
          </a:p>
        </p:txBody>
      </p:sp>
      <p:sp>
        <p:nvSpPr>
          <p:cNvPr id="16" name="TextBox 15">
            <a:extLst>
              <a:ext uri="{FF2B5EF4-FFF2-40B4-BE49-F238E27FC236}">
                <a16:creationId xmlns:a16="http://schemas.microsoft.com/office/drawing/2014/main" id="{4DACB188-890B-00FE-87D2-44F3996DFCD3}"/>
              </a:ext>
            </a:extLst>
          </p:cNvPr>
          <p:cNvSpPr txBox="1"/>
          <p:nvPr/>
        </p:nvSpPr>
        <p:spPr>
          <a:xfrm flipH="1">
            <a:off x="2856582" y="3403486"/>
            <a:ext cx="2465420" cy="461665"/>
          </a:xfrm>
          <a:prstGeom prst="rect">
            <a:avLst/>
          </a:prstGeom>
          <a:noFill/>
        </p:spPr>
        <p:txBody>
          <a:bodyPr wrap="square" rtlCol="0">
            <a:spAutoFit/>
          </a:bodyPr>
          <a:lstStyle/>
          <a:p>
            <a:r>
              <a:rPr lang="en-CA" sz="2400" b="1" dirty="0">
                <a:highlight>
                  <a:srgbClr val="00FF00"/>
                </a:highlight>
              </a:rPr>
              <a:t>Thread 1</a:t>
            </a:r>
            <a:r>
              <a:rPr lang="en-CA" sz="2400" b="1" dirty="0"/>
              <a:t>: access N2</a:t>
            </a:r>
          </a:p>
        </p:txBody>
      </p:sp>
      <p:sp>
        <p:nvSpPr>
          <p:cNvPr id="17" name="TextBox 16">
            <a:extLst>
              <a:ext uri="{FF2B5EF4-FFF2-40B4-BE49-F238E27FC236}">
                <a16:creationId xmlns:a16="http://schemas.microsoft.com/office/drawing/2014/main" id="{BF66F209-06DF-AE26-F72D-20020BF93DD8}"/>
              </a:ext>
            </a:extLst>
          </p:cNvPr>
          <p:cNvSpPr txBox="1"/>
          <p:nvPr/>
        </p:nvSpPr>
        <p:spPr>
          <a:xfrm flipH="1">
            <a:off x="7398832" y="3403486"/>
            <a:ext cx="2644724" cy="461665"/>
          </a:xfrm>
          <a:prstGeom prst="rect">
            <a:avLst/>
          </a:prstGeom>
          <a:noFill/>
        </p:spPr>
        <p:txBody>
          <a:bodyPr wrap="square" rtlCol="0">
            <a:spAutoFit/>
          </a:bodyPr>
          <a:lstStyle/>
          <a:p>
            <a:r>
              <a:rPr lang="en-CA" sz="2400" b="1" dirty="0">
                <a:highlight>
                  <a:srgbClr val="FFFF00"/>
                </a:highlight>
              </a:rPr>
              <a:t>Thread 2</a:t>
            </a:r>
            <a:r>
              <a:rPr lang="en-CA" sz="2400" b="1" dirty="0"/>
              <a:t>: delete(N2)</a:t>
            </a:r>
          </a:p>
        </p:txBody>
      </p:sp>
      <p:grpSp>
        <p:nvGrpSpPr>
          <p:cNvPr id="90" name="Group 89">
            <a:extLst>
              <a:ext uri="{FF2B5EF4-FFF2-40B4-BE49-F238E27FC236}">
                <a16:creationId xmlns:a16="http://schemas.microsoft.com/office/drawing/2014/main" id="{EE5A942E-95F0-B422-DD7F-6B5C2C4E190B}"/>
              </a:ext>
            </a:extLst>
          </p:cNvPr>
          <p:cNvGrpSpPr/>
          <p:nvPr/>
        </p:nvGrpSpPr>
        <p:grpSpPr>
          <a:xfrm>
            <a:off x="706006" y="4175667"/>
            <a:ext cx="4698110" cy="632145"/>
            <a:chOff x="408462" y="4204696"/>
            <a:chExt cx="4698110" cy="632145"/>
          </a:xfrm>
        </p:grpSpPr>
        <p:grpSp>
          <p:nvGrpSpPr>
            <p:cNvPr id="12" name="Group 11">
              <a:extLst>
                <a:ext uri="{FF2B5EF4-FFF2-40B4-BE49-F238E27FC236}">
                  <a16:creationId xmlns:a16="http://schemas.microsoft.com/office/drawing/2014/main" id="{B3B3819F-9E8A-25F6-ED59-92DA7A706A5D}"/>
                </a:ext>
              </a:extLst>
            </p:cNvPr>
            <p:cNvGrpSpPr/>
            <p:nvPr/>
          </p:nvGrpSpPr>
          <p:grpSpPr>
            <a:xfrm>
              <a:off x="2481919" y="4279849"/>
              <a:ext cx="1791640" cy="488691"/>
              <a:chOff x="2374007" y="3158105"/>
              <a:chExt cx="1791640" cy="488691"/>
            </a:xfrm>
          </p:grpSpPr>
          <p:sp>
            <p:nvSpPr>
              <p:cNvPr id="9" name="Rectangle: Rounded Corners 8">
                <a:extLst>
                  <a:ext uri="{FF2B5EF4-FFF2-40B4-BE49-F238E27FC236}">
                    <a16:creationId xmlns:a16="http://schemas.microsoft.com/office/drawing/2014/main" id="{EA97DCBA-31B8-441E-D624-6DF6E93DE0B7}"/>
                  </a:ext>
                </a:extLst>
              </p:cNvPr>
              <p:cNvSpPr/>
              <p:nvPr/>
            </p:nvSpPr>
            <p:spPr>
              <a:xfrm>
                <a:off x="3262198" y="3158105"/>
                <a:ext cx="903449"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11" name="Rectangle: Rounded Corners 10">
                <a:extLst>
                  <a:ext uri="{FF2B5EF4-FFF2-40B4-BE49-F238E27FC236}">
                    <a16:creationId xmlns:a16="http://schemas.microsoft.com/office/drawing/2014/main" id="{AFBD847E-EE93-F663-44C9-B6D79E69A57A}"/>
                  </a:ext>
                </a:extLst>
              </p:cNvPr>
              <p:cNvSpPr/>
              <p:nvPr/>
            </p:nvSpPr>
            <p:spPr>
              <a:xfrm>
                <a:off x="2374007" y="316495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a:t>
                </a:r>
              </a:p>
            </p:txBody>
          </p:sp>
        </p:grpSp>
        <p:sp>
          <p:nvSpPr>
            <p:cNvPr id="45" name="TextBox 44">
              <a:extLst>
                <a:ext uri="{FF2B5EF4-FFF2-40B4-BE49-F238E27FC236}">
                  <a16:creationId xmlns:a16="http://schemas.microsoft.com/office/drawing/2014/main" id="{3124E83D-5D6A-C9F1-2949-B58E625C57E7}"/>
                </a:ext>
              </a:extLst>
            </p:cNvPr>
            <p:cNvSpPr txBox="1"/>
            <p:nvPr/>
          </p:nvSpPr>
          <p:spPr>
            <a:xfrm flipH="1">
              <a:off x="408462" y="4327564"/>
              <a:ext cx="2312961" cy="461665"/>
            </a:xfrm>
            <a:prstGeom prst="rect">
              <a:avLst/>
            </a:prstGeom>
            <a:noFill/>
          </p:spPr>
          <p:txBody>
            <a:bodyPr wrap="square" rtlCol="0">
              <a:spAutoFit/>
            </a:bodyPr>
            <a:lstStyle/>
            <a:p>
              <a:r>
                <a:rPr lang="en-CA" sz="2400" dirty="0">
                  <a:latin typeface="Source Sans Pro" panose="020B0503030403020204" pitchFamily="34" charset="0"/>
                  <a:ea typeface="Source Sans Pro" panose="020B0503030403020204" pitchFamily="34" charset="0"/>
                </a:rPr>
                <a:t>Read(N1-&gt;next)</a:t>
              </a:r>
            </a:p>
          </p:txBody>
        </p:sp>
        <p:sp>
          <p:nvSpPr>
            <p:cNvPr id="67" name="Rectangle 66">
              <a:extLst>
                <a:ext uri="{FF2B5EF4-FFF2-40B4-BE49-F238E27FC236}">
                  <a16:creationId xmlns:a16="http://schemas.microsoft.com/office/drawing/2014/main" id="{17F85927-E8E3-20C5-A848-DDAF6130AB5B}"/>
                </a:ext>
              </a:extLst>
            </p:cNvPr>
            <p:cNvSpPr/>
            <p:nvPr/>
          </p:nvSpPr>
          <p:spPr>
            <a:xfrm>
              <a:off x="2461846" y="4204696"/>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91" name="Group 90">
            <a:extLst>
              <a:ext uri="{FF2B5EF4-FFF2-40B4-BE49-F238E27FC236}">
                <a16:creationId xmlns:a16="http://schemas.microsoft.com/office/drawing/2014/main" id="{BD994269-B694-7009-687B-BC76E7C7156B}"/>
              </a:ext>
            </a:extLst>
          </p:cNvPr>
          <p:cNvGrpSpPr/>
          <p:nvPr/>
        </p:nvGrpSpPr>
        <p:grpSpPr>
          <a:xfrm>
            <a:off x="7061982" y="4211547"/>
            <a:ext cx="5057447" cy="632145"/>
            <a:chOff x="7061982" y="4211547"/>
            <a:chExt cx="5057447" cy="632145"/>
          </a:xfrm>
        </p:grpSpPr>
        <p:sp>
          <p:nvSpPr>
            <p:cNvPr id="49" name="TextBox 48">
              <a:extLst>
                <a:ext uri="{FF2B5EF4-FFF2-40B4-BE49-F238E27FC236}">
                  <a16:creationId xmlns:a16="http://schemas.microsoft.com/office/drawing/2014/main" id="{94D79F11-32AB-C5A3-F1BA-E12493B72647}"/>
                </a:ext>
              </a:extLst>
            </p:cNvPr>
            <p:cNvSpPr txBox="1"/>
            <p:nvPr/>
          </p:nvSpPr>
          <p:spPr>
            <a:xfrm flipH="1">
              <a:off x="9816681" y="4211547"/>
              <a:ext cx="2302748" cy="461665"/>
            </a:xfrm>
            <a:prstGeom prst="rect">
              <a:avLst/>
            </a:prstGeom>
            <a:noFill/>
          </p:spPr>
          <p:txBody>
            <a:bodyPr wrap="square" rtlCol="0">
              <a:spAutoFit/>
            </a:bodyPr>
            <a:lstStyle/>
            <a:p>
              <a:r>
                <a:rPr lang="en-CA" sz="2400" dirty="0">
                  <a:latin typeface="Source Sans Pro" panose="020B0503030403020204" pitchFamily="34" charset="0"/>
                  <a:ea typeface="Source Sans Pro" panose="020B0503030403020204" pitchFamily="34" charset="0"/>
                </a:rPr>
                <a:t>Read(N1-&gt;next)</a:t>
              </a:r>
            </a:p>
          </p:txBody>
        </p:sp>
        <p:grpSp>
          <p:nvGrpSpPr>
            <p:cNvPr id="72" name="Group 71">
              <a:extLst>
                <a:ext uri="{FF2B5EF4-FFF2-40B4-BE49-F238E27FC236}">
                  <a16:creationId xmlns:a16="http://schemas.microsoft.com/office/drawing/2014/main" id="{2A95C4BC-61C2-E3E4-87F5-236A2DB6C014}"/>
                </a:ext>
              </a:extLst>
            </p:cNvPr>
            <p:cNvGrpSpPr/>
            <p:nvPr/>
          </p:nvGrpSpPr>
          <p:grpSpPr>
            <a:xfrm>
              <a:off x="7061982" y="4211547"/>
              <a:ext cx="2644726" cy="632145"/>
              <a:chOff x="5515423" y="4188124"/>
              <a:chExt cx="2644726" cy="632145"/>
            </a:xfrm>
          </p:grpSpPr>
          <p:grpSp>
            <p:nvGrpSpPr>
              <p:cNvPr id="68" name="Group 67">
                <a:extLst>
                  <a:ext uri="{FF2B5EF4-FFF2-40B4-BE49-F238E27FC236}">
                    <a16:creationId xmlns:a16="http://schemas.microsoft.com/office/drawing/2014/main" id="{7855BB98-9435-3CAB-A055-1C2F56679D05}"/>
                  </a:ext>
                </a:extLst>
              </p:cNvPr>
              <p:cNvGrpSpPr/>
              <p:nvPr/>
            </p:nvGrpSpPr>
            <p:grpSpPr>
              <a:xfrm>
                <a:off x="5535496" y="4263276"/>
                <a:ext cx="1791640" cy="488691"/>
                <a:chOff x="2374007" y="3158105"/>
                <a:chExt cx="1791640" cy="488691"/>
              </a:xfrm>
            </p:grpSpPr>
            <p:sp>
              <p:nvSpPr>
                <p:cNvPr id="69" name="Rectangle: Rounded Corners 68">
                  <a:extLst>
                    <a:ext uri="{FF2B5EF4-FFF2-40B4-BE49-F238E27FC236}">
                      <a16:creationId xmlns:a16="http://schemas.microsoft.com/office/drawing/2014/main" id="{F0CED811-29E3-E115-FD62-0B165FF93DEA}"/>
                    </a:ext>
                  </a:extLst>
                </p:cNvPr>
                <p:cNvSpPr/>
                <p:nvPr/>
              </p:nvSpPr>
              <p:spPr>
                <a:xfrm>
                  <a:off x="3262198" y="3158105"/>
                  <a:ext cx="903449"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70" name="Rectangle: Rounded Corners 69">
                  <a:extLst>
                    <a:ext uri="{FF2B5EF4-FFF2-40B4-BE49-F238E27FC236}">
                      <a16:creationId xmlns:a16="http://schemas.microsoft.com/office/drawing/2014/main" id="{E3273FAC-A153-5A86-CB3E-EBB14A02B8A1}"/>
                    </a:ext>
                  </a:extLst>
                </p:cNvPr>
                <p:cNvSpPr/>
                <p:nvPr/>
              </p:nvSpPr>
              <p:spPr>
                <a:xfrm>
                  <a:off x="2374007" y="316495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a:t>
                  </a:r>
                </a:p>
              </p:txBody>
            </p:sp>
          </p:grpSp>
          <p:sp>
            <p:nvSpPr>
              <p:cNvPr id="71" name="Rectangle 70">
                <a:extLst>
                  <a:ext uri="{FF2B5EF4-FFF2-40B4-BE49-F238E27FC236}">
                    <a16:creationId xmlns:a16="http://schemas.microsoft.com/office/drawing/2014/main" id="{F5DD3628-763C-C6CE-D4E8-E22C7BB9D81D}"/>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grpSp>
        <p:nvGrpSpPr>
          <p:cNvPr id="73" name="Group 72">
            <a:extLst>
              <a:ext uri="{FF2B5EF4-FFF2-40B4-BE49-F238E27FC236}">
                <a16:creationId xmlns:a16="http://schemas.microsoft.com/office/drawing/2014/main" id="{62C13457-5984-0755-DE53-90EC8C6AB6EA}"/>
              </a:ext>
            </a:extLst>
          </p:cNvPr>
          <p:cNvGrpSpPr/>
          <p:nvPr/>
        </p:nvGrpSpPr>
        <p:grpSpPr>
          <a:xfrm>
            <a:off x="2759390" y="5142889"/>
            <a:ext cx="2644726" cy="632145"/>
            <a:chOff x="5515423" y="4188124"/>
            <a:chExt cx="2644726" cy="632145"/>
          </a:xfrm>
        </p:grpSpPr>
        <p:grpSp>
          <p:nvGrpSpPr>
            <p:cNvPr id="74" name="Group 73">
              <a:extLst>
                <a:ext uri="{FF2B5EF4-FFF2-40B4-BE49-F238E27FC236}">
                  <a16:creationId xmlns:a16="http://schemas.microsoft.com/office/drawing/2014/main" id="{AE67CA33-3253-6C1A-1748-DEDE8B608E74}"/>
                </a:ext>
              </a:extLst>
            </p:cNvPr>
            <p:cNvGrpSpPr/>
            <p:nvPr/>
          </p:nvGrpSpPr>
          <p:grpSpPr>
            <a:xfrm>
              <a:off x="5535496" y="4263276"/>
              <a:ext cx="1791640" cy="488691"/>
              <a:chOff x="2374007" y="3158105"/>
              <a:chExt cx="1791640" cy="488691"/>
            </a:xfrm>
          </p:grpSpPr>
          <p:sp>
            <p:nvSpPr>
              <p:cNvPr id="76" name="Rectangle: Rounded Corners 75">
                <a:extLst>
                  <a:ext uri="{FF2B5EF4-FFF2-40B4-BE49-F238E27FC236}">
                    <a16:creationId xmlns:a16="http://schemas.microsoft.com/office/drawing/2014/main" id="{84BE4F31-96AD-0A8E-4BF8-C3167CBE638C}"/>
                  </a:ext>
                </a:extLst>
              </p:cNvPr>
              <p:cNvSpPr/>
              <p:nvPr/>
            </p:nvSpPr>
            <p:spPr>
              <a:xfrm>
                <a:off x="3262198" y="3158105"/>
                <a:ext cx="903449"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77" name="Rectangle: Rounded Corners 76">
                <a:extLst>
                  <a:ext uri="{FF2B5EF4-FFF2-40B4-BE49-F238E27FC236}">
                    <a16:creationId xmlns:a16="http://schemas.microsoft.com/office/drawing/2014/main" id="{D35AF50A-97B2-254A-FB52-9AC077EA73AA}"/>
                  </a:ext>
                </a:extLst>
              </p:cNvPr>
              <p:cNvSpPr/>
              <p:nvPr/>
            </p:nvSpPr>
            <p:spPr>
              <a:xfrm>
                <a:off x="2374007" y="316495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I</a:t>
                </a:r>
              </a:p>
            </p:txBody>
          </p:sp>
        </p:grpSp>
        <p:sp>
          <p:nvSpPr>
            <p:cNvPr id="75" name="Rectangle 74">
              <a:extLst>
                <a:ext uri="{FF2B5EF4-FFF2-40B4-BE49-F238E27FC236}">
                  <a16:creationId xmlns:a16="http://schemas.microsoft.com/office/drawing/2014/main" id="{361F8F51-41CC-CDD3-83A4-09C1989DA09C}"/>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78" name="Group 77">
            <a:extLst>
              <a:ext uri="{FF2B5EF4-FFF2-40B4-BE49-F238E27FC236}">
                <a16:creationId xmlns:a16="http://schemas.microsoft.com/office/drawing/2014/main" id="{8710F65A-2DB0-A7EA-CA7B-24CDA8E162E5}"/>
              </a:ext>
            </a:extLst>
          </p:cNvPr>
          <p:cNvGrpSpPr/>
          <p:nvPr/>
        </p:nvGrpSpPr>
        <p:grpSpPr>
          <a:xfrm>
            <a:off x="7043163" y="5142889"/>
            <a:ext cx="2644726" cy="632145"/>
            <a:chOff x="5515423" y="4188124"/>
            <a:chExt cx="2644726" cy="632145"/>
          </a:xfrm>
        </p:grpSpPr>
        <p:grpSp>
          <p:nvGrpSpPr>
            <p:cNvPr id="79" name="Group 78">
              <a:extLst>
                <a:ext uri="{FF2B5EF4-FFF2-40B4-BE49-F238E27FC236}">
                  <a16:creationId xmlns:a16="http://schemas.microsoft.com/office/drawing/2014/main" id="{B8E8B554-30F9-398A-7C07-6B5D5B8A8D2B}"/>
                </a:ext>
              </a:extLst>
            </p:cNvPr>
            <p:cNvGrpSpPr/>
            <p:nvPr/>
          </p:nvGrpSpPr>
          <p:grpSpPr>
            <a:xfrm>
              <a:off x="5535496" y="4263276"/>
              <a:ext cx="1791640" cy="488691"/>
              <a:chOff x="2374007" y="3158105"/>
              <a:chExt cx="1791640" cy="488691"/>
            </a:xfrm>
          </p:grpSpPr>
          <p:sp>
            <p:nvSpPr>
              <p:cNvPr id="81" name="Rectangle: Rounded Corners 80">
                <a:extLst>
                  <a:ext uri="{FF2B5EF4-FFF2-40B4-BE49-F238E27FC236}">
                    <a16:creationId xmlns:a16="http://schemas.microsoft.com/office/drawing/2014/main" id="{2D8F6144-0F57-7872-B1F4-A5FEA728E116}"/>
                  </a:ext>
                </a:extLst>
              </p:cNvPr>
              <p:cNvSpPr/>
              <p:nvPr/>
            </p:nvSpPr>
            <p:spPr>
              <a:xfrm>
                <a:off x="3262198" y="3158105"/>
                <a:ext cx="903449"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82" name="Rectangle: Rounded Corners 81">
                <a:extLst>
                  <a:ext uri="{FF2B5EF4-FFF2-40B4-BE49-F238E27FC236}">
                    <a16:creationId xmlns:a16="http://schemas.microsoft.com/office/drawing/2014/main" id="{5E0817EC-D375-02B4-B108-EB3F34573582}"/>
                  </a:ext>
                </a:extLst>
              </p:cNvPr>
              <p:cNvSpPr/>
              <p:nvPr/>
            </p:nvSpPr>
            <p:spPr>
              <a:xfrm>
                <a:off x="2374007" y="316495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M</a:t>
                </a:r>
              </a:p>
            </p:txBody>
          </p:sp>
        </p:grpSp>
        <p:sp>
          <p:nvSpPr>
            <p:cNvPr id="80" name="Rectangle 79">
              <a:extLst>
                <a:ext uri="{FF2B5EF4-FFF2-40B4-BE49-F238E27FC236}">
                  <a16:creationId xmlns:a16="http://schemas.microsoft.com/office/drawing/2014/main" id="{3EC315F1-F447-F02D-05C0-103F213AD1A0}"/>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3" name="Group 2">
            <a:extLst>
              <a:ext uri="{FF2B5EF4-FFF2-40B4-BE49-F238E27FC236}">
                <a16:creationId xmlns:a16="http://schemas.microsoft.com/office/drawing/2014/main" id="{D7E9853B-7733-E370-DB31-FF8A011AA7EA}"/>
              </a:ext>
            </a:extLst>
          </p:cNvPr>
          <p:cNvGrpSpPr/>
          <p:nvPr/>
        </p:nvGrpSpPr>
        <p:grpSpPr>
          <a:xfrm>
            <a:off x="5587245" y="2207411"/>
            <a:ext cx="1648311" cy="529476"/>
            <a:chOff x="5201930" y="3507124"/>
            <a:chExt cx="1648311" cy="529476"/>
          </a:xfrm>
        </p:grpSpPr>
        <p:sp>
          <p:nvSpPr>
            <p:cNvPr id="6" name="Rectangle: Rounded Corners 5">
              <a:extLst>
                <a:ext uri="{FF2B5EF4-FFF2-40B4-BE49-F238E27FC236}">
                  <a16:creationId xmlns:a16="http://schemas.microsoft.com/office/drawing/2014/main" id="{87DC805E-3F3A-7957-D5FA-ECE96E7C5D6D}"/>
                </a:ext>
              </a:extLst>
            </p:cNvPr>
            <p:cNvSpPr/>
            <p:nvPr/>
          </p:nvSpPr>
          <p:spPr>
            <a:xfrm>
              <a:off x="5201930" y="3507124"/>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FF0000"/>
                  </a:solidFill>
                </a:rPr>
                <a:t>N2</a:t>
              </a:r>
            </a:p>
          </p:txBody>
        </p:sp>
        <p:sp>
          <p:nvSpPr>
            <p:cNvPr id="7" name="Rectangle: Rounded Corners 6">
              <a:extLst>
                <a:ext uri="{FF2B5EF4-FFF2-40B4-BE49-F238E27FC236}">
                  <a16:creationId xmlns:a16="http://schemas.microsoft.com/office/drawing/2014/main" id="{C1D20C13-6215-71F0-AB58-FD592FADAF84}"/>
                </a:ext>
              </a:extLst>
            </p:cNvPr>
            <p:cNvSpPr/>
            <p:nvPr/>
          </p:nvSpPr>
          <p:spPr>
            <a:xfrm>
              <a:off x="6106937" y="3508890"/>
              <a:ext cx="743304"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next</a:t>
              </a:r>
            </a:p>
          </p:txBody>
        </p:sp>
        <p:sp>
          <p:nvSpPr>
            <p:cNvPr id="8" name="Rectangle: Rounded Corners 7">
              <a:extLst>
                <a:ext uri="{FF2B5EF4-FFF2-40B4-BE49-F238E27FC236}">
                  <a16:creationId xmlns:a16="http://schemas.microsoft.com/office/drawing/2014/main" id="{B41A137D-B451-9AC8-3E30-41C97425F3F1}"/>
                </a:ext>
              </a:extLst>
            </p:cNvPr>
            <p:cNvSpPr/>
            <p:nvPr/>
          </p:nvSpPr>
          <p:spPr>
            <a:xfrm>
              <a:off x="5821868" y="3753955"/>
              <a:ext cx="279911" cy="2808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FF0000"/>
                </a:solidFill>
              </a:endParaRPr>
            </a:p>
          </p:txBody>
        </p:sp>
      </p:grpSp>
      <p:cxnSp>
        <p:nvCxnSpPr>
          <p:cNvPr id="10" name="Straight Arrow Connector 9">
            <a:extLst>
              <a:ext uri="{FF2B5EF4-FFF2-40B4-BE49-F238E27FC236}">
                <a16:creationId xmlns:a16="http://schemas.microsoft.com/office/drawing/2014/main" id="{087D39A8-3B2C-B5CA-D065-AA7FB5752970}"/>
              </a:ext>
            </a:extLst>
          </p:cNvPr>
          <p:cNvCxnSpPr>
            <a:cxnSpLocks/>
          </p:cNvCxnSpPr>
          <p:nvPr/>
        </p:nvCxnSpPr>
        <p:spPr>
          <a:xfrm>
            <a:off x="7193419" y="2518538"/>
            <a:ext cx="1206120" cy="16064"/>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DC5B127F-BE29-391A-520F-E6D052D739FE}"/>
              </a:ext>
            </a:extLst>
          </p:cNvPr>
          <p:cNvSpPr/>
          <p:nvPr/>
        </p:nvSpPr>
        <p:spPr>
          <a:xfrm>
            <a:off x="2773785" y="2218247"/>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FF0000"/>
                </a:solidFill>
              </a:rPr>
              <a:t>N1</a:t>
            </a:r>
          </a:p>
        </p:txBody>
      </p:sp>
      <p:sp>
        <p:nvSpPr>
          <p:cNvPr id="15" name="Rectangle: Rounded Corners 14">
            <a:extLst>
              <a:ext uri="{FF2B5EF4-FFF2-40B4-BE49-F238E27FC236}">
                <a16:creationId xmlns:a16="http://schemas.microsoft.com/office/drawing/2014/main" id="{020C56E0-1F88-8876-ADD2-2315B4EFCBC1}"/>
              </a:ext>
            </a:extLst>
          </p:cNvPr>
          <p:cNvSpPr/>
          <p:nvPr/>
        </p:nvSpPr>
        <p:spPr>
          <a:xfrm>
            <a:off x="3679375" y="2220013"/>
            <a:ext cx="73912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next</a:t>
            </a:r>
          </a:p>
        </p:txBody>
      </p:sp>
      <p:sp>
        <p:nvSpPr>
          <p:cNvPr id="18" name="Rectangle: Rounded Corners 17">
            <a:extLst>
              <a:ext uri="{FF2B5EF4-FFF2-40B4-BE49-F238E27FC236}">
                <a16:creationId xmlns:a16="http://schemas.microsoft.com/office/drawing/2014/main" id="{2C2E077D-9350-FDB4-C8D3-BFA87A3530BD}"/>
              </a:ext>
            </a:extLst>
          </p:cNvPr>
          <p:cNvSpPr/>
          <p:nvPr/>
        </p:nvSpPr>
        <p:spPr>
          <a:xfrm>
            <a:off x="3394306" y="2465078"/>
            <a:ext cx="279911" cy="2808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FF0000"/>
              </a:solidFill>
            </a:endParaRPr>
          </a:p>
        </p:txBody>
      </p:sp>
      <p:cxnSp>
        <p:nvCxnSpPr>
          <p:cNvPr id="19" name="Straight Arrow Connector 18">
            <a:extLst>
              <a:ext uri="{FF2B5EF4-FFF2-40B4-BE49-F238E27FC236}">
                <a16:creationId xmlns:a16="http://schemas.microsoft.com/office/drawing/2014/main" id="{A67EF7EE-9BAD-7C16-1FF6-03AD2E78FAD8}"/>
              </a:ext>
            </a:extLst>
          </p:cNvPr>
          <p:cNvCxnSpPr>
            <a:cxnSpLocks/>
          </p:cNvCxnSpPr>
          <p:nvPr/>
        </p:nvCxnSpPr>
        <p:spPr>
          <a:xfrm>
            <a:off x="4347429" y="2502474"/>
            <a:ext cx="1206120" cy="16064"/>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4989655-A591-B786-E08A-E5343DB9F87F}"/>
              </a:ext>
            </a:extLst>
          </p:cNvPr>
          <p:cNvSpPr/>
          <p:nvPr/>
        </p:nvSpPr>
        <p:spPr>
          <a:xfrm>
            <a:off x="8431083" y="2206117"/>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FF0000"/>
                </a:solidFill>
              </a:rPr>
              <a:t>N3</a:t>
            </a:r>
          </a:p>
        </p:txBody>
      </p:sp>
      <p:sp>
        <p:nvSpPr>
          <p:cNvPr id="21" name="Rectangle: Rounded Corners 20">
            <a:extLst>
              <a:ext uri="{FF2B5EF4-FFF2-40B4-BE49-F238E27FC236}">
                <a16:creationId xmlns:a16="http://schemas.microsoft.com/office/drawing/2014/main" id="{44F37022-822A-5736-EAED-769AEEE4029B}"/>
              </a:ext>
            </a:extLst>
          </p:cNvPr>
          <p:cNvSpPr/>
          <p:nvPr/>
        </p:nvSpPr>
        <p:spPr>
          <a:xfrm>
            <a:off x="9336090" y="2207883"/>
            <a:ext cx="756711"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next</a:t>
            </a:r>
          </a:p>
        </p:txBody>
      </p:sp>
      <p:sp>
        <p:nvSpPr>
          <p:cNvPr id="22" name="Rectangle: Rounded Corners 21">
            <a:extLst>
              <a:ext uri="{FF2B5EF4-FFF2-40B4-BE49-F238E27FC236}">
                <a16:creationId xmlns:a16="http://schemas.microsoft.com/office/drawing/2014/main" id="{4C1BA83B-EC26-729D-3488-2B3059A89564}"/>
              </a:ext>
            </a:extLst>
          </p:cNvPr>
          <p:cNvSpPr/>
          <p:nvPr/>
        </p:nvSpPr>
        <p:spPr>
          <a:xfrm>
            <a:off x="9051021" y="2452948"/>
            <a:ext cx="279911" cy="2808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FF0000"/>
              </a:solidFill>
            </a:endParaRPr>
          </a:p>
        </p:txBody>
      </p:sp>
      <p:cxnSp>
        <p:nvCxnSpPr>
          <p:cNvPr id="23" name="Straight Arrow Connector 22">
            <a:extLst>
              <a:ext uri="{FF2B5EF4-FFF2-40B4-BE49-F238E27FC236}">
                <a16:creationId xmlns:a16="http://schemas.microsoft.com/office/drawing/2014/main" id="{55810A28-2350-8428-F3AB-1B00AC3DA2C6}"/>
              </a:ext>
            </a:extLst>
          </p:cNvPr>
          <p:cNvCxnSpPr>
            <a:cxnSpLocks/>
          </p:cNvCxnSpPr>
          <p:nvPr/>
        </p:nvCxnSpPr>
        <p:spPr>
          <a:xfrm flipV="1">
            <a:off x="4347429" y="2420992"/>
            <a:ext cx="4052110" cy="20653"/>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0263E214-D77C-3C92-D2F8-45BEBAA966CA}"/>
              </a:ext>
            </a:extLst>
          </p:cNvPr>
          <p:cNvGrpSpPr/>
          <p:nvPr/>
        </p:nvGrpSpPr>
        <p:grpSpPr>
          <a:xfrm>
            <a:off x="5600652" y="2548782"/>
            <a:ext cx="2745767" cy="558526"/>
            <a:chOff x="5207325" y="3874597"/>
            <a:chExt cx="2745767" cy="558526"/>
          </a:xfrm>
        </p:grpSpPr>
        <p:grpSp>
          <p:nvGrpSpPr>
            <p:cNvPr id="25" name="Group 24">
              <a:extLst>
                <a:ext uri="{FF2B5EF4-FFF2-40B4-BE49-F238E27FC236}">
                  <a16:creationId xmlns:a16="http://schemas.microsoft.com/office/drawing/2014/main" id="{976936B3-ACD5-28F0-DCB9-92DA5E539CD5}"/>
                </a:ext>
              </a:extLst>
            </p:cNvPr>
            <p:cNvGrpSpPr/>
            <p:nvPr/>
          </p:nvGrpSpPr>
          <p:grpSpPr>
            <a:xfrm>
              <a:off x="5207325" y="3903647"/>
              <a:ext cx="1634904" cy="529476"/>
              <a:chOff x="5201930" y="3507124"/>
              <a:chExt cx="1634904" cy="529476"/>
            </a:xfrm>
          </p:grpSpPr>
          <p:sp>
            <p:nvSpPr>
              <p:cNvPr id="27" name="Rectangle: Rounded Corners 26">
                <a:extLst>
                  <a:ext uri="{FF2B5EF4-FFF2-40B4-BE49-F238E27FC236}">
                    <a16:creationId xmlns:a16="http://schemas.microsoft.com/office/drawing/2014/main" id="{DFB3EF15-B869-66EE-2BFD-32656CC1AB2B}"/>
                  </a:ext>
                </a:extLst>
              </p:cNvPr>
              <p:cNvSpPr/>
              <p:nvPr/>
            </p:nvSpPr>
            <p:spPr>
              <a:xfrm>
                <a:off x="5201930" y="3507124"/>
                <a:ext cx="1041780"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solidFill>
                      <a:srgbClr val="FF0000"/>
                    </a:solidFill>
                  </a:rPr>
                  <a:t>N2</a:t>
                </a:r>
              </a:p>
            </p:txBody>
          </p:sp>
          <p:sp>
            <p:nvSpPr>
              <p:cNvPr id="30" name="Rectangle: Rounded Corners 29">
                <a:extLst>
                  <a:ext uri="{FF2B5EF4-FFF2-40B4-BE49-F238E27FC236}">
                    <a16:creationId xmlns:a16="http://schemas.microsoft.com/office/drawing/2014/main" id="{BAD1F102-9C95-1BED-64FD-CFCC993C2E55}"/>
                  </a:ext>
                </a:extLst>
              </p:cNvPr>
              <p:cNvSpPr/>
              <p:nvPr/>
            </p:nvSpPr>
            <p:spPr>
              <a:xfrm>
                <a:off x="6106937" y="3508890"/>
                <a:ext cx="729897" cy="5277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next</a:t>
                </a:r>
              </a:p>
            </p:txBody>
          </p:sp>
          <p:sp>
            <p:nvSpPr>
              <p:cNvPr id="39" name="Rectangle: Rounded Corners 38">
                <a:extLst>
                  <a:ext uri="{FF2B5EF4-FFF2-40B4-BE49-F238E27FC236}">
                    <a16:creationId xmlns:a16="http://schemas.microsoft.com/office/drawing/2014/main" id="{9E42EBA2-13AF-08DD-B6C8-D3ECF6B69664}"/>
                  </a:ext>
                </a:extLst>
              </p:cNvPr>
              <p:cNvSpPr/>
              <p:nvPr/>
            </p:nvSpPr>
            <p:spPr>
              <a:xfrm>
                <a:off x="5821868" y="3753955"/>
                <a:ext cx="279911" cy="28087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solidFill>
                    <a:srgbClr val="FF0000"/>
                  </a:solidFill>
                </a:endParaRPr>
              </a:p>
            </p:txBody>
          </p:sp>
        </p:grpSp>
        <p:cxnSp>
          <p:nvCxnSpPr>
            <p:cNvPr id="26" name="Straight Arrow Connector 25">
              <a:extLst>
                <a:ext uri="{FF2B5EF4-FFF2-40B4-BE49-F238E27FC236}">
                  <a16:creationId xmlns:a16="http://schemas.microsoft.com/office/drawing/2014/main" id="{34E5858F-2251-FEE3-99DE-390F0B798C1A}"/>
                </a:ext>
              </a:extLst>
            </p:cNvPr>
            <p:cNvCxnSpPr>
              <a:cxnSpLocks/>
              <a:stCxn id="30" idx="3"/>
            </p:cNvCxnSpPr>
            <p:nvPr/>
          </p:nvCxnSpPr>
          <p:spPr>
            <a:xfrm flipV="1">
              <a:off x="6842229" y="3874597"/>
              <a:ext cx="1110863" cy="294671"/>
            </a:xfrm>
            <a:prstGeom prst="straightConnector1">
              <a:avLst/>
            </a:prstGeom>
            <a:ln w="2540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42" name="Callout: Line 41">
            <a:extLst>
              <a:ext uri="{FF2B5EF4-FFF2-40B4-BE49-F238E27FC236}">
                <a16:creationId xmlns:a16="http://schemas.microsoft.com/office/drawing/2014/main" id="{F8E58FDA-08E3-B94D-B36F-563595A4A6A7}"/>
              </a:ext>
            </a:extLst>
          </p:cNvPr>
          <p:cNvSpPr/>
          <p:nvPr/>
        </p:nvSpPr>
        <p:spPr>
          <a:xfrm>
            <a:off x="3615543" y="2181529"/>
            <a:ext cx="789545" cy="617015"/>
          </a:xfrm>
          <a:prstGeom prst="borderCallout1">
            <a:avLst>
              <a:gd name="adj1" fmla="val 18750"/>
              <a:gd name="adj2" fmla="val -8333"/>
              <a:gd name="adj3" fmla="val 189935"/>
              <a:gd name="adj4" fmla="val -30954"/>
            </a:avLst>
          </a:prstGeom>
          <a:noFill/>
          <a:ln w="25400">
            <a:solidFill>
              <a:srgbClr val="00F6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48" name="Callout: Double Bent Line 47">
            <a:extLst>
              <a:ext uri="{FF2B5EF4-FFF2-40B4-BE49-F238E27FC236}">
                <a16:creationId xmlns:a16="http://schemas.microsoft.com/office/drawing/2014/main" id="{21EC07A5-933C-78B1-884C-D1AA8AD4E606}"/>
              </a:ext>
            </a:extLst>
          </p:cNvPr>
          <p:cNvSpPr/>
          <p:nvPr/>
        </p:nvSpPr>
        <p:spPr>
          <a:xfrm>
            <a:off x="5491887" y="2113149"/>
            <a:ext cx="1809334" cy="1228372"/>
          </a:xfrm>
          <a:prstGeom prst="borderCallout3">
            <a:avLst>
              <a:gd name="adj1" fmla="val 7046"/>
              <a:gd name="adj2" fmla="val 101007"/>
              <a:gd name="adj3" fmla="val 68377"/>
              <a:gd name="adj4" fmla="val 137490"/>
              <a:gd name="adj5" fmla="val 97191"/>
              <a:gd name="adj6" fmla="val 136854"/>
              <a:gd name="adj7" fmla="val 108749"/>
              <a:gd name="adj8" fmla="val 136288"/>
            </a:avLst>
          </a:prstGeom>
          <a:noFill/>
          <a:ln w="25400">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51" name="Callout: Double Bent Line 50">
            <a:extLst>
              <a:ext uri="{FF2B5EF4-FFF2-40B4-BE49-F238E27FC236}">
                <a16:creationId xmlns:a16="http://schemas.microsoft.com/office/drawing/2014/main" id="{3F147EA7-F556-F262-C892-31CB8AB89774}"/>
              </a:ext>
            </a:extLst>
          </p:cNvPr>
          <p:cNvSpPr/>
          <p:nvPr/>
        </p:nvSpPr>
        <p:spPr>
          <a:xfrm>
            <a:off x="3543276" y="2112667"/>
            <a:ext cx="1022541" cy="750111"/>
          </a:xfrm>
          <a:prstGeom prst="borderCallout3">
            <a:avLst>
              <a:gd name="adj1" fmla="val 7046"/>
              <a:gd name="adj2" fmla="val 101007"/>
              <a:gd name="adj3" fmla="val 159964"/>
              <a:gd name="adj4" fmla="val 412676"/>
              <a:gd name="adj5" fmla="val 164782"/>
              <a:gd name="adj6" fmla="val 412486"/>
              <a:gd name="adj7" fmla="val 178625"/>
              <a:gd name="adj8" fmla="val 415963"/>
            </a:avLst>
          </a:prstGeom>
          <a:noFill/>
          <a:ln w="25400">
            <a:solidFill>
              <a:srgbClr val="FFE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nvGrpSpPr>
          <p:cNvPr id="52" name="Group 51">
            <a:extLst>
              <a:ext uri="{FF2B5EF4-FFF2-40B4-BE49-F238E27FC236}">
                <a16:creationId xmlns:a16="http://schemas.microsoft.com/office/drawing/2014/main" id="{BECF0AFC-FE37-B80E-5523-E1DFEF349FB4}"/>
              </a:ext>
            </a:extLst>
          </p:cNvPr>
          <p:cNvGrpSpPr/>
          <p:nvPr/>
        </p:nvGrpSpPr>
        <p:grpSpPr>
          <a:xfrm>
            <a:off x="2768811" y="5911821"/>
            <a:ext cx="2644726" cy="632145"/>
            <a:chOff x="5515423" y="4188124"/>
            <a:chExt cx="2644726" cy="632145"/>
          </a:xfrm>
        </p:grpSpPr>
        <p:grpSp>
          <p:nvGrpSpPr>
            <p:cNvPr id="54" name="Group 53">
              <a:extLst>
                <a:ext uri="{FF2B5EF4-FFF2-40B4-BE49-F238E27FC236}">
                  <a16:creationId xmlns:a16="http://schemas.microsoft.com/office/drawing/2014/main" id="{E7C9AB06-066B-3126-ABEE-DD9A90BD7044}"/>
                </a:ext>
              </a:extLst>
            </p:cNvPr>
            <p:cNvGrpSpPr/>
            <p:nvPr/>
          </p:nvGrpSpPr>
          <p:grpSpPr>
            <a:xfrm>
              <a:off x="5535496" y="4263276"/>
              <a:ext cx="1856089" cy="488691"/>
              <a:chOff x="2374007" y="3158105"/>
              <a:chExt cx="1856089" cy="488691"/>
            </a:xfrm>
          </p:grpSpPr>
          <p:sp>
            <p:nvSpPr>
              <p:cNvPr id="57" name="Rectangle: Rounded Corners 56">
                <a:extLst>
                  <a:ext uri="{FF2B5EF4-FFF2-40B4-BE49-F238E27FC236}">
                    <a16:creationId xmlns:a16="http://schemas.microsoft.com/office/drawing/2014/main" id="{AE422CE3-AE21-2EBE-6D84-82F033690F58}"/>
                  </a:ext>
                </a:extLst>
              </p:cNvPr>
              <p:cNvSpPr/>
              <p:nvPr/>
            </p:nvSpPr>
            <p:spPr>
              <a:xfrm>
                <a:off x="3262198" y="3158105"/>
                <a:ext cx="967898"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a:t>
                </a:r>
              </a:p>
            </p:txBody>
          </p:sp>
          <p:sp>
            <p:nvSpPr>
              <p:cNvPr id="60" name="Rectangle: Rounded Corners 59">
                <a:extLst>
                  <a:ext uri="{FF2B5EF4-FFF2-40B4-BE49-F238E27FC236}">
                    <a16:creationId xmlns:a16="http://schemas.microsoft.com/office/drawing/2014/main" id="{8F987155-E33B-9F98-2AF8-9A575AF0E697}"/>
                  </a:ext>
                </a:extLst>
              </p:cNvPr>
              <p:cNvSpPr/>
              <p:nvPr/>
            </p:nvSpPr>
            <p:spPr>
              <a:xfrm>
                <a:off x="2374007" y="316495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a:t>
                </a:r>
              </a:p>
            </p:txBody>
          </p:sp>
        </p:grpSp>
        <p:sp>
          <p:nvSpPr>
            <p:cNvPr id="55" name="Rectangle 54">
              <a:extLst>
                <a:ext uri="{FF2B5EF4-FFF2-40B4-BE49-F238E27FC236}">
                  <a16:creationId xmlns:a16="http://schemas.microsoft.com/office/drawing/2014/main" id="{431A317F-F210-BC79-CA6A-B20587AD7108}"/>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cxnSp>
        <p:nvCxnSpPr>
          <p:cNvPr id="62" name="Straight Connector 61">
            <a:extLst>
              <a:ext uri="{FF2B5EF4-FFF2-40B4-BE49-F238E27FC236}">
                <a16:creationId xmlns:a16="http://schemas.microsoft.com/office/drawing/2014/main" id="{0E706116-64C2-7CCD-BB0A-706C21BC4DD0}"/>
              </a:ext>
            </a:extLst>
          </p:cNvPr>
          <p:cNvCxnSpPr>
            <a:cxnSpLocks/>
            <a:endCxn id="16" idx="3"/>
          </p:cNvCxnSpPr>
          <p:nvPr/>
        </p:nvCxnSpPr>
        <p:spPr>
          <a:xfrm>
            <a:off x="805543" y="3634318"/>
            <a:ext cx="2051039" cy="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F5C67F4-19E0-5646-75C3-4F2D9F571FFB}"/>
              </a:ext>
            </a:extLst>
          </p:cNvPr>
          <p:cNvCxnSpPr>
            <a:cxnSpLocks/>
            <a:stCxn id="16" idx="1"/>
            <a:endCxn id="17" idx="3"/>
          </p:cNvCxnSpPr>
          <p:nvPr/>
        </p:nvCxnSpPr>
        <p:spPr>
          <a:xfrm>
            <a:off x="5322002" y="3634319"/>
            <a:ext cx="207683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0F49C26-CA11-744C-578D-4D2DF77688AE}"/>
              </a:ext>
            </a:extLst>
          </p:cNvPr>
          <p:cNvCxnSpPr>
            <a:cxnSpLocks/>
          </p:cNvCxnSpPr>
          <p:nvPr/>
        </p:nvCxnSpPr>
        <p:spPr>
          <a:xfrm>
            <a:off x="9864455" y="3552741"/>
            <a:ext cx="15344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5D3A45B6-F97C-3C76-CB47-A9467D096321}"/>
              </a:ext>
            </a:extLst>
          </p:cNvPr>
          <p:cNvSpPr txBox="1"/>
          <p:nvPr/>
        </p:nvSpPr>
        <p:spPr>
          <a:xfrm flipH="1">
            <a:off x="595459" y="3175691"/>
            <a:ext cx="2423505" cy="461665"/>
          </a:xfrm>
          <a:prstGeom prst="rect">
            <a:avLst/>
          </a:prstGeom>
          <a:noFill/>
        </p:spPr>
        <p:txBody>
          <a:bodyPr wrap="square" rtlCol="0">
            <a:spAutoFit/>
          </a:bodyPr>
          <a:lstStyle/>
          <a:p>
            <a:r>
              <a:rPr lang="en-CA" sz="2400" dirty="0" err="1">
                <a:solidFill>
                  <a:schemeClr val="accent1">
                    <a:lumMod val="50000"/>
                  </a:schemeClr>
                </a:solidFill>
              </a:rPr>
              <a:t>DataStructure</a:t>
            </a:r>
            <a:r>
              <a:rPr lang="en-CA" sz="2400" dirty="0">
                <a:solidFill>
                  <a:schemeClr val="accent1">
                    <a:lumMod val="50000"/>
                  </a:schemeClr>
                </a:solidFill>
              </a:rPr>
              <a:t> level</a:t>
            </a:r>
          </a:p>
        </p:txBody>
      </p:sp>
      <p:sp>
        <p:nvSpPr>
          <p:cNvPr id="84" name="TextBox 83">
            <a:extLst>
              <a:ext uri="{FF2B5EF4-FFF2-40B4-BE49-F238E27FC236}">
                <a16:creationId xmlns:a16="http://schemas.microsoft.com/office/drawing/2014/main" id="{AC8B8DA0-CAED-2E84-79DA-A9269C058BBA}"/>
              </a:ext>
            </a:extLst>
          </p:cNvPr>
          <p:cNvSpPr txBox="1"/>
          <p:nvPr/>
        </p:nvSpPr>
        <p:spPr>
          <a:xfrm flipH="1">
            <a:off x="595460" y="3705756"/>
            <a:ext cx="2089677" cy="461665"/>
          </a:xfrm>
          <a:prstGeom prst="rect">
            <a:avLst/>
          </a:prstGeom>
          <a:noFill/>
        </p:spPr>
        <p:txBody>
          <a:bodyPr wrap="square" rtlCol="0">
            <a:spAutoFit/>
          </a:bodyPr>
          <a:lstStyle/>
          <a:p>
            <a:r>
              <a:rPr lang="en-CA" sz="2400" dirty="0">
                <a:solidFill>
                  <a:schemeClr val="accent1">
                    <a:lumMod val="50000"/>
                  </a:schemeClr>
                </a:solidFill>
              </a:rPr>
              <a:t>Cache level</a:t>
            </a:r>
          </a:p>
        </p:txBody>
      </p:sp>
    </p:spTree>
    <p:extLst>
      <p:ext uri="{BB962C8B-B14F-4D97-AF65-F5344CB8AC3E}">
        <p14:creationId xmlns:p14="http://schemas.microsoft.com/office/powerpoint/2010/main" val="7149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par>
                          <p:cTn id="39" fill="hold">
                            <p:stCondLst>
                              <p:cond delay="500"/>
                            </p:stCondLst>
                            <p:childTnLst>
                              <p:par>
                                <p:cTn id="40" presetID="27" presetClass="emph" presetSubtype="0" fill="remove" grpId="0" nodeType="afterEffect">
                                  <p:stCondLst>
                                    <p:cond delay="0"/>
                                  </p:stCondLst>
                                  <p:childTnLst>
                                    <p:animClr clrSpc="rgb" dir="cw">
                                      <p:cBhvr override="childStyle">
                                        <p:cTn id="41" dur="250" autoRev="1" fill="remove"/>
                                        <p:tgtEl>
                                          <p:spTgt spid="15"/>
                                        </p:tgtEl>
                                        <p:attrNameLst>
                                          <p:attrName>style.color</p:attrName>
                                        </p:attrNameLst>
                                      </p:cBhvr>
                                      <p:to>
                                        <a:schemeClr val="bg1"/>
                                      </p:to>
                                    </p:animClr>
                                    <p:animClr clrSpc="rgb" dir="cw">
                                      <p:cBhvr>
                                        <p:cTn id="42" dur="250" autoRev="1" fill="remove"/>
                                        <p:tgtEl>
                                          <p:spTgt spid="15"/>
                                        </p:tgtEl>
                                        <p:attrNameLst>
                                          <p:attrName>fillcolor</p:attrName>
                                        </p:attrNameLst>
                                      </p:cBhvr>
                                      <p:to>
                                        <a:schemeClr val="bg1"/>
                                      </p:to>
                                    </p:animClr>
                                    <p:set>
                                      <p:cBhvr>
                                        <p:cTn id="43" dur="250" autoRev="1" fill="remove"/>
                                        <p:tgtEl>
                                          <p:spTgt spid="15"/>
                                        </p:tgtEl>
                                        <p:attrNameLst>
                                          <p:attrName>fill.type</p:attrName>
                                        </p:attrNameLst>
                                      </p:cBhvr>
                                      <p:to>
                                        <p:strVal val="solid"/>
                                      </p:to>
                                    </p:set>
                                    <p:set>
                                      <p:cBhvr>
                                        <p:cTn id="44" dur="250" autoRev="1" fill="remove"/>
                                        <p:tgtEl>
                                          <p:spTgt spid="15"/>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4" grpId="0"/>
      <p:bldP spid="43" grpId="0"/>
      <p:bldP spid="44" grpId="0"/>
      <p:bldP spid="47" grpId="0"/>
      <p:bldP spid="15" grpId="0" animBg="1"/>
      <p:bldP spid="42" grpId="0" animBg="1"/>
      <p:bldP spid="48"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3186-C610-8E0D-82FF-41BFD8FC8D0E}"/>
              </a:ext>
            </a:extLst>
          </p:cNvPr>
          <p:cNvSpPr>
            <a:spLocks noGrp="1"/>
          </p:cNvSpPr>
          <p:nvPr>
            <p:ph type="title"/>
          </p:nvPr>
        </p:nvSpPr>
        <p:spPr>
          <a:xfrm>
            <a:off x="810883" y="418528"/>
            <a:ext cx="10826622" cy="914400"/>
          </a:xfrm>
        </p:spPr>
        <p:txBody>
          <a:bodyPr/>
          <a:lstStyle/>
          <a:p>
            <a:r>
              <a:rPr lang="en-CA" dirty="0"/>
              <a:t>Intercepting &amp; Exposing cache </a:t>
            </a:r>
            <a:r>
              <a:rPr lang="en-CA" dirty="0" err="1"/>
              <a:t>eventS</a:t>
            </a:r>
            <a:endParaRPr lang="en-CA" dirty="0"/>
          </a:p>
        </p:txBody>
      </p:sp>
      <p:sp>
        <p:nvSpPr>
          <p:cNvPr id="3" name="TextBox 2">
            <a:extLst>
              <a:ext uri="{FF2B5EF4-FFF2-40B4-BE49-F238E27FC236}">
                <a16:creationId xmlns:a16="http://schemas.microsoft.com/office/drawing/2014/main" id="{E7F8B2D1-E23C-2A4E-B811-BBCB8E8FDFB1}"/>
              </a:ext>
            </a:extLst>
          </p:cNvPr>
          <p:cNvSpPr txBox="1"/>
          <p:nvPr/>
        </p:nvSpPr>
        <p:spPr>
          <a:xfrm flipH="1">
            <a:off x="6031872" y="5644926"/>
            <a:ext cx="830807" cy="461665"/>
          </a:xfrm>
          <a:prstGeom prst="rect">
            <a:avLst/>
          </a:prstGeom>
          <a:noFill/>
        </p:spPr>
        <p:txBody>
          <a:bodyPr wrap="square" rtlCol="0">
            <a:spAutoFit/>
          </a:bodyPr>
          <a:lstStyle/>
          <a:p>
            <a:r>
              <a:rPr lang="en-CA" sz="2400" dirty="0"/>
              <a:t>Ack</a:t>
            </a:r>
          </a:p>
        </p:txBody>
      </p:sp>
      <p:sp>
        <p:nvSpPr>
          <p:cNvPr id="30" name="TextBox 29">
            <a:extLst>
              <a:ext uri="{FF2B5EF4-FFF2-40B4-BE49-F238E27FC236}">
                <a16:creationId xmlns:a16="http://schemas.microsoft.com/office/drawing/2014/main" id="{3B6DBF22-37AC-D663-75B9-385C2BA30AB5}"/>
              </a:ext>
            </a:extLst>
          </p:cNvPr>
          <p:cNvSpPr txBox="1"/>
          <p:nvPr/>
        </p:nvSpPr>
        <p:spPr>
          <a:xfrm flipH="1">
            <a:off x="5481896" y="4902176"/>
            <a:ext cx="1541884" cy="461665"/>
          </a:xfrm>
          <a:prstGeom prst="rect">
            <a:avLst/>
          </a:prstGeom>
          <a:noFill/>
        </p:spPr>
        <p:txBody>
          <a:bodyPr wrap="square" rtlCol="0">
            <a:spAutoFit/>
          </a:bodyPr>
          <a:lstStyle/>
          <a:p>
            <a:r>
              <a:rPr lang="en-CA" sz="2400" b="1" dirty="0"/>
              <a:t>Invalidate</a:t>
            </a:r>
          </a:p>
        </p:txBody>
      </p:sp>
      <p:sp>
        <p:nvSpPr>
          <p:cNvPr id="31" name="TextBox 30">
            <a:extLst>
              <a:ext uri="{FF2B5EF4-FFF2-40B4-BE49-F238E27FC236}">
                <a16:creationId xmlns:a16="http://schemas.microsoft.com/office/drawing/2014/main" id="{05F9713C-3D3D-EA3F-6F16-F1099FBC5895}"/>
              </a:ext>
            </a:extLst>
          </p:cNvPr>
          <p:cNvSpPr txBox="1"/>
          <p:nvPr/>
        </p:nvSpPr>
        <p:spPr>
          <a:xfrm flipH="1">
            <a:off x="9673150" y="5153463"/>
            <a:ext cx="2898580" cy="461665"/>
          </a:xfrm>
          <a:prstGeom prst="rect">
            <a:avLst/>
          </a:prstGeom>
          <a:noFill/>
        </p:spPr>
        <p:txBody>
          <a:bodyPr wrap="square" rtlCol="0">
            <a:spAutoFit/>
          </a:bodyPr>
          <a:lstStyle/>
          <a:p>
            <a:r>
              <a:rPr lang="en-CA" sz="2400" dirty="0" err="1">
                <a:latin typeface="Source Sans Pro" panose="020B0503030403020204" pitchFamily="34" charset="0"/>
                <a:ea typeface="Source Sans Pro" panose="020B0503030403020204" pitchFamily="34" charset="0"/>
              </a:rPr>
              <a:t>Cwrite</a:t>
            </a:r>
            <a:r>
              <a:rPr lang="en-CA" sz="2400" dirty="0">
                <a:latin typeface="Source Sans Pro" panose="020B0503030403020204" pitchFamily="34" charset="0"/>
                <a:ea typeface="Source Sans Pro" panose="020B0503030403020204" pitchFamily="34" charset="0"/>
              </a:rPr>
              <a:t>(N1-&gt;next)</a:t>
            </a:r>
          </a:p>
        </p:txBody>
      </p:sp>
      <p:sp>
        <p:nvSpPr>
          <p:cNvPr id="32" name="TextBox 31">
            <a:extLst>
              <a:ext uri="{FF2B5EF4-FFF2-40B4-BE49-F238E27FC236}">
                <a16:creationId xmlns:a16="http://schemas.microsoft.com/office/drawing/2014/main" id="{83735BEF-3E09-E327-21CD-038CC47ABFAE}"/>
              </a:ext>
            </a:extLst>
          </p:cNvPr>
          <p:cNvSpPr txBox="1"/>
          <p:nvPr/>
        </p:nvSpPr>
        <p:spPr>
          <a:xfrm flipH="1">
            <a:off x="9664116" y="5875758"/>
            <a:ext cx="1621284" cy="461665"/>
          </a:xfrm>
          <a:prstGeom prst="rect">
            <a:avLst/>
          </a:prstGeom>
          <a:noFill/>
        </p:spPr>
        <p:txBody>
          <a:bodyPr wrap="square" rtlCol="0">
            <a:spAutoFit/>
          </a:bodyPr>
          <a:lstStyle/>
          <a:p>
            <a:r>
              <a:rPr lang="en-CA" sz="2400" dirty="0">
                <a:latin typeface="Source Sans Pro" panose="020B0503030403020204" pitchFamily="34" charset="0"/>
                <a:ea typeface="Source Sans Pro" panose="020B0503030403020204" pitchFamily="34" charset="0"/>
              </a:rPr>
              <a:t>Free(N2)</a:t>
            </a:r>
          </a:p>
        </p:txBody>
      </p:sp>
      <p:sp>
        <p:nvSpPr>
          <p:cNvPr id="39" name="TextBox 38">
            <a:extLst>
              <a:ext uri="{FF2B5EF4-FFF2-40B4-BE49-F238E27FC236}">
                <a16:creationId xmlns:a16="http://schemas.microsoft.com/office/drawing/2014/main" id="{E11F65B1-CE7D-C4E4-44DF-1BC003FE9E60}"/>
              </a:ext>
            </a:extLst>
          </p:cNvPr>
          <p:cNvSpPr txBox="1"/>
          <p:nvPr/>
        </p:nvSpPr>
        <p:spPr>
          <a:xfrm flipH="1">
            <a:off x="748925" y="5975057"/>
            <a:ext cx="2371454" cy="461665"/>
          </a:xfrm>
          <a:prstGeom prst="rect">
            <a:avLst/>
          </a:prstGeom>
          <a:noFill/>
        </p:spPr>
        <p:txBody>
          <a:bodyPr wrap="square" rtlCol="0">
            <a:spAutoFit/>
          </a:bodyPr>
          <a:lstStyle/>
          <a:p>
            <a:r>
              <a:rPr lang="en-CA" sz="2400" dirty="0" err="1">
                <a:latin typeface="Source Sans Pro" panose="020B0503030403020204" pitchFamily="34" charset="0"/>
                <a:ea typeface="Source Sans Pro" panose="020B0503030403020204" pitchFamily="34" charset="0"/>
              </a:rPr>
              <a:t>Cread</a:t>
            </a:r>
            <a:r>
              <a:rPr lang="en-CA" sz="2400" dirty="0">
                <a:latin typeface="Source Sans Pro" panose="020B0503030403020204" pitchFamily="34" charset="0"/>
                <a:ea typeface="Source Sans Pro" panose="020B0503030403020204" pitchFamily="34" charset="0"/>
              </a:rPr>
              <a:t>(N2)</a:t>
            </a:r>
          </a:p>
        </p:txBody>
      </p:sp>
      <p:grpSp>
        <p:nvGrpSpPr>
          <p:cNvPr id="41" name="Group 40">
            <a:extLst>
              <a:ext uri="{FF2B5EF4-FFF2-40B4-BE49-F238E27FC236}">
                <a16:creationId xmlns:a16="http://schemas.microsoft.com/office/drawing/2014/main" id="{C3124D67-80B5-2E7F-A423-3FB220C3A9AE}"/>
              </a:ext>
            </a:extLst>
          </p:cNvPr>
          <p:cNvGrpSpPr/>
          <p:nvPr/>
        </p:nvGrpSpPr>
        <p:grpSpPr>
          <a:xfrm>
            <a:off x="601836" y="4204696"/>
            <a:ext cx="4809536" cy="700592"/>
            <a:chOff x="766922" y="4204696"/>
            <a:chExt cx="4339650" cy="632145"/>
          </a:xfrm>
        </p:grpSpPr>
        <p:grpSp>
          <p:nvGrpSpPr>
            <p:cNvPr id="42" name="Group 41">
              <a:extLst>
                <a:ext uri="{FF2B5EF4-FFF2-40B4-BE49-F238E27FC236}">
                  <a16:creationId xmlns:a16="http://schemas.microsoft.com/office/drawing/2014/main" id="{EB5D41C2-5271-DB0D-45D8-6904567FAE62}"/>
                </a:ext>
              </a:extLst>
            </p:cNvPr>
            <p:cNvGrpSpPr/>
            <p:nvPr/>
          </p:nvGrpSpPr>
          <p:grpSpPr>
            <a:xfrm>
              <a:off x="2804411" y="4279849"/>
              <a:ext cx="1676958" cy="495541"/>
              <a:chOff x="2696499" y="3158105"/>
              <a:chExt cx="1676958" cy="495541"/>
            </a:xfrm>
          </p:grpSpPr>
          <p:sp>
            <p:nvSpPr>
              <p:cNvPr id="52" name="Rectangle: Rounded Corners 51">
                <a:extLst>
                  <a:ext uri="{FF2B5EF4-FFF2-40B4-BE49-F238E27FC236}">
                    <a16:creationId xmlns:a16="http://schemas.microsoft.com/office/drawing/2014/main" id="{D335F4E2-7A8D-3378-F292-B4884E76FBFB}"/>
                  </a:ext>
                </a:extLst>
              </p:cNvPr>
              <p:cNvSpPr/>
              <p:nvPr/>
            </p:nvSpPr>
            <p:spPr>
              <a:xfrm>
                <a:off x="3459329" y="3158105"/>
                <a:ext cx="914128"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53" name="Rectangle: Rounded Corners 52">
                <a:extLst>
                  <a:ext uri="{FF2B5EF4-FFF2-40B4-BE49-F238E27FC236}">
                    <a16:creationId xmlns:a16="http://schemas.microsoft.com/office/drawing/2014/main" id="{734D91B9-45ED-A261-0FFD-613D7B7CCB06}"/>
                  </a:ext>
                </a:extLst>
              </p:cNvPr>
              <p:cNvSpPr/>
              <p:nvPr/>
            </p:nvSpPr>
            <p:spPr>
              <a:xfrm>
                <a:off x="2696499" y="317180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a:t>
                </a:r>
              </a:p>
            </p:txBody>
          </p:sp>
        </p:grpSp>
        <p:sp>
          <p:nvSpPr>
            <p:cNvPr id="50" name="TextBox 49">
              <a:extLst>
                <a:ext uri="{FF2B5EF4-FFF2-40B4-BE49-F238E27FC236}">
                  <a16:creationId xmlns:a16="http://schemas.microsoft.com/office/drawing/2014/main" id="{2DC0765A-5A87-3B4A-E0AD-178685535A53}"/>
                </a:ext>
              </a:extLst>
            </p:cNvPr>
            <p:cNvSpPr txBox="1"/>
            <p:nvPr/>
          </p:nvSpPr>
          <p:spPr>
            <a:xfrm flipH="1">
              <a:off x="766922" y="4302967"/>
              <a:ext cx="2415650" cy="461665"/>
            </a:xfrm>
            <a:prstGeom prst="rect">
              <a:avLst/>
            </a:prstGeom>
            <a:noFill/>
          </p:spPr>
          <p:txBody>
            <a:bodyPr wrap="square" rtlCol="0">
              <a:spAutoFit/>
            </a:bodyPr>
            <a:lstStyle/>
            <a:p>
              <a:r>
                <a:rPr lang="en-CA" sz="2400" dirty="0" err="1">
                  <a:latin typeface="Source Sans Pro" panose="020B0503030403020204" pitchFamily="34" charset="0"/>
                  <a:ea typeface="Source Sans Pro" panose="020B0503030403020204" pitchFamily="34" charset="0"/>
                </a:rPr>
                <a:t>Cread</a:t>
              </a:r>
              <a:r>
                <a:rPr lang="en-CA" sz="2400" dirty="0">
                  <a:latin typeface="Source Sans Pro" panose="020B0503030403020204" pitchFamily="34" charset="0"/>
                  <a:ea typeface="Source Sans Pro" panose="020B0503030403020204" pitchFamily="34" charset="0"/>
                </a:rPr>
                <a:t>(N1-&gt;next)</a:t>
              </a:r>
            </a:p>
          </p:txBody>
        </p:sp>
        <p:sp>
          <p:nvSpPr>
            <p:cNvPr id="51" name="Rectangle 50">
              <a:extLst>
                <a:ext uri="{FF2B5EF4-FFF2-40B4-BE49-F238E27FC236}">
                  <a16:creationId xmlns:a16="http://schemas.microsoft.com/office/drawing/2014/main" id="{6A4C419F-C0BD-471F-12A9-E617CCBC2F52}"/>
                </a:ext>
              </a:extLst>
            </p:cNvPr>
            <p:cNvSpPr/>
            <p:nvPr/>
          </p:nvSpPr>
          <p:spPr>
            <a:xfrm>
              <a:off x="2758152" y="4204696"/>
              <a:ext cx="2348420"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grpSp>
      <p:grpSp>
        <p:nvGrpSpPr>
          <p:cNvPr id="54" name="Group 53">
            <a:extLst>
              <a:ext uri="{FF2B5EF4-FFF2-40B4-BE49-F238E27FC236}">
                <a16:creationId xmlns:a16="http://schemas.microsoft.com/office/drawing/2014/main" id="{3163613E-6586-00F6-B3E8-E5D9F2018E23}"/>
              </a:ext>
            </a:extLst>
          </p:cNvPr>
          <p:cNvGrpSpPr/>
          <p:nvPr/>
        </p:nvGrpSpPr>
        <p:grpSpPr>
          <a:xfrm>
            <a:off x="6946441" y="4211547"/>
            <a:ext cx="5102314" cy="700592"/>
            <a:chOff x="7061982" y="4211547"/>
            <a:chExt cx="4973242" cy="632145"/>
          </a:xfrm>
        </p:grpSpPr>
        <p:sp>
          <p:nvSpPr>
            <p:cNvPr id="55" name="TextBox 54">
              <a:extLst>
                <a:ext uri="{FF2B5EF4-FFF2-40B4-BE49-F238E27FC236}">
                  <a16:creationId xmlns:a16="http://schemas.microsoft.com/office/drawing/2014/main" id="{6E87A4A3-2A92-3D0F-3386-7A76F2A634DA}"/>
                </a:ext>
              </a:extLst>
            </p:cNvPr>
            <p:cNvSpPr txBox="1"/>
            <p:nvPr/>
          </p:nvSpPr>
          <p:spPr>
            <a:xfrm flipH="1">
              <a:off x="9710909" y="4226229"/>
              <a:ext cx="2324315" cy="461665"/>
            </a:xfrm>
            <a:prstGeom prst="rect">
              <a:avLst/>
            </a:prstGeom>
            <a:noFill/>
          </p:spPr>
          <p:txBody>
            <a:bodyPr wrap="square" rtlCol="0">
              <a:spAutoFit/>
            </a:bodyPr>
            <a:lstStyle/>
            <a:p>
              <a:r>
                <a:rPr lang="en-CA" sz="2400" dirty="0" err="1">
                  <a:latin typeface="Source Sans Pro" panose="020B0503030403020204" pitchFamily="34" charset="0"/>
                  <a:ea typeface="Source Sans Pro" panose="020B0503030403020204" pitchFamily="34" charset="0"/>
                </a:rPr>
                <a:t>Cread</a:t>
              </a:r>
              <a:r>
                <a:rPr lang="en-CA" sz="2400" dirty="0">
                  <a:latin typeface="Source Sans Pro" panose="020B0503030403020204" pitchFamily="34" charset="0"/>
                  <a:ea typeface="Source Sans Pro" panose="020B0503030403020204" pitchFamily="34" charset="0"/>
                </a:rPr>
                <a:t>(N1-&gt;next)</a:t>
              </a:r>
            </a:p>
          </p:txBody>
        </p:sp>
        <p:grpSp>
          <p:nvGrpSpPr>
            <p:cNvPr id="56" name="Group 55">
              <a:extLst>
                <a:ext uri="{FF2B5EF4-FFF2-40B4-BE49-F238E27FC236}">
                  <a16:creationId xmlns:a16="http://schemas.microsoft.com/office/drawing/2014/main" id="{517767DA-F6BE-469D-42B7-D1374B69EFD1}"/>
                </a:ext>
              </a:extLst>
            </p:cNvPr>
            <p:cNvGrpSpPr/>
            <p:nvPr/>
          </p:nvGrpSpPr>
          <p:grpSpPr>
            <a:xfrm>
              <a:off x="7061982" y="4211547"/>
              <a:ext cx="2175395" cy="632145"/>
              <a:chOff x="5515423" y="4188124"/>
              <a:chExt cx="2175395" cy="632145"/>
            </a:xfrm>
          </p:grpSpPr>
          <p:grpSp>
            <p:nvGrpSpPr>
              <p:cNvPr id="57" name="Group 56">
                <a:extLst>
                  <a:ext uri="{FF2B5EF4-FFF2-40B4-BE49-F238E27FC236}">
                    <a16:creationId xmlns:a16="http://schemas.microsoft.com/office/drawing/2014/main" id="{4828B637-1201-88F7-FEE3-ACE62B0787D9}"/>
                  </a:ext>
                </a:extLst>
              </p:cNvPr>
              <p:cNvGrpSpPr/>
              <p:nvPr/>
            </p:nvGrpSpPr>
            <p:grpSpPr>
              <a:xfrm>
                <a:off x="5535496" y="4263276"/>
                <a:ext cx="1791640" cy="488691"/>
                <a:chOff x="2374007" y="3158105"/>
                <a:chExt cx="1791640" cy="488691"/>
              </a:xfrm>
            </p:grpSpPr>
            <p:sp>
              <p:nvSpPr>
                <p:cNvPr id="59" name="Rectangle: Rounded Corners 58">
                  <a:extLst>
                    <a:ext uri="{FF2B5EF4-FFF2-40B4-BE49-F238E27FC236}">
                      <a16:creationId xmlns:a16="http://schemas.microsoft.com/office/drawing/2014/main" id="{3EC8DFDB-CBD8-28B2-D9A5-52B5C1577BB0}"/>
                    </a:ext>
                  </a:extLst>
                </p:cNvPr>
                <p:cNvSpPr/>
                <p:nvPr/>
              </p:nvSpPr>
              <p:spPr>
                <a:xfrm>
                  <a:off x="3262198" y="3158105"/>
                  <a:ext cx="903449"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61" name="Rectangle: Rounded Corners 60">
                  <a:extLst>
                    <a:ext uri="{FF2B5EF4-FFF2-40B4-BE49-F238E27FC236}">
                      <a16:creationId xmlns:a16="http://schemas.microsoft.com/office/drawing/2014/main" id="{5B50CAEB-C0A9-8CDB-35ED-EEFF5CA59097}"/>
                    </a:ext>
                  </a:extLst>
                </p:cNvPr>
                <p:cNvSpPr/>
                <p:nvPr/>
              </p:nvSpPr>
              <p:spPr>
                <a:xfrm>
                  <a:off x="2374007" y="3164956"/>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a:t>
                  </a:r>
                </a:p>
              </p:txBody>
            </p:sp>
          </p:grpSp>
          <p:sp>
            <p:nvSpPr>
              <p:cNvPr id="58" name="Rectangle 57">
                <a:extLst>
                  <a:ext uri="{FF2B5EF4-FFF2-40B4-BE49-F238E27FC236}">
                    <a16:creationId xmlns:a16="http://schemas.microsoft.com/office/drawing/2014/main" id="{60B5EE14-BA8B-97D0-2EC7-275B93CC2FC5}"/>
                  </a:ext>
                </a:extLst>
              </p:cNvPr>
              <p:cNvSpPr/>
              <p:nvPr/>
            </p:nvSpPr>
            <p:spPr>
              <a:xfrm>
                <a:off x="5515423" y="4188124"/>
                <a:ext cx="2175395"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grpSp>
      </p:grpSp>
      <p:grpSp>
        <p:nvGrpSpPr>
          <p:cNvPr id="64" name="Group 63">
            <a:extLst>
              <a:ext uri="{FF2B5EF4-FFF2-40B4-BE49-F238E27FC236}">
                <a16:creationId xmlns:a16="http://schemas.microsoft.com/office/drawing/2014/main" id="{FCAB33A3-647E-14AE-EFDE-DE2B14A1508D}"/>
              </a:ext>
            </a:extLst>
          </p:cNvPr>
          <p:cNvGrpSpPr/>
          <p:nvPr/>
        </p:nvGrpSpPr>
        <p:grpSpPr>
          <a:xfrm>
            <a:off x="2793198" y="5110950"/>
            <a:ext cx="2603798" cy="700592"/>
            <a:chOff x="5515423" y="4188124"/>
            <a:chExt cx="2644726" cy="632145"/>
          </a:xfrm>
        </p:grpSpPr>
        <p:grpSp>
          <p:nvGrpSpPr>
            <p:cNvPr id="65" name="Group 64">
              <a:extLst>
                <a:ext uri="{FF2B5EF4-FFF2-40B4-BE49-F238E27FC236}">
                  <a16:creationId xmlns:a16="http://schemas.microsoft.com/office/drawing/2014/main" id="{EC192DDC-01CF-B50E-3E59-31897117656A}"/>
                </a:ext>
              </a:extLst>
            </p:cNvPr>
            <p:cNvGrpSpPr/>
            <p:nvPr/>
          </p:nvGrpSpPr>
          <p:grpSpPr>
            <a:xfrm>
              <a:off x="5591830" y="4263276"/>
              <a:ext cx="1880712" cy="490575"/>
              <a:chOff x="2430341" y="3158105"/>
              <a:chExt cx="1880712" cy="490575"/>
            </a:xfrm>
          </p:grpSpPr>
          <p:sp>
            <p:nvSpPr>
              <p:cNvPr id="67" name="Rectangle: Rounded Corners 66">
                <a:extLst>
                  <a:ext uri="{FF2B5EF4-FFF2-40B4-BE49-F238E27FC236}">
                    <a16:creationId xmlns:a16="http://schemas.microsoft.com/office/drawing/2014/main" id="{CE9F0B05-6649-96ED-2AC9-2CC7C8096FF8}"/>
                  </a:ext>
                </a:extLst>
              </p:cNvPr>
              <p:cNvSpPr/>
              <p:nvPr/>
            </p:nvSpPr>
            <p:spPr>
              <a:xfrm>
                <a:off x="3262198" y="3158105"/>
                <a:ext cx="1048855"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68" name="Rectangle: Rounded Corners 67">
                <a:extLst>
                  <a:ext uri="{FF2B5EF4-FFF2-40B4-BE49-F238E27FC236}">
                    <a16:creationId xmlns:a16="http://schemas.microsoft.com/office/drawing/2014/main" id="{C83AE4AC-E362-F993-6992-E63F128AD740}"/>
                  </a:ext>
                </a:extLst>
              </p:cNvPr>
              <p:cNvSpPr/>
              <p:nvPr/>
            </p:nvSpPr>
            <p:spPr>
              <a:xfrm>
                <a:off x="2430341" y="3166840"/>
                <a:ext cx="377805"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I</a:t>
                </a:r>
              </a:p>
            </p:txBody>
          </p:sp>
        </p:grpSp>
        <p:sp>
          <p:nvSpPr>
            <p:cNvPr id="66" name="Rectangle 65">
              <a:extLst>
                <a:ext uri="{FF2B5EF4-FFF2-40B4-BE49-F238E27FC236}">
                  <a16:creationId xmlns:a16="http://schemas.microsoft.com/office/drawing/2014/main" id="{3FCE68CF-65D3-844D-8318-EF1F17DD956E}"/>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69" name="Group 68">
            <a:extLst>
              <a:ext uri="{FF2B5EF4-FFF2-40B4-BE49-F238E27FC236}">
                <a16:creationId xmlns:a16="http://schemas.microsoft.com/office/drawing/2014/main" id="{D530A507-04E8-FFF3-8024-3FDDEDC89E75}"/>
              </a:ext>
            </a:extLst>
          </p:cNvPr>
          <p:cNvGrpSpPr/>
          <p:nvPr/>
        </p:nvGrpSpPr>
        <p:grpSpPr>
          <a:xfrm>
            <a:off x="6946441" y="5133820"/>
            <a:ext cx="2231854" cy="700592"/>
            <a:chOff x="5515423" y="4188124"/>
            <a:chExt cx="2644726" cy="632145"/>
          </a:xfrm>
        </p:grpSpPr>
        <p:grpSp>
          <p:nvGrpSpPr>
            <p:cNvPr id="70" name="Group 69">
              <a:extLst>
                <a:ext uri="{FF2B5EF4-FFF2-40B4-BE49-F238E27FC236}">
                  <a16:creationId xmlns:a16="http://schemas.microsoft.com/office/drawing/2014/main" id="{3ADAEEB4-7D9C-A89F-4332-646962C99D99}"/>
                </a:ext>
              </a:extLst>
            </p:cNvPr>
            <p:cNvGrpSpPr/>
            <p:nvPr/>
          </p:nvGrpSpPr>
          <p:grpSpPr>
            <a:xfrm>
              <a:off x="5535495" y="4270127"/>
              <a:ext cx="2257998" cy="487563"/>
              <a:chOff x="2374006" y="3164956"/>
              <a:chExt cx="2257998" cy="487563"/>
            </a:xfrm>
          </p:grpSpPr>
          <p:sp>
            <p:nvSpPr>
              <p:cNvPr id="72" name="Rectangle: Rounded Corners 71">
                <a:extLst>
                  <a:ext uri="{FF2B5EF4-FFF2-40B4-BE49-F238E27FC236}">
                    <a16:creationId xmlns:a16="http://schemas.microsoft.com/office/drawing/2014/main" id="{A36CA023-4B04-054D-9C7F-ABBAD0A4E3C9}"/>
                  </a:ext>
                </a:extLst>
              </p:cNvPr>
              <p:cNvSpPr/>
              <p:nvPr/>
            </p:nvSpPr>
            <p:spPr>
              <a:xfrm>
                <a:off x="3526708" y="3170679"/>
                <a:ext cx="1105296"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N1</a:t>
                </a:r>
              </a:p>
            </p:txBody>
          </p:sp>
          <p:sp>
            <p:nvSpPr>
              <p:cNvPr id="73" name="Rectangle: Rounded Corners 72">
                <a:extLst>
                  <a:ext uri="{FF2B5EF4-FFF2-40B4-BE49-F238E27FC236}">
                    <a16:creationId xmlns:a16="http://schemas.microsoft.com/office/drawing/2014/main" id="{EDB1157E-D771-00A0-E88F-B0470C01E7F9}"/>
                  </a:ext>
                </a:extLst>
              </p:cNvPr>
              <p:cNvSpPr/>
              <p:nvPr/>
            </p:nvSpPr>
            <p:spPr>
              <a:xfrm>
                <a:off x="2374006" y="3164956"/>
                <a:ext cx="471038"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M</a:t>
                </a:r>
              </a:p>
            </p:txBody>
          </p:sp>
        </p:grpSp>
        <p:sp>
          <p:nvSpPr>
            <p:cNvPr id="71" name="Rectangle 70">
              <a:extLst>
                <a:ext uri="{FF2B5EF4-FFF2-40B4-BE49-F238E27FC236}">
                  <a16:creationId xmlns:a16="http://schemas.microsoft.com/office/drawing/2014/main" id="{F75AD4E8-1E73-8830-35EC-F1D51BE2051C}"/>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grpSp>
      <p:grpSp>
        <p:nvGrpSpPr>
          <p:cNvPr id="74" name="Group 73">
            <a:extLst>
              <a:ext uri="{FF2B5EF4-FFF2-40B4-BE49-F238E27FC236}">
                <a16:creationId xmlns:a16="http://schemas.microsoft.com/office/drawing/2014/main" id="{47A58548-DF34-34AA-3B3A-07BDD6DAA3EF}"/>
              </a:ext>
            </a:extLst>
          </p:cNvPr>
          <p:cNvGrpSpPr/>
          <p:nvPr/>
        </p:nvGrpSpPr>
        <p:grpSpPr>
          <a:xfrm>
            <a:off x="2806553" y="5911821"/>
            <a:ext cx="2614239" cy="700592"/>
            <a:chOff x="5515423" y="4188124"/>
            <a:chExt cx="2644726" cy="632145"/>
          </a:xfrm>
        </p:grpSpPr>
        <p:grpSp>
          <p:nvGrpSpPr>
            <p:cNvPr id="75" name="Group 74">
              <a:extLst>
                <a:ext uri="{FF2B5EF4-FFF2-40B4-BE49-F238E27FC236}">
                  <a16:creationId xmlns:a16="http://schemas.microsoft.com/office/drawing/2014/main" id="{CF6C31BC-A857-EB9B-5206-C4D93AEC60AD}"/>
                </a:ext>
              </a:extLst>
            </p:cNvPr>
            <p:cNvGrpSpPr/>
            <p:nvPr/>
          </p:nvGrpSpPr>
          <p:grpSpPr>
            <a:xfrm>
              <a:off x="5578946" y="4263276"/>
              <a:ext cx="1898047" cy="490027"/>
              <a:chOff x="2417457" y="3158105"/>
              <a:chExt cx="1898047" cy="490027"/>
            </a:xfrm>
          </p:grpSpPr>
          <p:sp>
            <p:nvSpPr>
              <p:cNvPr id="77" name="Rectangle: Rounded Corners 76">
                <a:extLst>
                  <a:ext uri="{FF2B5EF4-FFF2-40B4-BE49-F238E27FC236}">
                    <a16:creationId xmlns:a16="http://schemas.microsoft.com/office/drawing/2014/main" id="{E8412CDB-837F-5F16-9AD3-494690B8CE78}"/>
                  </a:ext>
                </a:extLst>
              </p:cNvPr>
              <p:cNvSpPr/>
              <p:nvPr/>
            </p:nvSpPr>
            <p:spPr>
              <a:xfrm>
                <a:off x="3262198" y="3158105"/>
                <a:ext cx="1053306" cy="48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a:t>
                </a:r>
              </a:p>
            </p:txBody>
          </p:sp>
          <p:sp>
            <p:nvSpPr>
              <p:cNvPr id="78" name="Rectangle: Rounded Corners 77">
                <a:extLst>
                  <a:ext uri="{FF2B5EF4-FFF2-40B4-BE49-F238E27FC236}">
                    <a16:creationId xmlns:a16="http://schemas.microsoft.com/office/drawing/2014/main" id="{D5ABF88A-66D2-039B-F80E-4C7595B1A5B8}"/>
                  </a:ext>
                </a:extLst>
              </p:cNvPr>
              <p:cNvSpPr/>
              <p:nvPr/>
            </p:nvSpPr>
            <p:spPr>
              <a:xfrm>
                <a:off x="2417457" y="3166292"/>
                <a:ext cx="377806" cy="481840"/>
              </a:xfrm>
              <a:prstGeom prst="round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S</a:t>
                </a:r>
              </a:p>
            </p:txBody>
          </p:sp>
        </p:grpSp>
        <p:sp>
          <p:nvSpPr>
            <p:cNvPr id="76" name="Rectangle 75">
              <a:extLst>
                <a:ext uri="{FF2B5EF4-FFF2-40B4-BE49-F238E27FC236}">
                  <a16:creationId xmlns:a16="http://schemas.microsoft.com/office/drawing/2014/main" id="{5089528D-7C8C-FC5D-8517-E92C97865E76}"/>
                </a:ext>
              </a:extLst>
            </p:cNvPr>
            <p:cNvSpPr/>
            <p:nvPr/>
          </p:nvSpPr>
          <p:spPr>
            <a:xfrm>
              <a:off x="5515423" y="4188124"/>
              <a:ext cx="2644726" cy="632145"/>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sp>
        <p:nvSpPr>
          <p:cNvPr id="79" name="TextBox 78">
            <a:extLst>
              <a:ext uri="{FF2B5EF4-FFF2-40B4-BE49-F238E27FC236}">
                <a16:creationId xmlns:a16="http://schemas.microsoft.com/office/drawing/2014/main" id="{71D17C14-866F-B1BE-E7A4-CB3B4363D116}"/>
              </a:ext>
            </a:extLst>
          </p:cNvPr>
          <p:cNvSpPr txBox="1"/>
          <p:nvPr/>
        </p:nvSpPr>
        <p:spPr>
          <a:xfrm flipH="1">
            <a:off x="2657630" y="3403488"/>
            <a:ext cx="2535739" cy="461665"/>
          </a:xfrm>
          <a:prstGeom prst="rect">
            <a:avLst/>
          </a:prstGeom>
          <a:noFill/>
        </p:spPr>
        <p:txBody>
          <a:bodyPr wrap="square" rtlCol="0">
            <a:spAutoFit/>
          </a:bodyPr>
          <a:lstStyle/>
          <a:p>
            <a:r>
              <a:rPr lang="en-CA" sz="2400" b="1" dirty="0">
                <a:highlight>
                  <a:srgbClr val="00FF00"/>
                </a:highlight>
              </a:rPr>
              <a:t>Thread 1</a:t>
            </a:r>
            <a:r>
              <a:rPr lang="en-CA" sz="2400" b="1" dirty="0"/>
              <a:t>: access N2</a:t>
            </a:r>
          </a:p>
        </p:txBody>
      </p:sp>
      <p:sp>
        <p:nvSpPr>
          <p:cNvPr id="80" name="TextBox 79">
            <a:extLst>
              <a:ext uri="{FF2B5EF4-FFF2-40B4-BE49-F238E27FC236}">
                <a16:creationId xmlns:a16="http://schemas.microsoft.com/office/drawing/2014/main" id="{C90A1AA1-B6B2-5268-6B4C-97421C2CFFD7}"/>
              </a:ext>
            </a:extLst>
          </p:cNvPr>
          <p:cNvSpPr txBox="1"/>
          <p:nvPr/>
        </p:nvSpPr>
        <p:spPr>
          <a:xfrm flipH="1">
            <a:off x="7459861" y="3426626"/>
            <a:ext cx="2687402" cy="461665"/>
          </a:xfrm>
          <a:prstGeom prst="rect">
            <a:avLst/>
          </a:prstGeom>
          <a:noFill/>
        </p:spPr>
        <p:txBody>
          <a:bodyPr wrap="square" rtlCol="0">
            <a:spAutoFit/>
          </a:bodyPr>
          <a:lstStyle/>
          <a:p>
            <a:r>
              <a:rPr lang="en-CA" sz="2400" b="1" dirty="0">
                <a:highlight>
                  <a:srgbClr val="FFFF00"/>
                </a:highlight>
              </a:rPr>
              <a:t>Thread 2</a:t>
            </a:r>
            <a:r>
              <a:rPr lang="en-CA" sz="2400" b="1" dirty="0"/>
              <a:t>: delete(N2)</a:t>
            </a:r>
          </a:p>
        </p:txBody>
      </p:sp>
      <p:cxnSp>
        <p:nvCxnSpPr>
          <p:cNvPr id="81" name="Straight Connector 80">
            <a:extLst>
              <a:ext uri="{FF2B5EF4-FFF2-40B4-BE49-F238E27FC236}">
                <a16:creationId xmlns:a16="http://schemas.microsoft.com/office/drawing/2014/main" id="{F6C2F2B7-B39F-CED3-132E-F1F632F0D26F}"/>
              </a:ext>
            </a:extLst>
          </p:cNvPr>
          <p:cNvCxnSpPr>
            <a:cxnSpLocks/>
            <a:endCxn id="79" idx="3"/>
          </p:cNvCxnSpPr>
          <p:nvPr/>
        </p:nvCxnSpPr>
        <p:spPr>
          <a:xfrm>
            <a:off x="695860" y="3634321"/>
            <a:ext cx="196177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F142A11-EF87-6491-EB9C-544586798BE8}"/>
              </a:ext>
            </a:extLst>
          </p:cNvPr>
          <p:cNvCxnSpPr>
            <a:cxnSpLocks/>
            <a:endCxn id="80" idx="3"/>
          </p:cNvCxnSpPr>
          <p:nvPr/>
        </p:nvCxnSpPr>
        <p:spPr>
          <a:xfrm>
            <a:off x="4923279" y="3650671"/>
            <a:ext cx="2536582" cy="67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1C33335-CF7F-E991-BCAF-FD962F477566}"/>
              </a:ext>
            </a:extLst>
          </p:cNvPr>
          <p:cNvCxnSpPr>
            <a:cxnSpLocks/>
          </p:cNvCxnSpPr>
          <p:nvPr/>
        </p:nvCxnSpPr>
        <p:spPr>
          <a:xfrm>
            <a:off x="10103061" y="3603543"/>
            <a:ext cx="1534444"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BFA25263-3124-9D4C-EBF6-5999E1A482DC}"/>
              </a:ext>
            </a:extLst>
          </p:cNvPr>
          <p:cNvSpPr txBox="1"/>
          <p:nvPr/>
        </p:nvSpPr>
        <p:spPr>
          <a:xfrm flipH="1">
            <a:off x="651119" y="3654885"/>
            <a:ext cx="1677143" cy="461665"/>
          </a:xfrm>
          <a:prstGeom prst="rect">
            <a:avLst/>
          </a:prstGeom>
          <a:noFill/>
        </p:spPr>
        <p:txBody>
          <a:bodyPr wrap="square" rtlCol="0">
            <a:spAutoFit/>
          </a:bodyPr>
          <a:lstStyle/>
          <a:p>
            <a:r>
              <a:rPr lang="en-CA" sz="2400" dirty="0">
                <a:solidFill>
                  <a:schemeClr val="accent1">
                    <a:lumMod val="50000"/>
                  </a:schemeClr>
                </a:solidFill>
              </a:rPr>
              <a:t>Cache level</a:t>
            </a:r>
          </a:p>
        </p:txBody>
      </p:sp>
      <p:cxnSp>
        <p:nvCxnSpPr>
          <p:cNvPr id="89" name="Straight Connector 88">
            <a:extLst>
              <a:ext uri="{FF2B5EF4-FFF2-40B4-BE49-F238E27FC236}">
                <a16:creationId xmlns:a16="http://schemas.microsoft.com/office/drawing/2014/main" id="{CD20D4C2-3941-043A-048C-6C63FD3A6C67}"/>
              </a:ext>
            </a:extLst>
          </p:cNvPr>
          <p:cNvCxnSpPr>
            <a:cxnSpLocks/>
          </p:cNvCxnSpPr>
          <p:nvPr/>
        </p:nvCxnSpPr>
        <p:spPr>
          <a:xfrm flipH="1">
            <a:off x="6103620" y="4286699"/>
            <a:ext cx="5229" cy="2442428"/>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91" name="Speech Bubble: Rectangle with Corners Rounded 90">
            <a:extLst>
              <a:ext uri="{FF2B5EF4-FFF2-40B4-BE49-F238E27FC236}">
                <a16:creationId xmlns:a16="http://schemas.microsoft.com/office/drawing/2014/main" id="{BE6A6295-D137-61E2-7B77-5B386B4A6A25}"/>
              </a:ext>
            </a:extLst>
          </p:cNvPr>
          <p:cNvSpPr/>
          <p:nvPr/>
        </p:nvSpPr>
        <p:spPr>
          <a:xfrm>
            <a:off x="4923280" y="3774781"/>
            <a:ext cx="1463330" cy="708865"/>
          </a:xfrm>
          <a:prstGeom prst="wedgeRoundRectCallout">
            <a:avLst>
              <a:gd name="adj1" fmla="val -45221"/>
              <a:gd name="adj2" fmla="val 828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Add N1 to tag set</a:t>
            </a:r>
          </a:p>
        </p:txBody>
      </p:sp>
      <p:cxnSp>
        <p:nvCxnSpPr>
          <p:cNvPr id="13" name="Straight Arrow Connector 12">
            <a:extLst>
              <a:ext uri="{FF2B5EF4-FFF2-40B4-BE49-F238E27FC236}">
                <a16:creationId xmlns:a16="http://schemas.microsoft.com/office/drawing/2014/main" id="{33B4169A-0BC6-AC34-B363-24D7CAE17543}"/>
              </a:ext>
            </a:extLst>
          </p:cNvPr>
          <p:cNvCxnSpPr>
            <a:cxnSpLocks/>
          </p:cNvCxnSpPr>
          <p:nvPr/>
        </p:nvCxnSpPr>
        <p:spPr>
          <a:xfrm flipH="1">
            <a:off x="5481896" y="5354624"/>
            <a:ext cx="1303252" cy="92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44E13A8-7D9E-5F91-0EE4-9C7332480B8A}"/>
              </a:ext>
            </a:extLst>
          </p:cNvPr>
          <p:cNvCxnSpPr>
            <a:cxnSpLocks/>
          </p:cNvCxnSpPr>
          <p:nvPr/>
        </p:nvCxnSpPr>
        <p:spPr>
          <a:xfrm>
            <a:off x="5558289" y="5676677"/>
            <a:ext cx="122056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0E3F013B-7680-9D59-6758-98493A68FFF1}"/>
              </a:ext>
            </a:extLst>
          </p:cNvPr>
          <p:cNvSpPr/>
          <p:nvPr/>
        </p:nvSpPr>
        <p:spPr>
          <a:xfrm>
            <a:off x="2518229" y="1868034"/>
            <a:ext cx="6660066" cy="1172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CA" sz="2800" dirty="0">
                <a:solidFill>
                  <a:srgbClr val="C00000"/>
                </a:solidFill>
                <a:latin typeface="Source Sans Pro" panose="020B0503030403020204" pitchFamily="34" charset="0"/>
                <a:ea typeface="Source Sans Pro" panose="020B0503030403020204" pitchFamily="34" charset="0"/>
              </a:rPr>
              <a:t>CREAD(</a:t>
            </a:r>
            <a:r>
              <a:rPr lang="en-CA" sz="2800" dirty="0" err="1">
                <a:solidFill>
                  <a:srgbClr val="C00000"/>
                </a:solidFill>
                <a:latin typeface="Source Sans Pro" panose="020B0503030403020204" pitchFamily="34" charset="0"/>
                <a:ea typeface="Source Sans Pro" panose="020B0503030403020204" pitchFamily="34" charset="0"/>
              </a:rPr>
              <a:t>addr</a:t>
            </a:r>
            <a:r>
              <a:rPr lang="en-CA" sz="2800" dirty="0">
                <a:solidFill>
                  <a:srgbClr val="C00000"/>
                </a:solidFill>
                <a:latin typeface="Source Sans Pro" panose="020B0503030403020204" pitchFamily="34" charset="0"/>
                <a:ea typeface="Source Sans Pro" panose="020B0503030403020204" pitchFamily="34" charset="0"/>
              </a:rPr>
              <a:t>, </a:t>
            </a:r>
            <a:r>
              <a:rPr lang="en-CA" sz="2800" dirty="0" err="1">
                <a:solidFill>
                  <a:srgbClr val="C00000"/>
                </a:solidFill>
                <a:latin typeface="Source Sans Pro" panose="020B0503030403020204" pitchFamily="34" charset="0"/>
                <a:ea typeface="Source Sans Pro" panose="020B0503030403020204" pitchFamily="34" charset="0"/>
              </a:rPr>
              <a:t>dest</a:t>
            </a:r>
            <a:r>
              <a:rPr lang="en-CA" sz="2800" dirty="0">
                <a:solidFill>
                  <a:srgbClr val="C00000"/>
                </a:solidFill>
                <a:latin typeface="Source Sans Pro" panose="020B0503030403020204" pitchFamily="34" charset="0"/>
                <a:ea typeface="Source Sans Pro" panose="020B0503030403020204" pitchFamily="34" charset="0"/>
              </a:rPr>
              <a:t>)</a:t>
            </a:r>
          </a:p>
          <a:p>
            <a:pPr marL="457200" indent="-457200">
              <a:buFont typeface="Wingdings" panose="05000000000000000000" pitchFamily="2" charset="2"/>
              <a:buChar char="Ø"/>
            </a:pPr>
            <a:r>
              <a:rPr lang="en-CA" sz="2800" dirty="0">
                <a:solidFill>
                  <a:srgbClr val="C00000"/>
                </a:solidFill>
                <a:latin typeface="Source Sans Pro" panose="020B0503030403020204" pitchFamily="34" charset="0"/>
                <a:ea typeface="Source Sans Pro" panose="020B0503030403020204" pitchFamily="34" charset="0"/>
              </a:rPr>
              <a:t>CWRITE(</a:t>
            </a:r>
            <a:r>
              <a:rPr lang="en-CA" sz="2800" dirty="0" err="1">
                <a:solidFill>
                  <a:srgbClr val="C00000"/>
                </a:solidFill>
                <a:latin typeface="Source Sans Pro" panose="020B0503030403020204" pitchFamily="34" charset="0"/>
                <a:ea typeface="Source Sans Pro" panose="020B0503030403020204" pitchFamily="34" charset="0"/>
              </a:rPr>
              <a:t>addr</a:t>
            </a:r>
            <a:r>
              <a:rPr lang="en-CA" sz="2800" dirty="0">
                <a:solidFill>
                  <a:srgbClr val="C00000"/>
                </a:solidFill>
                <a:latin typeface="Source Sans Pro" panose="020B0503030403020204" pitchFamily="34" charset="0"/>
                <a:ea typeface="Source Sans Pro" panose="020B0503030403020204" pitchFamily="34" charset="0"/>
              </a:rPr>
              <a:t>, </a:t>
            </a:r>
            <a:r>
              <a:rPr lang="en-CA" sz="2800" dirty="0" err="1">
                <a:solidFill>
                  <a:srgbClr val="C00000"/>
                </a:solidFill>
                <a:latin typeface="Source Sans Pro" panose="020B0503030403020204" pitchFamily="34" charset="0"/>
                <a:ea typeface="Source Sans Pro" panose="020B0503030403020204" pitchFamily="34" charset="0"/>
              </a:rPr>
              <a:t>val</a:t>
            </a:r>
            <a:r>
              <a:rPr lang="en-CA" sz="2800" dirty="0">
                <a:solidFill>
                  <a:srgbClr val="C00000"/>
                </a:solidFill>
                <a:latin typeface="Source Sans Pro" panose="020B0503030403020204" pitchFamily="34" charset="0"/>
                <a:ea typeface="Source Sans Pro" panose="020B0503030403020204" pitchFamily="34" charset="0"/>
              </a:rPr>
              <a:t>)</a:t>
            </a:r>
          </a:p>
          <a:p>
            <a:pPr marL="457200" indent="-457200">
              <a:buFont typeface="Wingdings" panose="05000000000000000000" pitchFamily="2" charset="2"/>
              <a:buChar char="Ø"/>
            </a:pPr>
            <a:r>
              <a:rPr lang="en-CA" sz="2800" dirty="0">
                <a:solidFill>
                  <a:srgbClr val="C00000"/>
                </a:solidFill>
                <a:latin typeface="Source Sans Pro" panose="020B0503030403020204" pitchFamily="34" charset="0"/>
                <a:ea typeface="Source Sans Pro" panose="020B0503030403020204" pitchFamily="34" charset="0"/>
              </a:rPr>
              <a:t>CLEARTAGSET()</a:t>
            </a:r>
          </a:p>
        </p:txBody>
      </p:sp>
    </p:spTree>
    <p:extLst>
      <p:ext uri="{BB962C8B-B14F-4D97-AF65-F5344CB8AC3E}">
        <p14:creationId xmlns:p14="http://schemas.microsoft.com/office/powerpoint/2010/main" val="24824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629-09D4-0EAB-8F6C-33265A4BD3AF}"/>
              </a:ext>
            </a:extLst>
          </p:cNvPr>
          <p:cNvSpPr>
            <a:spLocks noGrp="1"/>
          </p:cNvSpPr>
          <p:nvPr>
            <p:ph type="title"/>
          </p:nvPr>
        </p:nvSpPr>
        <p:spPr>
          <a:xfrm>
            <a:off x="707231" y="609600"/>
            <a:ext cx="11103769" cy="914400"/>
          </a:xfrm>
        </p:spPr>
        <p:txBody>
          <a:bodyPr/>
          <a:lstStyle/>
          <a:p>
            <a:r>
              <a:rPr lang="en-CA" dirty="0"/>
              <a:t>Results On Graphite </a:t>
            </a:r>
            <a:r>
              <a:rPr lang="en-CA" dirty="0" err="1"/>
              <a:t>SimuLator</a:t>
            </a:r>
            <a:endParaRPr lang="en-CA" dirty="0"/>
          </a:p>
        </p:txBody>
      </p:sp>
      <p:graphicFrame>
        <p:nvGraphicFramePr>
          <p:cNvPr id="8" name="Content Placeholder 7">
            <a:extLst>
              <a:ext uri="{FF2B5EF4-FFF2-40B4-BE49-F238E27FC236}">
                <a16:creationId xmlns:a16="http://schemas.microsoft.com/office/drawing/2014/main" id="{DA7DD5FA-ED9A-9FB2-A64B-F628DF152CFE}"/>
              </a:ext>
            </a:extLst>
          </p:cNvPr>
          <p:cNvGraphicFramePr>
            <a:graphicFrameLocks noGrp="1"/>
          </p:cNvGraphicFramePr>
          <p:nvPr>
            <p:ph idx="1"/>
            <p:extLst>
              <p:ext uri="{D42A27DB-BD31-4B8C-83A1-F6EECF244321}">
                <p14:modId xmlns:p14="http://schemas.microsoft.com/office/powerpoint/2010/main" val="3413184204"/>
              </p:ext>
            </p:extLst>
          </p:nvPr>
        </p:nvGraphicFramePr>
        <p:xfrm>
          <a:off x="1738648" y="2002665"/>
          <a:ext cx="8667481"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6BDD5A36-8829-37AB-30D5-514A50FEF6A0}"/>
              </a:ext>
            </a:extLst>
          </p:cNvPr>
          <p:cNvSpPr>
            <a:spLocks noGrp="1"/>
          </p:cNvSpPr>
          <p:nvPr>
            <p:ph type="sldNum" sz="quarter" idx="11"/>
          </p:nvPr>
        </p:nvSpPr>
        <p:spPr/>
        <p:txBody>
          <a:bodyPr/>
          <a:lstStyle/>
          <a:p>
            <a:fld id="{75DF2D63-3FF5-D547-96B9-BE9CCD1ABA58}" type="slidenum">
              <a:rPr lang="en-US" smtClean="0"/>
              <a:t>9</a:t>
            </a:fld>
            <a:endParaRPr lang="en-US" dirty="0"/>
          </a:p>
        </p:txBody>
      </p:sp>
      <p:sp>
        <p:nvSpPr>
          <p:cNvPr id="13" name="Speech Bubble: Rectangle with Corners Rounded 12">
            <a:extLst>
              <a:ext uri="{FF2B5EF4-FFF2-40B4-BE49-F238E27FC236}">
                <a16:creationId xmlns:a16="http://schemas.microsoft.com/office/drawing/2014/main" id="{6270CCBE-B447-8E3C-7516-C372E4BAA724}"/>
              </a:ext>
            </a:extLst>
          </p:cNvPr>
          <p:cNvSpPr/>
          <p:nvPr/>
        </p:nvSpPr>
        <p:spPr>
          <a:xfrm>
            <a:off x="5775700" y="2761674"/>
            <a:ext cx="1816100" cy="409814"/>
          </a:xfrm>
          <a:prstGeom prst="wedgeRoundRectCallout">
            <a:avLst>
              <a:gd name="adj1" fmla="val 1844"/>
              <a:gd name="adj2" fmla="val 162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C00000"/>
                </a:solidFill>
              </a:rPr>
              <a:t>L1 stalls (ns) 3K</a:t>
            </a:r>
          </a:p>
        </p:txBody>
      </p:sp>
      <p:sp>
        <p:nvSpPr>
          <p:cNvPr id="14" name="Speech Bubble: Rectangle with Corners Rounded 13">
            <a:extLst>
              <a:ext uri="{FF2B5EF4-FFF2-40B4-BE49-F238E27FC236}">
                <a16:creationId xmlns:a16="http://schemas.microsoft.com/office/drawing/2014/main" id="{397E1748-AF2B-DFFF-FBDB-BA411402652D}"/>
              </a:ext>
            </a:extLst>
          </p:cNvPr>
          <p:cNvSpPr/>
          <p:nvPr/>
        </p:nvSpPr>
        <p:spPr>
          <a:xfrm>
            <a:off x="6683750" y="3996106"/>
            <a:ext cx="683039" cy="304663"/>
          </a:xfrm>
          <a:prstGeom prst="wedgeRoundRectCallout">
            <a:avLst>
              <a:gd name="adj1" fmla="val -48601"/>
              <a:gd name="adj2" fmla="val 112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16K</a:t>
            </a:r>
          </a:p>
        </p:txBody>
      </p:sp>
      <p:sp>
        <p:nvSpPr>
          <p:cNvPr id="15" name="Speech Bubble: Rectangle with Corners Rounded 14">
            <a:extLst>
              <a:ext uri="{FF2B5EF4-FFF2-40B4-BE49-F238E27FC236}">
                <a16:creationId xmlns:a16="http://schemas.microsoft.com/office/drawing/2014/main" id="{0778D13D-4469-C79D-80D9-8D9D29B71CAD}"/>
              </a:ext>
            </a:extLst>
          </p:cNvPr>
          <p:cNvSpPr/>
          <p:nvPr/>
        </p:nvSpPr>
        <p:spPr>
          <a:xfrm>
            <a:off x="7520967" y="5264634"/>
            <a:ext cx="911772" cy="304663"/>
          </a:xfrm>
          <a:prstGeom prst="wedgeRoundRectCallout">
            <a:avLst>
              <a:gd name="adj1" fmla="val -138414"/>
              <a:gd name="adj2" fmla="val -91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rPr>
              <a:t>22-28K</a:t>
            </a:r>
          </a:p>
        </p:txBody>
      </p:sp>
    </p:spTree>
    <p:extLst>
      <p:ext uri="{BB962C8B-B14F-4D97-AF65-F5344CB8AC3E}">
        <p14:creationId xmlns:p14="http://schemas.microsoft.com/office/powerpoint/2010/main" val="18328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746342-5E84-430E-9251-61001F208E7A}">
  <ds:schemaRefs>
    <ds:schemaRef ds:uri="http://purl.org/dc/terms/"/>
    <ds:schemaRef ds:uri="230e9df3-be65-4c73-a93b-d1236ebd677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16c05727-aa75-4e4a-9b5f-8a80a1165891"/>
    <ds:schemaRef ds:uri="http://purl.org/dc/dcmitype/"/>
    <ds:schemaRef ds:uri="71af3243-3dd4-4a8d-8c0d-dd76da1f02a5"/>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E8B3377-22F1-4153-96F0-CC2E4BE41C57}">
  <ds:schemaRefs>
    <ds:schemaRef ds:uri="http://schemas.microsoft.com/sharepoint/v3/contenttype/forms"/>
  </ds:schemaRefs>
</ds:datastoreItem>
</file>

<file path=customXml/itemProps3.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{CF38372D-924C-4672-8B23-DA68606576A2}tf67061901_win32</Template>
  <TotalTime>7791</TotalTime>
  <Words>1906</Words>
  <Application>Microsoft Office PowerPoint</Application>
  <PresentationFormat>Widescreen</PresentationFormat>
  <Paragraphs>237</Paragraphs>
  <Slides>11</Slides>
  <Notes>11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Black</vt:lpstr>
      <vt:lpstr>Calibri</vt:lpstr>
      <vt:lpstr>Daytona Condensed Light</vt:lpstr>
      <vt:lpstr>Posterama</vt:lpstr>
      <vt:lpstr>Söhne</vt:lpstr>
      <vt:lpstr>Source Sans Pro</vt:lpstr>
      <vt:lpstr>Wingdings</vt:lpstr>
      <vt:lpstr>Office Theme</vt:lpstr>
      <vt:lpstr>Efficient Hardware primitives for immediate reclamation in Optimistic data structures</vt:lpstr>
      <vt:lpstr>Optimistic Data Structures</vt:lpstr>
      <vt:lpstr>Optimistic Data Structures Make reclamation difficult</vt:lpstr>
      <vt:lpstr>Prior Solution: Hazard Ptrs</vt:lpstr>
      <vt:lpstr>Complications With BatchING</vt:lpstr>
      <vt:lpstr>Our Solution: Conditional Access</vt:lpstr>
      <vt:lpstr>Cache EVENTs preceding DeletionS</vt:lpstr>
      <vt:lpstr>Intercepting &amp; Exposing cache eventS</vt:lpstr>
      <vt:lpstr>Results On Graphite SimuLator</vt:lpstr>
      <vt:lpstr>Conclusion</vt:lpstr>
      <vt:lpstr>Results On Graphite SimuLator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DISCOVERY</dc:title>
  <dc:creator>Ajay Singh</dc:creator>
  <cp:lastModifiedBy>Ajay Singh</cp:lastModifiedBy>
  <cp:revision>3</cp:revision>
  <dcterms:created xsi:type="dcterms:W3CDTF">2023-05-01T21:44:48Z</dcterms:created>
  <dcterms:modified xsi:type="dcterms:W3CDTF">2023-05-16T21:45:34Z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