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88" r:id="rId1"/>
  </p:sldMasterIdLst>
  <p:notesMasterIdLst>
    <p:notesMasterId r:id="rId10"/>
  </p:notesMasterIdLst>
  <p:sldIdLst>
    <p:sldId id="256" r:id="rId2"/>
    <p:sldId id="259" r:id="rId3"/>
    <p:sldId id="258" r:id="rId4"/>
    <p:sldId id="260" r:id="rId5"/>
    <p:sldId id="261" r:id="rId6"/>
    <p:sldId id="265" r:id="rId7"/>
    <p:sldId id="262" r:id="rId8"/>
    <p:sldId id="263" r:id="rId9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680" autoAdjust="0"/>
  </p:normalViewPr>
  <p:slideViewPr>
    <p:cSldViewPr>
      <p:cViewPr varScale="1">
        <p:scale>
          <a:sx n="79" d="100"/>
          <a:sy n="79" d="100"/>
        </p:scale>
        <p:origin x="-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BEC0DF59-FF2C-46C8-B2AD-13BE007DBEA9}" type="datetimeFigureOut">
              <a:rPr lang="en-US" smtClean="0"/>
              <a:t>10/6/2013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038FDE11-7431-4E15-8670-18BF135F1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7205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8FDE11-7431-4E15-8670-18BF135F1F4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1962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9 graphs in the full paper,</a:t>
            </a:r>
            <a:r>
              <a:rPr lang="en-US" baseline="0" dirty="0" smtClean="0"/>
              <a:t> here is one 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8FDE11-7431-4E15-8670-18BF135F1F4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6394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385EF-5F73-4DDC-B376-EC394170C2F0}" type="datetimeFigureOut">
              <a:rPr lang="en-US" smtClean="0"/>
              <a:t>10/5/2013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9BC01-0784-4C13-B705-9E0C9051C77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385EF-5F73-4DDC-B376-EC394170C2F0}" type="datetimeFigureOut">
              <a:rPr lang="en-US" smtClean="0"/>
              <a:t>10/5/2013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9BC01-0784-4C13-B705-9E0C9051C7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385EF-5F73-4DDC-B376-EC394170C2F0}" type="datetimeFigureOut">
              <a:rPr lang="en-US" smtClean="0"/>
              <a:t>10/5/2013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9BC01-0784-4C13-B705-9E0C9051C7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385EF-5F73-4DDC-B376-EC394170C2F0}" type="datetimeFigureOut">
              <a:rPr lang="en-US" smtClean="0"/>
              <a:t>10/5/2013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9BC01-0784-4C13-B705-9E0C9051C7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385EF-5F73-4DDC-B376-EC394170C2F0}" type="datetimeFigureOut">
              <a:rPr lang="en-US" smtClean="0"/>
              <a:t>10/5/2013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9BC01-0784-4C13-B705-9E0C9051C77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385EF-5F73-4DDC-B376-EC394170C2F0}" type="datetimeFigureOut">
              <a:rPr lang="en-US" smtClean="0"/>
              <a:t>10/5/2013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9BC01-0784-4C13-B705-9E0C9051C7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385EF-5F73-4DDC-B376-EC394170C2F0}" type="datetimeFigureOut">
              <a:rPr lang="en-US" smtClean="0"/>
              <a:t>10/5/2013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9BC01-0784-4C13-B705-9E0C9051C7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385EF-5F73-4DDC-B376-EC394170C2F0}" type="datetimeFigureOut">
              <a:rPr lang="en-US" smtClean="0"/>
              <a:t>10/5/2013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9BC01-0784-4C13-B705-9E0C9051C7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385EF-5F73-4DDC-B376-EC394170C2F0}" type="datetimeFigureOut">
              <a:rPr lang="en-US" smtClean="0"/>
              <a:t>10/5/2013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9BC01-0784-4C13-B705-9E0C9051C7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385EF-5F73-4DDC-B376-EC394170C2F0}" type="datetimeFigureOut">
              <a:rPr lang="en-US" smtClean="0"/>
              <a:t>10/5/2013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9BC01-0784-4C13-B705-9E0C9051C7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385EF-5F73-4DDC-B376-EC394170C2F0}" type="datetimeFigureOut">
              <a:rPr lang="en-US" smtClean="0"/>
              <a:t>10/5/2013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719BC01-0784-4C13-B705-9E0C9051C77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AE385EF-5F73-4DDC-B376-EC394170C2F0}" type="datetimeFigureOut">
              <a:rPr lang="en-US" smtClean="0"/>
              <a:t>10/5/2013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719BC01-0784-4C13-B705-9E0C9051C773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89" r:id="rId1"/>
    <p:sldLayoutId id="2147484190" r:id="rId2"/>
    <p:sldLayoutId id="2147484191" r:id="rId3"/>
    <p:sldLayoutId id="2147484192" r:id="rId4"/>
    <p:sldLayoutId id="2147484193" r:id="rId5"/>
    <p:sldLayoutId id="2147484194" r:id="rId6"/>
    <p:sldLayoutId id="2147484195" r:id="rId7"/>
    <p:sldLayoutId id="2147484196" r:id="rId8"/>
    <p:sldLayoutId id="2147484197" r:id="rId9"/>
    <p:sldLayoutId id="2147484198" r:id="rId10"/>
    <p:sldLayoutId id="214748419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General Technique for</a:t>
            </a:r>
            <a:br>
              <a:rPr lang="en-US" dirty="0" smtClean="0"/>
            </a:br>
            <a:r>
              <a:rPr lang="en-US" dirty="0" smtClean="0"/>
              <a:t>Non-blocking Trees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Trevor Brown, University of Toronto</a:t>
            </a:r>
          </a:p>
          <a:p>
            <a:r>
              <a:rPr lang="en-US" dirty="0" smtClean="0"/>
              <a:t>Faith Ellen, University of Toronto</a:t>
            </a:r>
          </a:p>
          <a:p>
            <a:r>
              <a:rPr lang="en-US" dirty="0" smtClean="0"/>
              <a:t>Eric </a:t>
            </a:r>
            <a:r>
              <a:rPr lang="en-US" dirty="0" err="1" smtClean="0"/>
              <a:t>Ruppert</a:t>
            </a:r>
            <a:r>
              <a:rPr lang="en-US" dirty="0" smtClean="0"/>
              <a:t>, York University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8587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Non-blocking data structures are difficult to design and prove correct.</a:t>
            </a:r>
          </a:p>
          <a:p>
            <a:r>
              <a:rPr lang="en-US" sz="2800" dirty="0" smtClean="0"/>
              <a:t>General techniques for non-blocking data structures are too inefficient.</a:t>
            </a:r>
          </a:p>
          <a:p>
            <a:r>
              <a:rPr lang="en-US" sz="2800" dirty="0" smtClean="0"/>
              <a:t>Hand-crafted implementations are </a:t>
            </a:r>
            <a:r>
              <a:rPr lang="en-US" sz="2800" dirty="0" smtClean="0">
                <a:solidFill>
                  <a:srgbClr val="FF0000"/>
                </a:solidFill>
              </a:rPr>
              <a:t>extremely</a:t>
            </a:r>
            <a:r>
              <a:rPr lang="en-US" sz="2800" dirty="0" smtClean="0"/>
              <a:t> complicated.</a:t>
            </a:r>
          </a:p>
          <a:p>
            <a:r>
              <a:rPr lang="en-US" sz="2800" dirty="0" smtClean="0"/>
              <a:t>Proofs are extremely long, sketchy, or even skipped altogether.</a:t>
            </a:r>
            <a:endParaRPr lang="en-US" sz="2800" b="1" i="1" dirty="0" smtClean="0"/>
          </a:p>
        </p:txBody>
      </p:sp>
    </p:spTree>
    <p:extLst>
      <p:ext uri="{BB962C8B-B14F-4D97-AF65-F5344CB8AC3E}">
        <p14:creationId xmlns:p14="http://schemas.microsoft.com/office/powerpoint/2010/main" val="2430904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Tree Update Template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34" t="19144" r="5155" b="11689"/>
          <a:stretch/>
        </p:blipFill>
        <p:spPr bwMode="auto">
          <a:xfrm>
            <a:off x="500514" y="2057401"/>
            <a:ext cx="8175281" cy="4038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3200400" y="3962400"/>
            <a:ext cx="1327997" cy="9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200399" y="5181600"/>
            <a:ext cx="1327997" cy="9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239000" y="5169568"/>
            <a:ext cx="1327997" cy="9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03802" y="3581400"/>
            <a:ext cx="271993" cy="9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267325" y="2057401"/>
            <a:ext cx="1327997" cy="3625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.</a:t>
            </a:r>
          </a:p>
          <a:p>
            <a:pPr algn="ctr"/>
            <a:r>
              <a:rPr lang="en-US" dirty="0" smtClean="0"/>
              <a:t>5</a:t>
            </a:r>
          </a:p>
          <a:p>
            <a:pPr algn="ctr"/>
            <a:r>
              <a:rPr lang="en-US" dirty="0" smtClean="0"/>
              <a:t>400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240150" y="2057401"/>
            <a:ext cx="1327997" cy="3625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.</a:t>
            </a:r>
          </a:p>
          <a:p>
            <a:pPr algn="ctr"/>
            <a:r>
              <a:rPr lang="en-US" dirty="0" smtClean="0"/>
              <a:t>5</a:t>
            </a:r>
          </a:p>
          <a:p>
            <a:pPr algn="ctr"/>
            <a:r>
              <a:rPr lang="en-US" dirty="0" smtClean="0"/>
              <a:t>400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6005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Tree Update Template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305800" cy="4800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Uses the recent LLX, SCX and VLX primitives, which operate on multi-field records [PODC13]</a:t>
            </a:r>
          </a:p>
          <a:p>
            <a:r>
              <a:rPr lang="en-US" sz="2800" dirty="0" smtClean="0"/>
              <a:t>Modular, and can be used to build many tree data structures.</a:t>
            </a:r>
          </a:p>
          <a:p>
            <a:r>
              <a:rPr lang="en-US" sz="2800" dirty="0" smtClean="0"/>
              <a:t>Updates can be thought of as atomic actions.</a:t>
            </a:r>
          </a:p>
          <a:p>
            <a:r>
              <a:rPr lang="en-US" sz="2800" dirty="0" smtClean="0"/>
              <a:t>Drastically simplifies proofs.</a:t>
            </a:r>
          </a:p>
          <a:p>
            <a:r>
              <a:rPr lang="en-US" sz="2800" dirty="0" smtClean="0"/>
              <a:t>Data structures built using the template are automatically </a:t>
            </a:r>
            <a:r>
              <a:rPr lang="en-US" sz="2800" dirty="0" err="1" smtClean="0"/>
              <a:t>linearizable</a:t>
            </a:r>
            <a:r>
              <a:rPr lang="en-US" sz="2800" dirty="0" smtClean="0"/>
              <a:t> and non-blocking, and can be very </a:t>
            </a:r>
            <a:r>
              <a:rPr lang="en-US" sz="2800" dirty="0" smtClean="0"/>
              <a:t>efficient.</a:t>
            </a:r>
            <a:endParaRPr lang="en-US" sz="2800" b="1" i="1" dirty="0"/>
          </a:p>
        </p:txBody>
      </p:sp>
    </p:spTree>
    <p:extLst>
      <p:ext uri="{BB962C8B-B14F-4D97-AF65-F5344CB8AC3E}">
        <p14:creationId xmlns:p14="http://schemas.microsoft.com/office/powerpoint/2010/main" val="3222504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Non-blocking Balanced BST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6482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We developed a Chromatic tree, which is a relaxed version of a red-black tree.</a:t>
            </a:r>
          </a:p>
          <a:p>
            <a:r>
              <a:rPr lang="en-US" sz="2800" dirty="0" smtClean="0"/>
              <a:t>First provably correct, non-blocking balanced BST that uses fine-grained synchronization.</a:t>
            </a:r>
          </a:p>
          <a:p>
            <a:r>
              <a:rPr lang="en-US" sz="2800" dirty="0" smtClean="0"/>
              <a:t>Height is guaranteed to be O(c + log n) where</a:t>
            </a:r>
          </a:p>
          <a:p>
            <a:pPr marL="457200" lvl="1" indent="0">
              <a:buNone/>
            </a:pPr>
            <a:r>
              <a:rPr lang="en-US" sz="2800" dirty="0" smtClean="0"/>
              <a:t>n = number of keys in the tree</a:t>
            </a:r>
          </a:p>
          <a:p>
            <a:pPr marL="457200" lvl="1" indent="0">
              <a:buNone/>
            </a:pPr>
            <a:r>
              <a:rPr lang="en-US" sz="2800" dirty="0" smtClean="0"/>
              <a:t>c = number of updates in progress</a:t>
            </a:r>
          </a:p>
          <a:p>
            <a:r>
              <a:rPr lang="en-US" sz="2800" b="1" dirty="0" smtClean="0"/>
              <a:t>Complete correctness proof in five pages.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549997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Other Non-blocking Balanced 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81200"/>
            <a:ext cx="8382000" cy="4648200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Relaxed balance data structures:</a:t>
            </a:r>
          </a:p>
          <a:p>
            <a:pPr lvl="1"/>
            <a:r>
              <a:rPr lang="en-US" sz="2600" dirty="0" smtClean="0"/>
              <a:t>decouple rebalancing updates from other updates</a:t>
            </a:r>
          </a:p>
          <a:p>
            <a:pPr lvl="1"/>
            <a:r>
              <a:rPr lang="en-US" sz="2600" dirty="0" smtClean="0"/>
              <a:t>allow updates to be interleaved arbitrarily</a:t>
            </a:r>
          </a:p>
          <a:p>
            <a:pPr lvl="1"/>
            <a:r>
              <a:rPr lang="en-US" sz="2600" dirty="0" smtClean="0"/>
              <a:t>many relaxed balance versions of sequential data structures exist in the literature</a:t>
            </a:r>
          </a:p>
          <a:p>
            <a:pPr lvl="1"/>
            <a:r>
              <a:rPr lang="en-US" sz="2600" dirty="0" smtClean="0"/>
              <a:t>are well suited for non-blocking implementation using the tree update template</a:t>
            </a:r>
          </a:p>
          <a:p>
            <a:r>
              <a:rPr lang="en-US" sz="2800" dirty="0" smtClean="0"/>
              <a:t>Relaxed AVL tree: non-blocking implementation took a ﬁrst-year undergraduate student one week</a:t>
            </a:r>
          </a:p>
          <a:p>
            <a:r>
              <a:rPr lang="en-US" sz="2800" dirty="0" smtClean="0"/>
              <a:t>Relaxed (a, b)-tree: in progress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15946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Designing Queries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Sequential implementations of some queries give correct, </a:t>
            </a:r>
            <a:r>
              <a:rPr lang="en-US" sz="2800" dirty="0" err="1" smtClean="0"/>
              <a:t>linearizable</a:t>
            </a:r>
            <a:r>
              <a:rPr lang="en-US" sz="2800" dirty="0" smtClean="0"/>
              <a:t> answers, even though they completely ignore concurrency.</a:t>
            </a:r>
          </a:p>
          <a:p>
            <a:pPr lvl="1"/>
            <a:r>
              <a:rPr lang="en-US" sz="2600" dirty="0" smtClean="0"/>
              <a:t>For instance, an ordinary BST search works.</a:t>
            </a:r>
          </a:p>
          <a:p>
            <a:r>
              <a:rPr lang="en-US" sz="2800" dirty="0" smtClean="0"/>
              <a:t>We show how to design some more complex queries that interact properly with updates.</a:t>
            </a:r>
          </a:p>
          <a:p>
            <a:pPr lvl="1"/>
            <a:r>
              <a:rPr lang="en-US" sz="2600" dirty="0" smtClean="0"/>
              <a:t>For example, predecessor and successor queries in our Chromatic tree.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32837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9026"/>
            <a:ext cx="8229600" cy="90777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Performance Experiments</a:t>
            </a:r>
            <a:br>
              <a:rPr lang="en-US" dirty="0" smtClean="0"/>
            </a:br>
            <a:r>
              <a:rPr lang="en-US" sz="3100" dirty="0" smtClean="0"/>
              <a:t>20% Ins, 10% Del, 70% Search, key range [0,10</a:t>
            </a:r>
            <a:r>
              <a:rPr lang="en-US" sz="3100" baseline="30000" dirty="0" smtClean="0"/>
              <a:t>4</a:t>
            </a:r>
            <a:r>
              <a:rPr lang="en-US" sz="3100" dirty="0" smtClean="0"/>
              <a:t>)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41" t="18387" r="12515" b="3937"/>
          <a:stretch/>
        </p:blipFill>
        <p:spPr bwMode="auto">
          <a:xfrm>
            <a:off x="1143000" y="1167625"/>
            <a:ext cx="6724721" cy="44694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04" t="31813" r="994" b="40758"/>
          <a:stretch/>
        </p:blipFill>
        <p:spPr bwMode="auto">
          <a:xfrm>
            <a:off x="1295400" y="5621534"/>
            <a:ext cx="6481866" cy="11647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304800" y="1324160"/>
            <a:ext cx="609600" cy="39624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en-US" sz="2400" b="1" dirty="0" smtClean="0"/>
              <a:t>throughput (millions/sec)</a:t>
            </a:r>
            <a:endParaRPr lang="en-US" sz="2400" b="1" dirty="0"/>
          </a:p>
        </p:txBody>
      </p:sp>
      <p:sp>
        <p:nvSpPr>
          <p:cNvPr id="7" name="Rectangle 6"/>
          <p:cNvSpPr/>
          <p:nvPr/>
        </p:nvSpPr>
        <p:spPr>
          <a:xfrm>
            <a:off x="7543800" y="5314122"/>
            <a:ext cx="1524000" cy="5334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rtlCol="0" anchor="ctr"/>
          <a:lstStyle/>
          <a:p>
            <a:pPr algn="ctr"/>
            <a:r>
              <a:rPr lang="en-US" sz="2400" b="1" dirty="0" smtClean="0"/>
              <a:t># threads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356868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7194</TotalTime>
  <Words>344</Words>
  <Application>Microsoft Office PowerPoint</Application>
  <PresentationFormat>On-screen Show (4:3)</PresentationFormat>
  <Paragraphs>48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A General Technique for Non-blocking Trees</vt:lpstr>
      <vt:lpstr>The Problem</vt:lpstr>
      <vt:lpstr>Tree Update Template</vt:lpstr>
      <vt:lpstr>Tree Update Template</vt:lpstr>
      <vt:lpstr>Non-blocking Balanced BST</vt:lpstr>
      <vt:lpstr>Other Non-blocking Balanced Trees</vt:lpstr>
      <vt:lpstr>Designing Queries</vt:lpstr>
      <vt:lpstr>Performance Experiments 20% Ins, 10% Del, 70% Search, key range [0,104)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Trevor Brown</dc:creator>
  <cp:lastModifiedBy>Trevor Brown</cp:lastModifiedBy>
  <cp:revision>19</cp:revision>
  <cp:lastPrinted>2013-10-09T08:58:51Z</cp:lastPrinted>
  <dcterms:created xsi:type="dcterms:W3CDTF">2013-10-05T19:04:57Z</dcterms:created>
  <dcterms:modified xsi:type="dcterms:W3CDTF">2013-10-10T18:59:39Z</dcterms:modified>
</cp:coreProperties>
</file>