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64" r:id="rId3"/>
    <p:sldId id="261" r:id="rId4"/>
    <p:sldId id="259" r:id="rId5"/>
    <p:sldId id="269" r:id="rId6"/>
    <p:sldId id="271" r:id="rId7"/>
    <p:sldId id="272" r:id="rId8"/>
    <p:sldId id="282" r:id="rId9"/>
    <p:sldId id="274" r:id="rId10"/>
    <p:sldId id="283" r:id="rId11"/>
    <p:sldId id="275" r:id="rId12"/>
    <p:sldId id="276" r:id="rId13"/>
    <p:sldId id="279" r:id="rId14"/>
    <p:sldId id="319" r:id="rId15"/>
    <p:sldId id="278" r:id="rId16"/>
    <p:sldId id="293" r:id="rId17"/>
    <p:sldId id="316" r:id="rId18"/>
    <p:sldId id="295" r:id="rId19"/>
    <p:sldId id="296" r:id="rId20"/>
    <p:sldId id="297" r:id="rId21"/>
    <p:sldId id="322" r:id="rId22"/>
    <p:sldId id="301" r:id="rId23"/>
    <p:sldId id="294" r:id="rId24"/>
    <p:sldId id="320" r:id="rId25"/>
    <p:sldId id="321" r:id="rId26"/>
    <p:sldId id="304" r:id="rId27"/>
    <p:sldId id="317" r:id="rId28"/>
    <p:sldId id="306" r:id="rId29"/>
    <p:sldId id="309" r:id="rId30"/>
    <p:sldId id="314" r:id="rId31"/>
    <p:sldId id="313" r:id="rId32"/>
    <p:sldId id="315"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6045A91-BF76-48FC-97D3-778B94A6FDBB}">
          <p14:sldIdLst>
            <p14:sldId id="256"/>
            <p14:sldId id="264"/>
            <p14:sldId id="261"/>
            <p14:sldId id="259"/>
            <p14:sldId id="269"/>
            <p14:sldId id="271"/>
            <p14:sldId id="272"/>
            <p14:sldId id="282"/>
            <p14:sldId id="274"/>
            <p14:sldId id="283"/>
            <p14:sldId id="275"/>
            <p14:sldId id="276"/>
            <p14:sldId id="279"/>
            <p14:sldId id="319"/>
            <p14:sldId id="278"/>
            <p14:sldId id="293"/>
            <p14:sldId id="316"/>
            <p14:sldId id="295"/>
            <p14:sldId id="296"/>
            <p14:sldId id="297"/>
            <p14:sldId id="322"/>
            <p14:sldId id="301"/>
            <p14:sldId id="294"/>
            <p14:sldId id="320"/>
            <p14:sldId id="321"/>
            <p14:sldId id="304"/>
            <p14:sldId id="317"/>
            <p14:sldId id="306"/>
            <p14:sldId id="309"/>
            <p14:sldId id="314"/>
            <p14:sldId id="313"/>
            <p14:sldId id="31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37" autoAdjust="0"/>
    <p:restoredTop sz="82460" autoAdjust="0"/>
  </p:normalViewPr>
  <p:slideViewPr>
    <p:cSldViewPr>
      <p:cViewPr varScale="1">
        <p:scale>
          <a:sx n="77" d="100"/>
          <a:sy n="77" d="100"/>
        </p:scale>
        <p:origin x="-1666" y="-8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EE7F06-DA07-4B1D-A57D-60E670F6D0B6}"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CA"/>
        </a:p>
      </dgm:t>
    </dgm:pt>
    <dgm:pt modelId="{23FA2EC6-426F-4CFA-BA7B-4893FE937199}">
      <dgm:prSet phldrT="[Text]"/>
      <dgm:spPr/>
      <dgm:t>
        <a:bodyPr/>
        <a:lstStyle/>
        <a:p>
          <a:r>
            <a:rPr lang="en-CA" dirty="0" smtClean="0"/>
            <a:t>Unallocated</a:t>
          </a:r>
          <a:endParaRPr lang="en-CA" dirty="0"/>
        </a:p>
      </dgm:t>
    </dgm:pt>
    <dgm:pt modelId="{A30C0361-B3D0-4BE8-8D60-03DAF347A9E0}" type="parTrans" cxnId="{C6EB86EB-D2EF-452C-B14E-F837A8D9D806}">
      <dgm:prSet/>
      <dgm:spPr/>
      <dgm:t>
        <a:bodyPr/>
        <a:lstStyle/>
        <a:p>
          <a:endParaRPr lang="en-CA"/>
        </a:p>
      </dgm:t>
    </dgm:pt>
    <dgm:pt modelId="{497B6FD9-6CFD-48E4-95C0-8A3BEC12F482}" type="sibTrans" cxnId="{C6EB86EB-D2EF-452C-B14E-F837A8D9D806}">
      <dgm:prSet>
        <dgm:style>
          <a:lnRef idx="3">
            <a:schemeClr val="accent1"/>
          </a:lnRef>
          <a:fillRef idx="0">
            <a:schemeClr val="accent1"/>
          </a:fillRef>
          <a:effectRef idx="2">
            <a:schemeClr val="accent1"/>
          </a:effectRef>
          <a:fontRef idx="minor">
            <a:schemeClr val="tx1"/>
          </a:fontRef>
        </dgm:style>
      </dgm:prSet>
      <dgm:spPr/>
      <dgm:t>
        <a:bodyPr/>
        <a:lstStyle/>
        <a:p>
          <a:endParaRPr lang="en-CA"/>
        </a:p>
      </dgm:t>
    </dgm:pt>
    <dgm:pt modelId="{8B3ED399-10D6-46A2-9732-654791196EFB}">
      <dgm:prSet phldrT="[Text]"/>
      <dgm:spPr/>
      <dgm:t>
        <a:bodyPr/>
        <a:lstStyle/>
        <a:p>
          <a:r>
            <a:rPr lang="en-CA" dirty="0" smtClean="0"/>
            <a:t>Uninitialized</a:t>
          </a:r>
          <a:endParaRPr lang="en-CA" dirty="0"/>
        </a:p>
      </dgm:t>
    </dgm:pt>
    <dgm:pt modelId="{A2587EB9-CD7C-4C8F-99A1-613151805B42}" type="parTrans" cxnId="{9ADF01D2-A949-4AC2-8338-BDFB9B3C4CBF}">
      <dgm:prSet/>
      <dgm:spPr/>
      <dgm:t>
        <a:bodyPr/>
        <a:lstStyle/>
        <a:p>
          <a:endParaRPr lang="en-CA"/>
        </a:p>
      </dgm:t>
    </dgm:pt>
    <dgm:pt modelId="{E240091F-3E29-4151-B6CA-F6A7724F1AB8}" type="sibTrans" cxnId="{9ADF01D2-A949-4AC2-8338-BDFB9B3C4CBF}">
      <dgm:prSet>
        <dgm:style>
          <a:lnRef idx="3">
            <a:schemeClr val="accent1"/>
          </a:lnRef>
          <a:fillRef idx="0">
            <a:schemeClr val="accent1"/>
          </a:fillRef>
          <a:effectRef idx="2">
            <a:schemeClr val="accent1"/>
          </a:effectRef>
          <a:fontRef idx="minor">
            <a:schemeClr val="tx1"/>
          </a:fontRef>
        </dgm:style>
      </dgm:prSet>
      <dgm:spPr/>
      <dgm:t>
        <a:bodyPr/>
        <a:lstStyle/>
        <a:p>
          <a:endParaRPr lang="en-CA"/>
        </a:p>
      </dgm:t>
    </dgm:pt>
    <dgm:pt modelId="{A7CD788A-725A-4CDE-99B9-211D2CAF29F9}">
      <dgm:prSet phldrT="[Text]"/>
      <dgm:spPr/>
      <dgm:t>
        <a:bodyPr/>
        <a:lstStyle/>
        <a:p>
          <a:r>
            <a:rPr lang="en-CA" dirty="0" smtClean="0"/>
            <a:t>Retired</a:t>
          </a:r>
          <a:endParaRPr lang="en-CA" dirty="0"/>
        </a:p>
      </dgm:t>
    </dgm:pt>
    <dgm:pt modelId="{78ABA077-0FFE-4FA7-9B51-C38264A17391}" type="parTrans" cxnId="{7B396952-41D8-40FF-B3CB-F7D057CF04EE}">
      <dgm:prSet/>
      <dgm:spPr/>
      <dgm:t>
        <a:bodyPr/>
        <a:lstStyle/>
        <a:p>
          <a:endParaRPr lang="en-CA"/>
        </a:p>
      </dgm:t>
    </dgm:pt>
    <dgm:pt modelId="{7EB51E2B-B2FF-4189-A888-7656DA8CE10C}" type="sibTrans" cxnId="{7B396952-41D8-40FF-B3CB-F7D057CF04EE}">
      <dgm:prSet>
        <dgm:style>
          <a:lnRef idx="3">
            <a:schemeClr val="accent1"/>
          </a:lnRef>
          <a:fillRef idx="0">
            <a:schemeClr val="accent1"/>
          </a:fillRef>
          <a:effectRef idx="2">
            <a:schemeClr val="accent1"/>
          </a:effectRef>
          <a:fontRef idx="minor">
            <a:schemeClr val="tx1"/>
          </a:fontRef>
        </dgm:style>
      </dgm:prSet>
      <dgm:spPr/>
      <dgm:t>
        <a:bodyPr/>
        <a:lstStyle/>
        <a:p>
          <a:endParaRPr lang="en-CA"/>
        </a:p>
      </dgm:t>
    </dgm:pt>
    <dgm:pt modelId="{93DB7036-6587-4B6C-91CD-EF8AD44520CF}">
      <dgm:prSet phldrT="[Text]"/>
      <dgm:spPr/>
      <dgm:t>
        <a:bodyPr/>
        <a:lstStyle/>
        <a:p>
          <a:r>
            <a:rPr lang="en-CA" dirty="0" smtClean="0"/>
            <a:t>In the data structure</a:t>
          </a:r>
          <a:endParaRPr lang="en-CA" dirty="0"/>
        </a:p>
      </dgm:t>
    </dgm:pt>
    <dgm:pt modelId="{5679DFBE-2B5B-44AE-BC7D-2D74809790CF}" type="parTrans" cxnId="{D8A6AC29-5F73-4F6F-8151-DD87E3F6D952}">
      <dgm:prSet/>
      <dgm:spPr/>
      <dgm:t>
        <a:bodyPr/>
        <a:lstStyle/>
        <a:p>
          <a:endParaRPr lang="en-CA"/>
        </a:p>
      </dgm:t>
    </dgm:pt>
    <dgm:pt modelId="{95DE4C55-6F13-42F0-81FE-4DB9BBE21348}" type="sibTrans" cxnId="{D8A6AC29-5F73-4F6F-8151-DD87E3F6D952}">
      <dgm:prSet>
        <dgm:style>
          <a:lnRef idx="3">
            <a:schemeClr val="accent1"/>
          </a:lnRef>
          <a:fillRef idx="0">
            <a:schemeClr val="accent1"/>
          </a:fillRef>
          <a:effectRef idx="2">
            <a:schemeClr val="accent1"/>
          </a:effectRef>
          <a:fontRef idx="minor">
            <a:schemeClr val="tx1"/>
          </a:fontRef>
        </dgm:style>
      </dgm:prSet>
      <dgm:spPr/>
      <dgm:t>
        <a:bodyPr/>
        <a:lstStyle/>
        <a:p>
          <a:endParaRPr lang="en-CA"/>
        </a:p>
      </dgm:t>
    </dgm:pt>
    <dgm:pt modelId="{4F126F59-892B-4CC9-AA2B-5E13DE9AFE2D}">
      <dgm:prSet phldrT="[Text]"/>
      <dgm:spPr/>
      <dgm:t>
        <a:bodyPr/>
        <a:lstStyle/>
        <a:p>
          <a:r>
            <a:rPr lang="en-CA" dirty="0" smtClean="0"/>
            <a:t>Safe to free</a:t>
          </a:r>
          <a:endParaRPr lang="en-CA" dirty="0"/>
        </a:p>
      </dgm:t>
    </dgm:pt>
    <dgm:pt modelId="{C4E96E5B-F953-4CA4-926C-660880A32279}" type="parTrans" cxnId="{D0684509-392D-42DA-9668-3FB3544DE6BB}">
      <dgm:prSet/>
      <dgm:spPr/>
      <dgm:t>
        <a:bodyPr/>
        <a:lstStyle/>
        <a:p>
          <a:endParaRPr lang="en-CA"/>
        </a:p>
      </dgm:t>
    </dgm:pt>
    <dgm:pt modelId="{B262A2B3-C9A5-47F5-9EDC-DFAD191480A6}" type="sibTrans" cxnId="{D0684509-392D-42DA-9668-3FB3544DE6BB}">
      <dgm:prSet>
        <dgm:style>
          <a:lnRef idx="3">
            <a:schemeClr val="accent1"/>
          </a:lnRef>
          <a:fillRef idx="0">
            <a:schemeClr val="accent1"/>
          </a:fillRef>
          <a:effectRef idx="2">
            <a:schemeClr val="accent1"/>
          </a:effectRef>
          <a:fontRef idx="minor">
            <a:schemeClr val="tx1"/>
          </a:fontRef>
        </dgm:style>
      </dgm:prSet>
      <dgm:spPr/>
      <dgm:t>
        <a:bodyPr/>
        <a:lstStyle/>
        <a:p>
          <a:endParaRPr lang="en-CA"/>
        </a:p>
      </dgm:t>
    </dgm:pt>
    <dgm:pt modelId="{7347D7E4-2FBC-4765-BA38-3C84B74C2628}" type="pres">
      <dgm:prSet presAssocID="{BDEE7F06-DA07-4B1D-A57D-60E670F6D0B6}" presName="cycle" presStyleCnt="0">
        <dgm:presLayoutVars>
          <dgm:dir/>
          <dgm:resizeHandles val="exact"/>
        </dgm:presLayoutVars>
      </dgm:prSet>
      <dgm:spPr/>
      <dgm:t>
        <a:bodyPr/>
        <a:lstStyle/>
        <a:p>
          <a:endParaRPr lang="en-CA"/>
        </a:p>
      </dgm:t>
    </dgm:pt>
    <dgm:pt modelId="{AF417E70-D282-4D1B-AE1C-D34E1EDA74BD}" type="pres">
      <dgm:prSet presAssocID="{23FA2EC6-426F-4CFA-BA7B-4893FE937199}" presName="node" presStyleLbl="node1" presStyleIdx="0" presStyleCnt="5">
        <dgm:presLayoutVars>
          <dgm:bulletEnabled val="1"/>
        </dgm:presLayoutVars>
      </dgm:prSet>
      <dgm:spPr/>
      <dgm:t>
        <a:bodyPr/>
        <a:lstStyle/>
        <a:p>
          <a:endParaRPr lang="en-CA"/>
        </a:p>
      </dgm:t>
    </dgm:pt>
    <dgm:pt modelId="{839106D3-DA64-4E25-99E9-04B25A6C3062}" type="pres">
      <dgm:prSet presAssocID="{23FA2EC6-426F-4CFA-BA7B-4893FE937199}" presName="spNode" presStyleCnt="0"/>
      <dgm:spPr/>
    </dgm:pt>
    <dgm:pt modelId="{4323ED62-8E29-4957-AFAA-7C7FE88093A4}" type="pres">
      <dgm:prSet presAssocID="{497B6FD9-6CFD-48E4-95C0-8A3BEC12F482}" presName="sibTrans" presStyleLbl="sibTrans1D1" presStyleIdx="0" presStyleCnt="5"/>
      <dgm:spPr/>
      <dgm:t>
        <a:bodyPr/>
        <a:lstStyle/>
        <a:p>
          <a:endParaRPr lang="en-CA"/>
        </a:p>
      </dgm:t>
    </dgm:pt>
    <dgm:pt modelId="{0F0E8DBE-5542-4426-9BB8-6EC223F188B0}" type="pres">
      <dgm:prSet presAssocID="{8B3ED399-10D6-46A2-9732-654791196EFB}" presName="node" presStyleLbl="node1" presStyleIdx="1" presStyleCnt="5">
        <dgm:presLayoutVars>
          <dgm:bulletEnabled val="1"/>
        </dgm:presLayoutVars>
      </dgm:prSet>
      <dgm:spPr/>
      <dgm:t>
        <a:bodyPr/>
        <a:lstStyle/>
        <a:p>
          <a:endParaRPr lang="en-CA"/>
        </a:p>
      </dgm:t>
    </dgm:pt>
    <dgm:pt modelId="{C8C7C5D1-22BF-46A5-A440-11EB31A880D2}" type="pres">
      <dgm:prSet presAssocID="{8B3ED399-10D6-46A2-9732-654791196EFB}" presName="spNode" presStyleCnt="0"/>
      <dgm:spPr/>
    </dgm:pt>
    <dgm:pt modelId="{BEC56DE4-653C-47A8-913D-408083D4A24F}" type="pres">
      <dgm:prSet presAssocID="{E240091F-3E29-4151-B6CA-F6A7724F1AB8}" presName="sibTrans" presStyleLbl="sibTrans1D1" presStyleIdx="1" presStyleCnt="5"/>
      <dgm:spPr/>
      <dgm:t>
        <a:bodyPr/>
        <a:lstStyle/>
        <a:p>
          <a:endParaRPr lang="en-CA"/>
        </a:p>
      </dgm:t>
    </dgm:pt>
    <dgm:pt modelId="{2AC9E83D-6B1E-4C8D-99E0-D64ED9CB657B}" type="pres">
      <dgm:prSet presAssocID="{93DB7036-6587-4B6C-91CD-EF8AD44520CF}" presName="node" presStyleLbl="node1" presStyleIdx="2" presStyleCnt="5">
        <dgm:presLayoutVars>
          <dgm:bulletEnabled val="1"/>
        </dgm:presLayoutVars>
      </dgm:prSet>
      <dgm:spPr/>
      <dgm:t>
        <a:bodyPr/>
        <a:lstStyle/>
        <a:p>
          <a:endParaRPr lang="en-CA"/>
        </a:p>
      </dgm:t>
    </dgm:pt>
    <dgm:pt modelId="{0D11A29D-E49A-4854-8F83-A8863419F423}" type="pres">
      <dgm:prSet presAssocID="{93DB7036-6587-4B6C-91CD-EF8AD44520CF}" presName="spNode" presStyleCnt="0"/>
      <dgm:spPr/>
    </dgm:pt>
    <dgm:pt modelId="{398724E3-A6CF-47A3-81E9-2E091708D947}" type="pres">
      <dgm:prSet presAssocID="{95DE4C55-6F13-42F0-81FE-4DB9BBE21348}" presName="sibTrans" presStyleLbl="sibTrans1D1" presStyleIdx="2" presStyleCnt="5"/>
      <dgm:spPr/>
      <dgm:t>
        <a:bodyPr/>
        <a:lstStyle/>
        <a:p>
          <a:endParaRPr lang="en-CA"/>
        </a:p>
      </dgm:t>
    </dgm:pt>
    <dgm:pt modelId="{817F42FD-A5BB-4B8B-8194-B2ADAA30C6E0}" type="pres">
      <dgm:prSet presAssocID="{A7CD788A-725A-4CDE-99B9-211D2CAF29F9}" presName="node" presStyleLbl="node1" presStyleIdx="3" presStyleCnt="5">
        <dgm:presLayoutVars>
          <dgm:bulletEnabled val="1"/>
        </dgm:presLayoutVars>
      </dgm:prSet>
      <dgm:spPr/>
      <dgm:t>
        <a:bodyPr/>
        <a:lstStyle/>
        <a:p>
          <a:endParaRPr lang="en-CA"/>
        </a:p>
      </dgm:t>
    </dgm:pt>
    <dgm:pt modelId="{64547748-D3B2-4A93-AC64-B211CC833A34}" type="pres">
      <dgm:prSet presAssocID="{A7CD788A-725A-4CDE-99B9-211D2CAF29F9}" presName="spNode" presStyleCnt="0"/>
      <dgm:spPr/>
    </dgm:pt>
    <dgm:pt modelId="{4ED856D8-AE6F-4F81-A688-134A5A8BE8DB}" type="pres">
      <dgm:prSet presAssocID="{7EB51E2B-B2FF-4189-A888-7656DA8CE10C}" presName="sibTrans" presStyleLbl="sibTrans1D1" presStyleIdx="3" presStyleCnt="5"/>
      <dgm:spPr/>
      <dgm:t>
        <a:bodyPr/>
        <a:lstStyle/>
        <a:p>
          <a:endParaRPr lang="en-CA"/>
        </a:p>
      </dgm:t>
    </dgm:pt>
    <dgm:pt modelId="{D478539A-B4DA-4EFF-91B3-8FF58CC21F5A}" type="pres">
      <dgm:prSet presAssocID="{4F126F59-892B-4CC9-AA2B-5E13DE9AFE2D}" presName="node" presStyleLbl="node1" presStyleIdx="4" presStyleCnt="5">
        <dgm:presLayoutVars>
          <dgm:bulletEnabled val="1"/>
        </dgm:presLayoutVars>
      </dgm:prSet>
      <dgm:spPr/>
      <dgm:t>
        <a:bodyPr/>
        <a:lstStyle/>
        <a:p>
          <a:endParaRPr lang="en-CA"/>
        </a:p>
      </dgm:t>
    </dgm:pt>
    <dgm:pt modelId="{4362474B-E5A2-4CF5-AADC-3DEACBD75A66}" type="pres">
      <dgm:prSet presAssocID="{4F126F59-892B-4CC9-AA2B-5E13DE9AFE2D}" presName="spNode" presStyleCnt="0"/>
      <dgm:spPr/>
    </dgm:pt>
    <dgm:pt modelId="{E67733C2-1531-4479-B4A5-21DF1201EC17}" type="pres">
      <dgm:prSet presAssocID="{B262A2B3-C9A5-47F5-9EDC-DFAD191480A6}" presName="sibTrans" presStyleLbl="sibTrans1D1" presStyleIdx="4" presStyleCnt="5"/>
      <dgm:spPr/>
      <dgm:t>
        <a:bodyPr/>
        <a:lstStyle/>
        <a:p>
          <a:endParaRPr lang="en-CA"/>
        </a:p>
      </dgm:t>
    </dgm:pt>
  </dgm:ptLst>
  <dgm:cxnLst>
    <dgm:cxn modelId="{66133D03-4D5C-4BA7-8908-833D61D63FDB}" type="presOf" srcId="{4F126F59-892B-4CC9-AA2B-5E13DE9AFE2D}" destId="{D478539A-B4DA-4EFF-91B3-8FF58CC21F5A}" srcOrd="0" destOrd="0" presId="urn:microsoft.com/office/officeart/2005/8/layout/cycle5"/>
    <dgm:cxn modelId="{0E2891CF-B89C-437E-8063-E65CC39830FF}" type="presOf" srcId="{497B6FD9-6CFD-48E4-95C0-8A3BEC12F482}" destId="{4323ED62-8E29-4957-AFAA-7C7FE88093A4}" srcOrd="0" destOrd="0" presId="urn:microsoft.com/office/officeart/2005/8/layout/cycle5"/>
    <dgm:cxn modelId="{D8A6AC29-5F73-4F6F-8151-DD87E3F6D952}" srcId="{BDEE7F06-DA07-4B1D-A57D-60E670F6D0B6}" destId="{93DB7036-6587-4B6C-91CD-EF8AD44520CF}" srcOrd="2" destOrd="0" parTransId="{5679DFBE-2B5B-44AE-BC7D-2D74809790CF}" sibTransId="{95DE4C55-6F13-42F0-81FE-4DB9BBE21348}"/>
    <dgm:cxn modelId="{C6EB86EB-D2EF-452C-B14E-F837A8D9D806}" srcId="{BDEE7F06-DA07-4B1D-A57D-60E670F6D0B6}" destId="{23FA2EC6-426F-4CFA-BA7B-4893FE937199}" srcOrd="0" destOrd="0" parTransId="{A30C0361-B3D0-4BE8-8D60-03DAF347A9E0}" sibTransId="{497B6FD9-6CFD-48E4-95C0-8A3BEC12F482}"/>
    <dgm:cxn modelId="{DFC0DF8F-C329-4DE6-85AE-2664DBA49686}" type="presOf" srcId="{8B3ED399-10D6-46A2-9732-654791196EFB}" destId="{0F0E8DBE-5542-4426-9BB8-6EC223F188B0}" srcOrd="0" destOrd="0" presId="urn:microsoft.com/office/officeart/2005/8/layout/cycle5"/>
    <dgm:cxn modelId="{1956B46A-D3C7-4F0D-85DF-7F77D372EA20}" type="presOf" srcId="{E240091F-3E29-4151-B6CA-F6A7724F1AB8}" destId="{BEC56DE4-653C-47A8-913D-408083D4A24F}" srcOrd="0" destOrd="0" presId="urn:microsoft.com/office/officeart/2005/8/layout/cycle5"/>
    <dgm:cxn modelId="{7B396952-41D8-40FF-B3CB-F7D057CF04EE}" srcId="{BDEE7F06-DA07-4B1D-A57D-60E670F6D0B6}" destId="{A7CD788A-725A-4CDE-99B9-211D2CAF29F9}" srcOrd="3" destOrd="0" parTransId="{78ABA077-0FFE-4FA7-9B51-C38264A17391}" sibTransId="{7EB51E2B-B2FF-4189-A888-7656DA8CE10C}"/>
    <dgm:cxn modelId="{480A9D8E-1F2B-48AA-9696-81BCC4F216E6}" type="presOf" srcId="{93DB7036-6587-4B6C-91CD-EF8AD44520CF}" destId="{2AC9E83D-6B1E-4C8D-99E0-D64ED9CB657B}" srcOrd="0" destOrd="0" presId="urn:microsoft.com/office/officeart/2005/8/layout/cycle5"/>
    <dgm:cxn modelId="{DC622F45-6F85-46DC-9AD0-AD783CB75CDA}" type="presOf" srcId="{7EB51E2B-B2FF-4189-A888-7656DA8CE10C}" destId="{4ED856D8-AE6F-4F81-A688-134A5A8BE8DB}" srcOrd="0" destOrd="0" presId="urn:microsoft.com/office/officeart/2005/8/layout/cycle5"/>
    <dgm:cxn modelId="{7B6C762F-F4B4-41F4-9C41-3F92AF9A2C6E}" type="presOf" srcId="{23FA2EC6-426F-4CFA-BA7B-4893FE937199}" destId="{AF417E70-D282-4D1B-AE1C-D34E1EDA74BD}" srcOrd="0" destOrd="0" presId="urn:microsoft.com/office/officeart/2005/8/layout/cycle5"/>
    <dgm:cxn modelId="{F6CB6D4B-3B49-4593-896F-AFD506186D2E}" type="presOf" srcId="{A7CD788A-725A-4CDE-99B9-211D2CAF29F9}" destId="{817F42FD-A5BB-4B8B-8194-B2ADAA30C6E0}" srcOrd="0" destOrd="0" presId="urn:microsoft.com/office/officeart/2005/8/layout/cycle5"/>
    <dgm:cxn modelId="{8194FBCB-0159-4EE0-BB9E-8958539ACC92}" type="presOf" srcId="{B262A2B3-C9A5-47F5-9EDC-DFAD191480A6}" destId="{E67733C2-1531-4479-B4A5-21DF1201EC17}" srcOrd="0" destOrd="0" presId="urn:microsoft.com/office/officeart/2005/8/layout/cycle5"/>
    <dgm:cxn modelId="{662E80EE-314C-42C0-ACE5-F0ABA3A44DAB}" type="presOf" srcId="{95DE4C55-6F13-42F0-81FE-4DB9BBE21348}" destId="{398724E3-A6CF-47A3-81E9-2E091708D947}" srcOrd="0" destOrd="0" presId="urn:microsoft.com/office/officeart/2005/8/layout/cycle5"/>
    <dgm:cxn modelId="{F1AF5694-F38B-4D6D-9524-1DD94C97E386}" type="presOf" srcId="{BDEE7F06-DA07-4B1D-A57D-60E670F6D0B6}" destId="{7347D7E4-2FBC-4765-BA38-3C84B74C2628}" srcOrd="0" destOrd="0" presId="urn:microsoft.com/office/officeart/2005/8/layout/cycle5"/>
    <dgm:cxn modelId="{9ADF01D2-A949-4AC2-8338-BDFB9B3C4CBF}" srcId="{BDEE7F06-DA07-4B1D-A57D-60E670F6D0B6}" destId="{8B3ED399-10D6-46A2-9732-654791196EFB}" srcOrd="1" destOrd="0" parTransId="{A2587EB9-CD7C-4C8F-99A1-613151805B42}" sibTransId="{E240091F-3E29-4151-B6CA-F6A7724F1AB8}"/>
    <dgm:cxn modelId="{D0684509-392D-42DA-9668-3FB3544DE6BB}" srcId="{BDEE7F06-DA07-4B1D-A57D-60E670F6D0B6}" destId="{4F126F59-892B-4CC9-AA2B-5E13DE9AFE2D}" srcOrd="4" destOrd="0" parTransId="{C4E96E5B-F953-4CA4-926C-660880A32279}" sibTransId="{B262A2B3-C9A5-47F5-9EDC-DFAD191480A6}"/>
    <dgm:cxn modelId="{C446C998-F96F-4FC6-A52B-BDEB1F9F580B}" type="presParOf" srcId="{7347D7E4-2FBC-4765-BA38-3C84B74C2628}" destId="{AF417E70-D282-4D1B-AE1C-D34E1EDA74BD}" srcOrd="0" destOrd="0" presId="urn:microsoft.com/office/officeart/2005/8/layout/cycle5"/>
    <dgm:cxn modelId="{CD3FA25D-5768-4EC9-8E86-6A27E3E07A92}" type="presParOf" srcId="{7347D7E4-2FBC-4765-BA38-3C84B74C2628}" destId="{839106D3-DA64-4E25-99E9-04B25A6C3062}" srcOrd="1" destOrd="0" presId="urn:microsoft.com/office/officeart/2005/8/layout/cycle5"/>
    <dgm:cxn modelId="{B94C7A70-8904-4B9F-ACF5-67B86FC0B71A}" type="presParOf" srcId="{7347D7E4-2FBC-4765-BA38-3C84B74C2628}" destId="{4323ED62-8E29-4957-AFAA-7C7FE88093A4}" srcOrd="2" destOrd="0" presId="urn:microsoft.com/office/officeart/2005/8/layout/cycle5"/>
    <dgm:cxn modelId="{49075E97-4B78-4A4F-A9E2-B7025FE18DEE}" type="presParOf" srcId="{7347D7E4-2FBC-4765-BA38-3C84B74C2628}" destId="{0F0E8DBE-5542-4426-9BB8-6EC223F188B0}" srcOrd="3" destOrd="0" presId="urn:microsoft.com/office/officeart/2005/8/layout/cycle5"/>
    <dgm:cxn modelId="{8515E73D-0179-4DEC-B01B-FD13121F5F22}" type="presParOf" srcId="{7347D7E4-2FBC-4765-BA38-3C84B74C2628}" destId="{C8C7C5D1-22BF-46A5-A440-11EB31A880D2}" srcOrd="4" destOrd="0" presId="urn:microsoft.com/office/officeart/2005/8/layout/cycle5"/>
    <dgm:cxn modelId="{751299A7-5ACB-4CCB-B55D-96634B99E3C0}" type="presParOf" srcId="{7347D7E4-2FBC-4765-BA38-3C84B74C2628}" destId="{BEC56DE4-653C-47A8-913D-408083D4A24F}" srcOrd="5" destOrd="0" presId="urn:microsoft.com/office/officeart/2005/8/layout/cycle5"/>
    <dgm:cxn modelId="{606B0B20-E7C4-4171-B994-B07CDCFD9E48}" type="presParOf" srcId="{7347D7E4-2FBC-4765-BA38-3C84B74C2628}" destId="{2AC9E83D-6B1E-4C8D-99E0-D64ED9CB657B}" srcOrd="6" destOrd="0" presId="urn:microsoft.com/office/officeart/2005/8/layout/cycle5"/>
    <dgm:cxn modelId="{4B601DEB-B1CE-4B6F-A6E6-24C6AA576501}" type="presParOf" srcId="{7347D7E4-2FBC-4765-BA38-3C84B74C2628}" destId="{0D11A29D-E49A-4854-8F83-A8863419F423}" srcOrd="7" destOrd="0" presId="urn:microsoft.com/office/officeart/2005/8/layout/cycle5"/>
    <dgm:cxn modelId="{09ED6E70-A12C-4878-A640-A58A382A8CF0}" type="presParOf" srcId="{7347D7E4-2FBC-4765-BA38-3C84B74C2628}" destId="{398724E3-A6CF-47A3-81E9-2E091708D947}" srcOrd="8" destOrd="0" presId="urn:microsoft.com/office/officeart/2005/8/layout/cycle5"/>
    <dgm:cxn modelId="{0876D93C-9D94-4C43-841E-EBBCB126B9E3}" type="presParOf" srcId="{7347D7E4-2FBC-4765-BA38-3C84B74C2628}" destId="{817F42FD-A5BB-4B8B-8194-B2ADAA30C6E0}" srcOrd="9" destOrd="0" presId="urn:microsoft.com/office/officeart/2005/8/layout/cycle5"/>
    <dgm:cxn modelId="{BB17310B-F6A7-49BD-8730-5056B12074B8}" type="presParOf" srcId="{7347D7E4-2FBC-4765-BA38-3C84B74C2628}" destId="{64547748-D3B2-4A93-AC64-B211CC833A34}" srcOrd="10" destOrd="0" presId="urn:microsoft.com/office/officeart/2005/8/layout/cycle5"/>
    <dgm:cxn modelId="{11FE69A2-64D0-4A90-95C6-5950CB897320}" type="presParOf" srcId="{7347D7E4-2FBC-4765-BA38-3C84B74C2628}" destId="{4ED856D8-AE6F-4F81-A688-134A5A8BE8DB}" srcOrd="11" destOrd="0" presId="urn:microsoft.com/office/officeart/2005/8/layout/cycle5"/>
    <dgm:cxn modelId="{95DB3968-F074-4D37-BB8B-B9FC077A83B5}" type="presParOf" srcId="{7347D7E4-2FBC-4765-BA38-3C84B74C2628}" destId="{D478539A-B4DA-4EFF-91B3-8FF58CC21F5A}" srcOrd="12" destOrd="0" presId="urn:microsoft.com/office/officeart/2005/8/layout/cycle5"/>
    <dgm:cxn modelId="{A58CEFDE-DE89-403E-8343-071D3C54AC40}" type="presParOf" srcId="{7347D7E4-2FBC-4765-BA38-3C84B74C2628}" destId="{4362474B-E5A2-4CF5-AADC-3DEACBD75A66}" srcOrd="13" destOrd="0" presId="urn:microsoft.com/office/officeart/2005/8/layout/cycle5"/>
    <dgm:cxn modelId="{7348051B-FB56-4184-91F3-941A07928F43}" type="presParOf" srcId="{7347D7E4-2FBC-4765-BA38-3C84B74C2628}" destId="{E67733C2-1531-4479-B4A5-21DF1201EC17}"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417E70-D282-4D1B-AE1C-D34E1EDA74BD}">
      <dsp:nvSpPr>
        <dsp:cNvPr id="0" name=""/>
        <dsp:cNvSpPr/>
      </dsp:nvSpPr>
      <dsp:spPr>
        <a:xfrm>
          <a:off x="3487935" y="652"/>
          <a:ext cx="1253728" cy="81492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CA" sz="1600" kern="1200" dirty="0" smtClean="0"/>
            <a:t>Unallocated</a:t>
          </a:r>
          <a:endParaRPr lang="en-CA" sz="1600" kern="1200" dirty="0"/>
        </a:p>
      </dsp:txBody>
      <dsp:txXfrm>
        <a:off x="3527716" y="40433"/>
        <a:ext cx="1174166" cy="735361"/>
      </dsp:txXfrm>
    </dsp:sp>
    <dsp:sp modelId="{4323ED62-8E29-4957-AFAA-7C7FE88093A4}">
      <dsp:nvSpPr>
        <dsp:cNvPr id="0" name=""/>
        <dsp:cNvSpPr/>
      </dsp:nvSpPr>
      <dsp:spPr>
        <a:xfrm>
          <a:off x="2486194" y="408114"/>
          <a:ext cx="3257210" cy="3257210"/>
        </a:xfrm>
        <a:custGeom>
          <a:avLst/>
          <a:gdLst/>
          <a:ahLst/>
          <a:cxnLst/>
          <a:rect l="0" t="0" r="0" b="0"/>
          <a:pathLst>
            <a:path>
              <a:moveTo>
                <a:pt x="2423542" y="207187"/>
              </a:moveTo>
              <a:arcTo wR="1628605" hR="1628605" stAng="17952984" swAng="1212256"/>
            </a:path>
          </a:pathLst>
        </a:custGeom>
        <a:noFill/>
        <a:ln w="381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 modelId="{0F0E8DBE-5542-4426-9BB8-6EC223F188B0}">
      <dsp:nvSpPr>
        <dsp:cNvPr id="0" name=""/>
        <dsp:cNvSpPr/>
      </dsp:nvSpPr>
      <dsp:spPr>
        <a:xfrm>
          <a:off x="5036831" y="1125990"/>
          <a:ext cx="1253728" cy="81492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CA" sz="1600" kern="1200" dirty="0" smtClean="0"/>
            <a:t>Uninitialized</a:t>
          </a:r>
          <a:endParaRPr lang="en-CA" sz="1600" kern="1200" dirty="0"/>
        </a:p>
      </dsp:txBody>
      <dsp:txXfrm>
        <a:off x="5076612" y="1165771"/>
        <a:ext cx="1174166" cy="735361"/>
      </dsp:txXfrm>
    </dsp:sp>
    <dsp:sp modelId="{BEC56DE4-653C-47A8-913D-408083D4A24F}">
      <dsp:nvSpPr>
        <dsp:cNvPr id="0" name=""/>
        <dsp:cNvSpPr/>
      </dsp:nvSpPr>
      <dsp:spPr>
        <a:xfrm>
          <a:off x="2486194" y="408114"/>
          <a:ext cx="3257210" cy="3257210"/>
        </a:xfrm>
        <a:custGeom>
          <a:avLst/>
          <a:gdLst/>
          <a:ahLst/>
          <a:cxnLst/>
          <a:rect l="0" t="0" r="0" b="0"/>
          <a:pathLst>
            <a:path>
              <a:moveTo>
                <a:pt x="3253311" y="1741230"/>
              </a:moveTo>
              <a:arcTo wR="1628605" hR="1628605" stAng="21837926" swAng="1360281"/>
            </a:path>
          </a:pathLst>
        </a:custGeom>
        <a:noFill/>
        <a:ln w="381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 modelId="{2AC9E83D-6B1E-4C8D-99E0-D64ED9CB657B}">
      <dsp:nvSpPr>
        <dsp:cNvPr id="0" name=""/>
        <dsp:cNvSpPr/>
      </dsp:nvSpPr>
      <dsp:spPr>
        <a:xfrm>
          <a:off x="4445205" y="2946826"/>
          <a:ext cx="1253728" cy="81492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CA" sz="1600" kern="1200" dirty="0" smtClean="0"/>
            <a:t>In the data structure</a:t>
          </a:r>
          <a:endParaRPr lang="en-CA" sz="1600" kern="1200" dirty="0"/>
        </a:p>
      </dsp:txBody>
      <dsp:txXfrm>
        <a:off x="4484986" y="2986607"/>
        <a:ext cx="1174166" cy="735361"/>
      </dsp:txXfrm>
    </dsp:sp>
    <dsp:sp modelId="{398724E3-A6CF-47A3-81E9-2E091708D947}">
      <dsp:nvSpPr>
        <dsp:cNvPr id="0" name=""/>
        <dsp:cNvSpPr/>
      </dsp:nvSpPr>
      <dsp:spPr>
        <a:xfrm>
          <a:off x="2486194" y="408114"/>
          <a:ext cx="3257210" cy="3257210"/>
        </a:xfrm>
        <a:custGeom>
          <a:avLst/>
          <a:gdLst/>
          <a:ahLst/>
          <a:cxnLst/>
          <a:rect l="0" t="0" r="0" b="0"/>
          <a:pathLst>
            <a:path>
              <a:moveTo>
                <a:pt x="1828651" y="3244877"/>
              </a:moveTo>
              <a:arcTo wR="1628605" hR="1628605" stAng="4976662" swAng="846677"/>
            </a:path>
          </a:pathLst>
        </a:custGeom>
        <a:noFill/>
        <a:ln w="381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 modelId="{817F42FD-A5BB-4B8B-8194-B2ADAA30C6E0}">
      <dsp:nvSpPr>
        <dsp:cNvPr id="0" name=""/>
        <dsp:cNvSpPr/>
      </dsp:nvSpPr>
      <dsp:spPr>
        <a:xfrm>
          <a:off x="2530665" y="2946826"/>
          <a:ext cx="1253728" cy="81492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CA" sz="1600" kern="1200" dirty="0" smtClean="0"/>
            <a:t>Retired</a:t>
          </a:r>
          <a:endParaRPr lang="en-CA" sz="1600" kern="1200" dirty="0"/>
        </a:p>
      </dsp:txBody>
      <dsp:txXfrm>
        <a:off x="2570446" y="2986607"/>
        <a:ext cx="1174166" cy="735361"/>
      </dsp:txXfrm>
    </dsp:sp>
    <dsp:sp modelId="{4ED856D8-AE6F-4F81-A688-134A5A8BE8DB}">
      <dsp:nvSpPr>
        <dsp:cNvPr id="0" name=""/>
        <dsp:cNvSpPr/>
      </dsp:nvSpPr>
      <dsp:spPr>
        <a:xfrm>
          <a:off x="2486194" y="408114"/>
          <a:ext cx="3257210" cy="3257210"/>
        </a:xfrm>
        <a:custGeom>
          <a:avLst/>
          <a:gdLst/>
          <a:ahLst/>
          <a:cxnLst/>
          <a:rect l="0" t="0" r="0" b="0"/>
          <a:pathLst>
            <a:path>
              <a:moveTo>
                <a:pt x="172849" y="2358762"/>
              </a:moveTo>
              <a:arcTo wR="1628605" hR="1628605" stAng="9201793" swAng="1360281"/>
            </a:path>
          </a:pathLst>
        </a:custGeom>
        <a:noFill/>
        <a:ln w="381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 modelId="{D478539A-B4DA-4EFF-91B3-8FF58CC21F5A}">
      <dsp:nvSpPr>
        <dsp:cNvPr id="0" name=""/>
        <dsp:cNvSpPr/>
      </dsp:nvSpPr>
      <dsp:spPr>
        <a:xfrm>
          <a:off x="1939040" y="1125990"/>
          <a:ext cx="1253728" cy="81492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CA" sz="1600" kern="1200" dirty="0" smtClean="0"/>
            <a:t>Safe to free</a:t>
          </a:r>
          <a:endParaRPr lang="en-CA" sz="1600" kern="1200" dirty="0"/>
        </a:p>
      </dsp:txBody>
      <dsp:txXfrm>
        <a:off x="1978821" y="1165771"/>
        <a:ext cx="1174166" cy="735361"/>
      </dsp:txXfrm>
    </dsp:sp>
    <dsp:sp modelId="{E67733C2-1531-4479-B4A5-21DF1201EC17}">
      <dsp:nvSpPr>
        <dsp:cNvPr id="0" name=""/>
        <dsp:cNvSpPr/>
      </dsp:nvSpPr>
      <dsp:spPr>
        <a:xfrm>
          <a:off x="2486194" y="408114"/>
          <a:ext cx="3257210" cy="3257210"/>
        </a:xfrm>
        <a:custGeom>
          <a:avLst/>
          <a:gdLst/>
          <a:ahLst/>
          <a:cxnLst/>
          <a:rect l="0" t="0" r="0" b="0"/>
          <a:pathLst>
            <a:path>
              <a:moveTo>
                <a:pt x="391669" y="569196"/>
              </a:moveTo>
              <a:arcTo wR="1628605" hR="1628605" stAng="13234761" swAng="1212256"/>
            </a:path>
          </a:pathLst>
        </a:custGeom>
        <a:noFill/>
        <a:ln w="381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0250A3-3A9E-431F-A257-BFE0B49B949A}" type="datetimeFigureOut">
              <a:rPr lang="en-CA" smtClean="0"/>
              <a:t>22/07/2015</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756916-84EE-4615-90E5-98F9D7A64C90}" type="slidenum">
              <a:rPr lang="en-CA" smtClean="0"/>
              <a:t>‹#›</a:t>
            </a:fld>
            <a:endParaRPr lang="en-CA"/>
          </a:p>
        </p:txBody>
      </p:sp>
    </p:spTree>
    <p:extLst>
      <p:ext uri="{BB962C8B-B14F-4D97-AF65-F5344CB8AC3E}">
        <p14:creationId xmlns:p14="http://schemas.microsoft.com/office/powerpoint/2010/main" val="922632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Let’s talk about the safe</a:t>
            </a:r>
            <a:r>
              <a:rPr lang="en-CA" baseline="0" dirty="0" smtClean="0"/>
              <a:t> memory reclamation problem.</a:t>
            </a:r>
            <a:endParaRPr lang="en-CA" dirty="0" smtClean="0"/>
          </a:p>
          <a:p>
            <a:r>
              <a:rPr lang="en-CA" dirty="0" smtClean="0"/>
              <a:t>Consider a system where</a:t>
            </a:r>
            <a:r>
              <a:rPr lang="en-CA" baseline="0" dirty="0" smtClean="0"/>
              <a:t> memory is initially unallocated, and processes allocate records, …</a:t>
            </a:r>
            <a:endParaRPr lang="en-CA" dirty="0"/>
          </a:p>
        </p:txBody>
      </p:sp>
      <p:sp>
        <p:nvSpPr>
          <p:cNvPr id="4" name="Slide Number Placeholder 3"/>
          <p:cNvSpPr>
            <a:spLocks noGrp="1"/>
          </p:cNvSpPr>
          <p:nvPr>
            <p:ph type="sldNum" sz="quarter" idx="10"/>
          </p:nvPr>
        </p:nvSpPr>
        <p:spPr/>
        <p:txBody>
          <a:bodyPr/>
          <a:lstStyle/>
          <a:p>
            <a:fld id="{71756916-84EE-4615-90E5-98F9D7A64C90}" type="slidenum">
              <a:rPr lang="en-CA" smtClean="0"/>
              <a:t>2</a:t>
            </a:fld>
            <a:endParaRPr lang="en-CA"/>
          </a:p>
        </p:txBody>
      </p:sp>
    </p:spTree>
    <p:extLst>
      <p:ext uri="{BB962C8B-B14F-4D97-AF65-F5344CB8AC3E}">
        <p14:creationId xmlns:p14="http://schemas.microsoft.com/office/powerpoint/2010/main" val="4193857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In</a:t>
            </a:r>
            <a:r>
              <a:rPr lang="en-CA" baseline="0" dirty="0" smtClean="0"/>
              <a:t> the rest of this talk, I’m going to describe a more efficient, fault-tolerant memory reclamation technique for a data structure designer to use.</a:t>
            </a:r>
          </a:p>
          <a:p>
            <a:r>
              <a:rPr lang="en-CA" baseline="0" dirty="0" smtClean="0"/>
              <a:t>I’ll start by describing DEBRA, a distributed version of EBR, then I’ll introduce DEBRA+, which adds fault tolerance.</a:t>
            </a:r>
            <a:endParaRPr lang="en-CA" dirty="0"/>
          </a:p>
        </p:txBody>
      </p:sp>
      <p:sp>
        <p:nvSpPr>
          <p:cNvPr id="4" name="Slide Number Placeholder 3"/>
          <p:cNvSpPr>
            <a:spLocks noGrp="1"/>
          </p:cNvSpPr>
          <p:nvPr>
            <p:ph type="sldNum" sz="quarter" idx="10"/>
          </p:nvPr>
        </p:nvSpPr>
        <p:spPr/>
        <p:txBody>
          <a:bodyPr/>
          <a:lstStyle/>
          <a:p>
            <a:fld id="{71756916-84EE-4615-90E5-98F9D7A64C90}" type="slidenum">
              <a:rPr lang="en-CA" smtClean="0"/>
              <a:t>12</a:t>
            </a:fld>
            <a:endParaRPr lang="en-CA"/>
          </a:p>
        </p:txBody>
      </p:sp>
    </p:spTree>
    <p:extLst>
      <p:ext uri="{BB962C8B-B14F-4D97-AF65-F5344CB8AC3E}">
        <p14:creationId xmlns:p14="http://schemas.microsoft.com/office/powerpoint/2010/main" val="25309925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CA" baseline="0" dirty="0" smtClean="0"/>
              <a:t>The most significant change I made going from EBR to DEBRA was adding a per-process quiescent bit. This allows reclamation to continue while a process is quiescent, which is useful for several reasons. Most notable, it adds a sort of partial fault tolerance, since reclamation can continue if a process crashes while its quiescent. And, this is not as easy as it initially seems; one consequence is that processes can have significantly different views of what the current epoch is.</a:t>
            </a:r>
          </a:p>
          <a:p>
            <a:pPr marL="171450" marR="0" lvl="1" indent="-171450" algn="l" defTabSz="914400" rtl="0" eaLnBrk="1" fontAlgn="auto" latinLnBrk="0" hangingPunct="1">
              <a:lnSpc>
                <a:spcPct val="100000"/>
              </a:lnSpc>
              <a:spcBef>
                <a:spcPts val="0"/>
              </a:spcBef>
              <a:spcAft>
                <a:spcPts val="0"/>
              </a:spcAft>
              <a:buClrTx/>
              <a:buSzTx/>
              <a:buFontTx/>
              <a:buChar char="-"/>
              <a:tabLst/>
              <a:defRPr/>
            </a:pPr>
            <a:endParaRPr lang="en-CA" baseline="0" dirty="0" smtClean="0"/>
          </a:p>
          <a:p>
            <a:pPr marL="171450" marR="0" lvl="1" indent="-171450" algn="l" defTabSz="914400" rtl="0" eaLnBrk="1" fontAlgn="auto" latinLnBrk="0" hangingPunct="1">
              <a:lnSpc>
                <a:spcPct val="100000"/>
              </a:lnSpc>
              <a:spcBef>
                <a:spcPts val="0"/>
              </a:spcBef>
              <a:spcAft>
                <a:spcPts val="0"/>
              </a:spcAft>
              <a:buClrTx/>
              <a:buSzTx/>
              <a:buFontTx/>
              <a:buChar char="-"/>
              <a:tabLst/>
              <a:defRPr/>
            </a:pPr>
            <a:r>
              <a:rPr lang="en-CA" baseline="0" dirty="0" smtClean="0"/>
              <a:t>adds a sort of partial fault tolerance, since reclamation can continue if a process crashes while quiescent state.</a:t>
            </a:r>
          </a:p>
          <a:p>
            <a:pPr marL="171450" marR="0" lvl="1" indent="-171450" algn="l" defTabSz="914400" rtl="0" eaLnBrk="1" fontAlgn="auto" latinLnBrk="0" hangingPunct="1">
              <a:lnSpc>
                <a:spcPct val="100000"/>
              </a:lnSpc>
              <a:spcBef>
                <a:spcPts val="0"/>
              </a:spcBef>
              <a:spcAft>
                <a:spcPts val="0"/>
              </a:spcAft>
              <a:buClrTx/>
              <a:buSzTx/>
              <a:buFontTx/>
              <a:buChar char="-"/>
              <a:tabLst/>
              <a:defRPr/>
            </a:pPr>
            <a:r>
              <a:rPr lang="en-CA" baseline="0" dirty="0" smtClean="0"/>
              <a:t>building block for true fault tolerance in DEBRA+</a:t>
            </a:r>
          </a:p>
          <a:p>
            <a:pPr marL="171450" marR="0" lvl="1" indent="-171450" algn="l" defTabSz="914400" rtl="0" eaLnBrk="1" fontAlgn="auto" latinLnBrk="0" hangingPunct="1">
              <a:lnSpc>
                <a:spcPct val="100000"/>
              </a:lnSpc>
              <a:spcBef>
                <a:spcPts val="0"/>
              </a:spcBef>
              <a:spcAft>
                <a:spcPts val="0"/>
              </a:spcAft>
              <a:buClrTx/>
              <a:buSzTx/>
              <a:buFontTx/>
              <a:buChar char="-"/>
              <a:tabLst/>
              <a:defRPr/>
            </a:pPr>
            <a:r>
              <a:rPr lang="en-CA" baseline="0" dirty="0" smtClean="0"/>
              <a:t>not as easy as it initially seems; one consequence is that processes can have significantly different views of what the current epoch is.</a:t>
            </a:r>
            <a:endParaRPr lang="en-CA"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CA"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CA"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CA"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CA" dirty="0" smtClean="0"/>
              <a:t>Several</a:t>
            </a:r>
            <a:r>
              <a:rPr lang="en-CA" baseline="0" dirty="0" smtClean="0"/>
              <a:t> other optimizations are described in the paper.</a:t>
            </a:r>
            <a:endParaRPr lang="en-CA"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CA"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CA" dirty="0" smtClean="0"/>
              <a:t>Entire blocks are shuttled to, or from, the shared free bag when per-thread free bags become too large, or too small, respectively</a:t>
            </a:r>
          </a:p>
        </p:txBody>
      </p:sp>
      <p:sp>
        <p:nvSpPr>
          <p:cNvPr id="4" name="Slide Number Placeholder 3"/>
          <p:cNvSpPr>
            <a:spLocks noGrp="1"/>
          </p:cNvSpPr>
          <p:nvPr>
            <p:ph type="sldNum" sz="quarter" idx="10"/>
          </p:nvPr>
        </p:nvSpPr>
        <p:spPr/>
        <p:txBody>
          <a:bodyPr/>
          <a:lstStyle/>
          <a:p>
            <a:fld id="{71756916-84EE-4615-90E5-98F9D7A64C90}" type="slidenum">
              <a:rPr lang="en-CA" smtClean="0"/>
              <a:t>13</a:t>
            </a:fld>
            <a:endParaRPr lang="en-CA"/>
          </a:p>
        </p:txBody>
      </p:sp>
    </p:spTree>
    <p:extLst>
      <p:ext uri="{BB962C8B-B14F-4D97-AF65-F5344CB8AC3E}">
        <p14:creationId xmlns:p14="http://schemas.microsoft.com/office/powerpoint/2010/main" val="16426241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 also made an easy change to the way that a process scans epoch announcements. The idea is to amortize the cost of scanning over several operations…</a:t>
            </a:r>
          </a:p>
          <a:p>
            <a:endParaRPr lang="en-CA" dirty="0" smtClean="0"/>
          </a:p>
          <a:p>
            <a:r>
              <a:rPr lang="en-CA" dirty="0" smtClean="0"/>
              <a:t>In EBR, scanning added</a:t>
            </a:r>
            <a:r>
              <a:rPr lang="en-CA" baseline="0" dirty="0" smtClean="0"/>
              <a:t> </a:t>
            </a:r>
            <a:r>
              <a:rPr lang="el-GR" dirty="0" smtClean="0"/>
              <a:t>Θ</a:t>
            </a:r>
            <a:r>
              <a:rPr lang="en-CA" dirty="0" smtClean="0"/>
              <a:t>(n) RMRs to each operation.</a:t>
            </a:r>
            <a:r>
              <a:rPr lang="en-CA" baseline="0" dirty="0" smtClean="0"/>
              <a:t> Since the announcements are constantly changing, these reads were v</a:t>
            </a:r>
            <a:r>
              <a:rPr lang="en-CA" dirty="0" smtClean="0"/>
              <a:t>ery likely to cause cache misses.</a:t>
            </a:r>
            <a:endParaRPr lang="en-CA" dirty="0"/>
          </a:p>
        </p:txBody>
      </p:sp>
      <p:sp>
        <p:nvSpPr>
          <p:cNvPr id="4" name="Slide Number Placeholder 3"/>
          <p:cNvSpPr>
            <a:spLocks noGrp="1"/>
          </p:cNvSpPr>
          <p:nvPr>
            <p:ph type="sldNum" sz="quarter" idx="10"/>
          </p:nvPr>
        </p:nvSpPr>
        <p:spPr/>
        <p:txBody>
          <a:bodyPr/>
          <a:lstStyle/>
          <a:p>
            <a:fld id="{71756916-84EE-4615-90E5-98F9D7A64C90}" type="slidenum">
              <a:rPr lang="en-CA" smtClean="0"/>
              <a:t>14</a:t>
            </a:fld>
            <a:endParaRPr lang="en-CA"/>
          </a:p>
        </p:txBody>
      </p:sp>
    </p:spTree>
    <p:extLst>
      <p:ext uri="{BB962C8B-B14F-4D97-AF65-F5344CB8AC3E}">
        <p14:creationId xmlns:p14="http://schemas.microsoft.com/office/powerpoint/2010/main" val="23146400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 also eliminated the contention and sync</a:t>
            </a:r>
            <a:r>
              <a:rPr lang="en-CA" baseline="0" dirty="0" smtClean="0"/>
              <a:t> overhead of EBR’s </a:t>
            </a:r>
            <a:r>
              <a:rPr lang="en-CA" dirty="0" smtClean="0"/>
              <a:t>shared</a:t>
            </a:r>
            <a:r>
              <a:rPr lang="en-CA" baseline="0" dirty="0" smtClean="0"/>
              <a:t> limbo bags by making them per-process in DEBRA.</a:t>
            </a:r>
            <a:r>
              <a:rPr lang="en-CA" dirty="0" smtClean="0"/>
              <a:t> It’s not immediately obvious that this works, so some care must be taken when proving</a:t>
            </a:r>
            <a:r>
              <a:rPr lang="en-CA" baseline="0" dirty="0" smtClean="0"/>
              <a:t> correctness.</a:t>
            </a:r>
          </a:p>
          <a:p>
            <a:endParaRPr lang="en-CA" baseline="0" dirty="0" smtClean="0"/>
          </a:p>
          <a:p>
            <a:r>
              <a:rPr lang="en-CA" baseline="0" dirty="0" smtClean="0"/>
              <a:t>And, more details, and several more optimizations, appear in the paper.</a:t>
            </a:r>
            <a:endParaRPr lang="en-CA" dirty="0"/>
          </a:p>
        </p:txBody>
      </p:sp>
      <p:sp>
        <p:nvSpPr>
          <p:cNvPr id="4" name="Slide Number Placeholder 3"/>
          <p:cNvSpPr>
            <a:spLocks noGrp="1"/>
          </p:cNvSpPr>
          <p:nvPr>
            <p:ph type="sldNum" sz="quarter" idx="10"/>
          </p:nvPr>
        </p:nvSpPr>
        <p:spPr/>
        <p:txBody>
          <a:bodyPr/>
          <a:lstStyle/>
          <a:p>
            <a:fld id="{71756916-84EE-4615-90E5-98F9D7A64C90}" type="slidenum">
              <a:rPr lang="en-CA" smtClean="0"/>
              <a:t>15</a:t>
            </a:fld>
            <a:endParaRPr lang="en-CA"/>
          </a:p>
        </p:txBody>
      </p:sp>
    </p:spTree>
    <p:extLst>
      <p:ext uri="{BB962C8B-B14F-4D97-AF65-F5344CB8AC3E}">
        <p14:creationId xmlns:p14="http://schemas.microsoft.com/office/powerpoint/2010/main" val="483908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12:07</a:t>
            </a:r>
            <a:endParaRPr lang="en-CA" dirty="0"/>
          </a:p>
        </p:txBody>
      </p:sp>
      <p:sp>
        <p:nvSpPr>
          <p:cNvPr id="4" name="Slide Number Placeholder 3"/>
          <p:cNvSpPr>
            <a:spLocks noGrp="1"/>
          </p:cNvSpPr>
          <p:nvPr>
            <p:ph type="sldNum" sz="quarter" idx="10"/>
          </p:nvPr>
        </p:nvSpPr>
        <p:spPr/>
        <p:txBody>
          <a:bodyPr/>
          <a:lstStyle/>
          <a:p>
            <a:fld id="{71756916-84EE-4615-90E5-98F9D7A64C90}" type="slidenum">
              <a:rPr lang="en-CA" smtClean="0"/>
              <a:t>16</a:t>
            </a:fld>
            <a:endParaRPr lang="en-CA"/>
          </a:p>
        </p:txBody>
      </p:sp>
    </p:spTree>
    <p:extLst>
      <p:ext uri="{BB962C8B-B14F-4D97-AF65-F5344CB8AC3E}">
        <p14:creationId xmlns:p14="http://schemas.microsoft.com/office/powerpoint/2010/main" val="14952397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1756916-84EE-4615-90E5-98F9D7A64C90}" type="slidenum">
              <a:rPr lang="en-CA" smtClean="0"/>
              <a:t>19</a:t>
            </a:fld>
            <a:endParaRPr lang="en-CA"/>
          </a:p>
        </p:txBody>
      </p:sp>
    </p:spTree>
    <p:extLst>
      <p:ext uri="{BB962C8B-B14F-4D97-AF65-F5344CB8AC3E}">
        <p14:creationId xmlns:p14="http://schemas.microsoft.com/office/powerpoint/2010/main" val="25116387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Won't describe how these primitives are implemented in this talk; the paper gives full details</a:t>
            </a:r>
            <a:endParaRPr lang="en-CA" dirty="0"/>
          </a:p>
        </p:txBody>
      </p:sp>
      <p:sp>
        <p:nvSpPr>
          <p:cNvPr id="4" name="Slide Number Placeholder 3"/>
          <p:cNvSpPr>
            <a:spLocks noGrp="1"/>
          </p:cNvSpPr>
          <p:nvPr>
            <p:ph type="sldNum" sz="quarter" idx="10"/>
          </p:nvPr>
        </p:nvSpPr>
        <p:spPr/>
        <p:txBody>
          <a:bodyPr/>
          <a:lstStyle/>
          <a:p>
            <a:fld id="{71756916-84EE-4615-90E5-98F9D7A64C90}" type="slidenum">
              <a:rPr lang="en-CA" smtClean="0"/>
              <a:t>20</a:t>
            </a:fld>
            <a:endParaRPr lang="en-CA"/>
          </a:p>
        </p:txBody>
      </p:sp>
    </p:spTree>
    <p:extLst>
      <p:ext uri="{BB962C8B-B14F-4D97-AF65-F5344CB8AC3E}">
        <p14:creationId xmlns:p14="http://schemas.microsoft.com/office/powerpoint/2010/main" val="41190917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If q has not updated its epoch</a:t>
            </a:r>
            <a:r>
              <a:rPr lang="en-CA" baseline="0" dirty="0" smtClean="0"/>
              <a:t> announcement in a long time, and </a:t>
            </a:r>
            <a:r>
              <a:rPr lang="en-CA" dirty="0" smtClean="0"/>
              <a:t>p suspect it is</a:t>
            </a:r>
            <a:r>
              <a:rPr lang="en-CA" baseline="0" dirty="0" smtClean="0"/>
              <a:t> very slow, or has crashed, p can neutralize it.</a:t>
            </a:r>
          </a:p>
          <a:p>
            <a:pPr marL="0" marR="0" indent="0" algn="l" defTabSz="914400" rtl="0" eaLnBrk="1" fontAlgn="auto" latinLnBrk="0" hangingPunct="1">
              <a:lnSpc>
                <a:spcPct val="100000"/>
              </a:lnSpc>
              <a:spcBef>
                <a:spcPts val="0"/>
              </a:spcBef>
              <a:spcAft>
                <a:spcPts val="0"/>
              </a:spcAft>
              <a:buClrTx/>
              <a:buSzTx/>
              <a:buFontTx/>
              <a:buNone/>
              <a:tabLst/>
              <a:defRPr/>
            </a:pPr>
            <a:r>
              <a:rPr lang="en-CA" baseline="0" dirty="0" smtClean="0"/>
              <a:t>Then, even if q was about to access a record that p wants to free, after q is neutralized, its next step in this code will be in the recovery section, where it will simply retry its operation from scratch. This is correct for a </a:t>
            </a:r>
            <a:r>
              <a:rPr lang="en-CA" dirty="0" smtClean="0"/>
              <a:t>search that doesn’t make any changes to</a:t>
            </a:r>
            <a:r>
              <a:rPr lang="en-CA" baseline="0" dirty="0" smtClean="0"/>
              <a:t> memory, but, i</a:t>
            </a:r>
            <a:r>
              <a:rPr lang="en-CA" dirty="0" smtClean="0"/>
              <a:t>f we also want to be able to neutralize</a:t>
            </a:r>
            <a:r>
              <a:rPr lang="en-CA" baseline="0" dirty="0" smtClean="0"/>
              <a:t> </a:t>
            </a:r>
            <a:r>
              <a:rPr lang="en-CA" dirty="0" smtClean="0"/>
              <a:t>updates, then we have to think a little bit about what is safe.</a:t>
            </a:r>
            <a:endParaRPr lang="en-CA" dirty="0"/>
          </a:p>
        </p:txBody>
      </p:sp>
      <p:sp>
        <p:nvSpPr>
          <p:cNvPr id="4" name="Slide Number Placeholder 3"/>
          <p:cNvSpPr>
            <a:spLocks noGrp="1"/>
          </p:cNvSpPr>
          <p:nvPr>
            <p:ph type="sldNum" sz="quarter" idx="10"/>
          </p:nvPr>
        </p:nvSpPr>
        <p:spPr/>
        <p:txBody>
          <a:bodyPr/>
          <a:lstStyle/>
          <a:p>
            <a:fld id="{71756916-84EE-4615-90E5-98F9D7A64C90}" type="slidenum">
              <a:rPr lang="en-CA" smtClean="0"/>
              <a:t>21</a:t>
            </a:fld>
            <a:endParaRPr lang="en-CA"/>
          </a:p>
        </p:txBody>
      </p:sp>
    </p:spTree>
    <p:extLst>
      <p:ext uri="{BB962C8B-B14F-4D97-AF65-F5344CB8AC3E}">
        <p14:creationId xmlns:p14="http://schemas.microsoft.com/office/powerpoint/2010/main" val="29976434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CA" dirty="0" smtClean="0"/>
              <a:t>Like </a:t>
            </a:r>
            <a:r>
              <a:rPr lang="en-CA" dirty="0" err="1" smtClean="0"/>
              <a:t>txns</a:t>
            </a:r>
            <a:r>
              <a:rPr lang="en-CA" dirty="0" smtClean="0"/>
              <a:t>, can’t make </a:t>
            </a:r>
            <a:r>
              <a:rPr lang="en-CA" dirty="0" err="1" smtClean="0"/>
              <a:t>syscalls</a:t>
            </a:r>
            <a:r>
              <a:rPr lang="en-CA" dirty="0" smtClean="0"/>
              <a:t> in body</a:t>
            </a:r>
          </a:p>
        </p:txBody>
      </p:sp>
      <p:sp>
        <p:nvSpPr>
          <p:cNvPr id="4" name="Slide Number Placeholder 3"/>
          <p:cNvSpPr>
            <a:spLocks noGrp="1"/>
          </p:cNvSpPr>
          <p:nvPr>
            <p:ph type="sldNum" sz="quarter" idx="10"/>
          </p:nvPr>
        </p:nvSpPr>
        <p:spPr/>
        <p:txBody>
          <a:bodyPr/>
          <a:lstStyle/>
          <a:p>
            <a:fld id="{71756916-84EE-4615-90E5-98F9D7A64C90}" type="slidenum">
              <a:rPr lang="en-CA" smtClean="0"/>
              <a:t>22</a:t>
            </a:fld>
            <a:endParaRPr lang="en-CA"/>
          </a:p>
        </p:txBody>
      </p:sp>
    </p:spTree>
    <p:extLst>
      <p:ext uri="{BB962C8B-B14F-4D97-AF65-F5344CB8AC3E}">
        <p14:creationId xmlns:p14="http://schemas.microsoft.com/office/powerpoint/2010/main" val="33914869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CA" dirty="0" smtClean="0"/>
              <a:t>I</a:t>
            </a:r>
            <a:r>
              <a:rPr lang="en-CA" baseline="0" dirty="0" smtClean="0"/>
              <a:t> claim that many existing lock-free algorithms already follow this format, or can easily be massaged into this format. An explanation of why this is justified would take too long for this talk, but the paper discusses this.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CA"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CA" baseline="0" dirty="0" smtClean="0"/>
              <a:t>-------------------------- some longer explanation -----------------------</a:t>
            </a:r>
          </a:p>
          <a:p>
            <a:pPr rtl="0" fontAlgn="ctr"/>
            <a:r>
              <a:rPr lang="en-CA" sz="1200" kern="1200" dirty="0" smtClean="0">
                <a:solidFill>
                  <a:schemeClr val="tx1"/>
                </a:solidFill>
                <a:effectLst/>
                <a:latin typeface="+mn-lt"/>
                <a:ea typeface="+mn-ea"/>
                <a:cs typeface="+mn-cs"/>
              </a:rPr>
              <a:t>Intuitive explanation of why each requirement is satisfied by many lock-free algorithms</a:t>
            </a:r>
          </a:p>
          <a:p>
            <a:pPr lvl="1" rtl="0" fontAlgn="ctr"/>
            <a:r>
              <a:rPr lang="en-CA" sz="1200" kern="1200" dirty="0" smtClean="0">
                <a:solidFill>
                  <a:schemeClr val="tx1"/>
                </a:solidFill>
                <a:effectLst/>
                <a:latin typeface="+mn-lt"/>
                <a:ea typeface="+mn-ea"/>
                <a:cs typeface="+mn-cs"/>
              </a:rPr>
              <a:t>Lock-free algorithms are necessarily designed so that, even if you crash and stop executing, other processes can fix any mess you made (that would prevent them from making progress), and continue performing operations</a:t>
            </a:r>
          </a:p>
          <a:p>
            <a:pPr lvl="1" rtl="0" fontAlgn="ctr"/>
            <a:r>
              <a:rPr lang="en-CA" sz="1200" kern="1200" dirty="0" smtClean="0">
                <a:solidFill>
                  <a:schemeClr val="tx1"/>
                </a:solidFill>
                <a:effectLst/>
                <a:latin typeface="+mn-lt"/>
                <a:ea typeface="+mn-ea"/>
                <a:cs typeface="+mn-cs"/>
              </a:rPr>
              <a:t>Can't wait for someone to finish if they block our progress; we have to help them</a:t>
            </a:r>
          </a:p>
          <a:p>
            <a:pPr lvl="1" rtl="0" fontAlgn="ctr"/>
            <a:r>
              <a:rPr lang="en-CA" sz="1200" kern="1200" dirty="0" smtClean="0">
                <a:solidFill>
                  <a:schemeClr val="tx1"/>
                </a:solidFill>
                <a:effectLst/>
                <a:latin typeface="+mn-lt"/>
                <a:ea typeface="+mn-ea"/>
                <a:cs typeface="+mn-cs"/>
              </a:rPr>
              <a:t>Consequently, operations are structured into a preamble, during which the operation cannot impede the progress of another operation, and then a body of work that can be performed by a helper, on our behalf. This body of work can be packaged into a help() routine.</a:t>
            </a:r>
          </a:p>
          <a:p>
            <a:pPr lvl="1" rtl="0" fontAlgn="ctr"/>
            <a:r>
              <a:rPr lang="en-CA" sz="1200" kern="1200" dirty="0" smtClean="0">
                <a:solidFill>
                  <a:schemeClr val="tx1"/>
                </a:solidFill>
                <a:effectLst/>
                <a:latin typeface="+mn-lt"/>
                <a:ea typeface="+mn-ea"/>
                <a:cs typeface="+mn-cs"/>
              </a:rPr>
              <a:t>Since helpers might also crash, it must be possible for many processes to help a single operation; to ensure that different helpers do not make contradictory changes, help() is typically </a:t>
            </a:r>
            <a:r>
              <a:rPr lang="en-CA" sz="1200" kern="1200" dirty="0" err="1" smtClean="0">
                <a:solidFill>
                  <a:schemeClr val="tx1"/>
                </a:solidFill>
                <a:effectLst/>
                <a:latin typeface="+mn-lt"/>
                <a:ea typeface="+mn-ea"/>
                <a:cs typeface="+mn-cs"/>
              </a:rPr>
              <a:t>reentrant</a:t>
            </a:r>
            <a:r>
              <a:rPr lang="en-CA" sz="1200" kern="1200" dirty="0" smtClean="0">
                <a:solidFill>
                  <a:schemeClr val="tx1"/>
                </a:solidFill>
                <a:effectLst/>
                <a:latin typeface="+mn-lt"/>
                <a:ea typeface="+mn-ea"/>
                <a:cs typeface="+mn-cs"/>
              </a:rPr>
              <a:t> and idempotent</a:t>
            </a:r>
          </a:p>
          <a:p>
            <a:pPr lvl="1" rtl="0" fontAlgn="ctr"/>
            <a:r>
              <a:rPr lang="en-CA" sz="1200" kern="1200" dirty="0" smtClean="0">
                <a:solidFill>
                  <a:schemeClr val="tx1"/>
                </a:solidFill>
                <a:effectLst/>
                <a:latin typeface="+mn-lt"/>
                <a:ea typeface="+mn-ea"/>
                <a:cs typeface="+mn-cs"/>
              </a:rPr>
              <a:t>To make the help routine idempotent, even if the data structure is in constant flux, all data necessary to perform the operation is usually packaged in a descriptor object that serves as the argument to help(). Typically the help() routine will perform a predetermined sequence of CAS steps and writes, and the old/new values for these steps are stored in the descriptor.</a:t>
            </a:r>
          </a:p>
          <a:p>
            <a:pPr lvl="1" rtl="0" fontAlgn="ctr"/>
            <a:r>
              <a:rPr lang="en-CA" sz="1200" kern="1200" dirty="0" smtClean="0">
                <a:solidFill>
                  <a:schemeClr val="tx1"/>
                </a:solidFill>
                <a:effectLst/>
                <a:latin typeface="+mn-lt"/>
                <a:ea typeface="+mn-ea"/>
                <a:cs typeface="+mn-cs"/>
              </a:rPr>
              <a:t>Some algorithms do not have descriptors, and complicated ad hoc arguments are made to show that different helpers do not make contradictory changes. These types of algorithms would require ad hoc arguments to use DEBRA+.</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CA" dirty="0" smtClean="0"/>
          </a:p>
        </p:txBody>
      </p:sp>
      <p:sp>
        <p:nvSpPr>
          <p:cNvPr id="4" name="Slide Number Placeholder 3"/>
          <p:cNvSpPr>
            <a:spLocks noGrp="1"/>
          </p:cNvSpPr>
          <p:nvPr>
            <p:ph type="sldNum" sz="quarter" idx="10"/>
          </p:nvPr>
        </p:nvSpPr>
        <p:spPr/>
        <p:txBody>
          <a:bodyPr/>
          <a:lstStyle/>
          <a:p>
            <a:fld id="{71756916-84EE-4615-90E5-98F9D7A64C90}" type="slidenum">
              <a:rPr lang="en-CA" smtClean="0"/>
              <a:t>23</a:t>
            </a:fld>
            <a:endParaRPr lang="en-CA"/>
          </a:p>
        </p:txBody>
      </p:sp>
    </p:spTree>
    <p:extLst>
      <p:ext uri="{BB962C8B-B14F-4D97-AF65-F5344CB8AC3E}">
        <p14:creationId xmlns:p14="http://schemas.microsoft.com/office/powerpoint/2010/main" val="3391486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In this talk, I consider an asynchronous shared memory system with registers and </a:t>
            </a:r>
            <a:r>
              <a:rPr lang="en-CA" dirty="0" err="1" smtClean="0"/>
              <a:t>cas</a:t>
            </a:r>
            <a:r>
              <a:rPr lang="en-CA" dirty="0" smtClean="0"/>
              <a:t> objects…</a:t>
            </a:r>
            <a:endParaRPr lang="en-CA" dirty="0"/>
          </a:p>
        </p:txBody>
      </p:sp>
      <p:sp>
        <p:nvSpPr>
          <p:cNvPr id="4" name="Slide Number Placeholder 3"/>
          <p:cNvSpPr>
            <a:spLocks noGrp="1"/>
          </p:cNvSpPr>
          <p:nvPr>
            <p:ph type="sldNum" sz="quarter" idx="10"/>
          </p:nvPr>
        </p:nvSpPr>
        <p:spPr/>
        <p:txBody>
          <a:bodyPr/>
          <a:lstStyle/>
          <a:p>
            <a:fld id="{71756916-84EE-4615-90E5-98F9D7A64C90}" type="slidenum">
              <a:rPr lang="en-CA" smtClean="0"/>
              <a:t>4</a:t>
            </a:fld>
            <a:endParaRPr lang="en-CA"/>
          </a:p>
        </p:txBody>
      </p:sp>
    </p:spTree>
    <p:extLst>
      <p:ext uri="{BB962C8B-B14F-4D97-AF65-F5344CB8AC3E}">
        <p14:creationId xmlns:p14="http://schemas.microsoft.com/office/powerpoint/2010/main" val="2414330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smtClean="0"/>
              <a:t>15:48</a:t>
            </a:r>
          </a:p>
        </p:txBody>
      </p:sp>
      <p:sp>
        <p:nvSpPr>
          <p:cNvPr id="4" name="Slide Number Placeholder 3"/>
          <p:cNvSpPr>
            <a:spLocks noGrp="1"/>
          </p:cNvSpPr>
          <p:nvPr>
            <p:ph type="sldNum" sz="quarter" idx="10"/>
          </p:nvPr>
        </p:nvSpPr>
        <p:spPr/>
        <p:txBody>
          <a:bodyPr/>
          <a:lstStyle/>
          <a:p>
            <a:fld id="{71756916-84EE-4615-90E5-98F9D7A64C90}" type="slidenum">
              <a:rPr lang="en-CA" smtClean="0"/>
              <a:t>24</a:t>
            </a:fld>
            <a:endParaRPr lang="en-CA"/>
          </a:p>
        </p:txBody>
      </p:sp>
    </p:spTree>
    <p:extLst>
      <p:ext uri="{BB962C8B-B14F-4D97-AF65-F5344CB8AC3E}">
        <p14:creationId xmlns:p14="http://schemas.microsoft.com/office/powerpoint/2010/main" val="23885923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aseline="0" dirty="0" smtClean="0"/>
          </a:p>
        </p:txBody>
      </p:sp>
      <p:sp>
        <p:nvSpPr>
          <p:cNvPr id="4" name="Slide Number Placeholder 3"/>
          <p:cNvSpPr>
            <a:spLocks noGrp="1"/>
          </p:cNvSpPr>
          <p:nvPr>
            <p:ph type="sldNum" sz="quarter" idx="10"/>
          </p:nvPr>
        </p:nvSpPr>
        <p:spPr/>
        <p:txBody>
          <a:bodyPr/>
          <a:lstStyle/>
          <a:p>
            <a:fld id="{71756916-84EE-4615-90E5-98F9D7A64C90}" type="slidenum">
              <a:rPr lang="en-CA" smtClean="0"/>
              <a:t>25</a:t>
            </a:fld>
            <a:endParaRPr lang="en-CA"/>
          </a:p>
        </p:txBody>
      </p:sp>
    </p:spTree>
    <p:extLst>
      <p:ext uri="{BB962C8B-B14F-4D97-AF65-F5344CB8AC3E}">
        <p14:creationId xmlns:p14="http://schemas.microsoft.com/office/powerpoint/2010/main" val="23885923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We cannot simply restart our operation if the descriptor was initialized, because we may have already started helping it, and made our descriptor visible to other</a:t>
            </a:r>
            <a:r>
              <a:rPr lang="en-CA" baseline="0" dirty="0" smtClean="0"/>
              <a:t> processes</a:t>
            </a:r>
            <a:r>
              <a:rPr lang="en-CA" dirty="0" smtClean="0"/>
              <a:t>.</a:t>
            </a:r>
          </a:p>
          <a:p>
            <a:r>
              <a:rPr lang="en-CA" dirty="0" smtClean="0"/>
              <a:t>So,</a:t>
            </a:r>
            <a:r>
              <a:rPr lang="en-CA" baseline="0" dirty="0" smtClean="0"/>
              <a:t> </a:t>
            </a:r>
            <a:r>
              <a:rPr lang="en-CA" dirty="0" smtClean="0"/>
              <a:t>another process may have started</a:t>
            </a:r>
            <a:r>
              <a:rPr lang="en-CA" baseline="0" dirty="0" smtClean="0"/>
              <a:t> </a:t>
            </a:r>
            <a:r>
              <a:rPr lang="en-CA" dirty="0" smtClean="0"/>
              <a:t>helping us. If we, or another process, already</a:t>
            </a:r>
            <a:r>
              <a:rPr lang="en-CA" baseline="0" dirty="0" smtClean="0"/>
              <a:t> performed our</a:t>
            </a:r>
            <a:r>
              <a:rPr lang="en-CA" dirty="0" smtClean="0"/>
              <a:t> </a:t>
            </a:r>
            <a:r>
              <a:rPr lang="en-CA" baseline="0" dirty="0" smtClean="0"/>
              <a:t>operation, and we restart it, then it will be performed twice.</a:t>
            </a:r>
          </a:p>
          <a:p>
            <a:endParaRPr lang="en-CA" baseline="0" dirty="0" smtClean="0"/>
          </a:p>
          <a:p>
            <a:r>
              <a:rPr lang="en-CA" baseline="0" dirty="0" smtClean="0"/>
              <a:t>One subtlety is that when we are neutralized and are sent our recovery code, we are now quiescent, which means we are not allowed to hold any pointers to records that have been in the data structure. Yet, we need a way to look at our descriptor, and help our own operation. But, we don’t need unrestricted access to the data structure, we just want to be able to access a small set of records, namely, our descriptor, and the records that Help will access. So, in the paper, we add another mechanism that lets us very efficiently protect a small number of records so they cannot be reclaimed (even though we are quiescent) until we have finished our recovery code.</a:t>
            </a:r>
          </a:p>
        </p:txBody>
      </p:sp>
      <p:sp>
        <p:nvSpPr>
          <p:cNvPr id="4" name="Slide Number Placeholder 3"/>
          <p:cNvSpPr>
            <a:spLocks noGrp="1"/>
          </p:cNvSpPr>
          <p:nvPr>
            <p:ph type="sldNum" sz="quarter" idx="10"/>
          </p:nvPr>
        </p:nvSpPr>
        <p:spPr/>
        <p:txBody>
          <a:bodyPr/>
          <a:lstStyle/>
          <a:p>
            <a:fld id="{71756916-84EE-4615-90E5-98F9D7A64C90}" type="slidenum">
              <a:rPr lang="en-CA" smtClean="0"/>
              <a:t>26</a:t>
            </a:fld>
            <a:endParaRPr lang="en-CA"/>
          </a:p>
        </p:txBody>
      </p:sp>
    </p:spTree>
    <p:extLst>
      <p:ext uri="{BB962C8B-B14F-4D97-AF65-F5344CB8AC3E}">
        <p14:creationId xmlns:p14="http://schemas.microsoft.com/office/powerpoint/2010/main" val="23885923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1756916-84EE-4615-90E5-98F9D7A64C90}" type="slidenum">
              <a:rPr lang="en-CA" smtClean="0"/>
              <a:t>28</a:t>
            </a:fld>
            <a:endParaRPr lang="en-CA"/>
          </a:p>
        </p:txBody>
      </p:sp>
    </p:spTree>
    <p:extLst>
      <p:ext uri="{BB962C8B-B14F-4D97-AF65-F5344CB8AC3E}">
        <p14:creationId xmlns:p14="http://schemas.microsoft.com/office/powerpoint/2010/main" val="2647336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1756916-84EE-4615-90E5-98F9D7A64C90}" type="slidenum">
              <a:rPr lang="en-CA" smtClean="0"/>
              <a:t>29</a:t>
            </a:fld>
            <a:endParaRPr lang="en-CA"/>
          </a:p>
        </p:txBody>
      </p:sp>
    </p:spTree>
    <p:extLst>
      <p:ext uri="{BB962C8B-B14F-4D97-AF65-F5344CB8AC3E}">
        <p14:creationId xmlns:p14="http://schemas.microsoft.com/office/powerpoint/2010/main" val="34627404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Many</a:t>
            </a:r>
            <a:r>
              <a:rPr lang="en-CA" baseline="0" dirty="0" smtClean="0"/>
              <a:t> more experiments in the paper</a:t>
            </a:r>
            <a:endParaRPr lang="en-CA" dirty="0"/>
          </a:p>
        </p:txBody>
      </p:sp>
      <p:sp>
        <p:nvSpPr>
          <p:cNvPr id="4" name="Slide Number Placeholder 3"/>
          <p:cNvSpPr>
            <a:spLocks noGrp="1"/>
          </p:cNvSpPr>
          <p:nvPr>
            <p:ph type="sldNum" sz="quarter" idx="10"/>
          </p:nvPr>
        </p:nvSpPr>
        <p:spPr/>
        <p:txBody>
          <a:bodyPr/>
          <a:lstStyle/>
          <a:p>
            <a:fld id="{71756916-84EE-4615-90E5-98F9D7A64C90}" type="slidenum">
              <a:rPr lang="en-CA" smtClean="0"/>
              <a:t>30</a:t>
            </a:fld>
            <a:endParaRPr lang="en-CA"/>
          </a:p>
        </p:txBody>
      </p:sp>
    </p:spTree>
    <p:extLst>
      <p:ext uri="{BB962C8B-B14F-4D97-AF65-F5344CB8AC3E}">
        <p14:creationId xmlns:p14="http://schemas.microsoft.com/office/powerpoint/2010/main" val="34627404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Here are some all search workloads. DEBRA and DEBRA+ are at or near the top of every graph.</a:t>
            </a:r>
            <a:endParaRPr lang="en-CA" dirty="0"/>
          </a:p>
        </p:txBody>
      </p:sp>
      <p:sp>
        <p:nvSpPr>
          <p:cNvPr id="4" name="Slide Number Placeholder 3"/>
          <p:cNvSpPr>
            <a:spLocks noGrp="1"/>
          </p:cNvSpPr>
          <p:nvPr>
            <p:ph type="sldNum" sz="quarter" idx="10"/>
          </p:nvPr>
        </p:nvSpPr>
        <p:spPr/>
        <p:txBody>
          <a:bodyPr/>
          <a:lstStyle/>
          <a:p>
            <a:fld id="{71756916-84EE-4615-90E5-98F9D7A64C90}" type="slidenum">
              <a:rPr lang="en-CA" smtClean="0"/>
              <a:t>31</a:t>
            </a:fld>
            <a:endParaRPr lang="en-CA"/>
          </a:p>
        </p:txBody>
      </p:sp>
    </p:spTree>
    <p:extLst>
      <p:ext uri="{BB962C8B-B14F-4D97-AF65-F5344CB8AC3E}">
        <p14:creationId xmlns:p14="http://schemas.microsoft.com/office/powerpoint/2010/main" val="25672971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smtClean="0">
                <a:solidFill>
                  <a:schemeClr val="tx1"/>
                </a:solidFill>
                <a:effectLst/>
                <a:latin typeface="+mn-lt"/>
                <a:ea typeface="+mn-ea"/>
                <a:cs typeface="+mn-cs"/>
              </a:rPr>
              <a:t>The paper also defines and gives an implementation of a record manager, which enabled me to easily try out different memory reclamation schemes with any particular data </a:t>
            </a:r>
            <a:r>
              <a:rPr lang="en-CA" sz="1200" b="0" i="0" kern="1200" smtClean="0">
                <a:solidFill>
                  <a:schemeClr val="tx1"/>
                </a:solidFill>
                <a:effectLst/>
                <a:latin typeface="+mn-lt"/>
                <a:ea typeface="+mn-ea"/>
                <a:cs typeface="+mn-cs"/>
              </a:rPr>
              <a:t>structure.</a:t>
            </a:r>
          </a:p>
          <a:p>
            <a:endParaRPr lang="en-CA" sz="1200" b="0" i="0" kern="1200" dirty="0" smtClean="0">
              <a:solidFill>
                <a:schemeClr val="tx1"/>
              </a:solidFill>
              <a:effectLst/>
              <a:latin typeface="+mn-lt"/>
              <a:ea typeface="+mn-ea"/>
              <a:cs typeface="+mn-cs"/>
            </a:endParaRPr>
          </a:p>
          <a:p>
            <a:r>
              <a:rPr lang="en-CA" dirty="0" smtClean="0"/>
              <a:t>-------------------------</a:t>
            </a:r>
          </a:p>
          <a:p>
            <a:r>
              <a:rPr lang="en-CA" dirty="0" smtClean="0"/>
              <a:t>I’ll </a:t>
            </a:r>
            <a:r>
              <a:rPr lang="en-CA" dirty="0" smtClean="0"/>
              <a:t>end by saying</a:t>
            </a:r>
            <a:r>
              <a:rPr lang="en-CA" baseline="0" dirty="0" smtClean="0"/>
              <a:t> that</a:t>
            </a:r>
            <a:r>
              <a:rPr lang="en-CA" dirty="0" smtClean="0"/>
              <a:t> there</a:t>
            </a:r>
            <a:r>
              <a:rPr lang="en-CA" baseline="0" dirty="0" smtClean="0"/>
              <a:t> is a lot of stuff in the paper that I haven’t had a chance to touch on, so, if this interests you, I encourage you to take a look at the paper.</a:t>
            </a:r>
          </a:p>
          <a:p>
            <a:endParaRPr lang="en-CA" dirty="0" smtClean="0"/>
          </a:p>
          <a:p>
            <a:endParaRPr lang="en-CA" dirty="0" smtClean="0"/>
          </a:p>
          <a:p>
            <a:r>
              <a:rPr lang="en-CA" dirty="0" smtClean="0"/>
              <a:t>----------------------------</a:t>
            </a:r>
          </a:p>
          <a:p>
            <a:r>
              <a:rPr lang="en-CA" dirty="0" smtClean="0"/>
              <a:t>I’ll end by saying: there</a:t>
            </a:r>
            <a:r>
              <a:rPr lang="en-CA" baseline="0" dirty="0" smtClean="0"/>
              <a:t> is lots of stuff in the paper that I haven’t had a chance to touch on in this talk. For instance, I introduced a record manager abstraction, which provides a nice way to write C++ code for your data structure once, and easily swap out different memory reclamation schemes, allocators, </a:t>
            </a:r>
            <a:r>
              <a:rPr lang="en-CA" baseline="0" dirty="0" err="1" smtClean="0"/>
              <a:t>deallocators</a:t>
            </a:r>
            <a:r>
              <a:rPr lang="en-CA" baseline="0" dirty="0" smtClean="0"/>
              <a:t> and object pools, all by changing a single line of code, incurring essentially zero runtime overhead. So, if this interests you, I encourage you to take a look at the paper.</a:t>
            </a:r>
            <a:endParaRPr lang="en-CA" dirty="0"/>
          </a:p>
        </p:txBody>
      </p:sp>
      <p:sp>
        <p:nvSpPr>
          <p:cNvPr id="4" name="Slide Number Placeholder 3"/>
          <p:cNvSpPr>
            <a:spLocks noGrp="1"/>
          </p:cNvSpPr>
          <p:nvPr>
            <p:ph type="sldNum" sz="quarter" idx="10"/>
          </p:nvPr>
        </p:nvSpPr>
        <p:spPr/>
        <p:txBody>
          <a:bodyPr/>
          <a:lstStyle/>
          <a:p>
            <a:fld id="{71756916-84EE-4615-90E5-98F9D7A64C90}" type="slidenum">
              <a:rPr lang="en-CA" smtClean="0"/>
              <a:t>32</a:t>
            </a:fld>
            <a:endParaRPr lang="en-CA"/>
          </a:p>
        </p:txBody>
      </p:sp>
    </p:spTree>
    <p:extLst>
      <p:ext uri="{BB962C8B-B14F-4D97-AF65-F5344CB8AC3E}">
        <p14:creationId xmlns:p14="http://schemas.microsoft.com/office/powerpoint/2010/main" val="1615998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There has been lots of work on automatic garbage collection, but it is out of scope for this talk. Non-automatic techniques allow more efficiency,</a:t>
            </a:r>
            <a:r>
              <a:rPr lang="en-CA" baseline="0" dirty="0" smtClean="0"/>
              <a:t> but they require the programmer to invoke functions when certain events occur, for instance,</a:t>
            </a:r>
            <a:endParaRPr lang="en-CA" dirty="0"/>
          </a:p>
        </p:txBody>
      </p:sp>
      <p:sp>
        <p:nvSpPr>
          <p:cNvPr id="4" name="Slide Number Placeholder 3"/>
          <p:cNvSpPr>
            <a:spLocks noGrp="1"/>
          </p:cNvSpPr>
          <p:nvPr>
            <p:ph type="sldNum" sz="quarter" idx="10"/>
          </p:nvPr>
        </p:nvSpPr>
        <p:spPr/>
        <p:txBody>
          <a:bodyPr/>
          <a:lstStyle/>
          <a:p>
            <a:fld id="{71756916-84EE-4615-90E5-98F9D7A64C90}" type="slidenum">
              <a:rPr lang="en-CA" smtClean="0"/>
              <a:t>5</a:t>
            </a:fld>
            <a:endParaRPr lang="en-CA"/>
          </a:p>
        </p:txBody>
      </p:sp>
    </p:spTree>
    <p:extLst>
      <p:ext uri="{BB962C8B-B14F-4D97-AF65-F5344CB8AC3E}">
        <p14:creationId xmlns:p14="http://schemas.microsoft.com/office/powerpoint/2010/main" val="2358302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HPs offer the following guarantee:</a:t>
            </a:r>
          </a:p>
          <a:p>
            <a:r>
              <a:rPr lang="en-CA" sz="1200" b="0" i="0" u="none" strike="noStrike" kern="1200" baseline="0" dirty="0" smtClean="0">
                <a:solidFill>
                  <a:schemeClr val="tx1"/>
                </a:solidFill>
                <a:latin typeface="+mn-lt"/>
                <a:ea typeface="+mn-ea"/>
                <a:cs typeface="+mn-cs"/>
              </a:rPr>
              <a:t>If the record is not in the data structure, then the</a:t>
            </a:r>
          </a:p>
          <a:p>
            <a:r>
              <a:rPr lang="en-CA" sz="1200" b="0" i="0" u="none" strike="noStrike" kern="1200" baseline="0" dirty="0" smtClean="0">
                <a:solidFill>
                  <a:schemeClr val="tx1"/>
                </a:solidFill>
                <a:latin typeface="+mn-lt"/>
                <a:ea typeface="+mn-ea"/>
                <a:cs typeface="+mn-cs"/>
              </a:rPr>
              <a:t>process can behave as if its operation had failed due to contention</a:t>
            </a:r>
          </a:p>
          <a:p>
            <a:r>
              <a:rPr lang="en-CA" sz="1200" b="0" i="0" u="none" strike="noStrike" kern="1200" baseline="0" dirty="0" smtClean="0">
                <a:solidFill>
                  <a:schemeClr val="tx1"/>
                </a:solidFill>
                <a:latin typeface="+mn-lt"/>
                <a:ea typeface="+mn-ea"/>
                <a:cs typeface="+mn-cs"/>
              </a:rPr>
              <a:t>(typically by aborting and restarting its operation), without threatening</a:t>
            </a:r>
          </a:p>
          <a:p>
            <a:r>
              <a:rPr lang="en-CA" sz="1200" b="0" i="0" u="none" strike="noStrike" kern="1200" baseline="0" dirty="0" smtClean="0">
                <a:solidFill>
                  <a:schemeClr val="tx1"/>
                </a:solidFill>
                <a:latin typeface="+mn-lt"/>
                <a:ea typeface="+mn-ea"/>
                <a:cs typeface="+mn-cs"/>
              </a:rPr>
              <a:t>the progress guarantees of the data structure.</a:t>
            </a:r>
            <a:endParaRPr lang="en-CA" dirty="0"/>
          </a:p>
        </p:txBody>
      </p:sp>
      <p:sp>
        <p:nvSpPr>
          <p:cNvPr id="4" name="Slide Number Placeholder 3"/>
          <p:cNvSpPr>
            <a:spLocks noGrp="1"/>
          </p:cNvSpPr>
          <p:nvPr>
            <p:ph type="sldNum" sz="quarter" idx="10"/>
          </p:nvPr>
        </p:nvSpPr>
        <p:spPr/>
        <p:txBody>
          <a:bodyPr/>
          <a:lstStyle/>
          <a:p>
            <a:fld id="{71756916-84EE-4615-90E5-98F9D7A64C90}" type="slidenum">
              <a:rPr lang="en-CA" smtClean="0"/>
              <a:t>6</a:t>
            </a:fld>
            <a:endParaRPr lang="en-CA"/>
          </a:p>
        </p:txBody>
      </p:sp>
    </p:spTree>
    <p:extLst>
      <p:ext uri="{BB962C8B-B14F-4D97-AF65-F5344CB8AC3E}">
        <p14:creationId xmlns:p14="http://schemas.microsoft.com/office/powerpoint/2010/main" val="2818740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To acquire the HP to i, r reads and announces the pointer to i, and must then verify that i is in the list.</a:t>
            </a:r>
          </a:p>
          <a:p>
            <a:r>
              <a:rPr lang="en-CA" sz="1200" b="0" i="0" u="none" strike="noStrike" kern="1200" baseline="0" dirty="0" smtClean="0">
                <a:solidFill>
                  <a:schemeClr val="tx1"/>
                </a:solidFill>
                <a:latin typeface="+mn-lt"/>
                <a:ea typeface="+mn-ea"/>
                <a:cs typeface="+mn-cs"/>
              </a:rPr>
              <a:t>This is typically determined by looking at the next pointer of f, and restarting if it is marked.</a:t>
            </a:r>
          </a:p>
          <a:p>
            <a:r>
              <a:rPr lang="en-CA" sz="1200" b="0" i="0" u="none" strike="noStrike" kern="1200" baseline="0" dirty="0" smtClean="0">
                <a:solidFill>
                  <a:schemeClr val="tx1"/>
                </a:solidFill>
                <a:latin typeface="+mn-lt"/>
                <a:ea typeface="+mn-ea"/>
                <a:cs typeface="+mn-cs"/>
              </a:rPr>
              <a:t>As I mentioned before, restarting is permitted by HP is i is actually retired.</a:t>
            </a:r>
          </a:p>
          <a:p>
            <a:r>
              <a:rPr lang="en-CA" sz="1200" b="0" i="0" u="none" strike="noStrike" kern="1200" baseline="0" dirty="0" smtClean="0">
                <a:solidFill>
                  <a:schemeClr val="tx1"/>
                </a:solidFill>
                <a:latin typeface="+mn-lt"/>
                <a:ea typeface="+mn-ea"/>
                <a:cs typeface="+mn-cs"/>
              </a:rPr>
              <a:t>However, restarting in this case is not permitted, because i is still in the list.</a:t>
            </a:r>
          </a:p>
          <a:p>
            <a:r>
              <a:rPr lang="en-CA" sz="1200" b="0" i="0" u="none" strike="noStrike" kern="1200" baseline="0" dirty="0" smtClean="0">
                <a:solidFill>
                  <a:schemeClr val="tx1"/>
                </a:solidFill>
                <a:latin typeface="+mn-lt"/>
                <a:ea typeface="+mn-ea"/>
                <a:cs typeface="+mn-cs"/>
              </a:rPr>
              <a:t>In fact, restarting the operation will result in the exact same situation, which breaks the list’s non-blocking progress guarantee.</a:t>
            </a:r>
          </a:p>
          <a:p>
            <a:endParaRPr lang="en-CA" sz="1200" b="0" i="0" u="none" strike="noStrike" kern="1200" baseline="0" dirty="0" smtClean="0">
              <a:solidFill>
                <a:schemeClr val="tx1"/>
              </a:solidFill>
              <a:latin typeface="+mn-lt"/>
              <a:ea typeface="+mn-ea"/>
              <a:cs typeface="+mn-cs"/>
            </a:endParaRPr>
          </a:p>
          <a:p>
            <a:r>
              <a:rPr lang="en-CA" sz="1200" b="0" i="0" u="none" strike="noStrike" kern="1200" baseline="0" dirty="0" smtClean="0">
                <a:solidFill>
                  <a:schemeClr val="tx1"/>
                </a:solidFill>
                <a:latin typeface="+mn-lt"/>
                <a:ea typeface="+mn-ea"/>
                <a:cs typeface="+mn-cs"/>
              </a:rPr>
              <a:t>To get around this, r must find some way to determine whether i is actually in the list.</a:t>
            </a:r>
          </a:p>
          <a:p>
            <a:r>
              <a:rPr lang="en-CA" sz="1200" b="0" i="0" u="none" strike="noStrike" kern="1200" baseline="0" dirty="0" smtClean="0">
                <a:solidFill>
                  <a:schemeClr val="tx1"/>
                </a:solidFill>
                <a:latin typeface="+mn-lt"/>
                <a:ea typeface="+mn-ea"/>
                <a:cs typeface="+mn-cs"/>
              </a:rPr>
              <a:t>One option is for r to go back in the list until it reaches an unmarked pointer, and then search for i from there.</a:t>
            </a:r>
          </a:p>
          <a:p>
            <a:r>
              <a:rPr lang="en-CA" sz="1200" b="0" i="0" u="none" strike="noStrike" kern="1200" baseline="0" dirty="0" smtClean="0">
                <a:solidFill>
                  <a:schemeClr val="tx1"/>
                </a:solidFill>
                <a:latin typeface="+mn-lt"/>
                <a:ea typeface="+mn-ea"/>
                <a:cs typeface="+mn-cs"/>
              </a:rPr>
              <a:t>However, unless r has already acquired HPs to every node it will return to, it can encounter the same problem while moving backwards.</a:t>
            </a:r>
          </a:p>
          <a:p>
            <a:r>
              <a:rPr lang="en-CA" sz="1200" b="0" i="0" u="none" strike="noStrike" kern="1200" baseline="0" dirty="0" smtClean="0">
                <a:solidFill>
                  <a:schemeClr val="tx1"/>
                </a:solidFill>
                <a:latin typeface="+mn-lt"/>
                <a:ea typeface="+mn-ea"/>
                <a:cs typeface="+mn-cs"/>
              </a:rPr>
              <a:t>Furthermore, even after r reaches an unmarked node, it can encounter the same problem while searching for i from that node.</a:t>
            </a:r>
          </a:p>
          <a:p>
            <a:r>
              <a:rPr lang="en-CA" sz="1200" b="0" i="0" u="none" strike="noStrike" kern="1200" baseline="0" dirty="0" smtClean="0">
                <a:solidFill>
                  <a:schemeClr val="tx1"/>
                </a:solidFill>
                <a:latin typeface="+mn-lt"/>
                <a:ea typeface="+mn-ea"/>
                <a:cs typeface="+mn-cs"/>
              </a:rPr>
              <a:t>This can also happen if r starts from the beginning, instead of going backwards. [4:47]</a:t>
            </a:r>
            <a:endParaRPr lang="en-US" dirty="0"/>
          </a:p>
        </p:txBody>
      </p:sp>
      <p:sp>
        <p:nvSpPr>
          <p:cNvPr id="4" name="Slide Number Placeholder 3"/>
          <p:cNvSpPr>
            <a:spLocks noGrp="1"/>
          </p:cNvSpPr>
          <p:nvPr>
            <p:ph type="sldNum" sz="quarter" idx="10"/>
          </p:nvPr>
        </p:nvSpPr>
        <p:spPr/>
        <p:txBody>
          <a:bodyPr/>
          <a:lstStyle/>
          <a:p>
            <a:fld id="{0CB31205-BE31-4651-9835-2CD982F69907}" type="slidenum">
              <a:rPr lang="en-US" smtClean="0"/>
              <a:t>7</a:t>
            </a:fld>
            <a:endParaRPr lang="en-US"/>
          </a:p>
        </p:txBody>
      </p:sp>
    </p:spTree>
    <p:extLst>
      <p:ext uri="{BB962C8B-B14F-4D97-AF65-F5344CB8AC3E}">
        <p14:creationId xmlns:p14="http://schemas.microsoft.com/office/powerpoint/2010/main" val="1449410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1756916-84EE-4615-90E5-98F9D7A64C90}" type="slidenum">
              <a:rPr lang="en-CA" smtClean="0"/>
              <a:t>8</a:t>
            </a:fld>
            <a:endParaRPr lang="en-CA"/>
          </a:p>
        </p:txBody>
      </p:sp>
    </p:spTree>
    <p:extLst>
      <p:ext uri="{BB962C8B-B14F-4D97-AF65-F5344CB8AC3E}">
        <p14:creationId xmlns:p14="http://schemas.microsoft.com/office/powerpoint/2010/main" val="2451952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Before e-2</a:t>
            </a:r>
            <a:r>
              <a:rPr lang="en-CA" sz="1200" kern="1200" baseline="0" dirty="0" smtClean="0">
                <a:solidFill>
                  <a:schemeClr val="tx1"/>
                </a:solidFill>
                <a:effectLst/>
                <a:latin typeface="+mn-lt"/>
                <a:ea typeface="+mn-ea"/>
                <a:cs typeface="+mn-cs"/>
              </a:rPr>
              <a:t> -&gt; e-1, no process could have announced e-1. Before e-1 -&gt; e, every process had announced e-1, so, every process started a new operation, which means the interval between these two times is a grace period. {next} Similarly, we have a grace period between these two points.</a:t>
            </a:r>
            <a:endParaRPr lang="en-US" dirty="0"/>
          </a:p>
        </p:txBody>
      </p:sp>
      <p:sp>
        <p:nvSpPr>
          <p:cNvPr id="4" name="Slide Number Placeholder 3"/>
          <p:cNvSpPr>
            <a:spLocks noGrp="1"/>
          </p:cNvSpPr>
          <p:nvPr>
            <p:ph type="sldNum" sz="quarter" idx="10"/>
          </p:nvPr>
        </p:nvSpPr>
        <p:spPr/>
        <p:txBody>
          <a:bodyPr/>
          <a:lstStyle/>
          <a:p>
            <a:fld id="{0CB31205-BE31-4651-9835-2CD982F69907}" type="slidenum">
              <a:rPr lang="en-US" smtClean="0"/>
              <a:t>9</a:t>
            </a:fld>
            <a:endParaRPr lang="en-US"/>
          </a:p>
        </p:txBody>
      </p:sp>
    </p:spTree>
    <p:extLst>
      <p:ext uri="{BB962C8B-B14F-4D97-AF65-F5344CB8AC3E}">
        <p14:creationId xmlns:p14="http://schemas.microsoft.com/office/powerpoint/2010/main" val="2630299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it turns out you can do this with only 3 limbo bags.</a:t>
            </a:r>
            <a:endParaRPr lang="en-US" dirty="0"/>
          </a:p>
        </p:txBody>
      </p:sp>
      <p:sp>
        <p:nvSpPr>
          <p:cNvPr id="4" name="Slide Number Placeholder 3"/>
          <p:cNvSpPr>
            <a:spLocks noGrp="1"/>
          </p:cNvSpPr>
          <p:nvPr>
            <p:ph type="sldNum" sz="quarter" idx="10"/>
          </p:nvPr>
        </p:nvSpPr>
        <p:spPr/>
        <p:txBody>
          <a:bodyPr/>
          <a:lstStyle/>
          <a:p>
            <a:fld id="{0CB31205-BE31-4651-9835-2CD982F69907}" type="slidenum">
              <a:rPr lang="en-US" smtClean="0"/>
              <a:t>10</a:t>
            </a:fld>
            <a:endParaRPr lang="en-US"/>
          </a:p>
        </p:txBody>
      </p:sp>
    </p:spTree>
    <p:extLst>
      <p:ext uri="{BB962C8B-B14F-4D97-AF65-F5344CB8AC3E}">
        <p14:creationId xmlns:p14="http://schemas.microsoft.com/office/powerpoint/2010/main" val="2630299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[9:47]</a:t>
            </a:r>
            <a:endParaRPr lang="en-CA" dirty="0"/>
          </a:p>
        </p:txBody>
      </p:sp>
      <p:sp>
        <p:nvSpPr>
          <p:cNvPr id="4" name="Slide Number Placeholder 3"/>
          <p:cNvSpPr>
            <a:spLocks noGrp="1"/>
          </p:cNvSpPr>
          <p:nvPr>
            <p:ph type="sldNum" sz="quarter" idx="10"/>
          </p:nvPr>
        </p:nvSpPr>
        <p:spPr/>
        <p:txBody>
          <a:bodyPr/>
          <a:lstStyle/>
          <a:p>
            <a:fld id="{71756916-84EE-4615-90E5-98F9D7A64C90}" type="slidenum">
              <a:rPr lang="en-CA" smtClean="0"/>
              <a:t>11</a:t>
            </a:fld>
            <a:endParaRPr lang="en-CA"/>
          </a:p>
        </p:txBody>
      </p:sp>
    </p:spTree>
    <p:extLst>
      <p:ext uri="{BB962C8B-B14F-4D97-AF65-F5344CB8AC3E}">
        <p14:creationId xmlns:p14="http://schemas.microsoft.com/office/powerpoint/2010/main" val="1000066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7B832DA4-C3F7-45E1-8A8C-BF7D96C99AA8}" type="datetimeFigureOut">
              <a:rPr lang="en-CA" smtClean="0"/>
              <a:t>22/07/2015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E58F90D-204C-4935-942A-A9B31AC7973F}" type="slidenum">
              <a:rPr lang="en-CA" smtClean="0"/>
              <a:t>‹#›</a:t>
            </a:fld>
            <a:endParaRPr lang="en-CA"/>
          </a:p>
        </p:txBody>
      </p:sp>
    </p:spTree>
    <p:extLst>
      <p:ext uri="{BB962C8B-B14F-4D97-AF65-F5344CB8AC3E}">
        <p14:creationId xmlns:p14="http://schemas.microsoft.com/office/powerpoint/2010/main" val="2123271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7B832DA4-C3F7-45E1-8A8C-BF7D96C99AA8}" type="datetimeFigureOut">
              <a:rPr lang="en-CA" smtClean="0"/>
              <a:t>22/07/2015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E58F90D-204C-4935-942A-A9B31AC7973F}" type="slidenum">
              <a:rPr lang="en-CA" smtClean="0"/>
              <a:t>‹#›</a:t>
            </a:fld>
            <a:endParaRPr lang="en-CA"/>
          </a:p>
        </p:txBody>
      </p:sp>
    </p:spTree>
    <p:extLst>
      <p:ext uri="{BB962C8B-B14F-4D97-AF65-F5344CB8AC3E}">
        <p14:creationId xmlns:p14="http://schemas.microsoft.com/office/powerpoint/2010/main" val="1439438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7B832DA4-C3F7-45E1-8A8C-BF7D96C99AA8}" type="datetimeFigureOut">
              <a:rPr lang="en-CA" smtClean="0"/>
              <a:t>22/07/2015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E58F90D-204C-4935-942A-A9B31AC7973F}" type="slidenum">
              <a:rPr lang="en-CA" smtClean="0"/>
              <a:t>‹#›</a:t>
            </a:fld>
            <a:endParaRPr lang="en-CA"/>
          </a:p>
        </p:txBody>
      </p:sp>
    </p:spTree>
    <p:extLst>
      <p:ext uri="{BB962C8B-B14F-4D97-AF65-F5344CB8AC3E}">
        <p14:creationId xmlns:p14="http://schemas.microsoft.com/office/powerpoint/2010/main" val="3858142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7B832DA4-C3F7-45E1-8A8C-BF7D96C99AA8}" type="datetimeFigureOut">
              <a:rPr lang="en-CA" smtClean="0"/>
              <a:t>22/07/2015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E58F90D-204C-4935-942A-A9B31AC7973F}" type="slidenum">
              <a:rPr lang="en-CA" smtClean="0"/>
              <a:t>‹#›</a:t>
            </a:fld>
            <a:endParaRPr lang="en-CA"/>
          </a:p>
        </p:txBody>
      </p:sp>
    </p:spTree>
    <p:extLst>
      <p:ext uri="{BB962C8B-B14F-4D97-AF65-F5344CB8AC3E}">
        <p14:creationId xmlns:p14="http://schemas.microsoft.com/office/powerpoint/2010/main" val="914201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832DA4-C3F7-45E1-8A8C-BF7D96C99AA8}" type="datetimeFigureOut">
              <a:rPr lang="en-CA" smtClean="0"/>
              <a:t>22/07/2015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E58F90D-204C-4935-942A-A9B31AC7973F}" type="slidenum">
              <a:rPr lang="en-CA" smtClean="0"/>
              <a:t>‹#›</a:t>
            </a:fld>
            <a:endParaRPr lang="en-CA"/>
          </a:p>
        </p:txBody>
      </p:sp>
    </p:spTree>
    <p:extLst>
      <p:ext uri="{BB962C8B-B14F-4D97-AF65-F5344CB8AC3E}">
        <p14:creationId xmlns:p14="http://schemas.microsoft.com/office/powerpoint/2010/main" val="2561332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7B832DA4-C3F7-45E1-8A8C-BF7D96C99AA8}" type="datetimeFigureOut">
              <a:rPr lang="en-CA" smtClean="0"/>
              <a:t>22/07/2015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E58F90D-204C-4935-942A-A9B31AC7973F}" type="slidenum">
              <a:rPr lang="en-CA" smtClean="0"/>
              <a:t>‹#›</a:t>
            </a:fld>
            <a:endParaRPr lang="en-CA"/>
          </a:p>
        </p:txBody>
      </p:sp>
    </p:spTree>
    <p:extLst>
      <p:ext uri="{BB962C8B-B14F-4D97-AF65-F5344CB8AC3E}">
        <p14:creationId xmlns:p14="http://schemas.microsoft.com/office/powerpoint/2010/main" val="4266623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7B832DA4-C3F7-45E1-8A8C-BF7D96C99AA8}" type="datetimeFigureOut">
              <a:rPr lang="en-CA" smtClean="0"/>
              <a:t>22/07/2015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AE58F90D-204C-4935-942A-A9B31AC7973F}" type="slidenum">
              <a:rPr lang="en-CA" smtClean="0"/>
              <a:t>‹#›</a:t>
            </a:fld>
            <a:endParaRPr lang="en-CA"/>
          </a:p>
        </p:txBody>
      </p:sp>
    </p:spTree>
    <p:extLst>
      <p:ext uri="{BB962C8B-B14F-4D97-AF65-F5344CB8AC3E}">
        <p14:creationId xmlns:p14="http://schemas.microsoft.com/office/powerpoint/2010/main" val="34347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7B832DA4-C3F7-45E1-8A8C-BF7D96C99AA8}" type="datetimeFigureOut">
              <a:rPr lang="en-CA" smtClean="0"/>
              <a:t>22/07/2015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AE58F90D-204C-4935-942A-A9B31AC7973F}" type="slidenum">
              <a:rPr lang="en-CA" smtClean="0"/>
              <a:t>‹#›</a:t>
            </a:fld>
            <a:endParaRPr lang="en-CA"/>
          </a:p>
        </p:txBody>
      </p:sp>
    </p:spTree>
    <p:extLst>
      <p:ext uri="{BB962C8B-B14F-4D97-AF65-F5344CB8AC3E}">
        <p14:creationId xmlns:p14="http://schemas.microsoft.com/office/powerpoint/2010/main" val="1708313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832DA4-C3F7-45E1-8A8C-BF7D96C99AA8}" type="datetimeFigureOut">
              <a:rPr lang="en-CA" smtClean="0"/>
              <a:t>22/07/2015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AE58F90D-204C-4935-942A-A9B31AC7973F}" type="slidenum">
              <a:rPr lang="en-CA" smtClean="0"/>
              <a:t>‹#›</a:t>
            </a:fld>
            <a:endParaRPr lang="en-CA"/>
          </a:p>
        </p:txBody>
      </p:sp>
    </p:spTree>
    <p:extLst>
      <p:ext uri="{BB962C8B-B14F-4D97-AF65-F5344CB8AC3E}">
        <p14:creationId xmlns:p14="http://schemas.microsoft.com/office/powerpoint/2010/main" val="3597909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832DA4-C3F7-45E1-8A8C-BF7D96C99AA8}" type="datetimeFigureOut">
              <a:rPr lang="en-CA" smtClean="0"/>
              <a:t>22/07/2015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E58F90D-204C-4935-942A-A9B31AC7973F}" type="slidenum">
              <a:rPr lang="en-CA" smtClean="0"/>
              <a:t>‹#›</a:t>
            </a:fld>
            <a:endParaRPr lang="en-CA"/>
          </a:p>
        </p:txBody>
      </p:sp>
    </p:spTree>
    <p:extLst>
      <p:ext uri="{BB962C8B-B14F-4D97-AF65-F5344CB8AC3E}">
        <p14:creationId xmlns:p14="http://schemas.microsoft.com/office/powerpoint/2010/main" val="2379588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832DA4-C3F7-45E1-8A8C-BF7D96C99AA8}" type="datetimeFigureOut">
              <a:rPr lang="en-CA" smtClean="0"/>
              <a:t>22/07/2015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E58F90D-204C-4935-942A-A9B31AC7973F}" type="slidenum">
              <a:rPr lang="en-CA" smtClean="0"/>
              <a:t>‹#›</a:t>
            </a:fld>
            <a:endParaRPr lang="en-CA"/>
          </a:p>
        </p:txBody>
      </p:sp>
    </p:spTree>
    <p:extLst>
      <p:ext uri="{BB962C8B-B14F-4D97-AF65-F5344CB8AC3E}">
        <p14:creationId xmlns:p14="http://schemas.microsoft.com/office/powerpoint/2010/main" val="1130053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832DA4-C3F7-45E1-8A8C-BF7D96C99AA8}" type="datetimeFigureOut">
              <a:rPr lang="en-CA" smtClean="0"/>
              <a:t>22/07/2015</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58F90D-204C-4935-942A-A9B31AC7973F}" type="slidenum">
              <a:rPr lang="en-CA" smtClean="0"/>
              <a:t>‹#›</a:t>
            </a:fld>
            <a:endParaRPr lang="en-CA"/>
          </a:p>
        </p:txBody>
      </p:sp>
    </p:spTree>
    <p:extLst>
      <p:ext uri="{BB962C8B-B14F-4D97-AF65-F5344CB8AC3E}">
        <p14:creationId xmlns:p14="http://schemas.microsoft.com/office/powerpoint/2010/main" val="37230426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Reclaiming Memory for Lock-free Data Structures</a:t>
            </a:r>
            <a:endParaRPr lang="en-CA" dirty="0"/>
          </a:p>
        </p:txBody>
      </p:sp>
      <p:sp>
        <p:nvSpPr>
          <p:cNvPr id="3" name="Subtitle 2"/>
          <p:cNvSpPr>
            <a:spLocks noGrp="1"/>
          </p:cNvSpPr>
          <p:nvPr>
            <p:ph type="subTitle" idx="1"/>
          </p:nvPr>
        </p:nvSpPr>
        <p:spPr>
          <a:xfrm>
            <a:off x="1371600" y="3886200"/>
            <a:ext cx="6400800" cy="2567136"/>
          </a:xfrm>
        </p:spPr>
        <p:txBody>
          <a:bodyPr>
            <a:normAutofit/>
          </a:bodyPr>
          <a:lstStyle/>
          <a:p>
            <a:r>
              <a:rPr lang="en-CA" sz="3600" dirty="0" smtClean="0"/>
              <a:t>There has to be a Better Way</a:t>
            </a:r>
          </a:p>
          <a:p>
            <a:endParaRPr lang="en-CA" sz="2400" dirty="0" smtClean="0"/>
          </a:p>
          <a:p>
            <a:r>
              <a:rPr lang="en-CA" sz="2400" dirty="0" smtClean="0">
                <a:solidFill>
                  <a:schemeClr val="tx1">
                    <a:lumMod val="50000"/>
                    <a:lumOff val="50000"/>
                  </a:schemeClr>
                </a:solidFill>
              </a:rPr>
              <a:t>Trevor Brown</a:t>
            </a:r>
          </a:p>
          <a:p>
            <a:r>
              <a:rPr lang="en-CA" sz="2400" dirty="0" smtClean="0">
                <a:solidFill>
                  <a:schemeClr val="tx1">
                    <a:lumMod val="50000"/>
                    <a:lumOff val="50000"/>
                  </a:schemeClr>
                </a:solidFill>
              </a:rPr>
              <a:t>University of Toronto</a:t>
            </a:r>
          </a:p>
          <a:p>
            <a:r>
              <a:rPr lang="en-CA" sz="2400" dirty="0" smtClean="0">
                <a:solidFill>
                  <a:schemeClr val="tx1">
                    <a:lumMod val="50000"/>
                    <a:lumOff val="50000"/>
                  </a:schemeClr>
                </a:solidFill>
              </a:rPr>
              <a:t>Intern, Oracle Labs</a:t>
            </a:r>
          </a:p>
        </p:txBody>
      </p:sp>
    </p:spTree>
    <p:extLst>
      <p:ext uri="{BB962C8B-B14F-4D97-AF65-F5344CB8AC3E}">
        <p14:creationId xmlns:p14="http://schemas.microsoft.com/office/powerpoint/2010/main" val="42035083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8654"/>
            <a:ext cx="8229600" cy="850106"/>
          </a:xfrm>
        </p:spPr>
        <p:txBody>
          <a:bodyPr/>
          <a:lstStyle/>
          <a:p>
            <a:r>
              <a:rPr lang="en-US" dirty="0" smtClean="0"/>
              <a:t>How records are freed</a:t>
            </a:r>
            <a:endParaRPr lang="en-US" dirty="0"/>
          </a:p>
        </p:txBody>
      </p:sp>
      <p:sp>
        <p:nvSpPr>
          <p:cNvPr id="3" name="Content Placeholder 2"/>
          <p:cNvSpPr>
            <a:spLocks noGrp="1"/>
          </p:cNvSpPr>
          <p:nvPr>
            <p:ph idx="1"/>
          </p:nvPr>
        </p:nvSpPr>
        <p:spPr>
          <a:xfrm>
            <a:off x="467544" y="1484784"/>
            <a:ext cx="8208912" cy="4752528"/>
          </a:xfrm>
        </p:spPr>
        <p:txBody>
          <a:bodyPr>
            <a:noAutofit/>
          </a:bodyPr>
          <a:lstStyle/>
          <a:p>
            <a:r>
              <a:rPr lang="en-US" dirty="0"/>
              <a:t>Maintain </a:t>
            </a:r>
            <a:r>
              <a:rPr lang="en-US" dirty="0" smtClean="0"/>
              <a:t>a shared </a:t>
            </a:r>
            <a:r>
              <a:rPr lang="en-US" b="1" dirty="0"/>
              <a:t>limbo </a:t>
            </a:r>
            <a:r>
              <a:rPr lang="en-US" b="1" dirty="0" smtClean="0"/>
              <a:t>bag </a:t>
            </a:r>
            <a:r>
              <a:rPr lang="en-US" dirty="0" smtClean="0"/>
              <a:t>for each epoch</a:t>
            </a:r>
            <a:endParaRPr lang="en-US" b="1" dirty="0">
              <a:solidFill>
                <a:schemeClr val="bg1">
                  <a:lumMod val="85000"/>
                </a:schemeClr>
              </a:solidFill>
            </a:endParaRPr>
          </a:p>
          <a:p>
            <a:r>
              <a:rPr lang="en-US" dirty="0"/>
              <a:t>Records retired by process p are added to the bag for the last epoch announced by </a:t>
            </a:r>
            <a:r>
              <a:rPr lang="en-US" dirty="0" smtClean="0"/>
              <a:t>p</a:t>
            </a:r>
          </a:p>
          <a:p>
            <a:r>
              <a:rPr lang="en-US" dirty="0" smtClean="0"/>
              <a:t>When the epoch changes from e to e+1, all records in the limbo bag for e-2 can be freed</a:t>
            </a:r>
            <a:endParaRPr lang="en-US" dirty="0"/>
          </a:p>
        </p:txBody>
      </p:sp>
      <p:cxnSp>
        <p:nvCxnSpPr>
          <p:cNvPr id="51" name="Straight Arrow Connector 50"/>
          <p:cNvCxnSpPr/>
          <p:nvPr/>
        </p:nvCxnSpPr>
        <p:spPr>
          <a:xfrm>
            <a:off x="1115616" y="6036317"/>
            <a:ext cx="6696744"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57" name="TextBox 56"/>
          <p:cNvSpPr txBox="1"/>
          <p:nvPr/>
        </p:nvSpPr>
        <p:spPr>
          <a:xfrm>
            <a:off x="7715638" y="5854299"/>
            <a:ext cx="720080" cy="369332"/>
          </a:xfrm>
          <a:prstGeom prst="rect">
            <a:avLst/>
          </a:prstGeom>
          <a:noFill/>
        </p:spPr>
        <p:txBody>
          <a:bodyPr wrap="square" rtlCol="0">
            <a:spAutoFit/>
          </a:bodyPr>
          <a:lstStyle/>
          <a:p>
            <a:pPr algn="ctr"/>
            <a:r>
              <a:rPr lang="en-CA" dirty="0" smtClean="0"/>
              <a:t>time</a:t>
            </a:r>
            <a:endParaRPr lang="en-CA" dirty="0"/>
          </a:p>
        </p:txBody>
      </p:sp>
      <p:cxnSp>
        <p:nvCxnSpPr>
          <p:cNvPr id="58" name="Straight Connector 57"/>
          <p:cNvCxnSpPr/>
          <p:nvPr/>
        </p:nvCxnSpPr>
        <p:spPr>
          <a:xfrm flipH="1">
            <a:off x="6696236" y="5854299"/>
            <a:ext cx="1067" cy="369332"/>
          </a:xfrm>
          <a:prstGeom prst="line">
            <a:avLst/>
          </a:prstGeom>
        </p:spPr>
        <p:style>
          <a:lnRef idx="3">
            <a:schemeClr val="dk1"/>
          </a:lnRef>
          <a:fillRef idx="0">
            <a:schemeClr val="dk1"/>
          </a:fillRef>
          <a:effectRef idx="2">
            <a:schemeClr val="dk1"/>
          </a:effectRef>
          <a:fontRef idx="minor">
            <a:schemeClr val="tx1"/>
          </a:fontRef>
        </p:style>
      </p:cxnSp>
      <p:cxnSp>
        <p:nvCxnSpPr>
          <p:cNvPr id="59" name="Straight Connector 58"/>
          <p:cNvCxnSpPr/>
          <p:nvPr/>
        </p:nvCxnSpPr>
        <p:spPr>
          <a:xfrm flipH="1" flipV="1">
            <a:off x="4608004" y="5854299"/>
            <a:ext cx="1" cy="369332"/>
          </a:xfrm>
          <a:prstGeom prst="line">
            <a:avLst/>
          </a:prstGeom>
        </p:spPr>
        <p:style>
          <a:lnRef idx="3">
            <a:schemeClr val="dk1"/>
          </a:lnRef>
          <a:fillRef idx="0">
            <a:schemeClr val="dk1"/>
          </a:fillRef>
          <a:effectRef idx="2">
            <a:schemeClr val="dk1"/>
          </a:effectRef>
          <a:fontRef idx="minor">
            <a:schemeClr val="tx1"/>
          </a:fontRef>
        </p:style>
      </p:cxnSp>
      <p:sp>
        <p:nvSpPr>
          <p:cNvPr id="68" name="TextBox 67"/>
          <p:cNvSpPr txBox="1"/>
          <p:nvPr/>
        </p:nvSpPr>
        <p:spPr>
          <a:xfrm>
            <a:off x="3779912" y="6189625"/>
            <a:ext cx="1656184" cy="646331"/>
          </a:xfrm>
          <a:prstGeom prst="rect">
            <a:avLst/>
          </a:prstGeom>
          <a:noFill/>
        </p:spPr>
        <p:txBody>
          <a:bodyPr wrap="square" rtlCol="0">
            <a:spAutoFit/>
          </a:bodyPr>
          <a:lstStyle/>
          <a:p>
            <a:pPr algn="ctr"/>
            <a:r>
              <a:rPr lang="en-CA" b="1" dirty="0" smtClean="0"/>
              <a:t>Epoch changed from e-1 to e</a:t>
            </a:r>
            <a:endParaRPr lang="en-CA" b="1" dirty="0"/>
          </a:p>
        </p:txBody>
      </p:sp>
      <p:sp>
        <p:nvSpPr>
          <p:cNvPr id="69" name="TextBox 68"/>
          <p:cNvSpPr txBox="1"/>
          <p:nvPr/>
        </p:nvSpPr>
        <p:spPr>
          <a:xfrm>
            <a:off x="5868144" y="6189625"/>
            <a:ext cx="1656184" cy="646331"/>
          </a:xfrm>
          <a:prstGeom prst="rect">
            <a:avLst/>
          </a:prstGeom>
          <a:noFill/>
        </p:spPr>
        <p:txBody>
          <a:bodyPr wrap="square" rtlCol="0">
            <a:spAutoFit/>
          </a:bodyPr>
          <a:lstStyle/>
          <a:p>
            <a:pPr algn="ctr"/>
            <a:r>
              <a:rPr lang="en-CA" b="1" dirty="0" smtClean="0"/>
              <a:t>Epoch changed from e to e+1</a:t>
            </a:r>
            <a:endParaRPr lang="en-CA" b="1" dirty="0"/>
          </a:p>
        </p:txBody>
      </p:sp>
      <p:sp>
        <p:nvSpPr>
          <p:cNvPr id="72" name="Left Brace 71"/>
          <p:cNvSpPr/>
          <p:nvPr/>
        </p:nvSpPr>
        <p:spPr>
          <a:xfrm rot="5400000">
            <a:off x="5516690" y="4570020"/>
            <a:ext cx="283215" cy="2078009"/>
          </a:xfrm>
          <a:prstGeom prst="lef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CA" dirty="0"/>
          </a:p>
        </p:txBody>
      </p:sp>
      <p:sp>
        <p:nvSpPr>
          <p:cNvPr id="4" name="TextBox 3"/>
          <p:cNvSpPr txBox="1"/>
          <p:nvPr/>
        </p:nvSpPr>
        <p:spPr>
          <a:xfrm>
            <a:off x="4608004" y="4568771"/>
            <a:ext cx="2089299" cy="923330"/>
          </a:xfrm>
          <a:prstGeom prst="rect">
            <a:avLst/>
          </a:prstGeom>
          <a:noFill/>
        </p:spPr>
        <p:txBody>
          <a:bodyPr wrap="square" rtlCol="0">
            <a:spAutoFit/>
          </a:bodyPr>
          <a:lstStyle/>
          <a:p>
            <a:pPr algn="ctr"/>
            <a:r>
              <a:rPr lang="en-CA" dirty="0" smtClean="0"/>
              <a:t>Retired records are added to limbo bags</a:t>
            </a:r>
            <a:br>
              <a:rPr lang="en-CA" dirty="0" smtClean="0"/>
            </a:br>
            <a:r>
              <a:rPr lang="en-CA" dirty="0" smtClean="0"/>
              <a:t>for </a:t>
            </a:r>
            <a:r>
              <a:rPr lang="en-CA" b="1" dirty="0" smtClean="0"/>
              <a:t>e-1</a:t>
            </a:r>
            <a:r>
              <a:rPr lang="en-CA" dirty="0" smtClean="0"/>
              <a:t> and </a:t>
            </a:r>
            <a:r>
              <a:rPr lang="en-CA" b="1" dirty="0" smtClean="0"/>
              <a:t>e</a:t>
            </a:r>
            <a:endParaRPr lang="en-CA" b="1" dirty="0"/>
          </a:p>
        </p:txBody>
      </p:sp>
      <p:cxnSp>
        <p:nvCxnSpPr>
          <p:cNvPr id="9" name="Straight Connector 8"/>
          <p:cNvCxnSpPr/>
          <p:nvPr/>
        </p:nvCxnSpPr>
        <p:spPr>
          <a:xfrm>
            <a:off x="4619293" y="4152375"/>
            <a:ext cx="0" cy="1883942"/>
          </a:xfrm>
          <a:prstGeom prst="line">
            <a:avLst/>
          </a:prstGeom>
        </p:spPr>
        <p:style>
          <a:lnRef idx="3">
            <a:schemeClr val="accent2"/>
          </a:lnRef>
          <a:fillRef idx="0">
            <a:schemeClr val="accent2"/>
          </a:fillRef>
          <a:effectRef idx="2">
            <a:schemeClr val="accent2"/>
          </a:effectRef>
          <a:fontRef idx="minor">
            <a:schemeClr val="tx1"/>
          </a:fontRef>
        </p:style>
      </p:cxnSp>
      <p:sp>
        <p:nvSpPr>
          <p:cNvPr id="23" name="Right Arrow 22"/>
          <p:cNvSpPr/>
          <p:nvPr/>
        </p:nvSpPr>
        <p:spPr>
          <a:xfrm>
            <a:off x="4619293" y="4737502"/>
            <a:ext cx="936104" cy="275674"/>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CA"/>
          </a:p>
        </p:txBody>
      </p:sp>
      <p:sp>
        <p:nvSpPr>
          <p:cNvPr id="10" name="TextBox 9"/>
          <p:cNvSpPr txBox="1"/>
          <p:nvPr/>
        </p:nvSpPr>
        <p:spPr>
          <a:xfrm>
            <a:off x="4597548" y="4152375"/>
            <a:ext cx="2315546" cy="646331"/>
          </a:xfrm>
          <a:prstGeom prst="rect">
            <a:avLst/>
          </a:prstGeom>
          <a:noFill/>
        </p:spPr>
        <p:txBody>
          <a:bodyPr wrap="square" rtlCol="0">
            <a:spAutoFit/>
          </a:bodyPr>
          <a:lstStyle/>
          <a:p>
            <a:r>
              <a:rPr lang="en-CA" dirty="0" smtClean="0"/>
              <a:t>No record is added to the limbo bag for </a:t>
            </a:r>
            <a:r>
              <a:rPr lang="en-CA" b="1" dirty="0" smtClean="0"/>
              <a:t>e-2</a:t>
            </a:r>
            <a:endParaRPr lang="en-CA" b="1" dirty="0"/>
          </a:p>
        </p:txBody>
      </p:sp>
      <p:sp>
        <p:nvSpPr>
          <p:cNvPr id="27" name="TextBox 26"/>
          <p:cNvSpPr txBox="1"/>
          <p:nvPr/>
        </p:nvSpPr>
        <p:spPr>
          <a:xfrm>
            <a:off x="4796364" y="5122022"/>
            <a:ext cx="1716903" cy="369332"/>
          </a:xfrm>
          <a:prstGeom prst="rect">
            <a:avLst/>
          </a:prstGeom>
          <a:noFill/>
        </p:spPr>
        <p:txBody>
          <a:bodyPr wrap="square" rtlCol="0">
            <a:spAutoFit/>
          </a:bodyPr>
          <a:lstStyle/>
          <a:p>
            <a:pPr algn="ctr"/>
            <a:r>
              <a:rPr lang="en-CA" dirty="0" smtClean="0"/>
              <a:t>Grace period</a:t>
            </a:r>
            <a:endParaRPr lang="en-CA" dirty="0"/>
          </a:p>
        </p:txBody>
      </p:sp>
      <p:cxnSp>
        <p:nvCxnSpPr>
          <p:cNvPr id="28" name="Straight Connector 27"/>
          <p:cNvCxnSpPr/>
          <p:nvPr/>
        </p:nvCxnSpPr>
        <p:spPr>
          <a:xfrm>
            <a:off x="6732240" y="4149080"/>
            <a:ext cx="0" cy="1883942"/>
          </a:xfrm>
          <a:prstGeom prst="line">
            <a:avLst/>
          </a:prstGeom>
        </p:spPr>
        <p:style>
          <a:lnRef idx="3">
            <a:schemeClr val="accent2"/>
          </a:lnRef>
          <a:fillRef idx="0">
            <a:schemeClr val="accent2"/>
          </a:fillRef>
          <a:effectRef idx="2">
            <a:schemeClr val="accent2"/>
          </a:effectRef>
          <a:fontRef idx="minor">
            <a:schemeClr val="tx1"/>
          </a:fontRef>
        </p:style>
      </p:cxnSp>
      <p:sp>
        <p:nvSpPr>
          <p:cNvPr id="29" name="Right Arrow 28"/>
          <p:cNvSpPr/>
          <p:nvPr/>
        </p:nvSpPr>
        <p:spPr>
          <a:xfrm>
            <a:off x="6732240" y="4734207"/>
            <a:ext cx="936104" cy="275674"/>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CA"/>
          </a:p>
        </p:txBody>
      </p:sp>
      <p:sp>
        <p:nvSpPr>
          <p:cNvPr id="30" name="TextBox 29"/>
          <p:cNvSpPr txBox="1"/>
          <p:nvPr/>
        </p:nvSpPr>
        <p:spPr>
          <a:xfrm>
            <a:off x="6728080" y="4149080"/>
            <a:ext cx="2315546" cy="646331"/>
          </a:xfrm>
          <a:prstGeom prst="rect">
            <a:avLst/>
          </a:prstGeom>
          <a:noFill/>
        </p:spPr>
        <p:txBody>
          <a:bodyPr wrap="square" rtlCol="0">
            <a:spAutoFit/>
          </a:bodyPr>
          <a:lstStyle/>
          <a:p>
            <a:r>
              <a:rPr lang="en-CA" dirty="0" smtClean="0"/>
              <a:t>Can free the records in the limbo bag for </a:t>
            </a:r>
            <a:r>
              <a:rPr lang="en-CA" b="1" dirty="0" smtClean="0"/>
              <a:t>e-2</a:t>
            </a:r>
            <a:endParaRPr lang="en-CA" b="1" dirty="0"/>
          </a:p>
        </p:txBody>
      </p:sp>
      <p:sp>
        <p:nvSpPr>
          <p:cNvPr id="14" name="Rectangle 13"/>
          <p:cNvSpPr/>
          <p:nvPr/>
        </p:nvSpPr>
        <p:spPr>
          <a:xfrm>
            <a:off x="6300192" y="1484784"/>
            <a:ext cx="2235198" cy="57606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CA" sz="2800" dirty="0" smtClean="0"/>
              <a:t>three epochs</a:t>
            </a:r>
            <a:endParaRPr lang="en-CA" sz="2800" dirty="0"/>
          </a:p>
        </p:txBody>
      </p:sp>
    </p:spTree>
    <p:extLst>
      <p:ext uri="{BB962C8B-B14F-4D97-AF65-F5344CB8AC3E}">
        <p14:creationId xmlns:p14="http://schemas.microsoft.com/office/powerpoint/2010/main" val="2218842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1000"/>
                                        <p:tgtEl>
                                          <p:spTgt spid="59"/>
                                        </p:tgtEl>
                                      </p:cBhvr>
                                    </p:animEffect>
                                    <p:anim calcmode="lin" valueType="num">
                                      <p:cBhvr>
                                        <p:cTn id="8" dur="1000" fill="hold"/>
                                        <p:tgtEl>
                                          <p:spTgt spid="59"/>
                                        </p:tgtEl>
                                        <p:attrNameLst>
                                          <p:attrName>ppt_x</p:attrName>
                                        </p:attrNameLst>
                                      </p:cBhvr>
                                      <p:tavLst>
                                        <p:tav tm="0">
                                          <p:val>
                                            <p:strVal val="#ppt_x"/>
                                          </p:val>
                                        </p:tav>
                                        <p:tav tm="100000">
                                          <p:val>
                                            <p:strVal val="#ppt_x"/>
                                          </p:val>
                                        </p:tav>
                                      </p:tavLst>
                                    </p:anim>
                                    <p:anim calcmode="lin" valueType="num">
                                      <p:cBhvr>
                                        <p:cTn id="9" dur="1000" fill="hold"/>
                                        <p:tgtEl>
                                          <p:spTgt spid="5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fade">
                                      <p:cBhvr>
                                        <p:cTn id="12" dur="1000"/>
                                        <p:tgtEl>
                                          <p:spTgt spid="68"/>
                                        </p:tgtEl>
                                      </p:cBhvr>
                                    </p:animEffect>
                                    <p:anim calcmode="lin" valueType="num">
                                      <p:cBhvr>
                                        <p:cTn id="13" dur="1000" fill="hold"/>
                                        <p:tgtEl>
                                          <p:spTgt spid="68"/>
                                        </p:tgtEl>
                                        <p:attrNameLst>
                                          <p:attrName>ppt_x</p:attrName>
                                        </p:attrNameLst>
                                      </p:cBhvr>
                                      <p:tavLst>
                                        <p:tav tm="0">
                                          <p:val>
                                            <p:strVal val="#ppt_x"/>
                                          </p:val>
                                        </p:tav>
                                        <p:tav tm="100000">
                                          <p:val>
                                            <p:strVal val="#ppt_x"/>
                                          </p:val>
                                        </p:tav>
                                      </p:tavLst>
                                    </p:anim>
                                    <p:anim calcmode="lin" valueType="num">
                                      <p:cBhvr>
                                        <p:cTn id="14" dur="1000" fill="hold"/>
                                        <p:tgtEl>
                                          <p:spTgt spid="6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fade">
                                      <p:cBhvr>
                                        <p:cTn id="17" dur="1000"/>
                                        <p:tgtEl>
                                          <p:spTgt spid="58"/>
                                        </p:tgtEl>
                                      </p:cBhvr>
                                    </p:animEffect>
                                    <p:anim calcmode="lin" valueType="num">
                                      <p:cBhvr>
                                        <p:cTn id="18" dur="1000" fill="hold"/>
                                        <p:tgtEl>
                                          <p:spTgt spid="58"/>
                                        </p:tgtEl>
                                        <p:attrNameLst>
                                          <p:attrName>ppt_x</p:attrName>
                                        </p:attrNameLst>
                                      </p:cBhvr>
                                      <p:tavLst>
                                        <p:tav tm="0">
                                          <p:val>
                                            <p:strVal val="#ppt_x"/>
                                          </p:val>
                                        </p:tav>
                                        <p:tav tm="100000">
                                          <p:val>
                                            <p:strVal val="#ppt_x"/>
                                          </p:val>
                                        </p:tav>
                                      </p:tavLst>
                                    </p:anim>
                                    <p:anim calcmode="lin" valueType="num">
                                      <p:cBhvr>
                                        <p:cTn id="19" dur="1000" fill="hold"/>
                                        <p:tgtEl>
                                          <p:spTgt spid="5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9"/>
                                        </p:tgtEl>
                                        <p:attrNameLst>
                                          <p:attrName>style.visibility</p:attrName>
                                        </p:attrNameLst>
                                      </p:cBhvr>
                                      <p:to>
                                        <p:strVal val="visible"/>
                                      </p:to>
                                    </p:set>
                                    <p:animEffect transition="in" filter="fade">
                                      <p:cBhvr>
                                        <p:cTn id="22" dur="1000"/>
                                        <p:tgtEl>
                                          <p:spTgt spid="69"/>
                                        </p:tgtEl>
                                      </p:cBhvr>
                                    </p:animEffect>
                                    <p:anim calcmode="lin" valueType="num">
                                      <p:cBhvr>
                                        <p:cTn id="23" dur="1000" fill="hold"/>
                                        <p:tgtEl>
                                          <p:spTgt spid="69"/>
                                        </p:tgtEl>
                                        <p:attrNameLst>
                                          <p:attrName>ppt_x</p:attrName>
                                        </p:attrNameLst>
                                      </p:cBhvr>
                                      <p:tavLst>
                                        <p:tav tm="0">
                                          <p:val>
                                            <p:strVal val="#ppt_x"/>
                                          </p:val>
                                        </p:tav>
                                        <p:tav tm="100000">
                                          <p:val>
                                            <p:strVal val="#ppt_x"/>
                                          </p:val>
                                        </p:tav>
                                      </p:tavLst>
                                    </p:anim>
                                    <p:anim calcmode="lin" valueType="num">
                                      <p:cBhvr>
                                        <p:cTn id="24" dur="1000" fill="hold"/>
                                        <p:tgtEl>
                                          <p:spTgt spid="6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72"/>
                                        </p:tgtEl>
                                        <p:attrNameLst>
                                          <p:attrName>style.visibility</p:attrName>
                                        </p:attrNameLst>
                                      </p:cBhvr>
                                      <p:to>
                                        <p:strVal val="visible"/>
                                      </p:to>
                                    </p:set>
                                    <p:animEffect transition="in" filter="fade">
                                      <p:cBhvr>
                                        <p:cTn id="27" dur="1000"/>
                                        <p:tgtEl>
                                          <p:spTgt spid="72"/>
                                        </p:tgtEl>
                                      </p:cBhvr>
                                    </p:animEffect>
                                    <p:anim calcmode="lin" valueType="num">
                                      <p:cBhvr>
                                        <p:cTn id="28" dur="1000" fill="hold"/>
                                        <p:tgtEl>
                                          <p:spTgt spid="72"/>
                                        </p:tgtEl>
                                        <p:attrNameLst>
                                          <p:attrName>ppt_x</p:attrName>
                                        </p:attrNameLst>
                                      </p:cBhvr>
                                      <p:tavLst>
                                        <p:tav tm="0">
                                          <p:val>
                                            <p:strVal val="#ppt_x"/>
                                          </p:val>
                                        </p:tav>
                                        <p:tav tm="100000">
                                          <p:val>
                                            <p:strVal val="#ppt_x"/>
                                          </p:val>
                                        </p:tav>
                                      </p:tavLst>
                                    </p:anim>
                                    <p:anim calcmode="lin" valueType="num">
                                      <p:cBhvr>
                                        <p:cTn id="29" dur="1000" fill="hold"/>
                                        <p:tgtEl>
                                          <p:spTgt spid="72"/>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1000"/>
                                        <p:tgtEl>
                                          <p:spTgt spid="51"/>
                                        </p:tgtEl>
                                      </p:cBhvr>
                                    </p:animEffect>
                                    <p:anim calcmode="lin" valueType="num">
                                      <p:cBhvr>
                                        <p:cTn id="33" dur="1000" fill="hold"/>
                                        <p:tgtEl>
                                          <p:spTgt spid="51"/>
                                        </p:tgtEl>
                                        <p:attrNameLst>
                                          <p:attrName>ppt_x</p:attrName>
                                        </p:attrNameLst>
                                      </p:cBhvr>
                                      <p:tavLst>
                                        <p:tav tm="0">
                                          <p:val>
                                            <p:strVal val="#ppt_x"/>
                                          </p:val>
                                        </p:tav>
                                        <p:tav tm="100000">
                                          <p:val>
                                            <p:strVal val="#ppt_x"/>
                                          </p:val>
                                        </p:tav>
                                      </p:tavLst>
                                    </p:anim>
                                    <p:anim calcmode="lin" valueType="num">
                                      <p:cBhvr>
                                        <p:cTn id="34" dur="1000" fill="hold"/>
                                        <p:tgtEl>
                                          <p:spTgt spid="51"/>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fade">
                                      <p:cBhvr>
                                        <p:cTn id="37" dur="1000"/>
                                        <p:tgtEl>
                                          <p:spTgt spid="57"/>
                                        </p:tgtEl>
                                      </p:cBhvr>
                                    </p:animEffect>
                                    <p:anim calcmode="lin" valueType="num">
                                      <p:cBhvr>
                                        <p:cTn id="38" dur="1000" fill="hold"/>
                                        <p:tgtEl>
                                          <p:spTgt spid="57"/>
                                        </p:tgtEl>
                                        <p:attrNameLst>
                                          <p:attrName>ppt_x</p:attrName>
                                        </p:attrNameLst>
                                      </p:cBhvr>
                                      <p:tavLst>
                                        <p:tav tm="0">
                                          <p:val>
                                            <p:strVal val="#ppt_x"/>
                                          </p:val>
                                        </p:tav>
                                        <p:tav tm="100000">
                                          <p:val>
                                            <p:strVal val="#ppt_x"/>
                                          </p:val>
                                        </p:tav>
                                      </p:tavLst>
                                    </p:anim>
                                    <p:anim calcmode="lin" valueType="num">
                                      <p:cBhvr>
                                        <p:cTn id="39" dur="1000" fill="hold"/>
                                        <p:tgtEl>
                                          <p:spTgt spid="57"/>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500"/>
                                        <p:tgtEl>
                                          <p:spTgt spid="72"/>
                                        </p:tgtEl>
                                      </p:cBhvr>
                                    </p:animEffect>
                                    <p:set>
                                      <p:cBhvr>
                                        <p:cTn id="49" dur="1" fill="hold">
                                          <p:stCondLst>
                                            <p:cond delay="499"/>
                                          </p:stCondLst>
                                        </p:cTn>
                                        <p:tgtEl>
                                          <p:spTgt spid="72"/>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4"/>
                                        </p:tgtEl>
                                      </p:cBhvr>
                                    </p:animEffect>
                                    <p:set>
                                      <p:cBhvr>
                                        <p:cTn id="52" dur="1" fill="hold">
                                          <p:stCondLst>
                                            <p:cond delay="499"/>
                                          </p:stCondLst>
                                        </p:cTn>
                                        <p:tgtEl>
                                          <p:spTgt spid="4"/>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1000"/>
                                        <p:tgtEl>
                                          <p:spTgt spid="10"/>
                                        </p:tgtEl>
                                      </p:cBhvr>
                                    </p:animEffect>
                                    <p:anim calcmode="lin" valueType="num">
                                      <p:cBhvr>
                                        <p:cTn id="58" dur="1000" fill="hold"/>
                                        <p:tgtEl>
                                          <p:spTgt spid="10"/>
                                        </p:tgtEl>
                                        <p:attrNameLst>
                                          <p:attrName>ppt_x</p:attrName>
                                        </p:attrNameLst>
                                      </p:cBhvr>
                                      <p:tavLst>
                                        <p:tav tm="0">
                                          <p:val>
                                            <p:strVal val="#ppt_x"/>
                                          </p:val>
                                        </p:tav>
                                        <p:tav tm="100000">
                                          <p:val>
                                            <p:strVal val="#ppt_x"/>
                                          </p:val>
                                        </p:tav>
                                      </p:tavLst>
                                    </p:anim>
                                    <p:anim calcmode="lin" valueType="num">
                                      <p:cBhvr>
                                        <p:cTn id="59" dur="1000" fill="hold"/>
                                        <p:tgtEl>
                                          <p:spTgt spid="10"/>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fade">
                                      <p:cBhvr>
                                        <p:cTn id="62" dur="1000"/>
                                        <p:tgtEl>
                                          <p:spTgt spid="9"/>
                                        </p:tgtEl>
                                      </p:cBhvr>
                                    </p:animEffect>
                                    <p:anim calcmode="lin" valueType="num">
                                      <p:cBhvr>
                                        <p:cTn id="63" dur="1000" fill="hold"/>
                                        <p:tgtEl>
                                          <p:spTgt spid="9"/>
                                        </p:tgtEl>
                                        <p:attrNameLst>
                                          <p:attrName>ppt_x</p:attrName>
                                        </p:attrNameLst>
                                      </p:cBhvr>
                                      <p:tavLst>
                                        <p:tav tm="0">
                                          <p:val>
                                            <p:strVal val="#ppt_x"/>
                                          </p:val>
                                        </p:tav>
                                        <p:tav tm="100000">
                                          <p:val>
                                            <p:strVal val="#ppt_x"/>
                                          </p:val>
                                        </p:tav>
                                      </p:tavLst>
                                    </p:anim>
                                    <p:anim calcmode="lin" valueType="num">
                                      <p:cBhvr>
                                        <p:cTn id="64" dur="1000" fill="hold"/>
                                        <p:tgtEl>
                                          <p:spTgt spid="9"/>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1000"/>
                                        <p:tgtEl>
                                          <p:spTgt spid="23"/>
                                        </p:tgtEl>
                                      </p:cBhvr>
                                    </p:animEffect>
                                    <p:anim calcmode="lin" valueType="num">
                                      <p:cBhvr>
                                        <p:cTn id="68" dur="1000" fill="hold"/>
                                        <p:tgtEl>
                                          <p:spTgt spid="23"/>
                                        </p:tgtEl>
                                        <p:attrNameLst>
                                          <p:attrName>ppt_x</p:attrName>
                                        </p:attrNameLst>
                                      </p:cBhvr>
                                      <p:tavLst>
                                        <p:tav tm="0">
                                          <p:val>
                                            <p:strVal val="#ppt_x"/>
                                          </p:val>
                                        </p:tav>
                                        <p:tav tm="100000">
                                          <p:val>
                                            <p:strVal val="#ppt_x"/>
                                          </p:val>
                                        </p:tav>
                                      </p:tavLst>
                                    </p:anim>
                                    <p:anim calcmode="lin" valueType="num">
                                      <p:cBhvr>
                                        <p:cTn id="6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par>
                                <p:cTn id="77" presetID="42" presetClass="entr" presetSubtype="0" fill="hold" grpId="2" nodeType="with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fade">
                                      <p:cBhvr>
                                        <p:cTn id="86" dur="1000"/>
                                        <p:tgtEl>
                                          <p:spTgt spid="30"/>
                                        </p:tgtEl>
                                      </p:cBhvr>
                                    </p:animEffect>
                                    <p:anim calcmode="lin" valueType="num">
                                      <p:cBhvr>
                                        <p:cTn id="87" dur="1000" fill="hold"/>
                                        <p:tgtEl>
                                          <p:spTgt spid="30"/>
                                        </p:tgtEl>
                                        <p:attrNameLst>
                                          <p:attrName>ppt_x</p:attrName>
                                        </p:attrNameLst>
                                      </p:cBhvr>
                                      <p:tavLst>
                                        <p:tav tm="0">
                                          <p:val>
                                            <p:strVal val="#ppt_x"/>
                                          </p:val>
                                        </p:tav>
                                        <p:tav tm="100000">
                                          <p:val>
                                            <p:strVal val="#ppt_x"/>
                                          </p:val>
                                        </p:tav>
                                      </p:tavLst>
                                    </p:anim>
                                    <p:anim calcmode="lin" valueType="num">
                                      <p:cBhvr>
                                        <p:cTn id="88" dur="1000" fill="hold"/>
                                        <p:tgtEl>
                                          <p:spTgt spid="30"/>
                                        </p:tgtEl>
                                        <p:attrNameLst>
                                          <p:attrName>ppt_y</p:attrName>
                                        </p:attrNameLst>
                                      </p:cBhvr>
                                      <p:tavLst>
                                        <p:tav tm="0">
                                          <p:val>
                                            <p:strVal val="#ppt_y+.1"/>
                                          </p:val>
                                        </p:tav>
                                        <p:tav tm="100000">
                                          <p:val>
                                            <p:strVal val="#ppt_y"/>
                                          </p:val>
                                        </p:tav>
                                      </p:tavLst>
                                    </p:anim>
                                  </p:childTnLst>
                                </p:cTn>
                              </p:par>
                              <p:par>
                                <p:cTn id="89" presetID="42" presetClass="entr" presetSubtype="0" fill="hold" nodeType="withEffect">
                                  <p:stCondLst>
                                    <p:cond delay="0"/>
                                  </p:stCondLst>
                                  <p:childTnLst>
                                    <p:set>
                                      <p:cBhvr>
                                        <p:cTn id="90" dur="1" fill="hold">
                                          <p:stCondLst>
                                            <p:cond delay="0"/>
                                          </p:stCondLst>
                                        </p:cTn>
                                        <p:tgtEl>
                                          <p:spTgt spid="28"/>
                                        </p:tgtEl>
                                        <p:attrNameLst>
                                          <p:attrName>style.visibility</p:attrName>
                                        </p:attrNameLst>
                                      </p:cBhvr>
                                      <p:to>
                                        <p:strVal val="visible"/>
                                      </p:to>
                                    </p:set>
                                    <p:animEffect transition="in" filter="fade">
                                      <p:cBhvr>
                                        <p:cTn id="91" dur="1000"/>
                                        <p:tgtEl>
                                          <p:spTgt spid="28"/>
                                        </p:tgtEl>
                                      </p:cBhvr>
                                    </p:animEffect>
                                    <p:anim calcmode="lin" valueType="num">
                                      <p:cBhvr>
                                        <p:cTn id="92" dur="1000" fill="hold"/>
                                        <p:tgtEl>
                                          <p:spTgt spid="28"/>
                                        </p:tgtEl>
                                        <p:attrNameLst>
                                          <p:attrName>ppt_x</p:attrName>
                                        </p:attrNameLst>
                                      </p:cBhvr>
                                      <p:tavLst>
                                        <p:tav tm="0">
                                          <p:val>
                                            <p:strVal val="#ppt_x"/>
                                          </p:val>
                                        </p:tav>
                                        <p:tav tm="100000">
                                          <p:val>
                                            <p:strVal val="#ppt_x"/>
                                          </p:val>
                                        </p:tav>
                                      </p:tavLst>
                                    </p:anim>
                                    <p:anim calcmode="lin" valueType="num">
                                      <p:cBhvr>
                                        <p:cTn id="93" dur="1000" fill="hold"/>
                                        <p:tgtEl>
                                          <p:spTgt spid="28"/>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29"/>
                                        </p:tgtEl>
                                        <p:attrNameLst>
                                          <p:attrName>style.visibility</p:attrName>
                                        </p:attrNameLst>
                                      </p:cBhvr>
                                      <p:to>
                                        <p:strVal val="visible"/>
                                      </p:to>
                                    </p:set>
                                    <p:animEffect transition="in" filter="fade">
                                      <p:cBhvr>
                                        <p:cTn id="96" dur="1000"/>
                                        <p:tgtEl>
                                          <p:spTgt spid="29"/>
                                        </p:tgtEl>
                                      </p:cBhvr>
                                    </p:animEffect>
                                    <p:anim calcmode="lin" valueType="num">
                                      <p:cBhvr>
                                        <p:cTn id="97" dur="1000" fill="hold"/>
                                        <p:tgtEl>
                                          <p:spTgt spid="29"/>
                                        </p:tgtEl>
                                        <p:attrNameLst>
                                          <p:attrName>ppt_x</p:attrName>
                                        </p:attrNameLst>
                                      </p:cBhvr>
                                      <p:tavLst>
                                        <p:tav tm="0">
                                          <p:val>
                                            <p:strVal val="#ppt_x"/>
                                          </p:val>
                                        </p:tav>
                                        <p:tav tm="100000">
                                          <p:val>
                                            <p:strVal val="#ppt_x"/>
                                          </p:val>
                                        </p:tav>
                                      </p:tavLst>
                                    </p:anim>
                                    <p:anim calcmode="lin" valueType="num">
                                      <p:cBhvr>
                                        <p:cTn id="98"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42" presetClass="entr" presetSubtype="0" fill="hold" grpId="0" nodeType="click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fade">
                                      <p:cBhvr>
                                        <p:cTn id="103" dur="1000"/>
                                        <p:tgtEl>
                                          <p:spTgt spid="14"/>
                                        </p:tgtEl>
                                      </p:cBhvr>
                                    </p:animEffect>
                                    <p:anim calcmode="lin" valueType="num">
                                      <p:cBhvr>
                                        <p:cTn id="104" dur="1000" fill="hold"/>
                                        <p:tgtEl>
                                          <p:spTgt spid="14"/>
                                        </p:tgtEl>
                                        <p:attrNameLst>
                                          <p:attrName>ppt_x</p:attrName>
                                        </p:attrNameLst>
                                      </p:cBhvr>
                                      <p:tavLst>
                                        <p:tav tm="0">
                                          <p:val>
                                            <p:strVal val="#ppt_x"/>
                                          </p:val>
                                        </p:tav>
                                        <p:tav tm="100000">
                                          <p:val>
                                            <p:strVal val="#ppt_x"/>
                                          </p:val>
                                        </p:tav>
                                      </p:tavLst>
                                    </p:anim>
                                    <p:anim calcmode="lin" valueType="num">
                                      <p:cBhvr>
                                        <p:cTn id="10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8" grpId="0"/>
      <p:bldP spid="69" grpId="0"/>
      <p:bldP spid="72" grpId="0" animBg="1"/>
      <p:bldP spid="72" grpId="1" animBg="1"/>
      <p:bldP spid="72" grpId="2" animBg="1"/>
      <p:bldP spid="4" grpId="0"/>
      <p:bldP spid="4" grpId="1"/>
      <p:bldP spid="23" grpId="0" animBg="1"/>
      <p:bldP spid="10" grpId="0"/>
      <p:bldP spid="27" grpId="0"/>
      <p:bldP spid="29" grpId="0" animBg="1"/>
      <p:bldP spid="30" grpId="0"/>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Summarizing related work</a:t>
            </a:r>
            <a:endParaRPr lang="en-CA" dirty="0"/>
          </a:p>
        </p:txBody>
      </p:sp>
      <p:sp>
        <p:nvSpPr>
          <p:cNvPr id="3" name="Content Placeholder 2"/>
          <p:cNvSpPr>
            <a:spLocks noGrp="1"/>
          </p:cNvSpPr>
          <p:nvPr>
            <p:ph idx="1"/>
          </p:nvPr>
        </p:nvSpPr>
        <p:spPr>
          <a:xfrm>
            <a:off x="457200" y="1600200"/>
            <a:ext cx="8229600" cy="4781128"/>
          </a:xfrm>
        </p:spPr>
        <p:txBody>
          <a:bodyPr>
            <a:normAutofit/>
          </a:bodyPr>
          <a:lstStyle/>
          <a:p>
            <a:r>
              <a:rPr lang="en-CA" dirty="0" smtClean="0"/>
              <a:t>EBR is more efficient than HP, requiring one memory barrier </a:t>
            </a:r>
            <a:r>
              <a:rPr lang="en-CA" i="1" dirty="0" smtClean="0"/>
              <a:t>per high-level data structure operation, </a:t>
            </a:r>
            <a:r>
              <a:rPr lang="en-CA" dirty="0" smtClean="0"/>
              <a:t>but it is not fault tolerant</a:t>
            </a:r>
          </a:p>
          <a:p>
            <a:r>
              <a:rPr lang="en-CA" dirty="0" smtClean="0"/>
              <a:t>Drop the Anchor: fault tolerant EBR for linked lists--unclear how to generalize it to trees, etc.</a:t>
            </a:r>
          </a:p>
          <a:p>
            <a:r>
              <a:rPr lang="en-CA" dirty="0" smtClean="0"/>
              <a:t>Many other algorithms and issues are thoroughly discussed in the paper</a:t>
            </a:r>
            <a:endParaRPr lang="en-CA" dirty="0"/>
          </a:p>
        </p:txBody>
      </p:sp>
    </p:spTree>
    <p:extLst>
      <p:ext uri="{BB962C8B-B14F-4D97-AF65-F5344CB8AC3E}">
        <p14:creationId xmlns:p14="http://schemas.microsoft.com/office/powerpoint/2010/main" val="22678710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3848" y="1600200"/>
            <a:ext cx="5482952" cy="4525963"/>
          </a:xfrm>
        </p:spPr>
        <p:txBody>
          <a:bodyPr/>
          <a:lstStyle/>
          <a:p>
            <a:pPr marL="0" indent="0">
              <a:buNone/>
            </a:pPr>
            <a:r>
              <a:rPr lang="en-CA" b="1" dirty="0" smtClean="0">
                <a:solidFill>
                  <a:srgbClr val="0070C0"/>
                </a:solidFill>
              </a:rPr>
              <a:t>D</a:t>
            </a:r>
            <a:r>
              <a:rPr lang="en-CA" dirty="0" smtClean="0"/>
              <a:t>istributed</a:t>
            </a:r>
          </a:p>
          <a:p>
            <a:pPr marL="0" indent="0">
              <a:buNone/>
            </a:pPr>
            <a:r>
              <a:rPr lang="en-CA" b="1" dirty="0" smtClean="0">
                <a:solidFill>
                  <a:srgbClr val="0070C0"/>
                </a:solidFill>
              </a:rPr>
              <a:t>E</a:t>
            </a:r>
            <a:r>
              <a:rPr lang="en-CA" dirty="0" smtClean="0"/>
              <a:t>poch</a:t>
            </a:r>
          </a:p>
          <a:p>
            <a:pPr marL="0" indent="0">
              <a:buNone/>
            </a:pPr>
            <a:r>
              <a:rPr lang="en-CA" b="1" dirty="0" smtClean="0">
                <a:solidFill>
                  <a:srgbClr val="0070C0"/>
                </a:solidFill>
              </a:rPr>
              <a:t>B</a:t>
            </a:r>
            <a:r>
              <a:rPr lang="en-CA" dirty="0" smtClean="0"/>
              <a:t>ased</a:t>
            </a:r>
          </a:p>
          <a:p>
            <a:pPr marL="0" indent="0">
              <a:buNone/>
            </a:pPr>
            <a:r>
              <a:rPr lang="en-CA" b="1" dirty="0" smtClean="0">
                <a:solidFill>
                  <a:srgbClr val="0070C0"/>
                </a:solidFill>
              </a:rPr>
              <a:t>R</a:t>
            </a:r>
            <a:r>
              <a:rPr lang="en-CA" dirty="0" smtClean="0"/>
              <a:t>eclamation</a:t>
            </a:r>
          </a:p>
          <a:p>
            <a:pPr marL="0" indent="0">
              <a:buNone/>
            </a:pPr>
            <a:r>
              <a:rPr lang="en-CA" b="1" dirty="0" smtClean="0">
                <a:solidFill>
                  <a:srgbClr val="0070C0"/>
                </a:solidFill>
              </a:rPr>
              <a:t>A</a:t>
            </a:r>
            <a:r>
              <a:rPr lang="en-CA" dirty="0" smtClean="0"/>
              <a:t>lgorithm</a:t>
            </a:r>
            <a:endParaRPr lang="en-CA" dirty="0"/>
          </a:p>
        </p:txBody>
      </p:sp>
      <p:sp>
        <p:nvSpPr>
          <p:cNvPr id="7" name="Title 6"/>
          <p:cNvSpPr>
            <a:spLocks noGrp="1"/>
          </p:cNvSpPr>
          <p:nvPr>
            <p:ph type="title"/>
          </p:nvPr>
        </p:nvSpPr>
        <p:spPr/>
        <p:txBody>
          <a:bodyPr/>
          <a:lstStyle/>
          <a:p>
            <a:endParaRPr lang="en-CA" dirty="0"/>
          </a:p>
        </p:txBody>
      </p:sp>
    </p:spTree>
    <p:extLst>
      <p:ext uri="{BB962C8B-B14F-4D97-AF65-F5344CB8AC3E}">
        <p14:creationId xmlns:p14="http://schemas.microsoft.com/office/powerpoint/2010/main" val="7207749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Significant change from EBR</a:t>
            </a:r>
            <a:endParaRPr lang="en-CA" dirty="0"/>
          </a:p>
        </p:txBody>
      </p:sp>
      <p:sp>
        <p:nvSpPr>
          <p:cNvPr id="3" name="Content Placeholder 2"/>
          <p:cNvSpPr>
            <a:spLocks noGrp="1"/>
          </p:cNvSpPr>
          <p:nvPr>
            <p:ph idx="1"/>
          </p:nvPr>
        </p:nvSpPr>
        <p:spPr>
          <a:xfrm>
            <a:off x="251520" y="1600200"/>
            <a:ext cx="8640960" cy="4925144"/>
          </a:xfrm>
        </p:spPr>
        <p:txBody>
          <a:bodyPr>
            <a:normAutofit/>
          </a:bodyPr>
          <a:lstStyle/>
          <a:p>
            <a:r>
              <a:rPr lang="en-CA" dirty="0" smtClean="0"/>
              <a:t>Per-process quiescent bit to allow reclamation to continue while a process is quiescent</a:t>
            </a:r>
          </a:p>
          <a:p>
            <a:pPr lvl="1"/>
            <a:r>
              <a:rPr lang="en-CA" dirty="0" smtClean="0"/>
              <a:t>Useful if some threads finish their work and stop, or work on something else</a:t>
            </a:r>
          </a:p>
          <a:p>
            <a:pPr lvl="1"/>
            <a:r>
              <a:rPr lang="en-CA" dirty="0" smtClean="0"/>
              <a:t>Partial fault tolerance (crashing while quiescent)</a:t>
            </a:r>
          </a:p>
          <a:p>
            <a:pPr lvl="2"/>
            <a:r>
              <a:rPr lang="en-CA" dirty="0" smtClean="0"/>
              <a:t>Building block for true fault tolerance in DEBRA+</a:t>
            </a:r>
          </a:p>
        </p:txBody>
      </p:sp>
    </p:spTree>
    <p:extLst>
      <p:ext uri="{BB962C8B-B14F-4D97-AF65-F5344CB8AC3E}">
        <p14:creationId xmlns:p14="http://schemas.microsoft.com/office/powerpoint/2010/main" val="9807843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Easy change: scanning epoch </a:t>
            </a:r>
            <a:r>
              <a:rPr lang="en-CA" dirty="0" smtClean="0"/>
              <a:t>announcements</a:t>
            </a:r>
            <a:endParaRPr lang="en-CA" dirty="0"/>
          </a:p>
        </p:txBody>
      </p:sp>
      <p:sp>
        <p:nvSpPr>
          <p:cNvPr id="3" name="Content Placeholder 2"/>
          <p:cNvSpPr>
            <a:spLocks noGrp="1"/>
          </p:cNvSpPr>
          <p:nvPr>
            <p:ph idx="1"/>
          </p:nvPr>
        </p:nvSpPr>
        <p:spPr/>
        <p:txBody>
          <a:bodyPr/>
          <a:lstStyle/>
          <a:p>
            <a:r>
              <a:rPr lang="en-CA" dirty="0" smtClean="0"/>
              <a:t>Amortize </a:t>
            </a:r>
            <a:r>
              <a:rPr lang="en-CA" dirty="0"/>
              <a:t>cost over several operations</a:t>
            </a:r>
          </a:p>
          <a:p>
            <a:r>
              <a:rPr lang="en-CA" dirty="0"/>
              <a:t>Each operation checks </a:t>
            </a:r>
            <a:r>
              <a:rPr lang="en-CA" b="1" dirty="0"/>
              <a:t>one </a:t>
            </a:r>
            <a:r>
              <a:rPr lang="en-CA" dirty="0"/>
              <a:t>epoch announcement</a:t>
            </a:r>
          </a:p>
          <a:p>
            <a:r>
              <a:rPr lang="en-CA" dirty="0"/>
              <a:t>After checking n announcements, where n is the number of processes, the epoch can be advanced</a:t>
            </a:r>
          </a:p>
          <a:p>
            <a:endParaRPr lang="en-CA" dirty="0"/>
          </a:p>
        </p:txBody>
      </p:sp>
    </p:spTree>
    <p:extLst>
      <p:ext uri="{BB962C8B-B14F-4D97-AF65-F5344CB8AC3E}">
        <p14:creationId xmlns:p14="http://schemas.microsoft.com/office/powerpoint/2010/main" val="6980677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Efficient bags</a:t>
            </a:r>
            <a:endParaRPr lang="en-CA" dirty="0"/>
          </a:p>
        </p:txBody>
      </p:sp>
      <p:sp>
        <p:nvSpPr>
          <p:cNvPr id="3" name="Content Placeholder 2"/>
          <p:cNvSpPr>
            <a:spLocks noGrp="1"/>
          </p:cNvSpPr>
          <p:nvPr>
            <p:ph idx="1"/>
          </p:nvPr>
        </p:nvSpPr>
        <p:spPr>
          <a:xfrm>
            <a:off x="457200" y="1600200"/>
            <a:ext cx="8229600" cy="4853136"/>
          </a:xfrm>
        </p:spPr>
        <p:txBody>
          <a:bodyPr>
            <a:normAutofit/>
          </a:bodyPr>
          <a:lstStyle/>
          <a:p>
            <a:r>
              <a:rPr lang="en-CA" dirty="0" smtClean="0"/>
              <a:t>Per-process limbo bags</a:t>
            </a:r>
          </a:p>
          <a:p>
            <a:pPr lvl="1"/>
            <a:r>
              <a:rPr lang="en-CA" dirty="0" smtClean="0"/>
              <a:t>Each process rotates its limbo bags whenever it its announcement changes</a:t>
            </a:r>
          </a:p>
          <a:p>
            <a:r>
              <a:rPr lang="en-CA" dirty="0" smtClean="0"/>
              <a:t>Per-process free </a:t>
            </a:r>
            <a:r>
              <a:rPr lang="en-CA" dirty="0"/>
              <a:t>bags and one shared free bag</a:t>
            </a:r>
          </a:p>
          <a:p>
            <a:pPr lvl="1"/>
            <a:r>
              <a:rPr lang="en-CA" dirty="0"/>
              <a:t>When rotating its limbo bags, a process appends its oldest limbo bag to its own free bag</a:t>
            </a:r>
          </a:p>
          <a:p>
            <a:pPr lvl="1"/>
            <a:r>
              <a:rPr lang="en-CA" dirty="0"/>
              <a:t>Entire blocks moved to/from shared free </a:t>
            </a:r>
            <a:r>
              <a:rPr lang="en-CA" dirty="0" smtClean="0"/>
              <a:t>bag</a:t>
            </a:r>
            <a:endParaRPr lang="en-CA" dirty="0"/>
          </a:p>
          <a:p>
            <a:r>
              <a:rPr lang="en-CA" dirty="0" smtClean="0"/>
              <a:t>More details (and optimizations) in the paper</a:t>
            </a:r>
            <a:endParaRPr lang="en-CA" dirty="0"/>
          </a:p>
        </p:txBody>
      </p:sp>
    </p:spTree>
    <p:extLst>
      <p:ext uri="{BB962C8B-B14F-4D97-AF65-F5344CB8AC3E}">
        <p14:creationId xmlns:p14="http://schemas.microsoft.com/office/powerpoint/2010/main" val="37845932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Using DEBRA</a:t>
            </a:r>
            <a:endParaRPr lang="en-CA" dirty="0"/>
          </a:p>
        </p:txBody>
      </p:sp>
      <p:sp>
        <p:nvSpPr>
          <p:cNvPr id="3" name="Content Placeholder 2"/>
          <p:cNvSpPr>
            <a:spLocks noGrp="1"/>
          </p:cNvSpPr>
          <p:nvPr>
            <p:ph idx="1"/>
          </p:nvPr>
        </p:nvSpPr>
        <p:spPr>
          <a:xfrm>
            <a:off x="457200" y="1600200"/>
            <a:ext cx="4114800" cy="4525963"/>
          </a:xfrm>
          <a:ln>
            <a:solidFill>
              <a:schemeClr val="accent1"/>
            </a:solidFill>
          </a:ln>
        </p:spPr>
        <p:txBody>
          <a:bodyPr/>
          <a:lstStyle/>
          <a:p>
            <a:r>
              <a:rPr lang="en-CA" dirty="0" smtClean="0"/>
              <a:t>No reclamation</a:t>
            </a:r>
          </a:p>
          <a:p>
            <a:pPr marL="0" indent="0">
              <a:buNone/>
            </a:pPr>
            <a:r>
              <a:rPr lang="en-CA" sz="2200" dirty="0" err="1" smtClean="0">
                <a:latin typeface="Courier New" pitchFamily="49" charset="0"/>
                <a:cs typeface="Courier New" pitchFamily="49" charset="0"/>
              </a:rPr>
              <a:t>MyOperation</a:t>
            </a:r>
            <a:r>
              <a:rPr lang="en-CA" sz="2200" dirty="0" smtClean="0">
                <a:latin typeface="Courier New" pitchFamily="49" charset="0"/>
                <a:cs typeface="Courier New" pitchFamily="49" charset="0"/>
              </a:rPr>
              <a:t>(</a:t>
            </a:r>
            <a:r>
              <a:rPr lang="en-CA" sz="2200" dirty="0" err="1" smtClean="0">
                <a:latin typeface="Courier New" pitchFamily="49" charset="0"/>
                <a:cs typeface="Courier New" pitchFamily="49" charset="0"/>
              </a:rPr>
              <a:t>args</a:t>
            </a:r>
            <a:r>
              <a:rPr lang="en-CA" sz="2200" dirty="0" smtClean="0">
                <a:latin typeface="Courier New" pitchFamily="49" charset="0"/>
                <a:cs typeface="Courier New" pitchFamily="49" charset="0"/>
              </a:rPr>
              <a:t>)</a:t>
            </a:r>
          </a:p>
          <a:p>
            <a:pPr marL="0" indent="0">
              <a:buNone/>
            </a:pPr>
            <a:endParaRPr lang="en-CA" sz="2200" dirty="0" smtClean="0">
              <a:latin typeface="Courier New" pitchFamily="49" charset="0"/>
              <a:cs typeface="Courier New" pitchFamily="49" charset="0"/>
            </a:endParaRPr>
          </a:p>
          <a:p>
            <a:pPr marL="0" indent="0">
              <a:buNone/>
            </a:pPr>
            <a:r>
              <a:rPr lang="en-CA" sz="2200" dirty="0" smtClean="0">
                <a:latin typeface="Courier New" pitchFamily="49" charset="0"/>
                <a:cs typeface="Courier New" pitchFamily="49" charset="0"/>
              </a:rPr>
              <a:t>  ...</a:t>
            </a:r>
          </a:p>
          <a:p>
            <a:pPr marL="0" indent="0">
              <a:buNone/>
            </a:pPr>
            <a:r>
              <a:rPr lang="en-CA" sz="2200" dirty="0" smtClean="0">
                <a:latin typeface="Courier New" pitchFamily="49" charset="0"/>
                <a:cs typeface="Courier New" pitchFamily="49" charset="0"/>
              </a:rPr>
              <a:t>  remove records a, b</a:t>
            </a:r>
          </a:p>
          <a:p>
            <a:pPr marL="0" indent="0">
              <a:buNone/>
            </a:pPr>
            <a:endParaRPr lang="en-CA" sz="2200" dirty="0">
              <a:latin typeface="Courier New" pitchFamily="49" charset="0"/>
              <a:cs typeface="Courier New" pitchFamily="49" charset="0"/>
            </a:endParaRPr>
          </a:p>
          <a:p>
            <a:pPr marL="0" indent="0">
              <a:buNone/>
            </a:pPr>
            <a:endParaRPr lang="en-CA" sz="2200" dirty="0" smtClean="0">
              <a:latin typeface="Courier New" pitchFamily="49" charset="0"/>
              <a:cs typeface="Courier New" pitchFamily="49" charset="0"/>
            </a:endParaRPr>
          </a:p>
          <a:p>
            <a:pPr marL="0" indent="0">
              <a:buNone/>
            </a:pPr>
            <a:r>
              <a:rPr lang="en-CA" sz="2200" dirty="0" smtClean="0">
                <a:latin typeface="Courier New" pitchFamily="49" charset="0"/>
                <a:cs typeface="Courier New" pitchFamily="49" charset="0"/>
              </a:rPr>
              <a:t>  ...</a:t>
            </a:r>
          </a:p>
          <a:p>
            <a:pPr marL="0" indent="0">
              <a:buNone/>
            </a:pPr>
            <a:endParaRPr lang="en-CA" sz="2200" dirty="0" smtClean="0">
              <a:latin typeface="Courier New" pitchFamily="49" charset="0"/>
              <a:cs typeface="Courier New" pitchFamily="49" charset="0"/>
            </a:endParaRPr>
          </a:p>
          <a:p>
            <a:pPr marL="0" indent="0">
              <a:buNone/>
            </a:pPr>
            <a:r>
              <a:rPr lang="en-CA" sz="2200" dirty="0">
                <a:latin typeface="Courier New" pitchFamily="49" charset="0"/>
                <a:cs typeface="Courier New" pitchFamily="49" charset="0"/>
              </a:rPr>
              <a:t> </a:t>
            </a:r>
            <a:r>
              <a:rPr lang="en-CA" sz="2200" dirty="0" smtClean="0">
                <a:latin typeface="Courier New" pitchFamily="49" charset="0"/>
                <a:cs typeface="Courier New" pitchFamily="49" charset="0"/>
              </a:rPr>
              <a:t> return</a:t>
            </a:r>
            <a:endParaRPr lang="en-CA" sz="2200" dirty="0">
              <a:latin typeface="Courier New" pitchFamily="49" charset="0"/>
              <a:cs typeface="Courier New" pitchFamily="49" charset="0"/>
            </a:endParaRPr>
          </a:p>
        </p:txBody>
      </p:sp>
      <p:sp>
        <p:nvSpPr>
          <p:cNvPr id="4" name="Content Placeholder 2"/>
          <p:cNvSpPr txBox="1">
            <a:spLocks/>
          </p:cNvSpPr>
          <p:nvPr/>
        </p:nvSpPr>
        <p:spPr>
          <a:xfrm>
            <a:off x="4581939" y="1596548"/>
            <a:ext cx="4114800" cy="4525963"/>
          </a:xfrm>
          <a:prstGeom prst="rect">
            <a:avLst/>
          </a:prstGeom>
          <a:ln>
            <a:solidFill>
              <a:schemeClr val="accent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CA" dirty="0" smtClean="0"/>
              <a:t>With DEBRA</a:t>
            </a:r>
          </a:p>
          <a:p>
            <a:pPr marL="0" indent="0">
              <a:buFont typeface="Arial" pitchFamily="34" charset="0"/>
              <a:buNone/>
            </a:pPr>
            <a:r>
              <a:rPr lang="en-CA" sz="2200" dirty="0" err="1" smtClean="0">
                <a:latin typeface="Courier New" pitchFamily="49" charset="0"/>
                <a:cs typeface="Courier New" pitchFamily="49" charset="0"/>
              </a:rPr>
              <a:t>MyOperation</a:t>
            </a:r>
            <a:r>
              <a:rPr lang="en-CA" sz="2200" dirty="0" smtClean="0">
                <a:latin typeface="Courier New" pitchFamily="49" charset="0"/>
                <a:cs typeface="Courier New" pitchFamily="49" charset="0"/>
              </a:rPr>
              <a:t>(</a:t>
            </a:r>
            <a:r>
              <a:rPr lang="en-CA" sz="2200" dirty="0" err="1" smtClean="0">
                <a:latin typeface="Courier New" pitchFamily="49" charset="0"/>
                <a:cs typeface="Courier New" pitchFamily="49" charset="0"/>
              </a:rPr>
              <a:t>args</a:t>
            </a:r>
            <a:r>
              <a:rPr lang="en-CA" sz="2200" dirty="0" smtClean="0">
                <a:latin typeface="Courier New" pitchFamily="49" charset="0"/>
                <a:cs typeface="Courier New" pitchFamily="49" charset="0"/>
              </a:rPr>
              <a:t>)</a:t>
            </a:r>
          </a:p>
          <a:p>
            <a:pPr marL="0" indent="0">
              <a:buFont typeface="Arial" pitchFamily="34" charset="0"/>
              <a:buNone/>
            </a:pPr>
            <a:r>
              <a:rPr lang="en-CA" sz="2200" dirty="0" smtClean="0">
                <a:latin typeface="Courier New" pitchFamily="49" charset="0"/>
                <a:cs typeface="Courier New" pitchFamily="49" charset="0"/>
              </a:rPr>
              <a:t>  </a:t>
            </a:r>
            <a:r>
              <a:rPr lang="en-CA" sz="2200" dirty="0" err="1" smtClean="0">
                <a:solidFill>
                  <a:schemeClr val="accent1"/>
                </a:solidFill>
                <a:latin typeface="Courier New" pitchFamily="49" charset="0"/>
                <a:cs typeface="Courier New" pitchFamily="49" charset="0"/>
              </a:rPr>
              <a:t>leaveQstate</a:t>
            </a:r>
            <a:r>
              <a:rPr lang="en-CA" sz="2200" dirty="0" smtClean="0">
                <a:solidFill>
                  <a:schemeClr val="accent1"/>
                </a:solidFill>
                <a:latin typeface="Courier New" pitchFamily="49" charset="0"/>
                <a:cs typeface="Courier New" pitchFamily="49" charset="0"/>
              </a:rPr>
              <a:t>()</a:t>
            </a:r>
          </a:p>
          <a:p>
            <a:pPr marL="0" indent="0">
              <a:buFont typeface="Arial" pitchFamily="34" charset="0"/>
              <a:buNone/>
            </a:pPr>
            <a:r>
              <a:rPr lang="en-CA" sz="2200" dirty="0" smtClean="0">
                <a:latin typeface="Courier New" pitchFamily="49" charset="0"/>
                <a:cs typeface="Courier New" pitchFamily="49" charset="0"/>
              </a:rPr>
              <a:t>  ...</a:t>
            </a:r>
          </a:p>
          <a:p>
            <a:pPr marL="0" indent="0">
              <a:buFont typeface="Arial" pitchFamily="34" charset="0"/>
              <a:buNone/>
            </a:pPr>
            <a:r>
              <a:rPr lang="en-CA" sz="2200" dirty="0" smtClean="0">
                <a:latin typeface="Courier New" pitchFamily="49" charset="0"/>
                <a:cs typeface="Courier New" pitchFamily="49" charset="0"/>
              </a:rPr>
              <a:t>  remove records a, b</a:t>
            </a:r>
          </a:p>
          <a:p>
            <a:pPr marL="0" indent="0">
              <a:buFont typeface="Arial" pitchFamily="34" charset="0"/>
              <a:buNone/>
            </a:pPr>
            <a:r>
              <a:rPr lang="en-CA" sz="2200" dirty="0" smtClean="0">
                <a:solidFill>
                  <a:schemeClr val="accent1"/>
                </a:solidFill>
                <a:latin typeface="Courier New" pitchFamily="49" charset="0"/>
                <a:cs typeface="Courier New" pitchFamily="49" charset="0"/>
              </a:rPr>
              <a:t>  retire(a)</a:t>
            </a:r>
            <a:endParaRPr lang="en-CA" sz="2200" dirty="0">
              <a:solidFill>
                <a:schemeClr val="accent1"/>
              </a:solidFill>
              <a:latin typeface="Courier New" pitchFamily="49" charset="0"/>
              <a:cs typeface="Courier New" pitchFamily="49" charset="0"/>
            </a:endParaRPr>
          </a:p>
          <a:p>
            <a:pPr marL="0" indent="0">
              <a:buFont typeface="Arial" pitchFamily="34" charset="0"/>
              <a:buNone/>
            </a:pPr>
            <a:r>
              <a:rPr lang="en-CA" sz="2200" dirty="0" smtClean="0">
                <a:solidFill>
                  <a:schemeClr val="accent1"/>
                </a:solidFill>
                <a:latin typeface="Courier New" pitchFamily="49" charset="0"/>
                <a:cs typeface="Courier New" pitchFamily="49" charset="0"/>
              </a:rPr>
              <a:t>  retire(b)</a:t>
            </a:r>
          </a:p>
          <a:p>
            <a:pPr marL="0" indent="0">
              <a:buFont typeface="Arial" pitchFamily="34" charset="0"/>
              <a:buNone/>
            </a:pPr>
            <a:r>
              <a:rPr lang="en-CA" sz="2200" dirty="0" smtClean="0">
                <a:latin typeface="Courier New" pitchFamily="49" charset="0"/>
                <a:cs typeface="Courier New" pitchFamily="49" charset="0"/>
              </a:rPr>
              <a:t>  ...</a:t>
            </a:r>
          </a:p>
          <a:p>
            <a:pPr marL="0" indent="0">
              <a:buFont typeface="Arial" pitchFamily="34" charset="0"/>
              <a:buNone/>
            </a:pPr>
            <a:r>
              <a:rPr lang="en-CA" sz="2200" dirty="0" smtClean="0">
                <a:solidFill>
                  <a:schemeClr val="accent1"/>
                </a:solidFill>
                <a:latin typeface="Courier New" pitchFamily="49" charset="0"/>
                <a:cs typeface="Courier New" pitchFamily="49" charset="0"/>
              </a:rPr>
              <a:t>  </a:t>
            </a:r>
            <a:r>
              <a:rPr lang="en-CA" sz="2200" dirty="0" err="1" smtClean="0">
                <a:solidFill>
                  <a:schemeClr val="accent1"/>
                </a:solidFill>
                <a:latin typeface="Courier New" pitchFamily="49" charset="0"/>
                <a:cs typeface="Courier New" pitchFamily="49" charset="0"/>
              </a:rPr>
              <a:t>enterQstate</a:t>
            </a:r>
            <a:r>
              <a:rPr lang="en-CA" sz="2200" dirty="0" smtClean="0">
                <a:solidFill>
                  <a:schemeClr val="accent1"/>
                </a:solidFill>
                <a:latin typeface="Courier New" pitchFamily="49" charset="0"/>
                <a:cs typeface="Courier New" pitchFamily="49" charset="0"/>
              </a:rPr>
              <a:t>()</a:t>
            </a:r>
          </a:p>
          <a:p>
            <a:pPr marL="0" indent="0">
              <a:buFont typeface="Arial" pitchFamily="34" charset="0"/>
              <a:buNone/>
            </a:pPr>
            <a:r>
              <a:rPr lang="en-CA" sz="2200" dirty="0" smtClean="0">
                <a:latin typeface="Courier New" pitchFamily="49" charset="0"/>
                <a:cs typeface="Courier New" pitchFamily="49" charset="0"/>
              </a:rPr>
              <a:t>  return</a:t>
            </a:r>
            <a:endParaRPr lang="en-CA" sz="2200" dirty="0">
              <a:latin typeface="Courier New" pitchFamily="49" charset="0"/>
              <a:cs typeface="Courier New" pitchFamily="49" charset="0"/>
            </a:endParaRPr>
          </a:p>
        </p:txBody>
      </p:sp>
    </p:spTree>
    <p:extLst>
      <p:ext uri="{BB962C8B-B14F-4D97-AF65-F5344CB8AC3E}">
        <p14:creationId xmlns:p14="http://schemas.microsoft.com/office/powerpoint/2010/main" val="6550319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Complexity of DEBRA</a:t>
            </a:r>
            <a:endParaRPr lang="en-CA" dirty="0"/>
          </a:p>
        </p:txBody>
      </p:sp>
      <p:sp>
        <p:nvSpPr>
          <p:cNvPr id="3" name="Content Placeholder 2"/>
          <p:cNvSpPr>
            <a:spLocks noGrp="1"/>
          </p:cNvSpPr>
          <p:nvPr>
            <p:ph idx="1"/>
          </p:nvPr>
        </p:nvSpPr>
        <p:spPr/>
        <p:txBody>
          <a:bodyPr/>
          <a:lstStyle/>
          <a:p>
            <a:r>
              <a:rPr lang="en-CA" dirty="0" err="1" smtClean="0"/>
              <a:t>leaveQstate</a:t>
            </a:r>
            <a:r>
              <a:rPr lang="en-CA" dirty="0" smtClean="0"/>
              <a:t>: O(1) steps</a:t>
            </a:r>
          </a:p>
          <a:p>
            <a:r>
              <a:rPr lang="en-CA" dirty="0" err="1" smtClean="0"/>
              <a:t>enterQstate</a:t>
            </a:r>
            <a:r>
              <a:rPr lang="en-CA" dirty="0" smtClean="0"/>
              <a:t>: O(1) steps</a:t>
            </a:r>
          </a:p>
          <a:p>
            <a:r>
              <a:rPr lang="en-CA" dirty="0" smtClean="0"/>
              <a:t>retire: O(1) steps</a:t>
            </a:r>
          </a:p>
        </p:txBody>
      </p:sp>
    </p:spTree>
    <p:extLst>
      <p:ext uri="{BB962C8B-B14F-4D97-AF65-F5344CB8AC3E}">
        <p14:creationId xmlns:p14="http://schemas.microsoft.com/office/powerpoint/2010/main" val="30874411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3848" y="1600200"/>
            <a:ext cx="5482952" cy="4525963"/>
          </a:xfrm>
        </p:spPr>
        <p:txBody>
          <a:bodyPr/>
          <a:lstStyle/>
          <a:p>
            <a:pPr marL="0" indent="0">
              <a:buNone/>
            </a:pPr>
            <a:r>
              <a:rPr lang="en-CA" b="1" dirty="0" smtClean="0">
                <a:solidFill>
                  <a:srgbClr val="0070C0"/>
                </a:solidFill>
              </a:rPr>
              <a:t>D</a:t>
            </a:r>
            <a:r>
              <a:rPr lang="en-CA" dirty="0" smtClean="0"/>
              <a:t>istributed</a:t>
            </a:r>
          </a:p>
          <a:p>
            <a:pPr marL="0" indent="0">
              <a:buNone/>
            </a:pPr>
            <a:r>
              <a:rPr lang="en-CA" b="1" dirty="0" smtClean="0">
                <a:solidFill>
                  <a:srgbClr val="0070C0"/>
                </a:solidFill>
              </a:rPr>
              <a:t>E</a:t>
            </a:r>
            <a:r>
              <a:rPr lang="en-CA" dirty="0" smtClean="0"/>
              <a:t>poch</a:t>
            </a:r>
          </a:p>
          <a:p>
            <a:pPr marL="0" indent="0">
              <a:buNone/>
            </a:pPr>
            <a:r>
              <a:rPr lang="en-CA" b="1" dirty="0" smtClean="0">
                <a:solidFill>
                  <a:srgbClr val="0070C0"/>
                </a:solidFill>
              </a:rPr>
              <a:t>B</a:t>
            </a:r>
            <a:r>
              <a:rPr lang="en-CA" dirty="0" smtClean="0"/>
              <a:t>ased</a:t>
            </a:r>
          </a:p>
          <a:p>
            <a:pPr marL="0" indent="0">
              <a:buNone/>
            </a:pPr>
            <a:r>
              <a:rPr lang="en-CA" b="1" dirty="0" smtClean="0">
                <a:solidFill>
                  <a:srgbClr val="0070C0"/>
                </a:solidFill>
              </a:rPr>
              <a:t>R</a:t>
            </a:r>
            <a:r>
              <a:rPr lang="en-CA" dirty="0" smtClean="0"/>
              <a:t>eclamation</a:t>
            </a:r>
          </a:p>
          <a:p>
            <a:pPr marL="0" indent="0">
              <a:buNone/>
            </a:pPr>
            <a:r>
              <a:rPr lang="en-CA" b="1" dirty="0" smtClean="0">
                <a:solidFill>
                  <a:srgbClr val="0070C0"/>
                </a:solidFill>
              </a:rPr>
              <a:t>A</a:t>
            </a:r>
            <a:r>
              <a:rPr lang="en-CA" dirty="0" smtClean="0"/>
              <a:t>lgorithm</a:t>
            </a:r>
          </a:p>
          <a:p>
            <a:pPr marL="0" indent="0">
              <a:buNone/>
            </a:pPr>
            <a:r>
              <a:rPr lang="en-CA" b="1" dirty="0" smtClean="0">
                <a:solidFill>
                  <a:srgbClr val="0070C0"/>
                </a:solidFill>
              </a:rPr>
              <a:t>+</a:t>
            </a:r>
            <a:r>
              <a:rPr lang="en-CA" dirty="0" smtClean="0"/>
              <a:t>crash recovery</a:t>
            </a:r>
            <a:endParaRPr lang="en-CA" dirty="0"/>
          </a:p>
        </p:txBody>
      </p:sp>
      <p:sp>
        <p:nvSpPr>
          <p:cNvPr id="7" name="Title 6"/>
          <p:cNvSpPr>
            <a:spLocks noGrp="1"/>
          </p:cNvSpPr>
          <p:nvPr>
            <p:ph type="title"/>
          </p:nvPr>
        </p:nvSpPr>
        <p:spPr/>
        <p:txBody>
          <a:bodyPr/>
          <a:lstStyle/>
          <a:p>
            <a:endParaRPr lang="en-CA" dirty="0"/>
          </a:p>
        </p:txBody>
      </p:sp>
    </p:spTree>
    <p:extLst>
      <p:ext uri="{BB962C8B-B14F-4D97-AF65-F5344CB8AC3E}">
        <p14:creationId xmlns:p14="http://schemas.microsoft.com/office/powerpoint/2010/main" val="3487601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Key idea</a:t>
            </a:r>
            <a:endParaRPr lang="en-CA" dirty="0"/>
          </a:p>
        </p:txBody>
      </p:sp>
      <p:sp>
        <p:nvSpPr>
          <p:cNvPr id="3" name="Content Placeholder 2"/>
          <p:cNvSpPr>
            <a:spLocks noGrp="1"/>
          </p:cNvSpPr>
          <p:nvPr>
            <p:ph idx="1"/>
          </p:nvPr>
        </p:nvSpPr>
        <p:spPr/>
        <p:txBody>
          <a:bodyPr/>
          <a:lstStyle/>
          <a:p>
            <a:r>
              <a:rPr lang="en-CA" dirty="0" smtClean="0"/>
              <a:t>A non-quiescent crashed (or slow) process can prevent memory from being reclaimed</a:t>
            </a:r>
          </a:p>
          <a:p>
            <a:pPr lvl="1"/>
            <a:r>
              <a:rPr lang="en-CA" dirty="0" smtClean="0"/>
              <a:t>Can’t ignore non-quiescent processes because they can access any record we are about to free</a:t>
            </a:r>
          </a:p>
          <a:p>
            <a:r>
              <a:rPr lang="en-CA" dirty="0" smtClean="0"/>
              <a:t>Prevent him from performing his next memory access</a:t>
            </a:r>
          </a:p>
        </p:txBody>
      </p:sp>
    </p:spTree>
    <p:extLst>
      <p:ext uri="{BB962C8B-B14F-4D97-AF65-F5344CB8AC3E}">
        <p14:creationId xmlns:p14="http://schemas.microsoft.com/office/powerpoint/2010/main" val="19197341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Lifecycle of a record</a:t>
            </a:r>
            <a:endParaRPr lang="en-C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39197179"/>
              </p:ext>
            </p:extLst>
          </p:nvPr>
        </p:nvGraphicFramePr>
        <p:xfrm>
          <a:off x="467544" y="2204865"/>
          <a:ext cx="8229600" cy="3816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6" name="Straight Arrow Connector 5"/>
          <p:cNvCxnSpPr>
            <a:endCxn id="4" idx="0"/>
          </p:cNvCxnSpPr>
          <p:nvPr/>
        </p:nvCxnSpPr>
        <p:spPr>
          <a:xfrm>
            <a:off x="4582344" y="1628800"/>
            <a:ext cx="0" cy="576065"/>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7" name="TextBox 6"/>
          <p:cNvSpPr txBox="1"/>
          <p:nvPr/>
        </p:nvSpPr>
        <p:spPr>
          <a:xfrm>
            <a:off x="5720679" y="2636912"/>
            <a:ext cx="939553" cy="369332"/>
          </a:xfrm>
          <a:prstGeom prst="rect">
            <a:avLst/>
          </a:prstGeom>
          <a:noFill/>
        </p:spPr>
        <p:txBody>
          <a:bodyPr wrap="none" rtlCol="0">
            <a:spAutoFit/>
          </a:bodyPr>
          <a:lstStyle/>
          <a:p>
            <a:r>
              <a:rPr lang="en-CA" i="1" dirty="0" smtClean="0"/>
              <a:t>Allocate</a:t>
            </a:r>
            <a:endParaRPr lang="en-CA" i="1" dirty="0"/>
          </a:p>
        </p:txBody>
      </p:sp>
      <p:sp>
        <p:nvSpPr>
          <p:cNvPr id="8" name="TextBox 7"/>
          <p:cNvSpPr txBox="1"/>
          <p:nvPr/>
        </p:nvSpPr>
        <p:spPr>
          <a:xfrm>
            <a:off x="2843808" y="2674914"/>
            <a:ext cx="598434" cy="369332"/>
          </a:xfrm>
          <a:prstGeom prst="rect">
            <a:avLst/>
          </a:prstGeom>
          <a:noFill/>
        </p:spPr>
        <p:txBody>
          <a:bodyPr wrap="none" rtlCol="0">
            <a:spAutoFit/>
          </a:bodyPr>
          <a:lstStyle/>
          <a:p>
            <a:r>
              <a:rPr lang="en-CA" i="1" dirty="0" smtClean="0"/>
              <a:t>Free</a:t>
            </a:r>
            <a:endParaRPr lang="en-CA" i="1" dirty="0"/>
          </a:p>
        </p:txBody>
      </p:sp>
      <p:sp>
        <p:nvSpPr>
          <p:cNvPr id="9" name="TextBox 8"/>
          <p:cNvSpPr txBox="1"/>
          <p:nvPr/>
        </p:nvSpPr>
        <p:spPr>
          <a:xfrm>
            <a:off x="6165495" y="4509120"/>
            <a:ext cx="716863" cy="369332"/>
          </a:xfrm>
          <a:prstGeom prst="rect">
            <a:avLst/>
          </a:prstGeom>
          <a:noFill/>
        </p:spPr>
        <p:txBody>
          <a:bodyPr wrap="none" rtlCol="0">
            <a:spAutoFit/>
          </a:bodyPr>
          <a:lstStyle/>
          <a:p>
            <a:r>
              <a:rPr lang="en-CA" i="1" dirty="0" smtClean="0"/>
              <a:t>Insert</a:t>
            </a:r>
            <a:endParaRPr lang="en-CA" i="1" dirty="0"/>
          </a:p>
        </p:txBody>
      </p:sp>
      <p:sp>
        <p:nvSpPr>
          <p:cNvPr id="10" name="TextBox 9"/>
          <p:cNvSpPr txBox="1"/>
          <p:nvPr/>
        </p:nvSpPr>
        <p:spPr>
          <a:xfrm>
            <a:off x="4074242" y="6021288"/>
            <a:ext cx="929806" cy="369332"/>
          </a:xfrm>
          <a:prstGeom prst="rect">
            <a:avLst/>
          </a:prstGeom>
          <a:noFill/>
        </p:spPr>
        <p:txBody>
          <a:bodyPr wrap="none" rtlCol="0">
            <a:spAutoFit/>
          </a:bodyPr>
          <a:lstStyle/>
          <a:p>
            <a:r>
              <a:rPr lang="en-CA" i="1" dirty="0" smtClean="0"/>
              <a:t>Remove</a:t>
            </a:r>
          </a:p>
        </p:txBody>
      </p:sp>
      <p:cxnSp>
        <p:nvCxnSpPr>
          <p:cNvPr id="12" name="Straight Arrow Connector 11"/>
          <p:cNvCxnSpPr/>
          <p:nvPr/>
        </p:nvCxnSpPr>
        <p:spPr>
          <a:xfrm>
            <a:off x="3944616" y="3798332"/>
            <a:ext cx="1296144"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3" name="TextBox 12"/>
          <p:cNvSpPr txBox="1"/>
          <p:nvPr/>
        </p:nvSpPr>
        <p:spPr>
          <a:xfrm>
            <a:off x="4217462" y="3851756"/>
            <a:ext cx="735266" cy="369332"/>
          </a:xfrm>
          <a:prstGeom prst="rect">
            <a:avLst/>
          </a:prstGeom>
          <a:noFill/>
        </p:spPr>
        <p:txBody>
          <a:bodyPr wrap="none" rtlCol="0">
            <a:spAutoFit/>
          </a:bodyPr>
          <a:lstStyle/>
          <a:p>
            <a:r>
              <a:rPr lang="en-CA" i="1" dirty="0" smtClean="0"/>
              <a:t>Reuse</a:t>
            </a:r>
            <a:endParaRPr lang="en-CA" i="1" dirty="0"/>
          </a:p>
        </p:txBody>
      </p:sp>
      <p:sp>
        <p:nvSpPr>
          <p:cNvPr id="15" name="TextBox 14"/>
          <p:cNvSpPr txBox="1"/>
          <p:nvPr/>
        </p:nvSpPr>
        <p:spPr>
          <a:xfrm>
            <a:off x="2469519" y="4571836"/>
            <a:ext cx="506870" cy="369332"/>
          </a:xfrm>
          <a:prstGeom prst="rect">
            <a:avLst/>
          </a:prstGeom>
          <a:noFill/>
        </p:spPr>
        <p:txBody>
          <a:bodyPr wrap="none" rtlCol="0">
            <a:spAutoFit/>
          </a:bodyPr>
          <a:lstStyle/>
          <a:p>
            <a:r>
              <a:rPr lang="en-CA" i="1" dirty="0" smtClean="0"/>
              <a:t>???</a:t>
            </a:r>
            <a:endParaRPr lang="en-CA" i="1" dirty="0"/>
          </a:p>
        </p:txBody>
      </p:sp>
    </p:spTree>
    <p:extLst>
      <p:ext uri="{BB962C8B-B14F-4D97-AF65-F5344CB8AC3E}">
        <p14:creationId xmlns:p14="http://schemas.microsoft.com/office/powerpoint/2010/main" val="41921278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CA" dirty="0" smtClean="0"/>
              <a:t>New primitives</a:t>
            </a:r>
            <a:endParaRPr lang="en-CA" dirty="0"/>
          </a:p>
        </p:txBody>
      </p:sp>
      <p:sp>
        <p:nvSpPr>
          <p:cNvPr id="3" name="Content Placeholder 2"/>
          <p:cNvSpPr>
            <a:spLocks noGrp="1"/>
          </p:cNvSpPr>
          <p:nvPr>
            <p:ph idx="1"/>
          </p:nvPr>
        </p:nvSpPr>
        <p:spPr>
          <a:xfrm>
            <a:off x="457200" y="1628800"/>
            <a:ext cx="8229600" cy="4536504"/>
          </a:xfrm>
        </p:spPr>
        <p:txBody>
          <a:bodyPr>
            <a:normAutofit/>
          </a:bodyPr>
          <a:lstStyle/>
          <a:p>
            <a:r>
              <a:rPr lang="en-CA" dirty="0" smtClean="0"/>
              <a:t>Checkpoint() by process q</a:t>
            </a:r>
          </a:p>
          <a:p>
            <a:pPr lvl="1"/>
            <a:r>
              <a:rPr lang="en-CA" dirty="0" smtClean="0"/>
              <a:t>Save q’s state</a:t>
            </a:r>
          </a:p>
          <a:p>
            <a:r>
              <a:rPr lang="en-CA" dirty="0" smtClean="0"/>
              <a:t>Neutralize(q) by process p</a:t>
            </a:r>
          </a:p>
          <a:p>
            <a:pPr lvl="1"/>
            <a:r>
              <a:rPr lang="en-CA" dirty="0" smtClean="0"/>
              <a:t>If q is quiescent, Neutralize(q) has no effect</a:t>
            </a:r>
          </a:p>
          <a:p>
            <a:pPr lvl="1"/>
            <a:r>
              <a:rPr lang="en-CA" dirty="0" smtClean="0"/>
              <a:t>If q is not quiescent, q becomes quiescent then loads its saved state, and begins executing recovery code</a:t>
            </a:r>
          </a:p>
        </p:txBody>
      </p:sp>
    </p:spTree>
    <p:extLst>
      <p:ext uri="{BB962C8B-B14F-4D97-AF65-F5344CB8AC3E}">
        <p14:creationId xmlns:p14="http://schemas.microsoft.com/office/powerpoint/2010/main" val="5119901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How these primitives can help</a:t>
            </a:r>
            <a:endParaRPr lang="en-CA" dirty="0"/>
          </a:p>
        </p:txBody>
      </p:sp>
      <p:sp>
        <p:nvSpPr>
          <p:cNvPr id="3" name="Content Placeholder 2"/>
          <p:cNvSpPr>
            <a:spLocks noGrp="1"/>
          </p:cNvSpPr>
          <p:nvPr>
            <p:ph idx="1"/>
          </p:nvPr>
        </p:nvSpPr>
        <p:spPr>
          <a:xfrm>
            <a:off x="251520" y="1600200"/>
            <a:ext cx="4762872" cy="5069160"/>
          </a:xfrm>
        </p:spPr>
        <p:style>
          <a:lnRef idx="2">
            <a:schemeClr val="accent1"/>
          </a:lnRef>
          <a:fillRef idx="1">
            <a:schemeClr val="lt1"/>
          </a:fillRef>
          <a:effectRef idx="0">
            <a:schemeClr val="accent1"/>
          </a:effectRef>
          <a:fontRef idx="minor">
            <a:schemeClr val="dk1"/>
          </a:fontRef>
        </p:style>
        <p:txBody>
          <a:bodyPr>
            <a:normAutofit/>
          </a:bodyPr>
          <a:lstStyle/>
          <a:p>
            <a:r>
              <a:rPr lang="en-CA" dirty="0" smtClean="0"/>
              <a:t>Process q</a:t>
            </a:r>
          </a:p>
          <a:p>
            <a:pPr marL="0" indent="0">
              <a:buNone/>
            </a:pPr>
            <a:r>
              <a:rPr lang="en-CA" sz="2400" dirty="0" err="1" smtClean="0">
                <a:latin typeface="Courier New" pitchFamily="49" charset="0"/>
                <a:cs typeface="Courier New" pitchFamily="49" charset="0"/>
              </a:rPr>
              <a:t>Search_plus_recovery</a:t>
            </a:r>
            <a:r>
              <a:rPr lang="en-CA" sz="2400" dirty="0" smtClean="0">
                <a:latin typeface="Courier New" pitchFamily="49" charset="0"/>
                <a:cs typeface="Courier New" pitchFamily="49" charset="0"/>
              </a:rPr>
              <a:t>(k):</a:t>
            </a:r>
          </a:p>
          <a:p>
            <a:pPr marL="0" indent="0">
              <a:buNone/>
            </a:pPr>
            <a:r>
              <a:rPr lang="en-CA" sz="2400" dirty="0" smtClean="0">
                <a:latin typeface="Courier New" pitchFamily="49" charset="0"/>
                <a:cs typeface="Courier New" pitchFamily="49" charset="0"/>
              </a:rPr>
              <a:t>  do</a:t>
            </a:r>
          </a:p>
          <a:p>
            <a:pPr marL="0" indent="0">
              <a:buNone/>
            </a:pPr>
            <a:r>
              <a:rPr lang="en-CA" sz="2400" dirty="0" smtClean="0">
                <a:latin typeface="Courier New" pitchFamily="49" charset="0"/>
                <a:cs typeface="Courier New" pitchFamily="49" charset="0"/>
              </a:rPr>
              <a:t>    </a:t>
            </a:r>
            <a:r>
              <a:rPr lang="en-CA" sz="2400" b="1" dirty="0" smtClean="0">
                <a:latin typeface="Courier New" pitchFamily="49" charset="0"/>
                <a:cs typeface="Courier New" pitchFamily="49" charset="0"/>
              </a:rPr>
              <a:t>Checkpoint()</a:t>
            </a:r>
          </a:p>
          <a:p>
            <a:pPr marL="0" indent="0">
              <a:buNone/>
            </a:pPr>
            <a:r>
              <a:rPr lang="en-CA" sz="2400" dirty="0" smtClean="0">
                <a:latin typeface="Courier New" pitchFamily="49" charset="0"/>
                <a:cs typeface="Courier New" pitchFamily="49" charset="0"/>
              </a:rPr>
              <a:t>    </a:t>
            </a:r>
            <a:r>
              <a:rPr lang="en-CA" sz="2400" dirty="0" err="1" smtClean="0">
                <a:latin typeface="Courier New" pitchFamily="49" charset="0"/>
                <a:cs typeface="Courier New" pitchFamily="49" charset="0"/>
              </a:rPr>
              <a:t>leaveQstate</a:t>
            </a:r>
            <a:r>
              <a:rPr lang="en-CA" sz="2400" dirty="0" smtClean="0">
                <a:latin typeface="Courier New" pitchFamily="49" charset="0"/>
                <a:cs typeface="Courier New" pitchFamily="49" charset="0"/>
              </a:rPr>
              <a:t>()</a:t>
            </a:r>
          </a:p>
          <a:p>
            <a:pPr marL="0" indent="0">
              <a:buNone/>
            </a:pPr>
            <a:r>
              <a:rPr lang="en-CA" sz="2400" dirty="0">
                <a:latin typeface="Courier New" pitchFamily="49" charset="0"/>
                <a:cs typeface="Courier New" pitchFamily="49" charset="0"/>
              </a:rPr>
              <a:t> </a:t>
            </a:r>
            <a:r>
              <a:rPr lang="en-CA" sz="2400" dirty="0" smtClean="0">
                <a:latin typeface="Courier New" pitchFamily="49" charset="0"/>
                <a:cs typeface="Courier New" pitchFamily="49" charset="0"/>
              </a:rPr>
              <a:t>   result = Search(k)</a:t>
            </a:r>
          </a:p>
          <a:p>
            <a:pPr marL="0" indent="0">
              <a:buNone/>
            </a:pPr>
            <a:r>
              <a:rPr lang="en-CA" sz="2400" dirty="0" smtClean="0">
                <a:latin typeface="Courier New" pitchFamily="49" charset="0"/>
                <a:cs typeface="Courier New" pitchFamily="49" charset="0"/>
              </a:rPr>
              <a:t>    </a:t>
            </a:r>
            <a:r>
              <a:rPr lang="en-CA" sz="2400" dirty="0" err="1" smtClean="0">
                <a:latin typeface="Courier New" pitchFamily="49" charset="0"/>
                <a:cs typeface="Courier New" pitchFamily="49" charset="0"/>
              </a:rPr>
              <a:t>enterQstate</a:t>
            </a:r>
            <a:r>
              <a:rPr lang="en-CA" sz="2400" dirty="0" smtClean="0">
                <a:latin typeface="Courier New" pitchFamily="49" charset="0"/>
                <a:cs typeface="Courier New" pitchFamily="49" charset="0"/>
              </a:rPr>
              <a:t>()</a:t>
            </a:r>
          </a:p>
          <a:p>
            <a:pPr marL="0" indent="0">
              <a:buNone/>
            </a:pPr>
            <a:r>
              <a:rPr lang="en-CA" sz="2400" dirty="0">
                <a:latin typeface="Courier New" pitchFamily="49" charset="0"/>
                <a:cs typeface="Courier New" pitchFamily="49" charset="0"/>
              </a:rPr>
              <a:t> </a:t>
            </a:r>
            <a:r>
              <a:rPr lang="en-CA" sz="2400" dirty="0" smtClean="0">
                <a:latin typeface="Courier New" pitchFamily="49" charset="0"/>
                <a:cs typeface="Courier New" pitchFamily="49" charset="0"/>
              </a:rPr>
              <a:t>   return result</a:t>
            </a:r>
          </a:p>
          <a:p>
            <a:pPr marL="0" indent="0">
              <a:buNone/>
            </a:pPr>
            <a:r>
              <a:rPr lang="en-CA" sz="2400" b="1" dirty="0" smtClean="0">
                <a:latin typeface="Courier New" pitchFamily="49" charset="0"/>
                <a:cs typeface="Courier New" pitchFamily="49" charset="0"/>
              </a:rPr>
              <a:t>recovery:</a:t>
            </a:r>
          </a:p>
          <a:p>
            <a:pPr marL="0" indent="0">
              <a:buNone/>
            </a:pPr>
            <a:r>
              <a:rPr lang="en-CA" sz="2400" dirty="0" smtClean="0">
                <a:latin typeface="Courier New" pitchFamily="49" charset="0"/>
                <a:cs typeface="Courier New" pitchFamily="49" charset="0"/>
              </a:rPr>
              <a:t>  loop</a:t>
            </a:r>
            <a:endParaRPr lang="en-CA" sz="2400" dirty="0">
              <a:latin typeface="Courier New" pitchFamily="49" charset="0"/>
              <a:cs typeface="Courier New" pitchFamily="49" charset="0"/>
            </a:endParaRPr>
          </a:p>
        </p:txBody>
      </p:sp>
      <p:sp>
        <p:nvSpPr>
          <p:cNvPr id="6" name="Content Placeholder 2"/>
          <p:cNvSpPr txBox="1">
            <a:spLocks/>
          </p:cNvSpPr>
          <p:nvPr/>
        </p:nvSpPr>
        <p:spPr>
          <a:xfrm>
            <a:off x="5076056" y="1593863"/>
            <a:ext cx="3816424" cy="5075497"/>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CA" dirty="0" smtClean="0"/>
              <a:t>Process p</a:t>
            </a:r>
          </a:p>
          <a:p>
            <a:pPr marL="0" indent="0">
              <a:buNone/>
            </a:pPr>
            <a:r>
              <a:rPr lang="en-CA" sz="2400" dirty="0" err="1" smtClean="0">
                <a:latin typeface="Courier New" pitchFamily="49" charset="0"/>
                <a:cs typeface="Courier New" pitchFamily="49" charset="0"/>
              </a:rPr>
              <a:t>leaveQstate</a:t>
            </a:r>
            <a:r>
              <a:rPr lang="en-CA" sz="2400" dirty="0" smtClean="0">
                <a:latin typeface="Courier New" pitchFamily="49" charset="0"/>
                <a:cs typeface="Courier New" pitchFamily="49" charset="0"/>
              </a:rPr>
              <a:t>():</a:t>
            </a:r>
          </a:p>
          <a:p>
            <a:pPr marL="0" indent="0">
              <a:buNone/>
            </a:pPr>
            <a:r>
              <a:rPr lang="en-CA" sz="2400" dirty="0">
                <a:latin typeface="Courier New" pitchFamily="49" charset="0"/>
                <a:cs typeface="Courier New" pitchFamily="49" charset="0"/>
              </a:rPr>
              <a:t> </a:t>
            </a:r>
            <a:r>
              <a:rPr lang="en-CA" sz="2400" dirty="0" smtClean="0">
                <a:latin typeface="Courier New" pitchFamily="49" charset="0"/>
                <a:cs typeface="Courier New" pitchFamily="49" charset="0"/>
              </a:rPr>
              <a:t> ...</a:t>
            </a:r>
          </a:p>
          <a:p>
            <a:pPr marL="0" indent="0">
              <a:buNone/>
            </a:pPr>
            <a:r>
              <a:rPr lang="en-CA" sz="2400" b="1" dirty="0">
                <a:latin typeface="Courier New" pitchFamily="49" charset="0"/>
                <a:cs typeface="Courier New" pitchFamily="49" charset="0"/>
              </a:rPr>
              <a:t> </a:t>
            </a:r>
            <a:r>
              <a:rPr lang="en-CA" sz="2400" b="1" dirty="0" smtClean="0">
                <a:latin typeface="Courier New" pitchFamily="49" charset="0"/>
                <a:cs typeface="Courier New" pitchFamily="49" charset="0"/>
              </a:rPr>
              <a:t> if q seems slow</a:t>
            </a:r>
          </a:p>
          <a:p>
            <a:pPr marL="0" indent="0">
              <a:buNone/>
            </a:pPr>
            <a:r>
              <a:rPr lang="en-CA" sz="2400" b="1" dirty="0" smtClean="0">
                <a:latin typeface="Courier New" pitchFamily="49" charset="0"/>
                <a:cs typeface="Courier New" pitchFamily="49" charset="0"/>
              </a:rPr>
              <a:t>    Neutralize(q)</a:t>
            </a:r>
          </a:p>
          <a:p>
            <a:pPr marL="0" indent="0">
              <a:buNone/>
            </a:pPr>
            <a:r>
              <a:rPr lang="en-CA" sz="2400" dirty="0" smtClean="0">
                <a:latin typeface="Courier New" pitchFamily="49" charset="0"/>
                <a:cs typeface="Courier New" pitchFamily="49" charset="0"/>
              </a:rPr>
              <a:t>    Increment epoch</a:t>
            </a:r>
          </a:p>
          <a:p>
            <a:pPr marL="0" indent="0">
              <a:buNone/>
            </a:pPr>
            <a:r>
              <a:rPr lang="en-CA" sz="2400" dirty="0">
                <a:latin typeface="Courier New" pitchFamily="49" charset="0"/>
                <a:cs typeface="Courier New" pitchFamily="49" charset="0"/>
              </a:rPr>
              <a:t> </a:t>
            </a:r>
            <a:r>
              <a:rPr lang="en-CA" sz="2400" dirty="0" smtClean="0">
                <a:latin typeface="Courier New" pitchFamily="49" charset="0"/>
                <a:cs typeface="Courier New" pitchFamily="49" charset="0"/>
              </a:rPr>
              <a:t> ...</a:t>
            </a:r>
          </a:p>
        </p:txBody>
      </p:sp>
    </p:spTree>
    <p:extLst>
      <p:ext uri="{BB962C8B-B14F-4D97-AF65-F5344CB8AC3E}">
        <p14:creationId xmlns:p14="http://schemas.microsoft.com/office/powerpoint/2010/main" val="25561404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Assumptions for updates</a:t>
            </a:r>
            <a:endParaRPr lang="en-CA" dirty="0"/>
          </a:p>
        </p:txBody>
      </p:sp>
      <p:sp>
        <p:nvSpPr>
          <p:cNvPr id="4" name="Rectangle 3"/>
          <p:cNvSpPr/>
          <p:nvPr/>
        </p:nvSpPr>
        <p:spPr>
          <a:xfrm>
            <a:off x="2627784" y="1628800"/>
            <a:ext cx="2016224" cy="136815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CA" sz="2800" dirty="0" smtClean="0"/>
              <a:t>Preamble</a:t>
            </a:r>
          </a:p>
          <a:p>
            <a:pPr algn="ctr"/>
            <a:endParaRPr lang="en-CA" sz="2800" dirty="0"/>
          </a:p>
          <a:p>
            <a:pPr algn="ctr"/>
            <a:endParaRPr lang="en-CA" sz="2800" dirty="0"/>
          </a:p>
        </p:txBody>
      </p:sp>
      <p:sp>
        <p:nvSpPr>
          <p:cNvPr id="5" name="Rectangle 4"/>
          <p:cNvSpPr/>
          <p:nvPr/>
        </p:nvSpPr>
        <p:spPr>
          <a:xfrm>
            <a:off x="2627784" y="2996952"/>
            <a:ext cx="2016224" cy="2160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smtClean="0"/>
              <a:t>Body</a:t>
            </a:r>
          </a:p>
          <a:p>
            <a:pPr algn="ctr"/>
            <a:endParaRPr lang="en-CA" sz="2800" dirty="0"/>
          </a:p>
          <a:p>
            <a:pPr algn="ctr"/>
            <a:endParaRPr lang="en-CA" sz="2800" dirty="0" smtClean="0"/>
          </a:p>
          <a:p>
            <a:pPr algn="ctr"/>
            <a:endParaRPr lang="en-CA" sz="2800" dirty="0"/>
          </a:p>
          <a:p>
            <a:pPr algn="ctr"/>
            <a:endParaRPr lang="en-CA" sz="2800" dirty="0"/>
          </a:p>
        </p:txBody>
      </p:sp>
      <p:sp>
        <p:nvSpPr>
          <p:cNvPr id="6" name="Rectangle 5"/>
          <p:cNvSpPr/>
          <p:nvPr/>
        </p:nvSpPr>
        <p:spPr>
          <a:xfrm>
            <a:off x="2627784" y="5157192"/>
            <a:ext cx="2016224" cy="129614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CA" sz="2800" dirty="0" err="1" smtClean="0"/>
              <a:t>Postamble</a:t>
            </a:r>
            <a:endParaRPr lang="en-CA" sz="2800" dirty="0" smtClean="0"/>
          </a:p>
          <a:p>
            <a:pPr algn="ctr"/>
            <a:endParaRPr lang="en-CA" sz="2800" dirty="0"/>
          </a:p>
          <a:p>
            <a:pPr algn="ctr"/>
            <a:endParaRPr lang="en-CA" sz="2800" dirty="0"/>
          </a:p>
        </p:txBody>
      </p:sp>
      <p:sp>
        <p:nvSpPr>
          <p:cNvPr id="7" name="Rectangle 6"/>
          <p:cNvSpPr/>
          <p:nvPr/>
        </p:nvSpPr>
        <p:spPr>
          <a:xfrm>
            <a:off x="2699792" y="3429000"/>
            <a:ext cx="1872208" cy="165618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CA" dirty="0"/>
          </a:p>
        </p:txBody>
      </p:sp>
      <p:sp>
        <p:nvSpPr>
          <p:cNvPr id="8" name="Rectangle 7"/>
          <p:cNvSpPr/>
          <p:nvPr/>
        </p:nvSpPr>
        <p:spPr>
          <a:xfrm>
            <a:off x="2699792" y="2060848"/>
            <a:ext cx="1872208" cy="86409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dirty="0"/>
          </a:p>
        </p:txBody>
      </p:sp>
      <p:sp>
        <p:nvSpPr>
          <p:cNvPr id="9" name="Rectangle 8"/>
          <p:cNvSpPr/>
          <p:nvPr/>
        </p:nvSpPr>
        <p:spPr>
          <a:xfrm>
            <a:off x="2699792" y="5589240"/>
            <a:ext cx="1872208" cy="79208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p>
        </p:txBody>
      </p:sp>
      <p:sp>
        <p:nvSpPr>
          <p:cNvPr id="12" name="Rectangle 11"/>
          <p:cNvSpPr/>
          <p:nvPr/>
        </p:nvSpPr>
        <p:spPr>
          <a:xfrm rot="16200000">
            <a:off x="-59091" y="3776683"/>
            <a:ext cx="4824536" cy="504056"/>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CA" sz="2800" b="1" dirty="0" smtClean="0"/>
              <a:t>Update</a:t>
            </a:r>
            <a:endParaRPr lang="en-CA" sz="2800" b="1" dirty="0"/>
          </a:p>
        </p:txBody>
      </p:sp>
      <p:sp>
        <p:nvSpPr>
          <p:cNvPr id="13" name="Right Brace 12"/>
          <p:cNvSpPr/>
          <p:nvPr/>
        </p:nvSpPr>
        <p:spPr>
          <a:xfrm>
            <a:off x="4716016" y="1616443"/>
            <a:ext cx="432048" cy="1380509"/>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CA"/>
          </a:p>
        </p:txBody>
      </p:sp>
      <p:sp>
        <p:nvSpPr>
          <p:cNvPr id="14" name="TextBox 13"/>
          <p:cNvSpPr txBox="1"/>
          <p:nvPr/>
        </p:nvSpPr>
        <p:spPr>
          <a:xfrm>
            <a:off x="5148064" y="2085562"/>
            <a:ext cx="2088232" cy="461665"/>
          </a:xfrm>
          <a:prstGeom prst="rect">
            <a:avLst/>
          </a:prstGeom>
          <a:noFill/>
        </p:spPr>
        <p:txBody>
          <a:bodyPr wrap="square" rtlCol="0">
            <a:spAutoFit/>
          </a:bodyPr>
          <a:lstStyle/>
          <a:p>
            <a:r>
              <a:rPr lang="en-CA" sz="2400" dirty="0" smtClean="0"/>
              <a:t>Quiescent</a:t>
            </a:r>
            <a:endParaRPr lang="en-CA" sz="2400" dirty="0"/>
          </a:p>
        </p:txBody>
      </p:sp>
      <p:sp>
        <p:nvSpPr>
          <p:cNvPr id="16" name="Right Brace 15"/>
          <p:cNvSpPr/>
          <p:nvPr/>
        </p:nvSpPr>
        <p:spPr>
          <a:xfrm>
            <a:off x="4716016" y="5144835"/>
            <a:ext cx="432048" cy="1308501"/>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CA"/>
          </a:p>
        </p:txBody>
      </p:sp>
      <p:sp>
        <p:nvSpPr>
          <p:cNvPr id="17" name="TextBox 16"/>
          <p:cNvSpPr txBox="1"/>
          <p:nvPr/>
        </p:nvSpPr>
        <p:spPr>
          <a:xfrm>
            <a:off x="5148064" y="5567591"/>
            <a:ext cx="2088232" cy="461665"/>
          </a:xfrm>
          <a:prstGeom prst="rect">
            <a:avLst/>
          </a:prstGeom>
          <a:noFill/>
        </p:spPr>
        <p:txBody>
          <a:bodyPr wrap="square" rtlCol="0">
            <a:spAutoFit/>
          </a:bodyPr>
          <a:lstStyle/>
          <a:p>
            <a:r>
              <a:rPr lang="en-CA" sz="2400" dirty="0" smtClean="0"/>
              <a:t>Quiescent</a:t>
            </a:r>
            <a:endParaRPr lang="en-CA" dirty="0"/>
          </a:p>
        </p:txBody>
      </p:sp>
      <p:sp>
        <p:nvSpPr>
          <p:cNvPr id="18" name="Right Brace 17"/>
          <p:cNvSpPr/>
          <p:nvPr/>
        </p:nvSpPr>
        <p:spPr>
          <a:xfrm>
            <a:off x="4716016" y="2996952"/>
            <a:ext cx="432048" cy="2160240"/>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CA"/>
          </a:p>
        </p:txBody>
      </p:sp>
      <p:sp>
        <p:nvSpPr>
          <p:cNvPr id="19" name="TextBox 18"/>
          <p:cNvSpPr txBox="1"/>
          <p:nvPr/>
        </p:nvSpPr>
        <p:spPr>
          <a:xfrm>
            <a:off x="5148064" y="3476294"/>
            <a:ext cx="2088232" cy="1200329"/>
          </a:xfrm>
          <a:prstGeom prst="rect">
            <a:avLst/>
          </a:prstGeom>
          <a:noFill/>
        </p:spPr>
        <p:txBody>
          <a:bodyPr wrap="square" rtlCol="0">
            <a:spAutoFit/>
          </a:bodyPr>
          <a:lstStyle/>
          <a:p>
            <a:r>
              <a:rPr lang="en-CA" sz="2400" dirty="0" smtClean="0"/>
              <a:t>Non-quiescent</a:t>
            </a:r>
          </a:p>
          <a:p>
            <a:r>
              <a:rPr lang="en-CA" sz="2400" dirty="0" smtClean="0"/>
              <a:t>Re-entrant</a:t>
            </a:r>
          </a:p>
          <a:p>
            <a:r>
              <a:rPr lang="en-CA" sz="2400" dirty="0" smtClean="0"/>
              <a:t>Idempotent</a:t>
            </a:r>
            <a:endParaRPr lang="en-CA" sz="2400" dirty="0"/>
          </a:p>
        </p:txBody>
      </p:sp>
    </p:spTree>
    <p:extLst>
      <p:ext uri="{BB962C8B-B14F-4D97-AF65-F5344CB8AC3E}">
        <p14:creationId xmlns:p14="http://schemas.microsoft.com/office/powerpoint/2010/main" val="5035976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Further assumptions for </a:t>
            </a:r>
            <a:r>
              <a:rPr lang="en-CA" b="1" dirty="0" smtClean="0"/>
              <a:t>easy</a:t>
            </a:r>
            <a:r>
              <a:rPr lang="en-CA" dirty="0" smtClean="0"/>
              <a:t> implementation</a:t>
            </a:r>
            <a:endParaRPr lang="en-CA" dirty="0"/>
          </a:p>
        </p:txBody>
      </p:sp>
      <p:sp>
        <p:nvSpPr>
          <p:cNvPr id="3" name="Content Placeholder 2"/>
          <p:cNvSpPr>
            <a:spLocks noGrp="1"/>
          </p:cNvSpPr>
          <p:nvPr>
            <p:ph idx="1"/>
          </p:nvPr>
        </p:nvSpPr>
        <p:spPr>
          <a:xfrm>
            <a:off x="2856166" y="1600200"/>
            <a:ext cx="6180330" cy="4997152"/>
          </a:xfrm>
        </p:spPr>
        <p:txBody>
          <a:bodyPr>
            <a:normAutofit/>
          </a:bodyPr>
          <a:lstStyle/>
          <a:p>
            <a:r>
              <a:rPr lang="en-CA" dirty="0" smtClean="0"/>
              <a:t>Body</a:t>
            </a:r>
          </a:p>
          <a:p>
            <a:pPr lvl="1"/>
            <a:r>
              <a:rPr lang="en-CA" dirty="0" smtClean="0"/>
              <a:t>Does not directly modify records in the data structure. Creates a descriptor and invokes Help(</a:t>
            </a:r>
            <a:r>
              <a:rPr lang="en-CA" i="1" dirty="0" smtClean="0"/>
              <a:t>descriptor</a:t>
            </a:r>
            <a:r>
              <a:rPr lang="en-CA" dirty="0" smtClean="0"/>
              <a:t>), instead.</a:t>
            </a:r>
          </a:p>
          <a:p>
            <a:pPr lvl="1"/>
            <a:r>
              <a:rPr lang="en-CA" dirty="0" smtClean="0"/>
              <a:t>The descriptor should point to every record that Help() will access</a:t>
            </a:r>
            <a:endParaRPr lang="en-CA" i="1" dirty="0"/>
          </a:p>
        </p:txBody>
      </p:sp>
      <p:sp>
        <p:nvSpPr>
          <p:cNvPr id="4" name="Rectangle 3"/>
          <p:cNvSpPr/>
          <p:nvPr/>
        </p:nvSpPr>
        <p:spPr>
          <a:xfrm>
            <a:off x="778157" y="1628800"/>
            <a:ext cx="2016224" cy="136815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CA" sz="2800" dirty="0" smtClean="0"/>
              <a:t>Preamble</a:t>
            </a:r>
          </a:p>
          <a:p>
            <a:pPr algn="ctr"/>
            <a:endParaRPr lang="en-CA" sz="2800" dirty="0"/>
          </a:p>
          <a:p>
            <a:pPr algn="ctr"/>
            <a:endParaRPr lang="en-CA" sz="2800" dirty="0"/>
          </a:p>
        </p:txBody>
      </p:sp>
      <p:sp>
        <p:nvSpPr>
          <p:cNvPr id="5" name="Rectangle 4"/>
          <p:cNvSpPr/>
          <p:nvPr/>
        </p:nvSpPr>
        <p:spPr>
          <a:xfrm>
            <a:off x="778157" y="2996952"/>
            <a:ext cx="2016224" cy="2160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smtClean="0"/>
              <a:t>Body</a:t>
            </a:r>
          </a:p>
          <a:p>
            <a:pPr algn="ctr"/>
            <a:endParaRPr lang="en-CA" sz="2800" dirty="0"/>
          </a:p>
          <a:p>
            <a:pPr algn="ctr"/>
            <a:endParaRPr lang="en-CA" sz="2800" dirty="0" smtClean="0"/>
          </a:p>
          <a:p>
            <a:pPr algn="ctr"/>
            <a:endParaRPr lang="en-CA" sz="2800" dirty="0"/>
          </a:p>
          <a:p>
            <a:pPr algn="ctr"/>
            <a:endParaRPr lang="en-CA" sz="2800" dirty="0"/>
          </a:p>
        </p:txBody>
      </p:sp>
      <p:sp>
        <p:nvSpPr>
          <p:cNvPr id="6" name="Rectangle 5"/>
          <p:cNvSpPr/>
          <p:nvPr/>
        </p:nvSpPr>
        <p:spPr>
          <a:xfrm>
            <a:off x="778157" y="5157192"/>
            <a:ext cx="2016224" cy="129614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CA" sz="2800" dirty="0" err="1" smtClean="0"/>
              <a:t>Postamble</a:t>
            </a:r>
            <a:endParaRPr lang="en-CA" sz="2800" dirty="0" smtClean="0"/>
          </a:p>
          <a:p>
            <a:pPr algn="ctr"/>
            <a:endParaRPr lang="en-CA" sz="2800" dirty="0"/>
          </a:p>
          <a:p>
            <a:pPr algn="ctr"/>
            <a:endParaRPr lang="en-CA" sz="2800" dirty="0"/>
          </a:p>
        </p:txBody>
      </p:sp>
      <p:sp>
        <p:nvSpPr>
          <p:cNvPr id="7" name="Rectangle 6"/>
          <p:cNvSpPr/>
          <p:nvPr/>
        </p:nvSpPr>
        <p:spPr>
          <a:xfrm>
            <a:off x="850165" y="3429000"/>
            <a:ext cx="1872208" cy="165618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CA" b="1" dirty="0" smtClean="0"/>
              <a:t>Read memory</a:t>
            </a:r>
          </a:p>
          <a:p>
            <a:pPr algn="ctr"/>
            <a:r>
              <a:rPr lang="en-CA" b="1" dirty="0" smtClean="0"/>
              <a:t>Create descriptor</a:t>
            </a:r>
          </a:p>
          <a:p>
            <a:pPr algn="ctr"/>
            <a:r>
              <a:rPr lang="en-CA" b="1" dirty="0" smtClean="0"/>
              <a:t>Help(descriptor)</a:t>
            </a:r>
            <a:endParaRPr lang="en-CA" b="1" dirty="0"/>
          </a:p>
        </p:txBody>
      </p:sp>
      <p:sp>
        <p:nvSpPr>
          <p:cNvPr id="8" name="Rectangle 7"/>
          <p:cNvSpPr/>
          <p:nvPr/>
        </p:nvSpPr>
        <p:spPr>
          <a:xfrm>
            <a:off x="850165" y="2060848"/>
            <a:ext cx="1872208" cy="86409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b="1" dirty="0"/>
          </a:p>
        </p:txBody>
      </p:sp>
      <p:sp>
        <p:nvSpPr>
          <p:cNvPr id="9" name="Rectangle 8"/>
          <p:cNvSpPr/>
          <p:nvPr/>
        </p:nvSpPr>
        <p:spPr>
          <a:xfrm>
            <a:off x="850165" y="5589240"/>
            <a:ext cx="1872208" cy="79208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p>
        </p:txBody>
      </p:sp>
      <p:sp>
        <p:nvSpPr>
          <p:cNvPr id="10" name="Rectangle 9"/>
          <p:cNvSpPr/>
          <p:nvPr/>
        </p:nvSpPr>
        <p:spPr>
          <a:xfrm rot="16200000">
            <a:off x="-1898496" y="3776683"/>
            <a:ext cx="4824536" cy="504056"/>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CA" sz="2800" b="1" dirty="0" smtClean="0"/>
              <a:t>Update</a:t>
            </a:r>
            <a:endParaRPr lang="en-CA" sz="2800" b="1" dirty="0"/>
          </a:p>
        </p:txBody>
      </p:sp>
    </p:spTree>
    <p:extLst>
      <p:ext uri="{BB962C8B-B14F-4D97-AF65-F5344CB8AC3E}">
        <p14:creationId xmlns:p14="http://schemas.microsoft.com/office/powerpoint/2010/main" val="39115584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836006" y="1196752"/>
            <a:ext cx="7502254" cy="890006"/>
          </a:xfrm>
          <a:prstGeom prst="rect">
            <a:avLst/>
          </a:prstGeom>
        </p:spPr>
        <p:style>
          <a:lnRef idx="1">
            <a:schemeClr val="accent3"/>
          </a:lnRef>
          <a:fillRef idx="2">
            <a:schemeClr val="accent3"/>
          </a:fillRef>
          <a:effectRef idx="1">
            <a:schemeClr val="accent3"/>
          </a:effectRef>
          <a:fontRef idx="minor">
            <a:schemeClr val="dk1"/>
          </a:fontRef>
        </p:style>
        <p:txBody>
          <a:bodyPr rtlCol="0" anchor="t" anchorCtr="0"/>
          <a:lstStyle/>
          <a:p>
            <a:r>
              <a:rPr lang="en-CA" dirty="0" smtClean="0">
                <a:latin typeface="Courier New" pitchFamily="49" charset="0"/>
                <a:cs typeface="Courier New" pitchFamily="49" charset="0"/>
              </a:rPr>
              <a:t>Allocate descriptor</a:t>
            </a:r>
          </a:p>
          <a:p>
            <a:r>
              <a:rPr lang="en-CA" dirty="0" smtClean="0">
                <a:latin typeface="Courier New" pitchFamily="49" charset="0"/>
                <a:cs typeface="Courier New" pitchFamily="49" charset="0"/>
              </a:rPr>
              <a:t>Allocate any needed records</a:t>
            </a:r>
          </a:p>
          <a:p>
            <a:r>
              <a:rPr lang="en-CA" dirty="0" smtClean="0">
                <a:latin typeface="Courier New" pitchFamily="49" charset="0"/>
                <a:cs typeface="Courier New" pitchFamily="49" charset="0"/>
              </a:rPr>
              <a:t>While not done</a:t>
            </a:r>
            <a:endParaRPr lang="en-CA" dirty="0">
              <a:latin typeface="Courier New" pitchFamily="49" charset="0"/>
              <a:cs typeface="Courier New" pitchFamily="49" charset="0"/>
            </a:endParaRPr>
          </a:p>
        </p:txBody>
      </p:sp>
      <p:sp>
        <p:nvSpPr>
          <p:cNvPr id="11" name="Rectangle 10"/>
          <p:cNvSpPr/>
          <p:nvPr/>
        </p:nvSpPr>
        <p:spPr>
          <a:xfrm>
            <a:off x="827584" y="2086758"/>
            <a:ext cx="7502254" cy="1958108"/>
          </a:xfrm>
          <a:prstGeom prst="rect">
            <a:avLst/>
          </a:prstGeom>
        </p:spPr>
        <p:style>
          <a:lnRef idx="1">
            <a:schemeClr val="accent1"/>
          </a:lnRef>
          <a:fillRef idx="2">
            <a:schemeClr val="accent1"/>
          </a:fillRef>
          <a:effectRef idx="1">
            <a:schemeClr val="accent1"/>
          </a:effectRef>
          <a:fontRef idx="minor">
            <a:schemeClr val="dk1"/>
          </a:fontRef>
        </p:style>
        <p:txBody>
          <a:bodyPr rtlCol="0" anchor="t" anchorCtr="0"/>
          <a:lstStyle/>
          <a:p>
            <a:endParaRPr lang="en-CA" b="1" dirty="0" smtClean="0">
              <a:latin typeface="Courier New" pitchFamily="49" charset="0"/>
              <a:cs typeface="Courier New" pitchFamily="49" charset="0"/>
            </a:endParaRPr>
          </a:p>
          <a:p>
            <a:endParaRPr lang="en-CA" dirty="0" smtClean="0">
              <a:latin typeface="Courier New" pitchFamily="49" charset="0"/>
              <a:cs typeface="Courier New" pitchFamily="49" charset="0"/>
            </a:endParaRPr>
          </a:p>
          <a:p>
            <a:r>
              <a:rPr lang="en-CA" dirty="0" smtClean="0">
                <a:latin typeface="Courier New" pitchFamily="49" charset="0"/>
                <a:cs typeface="Courier New" pitchFamily="49" charset="0"/>
              </a:rPr>
              <a:t>    search phase</a:t>
            </a:r>
          </a:p>
          <a:p>
            <a:r>
              <a:rPr lang="en-CA" dirty="0">
                <a:latin typeface="Courier New" pitchFamily="49" charset="0"/>
                <a:cs typeface="Courier New" pitchFamily="49" charset="0"/>
              </a:rPr>
              <a:t> </a:t>
            </a:r>
            <a:r>
              <a:rPr lang="en-CA" dirty="0" smtClean="0">
                <a:latin typeface="Courier New" pitchFamily="49" charset="0"/>
                <a:cs typeface="Courier New" pitchFamily="49" charset="0"/>
              </a:rPr>
              <a:t>   initialize descriptor</a:t>
            </a:r>
          </a:p>
          <a:p>
            <a:r>
              <a:rPr lang="en-CA" dirty="0" smtClean="0">
                <a:latin typeface="Courier New" pitchFamily="49" charset="0"/>
                <a:cs typeface="Courier New" pitchFamily="49" charset="0"/>
              </a:rPr>
              <a:t>    done </a:t>
            </a:r>
            <a:r>
              <a:rPr lang="en-CA" dirty="0">
                <a:latin typeface="Courier New" pitchFamily="49" charset="0"/>
                <a:cs typeface="Courier New" pitchFamily="49" charset="0"/>
              </a:rPr>
              <a:t>= Help(descriptor)</a:t>
            </a:r>
          </a:p>
          <a:p>
            <a:endParaRPr lang="en-CA" b="1" dirty="0">
              <a:latin typeface="Courier New" pitchFamily="49" charset="0"/>
              <a:cs typeface="Courier New" pitchFamily="49" charset="0"/>
            </a:endParaRPr>
          </a:p>
        </p:txBody>
      </p:sp>
      <p:sp>
        <p:nvSpPr>
          <p:cNvPr id="15" name="Rectangle 14"/>
          <p:cNvSpPr/>
          <p:nvPr/>
        </p:nvSpPr>
        <p:spPr>
          <a:xfrm>
            <a:off x="827584" y="4044865"/>
            <a:ext cx="7502254" cy="916971"/>
          </a:xfrm>
          <a:prstGeom prst="rect">
            <a:avLst/>
          </a:prstGeom>
        </p:spPr>
        <p:style>
          <a:lnRef idx="1">
            <a:schemeClr val="accent2"/>
          </a:lnRef>
          <a:fillRef idx="2">
            <a:schemeClr val="accent2"/>
          </a:fillRef>
          <a:effectRef idx="1">
            <a:schemeClr val="accent2"/>
          </a:effectRef>
          <a:fontRef idx="minor">
            <a:schemeClr val="dk1"/>
          </a:fontRef>
        </p:style>
        <p:txBody>
          <a:bodyPr rtlCol="0" anchor="t" anchorCtr="0"/>
          <a:lstStyle/>
          <a:p>
            <a:endParaRPr lang="en-CA" b="1" dirty="0" smtClean="0">
              <a:latin typeface="Courier New" pitchFamily="49" charset="0"/>
              <a:cs typeface="Courier New" pitchFamily="49" charset="0"/>
            </a:endParaRPr>
          </a:p>
        </p:txBody>
      </p:sp>
      <p:sp>
        <p:nvSpPr>
          <p:cNvPr id="13" name="Rectangle 12"/>
          <p:cNvSpPr/>
          <p:nvPr/>
        </p:nvSpPr>
        <p:spPr>
          <a:xfrm>
            <a:off x="833484" y="4961836"/>
            <a:ext cx="7502254" cy="647075"/>
          </a:xfrm>
          <a:prstGeom prst="rect">
            <a:avLst/>
          </a:prstGeom>
        </p:spPr>
        <p:style>
          <a:lnRef idx="1">
            <a:schemeClr val="accent3"/>
          </a:lnRef>
          <a:fillRef idx="2">
            <a:schemeClr val="accent3"/>
          </a:fillRef>
          <a:effectRef idx="1">
            <a:schemeClr val="accent3"/>
          </a:effectRef>
          <a:fontRef idx="minor">
            <a:schemeClr val="dk1"/>
          </a:fontRef>
        </p:style>
        <p:txBody>
          <a:bodyPr rtlCol="0" anchor="t" anchorCtr="0"/>
          <a:lstStyle/>
          <a:p>
            <a:endParaRPr lang="en-CA" b="1" dirty="0">
              <a:latin typeface="Courier New" pitchFamily="49" charset="0"/>
              <a:cs typeface="Courier New" pitchFamily="49" charset="0"/>
            </a:endParaRPr>
          </a:p>
        </p:txBody>
      </p:sp>
      <p:sp>
        <p:nvSpPr>
          <p:cNvPr id="2" name="Title 1"/>
          <p:cNvSpPr>
            <a:spLocks noGrp="1"/>
          </p:cNvSpPr>
          <p:nvPr>
            <p:ph type="title"/>
          </p:nvPr>
        </p:nvSpPr>
        <p:spPr>
          <a:xfrm>
            <a:off x="457200" y="116632"/>
            <a:ext cx="8229600" cy="850106"/>
          </a:xfrm>
        </p:spPr>
        <p:txBody>
          <a:bodyPr>
            <a:normAutofit/>
          </a:bodyPr>
          <a:lstStyle/>
          <a:p>
            <a:r>
              <a:rPr lang="en-CA" dirty="0" smtClean="0"/>
              <a:t>Update with no reclamation</a:t>
            </a:r>
            <a:endParaRPr lang="en-CA" dirty="0"/>
          </a:p>
        </p:txBody>
      </p:sp>
      <p:sp>
        <p:nvSpPr>
          <p:cNvPr id="10" name="Rectangle 9"/>
          <p:cNvSpPr/>
          <p:nvPr/>
        </p:nvSpPr>
        <p:spPr>
          <a:xfrm>
            <a:off x="6607546" y="4961836"/>
            <a:ext cx="1728192" cy="5040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t" anchorCtr="0"/>
          <a:lstStyle/>
          <a:p>
            <a:pPr algn="ctr"/>
            <a:r>
              <a:rPr lang="en-CA" sz="2800" dirty="0" err="1" smtClean="0">
                <a:solidFill>
                  <a:schemeClr val="tx1"/>
                </a:solidFill>
              </a:rPr>
              <a:t>Postamble</a:t>
            </a:r>
            <a:endParaRPr lang="en-CA" sz="2800" dirty="0" smtClean="0">
              <a:solidFill>
                <a:schemeClr val="tx1"/>
              </a:solidFill>
            </a:endParaRPr>
          </a:p>
        </p:txBody>
      </p:sp>
      <p:sp>
        <p:nvSpPr>
          <p:cNvPr id="8" name="Rectangle 7"/>
          <p:cNvSpPr/>
          <p:nvPr/>
        </p:nvSpPr>
        <p:spPr>
          <a:xfrm>
            <a:off x="6610067" y="1211842"/>
            <a:ext cx="1728192" cy="50405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t" anchorCtr="0"/>
          <a:lstStyle/>
          <a:p>
            <a:pPr algn="ctr"/>
            <a:r>
              <a:rPr lang="en-CA" sz="2800" dirty="0" smtClean="0">
                <a:solidFill>
                  <a:schemeClr val="tx1"/>
                </a:solidFill>
              </a:rPr>
              <a:t>Preamble</a:t>
            </a:r>
            <a:endParaRPr lang="en-CA" sz="3600" dirty="0" smtClean="0">
              <a:solidFill>
                <a:schemeClr val="tx1"/>
              </a:solidFill>
            </a:endParaRPr>
          </a:p>
        </p:txBody>
      </p:sp>
      <p:sp>
        <p:nvSpPr>
          <p:cNvPr id="9" name="Rectangle 8"/>
          <p:cNvSpPr/>
          <p:nvPr/>
        </p:nvSpPr>
        <p:spPr>
          <a:xfrm>
            <a:off x="6607546" y="2086758"/>
            <a:ext cx="1728192" cy="5040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CA" sz="2800" dirty="0" smtClean="0">
                <a:solidFill>
                  <a:schemeClr val="tx1"/>
                </a:solidFill>
              </a:rPr>
              <a:t>Body</a:t>
            </a:r>
          </a:p>
        </p:txBody>
      </p:sp>
      <p:sp>
        <p:nvSpPr>
          <p:cNvPr id="16" name="Rectangle 15"/>
          <p:cNvSpPr/>
          <p:nvPr/>
        </p:nvSpPr>
        <p:spPr>
          <a:xfrm>
            <a:off x="6601646" y="4058756"/>
            <a:ext cx="1728192" cy="50405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t" anchorCtr="0"/>
          <a:lstStyle/>
          <a:p>
            <a:pPr algn="ctr"/>
            <a:r>
              <a:rPr lang="en-CA" sz="2800" dirty="0" smtClean="0">
                <a:solidFill>
                  <a:schemeClr val="tx1"/>
                </a:solidFill>
              </a:rPr>
              <a:t>Recovery</a:t>
            </a:r>
          </a:p>
        </p:txBody>
      </p:sp>
    </p:spTree>
    <p:extLst>
      <p:ext uri="{BB962C8B-B14F-4D97-AF65-F5344CB8AC3E}">
        <p14:creationId xmlns:p14="http://schemas.microsoft.com/office/powerpoint/2010/main" val="361144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836006" y="1196752"/>
            <a:ext cx="7502254" cy="890006"/>
          </a:xfrm>
          <a:prstGeom prst="rect">
            <a:avLst/>
          </a:prstGeom>
        </p:spPr>
        <p:style>
          <a:lnRef idx="1">
            <a:schemeClr val="accent3"/>
          </a:lnRef>
          <a:fillRef idx="2">
            <a:schemeClr val="accent3"/>
          </a:fillRef>
          <a:effectRef idx="1">
            <a:schemeClr val="accent3"/>
          </a:effectRef>
          <a:fontRef idx="minor">
            <a:schemeClr val="dk1"/>
          </a:fontRef>
        </p:style>
        <p:txBody>
          <a:bodyPr rtlCol="0" anchor="t" anchorCtr="0"/>
          <a:lstStyle/>
          <a:p>
            <a:r>
              <a:rPr lang="en-CA" dirty="0" smtClean="0">
                <a:latin typeface="Courier New" pitchFamily="49" charset="0"/>
                <a:cs typeface="Courier New" pitchFamily="49" charset="0"/>
              </a:rPr>
              <a:t>Allocate descriptor</a:t>
            </a:r>
          </a:p>
          <a:p>
            <a:r>
              <a:rPr lang="en-CA" dirty="0" smtClean="0">
                <a:latin typeface="Courier New" pitchFamily="49" charset="0"/>
                <a:cs typeface="Courier New" pitchFamily="49" charset="0"/>
              </a:rPr>
              <a:t>Allocate any needed records</a:t>
            </a:r>
          </a:p>
          <a:p>
            <a:r>
              <a:rPr lang="en-CA" dirty="0" smtClean="0">
                <a:latin typeface="Courier New" pitchFamily="49" charset="0"/>
                <a:cs typeface="Courier New" pitchFamily="49" charset="0"/>
              </a:rPr>
              <a:t>While not done</a:t>
            </a:r>
            <a:endParaRPr lang="en-CA" dirty="0">
              <a:latin typeface="Courier New" pitchFamily="49" charset="0"/>
              <a:cs typeface="Courier New" pitchFamily="49" charset="0"/>
            </a:endParaRPr>
          </a:p>
        </p:txBody>
      </p:sp>
      <p:sp>
        <p:nvSpPr>
          <p:cNvPr id="11" name="Rectangle 10"/>
          <p:cNvSpPr/>
          <p:nvPr/>
        </p:nvSpPr>
        <p:spPr>
          <a:xfrm>
            <a:off x="827584" y="2086758"/>
            <a:ext cx="7502254" cy="1958108"/>
          </a:xfrm>
          <a:prstGeom prst="rect">
            <a:avLst/>
          </a:prstGeom>
        </p:spPr>
        <p:style>
          <a:lnRef idx="1">
            <a:schemeClr val="accent1"/>
          </a:lnRef>
          <a:fillRef idx="2">
            <a:schemeClr val="accent1"/>
          </a:fillRef>
          <a:effectRef idx="1">
            <a:schemeClr val="accent1"/>
          </a:effectRef>
          <a:fontRef idx="minor">
            <a:schemeClr val="dk1"/>
          </a:fontRef>
        </p:style>
        <p:txBody>
          <a:bodyPr rtlCol="0" anchor="t" anchorCtr="0"/>
          <a:lstStyle/>
          <a:p>
            <a:endParaRPr lang="en-CA" b="1" dirty="0" smtClean="0">
              <a:latin typeface="Courier New" pitchFamily="49" charset="0"/>
              <a:cs typeface="Courier New" pitchFamily="49" charset="0"/>
            </a:endParaRPr>
          </a:p>
          <a:p>
            <a:r>
              <a:rPr lang="en-CA" b="1" dirty="0" smtClean="0">
                <a:latin typeface="Courier New" pitchFamily="49" charset="0"/>
                <a:cs typeface="Courier New" pitchFamily="49" charset="0"/>
              </a:rPr>
              <a:t>    </a:t>
            </a:r>
            <a:r>
              <a:rPr lang="en-CA" b="1" dirty="0" err="1" smtClean="0">
                <a:latin typeface="Courier New" pitchFamily="49" charset="0"/>
                <a:cs typeface="Courier New" pitchFamily="49" charset="0"/>
              </a:rPr>
              <a:t>leaveQstate</a:t>
            </a:r>
            <a:r>
              <a:rPr lang="en-CA" b="1" dirty="0" smtClean="0">
                <a:latin typeface="Courier New" pitchFamily="49" charset="0"/>
                <a:cs typeface="Courier New" pitchFamily="49" charset="0"/>
              </a:rPr>
              <a:t>()</a:t>
            </a:r>
          </a:p>
          <a:p>
            <a:r>
              <a:rPr lang="en-CA" dirty="0">
                <a:latin typeface="Courier New" pitchFamily="49" charset="0"/>
                <a:cs typeface="Courier New" pitchFamily="49" charset="0"/>
              </a:rPr>
              <a:t> </a:t>
            </a:r>
            <a:r>
              <a:rPr lang="en-CA" dirty="0" smtClean="0">
                <a:latin typeface="Courier New" pitchFamily="49" charset="0"/>
                <a:cs typeface="Courier New" pitchFamily="49" charset="0"/>
              </a:rPr>
              <a:t>   search phase</a:t>
            </a:r>
          </a:p>
          <a:p>
            <a:r>
              <a:rPr lang="en-CA" dirty="0">
                <a:latin typeface="Courier New" pitchFamily="49" charset="0"/>
                <a:cs typeface="Courier New" pitchFamily="49" charset="0"/>
              </a:rPr>
              <a:t> </a:t>
            </a:r>
            <a:r>
              <a:rPr lang="en-CA" dirty="0" smtClean="0">
                <a:latin typeface="Courier New" pitchFamily="49" charset="0"/>
                <a:cs typeface="Courier New" pitchFamily="49" charset="0"/>
              </a:rPr>
              <a:t>   initialize descriptor</a:t>
            </a:r>
          </a:p>
          <a:p>
            <a:r>
              <a:rPr lang="en-CA" dirty="0" smtClean="0">
                <a:latin typeface="Courier New" pitchFamily="49" charset="0"/>
                <a:cs typeface="Courier New" pitchFamily="49" charset="0"/>
              </a:rPr>
              <a:t>    done </a:t>
            </a:r>
            <a:r>
              <a:rPr lang="en-CA" dirty="0">
                <a:latin typeface="Courier New" pitchFamily="49" charset="0"/>
                <a:cs typeface="Courier New" pitchFamily="49" charset="0"/>
              </a:rPr>
              <a:t>= Help(descriptor)</a:t>
            </a:r>
          </a:p>
          <a:p>
            <a:r>
              <a:rPr lang="en-CA" b="1" dirty="0">
                <a:latin typeface="Courier New" pitchFamily="49" charset="0"/>
                <a:cs typeface="Courier New" pitchFamily="49" charset="0"/>
              </a:rPr>
              <a:t>    </a:t>
            </a:r>
            <a:r>
              <a:rPr lang="en-CA" b="1" dirty="0" err="1" smtClean="0">
                <a:latin typeface="Courier New" pitchFamily="49" charset="0"/>
                <a:cs typeface="Courier New" pitchFamily="49" charset="0"/>
              </a:rPr>
              <a:t>enterQstate</a:t>
            </a:r>
            <a:r>
              <a:rPr lang="en-CA" b="1" dirty="0" smtClean="0">
                <a:latin typeface="Courier New" pitchFamily="49" charset="0"/>
                <a:cs typeface="Courier New" pitchFamily="49" charset="0"/>
              </a:rPr>
              <a:t>()</a:t>
            </a:r>
          </a:p>
        </p:txBody>
      </p:sp>
      <p:sp>
        <p:nvSpPr>
          <p:cNvPr id="15" name="Rectangle 14"/>
          <p:cNvSpPr/>
          <p:nvPr/>
        </p:nvSpPr>
        <p:spPr>
          <a:xfrm>
            <a:off x="827584" y="4044865"/>
            <a:ext cx="7502254" cy="916971"/>
          </a:xfrm>
          <a:prstGeom prst="rect">
            <a:avLst/>
          </a:prstGeom>
        </p:spPr>
        <p:style>
          <a:lnRef idx="1">
            <a:schemeClr val="accent2"/>
          </a:lnRef>
          <a:fillRef idx="2">
            <a:schemeClr val="accent2"/>
          </a:fillRef>
          <a:effectRef idx="1">
            <a:schemeClr val="accent2"/>
          </a:effectRef>
          <a:fontRef idx="minor">
            <a:schemeClr val="dk1"/>
          </a:fontRef>
        </p:style>
        <p:txBody>
          <a:bodyPr rtlCol="0" anchor="t" anchorCtr="0"/>
          <a:lstStyle/>
          <a:p>
            <a:endParaRPr lang="en-CA" b="1" dirty="0" smtClean="0">
              <a:latin typeface="Courier New" pitchFamily="49" charset="0"/>
              <a:cs typeface="Courier New" pitchFamily="49" charset="0"/>
            </a:endParaRPr>
          </a:p>
        </p:txBody>
      </p:sp>
      <p:sp>
        <p:nvSpPr>
          <p:cNvPr id="13" name="Rectangle 12"/>
          <p:cNvSpPr/>
          <p:nvPr/>
        </p:nvSpPr>
        <p:spPr>
          <a:xfrm>
            <a:off x="833484" y="4961836"/>
            <a:ext cx="7502254" cy="647075"/>
          </a:xfrm>
          <a:prstGeom prst="rect">
            <a:avLst/>
          </a:prstGeom>
        </p:spPr>
        <p:style>
          <a:lnRef idx="1">
            <a:schemeClr val="accent3"/>
          </a:lnRef>
          <a:fillRef idx="2">
            <a:schemeClr val="accent3"/>
          </a:fillRef>
          <a:effectRef idx="1">
            <a:schemeClr val="accent3"/>
          </a:effectRef>
          <a:fontRef idx="minor">
            <a:schemeClr val="dk1"/>
          </a:fontRef>
        </p:style>
        <p:txBody>
          <a:bodyPr rtlCol="0" anchor="t" anchorCtr="0"/>
          <a:lstStyle/>
          <a:p>
            <a:r>
              <a:rPr lang="en-CA" b="1" dirty="0" smtClean="0">
                <a:latin typeface="Courier New" pitchFamily="49" charset="0"/>
                <a:cs typeface="Courier New" pitchFamily="49" charset="0"/>
              </a:rPr>
              <a:t>For each record r that we removed</a:t>
            </a:r>
          </a:p>
          <a:p>
            <a:r>
              <a:rPr lang="en-CA" b="1" dirty="0">
                <a:latin typeface="Courier New" pitchFamily="49" charset="0"/>
                <a:cs typeface="Courier New" pitchFamily="49" charset="0"/>
              </a:rPr>
              <a:t> </a:t>
            </a:r>
            <a:r>
              <a:rPr lang="en-CA" b="1" dirty="0" smtClean="0">
                <a:latin typeface="Courier New" pitchFamily="49" charset="0"/>
                <a:cs typeface="Courier New" pitchFamily="49" charset="0"/>
              </a:rPr>
              <a:t>   Retire(r)</a:t>
            </a:r>
            <a:endParaRPr lang="en-CA" b="1" dirty="0">
              <a:latin typeface="Courier New" pitchFamily="49" charset="0"/>
              <a:cs typeface="Courier New" pitchFamily="49" charset="0"/>
            </a:endParaRPr>
          </a:p>
        </p:txBody>
      </p:sp>
      <p:sp>
        <p:nvSpPr>
          <p:cNvPr id="2" name="Title 1"/>
          <p:cNvSpPr>
            <a:spLocks noGrp="1"/>
          </p:cNvSpPr>
          <p:nvPr>
            <p:ph type="title"/>
          </p:nvPr>
        </p:nvSpPr>
        <p:spPr>
          <a:xfrm>
            <a:off x="457200" y="116632"/>
            <a:ext cx="8229600" cy="850106"/>
          </a:xfrm>
        </p:spPr>
        <p:txBody>
          <a:bodyPr>
            <a:normAutofit/>
          </a:bodyPr>
          <a:lstStyle/>
          <a:p>
            <a:r>
              <a:rPr lang="en-CA" dirty="0" smtClean="0"/>
              <a:t>Update using DEBRA</a:t>
            </a:r>
            <a:endParaRPr lang="en-CA" dirty="0"/>
          </a:p>
        </p:txBody>
      </p:sp>
      <p:sp>
        <p:nvSpPr>
          <p:cNvPr id="10" name="Rectangle 9"/>
          <p:cNvSpPr/>
          <p:nvPr/>
        </p:nvSpPr>
        <p:spPr>
          <a:xfrm>
            <a:off x="6607546" y="4961836"/>
            <a:ext cx="1728192" cy="5040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t" anchorCtr="0"/>
          <a:lstStyle/>
          <a:p>
            <a:pPr algn="ctr"/>
            <a:r>
              <a:rPr lang="en-CA" sz="2800" dirty="0" err="1" smtClean="0">
                <a:solidFill>
                  <a:schemeClr val="tx1"/>
                </a:solidFill>
              </a:rPr>
              <a:t>Postamble</a:t>
            </a:r>
            <a:endParaRPr lang="en-CA" sz="2800" dirty="0" smtClean="0">
              <a:solidFill>
                <a:schemeClr val="tx1"/>
              </a:solidFill>
            </a:endParaRPr>
          </a:p>
        </p:txBody>
      </p:sp>
      <p:sp>
        <p:nvSpPr>
          <p:cNvPr id="8" name="Rectangle 7"/>
          <p:cNvSpPr/>
          <p:nvPr/>
        </p:nvSpPr>
        <p:spPr>
          <a:xfrm>
            <a:off x="6610067" y="1211842"/>
            <a:ext cx="1728192" cy="50405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t" anchorCtr="0"/>
          <a:lstStyle/>
          <a:p>
            <a:pPr algn="ctr"/>
            <a:r>
              <a:rPr lang="en-CA" sz="2800" dirty="0" smtClean="0">
                <a:solidFill>
                  <a:schemeClr val="tx1"/>
                </a:solidFill>
              </a:rPr>
              <a:t>Preamble</a:t>
            </a:r>
            <a:endParaRPr lang="en-CA" sz="3600" dirty="0" smtClean="0">
              <a:solidFill>
                <a:schemeClr val="tx1"/>
              </a:solidFill>
            </a:endParaRPr>
          </a:p>
        </p:txBody>
      </p:sp>
      <p:sp>
        <p:nvSpPr>
          <p:cNvPr id="9" name="Rectangle 8"/>
          <p:cNvSpPr/>
          <p:nvPr/>
        </p:nvSpPr>
        <p:spPr>
          <a:xfrm>
            <a:off x="6607546" y="2086758"/>
            <a:ext cx="1728192" cy="5040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CA" sz="2800" dirty="0" smtClean="0">
                <a:solidFill>
                  <a:schemeClr val="tx1"/>
                </a:solidFill>
              </a:rPr>
              <a:t>Body</a:t>
            </a:r>
          </a:p>
        </p:txBody>
      </p:sp>
      <p:sp>
        <p:nvSpPr>
          <p:cNvPr id="16" name="Rectangle 15"/>
          <p:cNvSpPr/>
          <p:nvPr/>
        </p:nvSpPr>
        <p:spPr>
          <a:xfrm>
            <a:off x="6601646" y="4058756"/>
            <a:ext cx="1728192" cy="50405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t" anchorCtr="0"/>
          <a:lstStyle/>
          <a:p>
            <a:pPr algn="ctr"/>
            <a:r>
              <a:rPr lang="en-CA" sz="2800" dirty="0" smtClean="0">
                <a:solidFill>
                  <a:schemeClr val="tx1"/>
                </a:solidFill>
              </a:rPr>
              <a:t>Recovery</a:t>
            </a:r>
          </a:p>
        </p:txBody>
      </p:sp>
    </p:spTree>
    <p:extLst>
      <p:ext uri="{BB962C8B-B14F-4D97-AF65-F5344CB8AC3E}">
        <p14:creationId xmlns:p14="http://schemas.microsoft.com/office/powerpoint/2010/main" val="37490192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836006" y="1196752"/>
            <a:ext cx="7502254" cy="890006"/>
          </a:xfrm>
          <a:prstGeom prst="rect">
            <a:avLst/>
          </a:prstGeom>
        </p:spPr>
        <p:style>
          <a:lnRef idx="1">
            <a:schemeClr val="accent3"/>
          </a:lnRef>
          <a:fillRef idx="2">
            <a:schemeClr val="accent3"/>
          </a:fillRef>
          <a:effectRef idx="1">
            <a:schemeClr val="accent3"/>
          </a:effectRef>
          <a:fontRef idx="minor">
            <a:schemeClr val="dk1"/>
          </a:fontRef>
        </p:style>
        <p:txBody>
          <a:bodyPr rtlCol="0" anchor="t" anchorCtr="0"/>
          <a:lstStyle/>
          <a:p>
            <a:r>
              <a:rPr lang="en-CA" dirty="0" smtClean="0">
                <a:latin typeface="Courier New" pitchFamily="49" charset="0"/>
                <a:cs typeface="Courier New" pitchFamily="49" charset="0"/>
              </a:rPr>
              <a:t>Allocate descriptor</a:t>
            </a:r>
          </a:p>
          <a:p>
            <a:r>
              <a:rPr lang="en-CA" dirty="0" smtClean="0">
                <a:latin typeface="Courier New" pitchFamily="49" charset="0"/>
                <a:cs typeface="Courier New" pitchFamily="49" charset="0"/>
              </a:rPr>
              <a:t>Allocate any needed records</a:t>
            </a:r>
          </a:p>
          <a:p>
            <a:r>
              <a:rPr lang="en-CA" dirty="0" smtClean="0">
                <a:latin typeface="Courier New" pitchFamily="49" charset="0"/>
                <a:cs typeface="Courier New" pitchFamily="49" charset="0"/>
              </a:rPr>
              <a:t>While not done</a:t>
            </a:r>
            <a:endParaRPr lang="en-CA" dirty="0">
              <a:latin typeface="Courier New" pitchFamily="49" charset="0"/>
              <a:cs typeface="Courier New" pitchFamily="49" charset="0"/>
            </a:endParaRPr>
          </a:p>
        </p:txBody>
      </p:sp>
      <p:sp>
        <p:nvSpPr>
          <p:cNvPr id="11" name="Rectangle 10"/>
          <p:cNvSpPr/>
          <p:nvPr/>
        </p:nvSpPr>
        <p:spPr>
          <a:xfrm>
            <a:off x="827584" y="2086758"/>
            <a:ext cx="7502254" cy="1958108"/>
          </a:xfrm>
          <a:prstGeom prst="rect">
            <a:avLst/>
          </a:prstGeom>
        </p:spPr>
        <p:style>
          <a:lnRef idx="1">
            <a:schemeClr val="accent1"/>
          </a:lnRef>
          <a:fillRef idx="2">
            <a:schemeClr val="accent1"/>
          </a:fillRef>
          <a:effectRef idx="1">
            <a:schemeClr val="accent1"/>
          </a:effectRef>
          <a:fontRef idx="minor">
            <a:schemeClr val="dk1"/>
          </a:fontRef>
        </p:style>
        <p:txBody>
          <a:bodyPr rtlCol="0" anchor="t" anchorCtr="0"/>
          <a:lstStyle/>
          <a:p>
            <a:r>
              <a:rPr lang="en-CA" b="1" dirty="0" smtClean="0">
                <a:latin typeface="Courier New" pitchFamily="49" charset="0"/>
                <a:cs typeface="Courier New" pitchFamily="49" charset="0"/>
              </a:rPr>
              <a:t>    Checkpoint</a:t>
            </a:r>
            <a:r>
              <a:rPr lang="en-CA" b="1" dirty="0">
                <a:latin typeface="Courier New" pitchFamily="49" charset="0"/>
                <a:cs typeface="Courier New" pitchFamily="49" charset="0"/>
              </a:rPr>
              <a:t>()</a:t>
            </a:r>
            <a:endParaRPr lang="en-CA" dirty="0" smtClean="0">
              <a:latin typeface="Courier New" pitchFamily="49" charset="0"/>
              <a:cs typeface="Courier New" pitchFamily="49" charset="0"/>
            </a:endParaRPr>
          </a:p>
          <a:p>
            <a:r>
              <a:rPr lang="en-CA" dirty="0" smtClean="0">
                <a:latin typeface="Courier New" pitchFamily="49" charset="0"/>
                <a:cs typeface="Courier New" pitchFamily="49" charset="0"/>
              </a:rPr>
              <a:t>    </a:t>
            </a:r>
            <a:r>
              <a:rPr lang="en-CA" dirty="0" err="1" smtClean="0">
                <a:latin typeface="Courier New" pitchFamily="49" charset="0"/>
                <a:cs typeface="Courier New" pitchFamily="49" charset="0"/>
              </a:rPr>
              <a:t>leaveQstate</a:t>
            </a:r>
            <a:r>
              <a:rPr lang="en-CA" dirty="0" smtClean="0">
                <a:latin typeface="Courier New" pitchFamily="49" charset="0"/>
                <a:cs typeface="Courier New" pitchFamily="49" charset="0"/>
              </a:rPr>
              <a:t>()</a:t>
            </a:r>
          </a:p>
          <a:p>
            <a:r>
              <a:rPr lang="en-CA" dirty="0">
                <a:latin typeface="Courier New" pitchFamily="49" charset="0"/>
                <a:cs typeface="Courier New" pitchFamily="49" charset="0"/>
              </a:rPr>
              <a:t> </a:t>
            </a:r>
            <a:r>
              <a:rPr lang="en-CA" dirty="0" smtClean="0">
                <a:latin typeface="Courier New" pitchFamily="49" charset="0"/>
                <a:cs typeface="Courier New" pitchFamily="49" charset="0"/>
              </a:rPr>
              <a:t>   search phase</a:t>
            </a:r>
          </a:p>
          <a:p>
            <a:r>
              <a:rPr lang="en-CA" dirty="0">
                <a:latin typeface="Courier New" pitchFamily="49" charset="0"/>
                <a:cs typeface="Courier New" pitchFamily="49" charset="0"/>
              </a:rPr>
              <a:t> </a:t>
            </a:r>
            <a:r>
              <a:rPr lang="en-CA" dirty="0" smtClean="0">
                <a:latin typeface="Courier New" pitchFamily="49" charset="0"/>
                <a:cs typeface="Courier New" pitchFamily="49" charset="0"/>
              </a:rPr>
              <a:t>   initialize descriptor</a:t>
            </a:r>
          </a:p>
          <a:p>
            <a:r>
              <a:rPr lang="en-CA" dirty="0" smtClean="0">
                <a:latin typeface="Courier New" pitchFamily="49" charset="0"/>
                <a:cs typeface="Courier New" pitchFamily="49" charset="0"/>
              </a:rPr>
              <a:t>    done </a:t>
            </a:r>
            <a:r>
              <a:rPr lang="en-CA" dirty="0">
                <a:latin typeface="Courier New" pitchFamily="49" charset="0"/>
                <a:cs typeface="Courier New" pitchFamily="49" charset="0"/>
              </a:rPr>
              <a:t>= Help(descriptor)</a:t>
            </a:r>
          </a:p>
          <a:p>
            <a:r>
              <a:rPr lang="en-CA" dirty="0">
                <a:latin typeface="Courier New" pitchFamily="49" charset="0"/>
                <a:cs typeface="Courier New" pitchFamily="49" charset="0"/>
              </a:rPr>
              <a:t>    </a:t>
            </a:r>
            <a:r>
              <a:rPr lang="en-CA" dirty="0" err="1" smtClean="0">
                <a:latin typeface="Courier New" pitchFamily="49" charset="0"/>
                <a:cs typeface="Courier New" pitchFamily="49" charset="0"/>
              </a:rPr>
              <a:t>enterQstate</a:t>
            </a:r>
            <a:r>
              <a:rPr lang="en-CA" dirty="0" smtClean="0">
                <a:latin typeface="Courier New" pitchFamily="49" charset="0"/>
                <a:cs typeface="Courier New" pitchFamily="49" charset="0"/>
              </a:rPr>
              <a:t>()</a:t>
            </a:r>
          </a:p>
          <a:p>
            <a:r>
              <a:rPr lang="en-CA" dirty="0">
                <a:latin typeface="Courier New" pitchFamily="49" charset="0"/>
                <a:cs typeface="Courier New" pitchFamily="49" charset="0"/>
              </a:rPr>
              <a:t> </a:t>
            </a:r>
            <a:r>
              <a:rPr lang="en-CA" dirty="0" smtClean="0">
                <a:latin typeface="Courier New" pitchFamily="49" charset="0"/>
                <a:cs typeface="Courier New" pitchFamily="49" charset="0"/>
              </a:rPr>
              <a:t>   </a:t>
            </a:r>
            <a:r>
              <a:rPr lang="en-CA" b="1" dirty="0" smtClean="0">
                <a:latin typeface="Courier New" pitchFamily="49" charset="0"/>
                <a:cs typeface="Courier New" pitchFamily="49" charset="0"/>
              </a:rPr>
              <a:t>continue</a:t>
            </a:r>
          </a:p>
        </p:txBody>
      </p:sp>
      <p:sp>
        <p:nvSpPr>
          <p:cNvPr id="15" name="Rectangle 14"/>
          <p:cNvSpPr/>
          <p:nvPr/>
        </p:nvSpPr>
        <p:spPr>
          <a:xfrm>
            <a:off x="827584" y="4044865"/>
            <a:ext cx="7502254" cy="916971"/>
          </a:xfrm>
          <a:prstGeom prst="rect">
            <a:avLst/>
          </a:prstGeom>
        </p:spPr>
        <p:style>
          <a:lnRef idx="1">
            <a:schemeClr val="accent2"/>
          </a:lnRef>
          <a:fillRef idx="2">
            <a:schemeClr val="accent2"/>
          </a:fillRef>
          <a:effectRef idx="1">
            <a:schemeClr val="accent2"/>
          </a:effectRef>
          <a:fontRef idx="minor">
            <a:schemeClr val="dk1"/>
          </a:fontRef>
        </p:style>
        <p:txBody>
          <a:bodyPr rtlCol="0" anchor="t" anchorCtr="0"/>
          <a:lstStyle/>
          <a:p>
            <a:r>
              <a:rPr lang="en-CA" b="1" dirty="0" smtClean="0">
                <a:latin typeface="Courier New" pitchFamily="49" charset="0"/>
                <a:cs typeface="Courier New" pitchFamily="49" charset="0"/>
              </a:rPr>
              <a:t>recovery:</a:t>
            </a:r>
          </a:p>
          <a:p>
            <a:r>
              <a:rPr lang="en-CA" b="1" dirty="0" smtClean="0">
                <a:latin typeface="Courier New" pitchFamily="49" charset="0"/>
                <a:cs typeface="Courier New" pitchFamily="49" charset="0"/>
              </a:rPr>
              <a:t>    if descriptor was initialized</a:t>
            </a:r>
          </a:p>
          <a:p>
            <a:r>
              <a:rPr lang="en-CA" b="1" dirty="0" smtClean="0">
                <a:latin typeface="Courier New" pitchFamily="49" charset="0"/>
                <a:cs typeface="Courier New" pitchFamily="49" charset="0"/>
              </a:rPr>
              <a:t>        done = Help(descriptor)</a:t>
            </a:r>
          </a:p>
        </p:txBody>
      </p:sp>
      <p:sp>
        <p:nvSpPr>
          <p:cNvPr id="13" name="Rectangle 12"/>
          <p:cNvSpPr/>
          <p:nvPr/>
        </p:nvSpPr>
        <p:spPr>
          <a:xfrm>
            <a:off x="833484" y="4961836"/>
            <a:ext cx="7502254" cy="647075"/>
          </a:xfrm>
          <a:prstGeom prst="rect">
            <a:avLst/>
          </a:prstGeom>
        </p:spPr>
        <p:style>
          <a:lnRef idx="1">
            <a:schemeClr val="accent3"/>
          </a:lnRef>
          <a:fillRef idx="2">
            <a:schemeClr val="accent3"/>
          </a:fillRef>
          <a:effectRef idx="1">
            <a:schemeClr val="accent3"/>
          </a:effectRef>
          <a:fontRef idx="minor">
            <a:schemeClr val="dk1"/>
          </a:fontRef>
        </p:style>
        <p:txBody>
          <a:bodyPr rtlCol="0" anchor="t" anchorCtr="0"/>
          <a:lstStyle/>
          <a:p>
            <a:r>
              <a:rPr lang="en-CA" dirty="0" smtClean="0">
                <a:latin typeface="Courier New" pitchFamily="49" charset="0"/>
                <a:cs typeface="Courier New" pitchFamily="49" charset="0"/>
              </a:rPr>
              <a:t>For each record r that we removed</a:t>
            </a:r>
          </a:p>
          <a:p>
            <a:r>
              <a:rPr lang="en-CA" dirty="0">
                <a:latin typeface="Courier New" pitchFamily="49" charset="0"/>
                <a:cs typeface="Courier New" pitchFamily="49" charset="0"/>
              </a:rPr>
              <a:t> </a:t>
            </a:r>
            <a:r>
              <a:rPr lang="en-CA" dirty="0" smtClean="0">
                <a:latin typeface="Courier New" pitchFamily="49" charset="0"/>
                <a:cs typeface="Courier New" pitchFamily="49" charset="0"/>
              </a:rPr>
              <a:t>   Retire(r)</a:t>
            </a:r>
            <a:endParaRPr lang="en-CA" dirty="0">
              <a:latin typeface="Courier New" pitchFamily="49" charset="0"/>
              <a:cs typeface="Courier New" pitchFamily="49" charset="0"/>
            </a:endParaRPr>
          </a:p>
        </p:txBody>
      </p:sp>
      <p:sp>
        <p:nvSpPr>
          <p:cNvPr id="2" name="Title 1"/>
          <p:cNvSpPr>
            <a:spLocks noGrp="1"/>
          </p:cNvSpPr>
          <p:nvPr>
            <p:ph type="title"/>
          </p:nvPr>
        </p:nvSpPr>
        <p:spPr>
          <a:xfrm>
            <a:off x="457200" y="116632"/>
            <a:ext cx="8229600" cy="850106"/>
          </a:xfrm>
        </p:spPr>
        <p:txBody>
          <a:bodyPr>
            <a:normAutofit/>
          </a:bodyPr>
          <a:lstStyle/>
          <a:p>
            <a:r>
              <a:rPr lang="en-CA" dirty="0" smtClean="0"/>
              <a:t>Update using DEBRA+</a:t>
            </a:r>
            <a:endParaRPr lang="en-CA" dirty="0"/>
          </a:p>
        </p:txBody>
      </p:sp>
      <p:sp>
        <p:nvSpPr>
          <p:cNvPr id="10" name="Rectangle 9"/>
          <p:cNvSpPr/>
          <p:nvPr/>
        </p:nvSpPr>
        <p:spPr>
          <a:xfrm>
            <a:off x="6607546" y="4961836"/>
            <a:ext cx="1728192" cy="5040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t" anchorCtr="0"/>
          <a:lstStyle/>
          <a:p>
            <a:pPr algn="ctr"/>
            <a:r>
              <a:rPr lang="en-CA" sz="2800" dirty="0" err="1" smtClean="0">
                <a:solidFill>
                  <a:schemeClr val="tx1"/>
                </a:solidFill>
              </a:rPr>
              <a:t>Postamble</a:t>
            </a:r>
            <a:endParaRPr lang="en-CA" sz="2800" dirty="0" smtClean="0">
              <a:solidFill>
                <a:schemeClr val="tx1"/>
              </a:solidFill>
            </a:endParaRPr>
          </a:p>
        </p:txBody>
      </p:sp>
      <p:sp>
        <p:nvSpPr>
          <p:cNvPr id="8" name="Rectangle 7"/>
          <p:cNvSpPr/>
          <p:nvPr/>
        </p:nvSpPr>
        <p:spPr>
          <a:xfrm>
            <a:off x="6610067" y="1211842"/>
            <a:ext cx="1728192" cy="50405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t" anchorCtr="0"/>
          <a:lstStyle/>
          <a:p>
            <a:pPr algn="ctr"/>
            <a:r>
              <a:rPr lang="en-CA" sz="2800" dirty="0" smtClean="0">
                <a:solidFill>
                  <a:schemeClr val="tx1"/>
                </a:solidFill>
              </a:rPr>
              <a:t>Preamble</a:t>
            </a:r>
            <a:endParaRPr lang="en-CA" sz="3600" dirty="0" smtClean="0">
              <a:solidFill>
                <a:schemeClr val="tx1"/>
              </a:solidFill>
            </a:endParaRPr>
          </a:p>
        </p:txBody>
      </p:sp>
      <p:sp>
        <p:nvSpPr>
          <p:cNvPr id="9" name="Rectangle 8"/>
          <p:cNvSpPr/>
          <p:nvPr/>
        </p:nvSpPr>
        <p:spPr>
          <a:xfrm>
            <a:off x="6607546" y="2086758"/>
            <a:ext cx="1728192" cy="5040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CA" sz="2800" dirty="0" smtClean="0">
                <a:solidFill>
                  <a:schemeClr val="tx1"/>
                </a:solidFill>
              </a:rPr>
              <a:t>Body</a:t>
            </a:r>
          </a:p>
        </p:txBody>
      </p:sp>
      <p:sp>
        <p:nvSpPr>
          <p:cNvPr id="16" name="Rectangle 15"/>
          <p:cNvSpPr/>
          <p:nvPr/>
        </p:nvSpPr>
        <p:spPr>
          <a:xfrm>
            <a:off x="6601646" y="4058756"/>
            <a:ext cx="1728192" cy="50405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t" anchorCtr="0"/>
          <a:lstStyle/>
          <a:p>
            <a:pPr algn="ctr"/>
            <a:r>
              <a:rPr lang="en-CA" sz="2800" dirty="0" smtClean="0">
                <a:solidFill>
                  <a:schemeClr val="tx1"/>
                </a:solidFill>
              </a:rPr>
              <a:t>Recovery</a:t>
            </a:r>
          </a:p>
        </p:txBody>
      </p:sp>
    </p:spTree>
    <p:extLst>
      <p:ext uri="{BB962C8B-B14F-4D97-AF65-F5344CB8AC3E}">
        <p14:creationId xmlns:p14="http://schemas.microsoft.com/office/powerpoint/2010/main" val="41787462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Complexity of DEBRA+</a:t>
            </a:r>
            <a:endParaRPr lang="en-CA" dirty="0"/>
          </a:p>
        </p:txBody>
      </p:sp>
      <p:sp>
        <p:nvSpPr>
          <p:cNvPr id="3" name="Content Placeholder 2"/>
          <p:cNvSpPr>
            <a:spLocks noGrp="1"/>
          </p:cNvSpPr>
          <p:nvPr>
            <p:ph idx="1"/>
          </p:nvPr>
        </p:nvSpPr>
        <p:spPr/>
        <p:txBody>
          <a:bodyPr/>
          <a:lstStyle/>
          <a:p>
            <a:r>
              <a:rPr lang="en-CA" dirty="0" err="1" smtClean="0"/>
              <a:t>enterQstate</a:t>
            </a:r>
            <a:r>
              <a:rPr lang="en-CA" dirty="0" smtClean="0"/>
              <a:t>: O(1) steps</a:t>
            </a:r>
          </a:p>
          <a:p>
            <a:r>
              <a:rPr lang="en-CA" dirty="0" err="1" smtClean="0"/>
              <a:t>leaveQstate</a:t>
            </a:r>
            <a:r>
              <a:rPr lang="en-CA" dirty="0" smtClean="0"/>
              <a:t>: O(1) steps</a:t>
            </a:r>
          </a:p>
          <a:p>
            <a:r>
              <a:rPr lang="en-CA" dirty="0" smtClean="0"/>
              <a:t>retire: expected amortized O(1) steps per retired record</a:t>
            </a:r>
          </a:p>
        </p:txBody>
      </p:sp>
    </p:spTree>
    <p:extLst>
      <p:ext uri="{BB962C8B-B14F-4D97-AF65-F5344CB8AC3E}">
        <p14:creationId xmlns:p14="http://schemas.microsoft.com/office/powerpoint/2010/main" val="39626088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Experiments</a:t>
            </a:r>
            <a:endParaRPr lang="en-CA" dirty="0"/>
          </a:p>
        </p:txBody>
      </p:sp>
      <p:sp>
        <p:nvSpPr>
          <p:cNvPr id="3" name="Content Placeholder 2"/>
          <p:cNvSpPr>
            <a:spLocks noGrp="1"/>
          </p:cNvSpPr>
          <p:nvPr>
            <p:ph idx="1"/>
          </p:nvPr>
        </p:nvSpPr>
        <p:spPr>
          <a:xfrm>
            <a:off x="457200" y="1600200"/>
            <a:ext cx="8229600" cy="4853136"/>
          </a:xfrm>
        </p:spPr>
        <p:txBody>
          <a:bodyPr>
            <a:normAutofit/>
          </a:bodyPr>
          <a:lstStyle/>
          <a:p>
            <a:r>
              <a:rPr lang="en-CA" dirty="0" smtClean="0"/>
              <a:t>Data structure micro-benchmarks</a:t>
            </a:r>
          </a:p>
          <a:p>
            <a:pPr lvl="1"/>
            <a:r>
              <a:rPr lang="en-CA" dirty="0" smtClean="0"/>
              <a:t>Each data point is an average of several trials</a:t>
            </a:r>
          </a:p>
          <a:p>
            <a:pPr lvl="1"/>
            <a:r>
              <a:rPr lang="en-CA" dirty="0" smtClean="0"/>
              <a:t>Each trial runs for a fixed length of time</a:t>
            </a:r>
          </a:p>
          <a:p>
            <a:pPr lvl="1"/>
            <a:r>
              <a:rPr lang="en-CA" dirty="0" smtClean="0"/>
              <a:t>Random operations on uniform random keys from a fixed key range</a:t>
            </a:r>
          </a:p>
          <a:p>
            <a:r>
              <a:rPr lang="en-CA" dirty="0"/>
              <a:t>Different reclamation options:</a:t>
            </a:r>
            <a:br>
              <a:rPr lang="en-CA" dirty="0"/>
            </a:br>
            <a:r>
              <a:rPr lang="en-CA" dirty="0"/>
              <a:t>None, DEBRA, DEBRA+, HP, </a:t>
            </a:r>
            <a:r>
              <a:rPr lang="en-CA" dirty="0" smtClean="0"/>
              <a:t>ST</a:t>
            </a:r>
            <a:endParaRPr lang="en-CA" dirty="0"/>
          </a:p>
        </p:txBody>
      </p:sp>
    </p:spTree>
    <p:extLst>
      <p:ext uri="{BB962C8B-B14F-4D97-AF65-F5344CB8AC3E}">
        <p14:creationId xmlns:p14="http://schemas.microsoft.com/office/powerpoint/2010/main" val="36925012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159" t="19279" r="8745" b="27526"/>
          <a:stretch/>
        </p:blipFill>
        <p:spPr bwMode="auto">
          <a:xfrm>
            <a:off x="828147" y="1078033"/>
            <a:ext cx="4261584" cy="2626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2448" t="28108" r="12847" b="19639"/>
          <a:stretch/>
        </p:blipFill>
        <p:spPr bwMode="auto">
          <a:xfrm>
            <a:off x="814415" y="3729192"/>
            <a:ext cx="3990764" cy="2580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74638"/>
            <a:ext cx="8229600" cy="778098"/>
          </a:xfrm>
        </p:spPr>
        <p:txBody>
          <a:bodyPr/>
          <a:lstStyle/>
          <a:p>
            <a:r>
              <a:rPr lang="en-CA" dirty="0" smtClean="0"/>
              <a:t>Small Intel – 8 threads</a:t>
            </a:r>
            <a:endParaRPr lang="en-CA" dirty="0"/>
          </a:p>
        </p:txBody>
      </p:sp>
      <p:sp>
        <p:nvSpPr>
          <p:cNvPr id="3" name="Content Placeholder 2"/>
          <p:cNvSpPr>
            <a:spLocks noGrp="1"/>
          </p:cNvSpPr>
          <p:nvPr>
            <p:ph idx="1"/>
          </p:nvPr>
        </p:nvSpPr>
        <p:spPr>
          <a:xfrm>
            <a:off x="4921696" y="2431251"/>
            <a:ext cx="4186808" cy="3435480"/>
          </a:xfrm>
        </p:spPr>
        <p:txBody>
          <a:bodyPr>
            <a:normAutofit/>
          </a:bodyPr>
          <a:lstStyle/>
          <a:p>
            <a:r>
              <a:rPr lang="en-CA" dirty="0" smtClean="0"/>
              <a:t>BST has key range</a:t>
            </a:r>
            <a:br>
              <a:rPr lang="en-CA" dirty="0" smtClean="0"/>
            </a:br>
            <a:r>
              <a:rPr lang="en-CA" dirty="0" smtClean="0"/>
              <a:t>size 1,000,000</a:t>
            </a:r>
          </a:p>
          <a:p>
            <a:r>
              <a:rPr lang="en-CA" dirty="0" smtClean="0"/>
              <a:t>Skip-list has key range size 200,000</a:t>
            </a:r>
          </a:p>
        </p:txBody>
      </p:sp>
      <p:cxnSp>
        <p:nvCxnSpPr>
          <p:cNvPr id="5" name="Straight Connector 4"/>
          <p:cNvCxnSpPr/>
          <p:nvPr/>
        </p:nvCxnSpPr>
        <p:spPr>
          <a:xfrm>
            <a:off x="2812978" y="1569149"/>
            <a:ext cx="0" cy="4464496"/>
          </a:xfrm>
          <a:prstGeom prst="line">
            <a:avLst/>
          </a:prstGeom>
        </p:spPr>
        <p:style>
          <a:lnRef idx="2">
            <a:schemeClr val="accent1"/>
          </a:lnRef>
          <a:fillRef idx="0">
            <a:schemeClr val="accent1"/>
          </a:fillRef>
          <a:effectRef idx="1">
            <a:schemeClr val="accent1"/>
          </a:effectRef>
          <a:fontRef idx="minor">
            <a:schemeClr val="tx1"/>
          </a:fontRef>
        </p:style>
      </p:cxnSp>
      <p:pic>
        <p:nvPicPr>
          <p:cNvPr id="205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12783" t="17298" r="18987" b="78349"/>
          <a:stretch/>
        </p:blipFill>
        <p:spPr bwMode="auto">
          <a:xfrm>
            <a:off x="1004136" y="6381328"/>
            <a:ext cx="6952240" cy="35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rot="16200000">
            <a:off x="-818236" y="2215227"/>
            <a:ext cx="2715577" cy="4320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CA" sz="2000" b="1" dirty="0" smtClean="0"/>
              <a:t>Lock-free balanced BST</a:t>
            </a:r>
            <a:endParaRPr lang="en-CA" sz="2000" b="1" baseline="30000" dirty="0"/>
          </a:p>
        </p:txBody>
      </p:sp>
      <p:sp>
        <p:nvSpPr>
          <p:cNvPr id="10" name="Rectangle 9"/>
          <p:cNvSpPr/>
          <p:nvPr/>
        </p:nvSpPr>
        <p:spPr>
          <a:xfrm rot="16200000">
            <a:off x="-606397" y="4718965"/>
            <a:ext cx="2291899" cy="4320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CA" sz="2000" b="1" dirty="0" smtClean="0"/>
              <a:t>Lock-based skip-list</a:t>
            </a:r>
            <a:endParaRPr lang="en-CA" sz="2000" b="1" dirty="0"/>
          </a:p>
        </p:txBody>
      </p:sp>
      <p:cxnSp>
        <p:nvCxnSpPr>
          <p:cNvPr id="9" name="Straight Arrow Connector 8"/>
          <p:cNvCxnSpPr/>
          <p:nvPr/>
        </p:nvCxnSpPr>
        <p:spPr>
          <a:xfrm flipH="1" flipV="1">
            <a:off x="4716016" y="5229200"/>
            <a:ext cx="1296144" cy="1440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6012160" y="5229200"/>
            <a:ext cx="1944216" cy="369332"/>
          </a:xfrm>
          <a:prstGeom prst="rect">
            <a:avLst/>
          </a:prstGeom>
          <a:noFill/>
        </p:spPr>
        <p:txBody>
          <a:bodyPr wrap="square" rtlCol="0">
            <a:spAutoFit/>
          </a:bodyPr>
          <a:lstStyle/>
          <a:p>
            <a:r>
              <a:rPr lang="en-CA" dirty="0" smtClean="0"/>
              <a:t>ST and HP overlap</a:t>
            </a:r>
            <a:endParaRPr lang="en-CA" dirty="0"/>
          </a:p>
        </p:txBody>
      </p:sp>
      <p:cxnSp>
        <p:nvCxnSpPr>
          <p:cNvPr id="17" name="Straight Arrow Connector 16"/>
          <p:cNvCxnSpPr/>
          <p:nvPr/>
        </p:nvCxnSpPr>
        <p:spPr>
          <a:xfrm flipH="1">
            <a:off x="4804368" y="1700808"/>
            <a:ext cx="1296144" cy="720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6100512" y="1446569"/>
            <a:ext cx="1944216" cy="646331"/>
          </a:xfrm>
          <a:prstGeom prst="rect">
            <a:avLst/>
          </a:prstGeom>
          <a:noFill/>
        </p:spPr>
        <p:txBody>
          <a:bodyPr wrap="square" rtlCol="0">
            <a:spAutoFit/>
          </a:bodyPr>
          <a:lstStyle/>
          <a:p>
            <a:r>
              <a:rPr lang="en-CA" dirty="0" smtClean="0"/>
              <a:t>DEBRA, DEBRA+ and None overlap</a:t>
            </a:r>
            <a:endParaRPr lang="en-CA" dirty="0"/>
          </a:p>
        </p:txBody>
      </p:sp>
    </p:spTree>
    <p:extLst>
      <p:ext uri="{BB962C8B-B14F-4D97-AF65-F5344CB8AC3E}">
        <p14:creationId xmlns:p14="http://schemas.microsoft.com/office/powerpoint/2010/main" val="230215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099"/>
                                        </p:tgtEl>
                                        <p:attrNameLst>
                                          <p:attrName>style.visibility</p:attrName>
                                        </p:attrNameLst>
                                      </p:cBhvr>
                                      <p:to>
                                        <p:strVal val="visible"/>
                                      </p:to>
                                    </p:set>
                                    <p:animEffect transition="in" filter="fade">
                                      <p:cBhvr>
                                        <p:cTn id="12" dur="1000"/>
                                        <p:tgtEl>
                                          <p:spTgt spid="4099"/>
                                        </p:tgtEl>
                                      </p:cBhvr>
                                    </p:animEffect>
                                    <p:anim calcmode="lin" valueType="num">
                                      <p:cBhvr>
                                        <p:cTn id="13" dur="1000" fill="hold"/>
                                        <p:tgtEl>
                                          <p:spTgt spid="4099"/>
                                        </p:tgtEl>
                                        <p:attrNameLst>
                                          <p:attrName>ppt_x</p:attrName>
                                        </p:attrNameLst>
                                      </p:cBhvr>
                                      <p:tavLst>
                                        <p:tav tm="0">
                                          <p:val>
                                            <p:strVal val="#ppt_x"/>
                                          </p:val>
                                        </p:tav>
                                        <p:tav tm="100000">
                                          <p:val>
                                            <p:strVal val="#ppt_x"/>
                                          </p:val>
                                        </p:tav>
                                      </p:tavLst>
                                    </p:anim>
                                    <p:anim calcmode="lin" valueType="num">
                                      <p:cBhvr>
                                        <p:cTn id="14" dur="1000" fill="hold"/>
                                        <p:tgtEl>
                                          <p:spTgt spid="409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Reclamation with and without locks</a:t>
            </a:r>
            <a:endParaRPr lang="en-CA" dirty="0"/>
          </a:p>
        </p:txBody>
      </p:sp>
      <p:sp>
        <p:nvSpPr>
          <p:cNvPr id="3" name="Content Placeholder 2"/>
          <p:cNvSpPr>
            <a:spLocks noGrp="1"/>
          </p:cNvSpPr>
          <p:nvPr>
            <p:ph idx="1"/>
          </p:nvPr>
        </p:nvSpPr>
        <p:spPr>
          <a:xfrm>
            <a:off x="457200" y="1600200"/>
            <a:ext cx="8229600" cy="4925144"/>
          </a:xfrm>
        </p:spPr>
        <p:txBody>
          <a:bodyPr>
            <a:normAutofit/>
          </a:bodyPr>
          <a:lstStyle/>
          <a:p>
            <a:r>
              <a:rPr lang="en-CA" dirty="0" smtClean="0"/>
              <a:t>Easy with locks: a retired record can be freed if it, and all records pointing to it, are locked</a:t>
            </a:r>
          </a:p>
          <a:p>
            <a:r>
              <a:rPr lang="en-CA" dirty="0" smtClean="0"/>
              <a:t>Hard without locks: processes must carefully coordinate to avoid accessing freed nodes</a:t>
            </a:r>
          </a:p>
          <a:p>
            <a:pPr lvl="1"/>
            <a:r>
              <a:rPr lang="en-CA" dirty="0" smtClean="0"/>
              <a:t>Without coordination, any record you are about to free could be pointed to by another process</a:t>
            </a:r>
          </a:p>
        </p:txBody>
      </p:sp>
      <p:sp>
        <p:nvSpPr>
          <p:cNvPr id="4" name="Rectangle 3"/>
          <p:cNvSpPr/>
          <p:nvPr/>
        </p:nvSpPr>
        <p:spPr>
          <a:xfrm>
            <a:off x="1547664" y="5188550"/>
            <a:ext cx="1080120"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a:t>a</a:t>
            </a:r>
          </a:p>
        </p:txBody>
      </p:sp>
      <p:sp>
        <p:nvSpPr>
          <p:cNvPr id="5" name="Rectangle 4"/>
          <p:cNvSpPr/>
          <p:nvPr/>
        </p:nvSpPr>
        <p:spPr>
          <a:xfrm>
            <a:off x="3419872" y="5188550"/>
            <a:ext cx="1080120"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a:t>b</a:t>
            </a:r>
          </a:p>
        </p:txBody>
      </p:sp>
      <p:sp>
        <p:nvSpPr>
          <p:cNvPr id="6" name="Rectangle 5"/>
          <p:cNvSpPr/>
          <p:nvPr/>
        </p:nvSpPr>
        <p:spPr>
          <a:xfrm>
            <a:off x="5292080" y="5188550"/>
            <a:ext cx="1080120"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smtClean="0"/>
              <a:t>c</a:t>
            </a:r>
            <a:endParaRPr lang="en-CA" sz="3200" dirty="0"/>
          </a:p>
        </p:txBody>
      </p:sp>
      <p:sp>
        <p:nvSpPr>
          <p:cNvPr id="7" name="Rectangle 6"/>
          <p:cNvSpPr/>
          <p:nvPr/>
        </p:nvSpPr>
        <p:spPr>
          <a:xfrm>
            <a:off x="7164288" y="5188550"/>
            <a:ext cx="1080120"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a:t>f</a:t>
            </a:r>
          </a:p>
        </p:txBody>
      </p:sp>
      <p:cxnSp>
        <p:nvCxnSpPr>
          <p:cNvPr id="8" name="Straight Arrow Connector 7"/>
          <p:cNvCxnSpPr>
            <a:endCxn id="4" idx="1"/>
          </p:cNvCxnSpPr>
          <p:nvPr/>
        </p:nvCxnSpPr>
        <p:spPr>
          <a:xfrm>
            <a:off x="827584" y="5512586"/>
            <a:ext cx="720080"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9" name="Straight Arrow Connector 8"/>
          <p:cNvCxnSpPr>
            <a:endCxn id="5" idx="1"/>
          </p:cNvCxnSpPr>
          <p:nvPr/>
        </p:nvCxnSpPr>
        <p:spPr>
          <a:xfrm>
            <a:off x="2627784" y="5512586"/>
            <a:ext cx="792088"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1" name="Straight Arrow Connector 10"/>
          <p:cNvCxnSpPr>
            <a:stCxn id="6" idx="3"/>
            <a:endCxn id="7" idx="1"/>
          </p:cNvCxnSpPr>
          <p:nvPr/>
        </p:nvCxnSpPr>
        <p:spPr>
          <a:xfrm>
            <a:off x="6372200" y="5512586"/>
            <a:ext cx="792088"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5" name="Elbow Connector 14"/>
          <p:cNvCxnSpPr/>
          <p:nvPr/>
        </p:nvCxnSpPr>
        <p:spPr>
          <a:xfrm flipV="1">
            <a:off x="4499992" y="4941168"/>
            <a:ext cx="1152128" cy="391398"/>
          </a:xfrm>
          <a:prstGeom prst="bentConnector3">
            <a:avLst/>
          </a:prstGeom>
        </p:spPr>
        <p:style>
          <a:lnRef idx="3">
            <a:schemeClr val="accent1"/>
          </a:lnRef>
          <a:fillRef idx="0">
            <a:schemeClr val="accent1"/>
          </a:fillRef>
          <a:effectRef idx="2">
            <a:schemeClr val="accent1"/>
          </a:effectRef>
          <a:fontRef idx="minor">
            <a:schemeClr val="tx1"/>
          </a:fontRef>
        </p:style>
      </p:cxnSp>
      <p:cxnSp>
        <p:nvCxnSpPr>
          <p:cNvPr id="16" name="Elbow Connector 15"/>
          <p:cNvCxnSpPr/>
          <p:nvPr/>
        </p:nvCxnSpPr>
        <p:spPr>
          <a:xfrm>
            <a:off x="5652120" y="4941168"/>
            <a:ext cx="1512168" cy="391398"/>
          </a:xfrm>
          <a:prstGeom prst="bentConnector3">
            <a:avLst>
              <a:gd name="adj1" fmla="val 58849"/>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9" name="Straight Arrow Connector 18"/>
          <p:cNvCxnSpPr>
            <a:endCxn id="6" idx="2"/>
          </p:cNvCxnSpPr>
          <p:nvPr/>
        </p:nvCxnSpPr>
        <p:spPr>
          <a:xfrm flipH="1" flipV="1">
            <a:off x="5832140" y="5836622"/>
            <a:ext cx="1116124" cy="54470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1" name="TextBox 20"/>
          <p:cNvSpPr txBox="1"/>
          <p:nvPr/>
        </p:nvSpPr>
        <p:spPr>
          <a:xfrm>
            <a:off x="6948264" y="6167661"/>
            <a:ext cx="1072217" cy="369332"/>
          </a:xfrm>
          <a:prstGeom prst="rect">
            <a:avLst/>
          </a:prstGeom>
          <a:noFill/>
        </p:spPr>
        <p:txBody>
          <a:bodyPr wrap="none" rtlCol="0">
            <a:spAutoFit/>
          </a:bodyPr>
          <a:lstStyle/>
          <a:p>
            <a:r>
              <a:rPr lang="en-CA" dirty="0" smtClean="0"/>
              <a:t>process p</a:t>
            </a:r>
            <a:endParaRPr lang="en-CA" dirty="0"/>
          </a:p>
        </p:txBody>
      </p:sp>
    </p:spTree>
    <p:extLst>
      <p:ext uri="{BB962C8B-B14F-4D97-AF65-F5344CB8AC3E}">
        <p14:creationId xmlns:p14="http://schemas.microsoft.com/office/powerpoint/2010/main" val="40122734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159" t="19279" r="8745" b="74025"/>
          <a:stretch/>
        </p:blipFill>
        <p:spPr bwMode="auto">
          <a:xfrm>
            <a:off x="828147" y="1078033"/>
            <a:ext cx="4261584" cy="330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74638"/>
            <a:ext cx="8229600" cy="778098"/>
          </a:xfrm>
        </p:spPr>
        <p:txBody>
          <a:bodyPr/>
          <a:lstStyle/>
          <a:p>
            <a:r>
              <a:rPr lang="en-CA" dirty="0" smtClean="0"/>
              <a:t>Big Intel – 72 threads</a:t>
            </a:r>
            <a:endParaRPr lang="en-CA" dirty="0"/>
          </a:p>
        </p:txBody>
      </p:sp>
      <p:sp>
        <p:nvSpPr>
          <p:cNvPr id="3" name="Content Placeholder 2"/>
          <p:cNvSpPr>
            <a:spLocks noGrp="1"/>
          </p:cNvSpPr>
          <p:nvPr>
            <p:ph idx="1"/>
          </p:nvPr>
        </p:nvSpPr>
        <p:spPr>
          <a:xfrm>
            <a:off x="4644008" y="1556792"/>
            <a:ext cx="4186808" cy="4309939"/>
          </a:xfrm>
        </p:spPr>
        <p:txBody>
          <a:bodyPr>
            <a:normAutofit/>
          </a:bodyPr>
          <a:lstStyle/>
          <a:p>
            <a:r>
              <a:rPr lang="en-CA" dirty="0" smtClean="0"/>
              <a:t>BST has key range</a:t>
            </a:r>
            <a:br>
              <a:rPr lang="en-CA" dirty="0" smtClean="0"/>
            </a:br>
            <a:r>
              <a:rPr lang="en-CA" dirty="0" smtClean="0"/>
              <a:t>size 100,000</a:t>
            </a:r>
          </a:p>
          <a:p>
            <a:r>
              <a:rPr lang="en-CA" dirty="0" smtClean="0"/>
              <a:t>Skip-list has key range size 200,000</a:t>
            </a:r>
          </a:p>
        </p:txBody>
      </p:sp>
      <p:pic>
        <p:nvPicPr>
          <p:cNvPr id="205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2783" t="17298" r="18987" b="78349"/>
          <a:stretch/>
        </p:blipFill>
        <p:spPr bwMode="auto">
          <a:xfrm>
            <a:off x="1004136" y="6381328"/>
            <a:ext cx="6952240" cy="35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rot="16200000">
            <a:off x="-818236" y="2215227"/>
            <a:ext cx="2715577" cy="4320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CA" sz="2000" b="1" dirty="0" smtClean="0"/>
              <a:t>Lock-free balanced BST</a:t>
            </a:r>
            <a:endParaRPr lang="en-CA" sz="2000" b="1" baseline="30000" dirty="0"/>
          </a:p>
        </p:txBody>
      </p:sp>
      <p:sp>
        <p:nvSpPr>
          <p:cNvPr id="10" name="Rectangle 9"/>
          <p:cNvSpPr/>
          <p:nvPr/>
        </p:nvSpPr>
        <p:spPr>
          <a:xfrm rot="16200000">
            <a:off x="-606397" y="4718965"/>
            <a:ext cx="2291899" cy="4320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CA" sz="2000" b="1" dirty="0" smtClean="0"/>
              <a:t>Lock-based skip-list</a:t>
            </a:r>
            <a:endParaRPr lang="en-CA" sz="2000" b="1" dirty="0"/>
          </a:p>
        </p:txBody>
      </p:sp>
      <p:pic>
        <p:nvPicPr>
          <p:cNvPr id="11"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43277" t="39459" r="23581" b="21982"/>
          <a:stretch/>
        </p:blipFill>
        <p:spPr bwMode="auto">
          <a:xfrm>
            <a:off x="803736" y="3789040"/>
            <a:ext cx="3636605" cy="237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49291" t="37297" r="17465" b="23783"/>
          <a:stretch/>
        </p:blipFill>
        <p:spPr bwMode="auto">
          <a:xfrm>
            <a:off x="827584" y="1412776"/>
            <a:ext cx="3647798" cy="2402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Straight Arrow Connector 12"/>
          <p:cNvCxnSpPr/>
          <p:nvPr/>
        </p:nvCxnSpPr>
        <p:spPr>
          <a:xfrm flipH="1" flipV="1">
            <a:off x="4355976" y="4005064"/>
            <a:ext cx="1378887" cy="25423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5734863" y="4005064"/>
            <a:ext cx="1944216" cy="646331"/>
          </a:xfrm>
          <a:prstGeom prst="rect">
            <a:avLst/>
          </a:prstGeom>
          <a:noFill/>
        </p:spPr>
        <p:txBody>
          <a:bodyPr wrap="square" rtlCol="0">
            <a:spAutoFit/>
          </a:bodyPr>
          <a:lstStyle/>
          <a:p>
            <a:r>
              <a:rPr lang="en-CA" dirty="0" smtClean="0"/>
              <a:t>DEBRA and None overlap</a:t>
            </a:r>
            <a:endParaRPr lang="en-CA" dirty="0"/>
          </a:p>
        </p:txBody>
      </p:sp>
    </p:spTree>
    <p:extLst>
      <p:ext uri="{BB962C8B-B14F-4D97-AF65-F5344CB8AC3E}">
        <p14:creationId xmlns:p14="http://schemas.microsoft.com/office/powerpoint/2010/main" val="13812907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562074"/>
          </a:xfrm>
        </p:spPr>
        <p:txBody>
          <a:bodyPr>
            <a:normAutofit fontScale="90000"/>
          </a:bodyPr>
          <a:lstStyle/>
          <a:p>
            <a:r>
              <a:rPr lang="en-CA" dirty="0" smtClean="0"/>
              <a:t>All search workloads</a:t>
            </a:r>
            <a:endParaRPr lang="en-CA" dirty="0"/>
          </a:p>
        </p:txBody>
      </p:sp>
      <p:sp>
        <p:nvSpPr>
          <p:cNvPr id="3" name="Content Placeholder 2"/>
          <p:cNvSpPr>
            <a:spLocks noGrp="1"/>
          </p:cNvSpPr>
          <p:nvPr>
            <p:ph idx="1"/>
          </p:nvPr>
        </p:nvSpPr>
        <p:spPr>
          <a:xfrm>
            <a:off x="673224" y="1281156"/>
            <a:ext cx="8229600" cy="4525963"/>
          </a:xfrm>
        </p:spPr>
        <p:txBody>
          <a:bodyPr/>
          <a:lstStyle/>
          <a:p>
            <a:endParaRPr lang="en-CA"/>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9053" t="36937" r="17298" b="23465"/>
          <a:stretch/>
        </p:blipFill>
        <p:spPr bwMode="auto">
          <a:xfrm>
            <a:off x="708159" y="1185090"/>
            <a:ext cx="4102444" cy="2715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9898" t="15316" r="47198" b="46045"/>
          <a:stretch/>
        </p:blipFill>
        <p:spPr bwMode="auto">
          <a:xfrm>
            <a:off x="4757152" y="1289188"/>
            <a:ext cx="4011561" cy="2649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55035" t="15316" r="12500" b="45384"/>
          <a:stretch/>
        </p:blipFill>
        <p:spPr bwMode="auto">
          <a:xfrm>
            <a:off x="4716016" y="3758028"/>
            <a:ext cx="3958109" cy="2695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rot="16200000">
            <a:off x="-890244" y="2363927"/>
            <a:ext cx="2715577" cy="4320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CA" sz="2000" b="1" dirty="0" smtClean="0"/>
              <a:t>Lock-free balanced BST</a:t>
            </a:r>
            <a:endParaRPr lang="en-CA" sz="2000" b="1" baseline="30000" dirty="0"/>
          </a:p>
        </p:txBody>
      </p:sp>
      <p:sp>
        <p:nvSpPr>
          <p:cNvPr id="8" name="Rectangle 7"/>
          <p:cNvSpPr/>
          <p:nvPr/>
        </p:nvSpPr>
        <p:spPr>
          <a:xfrm rot="16200000">
            <a:off x="-678405" y="4867665"/>
            <a:ext cx="2291899" cy="4320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CA" sz="2000" b="1" dirty="0" smtClean="0"/>
              <a:t>Lock-based skip-list</a:t>
            </a:r>
            <a:endParaRPr lang="en-CA" sz="2000" b="1" dirty="0"/>
          </a:p>
        </p:txBody>
      </p:sp>
      <p:cxnSp>
        <p:nvCxnSpPr>
          <p:cNvPr id="9" name="Straight Connector 8"/>
          <p:cNvCxnSpPr/>
          <p:nvPr/>
        </p:nvCxnSpPr>
        <p:spPr>
          <a:xfrm>
            <a:off x="6750575" y="1370942"/>
            <a:ext cx="0" cy="4763350"/>
          </a:xfrm>
          <a:prstGeom prst="line">
            <a:avLst/>
          </a:prstGeom>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4723908" y="731558"/>
            <a:ext cx="3962574" cy="483488"/>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CA" sz="2400" dirty="0" smtClean="0"/>
              <a:t>Small Intel</a:t>
            </a:r>
            <a:endParaRPr lang="en-CA" sz="2400" dirty="0"/>
          </a:p>
        </p:txBody>
      </p:sp>
      <p:pic>
        <p:nvPicPr>
          <p:cNvPr id="6148"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43278" t="39640" r="23682" b="21220"/>
          <a:stretch/>
        </p:blipFill>
        <p:spPr bwMode="auto">
          <a:xfrm>
            <a:off x="767933" y="3666069"/>
            <a:ext cx="4028304" cy="2684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695925" y="729546"/>
            <a:ext cx="3962574" cy="483488"/>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CA" sz="2400" dirty="0" smtClean="0"/>
              <a:t>Big Intel</a:t>
            </a:r>
            <a:endParaRPr lang="en-CA" sz="2400" dirty="0"/>
          </a:p>
        </p:txBody>
      </p:sp>
      <p:pic>
        <p:nvPicPr>
          <p:cNvPr id="15"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12783" t="17298" r="18987" b="78349"/>
          <a:stretch/>
        </p:blipFill>
        <p:spPr bwMode="auto">
          <a:xfrm>
            <a:off x="1076144" y="6458272"/>
            <a:ext cx="6952240" cy="35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39253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Conclusion</a:t>
            </a:r>
            <a:endParaRPr lang="en-CA" dirty="0"/>
          </a:p>
        </p:txBody>
      </p:sp>
      <p:sp>
        <p:nvSpPr>
          <p:cNvPr id="3" name="Content Placeholder 2"/>
          <p:cNvSpPr>
            <a:spLocks noGrp="1"/>
          </p:cNvSpPr>
          <p:nvPr>
            <p:ph idx="1"/>
          </p:nvPr>
        </p:nvSpPr>
        <p:spPr>
          <a:xfrm>
            <a:off x="457200" y="1600200"/>
            <a:ext cx="8363272" cy="4925144"/>
          </a:xfrm>
        </p:spPr>
        <p:txBody>
          <a:bodyPr>
            <a:normAutofit/>
          </a:bodyPr>
          <a:lstStyle/>
          <a:p>
            <a:r>
              <a:rPr lang="en-CA" dirty="0" smtClean="0"/>
              <a:t>Introduced DEBRA+: efficient fault-tolerant </a:t>
            </a:r>
            <a:r>
              <a:rPr lang="en-CA" dirty="0" smtClean="0"/>
              <a:t>EBR</a:t>
            </a:r>
            <a:endParaRPr lang="en-CA" dirty="0" smtClean="0"/>
          </a:p>
          <a:p>
            <a:pPr lvl="1"/>
            <a:r>
              <a:rPr lang="en-CA" dirty="0" smtClean="0"/>
              <a:t>Significantly faster than existing memory reclamation schemes</a:t>
            </a:r>
          </a:p>
          <a:p>
            <a:pPr lvl="1"/>
            <a:r>
              <a:rPr lang="en-CA" dirty="0" smtClean="0"/>
              <a:t>Faster than performing no reclamation, in many cases</a:t>
            </a:r>
          </a:p>
          <a:p>
            <a:r>
              <a:rPr lang="en-CA" dirty="0" smtClean="0"/>
              <a:t>Novel Checkpoint and Neutralize primitives</a:t>
            </a:r>
          </a:p>
          <a:p>
            <a:r>
              <a:rPr lang="en-CA" dirty="0" smtClean="0"/>
              <a:t>In the paper: C++ Record Manager abstraction</a:t>
            </a:r>
            <a:endParaRPr lang="en-CA" dirty="0"/>
          </a:p>
          <a:p>
            <a:pPr lvl="1"/>
            <a:r>
              <a:rPr lang="en-CA" dirty="0" smtClean="0"/>
              <a:t>Lets you implement a data structure once and easily swap memory reclamation schemes</a:t>
            </a:r>
          </a:p>
        </p:txBody>
      </p:sp>
    </p:spTree>
    <p:extLst>
      <p:ext uri="{BB962C8B-B14F-4D97-AF65-F5344CB8AC3E}">
        <p14:creationId xmlns:p14="http://schemas.microsoft.com/office/powerpoint/2010/main" val="26832659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Model</a:t>
            </a:r>
            <a:endParaRPr lang="en-CA" dirty="0"/>
          </a:p>
        </p:txBody>
      </p:sp>
      <p:sp>
        <p:nvSpPr>
          <p:cNvPr id="3" name="Content Placeholder 2"/>
          <p:cNvSpPr>
            <a:spLocks noGrp="1"/>
          </p:cNvSpPr>
          <p:nvPr>
            <p:ph idx="1"/>
          </p:nvPr>
        </p:nvSpPr>
        <p:spPr/>
        <p:txBody>
          <a:bodyPr>
            <a:normAutofit/>
          </a:bodyPr>
          <a:lstStyle/>
          <a:p>
            <a:r>
              <a:rPr lang="en-CA" dirty="0" smtClean="0"/>
              <a:t>Asynchronous shared memory system with registers and CAS objects</a:t>
            </a:r>
          </a:p>
          <a:p>
            <a:r>
              <a:rPr lang="en-CA" dirty="0" smtClean="0"/>
              <a:t>A data structure consists of:</a:t>
            </a:r>
          </a:p>
          <a:p>
            <a:pPr lvl="1"/>
            <a:r>
              <a:rPr lang="en-CA" b="1" dirty="0" smtClean="0"/>
              <a:t>entry points</a:t>
            </a:r>
            <a:r>
              <a:rPr lang="en-CA" dirty="0" smtClean="0"/>
              <a:t>, which are pointers to records, and</a:t>
            </a:r>
          </a:p>
          <a:p>
            <a:pPr lvl="1"/>
            <a:r>
              <a:rPr lang="en-CA" dirty="0" smtClean="0"/>
              <a:t>the records </a:t>
            </a:r>
            <a:r>
              <a:rPr lang="en-CA" b="1" dirty="0" smtClean="0"/>
              <a:t>reachable</a:t>
            </a:r>
            <a:r>
              <a:rPr lang="en-CA" dirty="0" smtClean="0"/>
              <a:t> by following pointers from them</a:t>
            </a:r>
            <a:endParaRPr lang="en-CA" b="1" dirty="0"/>
          </a:p>
        </p:txBody>
      </p:sp>
    </p:spTree>
    <p:extLst>
      <p:ext uri="{BB962C8B-B14F-4D97-AF65-F5344CB8AC3E}">
        <p14:creationId xmlns:p14="http://schemas.microsoft.com/office/powerpoint/2010/main" val="9439787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Related work</a:t>
            </a:r>
            <a:endParaRPr lang="en-CA" dirty="0"/>
          </a:p>
        </p:txBody>
      </p:sp>
      <p:sp>
        <p:nvSpPr>
          <p:cNvPr id="3" name="Content Placeholder 2"/>
          <p:cNvSpPr>
            <a:spLocks noGrp="1"/>
          </p:cNvSpPr>
          <p:nvPr>
            <p:ph idx="1"/>
          </p:nvPr>
        </p:nvSpPr>
        <p:spPr>
          <a:xfrm>
            <a:off x="457200" y="1600200"/>
            <a:ext cx="8507288" cy="4853136"/>
          </a:xfrm>
        </p:spPr>
        <p:txBody>
          <a:bodyPr>
            <a:normAutofit/>
          </a:bodyPr>
          <a:lstStyle/>
          <a:p>
            <a:r>
              <a:rPr lang="en-CA" dirty="0" smtClean="0"/>
              <a:t>Automatic garbage collection</a:t>
            </a:r>
          </a:p>
          <a:p>
            <a:pPr lvl="1"/>
            <a:r>
              <a:rPr lang="en-CA" dirty="0"/>
              <a:t>Implemented in managed languages like Java and C#</a:t>
            </a:r>
          </a:p>
          <a:p>
            <a:pPr lvl="1"/>
            <a:r>
              <a:rPr lang="en-CA" dirty="0"/>
              <a:t>No burden on the programmer, but </a:t>
            </a:r>
            <a:r>
              <a:rPr lang="en-CA" dirty="0" smtClean="0"/>
              <a:t>inefficient</a:t>
            </a:r>
          </a:p>
          <a:p>
            <a:r>
              <a:rPr lang="en-CA" dirty="0" smtClean="0"/>
              <a:t>Non-automatic techniques</a:t>
            </a:r>
            <a:endParaRPr lang="en-CA" dirty="0"/>
          </a:p>
          <a:p>
            <a:pPr lvl="1"/>
            <a:r>
              <a:rPr lang="en-CA" dirty="0" smtClean="0"/>
              <a:t>More efficient, but requires programmer to invoke functions when certain events occur, e.g.,</a:t>
            </a:r>
          </a:p>
          <a:p>
            <a:pPr lvl="2"/>
            <a:r>
              <a:rPr lang="en-CA" dirty="0" smtClean="0"/>
              <a:t>about to access a record</a:t>
            </a:r>
          </a:p>
          <a:p>
            <a:pPr lvl="2"/>
            <a:r>
              <a:rPr lang="en-CA" dirty="0" smtClean="0"/>
              <a:t>finished accessing a record</a:t>
            </a:r>
          </a:p>
          <a:p>
            <a:pPr lvl="2"/>
            <a:r>
              <a:rPr lang="en-CA" dirty="0" smtClean="0"/>
              <a:t>removed a record from the data structure</a:t>
            </a:r>
          </a:p>
          <a:p>
            <a:pPr lvl="1"/>
            <a:endParaRPr lang="en-CA" dirty="0"/>
          </a:p>
        </p:txBody>
      </p:sp>
    </p:spTree>
    <p:extLst>
      <p:ext uri="{BB962C8B-B14F-4D97-AF65-F5344CB8AC3E}">
        <p14:creationId xmlns:p14="http://schemas.microsoft.com/office/powerpoint/2010/main" val="13071518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Hazard pointers (HP)</a:t>
            </a:r>
            <a:endParaRPr lang="en-US" dirty="0"/>
          </a:p>
        </p:txBody>
      </p:sp>
      <p:sp>
        <p:nvSpPr>
          <p:cNvPr id="3" name="Content Placeholder 2"/>
          <p:cNvSpPr>
            <a:spLocks noGrp="1"/>
          </p:cNvSpPr>
          <p:nvPr>
            <p:ph idx="1"/>
          </p:nvPr>
        </p:nvSpPr>
        <p:spPr>
          <a:xfrm>
            <a:off x="822960" y="1412775"/>
            <a:ext cx="7520940" cy="5040561"/>
          </a:xfrm>
        </p:spPr>
        <p:txBody>
          <a:bodyPr>
            <a:normAutofit/>
          </a:bodyPr>
          <a:lstStyle/>
          <a:p>
            <a:pPr>
              <a:buFont typeface="Arial" pitchFamily="34" charset="0"/>
              <a:buChar char="•"/>
            </a:pPr>
            <a:r>
              <a:rPr lang="en-US" sz="2400" dirty="0" smtClean="0"/>
              <a:t>Each process has k hazard pointers</a:t>
            </a:r>
          </a:p>
          <a:p>
            <a:r>
              <a:rPr lang="en-US" sz="2400" dirty="0" smtClean="0"/>
              <a:t>Before freeing </a:t>
            </a:r>
            <a:r>
              <a:rPr lang="en-US" sz="2400" dirty="0"/>
              <a:t>a retired </a:t>
            </a:r>
            <a:r>
              <a:rPr lang="en-US" sz="2400" dirty="0" smtClean="0"/>
              <a:t>record, must see that no </a:t>
            </a:r>
            <a:r>
              <a:rPr lang="en-US" sz="2400" dirty="0"/>
              <a:t>HP points to </a:t>
            </a:r>
            <a:r>
              <a:rPr lang="en-US" sz="2400" dirty="0" smtClean="0"/>
              <a:t>it</a:t>
            </a:r>
          </a:p>
          <a:p>
            <a:pPr>
              <a:buFont typeface="Arial" pitchFamily="34" charset="0"/>
              <a:buChar char="•"/>
            </a:pPr>
            <a:r>
              <a:rPr lang="en-US" sz="2400" dirty="0" smtClean="0"/>
              <a:t>Acquire a HP to a record before accessing it</a:t>
            </a:r>
          </a:p>
          <a:p>
            <a:pPr lvl="1">
              <a:buFont typeface="Arial" pitchFamily="34" charset="0"/>
              <a:buChar char="•"/>
            </a:pPr>
            <a:r>
              <a:rPr lang="en-US" sz="2400" dirty="0" smtClean="0"/>
              <a:t>Announce a pointer to the record</a:t>
            </a:r>
          </a:p>
          <a:p>
            <a:pPr lvl="1">
              <a:buFont typeface="Arial" pitchFamily="34" charset="0"/>
              <a:buChar char="•"/>
            </a:pPr>
            <a:r>
              <a:rPr lang="en-US" sz="2400" dirty="0" smtClean="0"/>
              <a:t>Verify that the record is not retired</a:t>
            </a:r>
          </a:p>
          <a:p>
            <a:pPr lvl="1">
              <a:buFont typeface="Arial" pitchFamily="34" charset="0"/>
              <a:buChar char="•"/>
            </a:pPr>
            <a:r>
              <a:rPr lang="en-US" sz="2400" dirty="0"/>
              <a:t>If the record is </a:t>
            </a:r>
            <a:r>
              <a:rPr lang="en-US" sz="2400" dirty="0" smtClean="0"/>
              <a:t>retired, </a:t>
            </a:r>
            <a:r>
              <a:rPr lang="en-US" sz="2400" dirty="0"/>
              <a:t>can </a:t>
            </a:r>
            <a:r>
              <a:rPr lang="en-US" sz="2400" dirty="0" smtClean="0"/>
              <a:t>restart the operation*</a:t>
            </a:r>
          </a:p>
        </p:txBody>
      </p:sp>
      <p:sp>
        <p:nvSpPr>
          <p:cNvPr id="99" name="Flowchart: Process 98"/>
          <p:cNvSpPr/>
          <p:nvPr/>
        </p:nvSpPr>
        <p:spPr>
          <a:xfrm>
            <a:off x="5508104" y="5013176"/>
            <a:ext cx="3505200" cy="1600614"/>
          </a:xfrm>
          <a:prstGeom prst="flowChartProcess">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000" b="1" dirty="0" smtClean="0"/>
              <a:t>Downside: memory barrier needed each time a hazard pointer is acquired</a:t>
            </a:r>
            <a:endParaRPr lang="en-US" sz="2000" b="1" i="1" dirty="0"/>
          </a:p>
        </p:txBody>
      </p:sp>
      <p:cxnSp>
        <p:nvCxnSpPr>
          <p:cNvPr id="53" name="Elbow Connector 52"/>
          <p:cNvCxnSpPr>
            <a:stCxn id="99" idx="0"/>
          </p:cNvCxnSpPr>
          <p:nvPr/>
        </p:nvCxnSpPr>
        <p:spPr>
          <a:xfrm rot="16200000" flipV="1">
            <a:off x="5744551" y="3497023"/>
            <a:ext cx="1495731" cy="1536576"/>
          </a:xfrm>
          <a:prstGeom prst="bentConnector2">
            <a:avLst/>
          </a:prstGeom>
          <a:ln>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19101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fade">
                                      <p:cBhvr>
                                        <p:cTn id="7" dur="1000"/>
                                        <p:tgtEl>
                                          <p:spTgt spid="99"/>
                                        </p:tgtEl>
                                      </p:cBhvr>
                                    </p:animEffect>
                                    <p:anim calcmode="lin" valueType="num">
                                      <p:cBhvr>
                                        <p:cTn id="8" dur="1000" fill="hold"/>
                                        <p:tgtEl>
                                          <p:spTgt spid="99"/>
                                        </p:tgtEl>
                                        <p:attrNameLst>
                                          <p:attrName>ppt_x</p:attrName>
                                        </p:attrNameLst>
                                      </p:cBhvr>
                                      <p:tavLst>
                                        <p:tav tm="0">
                                          <p:val>
                                            <p:strVal val="#ppt_x"/>
                                          </p:val>
                                        </p:tav>
                                        <p:tav tm="100000">
                                          <p:val>
                                            <p:strVal val="#ppt_x"/>
                                          </p:val>
                                        </p:tav>
                                      </p:tavLst>
                                    </p:anim>
                                    <p:anim calcmode="lin" valueType="num">
                                      <p:cBhvr>
                                        <p:cTn id="9" dur="1000" fill="hold"/>
                                        <p:tgtEl>
                                          <p:spTgt spid="9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fade">
                                      <p:cBhvr>
                                        <p:cTn id="12" dur="1000"/>
                                        <p:tgtEl>
                                          <p:spTgt spid="53"/>
                                        </p:tgtEl>
                                      </p:cBhvr>
                                    </p:animEffect>
                                    <p:anim calcmode="lin" valueType="num">
                                      <p:cBhvr>
                                        <p:cTn id="13" dur="1000" fill="hold"/>
                                        <p:tgtEl>
                                          <p:spTgt spid="53"/>
                                        </p:tgtEl>
                                        <p:attrNameLst>
                                          <p:attrName>ppt_x</p:attrName>
                                        </p:attrNameLst>
                                      </p:cBhvr>
                                      <p:tavLst>
                                        <p:tav tm="0">
                                          <p:val>
                                            <p:strVal val="#ppt_x"/>
                                          </p:val>
                                        </p:tav>
                                        <p:tav tm="100000">
                                          <p:val>
                                            <p:strVal val="#ppt_x"/>
                                          </p:val>
                                        </p:tav>
                                      </p:tavLst>
                                    </p:anim>
                                    <p:anim calcmode="lin" valueType="num">
                                      <p:cBhvr>
                                        <p:cTn id="14"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p:cNvSpPr/>
          <p:nvPr/>
        </p:nvSpPr>
        <p:spPr>
          <a:xfrm>
            <a:off x="6152620" y="5157192"/>
            <a:ext cx="457200" cy="3585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6155040" y="5515744"/>
            <a:ext cx="457200" cy="3669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Problem with HP and marking</a:t>
            </a:r>
            <a:endParaRPr lang="en-US" dirty="0"/>
          </a:p>
        </p:txBody>
      </p:sp>
      <p:sp>
        <p:nvSpPr>
          <p:cNvPr id="3" name="Content Placeholder 2"/>
          <p:cNvSpPr>
            <a:spLocks noGrp="1"/>
          </p:cNvSpPr>
          <p:nvPr>
            <p:ph idx="1"/>
          </p:nvPr>
        </p:nvSpPr>
        <p:spPr>
          <a:xfrm>
            <a:off x="822960" y="1196752"/>
            <a:ext cx="7711440" cy="3483725"/>
          </a:xfrm>
        </p:spPr>
        <p:txBody>
          <a:bodyPr>
            <a:normAutofit/>
          </a:bodyPr>
          <a:lstStyle/>
          <a:p>
            <a:pPr>
              <a:buFont typeface="Arial" pitchFamily="34" charset="0"/>
              <a:buChar char="•"/>
            </a:pPr>
            <a:r>
              <a:rPr lang="en-US" sz="2200" dirty="0" smtClean="0"/>
              <a:t>Many lock-free data structures use marking to prevent removed records from being changed erroneously</a:t>
            </a:r>
          </a:p>
          <a:p>
            <a:r>
              <a:rPr lang="en-US" sz="2200" dirty="0" smtClean="0"/>
              <a:t>Example: lock-free singly-linked list that marks a node’s next pointer before removing it</a:t>
            </a:r>
          </a:p>
          <a:p>
            <a:pPr lvl="1"/>
            <a:r>
              <a:rPr lang="en-US" sz="1800" dirty="0" smtClean="0"/>
              <a:t>process p marks </a:t>
            </a:r>
            <a:r>
              <a:rPr lang="en-US" sz="1800" b="1" dirty="0" err="1"/>
              <a:t>f</a:t>
            </a:r>
            <a:r>
              <a:rPr lang="en-US" sz="1800" b="1" dirty="0" err="1" smtClean="0"/>
              <a:t>.next</a:t>
            </a:r>
            <a:r>
              <a:rPr lang="en-US" sz="1800" dirty="0" smtClean="0"/>
              <a:t> then sleeps</a:t>
            </a:r>
          </a:p>
          <a:p>
            <a:pPr lvl="1"/>
            <a:r>
              <a:rPr lang="en-US" sz="1800" dirty="0" smtClean="0"/>
              <a:t>process q marks </a:t>
            </a:r>
            <a:r>
              <a:rPr lang="en-US" sz="1800" b="1" dirty="0" err="1"/>
              <a:t>i</a:t>
            </a:r>
            <a:r>
              <a:rPr lang="en-US" sz="1800" b="1" dirty="0" err="1" smtClean="0"/>
              <a:t>.next</a:t>
            </a:r>
            <a:r>
              <a:rPr lang="en-US" sz="1800" dirty="0" smtClean="0"/>
              <a:t> then sleeps</a:t>
            </a:r>
          </a:p>
          <a:p>
            <a:pPr lvl="1"/>
            <a:r>
              <a:rPr lang="en-US" sz="1800" dirty="0" smtClean="0"/>
              <a:t>process r is searching for o</a:t>
            </a:r>
          </a:p>
        </p:txBody>
      </p:sp>
      <p:sp>
        <p:nvSpPr>
          <p:cNvPr id="4" name="Flowchart: Process 3"/>
          <p:cNvSpPr/>
          <p:nvPr/>
        </p:nvSpPr>
        <p:spPr>
          <a:xfrm>
            <a:off x="1219200" y="3933056"/>
            <a:ext cx="685800" cy="4572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5" name="Flowchart: Process 4"/>
          <p:cNvSpPr/>
          <p:nvPr/>
        </p:nvSpPr>
        <p:spPr>
          <a:xfrm>
            <a:off x="2786743" y="3933056"/>
            <a:ext cx="685800" cy="4572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
            </a:r>
            <a:endParaRPr lang="en-US" dirty="0"/>
          </a:p>
        </p:txBody>
      </p:sp>
      <p:sp>
        <p:nvSpPr>
          <p:cNvPr id="6" name="Flowchart: Process 5"/>
          <p:cNvSpPr/>
          <p:nvPr/>
        </p:nvSpPr>
        <p:spPr>
          <a:xfrm>
            <a:off x="4310743" y="3933056"/>
            <a:ext cx="685800" cy="4572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f</a:t>
            </a:r>
            <a:endParaRPr lang="en-US" dirty="0"/>
          </a:p>
        </p:txBody>
      </p:sp>
      <p:cxnSp>
        <p:nvCxnSpPr>
          <p:cNvPr id="7" name="Straight Arrow Connector 6"/>
          <p:cNvCxnSpPr>
            <a:stCxn id="4" idx="3"/>
            <a:endCxn id="5" idx="1"/>
          </p:cNvCxnSpPr>
          <p:nvPr/>
        </p:nvCxnSpPr>
        <p:spPr>
          <a:xfrm>
            <a:off x="1905000" y="4161656"/>
            <a:ext cx="88174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a:stCxn id="5" idx="3"/>
            <a:endCxn id="6" idx="1"/>
          </p:cNvCxnSpPr>
          <p:nvPr/>
        </p:nvCxnSpPr>
        <p:spPr>
          <a:xfrm>
            <a:off x="3472543" y="4161656"/>
            <a:ext cx="8382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Flowchart: Process 11"/>
          <p:cNvSpPr/>
          <p:nvPr/>
        </p:nvSpPr>
        <p:spPr>
          <a:xfrm>
            <a:off x="5834743" y="3933056"/>
            <a:ext cx="685800" cy="4572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i</a:t>
            </a:r>
            <a:endParaRPr lang="en-US" dirty="0"/>
          </a:p>
        </p:txBody>
      </p:sp>
      <p:sp>
        <p:nvSpPr>
          <p:cNvPr id="16" name="Flowchart: Process 15"/>
          <p:cNvSpPr/>
          <p:nvPr/>
        </p:nvSpPr>
        <p:spPr>
          <a:xfrm>
            <a:off x="7358743" y="3933056"/>
            <a:ext cx="685800" cy="4572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a:t>
            </a:r>
            <a:endParaRPr lang="en-US" dirty="0"/>
          </a:p>
        </p:txBody>
      </p:sp>
      <p:cxnSp>
        <p:nvCxnSpPr>
          <p:cNvPr id="17" name="Straight Arrow Connector 16"/>
          <p:cNvCxnSpPr>
            <a:stCxn id="12" idx="3"/>
            <a:endCxn id="16" idx="1"/>
          </p:cNvCxnSpPr>
          <p:nvPr/>
        </p:nvCxnSpPr>
        <p:spPr>
          <a:xfrm>
            <a:off x="6520543" y="4161656"/>
            <a:ext cx="8382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5" name="Rectangle 174"/>
          <p:cNvSpPr/>
          <p:nvPr/>
        </p:nvSpPr>
        <p:spPr>
          <a:xfrm>
            <a:off x="63400" y="3971156"/>
            <a:ext cx="8382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head</a:t>
            </a:r>
            <a:endParaRPr lang="en-US" dirty="0">
              <a:solidFill>
                <a:schemeClr val="tx1"/>
              </a:solidFill>
            </a:endParaRPr>
          </a:p>
        </p:txBody>
      </p:sp>
      <p:cxnSp>
        <p:nvCxnSpPr>
          <p:cNvPr id="176" name="Straight Arrow Connector 175"/>
          <p:cNvCxnSpPr>
            <a:endCxn id="4" idx="1"/>
          </p:cNvCxnSpPr>
          <p:nvPr/>
        </p:nvCxnSpPr>
        <p:spPr>
          <a:xfrm>
            <a:off x="779017" y="4161656"/>
            <a:ext cx="44018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a:stCxn id="6" idx="3"/>
            <a:endCxn id="12" idx="1"/>
          </p:cNvCxnSpPr>
          <p:nvPr/>
        </p:nvCxnSpPr>
        <p:spPr>
          <a:xfrm>
            <a:off x="4996543" y="4161656"/>
            <a:ext cx="8382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quot;No&quot; Symbol 14"/>
          <p:cNvSpPr/>
          <p:nvPr/>
        </p:nvSpPr>
        <p:spPr>
          <a:xfrm>
            <a:off x="5004048" y="3971156"/>
            <a:ext cx="397261" cy="381000"/>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51" name="&quot;No&quot; Symbol 50"/>
          <p:cNvSpPr/>
          <p:nvPr/>
        </p:nvSpPr>
        <p:spPr>
          <a:xfrm>
            <a:off x="6516216" y="3979619"/>
            <a:ext cx="397261" cy="381000"/>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76" name="TextBox 75"/>
          <p:cNvSpPr txBox="1"/>
          <p:nvPr/>
        </p:nvSpPr>
        <p:spPr>
          <a:xfrm rot="18000000">
            <a:off x="5582379" y="6193954"/>
            <a:ext cx="1198966" cy="381000"/>
          </a:xfrm>
          <a:prstGeom prst="rect">
            <a:avLst/>
          </a:prstGeom>
          <a:noFill/>
        </p:spPr>
        <p:txBody>
          <a:bodyPr wrap="square" rtlCol="0">
            <a:spAutoFit/>
          </a:bodyPr>
          <a:lstStyle/>
          <a:p>
            <a:pPr algn="r"/>
            <a:r>
              <a:rPr lang="en-US" dirty="0"/>
              <a:t>p</a:t>
            </a:r>
            <a:r>
              <a:rPr lang="en-US" dirty="0" smtClean="0"/>
              <a:t>rocess r</a:t>
            </a:r>
            <a:endParaRPr lang="en-US" dirty="0"/>
          </a:p>
        </p:txBody>
      </p:sp>
      <p:cxnSp>
        <p:nvCxnSpPr>
          <p:cNvPr id="83" name="Straight Arrow Connector 82"/>
          <p:cNvCxnSpPr>
            <a:endCxn id="6" idx="2"/>
          </p:cNvCxnSpPr>
          <p:nvPr/>
        </p:nvCxnSpPr>
        <p:spPr>
          <a:xfrm flipH="1" flipV="1">
            <a:off x="4653643" y="4390256"/>
            <a:ext cx="1718558" cy="98296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8043537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143000"/>
          </a:xfrm>
        </p:spPr>
        <p:txBody>
          <a:bodyPr/>
          <a:lstStyle/>
          <a:p>
            <a:r>
              <a:rPr lang="en-CA" dirty="0" smtClean="0"/>
              <a:t>Epoch based reclamation (EBR)</a:t>
            </a:r>
            <a:endParaRPr lang="en-CA" dirty="0"/>
          </a:p>
        </p:txBody>
      </p:sp>
      <p:cxnSp>
        <p:nvCxnSpPr>
          <p:cNvPr id="5" name="Straight Arrow Connector 4"/>
          <p:cNvCxnSpPr/>
          <p:nvPr/>
        </p:nvCxnSpPr>
        <p:spPr>
          <a:xfrm>
            <a:off x="1691680" y="6228020"/>
            <a:ext cx="6696744"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 name="Content Placeholder 2"/>
          <p:cNvSpPr>
            <a:spLocks noGrp="1"/>
          </p:cNvSpPr>
          <p:nvPr>
            <p:ph idx="1"/>
          </p:nvPr>
        </p:nvSpPr>
        <p:spPr>
          <a:xfrm>
            <a:off x="457200" y="1484785"/>
            <a:ext cx="8229600" cy="2914325"/>
          </a:xfrm>
        </p:spPr>
        <p:txBody>
          <a:bodyPr>
            <a:normAutofit fontScale="92500" lnSpcReduction="20000"/>
          </a:bodyPr>
          <a:lstStyle/>
          <a:p>
            <a:r>
              <a:rPr lang="en-CA" sz="2800" dirty="0" smtClean="0"/>
              <a:t>A process is </a:t>
            </a:r>
            <a:r>
              <a:rPr lang="en-CA" sz="2800" b="1" dirty="0" smtClean="0"/>
              <a:t>quiescent </a:t>
            </a:r>
            <a:r>
              <a:rPr lang="en-CA" sz="2800" dirty="0" smtClean="0"/>
              <a:t>if it does not have a pointer to any record in the data structure (except entry points)</a:t>
            </a:r>
          </a:p>
          <a:p>
            <a:r>
              <a:rPr lang="en-CA" sz="2800" dirty="0"/>
              <a:t>Assumption: each process is </a:t>
            </a:r>
            <a:r>
              <a:rPr lang="en-CA" sz="2800" b="1" dirty="0"/>
              <a:t>quiescent </a:t>
            </a:r>
            <a:r>
              <a:rPr lang="en-CA" sz="2800" dirty="0"/>
              <a:t>when it is not executing a data structure operation</a:t>
            </a:r>
            <a:endParaRPr lang="en-US" sz="2800" dirty="0"/>
          </a:p>
          <a:p>
            <a:r>
              <a:rPr lang="en-CA" sz="2800" dirty="0" smtClean="0"/>
              <a:t>A </a:t>
            </a:r>
            <a:r>
              <a:rPr lang="en-CA" sz="2800" b="1" dirty="0" smtClean="0"/>
              <a:t>grace period </a:t>
            </a:r>
            <a:r>
              <a:rPr lang="en-CA" sz="2800" dirty="0" smtClean="0"/>
              <a:t>is an interval during which every process has a point when it is quiescent</a:t>
            </a:r>
          </a:p>
          <a:p>
            <a:r>
              <a:rPr lang="en-CA" sz="2800" dirty="0" smtClean="0"/>
              <a:t>A retired record can be freed after a subsequent grace period</a:t>
            </a:r>
            <a:endParaRPr lang="en-CA" sz="2800" dirty="0"/>
          </a:p>
        </p:txBody>
      </p:sp>
      <p:sp>
        <p:nvSpPr>
          <p:cNvPr id="6" name="TextBox 5"/>
          <p:cNvSpPr txBox="1"/>
          <p:nvPr/>
        </p:nvSpPr>
        <p:spPr>
          <a:xfrm>
            <a:off x="7596336" y="6300028"/>
            <a:ext cx="720080" cy="369332"/>
          </a:xfrm>
          <a:prstGeom prst="rect">
            <a:avLst/>
          </a:prstGeom>
          <a:noFill/>
        </p:spPr>
        <p:txBody>
          <a:bodyPr wrap="square" rtlCol="0">
            <a:spAutoFit/>
          </a:bodyPr>
          <a:lstStyle/>
          <a:p>
            <a:pPr algn="ctr"/>
            <a:r>
              <a:rPr lang="en-CA" dirty="0" smtClean="0"/>
              <a:t>time</a:t>
            </a:r>
            <a:endParaRPr lang="en-CA" dirty="0"/>
          </a:p>
        </p:txBody>
      </p:sp>
      <p:cxnSp>
        <p:nvCxnSpPr>
          <p:cNvPr id="11" name="Straight Connector 10"/>
          <p:cNvCxnSpPr/>
          <p:nvPr/>
        </p:nvCxnSpPr>
        <p:spPr>
          <a:xfrm>
            <a:off x="1835696" y="5085184"/>
            <a:ext cx="0" cy="1142836"/>
          </a:xfrm>
          <a:prstGeom prst="line">
            <a:avLst/>
          </a:prstGeom>
        </p:spPr>
        <p:style>
          <a:lnRef idx="3">
            <a:schemeClr val="dk1"/>
          </a:lnRef>
          <a:fillRef idx="0">
            <a:schemeClr val="dk1"/>
          </a:fillRef>
          <a:effectRef idx="2">
            <a:schemeClr val="dk1"/>
          </a:effectRef>
          <a:fontRef idx="minor">
            <a:schemeClr val="tx1"/>
          </a:fontRef>
        </p:style>
      </p:cxnSp>
      <p:sp>
        <p:nvSpPr>
          <p:cNvPr id="12" name="TextBox 11"/>
          <p:cNvSpPr txBox="1"/>
          <p:nvPr/>
        </p:nvSpPr>
        <p:spPr>
          <a:xfrm>
            <a:off x="683568" y="5219908"/>
            <a:ext cx="1070614" cy="369332"/>
          </a:xfrm>
          <a:prstGeom prst="rect">
            <a:avLst/>
          </a:prstGeom>
          <a:noFill/>
        </p:spPr>
        <p:txBody>
          <a:bodyPr wrap="none" rtlCol="0">
            <a:spAutoFit/>
          </a:bodyPr>
          <a:lstStyle/>
          <a:p>
            <a:r>
              <a:rPr lang="en-CA" dirty="0" smtClean="0"/>
              <a:t>Process </a:t>
            </a:r>
            <a:r>
              <a:rPr lang="en-CA" b="1" dirty="0" smtClean="0"/>
              <a:t>p</a:t>
            </a:r>
            <a:endParaRPr lang="en-CA" b="1" dirty="0"/>
          </a:p>
        </p:txBody>
      </p:sp>
      <p:sp>
        <p:nvSpPr>
          <p:cNvPr id="13" name="TextBox 12"/>
          <p:cNvSpPr txBox="1"/>
          <p:nvPr/>
        </p:nvSpPr>
        <p:spPr>
          <a:xfrm>
            <a:off x="683568" y="5723964"/>
            <a:ext cx="1070614" cy="369332"/>
          </a:xfrm>
          <a:prstGeom prst="rect">
            <a:avLst/>
          </a:prstGeom>
          <a:noFill/>
        </p:spPr>
        <p:txBody>
          <a:bodyPr wrap="none" rtlCol="0">
            <a:spAutoFit/>
          </a:bodyPr>
          <a:lstStyle/>
          <a:p>
            <a:r>
              <a:rPr lang="en-CA" dirty="0" smtClean="0"/>
              <a:t>Process </a:t>
            </a:r>
            <a:r>
              <a:rPr lang="en-CA" b="1" dirty="0"/>
              <a:t>q</a:t>
            </a:r>
          </a:p>
        </p:txBody>
      </p:sp>
      <p:sp>
        <p:nvSpPr>
          <p:cNvPr id="14" name="Rectangle 13"/>
          <p:cNvSpPr/>
          <p:nvPr/>
        </p:nvSpPr>
        <p:spPr>
          <a:xfrm>
            <a:off x="1979712" y="5219908"/>
            <a:ext cx="144016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Insert(b)</a:t>
            </a:r>
            <a:endParaRPr lang="en-CA" dirty="0"/>
          </a:p>
        </p:txBody>
      </p:sp>
      <p:sp>
        <p:nvSpPr>
          <p:cNvPr id="15" name="Rectangle 14"/>
          <p:cNvSpPr/>
          <p:nvPr/>
        </p:nvSpPr>
        <p:spPr>
          <a:xfrm>
            <a:off x="3491880" y="5723964"/>
            <a:ext cx="144016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Delete(b)</a:t>
            </a:r>
            <a:endParaRPr lang="en-CA" dirty="0"/>
          </a:p>
        </p:txBody>
      </p:sp>
      <p:sp>
        <p:nvSpPr>
          <p:cNvPr id="16" name="Rectangle 15"/>
          <p:cNvSpPr/>
          <p:nvPr/>
        </p:nvSpPr>
        <p:spPr>
          <a:xfrm>
            <a:off x="4644008" y="5219908"/>
            <a:ext cx="252028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Insert(a)</a:t>
            </a:r>
            <a:endParaRPr lang="en-CA" dirty="0"/>
          </a:p>
        </p:txBody>
      </p:sp>
      <p:sp>
        <p:nvSpPr>
          <p:cNvPr id="17" name="Rectangle 16"/>
          <p:cNvSpPr/>
          <p:nvPr/>
        </p:nvSpPr>
        <p:spPr>
          <a:xfrm>
            <a:off x="6084168" y="5723964"/>
            <a:ext cx="2016224"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Insert(c)</a:t>
            </a:r>
            <a:endParaRPr lang="en-CA" dirty="0"/>
          </a:p>
        </p:txBody>
      </p:sp>
      <p:sp>
        <p:nvSpPr>
          <p:cNvPr id="23" name="TextBox 22"/>
          <p:cNvSpPr txBox="1"/>
          <p:nvPr/>
        </p:nvSpPr>
        <p:spPr>
          <a:xfrm>
            <a:off x="3973356" y="6484694"/>
            <a:ext cx="1728192" cy="369332"/>
          </a:xfrm>
          <a:prstGeom prst="rect">
            <a:avLst/>
          </a:prstGeom>
          <a:noFill/>
        </p:spPr>
        <p:txBody>
          <a:bodyPr wrap="square" rtlCol="0">
            <a:spAutoFit/>
          </a:bodyPr>
          <a:lstStyle/>
          <a:p>
            <a:r>
              <a:rPr lang="en-CA" dirty="0" smtClean="0"/>
              <a:t>Record u retired</a:t>
            </a:r>
            <a:endParaRPr lang="en-CA" dirty="0"/>
          </a:p>
        </p:txBody>
      </p:sp>
      <p:sp>
        <p:nvSpPr>
          <p:cNvPr id="24" name="Rectangle 23"/>
          <p:cNvSpPr/>
          <p:nvPr/>
        </p:nvSpPr>
        <p:spPr>
          <a:xfrm>
            <a:off x="7524328" y="5219908"/>
            <a:ext cx="864096"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Find(b)</a:t>
            </a:r>
            <a:endParaRPr lang="en-CA" dirty="0"/>
          </a:p>
        </p:txBody>
      </p:sp>
      <p:sp>
        <p:nvSpPr>
          <p:cNvPr id="47" name="Rectangle 46"/>
          <p:cNvSpPr/>
          <p:nvPr/>
        </p:nvSpPr>
        <p:spPr>
          <a:xfrm>
            <a:off x="7236296" y="5085184"/>
            <a:ext cx="1646080" cy="1043767"/>
          </a:xfrm>
          <a:prstGeom prst="rect">
            <a:avLst/>
          </a:prstGeom>
          <a:solidFill>
            <a:schemeClr val="lt1">
              <a:alpha val="68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28" name="TextBox 27"/>
          <p:cNvSpPr txBox="1"/>
          <p:nvPr/>
        </p:nvSpPr>
        <p:spPr>
          <a:xfrm>
            <a:off x="4740730" y="4499828"/>
            <a:ext cx="1512168" cy="369332"/>
          </a:xfrm>
          <a:prstGeom prst="rect">
            <a:avLst/>
          </a:prstGeom>
          <a:noFill/>
        </p:spPr>
        <p:txBody>
          <a:bodyPr wrap="square" rtlCol="0">
            <a:spAutoFit/>
          </a:bodyPr>
          <a:lstStyle/>
          <a:p>
            <a:pPr algn="ctr"/>
            <a:r>
              <a:rPr lang="en-CA" dirty="0"/>
              <a:t>q</a:t>
            </a:r>
            <a:r>
              <a:rPr lang="en-CA" dirty="0" smtClean="0"/>
              <a:t> quiescent</a:t>
            </a:r>
            <a:endParaRPr lang="en-CA" dirty="0"/>
          </a:p>
        </p:txBody>
      </p:sp>
      <p:sp>
        <p:nvSpPr>
          <p:cNvPr id="29" name="Left Brace 28"/>
          <p:cNvSpPr/>
          <p:nvPr/>
        </p:nvSpPr>
        <p:spPr>
          <a:xfrm rot="5400000">
            <a:off x="5406030" y="4407046"/>
            <a:ext cx="204148" cy="1152128"/>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a:p>
        </p:txBody>
      </p:sp>
      <p:sp>
        <p:nvSpPr>
          <p:cNvPr id="30" name="TextBox 29"/>
          <p:cNvSpPr txBox="1"/>
          <p:nvPr/>
        </p:nvSpPr>
        <p:spPr>
          <a:xfrm>
            <a:off x="6588224" y="4499828"/>
            <a:ext cx="1512168" cy="369332"/>
          </a:xfrm>
          <a:prstGeom prst="rect">
            <a:avLst/>
          </a:prstGeom>
          <a:noFill/>
        </p:spPr>
        <p:txBody>
          <a:bodyPr wrap="square" rtlCol="0">
            <a:spAutoFit/>
          </a:bodyPr>
          <a:lstStyle/>
          <a:p>
            <a:pPr algn="ctr"/>
            <a:r>
              <a:rPr lang="en-CA" dirty="0" smtClean="0"/>
              <a:t>p quiescent</a:t>
            </a:r>
            <a:endParaRPr lang="en-CA" dirty="0"/>
          </a:p>
        </p:txBody>
      </p:sp>
      <p:sp>
        <p:nvSpPr>
          <p:cNvPr id="31" name="Left Brace 30"/>
          <p:cNvSpPr/>
          <p:nvPr/>
        </p:nvSpPr>
        <p:spPr>
          <a:xfrm rot="5400000">
            <a:off x="7242234" y="4791213"/>
            <a:ext cx="204148" cy="360041"/>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a:p>
        </p:txBody>
      </p:sp>
      <p:sp>
        <p:nvSpPr>
          <p:cNvPr id="32" name="Left Brace 31"/>
          <p:cNvSpPr/>
          <p:nvPr/>
        </p:nvSpPr>
        <p:spPr>
          <a:xfrm rot="5400000">
            <a:off x="6486390" y="3831225"/>
            <a:ext cx="275673" cy="1224136"/>
          </a:xfrm>
          <a:prstGeom prst="lef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CA"/>
          </a:p>
        </p:txBody>
      </p:sp>
      <p:sp>
        <p:nvSpPr>
          <p:cNvPr id="33" name="TextBox 32"/>
          <p:cNvSpPr txBox="1"/>
          <p:nvPr/>
        </p:nvSpPr>
        <p:spPr>
          <a:xfrm>
            <a:off x="5892858" y="4029778"/>
            <a:ext cx="1512168" cy="369332"/>
          </a:xfrm>
          <a:prstGeom prst="rect">
            <a:avLst/>
          </a:prstGeom>
          <a:noFill/>
        </p:spPr>
        <p:txBody>
          <a:bodyPr wrap="square" rtlCol="0">
            <a:spAutoFit/>
          </a:bodyPr>
          <a:lstStyle/>
          <a:p>
            <a:pPr algn="ctr"/>
            <a:r>
              <a:rPr lang="en-CA" dirty="0" smtClean="0"/>
              <a:t>Grace period</a:t>
            </a:r>
            <a:endParaRPr lang="en-CA" dirty="0"/>
          </a:p>
        </p:txBody>
      </p:sp>
      <p:cxnSp>
        <p:nvCxnSpPr>
          <p:cNvPr id="40" name="Straight Connector 39"/>
          <p:cNvCxnSpPr/>
          <p:nvPr/>
        </p:nvCxnSpPr>
        <p:spPr>
          <a:xfrm>
            <a:off x="7236295" y="5085184"/>
            <a:ext cx="1" cy="1399510"/>
          </a:xfrm>
          <a:prstGeom prst="line">
            <a:avLst/>
          </a:prstGeom>
        </p:spPr>
        <p:style>
          <a:lnRef idx="3">
            <a:schemeClr val="accent2"/>
          </a:lnRef>
          <a:fillRef idx="0">
            <a:schemeClr val="accent2"/>
          </a:fillRef>
          <a:effectRef idx="2">
            <a:schemeClr val="accent2"/>
          </a:effectRef>
          <a:fontRef idx="minor">
            <a:schemeClr val="tx1"/>
          </a:fontRef>
        </p:style>
      </p:cxnSp>
      <p:sp>
        <p:nvSpPr>
          <p:cNvPr id="41" name="Right Arrow 40"/>
          <p:cNvSpPr/>
          <p:nvPr/>
        </p:nvSpPr>
        <p:spPr>
          <a:xfrm>
            <a:off x="7236296" y="5673606"/>
            <a:ext cx="936104" cy="275674"/>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CA"/>
          </a:p>
        </p:txBody>
      </p:sp>
      <p:sp>
        <p:nvSpPr>
          <p:cNvPr id="42" name="TextBox 41"/>
          <p:cNvSpPr txBox="1"/>
          <p:nvPr/>
        </p:nvSpPr>
        <p:spPr>
          <a:xfrm>
            <a:off x="7416316" y="5301207"/>
            <a:ext cx="1548172" cy="369332"/>
          </a:xfrm>
          <a:prstGeom prst="rect">
            <a:avLst/>
          </a:prstGeom>
          <a:noFill/>
        </p:spPr>
        <p:txBody>
          <a:bodyPr wrap="square" rtlCol="0">
            <a:spAutoFit/>
          </a:bodyPr>
          <a:lstStyle/>
          <a:p>
            <a:r>
              <a:rPr lang="en-CA" b="1" dirty="0" smtClean="0"/>
              <a:t>Safe to free u</a:t>
            </a:r>
            <a:endParaRPr lang="en-CA" b="1" dirty="0"/>
          </a:p>
        </p:txBody>
      </p:sp>
      <p:sp>
        <p:nvSpPr>
          <p:cNvPr id="50" name="Rectangle 49"/>
          <p:cNvSpPr/>
          <p:nvPr/>
        </p:nvSpPr>
        <p:spPr>
          <a:xfrm>
            <a:off x="3491880" y="5219908"/>
            <a:ext cx="999728"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Insert(d)</a:t>
            </a:r>
            <a:endParaRPr lang="en-CA" dirty="0"/>
          </a:p>
        </p:txBody>
      </p:sp>
      <p:cxnSp>
        <p:nvCxnSpPr>
          <p:cNvPr id="21" name="Straight Connector 20"/>
          <p:cNvCxnSpPr/>
          <p:nvPr/>
        </p:nvCxnSpPr>
        <p:spPr>
          <a:xfrm flipV="1">
            <a:off x="4765444" y="5073308"/>
            <a:ext cx="0" cy="1411386"/>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783991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1000"/>
                                        <p:tgtEl>
                                          <p:spTgt spid="29"/>
                                        </p:tgtEl>
                                      </p:cBhvr>
                                    </p:animEffect>
                                    <p:anim calcmode="lin" valueType="num">
                                      <p:cBhvr>
                                        <p:cTn id="20" dur="1000" fill="hold"/>
                                        <p:tgtEl>
                                          <p:spTgt spid="29"/>
                                        </p:tgtEl>
                                        <p:attrNameLst>
                                          <p:attrName>ppt_x</p:attrName>
                                        </p:attrNameLst>
                                      </p:cBhvr>
                                      <p:tavLst>
                                        <p:tav tm="0">
                                          <p:val>
                                            <p:strVal val="#ppt_x"/>
                                          </p:val>
                                        </p:tav>
                                        <p:tav tm="100000">
                                          <p:val>
                                            <p:strVal val="#ppt_x"/>
                                          </p:val>
                                        </p:tav>
                                      </p:tavLst>
                                    </p:anim>
                                    <p:anim calcmode="lin" valueType="num">
                                      <p:cBhvr>
                                        <p:cTn id="21" dur="1000" fill="hold"/>
                                        <p:tgtEl>
                                          <p:spTgt spid="29"/>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anim calcmode="lin" valueType="num">
                                      <p:cBhvr>
                                        <p:cTn id="25" dur="1000" fill="hold"/>
                                        <p:tgtEl>
                                          <p:spTgt spid="28"/>
                                        </p:tgtEl>
                                        <p:attrNameLst>
                                          <p:attrName>ppt_x</p:attrName>
                                        </p:attrNameLst>
                                      </p:cBhvr>
                                      <p:tavLst>
                                        <p:tav tm="0">
                                          <p:val>
                                            <p:strVal val="#ppt_x"/>
                                          </p:val>
                                        </p:tav>
                                        <p:tav tm="100000">
                                          <p:val>
                                            <p:strVal val="#ppt_x"/>
                                          </p:val>
                                        </p:tav>
                                      </p:tavLst>
                                    </p:anim>
                                    <p:anim calcmode="lin" valueType="num">
                                      <p:cBhvr>
                                        <p:cTn id="2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1000"/>
                                        <p:tgtEl>
                                          <p:spTgt spid="30"/>
                                        </p:tgtEl>
                                      </p:cBhvr>
                                    </p:animEffect>
                                    <p:anim calcmode="lin" valueType="num">
                                      <p:cBhvr>
                                        <p:cTn id="32" dur="1000" fill="hold"/>
                                        <p:tgtEl>
                                          <p:spTgt spid="30"/>
                                        </p:tgtEl>
                                        <p:attrNameLst>
                                          <p:attrName>ppt_x</p:attrName>
                                        </p:attrNameLst>
                                      </p:cBhvr>
                                      <p:tavLst>
                                        <p:tav tm="0">
                                          <p:val>
                                            <p:strVal val="#ppt_x"/>
                                          </p:val>
                                        </p:tav>
                                        <p:tav tm="100000">
                                          <p:val>
                                            <p:strVal val="#ppt_x"/>
                                          </p:val>
                                        </p:tav>
                                      </p:tavLst>
                                    </p:anim>
                                    <p:anim calcmode="lin" valueType="num">
                                      <p:cBhvr>
                                        <p:cTn id="33" dur="1000" fill="hold"/>
                                        <p:tgtEl>
                                          <p:spTgt spid="3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1000"/>
                                        <p:tgtEl>
                                          <p:spTgt spid="32"/>
                                        </p:tgtEl>
                                      </p:cBhvr>
                                    </p:animEffect>
                                    <p:anim calcmode="lin" valueType="num">
                                      <p:cBhvr>
                                        <p:cTn id="44" dur="1000" fill="hold"/>
                                        <p:tgtEl>
                                          <p:spTgt spid="32"/>
                                        </p:tgtEl>
                                        <p:attrNameLst>
                                          <p:attrName>ppt_x</p:attrName>
                                        </p:attrNameLst>
                                      </p:cBhvr>
                                      <p:tavLst>
                                        <p:tav tm="0">
                                          <p:val>
                                            <p:strVal val="#ppt_x"/>
                                          </p:val>
                                        </p:tav>
                                        <p:tav tm="100000">
                                          <p:val>
                                            <p:strVal val="#ppt_x"/>
                                          </p:val>
                                        </p:tav>
                                      </p:tavLst>
                                    </p:anim>
                                    <p:anim calcmode="lin" valueType="num">
                                      <p:cBhvr>
                                        <p:cTn id="45" dur="1000" fill="hold"/>
                                        <p:tgtEl>
                                          <p:spTgt spid="32"/>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fade">
                                      <p:cBhvr>
                                        <p:cTn id="65" dur="1000"/>
                                        <p:tgtEl>
                                          <p:spTgt spid="47"/>
                                        </p:tgtEl>
                                      </p:cBhvr>
                                    </p:animEffect>
                                    <p:anim calcmode="lin" valueType="num">
                                      <p:cBhvr>
                                        <p:cTn id="66" dur="1000" fill="hold"/>
                                        <p:tgtEl>
                                          <p:spTgt spid="47"/>
                                        </p:tgtEl>
                                        <p:attrNameLst>
                                          <p:attrName>ppt_x</p:attrName>
                                        </p:attrNameLst>
                                      </p:cBhvr>
                                      <p:tavLst>
                                        <p:tav tm="0">
                                          <p:val>
                                            <p:strVal val="#ppt_x"/>
                                          </p:val>
                                        </p:tav>
                                        <p:tav tm="100000">
                                          <p:val>
                                            <p:strVal val="#ppt_x"/>
                                          </p:val>
                                        </p:tav>
                                      </p:tavLst>
                                    </p:anim>
                                    <p:anim calcmode="lin" valueType="num">
                                      <p:cBhvr>
                                        <p:cTn id="67" dur="1000" fill="hold"/>
                                        <p:tgtEl>
                                          <p:spTgt spid="47"/>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47" grpId="0" animBg="1"/>
      <p:bldP spid="28" grpId="0"/>
      <p:bldP spid="29" grpId="0" animBg="1"/>
      <p:bldP spid="30" grpId="0"/>
      <p:bldP spid="31" grpId="0" animBg="1"/>
      <p:bldP spid="32" grpId="0" animBg="1"/>
      <p:bldP spid="33" grpId="0"/>
      <p:bldP spid="41" grpId="0" animBg="1"/>
      <p:bldP spid="4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8654"/>
            <a:ext cx="8229600" cy="850106"/>
          </a:xfrm>
        </p:spPr>
        <p:txBody>
          <a:bodyPr/>
          <a:lstStyle/>
          <a:p>
            <a:r>
              <a:rPr lang="en-US" dirty="0" smtClean="0"/>
              <a:t>Epoch based reclamation (EBR)</a:t>
            </a:r>
            <a:endParaRPr lang="en-US" dirty="0"/>
          </a:p>
        </p:txBody>
      </p:sp>
      <p:sp>
        <p:nvSpPr>
          <p:cNvPr id="3" name="Content Placeholder 2"/>
          <p:cNvSpPr>
            <a:spLocks noGrp="1"/>
          </p:cNvSpPr>
          <p:nvPr>
            <p:ph idx="1"/>
          </p:nvPr>
        </p:nvSpPr>
        <p:spPr>
          <a:xfrm>
            <a:off x="467544" y="1484784"/>
            <a:ext cx="8064896" cy="4752528"/>
          </a:xfrm>
        </p:spPr>
        <p:txBody>
          <a:bodyPr>
            <a:noAutofit/>
          </a:bodyPr>
          <a:lstStyle/>
          <a:p>
            <a:pPr>
              <a:buFont typeface="Arial" pitchFamily="34" charset="0"/>
              <a:buChar char="•"/>
            </a:pPr>
            <a:r>
              <a:rPr lang="en-US" sz="2800" dirty="0" smtClean="0"/>
              <a:t>The execution is divided into </a:t>
            </a:r>
            <a:r>
              <a:rPr lang="en-US" sz="2800" i="1" dirty="0" smtClean="0"/>
              <a:t>epochs</a:t>
            </a:r>
            <a:r>
              <a:rPr lang="en-US" sz="2800" dirty="0" smtClean="0"/>
              <a:t>, and the current epoch number is stored in shared memory</a:t>
            </a:r>
          </a:p>
          <a:p>
            <a:pPr>
              <a:buFont typeface="Arial" pitchFamily="34" charset="0"/>
              <a:buChar char="•"/>
            </a:pPr>
            <a:r>
              <a:rPr lang="en-US" sz="2800" dirty="0" smtClean="0"/>
              <a:t>At the start of each operation, a process:</a:t>
            </a:r>
          </a:p>
          <a:p>
            <a:pPr lvl="1"/>
            <a:r>
              <a:rPr lang="en-US" sz="2400" dirty="0" smtClean="0"/>
              <a:t>reads the current epoch and announces the value it read</a:t>
            </a:r>
          </a:p>
          <a:p>
            <a:pPr lvl="1"/>
            <a:r>
              <a:rPr lang="en-US" sz="2400" dirty="0" smtClean="0"/>
              <a:t>checks if all other processes announced the current epoch, and, if so, increments the current epoch</a:t>
            </a:r>
            <a:endParaRPr lang="en-US" sz="2400" dirty="0"/>
          </a:p>
        </p:txBody>
      </p:sp>
      <p:cxnSp>
        <p:nvCxnSpPr>
          <p:cNvPr id="51" name="Straight Arrow Connector 50"/>
          <p:cNvCxnSpPr/>
          <p:nvPr/>
        </p:nvCxnSpPr>
        <p:spPr>
          <a:xfrm>
            <a:off x="1475656" y="5544618"/>
            <a:ext cx="6696744"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57" name="TextBox 56"/>
          <p:cNvSpPr txBox="1"/>
          <p:nvPr/>
        </p:nvSpPr>
        <p:spPr>
          <a:xfrm>
            <a:off x="8075678" y="5362600"/>
            <a:ext cx="720080" cy="369332"/>
          </a:xfrm>
          <a:prstGeom prst="rect">
            <a:avLst/>
          </a:prstGeom>
          <a:noFill/>
        </p:spPr>
        <p:txBody>
          <a:bodyPr wrap="square" rtlCol="0">
            <a:spAutoFit/>
          </a:bodyPr>
          <a:lstStyle/>
          <a:p>
            <a:pPr algn="ctr"/>
            <a:r>
              <a:rPr lang="en-CA" dirty="0" smtClean="0"/>
              <a:t>time</a:t>
            </a:r>
            <a:endParaRPr lang="en-CA" dirty="0"/>
          </a:p>
        </p:txBody>
      </p:sp>
      <p:cxnSp>
        <p:nvCxnSpPr>
          <p:cNvPr id="58" name="Straight Connector 57"/>
          <p:cNvCxnSpPr/>
          <p:nvPr/>
        </p:nvCxnSpPr>
        <p:spPr>
          <a:xfrm flipH="1">
            <a:off x="7056276" y="5362600"/>
            <a:ext cx="1067" cy="369332"/>
          </a:xfrm>
          <a:prstGeom prst="line">
            <a:avLst/>
          </a:prstGeom>
        </p:spPr>
        <p:style>
          <a:lnRef idx="3">
            <a:schemeClr val="dk1"/>
          </a:lnRef>
          <a:fillRef idx="0">
            <a:schemeClr val="dk1"/>
          </a:fillRef>
          <a:effectRef idx="2">
            <a:schemeClr val="dk1"/>
          </a:effectRef>
          <a:fontRef idx="minor">
            <a:schemeClr val="tx1"/>
          </a:fontRef>
        </p:style>
      </p:cxnSp>
      <p:cxnSp>
        <p:nvCxnSpPr>
          <p:cNvPr id="59" name="Straight Connector 58"/>
          <p:cNvCxnSpPr/>
          <p:nvPr/>
        </p:nvCxnSpPr>
        <p:spPr>
          <a:xfrm flipH="1" flipV="1">
            <a:off x="4968044" y="5362600"/>
            <a:ext cx="1" cy="369332"/>
          </a:xfrm>
          <a:prstGeom prst="line">
            <a:avLst/>
          </a:prstGeom>
        </p:spPr>
        <p:style>
          <a:lnRef idx="3">
            <a:schemeClr val="dk1"/>
          </a:lnRef>
          <a:fillRef idx="0">
            <a:schemeClr val="dk1"/>
          </a:fillRef>
          <a:effectRef idx="2">
            <a:schemeClr val="dk1"/>
          </a:effectRef>
          <a:fontRef idx="minor">
            <a:schemeClr val="tx1"/>
          </a:fontRef>
        </p:style>
      </p:cxnSp>
      <p:sp>
        <p:nvSpPr>
          <p:cNvPr id="68" name="TextBox 67"/>
          <p:cNvSpPr txBox="1"/>
          <p:nvPr/>
        </p:nvSpPr>
        <p:spPr>
          <a:xfrm>
            <a:off x="4139952" y="5697926"/>
            <a:ext cx="1656184" cy="646331"/>
          </a:xfrm>
          <a:prstGeom prst="rect">
            <a:avLst/>
          </a:prstGeom>
          <a:noFill/>
        </p:spPr>
        <p:txBody>
          <a:bodyPr wrap="square" rtlCol="0">
            <a:spAutoFit/>
          </a:bodyPr>
          <a:lstStyle/>
          <a:p>
            <a:pPr algn="ctr"/>
            <a:r>
              <a:rPr lang="en-CA" b="1" dirty="0" smtClean="0"/>
              <a:t>Epoch changed from e-2 to e-1</a:t>
            </a:r>
            <a:endParaRPr lang="en-CA" b="1" dirty="0"/>
          </a:p>
        </p:txBody>
      </p:sp>
      <p:sp>
        <p:nvSpPr>
          <p:cNvPr id="69" name="TextBox 68"/>
          <p:cNvSpPr txBox="1"/>
          <p:nvPr/>
        </p:nvSpPr>
        <p:spPr>
          <a:xfrm>
            <a:off x="6228184" y="5697926"/>
            <a:ext cx="1656184" cy="646331"/>
          </a:xfrm>
          <a:prstGeom prst="rect">
            <a:avLst/>
          </a:prstGeom>
          <a:noFill/>
        </p:spPr>
        <p:txBody>
          <a:bodyPr wrap="square" rtlCol="0">
            <a:spAutoFit/>
          </a:bodyPr>
          <a:lstStyle/>
          <a:p>
            <a:pPr algn="ctr"/>
            <a:r>
              <a:rPr lang="en-CA" b="1" dirty="0" smtClean="0"/>
              <a:t>Epoch changed from e-1 to e</a:t>
            </a:r>
            <a:endParaRPr lang="en-CA" b="1" dirty="0"/>
          </a:p>
        </p:txBody>
      </p:sp>
      <p:sp>
        <p:nvSpPr>
          <p:cNvPr id="72" name="Left Brace 71"/>
          <p:cNvSpPr/>
          <p:nvPr/>
        </p:nvSpPr>
        <p:spPr>
          <a:xfrm rot="5400000">
            <a:off x="5876730" y="4078321"/>
            <a:ext cx="283215" cy="2078009"/>
          </a:xfrm>
          <a:prstGeom prst="lef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CA" dirty="0"/>
          </a:p>
        </p:txBody>
      </p:sp>
      <p:sp>
        <p:nvSpPr>
          <p:cNvPr id="73" name="TextBox 72"/>
          <p:cNvSpPr txBox="1"/>
          <p:nvPr/>
        </p:nvSpPr>
        <p:spPr>
          <a:xfrm>
            <a:off x="5148064" y="4653136"/>
            <a:ext cx="1716903" cy="369332"/>
          </a:xfrm>
          <a:prstGeom prst="rect">
            <a:avLst/>
          </a:prstGeom>
          <a:noFill/>
        </p:spPr>
        <p:txBody>
          <a:bodyPr wrap="square" rtlCol="0">
            <a:spAutoFit/>
          </a:bodyPr>
          <a:lstStyle/>
          <a:p>
            <a:pPr algn="ctr"/>
            <a:r>
              <a:rPr lang="en-CA" dirty="0" smtClean="0"/>
              <a:t>Grace period</a:t>
            </a:r>
            <a:endParaRPr lang="en-CA" dirty="0"/>
          </a:p>
        </p:txBody>
      </p:sp>
    </p:spTree>
    <p:extLst>
      <p:ext uri="{BB962C8B-B14F-4D97-AF65-F5344CB8AC3E}">
        <p14:creationId xmlns:p14="http://schemas.microsoft.com/office/powerpoint/2010/main" val="3935923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1000"/>
                                        <p:tgtEl>
                                          <p:spTgt spid="59"/>
                                        </p:tgtEl>
                                      </p:cBhvr>
                                    </p:animEffect>
                                    <p:anim calcmode="lin" valueType="num">
                                      <p:cBhvr>
                                        <p:cTn id="8" dur="1000" fill="hold"/>
                                        <p:tgtEl>
                                          <p:spTgt spid="59"/>
                                        </p:tgtEl>
                                        <p:attrNameLst>
                                          <p:attrName>ppt_x</p:attrName>
                                        </p:attrNameLst>
                                      </p:cBhvr>
                                      <p:tavLst>
                                        <p:tav tm="0">
                                          <p:val>
                                            <p:strVal val="#ppt_x"/>
                                          </p:val>
                                        </p:tav>
                                        <p:tav tm="100000">
                                          <p:val>
                                            <p:strVal val="#ppt_x"/>
                                          </p:val>
                                        </p:tav>
                                      </p:tavLst>
                                    </p:anim>
                                    <p:anim calcmode="lin" valueType="num">
                                      <p:cBhvr>
                                        <p:cTn id="9" dur="1000" fill="hold"/>
                                        <p:tgtEl>
                                          <p:spTgt spid="5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fade">
                                      <p:cBhvr>
                                        <p:cTn id="12" dur="1000"/>
                                        <p:tgtEl>
                                          <p:spTgt spid="68"/>
                                        </p:tgtEl>
                                      </p:cBhvr>
                                    </p:animEffect>
                                    <p:anim calcmode="lin" valueType="num">
                                      <p:cBhvr>
                                        <p:cTn id="13" dur="1000" fill="hold"/>
                                        <p:tgtEl>
                                          <p:spTgt spid="68"/>
                                        </p:tgtEl>
                                        <p:attrNameLst>
                                          <p:attrName>ppt_x</p:attrName>
                                        </p:attrNameLst>
                                      </p:cBhvr>
                                      <p:tavLst>
                                        <p:tav tm="0">
                                          <p:val>
                                            <p:strVal val="#ppt_x"/>
                                          </p:val>
                                        </p:tav>
                                        <p:tav tm="100000">
                                          <p:val>
                                            <p:strVal val="#ppt_x"/>
                                          </p:val>
                                        </p:tav>
                                      </p:tavLst>
                                    </p:anim>
                                    <p:anim calcmode="lin" valueType="num">
                                      <p:cBhvr>
                                        <p:cTn id="14" dur="1000" fill="hold"/>
                                        <p:tgtEl>
                                          <p:spTgt spid="6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fade">
                                      <p:cBhvr>
                                        <p:cTn id="17" dur="1000"/>
                                        <p:tgtEl>
                                          <p:spTgt spid="58"/>
                                        </p:tgtEl>
                                      </p:cBhvr>
                                    </p:animEffect>
                                    <p:anim calcmode="lin" valueType="num">
                                      <p:cBhvr>
                                        <p:cTn id="18" dur="1000" fill="hold"/>
                                        <p:tgtEl>
                                          <p:spTgt spid="58"/>
                                        </p:tgtEl>
                                        <p:attrNameLst>
                                          <p:attrName>ppt_x</p:attrName>
                                        </p:attrNameLst>
                                      </p:cBhvr>
                                      <p:tavLst>
                                        <p:tav tm="0">
                                          <p:val>
                                            <p:strVal val="#ppt_x"/>
                                          </p:val>
                                        </p:tav>
                                        <p:tav tm="100000">
                                          <p:val>
                                            <p:strVal val="#ppt_x"/>
                                          </p:val>
                                        </p:tav>
                                      </p:tavLst>
                                    </p:anim>
                                    <p:anim calcmode="lin" valueType="num">
                                      <p:cBhvr>
                                        <p:cTn id="19" dur="1000" fill="hold"/>
                                        <p:tgtEl>
                                          <p:spTgt spid="5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9"/>
                                        </p:tgtEl>
                                        <p:attrNameLst>
                                          <p:attrName>style.visibility</p:attrName>
                                        </p:attrNameLst>
                                      </p:cBhvr>
                                      <p:to>
                                        <p:strVal val="visible"/>
                                      </p:to>
                                    </p:set>
                                    <p:animEffect transition="in" filter="fade">
                                      <p:cBhvr>
                                        <p:cTn id="22" dur="1000"/>
                                        <p:tgtEl>
                                          <p:spTgt spid="69"/>
                                        </p:tgtEl>
                                      </p:cBhvr>
                                    </p:animEffect>
                                    <p:anim calcmode="lin" valueType="num">
                                      <p:cBhvr>
                                        <p:cTn id="23" dur="1000" fill="hold"/>
                                        <p:tgtEl>
                                          <p:spTgt spid="69"/>
                                        </p:tgtEl>
                                        <p:attrNameLst>
                                          <p:attrName>ppt_x</p:attrName>
                                        </p:attrNameLst>
                                      </p:cBhvr>
                                      <p:tavLst>
                                        <p:tav tm="0">
                                          <p:val>
                                            <p:strVal val="#ppt_x"/>
                                          </p:val>
                                        </p:tav>
                                        <p:tav tm="100000">
                                          <p:val>
                                            <p:strVal val="#ppt_x"/>
                                          </p:val>
                                        </p:tav>
                                      </p:tavLst>
                                    </p:anim>
                                    <p:anim calcmode="lin" valueType="num">
                                      <p:cBhvr>
                                        <p:cTn id="24"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fade">
                                      <p:cBhvr>
                                        <p:cTn id="34" dur="1000"/>
                                        <p:tgtEl>
                                          <p:spTgt spid="73"/>
                                        </p:tgtEl>
                                      </p:cBhvr>
                                    </p:animEffect>
                                    <p:anim calcmode="lin" valueType="num">
                                      <p:cBhvr>
                                        <p:cTn id="35" dur="1000" fill="hold"/>
                                        <p:tgtEl>
                                          <p:spTgt spid="73"/>
                                        </p:tgtEl>
                                        <p:attrNameLst>
                                          <p:attrName>ppt_x</p:attrName>
                                        </p:attrNameLst>
                                      </p:cBhvr>
                                      <p:tavLst>
                                        <p:tav tm="0">
                                          <p:val>
                                            <p:strVal val="#ppt_x"/>
                                          </p:val>
                                        </p:tav>
                                        <p:tav tm="100000">
                                          <p:val>
                                            <p:strVal val="#ppt_x"/>
                                          </p:val>
                                        </p:tav>
                                      </p:tavLst>
                                    </p:anim>
                                    <p:anim calcmode="lin" valueType="num">
                                      <p:cBhvr>
                                        <p:cTn id="36"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animBg="1"/>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3029</TotalTime>
  <Words>3013</Words>
  <Application>Microsoft Office PowerPoint</Application>
  <PresentationFormat>On-screen Show (4:3)</PresentationFormat>
  <Paragraphs>394</Paragraphs>
  <Slides>32</Slides>
  <Notes>27</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Reclaiming Memory for Lock-free Data Structures</vt:lpstr>
      <vt:lpstr>Lifecycle of a record</vt:lpstr>
      <vt:lpstr>Reclamation with and without locks</vt:lpstr>
      <vt:lpstr>Model</vt:lpstr>
      <vt:lpstr>Related work</vt:lpstr>
      <vt:lpstr>Hazard pointers (HP)</vt:lpstr>
      <vt:lpstr>Problem with HP and marking</vt:lpstr>
      <vt:lpstr>Epoch based reclamation (EBR)</vt:lpstr>
      <vt:lpstr>Epoch based reclamation (EBR)</vt:lpstr>
      <vt:lpstr>How records are freed</vt:lpstr>
      <vt:lpstr>Summarizing related work</vt:lpstr>
      <vt:lpstr>PowerPoint Presentation</vt:lpstr>
      <vt:lpstr>Significant change from EBR</vt:lpstr>
      <vt:lpstr>Easy change: scanning epoch announcements</vt:lpstr>
      <vt:lpstr>Efficient bags</vt:lpstr>
      <vt:lpstr>Using DEBRA</vt:lpstr>
      <vt:lpstr>Complexity of DEBRA</vt:lpstr>
      <vt:lpstr>PowerPoint Presentation</vt:lpstr>
      <vt:lpstr>Key idea</vt:lpstr>
      <vt:lpstr>New primitives</vt:lpstr>
      <vt:lpstr>How these primitives can help</vt:lpstr>
      <vt:lpstr>Assumptions for updates</vt:lpstr>
      <vt:lpstr>Further assumptions for easy implementation</vt:lpstr>
      <vt:lpstr>Update with no reclamation</vt:lpstr>
      <vt:lpstr>Update using DEBRA</vt:lpstr>
      <vt:lpstr>Update using DEBRA+</vt:lpstr>
      <vt:lpstr>Complexity of DEBRA+</vt:lpstr>
      <vt:lpstr>Experiments</vt:lpstr>
      <vt:lpstr>Small Intel – 8 threads</vt:lpstr>
      <vt:lpstr>Big Intel – 72 threads</vt:lpstr>
      <vt:lpstr>All search workloads</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Reclaiming Memory for Lock-free Data Structures</dc:title>
  <dc:creator>trbot</dc:creator>
  <cp:lastModifiedBy>trbot</cp:lastModifiedBy>
  <cp:revision>118</cp:revision>
  <dcterms:created xsi:type="dcterms:W3CDTF">2015-07-17T20:47:33Z</dcterms:created>
  <dcterms:modified xsi:type="dcterms:W3CDTF">2015-07-21T23:21:39Z</dcterms:modified>
</cp:coreProperties>
</file>