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1.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8" r:id="rId1"/>
  </p:sldMasterIdLst>
  <p:notesMasterIdLst>
    <p:notesMasterId r:id="rId96"/>
  </p:notesMasterIdLst>
  <p:sldIdLst>
    <p:sldId id="256" r:id="rId2"/>
    <p:sldId id="268" r:id="rId3"/>
    <p:sldId id="272" r:id="rId4"/>
    <p:sldId id="273" r:id="rId5"/>
    <p:sldId id="313" r:id="rId6"/>
    <p:sldId id="271" r:id="rId7"/>
    <p:sldId id="275" r:id="rId8"/>
    <p:sldId id="276" r:id="rId9"/>
    <p:sldId id="281" r:id="rId10"/>
    <p:sldId id="282" r:id="rId11"/>
    <p:sldId id="283" r:id="rId12"/>
    <p:sldId id="280" r:id="rId13"/>
    <p:sldId id="284" r:id="rId14"/>
    <p:sldId id="372" r:id="rId15"/>
    <p:sldId id="287" r:id="rId16"/>
    <p:sldId id="373" r:id="rId17"/>
    <p:sldId id="294" r:id="rId18"/>
    <p:sldId id="295" r:id="rId19"/>
    <p:sldId id="296" r:id="rId20"/>
    <p:sldId id="297" r:id="rId21"/>
    <p:sldId id="289" r:id="rId22"/>
    <p:sldId id="290" r:id="rId23"/>
    <p:sldId id="291" r:id="rId24"/>
    <p:sldId id="292" r:id="rId25"/>
    <p:sldId id="293" r:id="rId26"/>
    <p:sldId id="298" r:id="rId27"/>
    <p:sldId id="300" r:id="rId28"/>
    <p:sldId id="301" r:id="rId29"/>
    <p:sldId id="302" r:id="rId30"/>
    <p:sldId id="303" r:id="rId31"/>
    <p:sldId id="299" r:id="rId32"/>
    <p:sldId id="305" r:id="rId33"/>
    <p:sldId id="307" r:id="rId34"/>
    <p:sldId id="309" r:id="rId35"/>
    <p:sldId id="304" r:id="rId36"/>
    <p:sldId id="310" r:id="rId37"/>
    <p:sldId id="311" r:id="rId38"/>
    <p:sldId id="317" r:id="rId39"/>
    <p:sldId id="318" r:id="rId40"/>
    <p:sldId id="324" r:id="rId41"/>
    <p:sldId id="319" r:id="rId42"/>
    <p:sldId id="320" r:id="rId43"/>
    <p:sldId id="321" r:id="rId44"/>
    <p:sldId id="322" r:id="rId45"/>
    <p:sldId id="323" r:id="rId46"/>
    <p:sldId id="325" r:id="rId47"/>
    <p:sldId id="326" r:id="rId48"/>
    <p:sldId id="327" r:id="rId49"/>
    <p:sldId id="328" r:id="rId50"/>
    <p:sldId id="329" r:id="rId51"/>
    <p:sldId id="330" r:id="rId52"/>
    <p:sldId id="374" r:id="rId53"/>
    <p:sldId id="375" r:id="rId54"/>
    <p:sldId id="376" r:id="rId55"/>
    <p:sldId id="348" r:id="rId56"/>
    <p:sldId id="370" r:id="rId57"/>
    <p:sldId id="342" r:id="rId58"/>
    <p:sldId id="343" r:id="rId59"/>
    <p:sldId id="337" r:id="rId60"/>
    <p:sldId id="339" r:id="rId61"/>
    <p:sldId id="340" r:id="rId62"/>
    <p:sldId id="285" r:id="rId63"/>
    <p:sldId id="336" r:id="rId64"/>
    <p:sldId id="341" r:id="rId65"/>
    <p:sldId id="378" r:id="rId66"/>
    <p:sldId id="344" r:id="rId67"/>
    <p:sldId id="347" r:id="rId68"/>
    <p:sldId id="349" r:id="rId69"/>
    <p:sldId id="350" r:id="rId70"/>
    <p:sldId id="351" r:id="rId71"/>
    <p:sldId id="355" r:id="rId72"/>
    <p:sldId id="352" r:id="rId73"/>
    <p:sldId id="353" r:id="rId74"/>
    <p:sldId id="354" r:id="rId75"/>
    <p:sldId id="356" r:id="rId76"/>
    <p:sldId id="365" r:id="rId77"/>
    <p:sldId id="366" r:id="rId78"/>
    <p:sldId id="367" r:id="rId79"/>
    <p:sldId id="364" r:id="rId80"/>
    <p:sldId id="259" r:id="rId81"/>
    <p:sldId id="258" r:id="rId82"/>
    <p:sldId id="357" r:id="rId83"/>
    <p:sldId id="261" r:id="rId84"/>
    <p:sldId id="360" r:id="rId85"/>
    <p:sldId id="263" r:id="rId86"/>
    <p:sldId id="264" r:id="rId87"/>
    <p:sldId id="265" r:id="rId88"/>
    <p:sldId id="266" r:id="rId89"/>
    <p:sldId id="262" r:id="rId90"/>
    <p:sldId id="361" r:id="rId91"/>
    <p:sldId id="362" r:id="rId92"/>
    <p:sldId id="363" r:id="rId93"/>
    <p:sldId id="369" r:id="rId94"/>
    <p:sldId id="377"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12"/>
    <p:restoredTop sz="84655"/>
  </p:normalViewPr>
  <p:slideViewPr>
    <p:cSldViewPr snapToGrid="0" snapToObjects="1">
      <p:cViewPr>
        <p:scale>
          <a:sx n="78" d="100"/>
          <a:sy n="78" d="100"/>
        </p:scale>
        <p:origin x="1472" y="28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faith/Desktop/ConcurrentDS/new%20graphs%20from%20Trevor/allocator-int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pivotSource>
    <c:name>[allocator-tapuz40.xlsx]graph!PivotTable1</c:name>
    <c:fmtId val="-1"/>
  </c:pivotSource>
  <c:chart>
    <c:autoTitleDeleted val="0"/>
    <c:pivotFmts>
      <c:pivotFmt>
        <c:idx val="0"/>
      </c:pivotFmt>
      <c:pivotFmt>
        <c:idx val="1"/>
      </c:pivotFmt>
      <c:pivotFmt>
        <c:idx val="2"/>
      </c:pivotFmt>
      <c:pivotFmt>
        <c:idx val="3"/>
      </c:pivotFmt>
      <c:pivotFmt>
        <c:idx val="4"/>
      </c:pivotFmt>
      <c:pivotFmt>
        <c:idx val="5"/>
      </c:pivotFmt>
    </c:pivotFmts>
    <c:plotArea>
      <c:layout/>
      <c:lineChart>
        <c:grouping val="standard"/>
        <c:varyColors val="0"/>
        <c:ser>
          <c:idx val="0"/>
          <c:order val="0"/>
          <c:tx>
            <c:strRef>
              <c:f>graph!$B$1:$B$2</c:f>
              <c:strCache>
                <c:ptCount val="1"/>
                <c:pt idx="0">
                  <c:v>jemalloc</c:v>
                </c:pt>
              </c:strCache>
            </c:strRef>
          </c:tx>
          <c:cat>
            <c:strRef>
              <c:f>graph!$A$3:$A$50</c:f>
              <c:strCach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strCache>
            </c:strRef>
          </c:cat>
          <c:val>
            <c:numRef>
              <c:f>graph!$B$3:$B$50</c:f>
              <c:numCache>
                <c:formatCode>General</c:formatCode>
                <c:ptCount val="48"/>
                <c:pt idx="0">
                  <c:v>1.8947499E7</c:v>
                </c:pt>
                <c:pt idx="1">
                  <c:v>3.7895408E7</c:v>
                </c:pt>
                <c:pt idx="2">
                  <c:v>5.7717855E7</c:v>
                </c:pt>
                <c:pt idx="3">
                  <c:v>7.6037795E7</c:v>
                </c:pt>
                <c:pt idx="4">
                  <c:v>9.6037368E7</c:v>
                </c:pt>
                <c:pt idx="5">
                  <c:v>1.14931466E8</c:v>
                </c:pt>
                <c:pt idx="6">
                  <c:v>1.35205518E8</c:v>
                </c:pt>
                <c:pt idx="7">
                  <c:v>1.52967682E8</c:v>
                </c:pt>
                <c:pt idx="8">
                  <c:v>1.72847128E8</c:v>
                </c:pt>
                <c:pt idx="9">
                  <c:v>1.91085173E8</c:v>
                </c:pt>
                <c:pt idx="10">
                  <c:v>2.09366303E8</c:v>
                </c:pt>
                <c:pt idx="11">
                  <c:v>2.27558131E8</c:v>
                </c:pt>
                <c:pt idx="12">
                  <c:v>2.32348024E8</c:v>
                </c:pt>
                <c:pt idx="13">
                  <c:v>2.36661699E8</c:v>
                </c:pt>
                <c:pt idx="14">
                  <c:v>2.40821676E8</c:v>
                </c:pt>
                <c:pt idx="15">
                  <c:v>2.4505524E8</c:v>
                </c:pt>
                <c:pt idx="16">
                  <c:v>2.49902578E8</c:v>
                </c:pt>
                <c:pt idx="17">
                  <c:v>2.53147717E8</c:v>
                </c:pt>
                <c:pt idx="18">
                  <c:v>2.58474465E8</c:v>
                </c:pt>
                <c:pt idx="19">
                  <c:v>2.62138349E8</c:v>
                </c:pt>
                <c:pt idx="20">
                  <c:v>2.66303996E8</c:v>
                </c:pt>
                <c:pt idx="21">
                  <c:v>2.70186179E8</c:v>
                </c:pt>
                <c:pt idx="22">
                  <c:v>2.74695896E8</c:v>
                </c:pt>
                <c:pt idx="23">
                  <c:v>2.79620188E8</c:v>
                </c:pt>
                <c:pt idx="24">
                  <c:v>2.98386355E8</c:v>
                </c:pt>
                <c:pt idx="25">
                  <c:v>3.1697499E8</c:v>
                </c:pt>
                <c:pt idx="26">
                  <c:v>3.363166E8</c:v>
                </c:pt>
                <c:pt idx="27">
                  <c:v>3.5602795E8</c:v>
                </c:pt>
                <c:pt idx="28">
                  <c:v>3.74462199E8</c:v>
                </c:pt>
                <c:pt idx="29">
                  <c:v>3.91145162E8</c:v>
                </c:pt>
                <c:pt idx="30">
                  <c:v>4.13001552E8</c:v>
                </c:pt>
                <c:pt idx="31">
                  <c:v>4.30995747E8</c:v>
                </c:pt>
                <c:pt idx="32">
                  <c:v>4.49866427E8</c:v>
                </c:pt>
                <c:pt idx="33">
                  <c:v>4.65687542E8</c:v>
                </c:pt>
                <c:pt idx="34">
                  <c:v>4.86633105E8</c:v>
                </c:pt>
                <c:pt idx="35">
                  <c:v>5.05636328E8</c:v>
                </c:pt>
                <c:pt idx="36">
                  <c:v>5.0883012E8</c:v>
                </c:pt>
                <c:pt idx="37">
                  <c:v>5.12724075E8</c:v>
                </c:pt>
                <c:pt idx="38">
                  <c:v>5.16318769E8</c:v>
                </c:pt>
                <c:pt idx="39">
                  <c:v>5.22365376E8</c:v>
                </c:pt>
                <c:pt idx="40">
                  <c:v>5.24592961E8</c:v>
                </c:pt>
                <c:pt idx="41">
                  <c:v>5.29179458E8</c:v>
                </c:pt>
                <c:pt idx="42">
                  <c:v>5.34557176E8</c:v>
                </c:pt>
                <c:pt idx="43">
                  <c:v>5.41352061E8</c:v>
                </c:pt>
                <c:pt idx="44">
                  <c:v>5.41675112E8</c:v>
                </c:pt>
                <c:pt idx="45">
                  <c:v>5.47367577E8</c:v>
                </c:pt>
                <c:pt idx="46">
                  <c:v>5.51817056E8</c:v>
                </c:pt>
                <c:pt idx="47">
                  <c:v>5.56228175E8</c:v>
                </c:pt>
              </c:numCache>
            </c:numRef>
          </c:val>
          <c:smooth val="0"/>
        </c:ser>
        <c:ser>
          <c:idx val="1"/>
          <c:order val="1"/>
          <c:tx>
            <c:strRef>
              <c:f>graph!$C$1:$C$2</c:f>
              <c:strCache>
                <c:ptCount val="1"/>
                <c:pt idx="0">
                  <c:v>malloc</c:v>
                </c:pt>
              </c:strCache>
            </c:strRef>
          </c:tx>
          <c:cat>
            <c:strRef>
              <c:f>graph!$A$3:$A$50</c:f>
              <c:strCach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strCache>
            </c:strRef>
          </c:cat>
          <c:val>
            <c:numRef>
              <c:f>graph!$C$3:$C$50</c:f>
              <c:numCache>
                <c:formatCode>General</c:formatCode>
                <c:ptCount val="48"/>
                <c:pt idx="0">
                  <c:v>1.2908499E7</c:v>
                </c:pt>
                <c:pt idx="1">
                  <c:v>2.039274E7</c:v>
                </c:pt>
                <c:pt idx="2">
                  <c:v>2.9177273E7</c:v>
                </c:pt>
                <c:pt idx="3">
                  <c:v>4.3856072E7</c:v>
                </c:pt>
                <c:pt idx="4">
                  <c:v>5.1295549E7</c:v>
                </c:pt>
                <c:pt idx="5">
                  <c:v>5.6845293E7</c:v>
                </c:pt>
                <c:pt idx="6">
                  <c:v>6.4648303E7</c:v>
                </c:pt>
                <c:pt idx="7">
                  <c:v>8.3091597E7</c:v>
                </c:pt>
                <c:pt idx="8">
                  <c:v>7.6048895E7</c:v>
                </c:pt>
                <c:pt idx="9">
                  <c:v>1.00009851E8</c:v>
                </c:pt>
                <c:pt idx="10">
                  <c:v>1.0469161E8</c:v>
                </c:pt>
                <c:pt idx="11">
                  <c:v>1.03274804E8</c:v>
                </c:pt>
                <c:pt idx="12">
                  <c:v>1.27986039E8</c:v>
                </c:pt>
                <c:pt idx="13">
                  <c:v>1.31815439E8</c:v>
                </c:pt>
                <c:pt idx="14">
                  <c:v>1.34928019E8</c:v>
                </c:pt>
                <c:pt idx="15">
                  <c:v>1.31498243E8</c:v>
                </c:pt>
                <c:pt idx="16">
                  <c:v>1.29591301E8</c:v>
                </c:pt>
                <c:pt idx="17">
                  <c:v>1.3841375E8</c:v>
                </c:pt>
                <c:pt idx="18">
                  <c:v>1.40793531E8</c:v>
                </c:pt>
                <c:pt idx="19">
                  <c:v>1.53684152E8</c:v>
                </c:pt>
                <c:pt idx="20">
                  <c:v>1.48676841E8</c:v>
                </c:pt>
                <c:pt idx="21">
                  <c:v>1.48246935E8</c:v>
                </c:pt>
                <c:pt idx="22">
                  <c:v>1.64510599E8</c:v>
                </c:pt>
                <c:pt idx="23">
                  <c:v>1.59746136E8</c:v>
                </c:pt>
                <c:pt idx="24">
                  <c:v>1.02807134E8</c:v>
                </c:pt>
                <c:pt idx="25">
                  <c:v>1.00238729E8</c:v>
                </c:pt>
                <c:pt idx="26">
                  <c:v>9.7937584E7</c:v>
                </c:pt>
                <c:pt idx="27">
                  <c:v>1.00733011E8</c:v>
                </c:pt>
                <c:pt idx="28">
                  <c:v>1.05068769E8</c:v>
                </c:pt>
                <c:pt idx="29">
                  <c:v>1.27184415E8</c:v>
                </c:pt>
                <c:pt idx="30">
                  <c:v>1.31787618E8</c:v>
                </c:pt>
                <c:pt idx="31">
                  <c:v>1.28239849E8</c:v>
                </c:pt>
                <c:pt idx="32">
                  <c:v>1.34214669E8</c:v>
                </c:pt>
                <c:pt idx="33">
                  <c:v>1.36766575E8</c:v>
                </c:pt>
                <c:pt idx="34">
                  <c:v>1.39009902E8</c:v>
                </c:pt>
                <c:pt idx="35">
                  <c:v>1.46850967E8</c:v>
                </c:pt>
                <c:pt idx="36">
                  <c:v>1.45492535E8</c:v>
                </c:pt>
                <c:pt idx="37">
                  <c:v>1.49679129E8</c:v>
                </c:pt>
                <c:pt idx="38">
                  <c:v>1.4540193E8</c:v>
                </c:pt>
                <c:pt idx="39">
                  <c:v>1.48589384E8</c:v>
                </c:pt>
                <c:pt idx="40">
                  <c:v>1.52872774E8</c:v>
                </c:pt>
                <c:pt idx="41">
                  <c:v>1.72092279E8</c:v>
                </c:pt>
                <c:pt idx="42">
                  <c:v>1.65220027E8</c:v>
                </c:pt>
                <c:pt idx="43">
                  <c:v>1.62361113E8</c:v>
                </c:pt>
                <c:pt idx="44">
                  <c:v>1.66594855E8</c:v>
                </c:pt>
                <c:pt idx="45">
                  <c:v>1.75403909E8</c:v>
                </c:pt>
                <c:pt idx="46">
                  <c:v>1.76312843E8</c:v>
                </c:pt>
                <c:pt idx="47">
                  <c:v>1.78977108E8</c:v>
                </c:pt>
              </c:numCache>
            </c:numRef>
          </c:val>
          <c:smooth val="0"/>
        </c:ser>
        <c:dLbls>
          <c:showLegendKey val="0"/>
          <c:showVal val="0"/>
          <c:showCatName val="0"/>
          <c:showSerName val="0"/>
          <c:showPercent val="0"/>
          <c:showBubbleSize val="0"/>
        </c:dLbls>
        <c:marker val="1"/>
        <c:smooth val="0"/>
        <c:axId val="-2086565568"/>
        <c:axId val="-2086584016"/>
      </c:lineChart>
      <c:catAx>
        <c:axId val="-2086565568"/>
        <c:scaling>
          <c:orientation val="minMax"/>
        </c:scaling>
        <c:delete val="0"/>
        <c:axPos val="b"/>
        <c:title>
          <c:tx>
            <c:rich>
              <a:bodyPr/>
              <a:lstStyle/>
              <a:p>
                <a:pPr>
                  <a:defRPr sz="2000"/>
                </a:pPr>
                <a:r>
                  <a:rPr lang="en-US" sz="2000"/>
                  <a:t>number of processes</a:t>
                </a:r>
              </a:p>
            </c:rich>
          </c:tx>
          <c:layout/>
          <c:overlay val="0"/>
        </c:title>
        <c:numFmt formatCode="General" sourceLinked="0"/>
        <c:majorTickMark val="out"/>
        <c:minorTickMark val="none"/>
        <c:tickLblPos val="nextTo"/>
        <c:txPr>
          <a:bodyPr/>
          <a:lstStyle/>
          <a:p>
            <a:pPr>
              <a:defRPr sz="2000"/>
            </a:pPr>
            <a:endParaRPr lang="en-US"/>
          </a:p>
        </c:txPr>
        <c:crossAx val="-2086584016"/>
        <c:crosses val="autoZero"/>
        <c:auto val="1"/>
        <c:lblAlgn val="ctr"/>
        <c:lblOffset val="100"/>
        <c:noMultiLvlLbl val="0"/>
      </c:catAx>
      <c:valAx>
        <c:axId val="-2086584016"/>
        <c:scaling>
          <c:orientation val="minMax"/>
        </c:scaling>
        <c:delete val="0"/>
        <c:axPos val="l"/>
        <c:majorGridlines/>
        <c:title>
          <c:tx>
            <c:rich>
              <a:bodyPr rot="-5400000" vert="horz"/>
              <a:lstStyle/>
              <a:p>
                <a:pPr>
                  <a:defRPr sz="2000"/>
                </a:pPr>
                <a:r>
                  <a:rPr lang="en-US" sz="2000"/>
                  <a:t>operations per microsecond</a:t>
                </a:r>
              </a:p>
            </c:rich>
          </c:tx>
          <c:layout/>
          <c:overlay val="0"/>
        </c:title>
        <c:numFmt formatCode="General" sourceLinked="1"/>
        <c:majorTickMark val="out"/>
        <c:minorTickMark val="none"/>
        <c:tickLblPos val="nextTo"/>
        <c:txPr>
          <a:bodyPr/>
          <a:lstStyle/>
          <a:p>
            <a:pPr>
              <a:defRPr sz="2000"/>
            </a:pPr>
            <a:endParaRPr lang="en-US"/>
          </a:p>
        </c:txPr>
        <c:crossAx val="-2086565568"/>
        <c:crosses val="autoZero"/>
        <c:crossBetween val="between"/>
        <c:dispUnits>
          <c:builtInUnit val="millions"/>
        </c:dispUnits>
      </c:valAx>
    </c:plotArea>
    <c:legend>
      <c:legendPos val="r"/>
      <c:layout/>
      <c:overlay val="0"/>
      <c:txPr>
        <a:bodyPr/>
        <a:lstStyle/>
        <a:p>
          <a:pPr>
            <a:defRPr sz="1800"/>
          </a:pPr>
          <a:endParaRPr lang="en-US"/>
        </a:p>
      </c:txPr>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A4B08-4646-974A-B189-9B6C4631FD19}" type="datetimeFigureOut">
              <a:rPr lang="en-US" smtClean="0"/>
              <a:t>8/7/16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22942-2FEF-9B41-8A3E-0F35CA5E3A24}" type="slidenum">
              <a:rPr lang="en-US" smtClean="0"/>
              <a:t>‹#›</a:t>
            </a:fld>
            <a:endParaRPr lang="en-US"/>
          </a:p>
        </p:txBody>
      </p:sp>
    </p:spTree>
    <p:extLst>
      <p:ext uri="{BB962C8B-B14F-4D97-AF65-F5344CB8AC3E}">
        <p14:creationId xmlns:p14="http://schemas.microsoft.com/office/powerpoint/2010/main" val="82857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was prepared with a lot of help from my PhD student Trevor Brown</a:t>
            </a:r>
            <a:r>
              <a:rPr lang="en-US" baseline="0" dirty="0" smtClean="0"/>
              <a:t> and some discussions with a variety of people, including Maya </a:t>
            </a:r>
            <a:r>
              <a:rPr lang="en-US" baseline="0" dirty="0" err="1" smtClean="0"/>
              <a:t>Arbel</a:t>
            </a:r>
            <a:r>
              <a:rPr lang="en-US" baseline="0" dirty="0" smtClean="0"/>
              <a:t>, </a:t>
            </a:r>
            <a:r>
              <a:rPr lang="en-US" baseline="0" dirty="0" err="1" smtClean="0"/>
              <a:t>Hagit</a:t>
            </a:r>
            <a:r>
              <a:rPr lang="en-US" baseline="0" dirty="0" smtClean="0"/>
              <a:t>  </a:t>
            </a:r>
            <a:r>
              <a:rPr lang="en-US" baseline="0" dirty="0" err="1" smtClean="0"/>
              <a:t>Attiya</a:t>
            </a:r>
            <a:r>
              <a:rPr lang="en-US" baseline="0" dirty="0" smtClean="0"/>
              <a:t>, </a:t>
            </a:r>
            <a:r>
              <a:rPr lang="en-US" baseline="0" dirty="0" err="1" smtClean="0"/>
              <a:t>Nir</a:t>
            </a:r>
            <a:r>
              <a:rPr lang="en-US" baseline="0" dirty="0" smtClean="0"/>
              <a:t> </a:t>
            </a:r>
            <a:r>
              <a:rPr lang="en-US" baseline="0" dirty="0" err="1" smtClean="0"/>
              <a:t>Shavit</a:t>
            </a:r>
            <a:r>
              <a:rPr lang="en-US" baseline="0" dirty="0" smtClean="0"/>
              <a:t>, and Mark Moir.</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1</a:t>
            </a:fld>
            <a:endParaRPr lang="en-US"/>
          </a:p>
        </p:txBody>
      </p:sp>
    </p:spTree>
    <p:extLst>
      <p:ext uri="{BB962C8B-B14F-4D97-AF65-F5344CB8AC3E}">
        <p14:creationId xmlns:p14="http://schemas.microsoft.com/office/powerpoint/2010/main" val="872895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and releases the lock on the first node</a:t>
            </a:r>
            <a:r>
              <a:rPr lang="en-US" sz="1200" kern="1200" baseline="0" dirty="0" smtClean="0">
                <a:solidFill>
                  <a:schemeClr val="tx1"/>
                </a:solidFill>
                <a:latin typeface="+mn-lt"/>
                <a:ea typeface="+mn-ea"/>
                <a:cs typeface="+mn-cs"/>
              </a:rPr>
              <a:t>. Then the process</a:t>
            </a:r>
            <a:r>
              <a:rPr lang="en-US" sz="1200" kern="1200" dirty="0" smtClean="0">
                <a:solidFill>
                  <a:schemeClr val="tx1"/>
                </a:solidFill>
                <a:latin typeface="+mn-lt"/>
                <a:ea typeface="+mn-ea"/>
                <a:cs typeface="+mn-cs"/>
              </a:rPr>
              <a:t> moves forward in the list. It reads the key of this node</a:t>
            </a:r>
            <a:r>
              <a:rPr lang="en-US" sz="1200" kern="1200" baseline="0" dirty="0" smtClean="0">
                <a:solidFill>
                  <a:schemeClr val="tx1"/>
                </a:solidFill>
                <a:latin typeface="+mn-lt"/>
                <a:ea typeface="+mn-ea"/>
                <a:cs typeface="+mn-cs"/>
              </a:rPr>
              <a:t> and if it is also not the key being sought, it locks the node after that.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040A9F-099B-2545-A603-2AB69908A127}" type="slidenum">
              <a:rPr lang="en-US" smtClean="0"/>
              <a:t>10</a:t>
            </a:fld>
            <a:endParaRPr lang="en-US"/>
          </a:p>
        </p:txBody>
      </p:sp>
    </p:spTree>
    <p:extLst>
      <p:ext uri="{BB962C8B-B14F-4D97-AF65-F5344CB8AC3E}">
        <p14:creationId xmlns:p14="http://schemas.microsoft.com/office/powerpoint/2010/main" val="178118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continues until the desired key is found or the end of the list has been reached.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a process wants to insert a node, it must own the locks for the nodes before and after where it is going to insert. Likewise, to delete a node, a process must own locks on two consecutive nodes, </a:t>
            </a:r>
            <a:r>
              <a:rPr lang="en-US" sz="1200" kern="1200" dirty="0" smtClean="0">
                <a:solidFill>
                  <a:schemeClr val="tx1"/>
                </a:solidFill>
                <a:latin typeface="+mn-lt"/>
                <a:ea typeface="+mn-ea"/>
                <a:cs typeface="+mn-cs"/>
              </a:rPr>
              <a:t>the node it wants to delete and the node that precedes it.</a:t>
            </a:r>
          </a:p>
        </p:txBody>
      </p:sp>
      <p:sp>
        <p:nvSpPr>
          <p:cNvPr id="4" name="Slide Number Placeholder 3"/>
          <p:cNvSpPr>
            <a:spLocks noGrp="1"/>
          </p:cNvSpPr>
          <p:nvPr>
            <p:ph type="sldNum" sz="quarter" idx="10"/>
          </p:nvPr>
        </p:nvSpPr>
        <p:spPr/>
        <p:txBody>
          <a:bodyPr/>
          <a:lstStyle/>
          <a:p>
            <a:fld id="{68040A9F-099B-2545-A603-2AB69908A127}" type="slidenum">
              <a:rPr lang="en-US" smtClean="0"/>
              <a:t>11</a:t>
            </a:fld>
            <a:endParaRPr lang="en-US"/>
          </a:p>
        </p:txBody>
      </p:sp>
    </p:spTree>
    <p:extLst>
      <p:ext uri="{BB962C8B-B14F-4D97-AF65-F5344CB8AC3E}">
        <p14:creationId xmlns:p14="http://schemas.microsoft.com/office/powerpoint/2010/main" val="173576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Fine grained locking provides more concurrency than</a:t>
            </a:r>
            <a:r>
              <a:rPr lang="en-US" sz="1200" kern="1200" baseline="0" dirty="0" smtClean="0">
                <a:solidFill>
                  <a:schemeClr val="tx1"/>
                </a:solidFill>
                <a:latin typeface="+mn-lt"/>
                <a:ea typeface="+mn-ea"/>
                <a:cs typeface="+mn-cs"/>
              </a:rPr>
              <a:t> a global lock, but proving the correctness of the resulting data structures and that deadlock does not occur is significantly harder. Furthermore, data structures that use locks are not fault tolerant. If a process is slow or crashes while holding a lock, part of the data structure may become inaccessible for a period of time or forever. This may not be important for some applications, but may be  significant for others.</a:t>
            </a:r>
          </a:p>
        </p:txBody>
      </p:sp>
      <p:sp>
        <p:nvSpPr>
          <p:cNvPr id="4" name="Slide Number Placeholder 3"/>
          <p:cNvSpPr>
            <a:spLocks noGrp="1"/>
          </p:cNvSpPr>
          <p:nvPr>
            <p:ph type="sldNum" sz="quarter" idx="10"/>
          </p:nvPr>
        </p:nvSpPr>
        <p:spPr/>
        <p:txBody>
          <a:bodyPr/>
          <a:lstStyle/>
          <a:p>
            <a:fld id="{68040A9F-099B-2545-A603-2AB69908A127}" type="slidenum">
              <a:rPr lang="en-US" smtClean="0"/>
              <a:t>12</a:t>
            </a:fld>
            <a:endParaRPr lang="en-US"/>
          </a:p>
        </p:txBody>
      </p:sp>
    </p:spTree>
    <p:extLst>
      <p:ext uri="{BB962C8B-B14F-4D97-AF65-F5344CB8AC3E}">
        <p14:creationId xmlns:p14="http://schemas.microsoft.com/office/powerpoint/2010/main" val="143557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Lock-free</a:t>
            </a:r>
            <a:r>
              <a:rPr lang="en-US" baseline="0" dirty="0" smtClean="0"/>
              <a:t> data structures don’t use locks. There are 3 different progress guarantees that are typically considered: A concurrent data structure can be wait-free, non-blocking, or obstruction-free.</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13</a:t>
            </a:fld>
            <a:endParaRPr lang="en-US"/>
          </a:p>
        </p:txBody>
      </p:sp>
    </p:spTree>
    <p:extLst>
      <p:ext uri="{BB962C8B-B14F-4D97-AF65-F5344CB8AC3E}">
        <p14:creationId xmlns:p14="http://schemas.microsoft.com/office/powerpoint/2010/main" val="597345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implementation of a data structure</a:t>
            </a:r>
            <a:r>
              <a:rPr lang="en-US" baseline="0" dirty="0" smtClean="0"/>
              <a:t> </a:t>
            </a:r>
            <a:r>
              <a:rPr lang="en-US" dirty="0" smtClean="0"/>
              <a:t>is wait-free if every</a:t>
            </a:r>
            <a:r>
              <a:rPr lang="en-US" baseline="0" dirty="0" smtClean="0"/>
              <a:t> operation completes within a finite number of steps by the process that called it, no matter how the processes are scheduled and what other operations are being performed.</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14</a:t>
            </a:fld>
            <a:endParaRPr lang="en-US"/>
          </a:p>
        </p:txBody>
      </p:sp>
    </p:spTree>
    <p:extLst>
      <p:ext uri="{BB962C8B-B14F-4D97-AF65-F5344CB8AC3E}">
        <p14:creationId xmlns:p14="http://schemas.microsoft.com/office/powerpoint/2010/main" val="68603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Itis non-blocking if</a:t>
            </a:r>
            <a:r>
              <a:rPr lang="en-US" baseline="0" dirty="0" smtClean="0"/>
              <a:t>, in every execution, some operation eventually completes and this continues to occur so long as there is an operation that is trying to be performed.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it allows executions in which some operations never complete. </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15</a:t>
            </a:fld>
            <a:endParaRPr lang="en-US"/>
          </a:p>
        </p:txBody>
      </p:sp>
    </p:spTree>
    <p:extLst>
      <p:ext uri="{BB962C8B-B14F-4D97-AF65-F5344CB8AC3E}">
        <p14:creationId xmlns:p14="http://schemas.microsoft.com/office/powerpoint/2010/main" val="131123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obstruction-free</a:t>
            </a:r>
            <a:r>
              <a:rPr lang="en-US" dirty="0" smtClean="0"/>
              <a:t> implementation is even weaker. It only guarantees that an operation</a:t>
            </a:r>
            <a:r>
              <a:rPr lang="en-US" baseline="0" dirty="0" smtClean="0"/>
              <a:t> completes  if the process that called it is allocated a sufficient number of consecutive steps.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rest of the talk I will mostly focus on non-blocking data structures.</a:t>
            </a:r>
          </a:p>
        </p:txBody>
      </p:sp>
      <p:sp>
        <p:nvSpPr>
          <p:cNvPr id="4" name="Slide Number Placeholder 3"/>
          <p:cNvSpPr>
            <a:spLocks noGrp="1"/>
          </p:cNvSpPr>
          <p:nvPr>
            <p:ph type="sldNum" sz="quarter" idx="10"/>
          </p:nvPr>
        </p:nvSpPr>
        <p:spPr/>
        <p:txBody>
          <a:bodyPr/>
          <a:lstStyle/>
          <a:p>
            <a:fld id="{0BC22942-2FEF-9B41-8A3E-0F35CA5E3A24}" type="slidenum">
              <a:rPr lang="en-US" smtClean="0"/>
              <a:t>16</a:t>
            </a:fld>
            <a:endParaRPr lang="en-US"/>
          </a:p>
        </p:txBody>
      </p:sp>
    </p:spTree>
    <p:extLst>
      <p:ext uri="{BB962C8B-B14F-4D97-AF65-F5344CB8AC3E}">
        <p14:creationId xmlns:p14="http://schemas.microsoft.com/office/powerpoint/2010/main" val="15131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Valois developed the first non-blocking implementation of a singly-linked list. His idea was to have a dummy auxiliary node between each pair of nodes, so that deletions of consecutive nodes wouldn’t interfere with one another.</a:t>
            </a:r>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17</a:t>
            </a:fld>
            <a:endParaRPr lang="en-US"/>
          </a:p>
        </p:txBody>
      </p:sp>
    </p:spTree>
    <p:extLst>
      <p:ext uri="{BB962C8B-B14F-4D97-AF65-F5344CB8AC3E}">
        <p14:creationId xmlns:p14="http://schemas.microsoft.com/office/powerpoint/2010/main" val="19122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redraw the picture, we can see that this can lead to chains of consecutive auxiliary nodes.</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18</a:t>
            </a:fld>
            <a:endParaRPr lang="en-US"/>
          </a:p>
        </p:txBody>
      </p:sp>
    </p:spTree>
    <p:extLst>
      <p:ext uri="{BB962C8B-B14F-4D97-AF65-F5344CB8AC3E}">
        <p14:creationId xmlns:p14="http://schemas.microsoft.com/office/powerpoint/2010/main" val="352699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Long chains of auxiliary nodes make</a:t>
            </a:r>
            <a:r>
              <a:rPr lang="en-US" sz="1200" baseline="0" dirty="0" smtClean="0"/>
              <a:t> searching less efficient, so processes that see such a chain can try to eliminate them by pointer jumping.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19</a:t>
            </a:fld>
            <a:endParaRPr lang="en-US"/>
          </a:p>
        </p:txBody>
      </p:sp>
    </p:spTree>
    <p:extLst>
      <p:ext uri="{BB962C8B-B14F-4D97-AF65-F5344CB8AC3E}">
        <p14:creationId xmlns:p14="http://schemas.microsoft.com/office/powerpoint/2010/main" val="59442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topic is familiar to some of you and less familiar to others. I</a:t>
            </a:r>
            <a:r>
              <a:rPr lang="en-US" baseline="0" dirty="0" smtClean="0"/>
              <a:t> am hoping that all of you will find at least some parts interesting.</a:t>
            </a:r>
          </a:p>
          <a:p>
            <a:r>
              <a:rPr lang="en-US" baseline="0" dirty="0" smtClean="0"/>
              <a:t>In the first part of the talk, I’ll survey some of the techniques that have been developed to build efficient concurrent data structures.</a:t>
            </a:r>
          </a:p>
          <a:p>
            <a:r>
              <a:rPr lang="en-US" baseline="0" dirty="0" smtClean="0"/>
              <a:t>Then I’ll discuss how concurrent data structures should be evaluated.</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a:t>
            </a:fld>
            <a:endParaRPr lang="en-US"/>
          </a:p>
        </p:txBody>
      </p:sp>
    </p:spTree>
    <p:extLst>
      <p:ext uri="{BB962C8B-B14F-4D97-AF65-F5344CB8AC3E}">
        <p14:creationId xmlns:p14="http://schemas.microsoft.com/office/powerpoint/2010/main" val="339973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20</a:t>
            </a:fld>
            <a:endParaRPr lang="en-US"/>
          </a:p>
        </p:txBody>
      </p:sp>
    </p:spTree>
    <p:extLst>
      <p:ext uri="{BB962C8B-B14F-4D97-AF65-F5344CB8AC3E}">
        <p14:creationId xmlns:p14="http://schemas.microsoft.com/office/powerpoint/2010/main" val="324291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another approach, by Harris, each node has a bit, which is </a:t>
            </a:r>
            <a:r>
              <a:rPr lang="en-US" sz="1200" dirty="0" smtClean="0">
                <a:solidFill>
                  <a:srgbClr val="FF0000"/>
                </a:solidFill>
              </a:rPr>
              <a:t>marked</a:t>
            </a:r>
            <a:r>
              <a:rPr lang="en-US" sz="1200" dirty="0" smtClean="0"/>
              <a:t> to logically delete the node. This bit is stored in the same word as the node’s pointer. </a:t>
            </a:r>
            <a:r>
              <a:rPr lang="en-US" sz="1200" dirty="0" smtClean="0"/>
              <a:t>Once a node has been marked, it can’t be changed.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21</a:t>
            </a:fld>
            <a:endParaRPr lang="en-US"/>
          </a:p>
        </p:txBody>
      </p:sp>
    </p:spTree>
    <p:extLst>
      <p:ext uri="{BB962C8B-B14F-4D97-AF65-F5344CB8AC3E}">
        <p14:creationId xmlns:p14="http://schemas.microsoft.com/office/powerpoint/2010/main" val="335051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After</a:t>
            </a:r>
            <a:r>
              <a:rPr lang="en-US" sz="1200" baseline="0" dirty="0" smtClean="0"/>
              <a:t> marking node B, a process tries to physically delete it by changing its predecessor, node A, to point to its successor, node C.</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22</a:t>
            </a:fld>
            <a:endParaRPr lang="en-US"/>
          </a:p>
        </p:txBody>
      </p:sp>
    </p:spTree>
    <p:extLst>
      <p:ext uri="{BB962C8B-B14F-4D97-AF65-F5344CB8AC3E}">
        <p14:creationId xmlns:p14="http://schemas.microsoft.com/office/powerpoint/2010/main" val="163982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another process reads nodes B and C and then tries to delete node C, i</a:t>
            </a:r>
            <a:r>
              <a:rPr lang="en-US" dirty="0" smtClean="0"/>
              <a:t>t will mark node C, </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23</a:t>
            </a:fld>
            <a:endParaRPr lang="en-US"/>
          </a:p>
        </p:txBody>
      </p:sp>
    </p:spTree>
    <p:extLst>
      <p:ext uri="{BB962C8B-B14F-4D97-AF65-F5344CB8AC3E}">
        <p14:creationId xmlns:p14="http://schemas.microsoft.com/office/powerpoint/2010/main" val="1422229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its attempt to physically delete node C from the list will be unsuccessful, because node B is marked.</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24</a:t>
            </a:fld>
            <a:endParaRPr lang="en-US"/>
          </a:p>
        </p:txBody>
      </p:sp>
    </p:spTree>
    <p:extLst>
      <p:ext uri="{BB962C8B-B14F-4D97-AF65-F5344CB8AC3E}">
        <p14:creationId xmlns:p14="http://schemas.microsoft.com/office/powerpoint/2010/main" val="1297767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Processes that see a chain of 1 or more marked nodes can help by trying to physically delete them.</a:t>
            </a:r>
          </a:p>
          <a:p>
            <a:r>
              <a:rPr lang="en-US" baseline="0" dirty="0" smtClean="0"/>
              <a:t>Logically deleting a node and later physically deleting it is known as lazy deletion.</a:t>
            </a:r>
          </a:p>
        </p:txBody>
      </p:sp>
      <p:sp>
        <p:nvSpPr>
          <p:cNvPr id="4" name="Slide Number Placeholder 3"/>
          <p:cNvSpPr>
            <a:spLocks noGrp="1"/>
          </p:cNvSpPr>
          <p:nvPr>
            <p:ph type="sldNum" sz="quarter" idx="10"/>
          </p:nvPr>
        </p:nvSpPr>
        <p:spPr/>
        <p:txBody>
          <a:bodyPr/>
          <a:lstStyle/>
          <a:p>
            <a:fld id="{0BC22942-2FEF-9B41-8A3E-0F35CA5E3A24}" type="slidenum">
              <a:rPr lang="en-US" smtClean="0"/>
              <a:t>25</a:t>
            </a:fld>
            <a:endParaRPr lang="en-US"/>
          </a:p>
        </p:txBody>
      </p:sp>
    </p:spTree>
    <p:extLst>
      <p:ext uri="{BB962C8B-B14F-4D97-AF65-F5344CB8AC3E}">
        <p14:creationId xmlns:p14="http://schemas.microsoft.com/office/powerpoint/2010/main" val="2116814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insert the new node C, a process</a:t>
            </a:r>
            <a:r>
              <a:rPr lang="en-US" sz="1200" baseline="0" dirty="0" smtClean="0"/>
              <a:t> searches the list to find 2 consecutive nodes, one with a smaller key and the other with a larger key, in this case, nodes B and D.</a:t>
            </a:r>
          </a:p>
        </p:txBody>
      </p:sp>
      <p:sp>
        <p:nvSpPr>
          <p:cNvPr id="4" name="Slide Number Placeholder 3"/>
          <p:cNvSpPr>
            <a:spLocks noGrp="1"/>
          </p:cNvSpPr>
          <p:nvPr>
            <p:ph type="sldNum" sz="quarter" idx="10"/>
          </p:nvPr>
        </p:nvSpPr>
        <p:spPr/>
        <p:txBody>
          <a:bodyPr/>
          <a:lstStyle/>
          <a:p>
            <a:fld id="{0BC22942-2FEF-9B41-8A3E-0F35CA5E3A24}" type="slidenum">
              <a:rPr lang="en-US" smtClean="0"/>
              <a:t>26</a:t>
            </a:fld>
            <a:endParaRPr lang="en-US"/>
          </a:p>
        </p:txBody>
      </p:sp>
    </p:spTree>
    <p:extLst>
      <p:ext uri="{BB962C8B-B14F-4D97-AF65-F5344CB8AC3E}">
        <p14:creationId xmlns:p14="http://schemas.microsoft.com/office/powerpoint/2010/main" val="1408750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sets the pointer of the new node to point to </a:t>
            </a:r>
            <a:r>
              <a:rPr lang="en-US" baseline="0" dirty="0" smtClean="0"/>
              <a:t>node </a:t>
            </a:r>
            <a:r>
              <a:rPr lang="en-US" sz="1200" dirty="0" smtClean="0"/>
              <a:t>D</a:t>
            </a:r>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27</a:t>
            </a:fld>
            <a:endParaRPr lang="en-US"/>
          </a:p>
        </p:txBody>
      </p:sp>
    </p:spTree>
    <p:extLst>
      <p:ext uri="{BB962C8B-B14F-4D97-AF65-F5344CB8AC3E}">
        <p14:creationId xmlns:p14="http://schemas.microsoft.com/office/powerpoint/2010/main" val="1453899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and then sets the pointer of </a:t>
            </a:r>
            <a:r>
              <a:rPr lang="en-US" baseline="0" dirty="0" smtClean="0"/>
              <a:t>node</a:t>
            </a:r>
            <a:r>
              <a:rPr lang="en-US" sz="1200" dirty="0" smtClean="0"/>
              <a:t> B to point to the new node.</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28</a:t>
            </a:fld>
            <a:endParaRPr lang="en-US"/>
          </a:p>
        </p:txBody>
      </p:sp>
    </p:spTree>
    <p:extLst>
      <p:ext uri="{BB962C8B-B14F-4D97-AF65-F5344CB8AC3E}">
        <p14:creationId xmlns:p14="http://schemas.microsoft.com/office/powerpoint/2010/main" val="1022607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But what happens if node</a:t>
            </a:r>
            <a:r>
              <a:rPr lang="en-US" sz="1200" baseline="0" dirty="0" smtClean="0"/>
              <a:t> B gets marked just before the process tries to change its pointer?</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29</a:t>
            </a:fld>
            <a:endParaRPr lang="en-US"/>
          </a:p>
        </p:txBody>
      </p:sp>
    </p:spTree>
    <p:extLst>
      <p:ext uri="{BB962C8B-B14F-4D97-AF65-F5344CB8AC3E}">
        <p14:creationId xmlns:p14="http://schemas.microsoft.com/office/powerpoint/2010/main" val="45014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shared memory, correct data structures are difficult to construct because concurrent operations by different processes can conflict with one another.</a:t>
            </a:r>
          </a:p>
          <a:p>
            <a:r>
              <a:rPr lang="en-US" baseline="0" dirty="0" smtClean="0"/>
              <a:t>For example, consider deletion from a singly linked list. To delete node B, a process changes its predecessor (node A) to point to its successor (node C).</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3</a:t>
            </a:fld>
            <a:endParaRPr lang="en-US"/>
          </a:p>
        </p:txBody>
      </p:sp>
    </p:spTree>
    <p:extLst>
      <p:ext uri="{BB962C8B-B14F-4D97-AF65-F5344CB8AC3E}">
        <p14:creationId xmlns:p14="http://schemas.microsoft.com/office/powerpoint/2010/main" val="676384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Since</a:t>
            </a:r>
            <a:r>
              <a:rPr lang="en-US" sz="1200" baseline="0" dirty="0" smtClean="0"/>
              <a:t> there is no way for the process to go backwards in the list, the process has to restart the operation from the beginning of the list to find a new place to insert.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amortized complexity of operations is proportional to the length of the list times the number of processes.</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30</a:t>
            </a:fld>
            <a:endParaRPr lang="en-US"/>
          </a:p>
        </p:txBody>
      </p:sp>
    </p:spTree>
    <p:extLst>
      <p:ext uri="{BB962C8B-B14F-4D97-AF65-F5344CB8AC3E}">
        <p14:creationId xmlns:p14="http://schemas.microsoft.com/office/powerpoint/2010/main" val="1913822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 </a:t>
            </a:r>
            <a:r>
              <a:rPr lang="en-US" dirty="0" err="1" smtClean="0"/>
              <a:t>Fomitchev</a:t>
            </a:r>
            <a:r>
              <a:rPr lang="en-US" dirty="0" smtClean="0"/>
              <a:t> and </a:t>
            </a:r>
            <a:r>
              <a:rPr lang="en-US" dirty="0" err="1" smtClean="0"/>
              <a:t>Ruppert</a:t>
            </a:r>
            <a:r>
              <a:rPr lang="en-US" dirty="0" smtClean="0"/>
              <a:t> designed a  singly-linked list that doesn’t have this problem. In</a:t>
            </a:r>
            <a:r>
              <a:rPr lang="en-US" baseline="0" dirty="0" smtClean="0"/>
              <a:t> their implementation, </a:t>
            </a:r>
            <a:r>
              <a:rPr lang="en-US" dirty="0" smtClean="0"/>
              <a:t>each node has a backlink,</a:t>
            </a:r>
            <a:r>
              <a:rPr lang="en-US" baseline="0" dirty="0" smtClean="0"/>
              <a:t> which is </a:t>
            </a:r>
            <a:r>
              <a:rPr lang="en-US" dirty="0" smtClean="0"/>
              <a:t>set to point to its predecessor just before the node is logically deleted.</a:t>
            </a:r>
          </a:p>
          <a:p>
            <a:r>
              <a:rPr lang="en-US" dirty="0" smtClean="0"/>
              <a:t>This enables a process that was unable to do its operation</a:t>
            </a:r>
            <a:r>
              <a:rPr lang="en-US" baseline="0" dirty="0" smtClean="0"/>
              <a:t> to go back in the list to find where to try again.</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31</a:t>
            </a:fld>
            <a:endParaRPr lang="en-US"/>
          </a:p>
        </p:txBody>
      </p:sp>
    </p:spTree>
    <p:extLst>
      <p:ext uri="{BB962C8B-B14F-4D97-AF65-F5344CB8AC3E}">
        <p14:creationId xmlns:p14="http://schemas.microsoft.com/office/powerpoint/2010/main" val="430612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that the node can be physically removed after it has been logically removed, the predecessor is flagged before the backlink is set.</a:t>
            </a:r>
            <a:r>
              <a:rPr lang="en-US" baseline="0" dirty="0" smtClean="0"/>
              <a:t> </a:t>
            </a:r>
            <a:r>
              <a:rPr lang="en-US" dirty="0" smtClean="0"/>
              <a:t>This prevents the predecessor from being marked or having</a:t>
            </a:r>
            <a:r>
              <a:rPr lang="en-US" baseline="0" dirty="0" smtClean="0"/>
              <a:t> its </a:t>
            </a:r>
            <a:r>
              <a:rPr lang="en-US" dirty="0" smtClean="0"/>
              <a:t>pointer changed.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32</a:t>
            </a:fld>
            <a:endParaRPr lang="en-US"/>
          </a:p>
        </p:txBody>
      </p:sp>
    </p:spTree>
    <p:extLst>
      <p:ext uri="{BB962C8B-B14F-4D97-AF65-F5344CB8AC3E}">
        <p14:creationId xmlns:p14="http://schemas.microsoft.com/office/powerpoint/2010/main" val="67041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backlink is set.</a:t>
            </a:r>
          </a:p>
        </p:txBody>
      </p:sp>
      <p:sp>
        <p:nvSpPr>
          <p:cNvPr id="4" name="Slide Number Placeholder 3"/>
          <p:cNvSpPr>
            <a:spLocks noGrp="1"/>
          </p:cNvSpPr>
          <p:nvPr>
            <p:ph type="sldNum" sz="quarter" idx="10"/>
          </p:nvPr>
        </p:nvSpPr>
        <p:spPr/>
        <p:txBody>
          <a:bodyPr/>
          <a:lstStyle/>
          <a:p>
            <a:fld id="{0BC22942-2FEF-9B41-8A3E-0F35CA5E3A24}" type="slidenum">
              <a:rPr lang="en-US" smtClean="0"/>
              <a:t>33</a:t>
            </a:fld>
            <a:endParaRPr lang="en-US"/>
          </a:p>
        </p:txBody>
      </p:sp>
    </p:spTree>
    <p:extLst>
      <p:ext uri="{BB962C8B-B14F-4D97-AF65-F5344CB8AC3E}">
        <p14:creationId xmlns:p14="http://schemas.microsoft.com/office/powerpoint/2010/main" val="1530761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 node is marked.</a:t>
            </a:r>
          </a:p>
        </p:txBody>
      </p:sp>
      <p:sp>
        <p:nvSpPr>
          <p:cNvPr id="4" name="Slide Number Placeholder 3"/>
          <p:cNvSpPr>
            <a:spLocks noGrp="1"/>
          </p:cNvSpPr>
          <p:nvPr>
            <p:ph type="sldNum" sz="quarter" idx="10"/>
          </p:nvPr>
        </p:nvSpPr>
        <p:spPr/>
        <p:txBody>
          <a:bodyPr/>
          <a:lstStyle/>
          <a:p>
            <a:fld id="{0BC22942-2FEF-9B41-8A3E-0F35CA5E3A24}" type="slidenum">
              <a:rPr lang="en-US" smtClean="0"/>
              <a:t>34</a:t>
            </a:fld>
            <a:endParaRPr lang="en-US"/>
          </a:p>
        </p:txBody>
      </p:sp>
    </p:spTree>
    <p:extLst>
      <p:ext uri="{BB962C8B-B14F-4D97-AF65-F5344CB8AC3E}">
        <p14:creationId xmlns:p14="http://schemas.microsoft.com/office/powerpoint/2010/main" val="7574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a:t>
            </a:r>
            <a:r>
              <a:rPr lang="en-US" baseline="0" dirty="0" smtClean="0"/>
              <a:t> process changes the pointer of the predecessor of the node to point to its successor and removes the flag</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35</a:t>
            </a:fld>
            <a:endParaRPr lang="en-US"/>
          </a:p>
        </p:txBody>
      </p:sp>
    </p:spTree>
    <p:extLst>
      <p:ext uri="{BB962C8B-B14F-4D97-AF65-F5344CB8AC3E}">
        <p14:creationId xmlns:p14="http://schemas.microsoft.com/office/powerpoint/2010/main" val="147803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process wants to</a:t>
            </a:r>
            <a:r>
              <a:rPr lang="en-US" baseline="0" dirty="0" smtClean="0"/>
              <a:t> change a node, but it is already flagged by another operation, the process first helps complete that operation, which removes the flag, and then tries to change the node again.</a:t>
            </a:r>
            <a:endParaRPr lang="en-US" dirty="0" smtClean="0"/>
          </a:p>
        </p:txBody>
      </p:sp>
      <p:sp>
        <p:nvSpPr>
          <p:cNvPr id="4" name="Slide Number Placeholder 3"/>
          <p:cNvSpPr>
            <a:spLocks noGrp="1"/>
          </p:cNvSpPr>
          <p:nvPr>
            <p:ph type="sldNum" sz="quarter" idx="10"/>
          </p:nvPr>
        </p:nvSpPr>
        <p:spPr/>
        <p:txBody>
          <a:bodyPr/>
          <a:lstStyle/>
          <a:p>
            <a:fld id="{0BC22942-2FEF-9B41-8A3E-0F35CA5E3A24}" type="slidenum">
              <a:rPr lang="en-US" smtClean="0"/>
              <a:t>36</a:t>
            </a:fld>
            <a:endParaRPr lang="en-US"/>
          </a:p>
        </p:txBody>
      </p:sp>
    </p:spTree>
    <p:extLst>
      <p:ext uri="{BB962C8B-B14F-4D97-AF65-F5344CB8AC3E}">
        <p14:creationId xmlns:p14="http://schemas.microsoft.com/office/powerpoint/2010/main" val="1302130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amortized complexity of this linked list is significantly better: it is proportional to the length of the list plus the number of processes, rather than the length of the list times the number of processes.</a:t>
            </a:r>
            <a:endParaRPr lang="en-US" dirty="0" smtClean="0"/>
          </a:p>
        </p:txBody>
      </p:sp>
      <p:sp>
        <p:nvSpPr>
          <p:cNvPr id="4" name="Slide Number Placeholder 3"/>
          <p:cNvSpPr>
            <a:spLocks noGrp="1"/>
          </p:cNvSpPr>
          <p:nvPr>
            <p:ph type="sldNum" sz="quarter" idx="10"/>
          </p:nvPr>
        </p:nvSpPr>
        <p:spPr/>
        <p:txBody>
          <a:bodyPr/>
          <a:lstStyle/>
          <a:p>
            <a:fld id="{0BC22942-2FEF-9B41-8A3E-0F35CA5E3A24}" type="slidenum">
              <a:rPr lang="en-US" smtClean="0"/>
              <a:t>37</a:t>
            </a:fld>
            <a:endParaRPr lang="en-US"/>
          </a:p>
        </p:txBody>
      </p:sp>
    </p:spTree>
    <p:extLst>
      <p:ext uri="{BB962C8B-B14F-4D97-AF65-F5344CB8AC3E}">
        <p14:creationId xmlns:p14="http://schemas.microsoft.com/office/powerpoint/2010/main" val="1566962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another approach to obtain a non-blocking singly-linked list is to use more powerful</a:t>
            </a:r>
            <a:r>
              <a:rPr lang="en-US" baseline="0" dirty="0" smtClean="0"/>
              <a:t> atomic primitives.</a:t>
            </a:r>
          </a:p>
          <a:p>
            <a:r>
              <a:rPr lang="en-US" baseline="0" dirty="0" smtClean="0"/>
              <a:t>For example, one could use an atomic double-compare-and-swap, which atomically changes the pointer in node A from node B to node C and marks node B, provided neither A nor B is marked.</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38</a:t>
            </a:fld>
            <a:endParaRPr lang="en-US"/>
          </a:p>
        </p:txBody>
      </p:sp>
    </p:spTree>
    <p:extLst>
      <p:ext uri="{BB962C8B-B14F-4D97-AF65-F5344CB8AC3E}">
        <p14:creationId xmlns:p14="http://schemas.microsoft.com/office/powerpoint/2010/main" val="535848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physical deletion of node C involves changing the pointer in node B,</a:t>
            </a:r>
            <a:r>
              <a:rPr lang="en-US" baseline="0" dirty="0" smtClean="0"/>
              <a:t> if it happens first, the the physical deletion of node B will be unsuccessful.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Likewise, since the deletion of node B involves marking node B, if it happens first, the physical deletion of node C will be unsuccessful.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Thus, only one of these physical deletions will occur.</a:t>
            </a:r>
          </a:p>
          <a:p>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39</a:t>
            </a:fld>
            <a:endParaRPr lang="en-US"/>
          </a:p>
        </p:txBody>
      </p:sp>
    </p:spTree>
    <p:extLst>
      <p:ext uri="{BB962C8B-B14F-4D97-AF65-F5344CB8AC3E}">
        <p14:creationId xmlns:p14="http://schemas.microsoft.com/office/powerpoint/2010/main" val="39504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a:t>
            </a:r>
            <a:r>
              <a:rPr lang="en-US" baseline="0" dirty="0" smtClean="0"/>
              <a:t>to delete node C, node B is changed to point to node D.</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4</a:t>
            </a:fld>
            <a:endParaRPr lang="en-US"/>
          </a:p>
        </p:txBody>
      </p:sp>
    </p:spTree>
    <p:extLst>
      <p:ext uri="{BB962C8B-B14F-4D97-AF65-F5344CB8AC3E}">
        <p14:creationId xmlns:p14="http://schemas.microsoft.com/office/powerpoint/2010/main" val="384957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compare and swap </a:t>
            </a:r>
            <a:r>
              <a:rPr lang="en-US" baseline="0" dirty="0" smtClean="0"/>
              <a:t>is easy to use and it is easy to prove the resulting implementation correct.</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40</a:t>
            </a:fld>
            <a:endParaRPr lang="en-US"/>
          </a:p>
        </p:txBody>
      </p:sp>
    </p:spTree>
    <p:extLst>
      <p:ext uri="{BB962C8B-B14F-4D97-AF65-F5344CB8AC3E}">
        <p14:creationId xmlns:p14="http://schemas.microsoft.com/office/powerpoint/2010/main" val="319604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that double compare</a:t>
            </a:r>
            <a:r>
              <a:rPr lang="en-US" baseline="0" dirty="0" smtClean="0"/>
              <a:t> and swap is not available on existing machines.</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41</a:t>
            </a:fld>
            <a:endParaRPr lang="en-US"/>
          </a:p>
        </p:txBody>
      </p:sp>
    </p:spTree>
    <p:extLst>
      <p:ext uri="{BB962C8B-B14F-4D97-AF65-F5344CB8AC3E}">
        <p14:creationId xmlns:p14="http://schemas.microsoft.com/office/powerpoint/2010/main" val="384682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solution is to implement double compare and swap in software. </a:t>
            </a:r>
            <a:r>
              <a:rPr lang="en-US" dirty="0" smtClean="0"/>
              <a:t>However, it turns out that this </a:t>
            </a:r>
            <a:r>
              <a:rPr lang="en-US" baseline="0" dirty="0" smtClean="0"/>
              <a:t>is fairly expensive.</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42</a:t>
            </a:fld>
            <a:endParaRPr lang="en-US"/>
          </a:p>
        </p:txBody>
      </p:sp>
    </p:spTree>
    <p:extLst>
      <p:ext uri="{BB962C8B-B14F-4D97-AF65-F5344CB8AC3E}">
        <p14:creationId xmlns:p14="http://schemas.microsoft.com/office/powerpoint/2010/main" val="204026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baseline="0" dirty="0" smtClean="0"/>
              <a:t>turns out to be significantly less expensive to implement a slightly simpler primitive, called SCX.</a:t>
            </a:r>
          </a:p>
          <a:p>
            <a:r>
              <a:rPr lang="en-US" dirty="0" smtClean="0"/>
              <a:t>If nodes A and B have not changed since the process performing the SCX last accessed them, then,</a:t>
            </a:r>
            <a:r>
              <a:rPr lang="en-US" baseline="0" dirty="0" smtClean="0"/>
              <a:t> atomically, the pointer in node A  is changed to point to node C and node B is marked.</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43</a:t>
            </a:fld>
            <a:endParaRPr lang="en-US"/>
          </a:p>
        </p:txBody>
      </p:sp>
    </p:spTree>
    <p:extLst>
      <p:ext uri="{BB962C8B-B14F-4D97-AF65-F5344CB8AC3E}">
        <p14:creationId xmlns:p14="http://schemas.microsoft.com/office/powerpoint/2010/main" val="2013636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his 2003 PhD thesis, Keir Fraser </a:t>
            </a:r>
            <a:r>
              <a:rPr lang="en-US" baseline="0" dirty="0" smtClean="0"/>
              <a:t>gave a non-blocking implementation of a binary search tree using a powerful atomic primitive </a:t>
            </a:r>
            <a:r>
              <a:rPr lang="en-US" sz="1200" dirty="0" smtClean="0"/>
              <a:t>involving 8 words spread over 5 nodes.</a:t>
            </a:r>
          </a:p>
          <a:p>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44</a:t>
            </a:fld>
            <a:endParaRPr lang="en-US"/>
          </a:p>
        </p:txBody>
      </p:sp>
    </p:spTree>
    <p:extLst>
      <p:ext uri="{BB962C8B-B14F-4D97-AF65-F5344CB8AC3E}">
        <p14:creationId xmlns:p14="http://schemas.microsoft.com/office/powerpoint/2010/main" val="452691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recently, Trevor, Eric and I designed</a:t>
            </a:r>
            <a:r>
              <a:rPr lang="en-US" baseline="0" dirty="0" smtClean="0"/>
              <a:t> some concurrent balanced binary search trees, such as AVL trees, using SCX.</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45</a:t>
            </a:fld>
            <a:endParaRPr lang="en-US"/>
          </a:p>
        </p:txBody>
      </p:sp>
    </p:spTree>
    <p:extLst>
      <p:ext uri="{BB962C8B-B14F-4D97-AF65-F5344CB8AC3E}">
        <p14:creationId xmlns:p14="http://schemas.microsoft.com/office/powerpoint/2010/main" val="1018922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when using this approach</a:t>
            </a:r>
            <a:r>
              <a:rPr lang="en-US" baseline="0" dirty="0" smtClean="0"/>
              <a:t> is to choose powerful primitives that atomically do what needs to be done, but are not so powerful that they preclude efficient implementation.</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46</a:t>
            </a:fld>
            <a:endParaRPr lang="en-US"/>
          </a:p>
        </p:txBody>
      </p:sp>
    </p:spTree>
    <p:extLst>
      <p:ext uri="{BB962C8B-B14F-4D97-AF65-F5344CB8AC3E}">
        <p14:creationId xmlns:p14="http://schemas.microsoft.com/office/powerpoint/2010/main" val="1098303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Transactional memory enables concurrent data structures to be built very easily: simply put each operation inside a transaction.</a:t>
            </a:r>
          </a:p>
          <a:p>
            <a:r>
              <a:rPr lang="en-US" sz="1200" dirty="0" smtClean="0"/>
              <a:t>The </a:t>
            </a:r>
            <a:r>
              <a:rPr lang="en-US" sz="1200" dirty="0" smtClean="0">
                <a:solidFill>
                  <a:srgbClr val="FF0000"/>
                </a:solidFill>
              </a:rPr>
              <a:t>transactional memory system</a:t>
            </a:r>
            <a:r>
              <a:rPr lang="en-US" sz="1200" dirty="0" smtClean="0"/>
              <a:t> ensures that</a:t>
            </a:r>
            <a:r>
              <a:rPr lang="en-US" sz="1200" baseline="0" dirty="0" smtClean="0"/>
              <a:t> </a:t>
            </a:r>
            <a:r>
              <a:rPr lang="en-US" sz="1200" dirty="0" smtClean="0"/>
              <a:t>each transaction invoked by a non-faulty process eventually commits </a:t>
            </a:r>
            <a:r>
              <a:rPr lang="en-US" sz="1200" dirty="0" smtClean="0"/>
              <a:t>or aborts</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Each committed transaction appears to take effect atomically between when it begins and ends.</a:t>
            </a:r>
            <a:r>
              <a:rPr lang="en-US" sz="1200" baseline="0" dirty="0" smtClean="0"/>
              <a:t>  </a:t>
            </a:r>
            <a:r>
              <a:rPr lang="en-US" baseline="0" dirty="0" smtClean="0"/>
              <a:t>If the transaction is aborted, it appears to have no effect and  it can be tried again.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If </a:t>
            </a:r>
            <a:r>
              <a:rPr lang="en-US" sz="1200" dirty="0" smtClean="0"/>
              <a:t>two </a:t>
            </a:r>
            <a:r>
              <a:rPr lang="en-US" sz="1200" dirty="0" smtClean="0"/>
              <a:t>concurrent</a:t>
            </a:r>
            <a:r>
              <a:rPr lang="en-US" sz="1200" baseline="0" dirty="0" smtClean="0"/>
              <a:t> </a:t>
            </a:r>
            <a:r>
              <a:rPr lang="en-US" sz="1200" dirty="0" smtClean="0"/>
              <a:t>transactions </a:t>
            </a:r>
            <a:r>
              <a:rPr lang="en-US" sz="1200" dirty="0" smtClean="0"/>
              <a:t>both </a:t>
            </a:r>
            <a:r>
              <a:rPr lang="en-US" sz="1200" dirty="0" smtClean="0"/>
              <a:t>access the same </a:t>
            </a:r>
            <a:r>
              <a:rPr lang="en-US" sz="1200" baseline="0" dirty="0" smtClean="0"/>
              <a:t>memory location and at least one of them changes the value of this location, then at least one of the two is aborted. This prevents conflicts.</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47</a:t>
            </a:fld>
            <a:endParaRPr lang="en-US"/>
          </a:p>
        </p:txBody>
      </p:sp>
    </p:spTree>
    <p:extLst>
      <p:ext uri="{BB962C8B-B14F-4D97-AF65-F5344CB8AC3E}">
        <p14:creationId xmlns:p14="http://schemas.microsoft.com/office/powerpoint/2010/main" val="1443128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Transactional memory is easy to use. However, because</a:t>
            </a:r>
            <a:r>
              <a:rPr lang="en-US" baseline="0" dirty="0" smtClean="0"/>
              <a:t> transactions can be very general, transactional memory has high overhead when implemented in software, so the resulting data structures are inefficient.</a:t>
            </a:r>
          </a:p>
          <a:p>
            <a:r>
              <a:rPr lang="en-US" baseline="0" dirty="0" smtClean="0"/>
              <a:t>Some current machines provide transactional memory in hardware, so the overhead is significantly less. But current hardware transactional memory is best effort: it does not provide any progress guarantees: all operations could continually abort.</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48</a:t>
            </a:fld>
            <a:endParaRPr lang="en-US"/>
          </a:p>
        </p:txBody>
      </p:sp>
    </p:spTree>
    <p:extLst>
      <p:ext uri="{BB962C8B-B14F-4D97-AF65-F5344CB8AC3E}">
        <p14:creationId xmlns:p14="http://schemas.microsoft.com/office/powerpoint/2010/main" val="1886345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 is to use hardware transactional memory with a software fallback path: this is a non-transactional</a:t>
            </a:r>
            <a:r>
              <a:rPr lang="en-US" baseline="0" dirty="0" smtClean="0"/>
              <a:t> implementation of the operation, which is either non-blocking or uses locks.</a:t>
            </a:r>
          </a:p>
          <a:p>
            <a:r>
              <a:rPr lang="en-US" dirty="0" smtClean="0"/>
              <a:t>If the fast</a:t>
            </a:r>
            <a:r>
              <a:rPr lang="en-US" baseline="0" dirty="0" smtClean="0"/>
              <a:t> transactional implementation aborts some number of times, then the process uses the fallback path. </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49</a:t>
            </a:fld>
            <a:endParaRPr lang="en-US"/>
          </a:p>
        </p:txBody>
      </p:sp>
    </p:spTree>
    <p:extLst>
      <p:ext uri="{BB962C8B-B14F-4D97-AF65-F5344CB8AC3E}">
        <p14:creationId xmlns:p14="http://schemas.microsoft.com/office/powerpoint/2010/main" val="30685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if</a:t>
            </a:r>
            <a:r>
              <a:rPr lang="en-US" baseline="0" dirty="0" smtClean="0"/>
              <a:t> both deletions are performed concurrently, the result is incorrect, since node C is still in the list.</a:t>
            </a:r>
            <a:endParaRPr lang="en-US" dirty="0"/>
          </a:p>
        </p:txBody>
      </p:sp>
      <p:sp>
        <p:nvSpPr>
          <p:cNvPr id="4" name="Slide Number Placeholder 3"/>
          <p:cNvSpPr>
            <a:spLocks noGrp="1"/>
          </p:cNvSpPr>
          <p:nvPr>
            <p:ph type="sldNum" sz="quarter" idx="10"/>
          </p:nvPr>
        </p:nvSpPr>
        <p:spPr/>
        <p:txBody>
          <a:bodyPr/>
          <a:lstStyle/>
          <a:p>
            <a:fld id="{68040A9F-099B-2545-A603-2AB69908A127}" type="slidenum">
              <a:rPr lang="en-US" smtClean="0"/>
              <a:t>5</a:t>
            </a:fld>
            <a:endParaRPr lang="en-US"/>
          </a:p>
        </p:txBody>
      </p:sp>
    </p:spTree>
    <p:extLst>
      <p:ext uri="{BB962C8B-B14F-4D97-AF65-F5344CB8AC3E}">
        <p14:creationId xmlns:p14="http://schemas.microsoft.com/office/powerpoint/2010/main" val="372189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Typically, to allow the transactional implementation of operations to run concurrently with the non-transactional implementation of operations by other processes, some overhead is imposed on the transactions, for example, checking some variables.</a:t>
            </a:r>
          </a:p>
          <a:p>
            <a:r>
              <a:rPr lang="en-US" baseline="0" dirty="0" smtClean="0"/>
              <a:t>Even though the fallback path may only be used infrequently, this overhead slows down every transaction.</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50</a:t>
            </a:fld>
            <a:endParaRPr lang="en-US"/>
          </a:p>
        </p:txBody>
      </p:sp>
    </p:spTree>
    <p:extLst>
      <p:ext uri="{BB962C8B-B14F-4D97-AF65-F5344CB8AC3E}">
        <p14:creationId xmlns:p14="http://schemas.microsoft.com/office/powerpoint/2010/main" val="1297093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a:t>
            </a:r>
            <a:r>
              <a:rPr lang="en-US" baseline="0" dirty="0" smtClean="0"/>
              <a:t> avoid this overhead is to use 3 paths: a </a:t>
            </a:r>
            <a:r>
              <a:rPr lang="en-US" baseline="0" dirty="0" smtClean="0"/>
              <a:t>hardware </a:t>
            </a:r>
            <a:r>
              <a:rPr lang="en-US" baseline="0" dirty="0" smtClean="0"/>
              <a:t>transactional fast path with no overhead, a hardware transactional middle path with some overhead, and a non-transactional fallback path.</a:t>
            </a:r>
          </a:p>
          <a:p>
            <a:r>
              <a:rPr lang="en-US" baseline="0" dirty="0" smtClean="0"/>
              <a:t>Operations on the fast path can run concurrently with operations on the middle path: the hardware transactional memory takes care of conflicts by aborting operations.</a:t>
            </a:r>
          </a:p>
          <a:p>
            <a:r>
              <a:rPr lang="en-US" baseline="0" dirty="0" smtClean="0"/>
              <a:t>Transactions on the middle path have overhead that allows them to avoid conflicts with operations on the fallback path.</a:t>
            </a:r>
          </a:p>
          <a:p>
            <a:r>
              <a:rPr lang="en-US" baseline="0" dirty="0" smtClean="0"/>
              <a:t>For some applications, there is little contention, which means that, for most operations, no overhead will be incurred.</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51</a:t>
            </a:fld>
            <a:endParaRPr lang="en-US"/>
          </a:p>
        </p:txBody>
      </p:sp>
    </p:spTree>
    <p:extLst>
      <p:ext uri="{BB962C8B-B14F-4D97-AF65-F5344CB8AC3E}">
        <p14:creationId xmlns:p14="http://schemas.microsoft.com/office/powerpoint/2010/main" val="10983274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typically easier to implement a data structure</a:t>
            </a:r>
            <a:r>
              <a:rPr lang="en-US" baseline="0" dirty="0" smtClean="0"/>
              <a:t> with weak progress guarantees. However there are techniques that can automatically transform data structures to have stronger progress guarantees. For example, </a:t>
            </a:r>
            <a:r>
              <a:rPr lang="en-US" baseline="0" dirty="0" err="1" smtClean="0"/>
              <a:t>Timnat</a:t>
            </a:r>
            <a:r>
              <a:rPr lang="en-US" baseline="0" dirty="0" smtClean="0"/>
              <a:t> and </a:t>
            </a:r>
            <a:r>
              <a:rPr lang="en-US" baseline="0" dirty="0" err="1" smtClean="0"/>
              <a:t>Petrank</a:t>
            </a:r>
            <a:r>
              <a:rPr lang="en-US" baseline="0" dirty="0" smtClean="0"/>
              <a:t> have a method that </a:t>
            </a:r>
            <a:r>
              <a:rPr lang="en-US" sz="1200" dirty="0" smtClean="0"/>
              <a:t>converts a class of non-blocking data structures into efficient wait-free data structures. It combines a non-blocking fast path and a wait-free slow path. A process whose operation has failed F times on the fast path announces the operation in a wait-free queue and tries to help the operation at the front of the queue. Processes whose operations are on the fast path periodically help the operation at the front of the queue complete.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52</a:t>
            </a:fld>
            <a:endParaRPr lang="en-US"/>
          </a:p>
        </p:txBody>
      </p:sp>
    </p:spTree>
    <p:extLst>
      <p:ext uri="{BB962C8B-B14F-4D97-AF65-F5344CB8AC3E}">
        <p14:creationId xmlns:p14="http://schemas.microsoft.com/office/powerpoint/2010/main" val="1407312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Victor</a:t>
            </a:r>
            <a:r>
              <a:rPr lang="en-US" baseline="0" dirty="0" smtClean="0"/>
              <a:t>, Mark, </a:t>
            </a:r>
            <a:r>
              <a:rPr lang="en-US" baseline="0" dirty="0" err="1" smtClean="0"/>
              <a:t>Nir</a:t>
            </a:r>
            <a:r>
              <a:rPr lang="en-US" baseline="0" dirty="0" smtClean="0"/>
              <a:t> and I gave a transformation that </a:t>
            </a:r>
            <a:r>
              <a:rPr lang="en-US" sz="1200" dirty="0" smtClean="0"/>
              <a:t>converts any obstruction-free data structure into a wait-free data structure, provided there exists some (unknown) upper bound on the relative execution rates of any pair of processes. The  idea is that if some process does not complete its operation within B steps, it sets a panic flag. This eventually causes attempts of operations to be performed one at a time, with processes </a:t>
            </a:r>
            <a:r>
              <a:rPr lang="en-US" sz="1200" dirty="0" smtClean="0"/>
              <a:t>waiting </a:t>
            </a:r>
            <a:r>
              <a:rPr lang="en-US" sz="1200" dirty="0" smtClean="0"/>
              <a:t>for increasingly many steps. </a:t>
            </a:r>
            <a:r>
              <a:rPr lang="en-US" baseline="0" dirty="0" smtClean="0"/>
              <a:t>Once the operation is completed, the panic flag is reset. If the parameter B is chosen well, the panic flag will rarely be set.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53</a:t>
            </a:fld>
            <a:endParaRPr lang="en-US"/>
          </a:p>
        </p:txBody>
      </p:sp>
    </p:spTree>
    <p:extLst>
      <p:ext uri="{BB962C8B-B14F-4D97-AF65-F5344CB8AC3E}">
        <p14:creationId xmlns:p14="http://schemas.microsoft.com/office/powerpoint/2010/main" val="15809283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recent transformation (by </a:t>
            </a:r>
            <a:r>
              <a:rPr lang="en-US" dirty="0" err="1" smtClean="0"/>
              <a:t>Giakkoupis</a:t>
            </a:r>
            <a:r>
              <a:rPr lang="en-US" dirty="0" smtClean="0"/>
              <a:t>, </a:t>
            </a:r>
            <a:r>
              <a:rPr lang="en-US" dirty="0" err="1" smtClean="0"/>
              <a:t>Helmi</a:t>
            </a:r>
            <a:r>
              <a:rPr lang="en-US" dirty="0" smtClean="0"/>
              <a:t>, </a:t>
            </a:r>
            <a:r>
              <a:rPr lang="en-US" dirty="0" err="1" smtClean="0"/>
              <a:t>Higham</a:t>
            </a:r>
            <a:r>
              <a:rPr lang="en-US" dirty="0" smtClean="0"/>
              <a:t> and </a:t>
            </a:r>
            <a:r>
              <a:rPr lang="en-US" dirty="0" err="1" smtClean="0"/>
              <a:t>Woelfel</a:t>
            </a:r>
            <a:r>
              <a:rPr lang="en-US" baseline="0" dirty="0" smtClean="0"/>
              <a:t> converts any </a:t>
            </a:r>
            <a:r>
              <a:rPr lang="en-US" baseline="0" dirty="0" smtClean="0"/>
              <a:t>obstruction-free </a:t>
            </a:r>
            <a:r>
              <a:rPr lang="en-US" baseline="0" dirty="0" smtClean="0"/>
              <a:t>data structure into a randomized wait-free data structure against an oblivious adversary.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a:t>
            </a:r>
            <a:r>
              <a:rPr lang="en-US" sz="1200" dirty="0" smtClean="0"/>
              <a:t>f each operation of the original data structure completes when the</a:t>
            </a:r>
            <a:r>
              <a:rPr lang="en-US" sz="1200" baseline="0" dirty="0" smtClean="0"/>
              <a:t> process performing it </a:t>
            </a:r>
            <a:r>
              <a:rPr lang="en-US" sz="1200" dirty="0" smtClean="0"/>
              <a:t> is given </a:t>
            </a:r>
            <a:r>
              <a:rPr lang="en-US" sz="1200" dirty="0" smtClean="0"/>
              <a:t>B </a:t>
            </a:r>
            <a:r>
              <a:rPr lang="en-US" sz="1200" dirty="0" smtClean="0"/>
              <a:t>consecutive steps, the expected step complexity of their resulting data structure is polynomial in </a:t>
            </a:r>
            <a:r>
              <a:rPr lang="en-US" sz="1200" dirty="0" smtClean="0"/>
              <a:t>B </a:t>
            </a:r>
            <a:r>
              <a:rPr lang="en-US" sz="1200" dirty="0" smtClean="0"/>
              <a:t>and the number of processes.</a:t>
            </a:r>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54</a:t>
            </a:fld>
            <a:endParaRPr lang="en-US"/>
          </a:p>
        </p:txBody>
      </p:sp>
    </p:spTree>
    <p:extLst>
      <p:ext uri="{BB962C8B-B14F-4D97-AF65-F5344CB8AC3E}">
        <p14:creationId xmlns:p14="http://schemas.microsoft.com/office/powerpoint/2010/main" val="1196641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trying to implement an efficient sequential data structure in a concurrent setting, it is sometimes better to implement a version having relaxed structural properties.</a:t>
            </a:r>
            <a:r>
              <a:rPr lang="en-US" baseline="0" dirty="0" smtClean="0"/>
              <a:t> </a:t>
            </a:r>
            <a:r>
              <a:rPr lang="en-US" dirty="0" smtClean="0"/>
              <a:t>Lazy</a:t>
            </a:r>
            <a:r>
              <a:rPr lang="en-US" baseline="0" dirty="0" smtClean="0"/>
              <a:t> deletion is an example of relaxing the requirement that deleted nodes are immediately removed from the data structure. In a relaxed balanced binary search </a:t>
            </a:r>
            <a:r>
              <a:rPr lang="en-US" baseline="0" dirty="0" smtClean="0"/>
              <a:t>trees such as a chromatic tree, </a:t>
            </a:r>
            <a:r>
              <a:rPr lang="en-US" baseline="0" dirty="0" smtClean="0"/>
              <a:t>rotations, which are used to help rebalance the tree, are decoupled from the insertion and deletion of nodes and can be freely interleaved with one another.</a:t>
            </a:r>
          </a:p>
          <a:p>
            <a:r>
              <a:rPr lang="en-US" baseline="0" dirty="0" smtClean="0"/>
              <a:t>Breaking up a big operation into a number of small pieces can be especially beneficial for implementations using hardware transactional memory, because there are capacity limits that cause transactions accessing too many memory locations to fail.</a:t>
            </a:r>
          </a:p>
        </p:txBody>
      </p:sp>
      <p:sp>
        <p:nvSpPr>
          <p:cNvPr id="4" name="Slide Number Placeholder 3"/>
          <p:cNvSpPr>
            <a:spLocks noGrp="1"/>
          </p:cNvSpPr>
          <p:nvPr>
            <p:ph type="sldNum" sz="quarter" idx="10"/>
          </p:nvPr>
        </p:nvSpPr>
        <p:spPr/>
        <p:txBody>
          <a:bodyPr/>
          <a:lstStyle/>
          <a:p>
            <a:fld id="{0BC22942-2FEF-9B41-8A3E-0F35CA5E3A24}" type="slidenum">
              <a:rPr lang="en-US" smtClean="0"/>
              <a:t>55</a:t>
            </a:fld>
            <a:endParaRPr lang="en-US"/>
          </a:p>
        </p:txBody>
      </p:sp>
    </p:spTree>
    <p:extLst>
      <p:ext uri="{BB962C8B-B14F-4D97-AF65-F5344CB8AC3E}">
        <p14:creationId xmlns:p14="http://schemas.microsoft.com/office/powerpoint/2010/main" val="5783338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can also relax the definition of the abstract data type to be implemented. For example, a pool (which is also called a bag) has an operation that returns an an arbitrary element from a set. For some applications where a queue or stack is employed, a pool is sufficient.</a:t>
            </a:r>
          </a:p>
          <a:p>
            <a:r>
              <a:rPr lang="en-US" baseline="0" dirty="0" smtClean="0"/>
              <a:t>Likewise, a scalable non-zero indicator allows processes to increment it, decrement it, and see if it is zero, but does not allow processes to read its value. This is enough for some applications, such as having transactions determine whether there are any operations on the fallback path, without necessarily aborting when the number of processes on the fallback path increases.</a:t>
            </a:r>
          </a:p>
          <a:p>
            <a:r>
              <a:rPr lang="en-US" baseline="0" dirty="0" smtClean="0"/>
              <a:t>Both these relaxed data structures have very efficient implementations. Other examples of relaxed data structures </a:t>
            </a:r>
            <a:r>
              <a:rPr lang="en-US" baseline="0" dirty="0" smtClean="0"/>
              <a:t>appear in the </a:t>
            </a:r>
            <a:r>
              <a:rPr lang="en-US" baseline="0" dirty="0" smtClean="0"/>
              <a:t>papers by </a:t>
            </a:r>
            <a:r>
              <a:rPr lang="en-US" baseline="0" dirty="0" err="1" smtClean="0"/>
              <a:t>Henzinger</a:t>
            </a:r>
            <a:r>
              <a:rPr lang="en-US" baseline="0" dirty="0" smtClean="0"/>
              <a:t> et al in POPL 2013 and </a:t>
            </a:r>
            <a:r>
              <a:rPr lang="en-US" baseline="0" dirty="0" err="1" smtClean="0"/>
              <a:t>Talmage</a:t>
            </a:r>
            <a:r>
              <a:rPr lang="en-US" baseline="0" dirty="0" smtClean="0"/>
              <a:t> and Welch in DISC 2014.</a:t>
            </a:r>
          </a:p>
        </p:txBody>
      </p:sp>
      <p:sp>
        <p:nvSpPr>
          <p:cNvPr id="4" name="Slide Number Placeholder 3"/>
          <p:cNvSpPr>
            <a:spLocks noGrp="1"/>
          </p:cNvSpPr>
          <p:nvPr>
            <p:ph type="sldNum" sz="quarter" idx="10"/>
          </p:nvPr>
        </p:nvSpPr>
        <p:spPr/>
        <p:txBody>
          <a:bodyPr/>
          <a:lstStyle/>
          <a:p>
            <a:fld id="{0BC22942-2FEF-9B41-8A3E-0F35CA5E3A24}" type="slidenum">
              <a:rPr lang="en-US" smtClean="0"/>
              <a:t>56</a:t>
            </a:fld>
            <a:endParaRPr lang="en-US"/>
          </a:p>
        </p:txBody>
      </p:sp>
    </p:spTree>
    <p:extLst>
      <p:ext uri="{BB962C8B-B14F-4D97-AF65-F5344CB8AC3E}">
        <p14:creationId xmlns:p14="http://schemas.microsoft.com/office/powerpoint/2010/main" val="14704603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many concurrent data structures can create a lot of garbage, memory reclamation can have a significant impact on their performance. Thus, choosing (or possibly constructing) a good memory reclamation scheme is an important component of building a concurrent data structure.</a:t>
            </a:r>
            <a:r>
              <a:rPr lang="en-US" baseline="0" dirty="0" smtClean="0"/>
              <a:t> For sequential and lock-based data structures, memory reclamation is easy. </a:t>
            </a:r>
            <a:r>
              <a:rPr lang="en-US" dirty="0" smtClean="0"/>
              <a:t>For example, with hand-over-hand locking, when a</a:t>
            </a:r>
            <a:r>
              <a:rPr lang="en-US" baseline="0" dirty="0" smtClean="0"/>
              <a:t> process retires node C, deleting it from the list, the process still holds the lock for its predecessor, B, so no other process has a pointer to </a:t>
            </a:r>
            <a:r>
              <a:rPr lang="en-US" baseline="0" dirty="0" smtClean="0"/>
              <a:t>node </a:t>
            </a:r>
            <a:r>
              <a:rPr lang="en-US" baseline="0" dirty="0" smtClean="0"/>
              <a:t>C. Thus node C can be freed, and either reused or returned to the operating system.</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57</a:t>
            </a:fld>
            <a:endParaRPr lang="en-US"/>
          </a:p>
        </p:txBody>
      </p:sp>
    </p:spTree>
    <p:extLst>
      <p:ext uri="{BB962C8B-B14F-4D97-AF65-F5344CB8AC3E}">
        <p14:creationId xmlns:p14="http://schemas.microsoft.com/office/powerpoint/2010/main" val="1468510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Garbage</a:t>
            </a:r>
            <a:r>
              <a:rPr lang="en-US" baseline="0" dirty="0" smtClean="0"/>
              <a:t> collection, for example as provided by JAVA, is very easy to use: </a:t>
            </a:r>
            <a:r>
              <a:rPr lang="en-US" baseline="0" dirty="0" smtClean="0"/>
              <a:t>retired </a:t>
            </a:r>
            <a:r>
              <a:rPr lang="en-US" baseline="0" dirty="0" smtClean="0"/>
              <a:t>nodes are freed by the garbage collector automatically. Unfortunately, most garbage collectors are lock-based, so are not suitable if you want a lock-free data structure.</a:t>
            </a:r>
          </a:p>
          <a:p>
            <a:r>
              <a:rPr lang="en-US" baseline="0" dirty="0" smtClean="0"/>
              <a:t>They can also be inefficient for use with data structures on which lots of updates are performed, unless lots of memory is available, so that garbage collection doesn’t have to be performed too frequently.</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58</a:t>
            </a:fld>
            <a:endParaRPr lang="en-US"/>
          </a:p>
        </p:txBody>
      </p:sp>
    </p:spTree>
    <p:extLst>
      <p:ext uri="{BB962C8B-B14F-4D97-AF65-F5344CB8AC3E}">
        <p14:creationId xmlns:p14="http://schemas.microsoft.com/office/powerpoint/2010/main" val="16826958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a:t>
            </a:r>
            <a:r>
              <a:rPr lang="en-US" baseline="0" dirty="0" smtClean="0"/>
              <a:t> than being freed, retired nodes can be kept in an object pool and recycled. This avoids the need to allocate a new node from the operating system.</a:t>
            </a:r>
          </a:p>
          <a:p>
            <a:r>
              <a:rPr lang="en-US" baseline="0" dirty="0" smtClean="0"/>
              <a:t>Version numbers are added to nodes to prevent mistaking a </a:t>
            </a:r>
            <a:r>
              <a:rPr lang="en-US" baseline="0" dirty="0" smtClean="0"/>
              <a:t>recycled node </a:t>
            </a:r>
            <a:r>
              <a:rPr lang="en-US" baseline="0" dirty="0" smtClean="0"/>
              <a:t>with an earlier version.</a:t>
            </a:r>
          </a:p>
          <a:p>
            <a:r>
              <a:rPr lang="en-US" baseline="0" dirty="0" smtClean="0"/>
              <a:t>In this example, when node c is retired from the list, it is put into an object pool.</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59</a:t>
            </a:fld>
            <a:endParaRPr lang="en-US"/>
          </a:p>
        </p:txBody>
      </p:sp>
    </p:spTree>
    <p:extLst>
      <p:ext uri="{BB962C8B-B14F-4D97-AF65-F5344CB8AC3E}">
        <p14:creationId xmlns:p14="http://schemas.microsoft.com/office/powerpoint/2010/main" val="60676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approach to avoid such problems is to use a global lock to restrict access to</a:t>
            </a:r>
            <a:r>
              <a:rPr lang="en-US" baseline="0" dirty="0" smtClean="0"/>
              <a:t> the data structure to one process at a time.</a:t>
            </a:r>
          </a:p>
          <a:p>
            <a:r>
              <a:rPr lang="en-US" baseline="0" dirty="0" smtClean="0"/>
              <a:t>But this can severely affect the performance of applications that use the data structure.</a:t>
            </a:r>
          </a:p>
          <a:p>
            <a:r>
              <a:rPr lang="en-US" baseline="0" dirty="0" smtClean="0"/>
              <a:t>In fact, I wouldn’t even call this a concurrent data structure.</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6</a:t>
            </a:fld>
            <a:endParaRPr lang="en-US"/>
          </a:p>
        </p:txBody>
      </p:sp>
    </p:spTree>
    <p:extLst>
      <p:ext uri="{BB962C8B-B14F-4D97-AF65-F5344CB8AC3E}">
        <p14:creationId xmlns:p14="http://schemas.microsoft.com/office/powerpoint/2010/main" val="9366671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a:t>
            </a:r>
            <a:r>
              <a:rPr lang="en-US" baseline="0" dirty="0" smtClean="0"/>
              <a:t> new value is to be inserted, a node from the object pool can be used to store 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sequence number is incremented, its key is changed to the new value, and then it is inserted into the list.</a:t>
            </a:r>
            <a:endParaRPr lang="en-US"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60</a:t>
            </a:fld>
            <a:endParaRPr lang="en-US"/>
          </a:p>
        </p:txBody>
      </p:sp>
    </p:spTree>
    <p:extLst>
      <p:ext uri="{BB962C8B-B14F-4D97-AF65-F5344CB8AC3E}">
        <p14:creationId xmlns:p14="http://schemas.microsoft.com/office/powerpoint/2010/main" val="1455541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To</a:t>
            </a:r>
            <a:r>
              <a:rPr lang="en-US" baseline="0" dirty="0" smtClean="0"/>
              <a:t> minimize synchronization between processes, there is typically one object pool for each process. </a:t>
            </a:r>
            <a:r>
              <a:rPr lang="en-US" sz="1200" dirty="0" smtClean="0"/>
              <a:t>When a pool is empty, </a:t>
            </a:r>
            <a:r>
              <a:rPr lang="en-US" sz="1200" dirty="0" smtClean="0"/>
              <a:t>some</a:t>
            </a:r>
            <a:r>
              <a:rPr lang="en-US" sz="1200" baseline="0" dirty="0" smtClean="0"/>
              <a:t> </a:t>
            </a:r>
            <a:r>
              <a:rPr lang="en-US" sz="1200" dirty="0" smtClean="0"/>
              <a:t>nodes </a:t>
            </a:r>
            <a:r>
              <a:rPr lang="en-US" sz="1200" dirty="0" smtClean="0"/>
              <a:t>can be allocated and </a:t>
            </a:r>
            <a:r>
              <a:rPr lang="en-US" sz="1200" dirty="0" smtClean="0"/>
              <a:t>added </a:t>
            </a:r>
            <a:r>
              <a:rPr lang="en-US" sz="1200" dirty="0" smtClean="0"/>
              <a:t>to the pool or taken from a shared </a:t>
            </a:r>
            <a:r>
              <a:rPr lang="en-US" sz="1200" dirty="0" smtClean="0"/>
              <a:t>pool.</a:t>
            </a:r>
            <a:endParaRPr lang="en-US" sz="1200" dirty="0" smtClean="0"/>
          </a:p>
          <a:p>
            <a:pPr>
              <a:buFontTx/>
              <a:buNone/>
            </a:pPr>
            <a:r>
              <a:rPr lang="en-US" sz="1200" dirty="0" smtClean="0"/>
              <a:t>When a pool belonging to a process has too many nodes, some can be given to the shared pool.</a:t>
            </a:r>
          </a:p>
          <a:p>
            <a:pPr>
              <a:buFontTx/>
              <a:buNone/>
            </a:pP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61</a:t>
            </a:fld>
            <a:endParaRPr lang="en-US"/>
          </a:p>
        </p:txBody>
      </p:sp>
    </p:spTree>
    <p:extLst>
      <p:ext uri="{BB962C8B-B14F-4D97-AF65-F5344CB8AC3E}">
        <p14:creationId xmlns:p14="http://schemas.microsoft.com/office/powerpoint/2010/main" val="1348302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 pointers provide a very popular memory reclamation scheme for use with concurrent data structures They were</a:t>
            </a:r>
            <a:r>
              <a:rPr lang="en-US" baseline="0" dirty="0" smtClean="0"/>
              <a:t> </a:t>
            </a:r>
            <a:r>
              <a:rPr lang="en-US" dirty="0" smtClean="0"/>
              <a:t>developed by </a:t>
            </a:r>
            <a:r>
              <a:rPr lang="en-US" dirty="0" err="1" smtClean="0"/>
              <a:t>Maged</a:t>
            </a:r>
            <a:r>
              <a:rPr lang="en-US" dirty="0" smtClean="0"/>
              <a:t> Michael and a variant was </a:t>
            </a:r>
            <a:r>
              <a:rPr lang="en-US" baseline="0" dirty="0" smtClean="0"/>
              <a:t>developed by </a:t>
            </a:r>
            <a:r>
              <a:rPr lang="en-US" baseline="0" dirty="0" err="1" smtClean="0"/>
              <a:t>Herlihy</a:t>
            </a:r>
            <a:r>
              <a:rPr lang="en-US" baseline="0" dirty="0" smtClean="0"/>
              <a:t>, </a:t>
            </a:r>
            <a:r>
              <a:rPr lang="en-US" baseline="0" dirty="0" err="1" smtClean="0"/>
              <a:t>Luchangco</a:t>
            </a:r>
            <a:r>
              <a:rPr lang="en-US" baseline="0" dirty="0" smtClean="0"/>
              <a:t>, Martin, and Moir. Each process has a fixed number of hazard pointers. Before reading from or writing to a node, a process must acquire a hazard pointer to the node. However, this is only allowed if the node is still in the data structure. For example, suppose process 2 wants to insert the key e into the list.</a:t>
            </a:r>
          </a:p>
          <a:p>
            <a:r>
              <a:rPr lang="en-US" baseline="0" dirty="0" smtClean="0"/>
              <a:t>It acquires a hazard pointer to the first node, A, in the list by announcing it, and then checking that A is still in the list. Then it can read node A and see the node it points to. </a:t>
            </a:r>
          </a:p>
          <a:p>
            <a:r>
              <a:rPr lang="en-US" baseline="0" dirty="0" smtClean="0"/>
              <a:t>Then it can acquire a hazard pointer to node D and release its hazard pointer to A. Next, process 2 gets a hazard pointer to node F, inserts node E and releases its hazard pointers. A retired node can be freed once no hazard pointer points to it.</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62</a:t>
            </a:fld>
            <a:endParaRPr lang="en-US"/>
          </a:p>
        </p:txBody>
      </p:sp>
    </p:spTree>
    <p:extLst>
      <p:ext uri="{BB962C8B-B14F-4D97-AF65-F5344CB8AC3E}">
        <p14:creationId xmlns:p14="http://schemas.microsoft.com/office/powerpoint/2010/main" val="1876361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deleted node can point to other deleted nodes, hazard pointers cannot be used</a:t>
            </a:r>
            <a:r>
              <a:rPr lang="en-US" baseline="0" dirty="0" smtClean="0"/>
              <a:t>. Consider the following bad example:</a:t>
            </a:r>
          </a:p>
          <a:p>
            <a:r>
              <a:rPr lang="en-US" baseline="0" dirty="0" smtClean="0"/>
              <a:t>process p begin to delete node </a:t>
            </a:r>
            <a:r>
              <a:rPr lang="en-US" baseline="0" dirty="0" err="1" smtClean="0"/>
              <a:t>i</a:t>
            </a:r>
            <a:r>
              <a:rPr lang="en-US" baseline="0" dirty="0" smtClean="0"/>
              <a:t> </a:t>
            </a:r>
            <a:r>
              <a:rPr lang="en-US" baseline="0" dirty="0" smtClean="0"/>
              <a:t>and gets as far as acquiring a hazard pointer  to it. Then process q starts to perform insert x and gets to the same place.</a:t>
            </a:r>
          </a:p>
          <a:p>
            <a:r>
              <a:rPr lang="en-US" baseline="0" dirty="0" smtClean="0"/>
              <a:t>Next process p finishes the deletion of </a:t>
            </a:r>
            <a:r>
              <a:rPr lang="en-US" baseline="0" dirty="0" smtClean="0"/>
              <a:t>node </a:t>
            </a:r>
            <a:r>
              <a:rPr lang="en-US" baseline="0" dirty="0" err="1" smtClean="0"/>
              <a:t>i</a:t>
            </a:r>
            <a:r>
              <a:rPr lang="en-US" baseline="0" dirty="0" smtClean="0"/>
              <a:t> </a:t>
            </a:r>
            <a:r>
              <a:rPr lang="en-US" baseline="0" dirty="0" smtClean="0"/>
              <a:t>and then </a:t>
            </a:r>
            <a:r>
              <a:rPr lang="en-US" baseline="0" dirty="0" smtClean="0"/>
              <a:t>deletes node </a:t>
            </a:r>
            <a:r>
              <a:rPr lang="en-US" baseline="0" dirty="0" smtClean="0"/>
              <a:t>o. Since there are no hazard pointers pointing to node o, it can be freed. But when process q finishes its operation, it tries to access an invalid pointer, causing the system to crash.</a:t>
            </a:r>
          </a:p>
          <a:p>
            <a:r>
              <a:rPr lang="en-US" baseline="0" dirty="0" smtClean="0"/>
              <a:t>The issue is that, if operations can follow pointers in retired nodes, then Free(o) is unsafe when a retired node points to o.</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63</a:t>
            </a:fld>
            <a:endParaRPr lang="en-US"/>
          </a:p>
        </p:txBody>
      </p:sp>
    </p:spTree>
    <p:extLst>
      <p:ext uri="{BB962C8B-B14F-4D97-AF65-F5344CB8AC3E}">
        <p14:creationId xmlns:p14="http://schemas.microsoft.com/office/powerpoint/2010/main" val="21172012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Now</a:t>
            </a:r>
            <a:r>
              <a:rPr lang="en-US" sz="2000" baseline="0" dirty="0" smtClean="0"/>
              <a:t> suppose that a process needs to start following backlinks starting from node D. Node B is already retired (since it is no longer in the list), so the process cannot acquire a hazard pointer to it.</a:t>
            </a:r>
          </a:p>
          <a:p>
            <a:r>
              <a:rPr lang="en-US" sz="2000" baseline="0" dirty="0" smtClean="0"/>
              <a:t>Thus, the process must have maintained a hazard pointer to node B from when it last passed through node B. Since there can be arbitrarily long chains of marked nodes, this means that the processes must have an unbounded number</a:t>
            </a:r>
          </a:p>
          <a:p>
            <a:r>
              <a:rPr lang="en-US" sz="2000" baseline="0" dirty="0" smtClean="0"/>
              <a:t>of hazard pointers. Even more problematic is that node B might have been inserted and then deleted after the process reached node D.</a:t>
            </a:r>
            <a:endParaRPr lang="en-US" sz="2000" dirty="0"/>
          </a:p>
        </p:txBody>
      </p:sp>
      <p:sp>
        <p:nvSpPr>
          <p:cNvPr id="4" name="Slide Number Placeholder 3"/>
          <p:cNvSpPr>
            <a:spLocks noGrp="1"/>
          </p:cNvSpPr>
          <p:nvPr>
            <p:ph type="sldNum" sz="quarter" idx="10"/>
          </p:nvPr>
        </p:nvSpPr>
        <p:spPr/>
        <p:txBody>
          <a:bodyPr/>
          <a:lstStyle/>
          <a:p>
            <a:fld id="{0BC22942-2FEF-9B41-8A3E-0F35CA5E3A24}" type="slidenum">
              <a:rPr lang="en-US" smtClean="0"/>
              <a:t>64</a:t>
            </a:fld>
            <a:endParaRPr lang="en-US"/>
          </a:p>
        </p:txBody>
      </p:sp>
    </p:spTree>
    <p:extLst>
      <p:ext uri="{BB962C8B-B14F-4D97-AF65-F5344CB8AC3E}">
        <p14:creationId xmlns:p14="http://schemas.microsoft.com/office/powerpoint/2010/main" val="20100831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approach is epoch based reclamation. The execution is divided</a:t>
            </a:r>
            <a:r>
              <a:rPr lang="en-US" baseline="0" dirty="0" smtClean="0"/>
              <a:t> into epochs and the current epoch number is stored in shared </a:t>
            </a:r>
            <a:r>
              <a:rPr lang="en-US" baseline="0" dirty="0" smtClean="0"/>
              <a:t>memory.</a:t>
            </a:r>
          </a:p>
          <a:p>
            <a:r>
              <a:rPr lang="en-US" baseline="0" dirty="0" smtClean="0"/>
              <a:t>Each time a process starts an operation, it reads the current epoch and announces the value it read. It also checks whether all other processes have announced the current epoch and, if so, increments the current epoch.</a:t>
            </a:r>
          </a:p>
          <a:p>
            <a:r>
              <a:rPr lang="en-US" baseline="0" dirty="0" smtClean="0"/>
              <a:t>For </a:t>
            </a:r>
            <a:r>
              <a:rPr lang="en-US" baseline="0" dirty="0" smtClean="0"/>
              <a:t>example, </a:t>
            </a:r>
            <a:r>
              <a:rPr lang="en-US" baseline="0" dirty="0" smtClean="0"/>
              <a:t>when </a:t>
            </a:r>
            <a:r>
              <a:rPr lang="en-US" baseline="0" dirty="0" smtClean="0"/>
              <a:t>process p performs its first 3 operations, it sees that the current epoch is 1 and that process q is still at epoch 0. When it retires the node containing b, the current epoch, 1, is stored with it.</a:t>
            </a:r>
          </a:p>
          <a:p>
            <a:r>
              <a:rPr lang="en-US" baseline="0" dirty="0" smtClean="0"/>
              <a:t>When process q performs its first operation, it sees that process p is already at epoch 1, so it increments the current epoch to 2. Process q’s next 4 operations are in epoch 2, including its deletion of the node containing a.</a:t>
            </a:r>
          </a:p>
          <a:p>
            <a:r>
              <a:rPr lang="en-US" baseline="0" dirty="0" smtClean="0"/>
              <a:t>When process p next performs an operation, it sees the current epoch and q’s announced epoch are both 2, so it advances the current epoch to 3.</a:t>
            </a:r>
          </a:p>
          <a:p>
            <a:r>
              <a:rPr lang="en-US" baseline="0" dirty="0" smtClean="0"/>
              <a:t>When the current epoch is incremented, any objects retired two </a:t>
            </a:r>
            <a:r>
              <a:rPr lang="en-US" baseline="0" dirty="0" smtClean="0"/>
              <a:t>epochs </a:t>
            </a:r>
            <a:r>
              <a:rPr lang="en-US" baseline="0" dirty="0" smtClean="0"/>
              <a:t>ago can safely be </a:t>
            </a:r>
            <a:r>
              <a:rPr lang="en-US" baseline="0" dirty="0" smtClean="0"/>
              <a:t>freed. </a:t>
            </a:r>
            <a:r>
              <a:rPr lang="en-US" baseline="0" dirty="0" smtClean="0"/>
              <a:t>For example, now process p can free the node containing b, since it was retired in epoch 1.</a:t>
            </a:r>
          </a:p>
          <a:p>
            <a:r>
              <a:rPr lang="en-US" baseline="0" dirty="0" smtClean="0"/>
              <a:t>Next, during epoch 3, process p retires the node containing f. Finally, when process q performs its next operation, it updates the current epoch to 4 and frees the retired node containing a, which was retired in epoch 2</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CB31205-BE31-4651-9835-2CD982F69907}" type="slidenum">
              <a:rPr lang="en-US" smtClean="0"/>
              <a:t>65</a:t>
            </a:fld>
            <a:endParaRPr lang="en-US"/>
          </a:p>
        </p:txBody>
      </p:sp>
    </p:spTree>
    <p:extLst>
      <p:ext uri="{BB962C8B-B14F-4D97-AF65-F5344CB8AC3E}">
        <p14:creationId xmlns:p14="http://schemas.microsoft.com/office/powerpoint/2010/main" val="13928325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Contention can be reduced by having a separate pool of retired nodes for each process.</a:t>
            </a:r>
            <a:r>
              <a:rPr lang="en-US" sz="1200" baseline="0" dirty="0" smtClean="0"/>
              <a:t> </a:t>
            </a:r>
            <a:r>
              <a:rPr lang="en-US" dirty="0" smtClean="0"/>
              <a:t>Epoch based reclamation has</a:t>
            </a:r>
            <a:r>
              <a:rPr lang="en-US" baseline="0" dirty="0" smtClean="0"/>
              <a:t> very little overhead. Each </a:t>
            </a:r>
            <a:r>
              <a:rPr lang="en-US" baseline="0" dirty="0" smtClean="0"/>
              <a:t>operation, a process reads </a:t>
            </a:r>
            <a:r>
              <a:rPr lang="en-US" baseline="0" dirty="0" smtClean="0"/>
              <a:t>the current epoch and the announced epochs of the other n-1 processes, writes to announce its own epoch, and perhaps perform compare-and-swap </a:t>
            </a:r>
            <a:r>
              <a:rPr lang="en-US" baseline="0" dirty="0" smtClean="0"/>
              <a:t>to </a:t>
            </a:r>
            <a:r>
              <a:rPr lang="en-US" baseline="0" dirty="0" smtClean="0"/>
              <a:t>advance the current epoch. In contrast, hazard pointers impose overhead on the  individual steps of the operation.</a:t>
            </a:r>
          </a:p>
          <a:p>
            <a:r>
              <a:rPr lang="en-US" dirty="0" smtClean="0"/>
              <a:t>There is one restriction on when epoch-based reclamation can be used: A process cannot save a pointer in its local</a:t>
            </a:r>
            <a:r>
              <a:rPr lang="en-US" baseline="0" dirty="0" smtClean="0"/>
              <a:t> memory and then use it in subsequent operations.</a:t>
            </a:r>
          </a:p>
          <a:p>
            <a:r>
              <a:rPr lang="en-US" baseline="0" dirty="0" smtClean="0"/>
              <a:t>Unfortunately, epoch based reclamation is not fault tolerant. if a process crashes, no memory can be reclaimed. A new epoch-based memory reclamation scheme developed by Trevor avoids these problems.</a:t>
            </a:r>
          </a:p>
          <a:p>
            <a:r>
              <a:rPr lang="en-US" baseline="0" dirty="0" smtClean="0"/>
              <a:t>It uses a signaling mechanism available in some operating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66</a:t>
            </a:fld>
            <a:endParaRPr lang="en-US"/>
          </a:p>
        </p:txBody>
      </p:sp>
    </p:spTree>
    <p:extLst>
      <p:ext uri="{BB962C8B-B14F-4D97-AF65-F5344CB8AC3E}">
        <p14:creationId xmlns:p14="http://schemas.microsoft.com/office/powerpoint/2010/main" val="13621768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Yet another approach to memory reclamation</a:t>
            </a:r>
            <a:r>
              <a:rPr lang="en-US" baseline="0" dirty="0" smtClean="0"/>
              <a:t> </a:t>
            </a:r>
            <a:r>
              <a:rPr lang="en-US" dirty="0" smtClean="0"/>
              <a:t>is to employ hardware transactional </a:t>
            </a:r>
            <a:r>
              <a:rPr lang="en-US" dirty="0" smtClean="0"/>
              <a:t>memory. For </a:t>
            </a:r>
            <a:r>
              <a:rPr lang="en-US" dirty="0" smtClean="0"/>
              <a:t>example,</a:t>
            </a:r>
            <a:r>
              <a:rPr lang="en-US" baseline="0" dirty="0" smtClean="0"/>
              <a:t> </a:t>
            </a:r>
            <a:r>
              <a:rPr lang="en-US" dirty="0" smtClean="0"/>
              <a:t>in </a:t>
            </a:r>
            <a:r>
              <a:rPr lang="en-US" dirty="0" err="1" smtClean="0"/>
              <a:t>Stacktrack</a:t>
            </a:r>
            <a:r>
              <a:rPr lang="en-US" dirty="0" smtClean="0"/>
              <a:t>, by </a:t>
            </a:r>
            <a:r>
              <a:rPr lang="en-US" dirty="0" err="1" smtClean="0"/>
              <a:t>Alistarh</a:t>
            </a:r>
            <a:r>
              <a:rPr lang="en-US" dirty="0" smtClean="0"/>
              <a:t>, </a:t>
            </a:r>
            <a:r>
              <a:rPr lang="en-US" dirty="0" err="1" smtClean="0"/>
              <a:t>Eugster</a:t>
            </a:r>
            <a:r>
              <a:rPr lang="en-US" dirty="0" smtClean="0"/>
              <a:t>, </a:t>
            </a:r>
            <a:r>
              <a:rPr lang="en-US" dirty="0" err="1" smtClean="0"/>
              <a:t>Herlihy</a:t>
            </a:r>
            <a:r>
              <a:rPr lang="en-US" dirty="0" smtClean="0"/>
              <a:t>, </a:t>
            </a:r>
            <a:r>
              <a:rPr lang="en-US" dirty="0" err="1" smtClean="0"/>
              <a:t>Matveev</a:t>
            </a:r>
            <a:r>
              <a:rPr lang="en-US" dirty="0" smtClean="0"/>
              <a:t>, and </a:t>
            </a:r>
            <a:r>
              <a:rPr lang="en-US" dirty="0" err="1" smtClean="0"/>
              <a:t>Shavit</a:t>
            </a:r>
            <a:r>
              <a:rPr lang="en-US" dirty="0" smtClean="0"/>
              <a:t> ,</a:t>
            </a:r>
            <a:r>
              <a:rPr lang="en-US" baseline="0" dirty="0" smtClean="0"/>
              <a:t> </a:t>
            </a:r>
            <a:r>
              <a:rPr lang="en-US" dirty="0" smtClean="0"/>
              <a:t>the idea is to run each operation inside</a:t>
            </a:r>
            <a:r>
              <a:rPr lang="en-US" baseline="0" dirty="0" smtClean="0"/>
              <a:t> a transaction.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HTM system will abort a transaction if an object it accesses is freed during the transaction. Because large transactions frequently</a:t>
            </a:r>
            <a:r>
              <a:rPr lang="en-US" sz="1200" baseline="0" dirty="0" smtClean="0"/>
              <a:t> abort, it is better to split such transactions into small segments for efficiency.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However, there could be a problem if an object o is freed between 2 segments of the same operation. To deal with this, a process can announce the objects it will continue to use in later segments of the same operation.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Before freeing an object, all the announcements are read, to make sure the object has not been announced.</a:t>
            </a:r>
            <a:endParaRPr lang="en-US" sz="1200" dirty="0" smtClean="0"/>
          </a:p>
          <a:p>
            <a:r>
              <a:rPr lang="en-US" dirty="0" smtClean="0"/>
              <a:t>As with hazard pointers, problems can arise if operations can follow pointers in retired nodes.</a:t>
            </a:r>
          </a:p>
        </p:txBody>
      </p:sp>
      <p:sp>
        <p:nvSpPr>
          <p:cNvPr id="4" name="Slide Number Placeholder 3"/>
          <p:cNvSpPr>
            <a:spLocks noGrp="1"/>
          </p:cNvSpPr>
          <p:nvPr>
            <p:ph type="sldNum" sz="quarter" idx="10"/>
          </p:nvPr>
        </p:nvSpPr>
        <p:spPr/>
        <p:txBody>
          <a:bodyPr/>
          <a:lstStyle/>
          <a:p>
            <a:fld id="{0CB31205-BE31-4651-9835-2CD982F69907}" type="slidenum">
              <a:rPr lang="en-US" smtClean="0"/>
              <a:t>67</a:t>
            </a:fld>
            <a:endParaRPr lang="en-US"/>
          </a:p>
        </p:txBody>
      </p:sp>
    </p:spTree>
    <p:extLst>
      <p:ext uri="{BB962C8B-B14F-4D97-AF65-F5344CB8AC3E}">
        <p14:creationId xmlns:p14="http://schemas.microsoft.com/office/powerpoint/2010/main" val="56344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spend the rest of the talk discussing the evaluation of concurrent data structures. </a:t>
            </a:r>
            <a:r>
              <a:rPr lang="en-US" dirty="0" smtClean="0"/>
              <a:t>Papers about them range</a:t>
            </a:r>
            <a:r>
              <a:rPr lang="en-US" baseline="0" dirty="0" smtClean="0"/>
              <a:t> from </a:t>
            </a:r>
            <a:r>
              <a:rPr lang="en-US" dirty="0" smtClean="0"/>
              <a:t> the presentation of new algorithmic techniques and the design and analysis of new</a:t>
            </a:r>
            <a:r>
              <a:rPr lang="en-US" baseline="0" dirty="0" smtClean="0"/>
              <a:t> data structures to experimental comparisons of different data structures and choosing the best data structures for particular applications.</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68</a:t>
            </a:fld>
            <a:endParaRPr lang="en-US"/>
          </a:p>
        </p:txBody>
      </p:sp>
    </p:spTree>
    <p:extLst>
      <p:ext uri="{BB962C8B-B14F-4D97-AF65-F5344CB8AC3E}">
        <p14:creationId xmlns:p14="http://schemas.microsoft.com/office/powerpoint/2010/main" val="10127470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a:t>
            </a:r>
            <a:r>
              <a:rPr lang="en-US" baseline="0" dirty="0" smtClean="0"/>
              <a:t> paper presents a new technique or a new data structure, the paper must include a rigorous proof of correctness. Researchers should not rely on high level proof sketches. </a:t>
            </a:r>
            <a:r>
              <a:rPr lang="en-US" dirty="0" smtClean="0"/>
              <a:t>Concurrent data structures can be sensitive to seemingly insignificant reordering</a:t>
            </a:r>
            <a:r>
              <a:rPr lang="en-US" baseline="0" dirty="0" smtClean="0"/>
              <a:t> of operations. Some errors are subtle. Unfortunately, there are numerous examples of incorrect concurrent data structures and analyses that have been published (or might have been if not for dedicated expert referees).</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69</a:t>
            </a:fld>
            <a:endParaRPr lang="en-US"/>
          </a:p>
        </p:txBody>
      </p:sp>
    </p:spTree>
    <p:extLst>
      <p:ext uri="{BB962C8B-B14F-4D97-AF65-F5344CB8AC3E}">
        <p14:creationId xmlns:p14="http://schemas.microsoft.com/office/powerpoint/2010/main" val="77993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With fine grained locking, multiple locks are used </a:t>
            </a:r>
            <a:r>
              <a:rPr lang="en-US" sz="1200" kern="1200" baseline="0" dirty="0" smtClean="0">
                <a:solidFill>
                  <a:schemeClr val="tx1"/>
                </a:solidFill>
                <a:latin typeface="+mn-lt"/>
                <a:ea typeface="+mn-ea"/>
                <a:cs typeface="+mn-cs"/>
              </a:rPr>
              <a:t>to protect different parts of the data structure. A </a:t>
            </a:r>
            <a:r>
              <a:rPr lang="en-US" sz="1200" kern="1200" dirty="0" smtClean="0">
                <a:solidFill>
                  <a:schemeClr val="tx1"/>
                </a:solidFill>
                <a:latin typeface="+mn-lt"/>
                <a:ea typeface="+mn-ea"/>
                <a:cs typeface="+mn-cs"/>
              </a:rPr>
              <a:t>process only locks a small portion of the data structure at a time.</a:t>
            </a:r>
          </a:p>
        </p:txBody>
      </p:sp>
      <p:sp>
        <p:nvSpPr>
          <p:cNvPr id="4" name="Slide Number Placeholder 3"/>
          <p:cNvSpPr>
            <a:spLocks noGrp="1"/>
          </p:cNvSpPr>
          <p:nvPr>
            <p:ph type="sldNum" sz="quarter" idx="10"/>
          </p:nvPr>
        </p:nvSpPr>
        <p:spPr/>
        <p:txBody>
          <a:bodyPr/>
          <a:lstStyle/>
          <a:p>
            <a:fld id="{68040A9F-099B-2545-A603-2AB69908A127}" type="slidenum">
              <a:rPr lang="en-US" smtClean="0"/>
              <a:t>7</a:t>
            </a:fld>
            <a:endParaRPr lang="en-US"/>
          </a:p>
        </p:txBody>
      </p:sp>
    </p:spTree>
    <p:extLst>
      <p:ext uri="{BB962C8B-B14F-4D97-AF65-F5344CB8AC3E}">
        <p14:creationId xmlns:p14="http://schemas.microsoft.com/office/powerpoint/2010/main" val="8476627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a:t>
            </a:r>
            <a:r>
              <a:rPr lang="en-US" baseline="0" dirty="0" smtClean="0"/>
              <a:t> for helping to develop and check proofs and tools for verifying the correctness of data structures are being developed, but they are currently difficult to use and have only been applied to relatively simple concurrent data structures</a:t>
            </a:r>
          </a:p>
        </p:txBody>
      </p:sp>
      <p:sp>
        <p:nvSpPr>
          <p:cNvPr id="4" name="Slide Number Placeholder 3"/>
          <p:cNvSpPr>
            <a:spLocks noGrp="1"/>
          </p:cNvSpPr>
          <p:nvPr>
            <p:ph type="sldNum" sz="quarter" idx="10"/>
          </p:nvPr>
        </p:nvSpPr>
        <p:spPr/>
        <p:txBody>
          <a:bodyPr/>
          <a:lstStyle/>
          <a:p>
            <a:fld id="{0BC22942-2FEF-9B41-8A3E-0F35CA5E3A24}" type="slidenum">
              <a:rPr lang="en-US" smtClean="0"/>
              <a:t>70</a:t>
            </a:fld>
            <a:endParaRPr lang="en-US"/>
          </a:p>
        </p:txBody>
      </p:sp>
    </p:spTree>
    <p:extLst>
      <p:ext uri="{BB962C8B-B14F-4D97-AF65-F5344CB8AC3E}">
        <p14:creationId xmlns:p14="http://schemas.microsoft.com/office/powerpoint/2010/main" val="10134511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Analyses of the </a:t>
            </a:r>
            <a:r>
              <a:rPr lang="en-US" dirty="0" smtClean="0"/>
              <a:t>step </a:t>
            </a:r>
            <a:r>
              <a:rPr lang="en-US" dirty="0" smtClean="0"/>
              <a:t>complexities or expected step complexities of the data structure operations should</a:t>
            </a:r>
            <a:r>
              <a:rPr lang="en-US" baseline="0" dirty="0" smtClean="0"/>
              <a:t> be provided. For wait-free algorithms, this is usually straightforward and is often part of the proof of wait freedom.</a:t>
            </a:r>
          </a:p>
          <a:p>
            <a:r>
              <a:rPr lang="en-US" baseline="0" dirty="0" smtClean="0"/>
              <a:t>Non-blocking algorithms require an amortized analysis, which is typically much more difficult. As is the case for papers about sequential data structures, an interesting analysis (and, especially, new analytical techniques) can be an important contribution of a paper. I’d like to encourage more work in this direction.</a:t>
            </a:r>
          </a:p>
        </p:txBody>
      </p:sp>
      <p:sp>
        <p:nvSpPr>
          <p:cNvPr id="4" name="Slide Number Placeholder 3"/>
          <p:cNvSpPr>
            <a:spLocks noGrp="1"/>
          </p:cNvSpPr>
          <p:nvPr>
            <p:ph type="sldNum" sz="quarter" idx="10"/>
          </p:nvPr>
        </p:nvSpPr>
        <p:spPr/>
        <p:txBody>
          <a:bodyPr/>
          <a:lstStyle/>
          <a:p>
            <a:fld id="{0BC22942-2FEF-9B41-8A3E-0F35CA5E3A24}" type="slidenum">
              <a:rPr lang="en-US" smtClean="0"/>
              <a:t>71</a:t>
            </a:fld>
            <a:endParaRPr lang="en-US"/>
          </a:p>
        </p:txBody>
      </p:sp>
    </p:spTree>
    <p:extLst>
      <p:ext uri="{BB962C8B-B14F-4D97-AF65-F5344CB8AC3E}">
        <p14:creationId xmlns:p14="http://schemas.microsoft.com/office/powerpoint/2010/main" val="1467798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have been reviewing and refereeing papers since I was a graduate student and I have come across many mistakes, such as those on this slide. Authors should spend time polishing their papers, especially to get rid of mistakes.</a:t>
            </a:r>
          </a:p>
        </p:txBody>
      </p:sp>
      <p:sp>
        <p:nvSpPr>
          <p:cNvPr id="4" name="Slide Number Placeholder 3"/>
          <p:cNvSpPr>
            <a:spLocks noGrp="1"/>
          </p:cNvSpPr>
          <p:nvPr>
            <p:ph type="sldNum" sz="quarter" idx="10"/>
          </p:nvPr>
        </p:nvSpPr>
        <p:spPr/>
        <p:txBody>
          <a:bodyPr/>
          <a:lstStyle/>
          <a:p>
            <a:fld id="{0BC22942-2FEF-9B41-8A3E-0F35CA5E3A24}" type="slidenum">
              <a:rPr lang="en-US" smtClean="0"/>
              <a:t>72</a:t>
            </a:fld>
            <a:endParaRPr lang="en-US"/>
          </a:p>
        </p:txBody>
      </p:sp>
    </p:spTree>
    <p:extLst>
      <p:ext uri="{BB962C8B-B14F-4D97-AF65-F5344CB8AC3E}">
        <p14:creationId xmlns:p14="http://schemas.microsoft.com/office/powerpoint/2010/main" val="717201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the responsibility of researchers to ensure that their data structures and analyses are correct. Complete proofs should be required for PODC and DISC submissions, as they are for FOCS and STOC. The theory community adopted this requirement because full journal versions weren’t always being written. The same applies to our community. I was very happy to see the strong support for this addition to the PODC call for papers at yesterday’s business meeting and I hope it will also be adopted by other conferences in our community.</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BC22942-2FEF-9B41-8A3E-0F35CA5E3A24}" type="slidenum">
              <a:rPr lang="en-US" smtClean="0"/>
              <a:t>73</a:t>
            </a:fld>
            <a:endParaRPr lang="en-US"/>
          </a:p>
        </p:txBody>
      </p:sp>
    </p:spTree>
    <p:extLst>
      <p:ext uri="{BB962C8B-B14F-4D97-AF65-F5344CB8AC3E}">
        <p14:creationId xmlns:p14="http://schemas.microsoft.com/office/powerpoint/2010/main" val="13538312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Correctness is necessary, but not sufficient. New data structures must be understandable. A high level description of a new data structure is essential.  It should describe the different cases that can arise and  the key ideas that are used to  handle these cases. </a:t>
            </a:r>
            <a:r>
              <a:rPr lang="en-US" sz="1200" dirty="0" smtClean="0"/>
              <a:t>Commented pseudocode can help  a reader resolve ambiguities,</a:t>
            </a:r>
            <a:r>
              <a:rPr lang="en-US" sz="1200" baseline="0" dirty="0" smtClean="0"/>
              <a:t> </a:t>
            </a:r>
            <a:r>
              <a:rPr lang="en-US" sz="1200" dirty="0" smtClean="0"/>
              <a:t>but does not replace clear descriptions of the operations. By this,</a:t>
            </a:r>
            <a:r>
              <a:rPr lang="en-US" sz="1200" baseline="0" dirty="0" smtClean="0"/>
              <a:t> I do not mean a line-by-line description of the pseudocode. Instead, introduce different features of the data structure one at a time and explain how they are used to  ensure various properties of the data structure. Polishing a data structure and its explanation to make them simpler and easier to understand takes a lot of work. Unfortunately, some reviewers tend to accept unpolished work, just because it looks complicated. In many cases, the ideas are actually quite simple, but just poorly explained. This should not be rewarded!</a:t>
            </a:r>
            <a:endParaRPr lang="en-US" sz="1200" dirty="0" smtClean="0"/>
          </a:p>
        </p:txBody>
      </p:sp>
      <p:sp>
        <p:nvSpPr>
          <p:cNvPr id="4" name="Slide Number Placeholder 3"/>
          <p:cNvSpPr>
            <a:spLocks noGrp="1"/>
          </p:cNvSpPr>
          <p:nvPr>
            <p:ph type="sldNum" sz="quarter" idx="10"/>
          </p:nvPr>
        </p:nvSpPr>
        <p:spPr/>
        <p:txBody>
          <a:bodyPr/>
          <a:lstStyle/>
          <a:p>
            <a:fld id="{0BC22942-2FEF-9B41-8A3E-0F35CA5E3A24}" type="slidenum">
              <a:rPr lang="en-US" smtClean="0"/>
              <a:t>74</a:t>
            </a:fld>
            <a:endParaRPr lang="en-US"/>
          </a:p>
        </p:txBody>
      </p:sp>
    </p:spTree>
    <p:extLst>
      <p:ext uri="{BB962C8B-B14F-4D97-AF65-F5344CB8AC3E}">
        <p14:creationId xmlns:p14="http://schemas.microsoft.com/office/powerpoint/2010/main" val="9003290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Now, let’s turn to a discussion of experimental evaluation of concurrent</a:t>
            </a:r>
            <a:r>
              <a:rPr lang="en-US" sz="1200" baseline="0" dirty="0" smtClean="0">
                <a:solidFill>
                  <a:schemeClr val="tx1"/>
                </a:solidFill>
              </a:rPr>
              <a:t> data structures.  </a:t>
            </a:r>
            <a:r>
              <a:rPr lang="en-US" sz="1200" dirty="0" smtClean="0">
                <a:solidFill>
                  <a:schemeClr val="tx1"/>
                </a:solidFill>
              </a:rPr>
              <a:t>Experiments should be informative. Comprehensive experiments that evaluate a variety of concurrent data structures on synthetic data can be very valuable, but they need to be fair. For example, it</a:t>
            </a:r>
            <a:r>
              <a:rPr lang="en-US" sz="1200" baseline="0" dirty="0" smtClean="0">
                <a:solidFill>
                  <a:schemeClr val="tx1"/>
                </a:solidFill>
              </a:rPr>
              <a:t> </a:t>
            </a:r>
            <a:r>
              <a:rPr lang="en-US" sz="1200" dirty="0" smtClean="0">
                <a:solidFill>
                  <a:schemeClr val="tx1"/>
                </a:solidFill>
              </a:rPr>
              <a:t>is </a:t>
            </a:r>
            <a:r>
              <a:rPr lang="en-US" sz="1200" baseline="0" dirty="0" smtClean="0">
                <a:solidFill>
                  <a:schemeClr val="tx1"/>
                </a:solidFill>
              </a:rPr>
              <a:t>not </a:t>
            </a:r>
            <a:r>
              <a:rPr lang="en-US" sz="1200" dirty="0" smtClean="0">
                <a:solidFill>
                  <a:schemeClr val="tx1"/>
                </a:solidFill>
              </a:rPr>
              <a:t>appropriate to compare the performance of a balanced binary search tree and an unbalanced</a:t>
            </a:r>
            <a:r>
              <a:rPr lang="en-US" sz="1200" baseline="0" dirty="0" smtClean="0">
                <a:solidFill>
                  <a:schemeClr val="tx1"/>
                </a:solidFill>
              </a:rPr>
              <a:t> binary search tree on randomly generated input data. Since binary search trees are likely to remain relatively balanced under random sequences of insertions and deletions, the overhead of rebalancing is wasted. Naturally, unbalanced binary search trees  perform significantly better in such experiments.</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75</a:t>
            </a:fld>
            <a:endParaRPr lang="en-US"/>
          </a:p>
        </p:txBody>
      </p:sp>
    </p:spTree>
    <p:extLst>
      <p:ext uri="{BB962C8B-B14F-4D97-AF65-F5344CB8AC3E}">
        <p14:creationId xmlns:p14="http://schemas.microsoft.com/office/powerpoint/2010/main" val="11132245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Since the focus of our research community is on principles of distributed computing,</a:t>
            </a:r>
            <a:r>
              <a:rPr lang="en-US" sz="1200" baseline="0" dirty="0" smtClean="0">
                <a:solidFill>
                  <a:schemeClr val="tx1"/>
                </a:solidFill>
              </a:rPr>
              <a:t> comprehensive experiments should provide some understanding about why different concurrent data structures perform well or poorly under certain conditions.</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76</a:t>
            </a:fld>
            <a:endParaRPr lang="en-US"/>
          </a:p>
        </p:txBody>
      </p:sp>
    </p:spTree>
    <p:extLst>
      <p:ext uri="{BB962C8B-B14F-4D97-AF65-F5344CB8AC3E}">
        <p14:creationId xmlns:p14="http://schemas.microsoft.com/office/powerpoint/2010/main" val="17287167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a:t>
            </a:r>
            <a:r>
              <a:rPr lang="en-US" baseline="0" dirty="0" smtClean="0"/>
              <a:t> kind of useful experiment looks at how specific changes to a concurrent </a:t>
            </a:r>
            <a:r>
              <a:rPr lang="en-US" sz="1200" dirty="0" smtClean="0"/>
              <a:t>data structure affect its performance. For example, one might use experiments to determine when leaf-oriented binary search trees are better than node-oriented search trees </a:t>
            </a:r>
            <a:r>
              <a:rPr lang="en-US" sz="1200" baseline="0" dirty="0" smtClean="0"/>
              <a:t> </a:t>
            </a:r>
            <a:r>
              <a:rPr lang="en-US" sz="1200" dirty="0" smtClean="0"/>
              <a:t>or when it is faster to replace a small subtree with a new copy rather than update information in that subtree. </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77</a:t>
            </a:fld>
            <a:endParaRPr lang="en-US"/>
          </a:p>
        </p:txBody>
      </p:sp>
    </p:spTree>
    <p:extLst>
      <p:ext uri="{BB962C8B-B14F-4D97-AF65-F5344CB8AC3E}">
        <p14:creationId xmlns:p14="http://schemas.microsoft.com/office/powerpoint/2010/main" val="5363850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interesting to compare concurrent data structures using real-world data to determine which is best for a particular application or class of applications and which optimizations are useful.</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78</a:t>
            </a:fld>
            <a:endParaRPr lang="en-US"/>
          </a:p>
        </p:txBody>
      </p:sp>
    </p:spTree>
    <p:extLst>
      <p:ext uri="{BB962C8B-B14F-4D97-AF65-F5344CB8AC3E}">
        <p14:creationId xmlns:p14="http://schemas.microsoft.com/office/powerpoint/2010/main" val="11292521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is the case throughout all experimental sciences, experiments must be reproducible. To allow other people to  reproduce the results, a clear description of the system or systems on which the experiments were run, must be provided.</a:t>
            </a:r>
          </a:p>
          <a:p>
            <a:r>
              <a:rPr lang="en-US" baseline="0" dirty="0" smtClean="0"/>
              <a:t>If possible, the code should be made available, so that other people can run it.</a:t>
            </a:r>
          </a:p>
          <a:p>
            <a:r>
              <a:rPr lang="en-US" baseline="0" dirty="0" smtClean="0"/>
              <a:t>Some systems conferences and journals, such as PLDI, POPL, </a:t>
            </a:r>
            <a:r>
              <a:rPr lang="en-US" baseline="0" dirty="0" err="1" smtClean="0"/>
              <a:t>PPoPP</a:t>
            </a:r>
            <a:r>
              <a:rPr lang="en-US" baseline="0" dirty="0" smtClean="0"/>
              <a:t>, and  ACM Transactions on Mathematical Software are providing artifact evaluation, where authors can submit their code. If the results of the experiments can be reproduced, the paper is given a special designation.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79</a:t>
            </a:fld>
            <a:endParaRPr lang="en-US"/>
          </a:p>
        </p:txBody>
      </p:sp>
    </p:spTree>
    <p:extLst>
      <p:ext uri="{BB962C8B-B14F-4D97-AF65-F5344CB8AC3E}">
        <p14:creationId xmlns:p14="http://schemas.microsoft.com/office/powerpoint/2010/main" val="24321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example, in hand-over-hand locking, </a:t>
            </a:r>
            <a:r>
              <a:rPr lang="en-US" sz="1200" kern="1200" dirty="0" smtClean="0">
                <a:solidFill>
                  <a:schemeClr val="tx1"/>
                </a:solidFill>
                <a:latin typeface="+mn-lt"/>
                <a:ea typeface="+mn-ea"/>
                <a:cs typeface="+mn-cs"/>
              </a:rPr>
              <a:t>a process searching a singly linked list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begins by locking the first node and reads its </a:t>
            </a:r>
            <a:r>
              <a:rPr lang="en-US" sz="1200" kern="1200" baseline="0" dirty="0" smtClean="0">
                <a:solidFill>
                  <a:schemeClr val="tx1"/>
                </a:solidFill>
                <a:latin typeface="+mn-lt"/>
                <a:ea typeface="+mn-ea"/>
                <a:cs typeface="+mn-cs"/>
              </a:rPr>
              <a:t>key.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040A9F-099B-2545-A603-2AB69908A127}" type="slidenum">
              <a:rPr lang="en-US" smtClean="0"/>
              <a:t>8</a:t>
            </a:fld>
            <a:endParaRPr lang="en-US"/>
          </a:p>
        </p:txBody>
      </p:sp>
    </p:spTree>
    <p:extLst>
      <p:ext uri="{BB962C8B-B14F-4D97-AF65-F5344CB8AC3E}">
        <p14:creationId xmlns:p14="http://schemas.microsoft.com/office/powerpoint/2010/main" val="368174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 to</a:t>
            </a:r>
            <a:r>
              <a:rPr lang="en-US" baseline="0" dirty="0" smtClean="0"/>
              <a:t> </a:t>
            </a:r>
            <a:r>
              <a:rPr lang="en-US" dirty="0" smtClean="0"/>
              <a:t>get a reasonable experimental comparison of the performance of two different data structures, experiments must be run on the same system, using the same testing setup. But is this enough? Different memory reclamation schemes can have a large effect on the performance of a data structure, so make sure you use the same memory</a:t>
            </a:r>
            <a:r>
              <a:rPr lang="en-US" baseline="0" dirty="0" smtClean="0"/>
              <a:t> reclamation scheme. </a:t>
            </a:r>
            <a:r>
              <a:rPr lang="en-US" dirty="0" smtClean="0"/>
              <a:t>Better</a:t>
            </a:r>
            <a:r>
              <a:rPr lang="en-US" baseline="0" dirty="0" smtClean="0"/>
              <a:t> coding and seemingly small changes to the implementation of one data structure might make it run significantly faster, leading to an unfair comparison of the data structures. </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80</a:t>
            </a:fld>
            <a:endParaRPr lang="en-US"/>
          </a:p>
        </p:txBody>
      </p:sp>
    </p:spTree>
    <p:extLst>
      <p:ext uri="{BB962C8B-B14F-4D97-AF65-F5344CB8AC3E}">
        <p14:creationId xmlns:p14="http://schemas.microsoft.com/office/powerpoint/2010/main" val="95825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Even when two different data structures are evaluated using</a:t>
            </a:r>
            <a:r>
              <a:rPr lang="en-US" sz="1200" baseline="0" dirty="0" smtClean="0"/>
              <a:t> the same experimental setup, on the same hardware, with the same operating system and memory reclamation scheme, there may be significant overhead </a:t>
            </a:r>
            <a:r>
              <a:rPr lang="en-US" sz="1200" baseline="0" dirty="0" smtClean="0"/>
              <a:t>that </a:t>
            </a:r>
            <a:r>
              <a:rPr lang="en-US" sz="1200" baseline="0" dirty="0" smtClean="0"/>
              <a:t>masks substantial differences in their performance. Experiments don’t measure the performance of operations directly, they measure the operation plus overheard. For example, suppose operation A takes 1 microsecond and operation B takes 500 microseconds. If the overhead is 500 microseconds per operation, then experiments show that operation B seems to be only a factor of 2 slower than operation A, rather than 500 times slower.</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81</a:t>
            </a:fld>
            <a:endParaRPr lang="en-US"/>
          </a:p>
        </p:txBody>
      </p:sp>
    </p:spTree>
    <p:extLst>
      <p:ext uri="{BB962C8B-B14F-4D97-AF65-F5344CB8AC3E}">
        <p14:creationId xmlns:p14="http://schemas.microsoft.com/office/powerpoint/2010/main" val="18994551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experimental set up is really important.</a:t>
            </a:r>
            <a:r>
              <a:rPr lang="en-US" baseline="0" dirty="0" smtClean="0"/>
              <a:t> </a:t>
            </a:r>
            <a:r>
              <a:rPr lang="en-US" dirty="0" smtClean="0"/>
              <a:t>Suppose we</a:t>
            </a:r>
            <a:r>
              <a:rPr lang="en-US" baseline="0" dirty="0" smtClean="0"/>
              <a:t> wish to test the performance of a binary search tree algorithm and we have </a:t>
            </a:r>
            <a:r>
              <a:rPr lang="en-US" dirty="0" smtClean="0"/>
              <a:t> a 2</a:t>
            </a:r>
            <a:r>
              <a:rPr lang="en-US" baseline="0" dirty="0" smtClean="0"/>
              <a:t> socket Intel machine with 48 hardware threads running Linux.</a:t>
            </a:r>
          </a:p>
          <a:p>
            <a:r>
              <a:rPr lang="en-US" baseline="0" dirty="0" smtClean="0"/>
              <a:t>This means there are 48 hardware processors, 24 on each socket. Processors on the same socket have a shared cache, which enables them to read values the written by one another more quickly than the values written by processors on the other socket.</a:t>
            </a:r>
            <a:endParaRPr lang="en-US" dirty="0" smtClean="0"/>
          </a:p>
          <a:p>
            <a:r>
              <a:rPr lang="en-US" dirty="0" smtClean="0"/>
              <a:t>Let’s consider the following experiment that Trevor performed on a fixed implementation of a binary</a:t>
            </a:r>
            <a:r>
              <a:rPr lang="en-US" baseline="0" dirty="0" smtClean="0"/>
              <a:t> search tree: Prefill the tree so that </a:t>
            </a:r>
            <a:r>
              <a:rPr lang="en-US" sz="1200" dirty="0" smtClean="0"/>
              <a:t>it contains 5000 different keys in</a:t>
            </a:r>
            <a:r>
              <a:rPr lang="en-US" sz="1200" baseline="0" dirty="0" smtClean="0"/>
              <a:t> the range 1 to ten thousand. Each process repeatedly picks a random  key from this range and then randomly </a:t>
            </a:r>
            <a:r>
              <a:rPr lang="en-US" sz="1200" baseline="0" dirty="0" smtClean="0"/>
              <a:t>decides </a:t>
            </a:r>
            <a:r>
              <a:rPr lang="en-US" sz="1200" baseline="0" dirty="0" smtClean="0"/>
              <a:t>whether to insert it or delete it.  This continues for 1 second. The total number of operations completed during this time is recorded. This is plotted against the number of processes.</a:t>
            </a:r>
            <a:endParaRPr lang="en-US" baseline="0" dirty="0" smtClean="0"/>
          </a:p>
        </p:txBody>
      </p:sp>
      <p:sp>
        <p:nvSpPr>
          <p:cNvPr id="4" name="Slide Number Placeholder 3"/>
          <p:cNvSpPr>
            <a:spLocks noGrp="1"/>
          </p:cNvSpPr>
          <p:nvPr>
            <p:ph type="sldNum" sz="quarter" idx="10"/>
          </p:nvPr>
        </p:nvSpPr>
        <p:spPr/>
        <p:txBody>
          <a:bodyPr/>
          <a:lstStyle/>
          <a:p>
            <a:fld id="{0BC22942-2FEF-9B41-8A3E-0F35CA5E3A24}" type="slidenum">
              <a:rPr lang="en-US" smtClean="0"/>
              <a:t>82</a:t>
            </a:fld>
            <a:endParaRPr lang="en-US"/>
          </a:p>
        </p:txBody>
      </p:sp>
    </p:spTree>
    <p:extLst>
      <p:ext uri="{BB962C8B-B14F-4D97-AF65-F5344CB8AC3E}">
        <p14:creationId xmlns:p14="http://schemas.microsoft.com/office/powerpoint/2010/main" val="7360656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that all of these are graphs of the same experiment!</a:t>
            </a:r>
            <a:r>
              <a:rPr lang="en-US" baseline="0" dirty="0" smtClean="0"/>
              <a:t> So does this data structure scale with the number of processes? It depends on the experimental setup. </a:t>
            </a:r>
          </a:p>
        </p:txBody>
      </p:sp>
      <p:sp>
        <p:nvSpPr>
          <p:cNvPr id="4" name="Slide Number Placeholder 3"/>
          <p:cNvSpPr>
            <a:spLocks noGrp="1"/>
          </p:cNvSpPr>
          <p:nvPr>
            <p:ph type="sldNum" sz="quarter" idx="10"/>
          </p:nvPr>
        </p:nvSpPr>
        <p:spPr/>
        <p:txBody>
          <a:bodyPr/>
          <a:lstStyle/>
          <a:p>
            <a:fld id="{0BC22942-2FEF-9B41-8A3E-0F35CA5E3A24}" type="slidenum">
              <a:rPr lang="en-US" smtClean="0"/>
              <a:t>83</a:t>
            </a:fld>
            <a:endParaRPr lang="en-US"/>
          </a:p>
        </p:txBody>
      </p:sp>
    </p:spTree>
    <p:extLst>
      <p:ext uri="{BB962C8B-B14F-4D97-AF65-F5344CB8AC3E}">
        <p14:creationId xmlns:p14="http://schemas.microsoft.com/office/powerpoint/2010/main" val="16156449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were 4 different parameters that changed in these experiments: The first was  whether pinning was done.  (I’ll explain what this is later.) The 2</a:t>
            </a:r>
            <a:r>
              <a:rPr lang="en-US" baseline="30000" dirty="0" smtClean="0"/>
              <a:t>nd</a:t>
            </a:r>
            <a:r>
              <a:rPr lang="en-US" baseline="0" dirty="0" smtClean="0"/>
              <a:t> was what memory allocator was used.</a:t>
            </a:r>
          </a:p>
          <a:p>
            <a:r>
              <a:rPr lang="en-US" baseline="0" dirty="0" smtClean="0"/>
              <a:t>The 3</a:t>
            </a:r>
            <a:r>
              <a:rPr lang="en-US" baseline="30000" dirty="0" smtClean="0"/>
              <a:t>rd</a:t>
            </a:r>
            <a:r>
              <a:rPr lang="en-US" baseline="0" dirty="0" smtClean="0"/>
              <a:t>  was whether memory reclamation was done (using epoch based reclamation) and if it was done, whether object pools were also used.</a:t>
            </a:r>
          </a:p>
          <a:p>
            <a:r>
              <a:rPr lang="en-US" baseline="0" dirty="0" smtClean="0"/>
              <a:t>The graph is hard to read, but using the first option for each of these parameters gives quite good scalability, and using the second option for the last 3 gives terrible scaling.</a:t>
            </a:r>
            <a:endParaRPr lang="en-US"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84</a:t>
            </a:fld>
            <a:endParaRPr lang="en-US"/>
          </a:p>
        </p:txBody>
      </p:sp>
    </p:spTree>
    <p:extLst>
      <p:ext uri="{BB962C8B-B14F-4D97-AF65-F5344CB8AC3E}">
        <p14:creationId xmlns:p14="http://schemas.microsoft.com/office/powerpoint/2010/main" val="13451141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overhead due to the memory allocator can be very large. This graph</a:t>
            </a:r>
            <a:r>
              <a:rPr lang="en-US" baseline="0" dirty="0" smtClean="0"/>
              <a:t> compares the overhead of two different memory allocators: </a:t>
            </a:r>
            <a:r>
              <a:rPr lang="en-US" baseline="0" dirty="0" err="1" smtClean="0"/>
              <a:t>malloc</a:t>
            </a:r>
            <a:r>
              <a:rPr lang="en-US" baseline="0" dirty="0" smtClean="0"/>
              <a:t> and </a:t>
            </a:r>
            <a:r>
              <a:rPr lang="en-US" baseline="0" dirty="0" err="1" smtClean="0"/>
              <a:t>jemalloc</a:t>
            </a:r>
            <a:r>
              <a:rPr lang="en-US" baseline="0" dirty="0" smtClean="0"/>
              <a:t>.</a:t>
            </a:r>
          </a:p>
          <a:p>
            <a:r>
              <a:rPr lang="en-US" baseline="0" dirty="0" err="1" smtClean="0"/>
              <a:t>malloc</a:t>
            </a:r>
            <a:r>
              <a:rPr lang="en-US" baseline="0" dirty="0" smtClean="0"/>
              <a:t> is the standard allocator, which serializes </a:t>
            </a:r>
            <a:r>
              <a:rPr lang="en-US" baseline="0" dirty="0" smtClean="0"/>
              <a:t>processors. </a:t>
            </a:r>
            <a:r>
              <a:rPr lang="en-US" baseline="0" dirty="0" err="1" smtClean="0"/>
              <a:t>jemalloc</a:t>
            </a:r>
            <a:r>
              <a:rPr lang="en-US" baseline="0" dirty="0" smtClean="0"/>
              <a:t> pre-allocates a chunk of memory to each process to avoid contention and only allocates from a common pool when a process runs out of its allocation.</a:t>
            </a:r>
          </a:p>
          <a:p>
            <a:r>
              <a:rPr lang="en-US" baseline="0" dirty="0" smtClean="0"/>
              <a:t>In this experiment, Trevor used the same system, but considered a dummy algorithm in which each operation simply allocates space for an integer variable, generates a random key, stores it in the variable, and then frees the variable.</a:t>
            </a:r>
          </a:p>
        </p:txBody>
      </p:sp>
      <p:sp>
        <p:nvSpPr>
          <p:cNvPr id="4" name="Slide Number Placeholder 3"/>
          <p:cNvSpPr>
            <a:spLocks noGrp="1"/>
          </p:cNvSpPr>
          <p:nvPr>
            <p:ph type="sldNum" sz="quarter" idx="10"/>
          </p:nvPr>
        </p:nvSpPr>
        <p:spPr/>
        <p:txBody>
          <a:bodyPr/>
          <a:lstStyle/>
          <a:p>
            <a:fld id="{0BC22942-2FEF-9B41-8A3E-0F35CA5E3A24}" type="slidenum">
              <a:rPr lang="en-US" smtClean="0"/>
              <a:t>85</a:t>
            </a:fld>
            <a:endParaRPr lang="en-US"/>
          </a:p>
        </p:txBody>
      </p:sp>
    </p:spTree>
    <p:extLst>
      <p:ext uri="{BB962C8B-B14F-4D97-AF65-F5344CB8AC3E}">
        <p14:creationId xmlns:p14="http://schemas.microsoft.com/office/powerpoint/2010/main" val="12970151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Pinning means that the processes were assigned to fixed hardware processors (if possible on the same socket), instead of letting the operating system do the assignment as it pleases (which usually means evenly distributed between the 2 sockets). </a:t>
            </a:r>
            <a:r>
              <a:rPr lang="en-US" dirty="0" smtClean="0"/>
              <a:t>This experiment was performed</a:t>
            </a:r>
            <a:r>
              <a:rPr lang="en-US" baseline="0" dirty="0" smtClean="0"/>
              <a:t> on a </a:t>
            </a:r>
            <a:r>
              <a:rPr lang="en-US" dirty="0" smtClean="0"/>
              <a:t>2-socket 72-h/w thread intel machine running Linux. There were two implementations of a concurrent AVL tree that were compared, one using standard transactional</a:t>
            </a:r>
            <a:r>
              <a:rPr lang="en-US" baseline="0" dirty="0" smtClean="0"/>
              <a:t> lock elision and the other using a NUMA aware version: This means that it was optimized to handle the fact that some processors could be on different sockets.</a:t>
            </a:r>
            <a:r>
              <a:rPr lang="en-US" dirty="0" smtClean="0"/>
              <a:t>			</a:t>
            </a:r>
          </a:p>
          <a:p>
            <a:r>
              <a:rPr lang="en-US" dirty="0" smtClean="0"/>
              <a:t>The graph on the left was run with thread pinning.</a:t>
            </a:r>
            <a:r>
              <a:rPr lang="en-US" baseline="0" dirty="0" smtClean="0"/>
              <a:t> Up to 36 processors, they were all placed on the first socket, so there was not much difference between the two algorithms. But once more processors were added, the performance of the regular TLE algorithm suffered a lot, showing the advantage of using the NUMA aware algorithm. In the graph on the right, there was no thread pinning and the effects of non-uniform memory access on the performance of the regular version of TLE started with as few as 2 threads.</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86</a:t>
            </a:fld>
            <a:endParaRPr lang="en-US"/>
          </a:p>
        </p:txBody>
      </p:sp>
    </p:spTree>
    <p:extLst>
      <p:ext uri="{BB962C8B-B14F-4D97-AF65-F5344CB8AC3E}">
        <p14:creationId xmlns:p14="http://schemas.microsoft.com/office/powerpoint/2010/main" val="17314221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an experiment that Trevor ran which shows that parameters of memory reclamation can affect different concurrent data structures very differently,</a:t>
            </a:r>
            <a:r>
              <a:rPr lang="en-US" baseline="0" dirty="0" smtClean="0"/>
              <a:t> specifically an AVL tree (in blue) and  a chromatic tree (in red). </a:t>
            </a:r>
            <a:r>
              <a:rPr lang="en-US" dirty="0" smtClean="0"/>
              <a:t>In this experiment,</a:t>
            </a:r>
            <a:r>
              <a:rPr lang="en-US" baseline="0" dirty="0" smtClean="0"/>
              <a:t> </a:t>
            </a:r>
            <a:r>
              <a:rPr lang="en-US" dirty="0" smtClean="0"/>
              <a:t>memory reclamation was done using automatic garbage collection,</a:t>
            </a:r>
            <a:r>
              <a:rPr lang="en-US" baseline="0" dirty="0" smtClean="0"/>
              <a:t> which was triggered when the amount of memory used </a:t>
            </a:r>
            <a:r>
              <a:rPr lang="en-US" dirty="0" smtClean="0"/>
              <a:t>reached a given threshold.</a:t>
            </a:r>
            <a:r>
              <a:rPr lang="en-US" baseline="0" dirty="0" smtClean="0"/>
              <a:t> If you only compared these two data structures using a threshold of 1 GB, your experiment would unfairly conclude that AVL trees perform better than chromatic trees.</a:t>
            </a:r>
            <a:r>
              <a:rPr lang="en-US" dirty="0" smtClean="0"/>
              <a:t>				</a:t>
            </a:r>
          </a:p>
        </p:txBody>
      </p:sp>
      <p:sp>
        <p:nvSpPr>
          <p:cNvPr id="4" name="Slide Number Placeholder 3"/>
          <p:cNvSpPr>
            <a:spLocks noGrp="1"/>
          </p:cNvSpPr>
          <p:nvPr>
            <p:ph type="sldNum" sz="quarter" idx="10"/>
          </p:nvPr>
        </p:nvSpPr>
        <p:spPr/>
        <p:txBody>
          <a:bodyPr/>
          <a:lstStyle/>
          <a:p>
            <a:fld id="{0BC22942-2FEF-9B41-8A3E-0F35CA5E3A24}" type="slidenum">
              <a:rPr lang="en-US" smtClean="0"/>
              <a:t>87</a:t>
            </a:fld>
            <a:endParaRPr lang="en-US"/>
          </a:p>
        </p:txBody>
      </p:sp>
    </p:spTree>
    <p:extLst>
      <p:ext uri="{BB962C8B-B14F-4D97-AF65-F5344CB8AC3E}">
        <p14:creationId xmlns:p14="http://schemas.microsoft.com/office/powerpoint/2010/main" val="14580725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testing</a:t>
            </a:r>
            <a:r>
              <a:rPr lang="en-US" baseline="0" dirty="0" smtClean="0"/>
              <a:t> the performance of a concurrent unbalanced binary search tree, Trevor noticed what seemed to be a significant scalability problem. He was using a </a:t>
            </a:r>
            <a:r>
              <a:rPr lang="en-US" dirty="0" smtClean="0"/>
              <a:t>2-socket 128-h/w thread SPARC machine running Solaris.</a:t>
            </a:r>
          </a:p>
          <a:p>
            <a:r>
              <a:rPr lang="en-US" dirty="0" smtClean="0"/>
              <a:t>For a few seconds, he performed</a:t>
            </a:r>
            <a:r>
              <a:rPr lang="en-US" baseline="0" dirty="0" smtClean="0"/>
              <a:t> searches for randomly generated keys in the range [1..1,000,000]  in a fixed </a:t>
            </a:r>
            <a:r>
              <a:rPr lang="en-US" baseline="0" dirty="0" smtClean="0"/>
              <a:t>b</a:t>
            </a:r>
            <a:r>
              <a:rPr lang="en-US" dirty="0" smtClean="0"/>
              <a:t>inary </a:t>
            </a:r>
            <a:r>
              <a:rPr lang="en-US" dirty="0" smtClean="0"/>
              <a:t>search tree</a:t>
            </a:r>
            <a:r>
              <a:rPr lang="en-US" baseline="0" dirty="0" smtClean="0"/>
              <a:t> with 500,000 elements.</a:t>
            </a:r>
          </a:p>
          <a:p>
            <a:r>
              <a:rPr lang="en-US" baseline="0" dirty="0" smtClean="0"/>
              <a:t>After about 36 threads, the throughput started to decrease. </a:t>
            </a:r>
            <a:r>
              <a:rPr lang="en-US" dirty="0" smtClean="0"/>
              <a:t>The  problem was that each</a:t>
            </a:r>
            <a:r>
              <a:rPr lang="en-US" baseline="0" dirty="0" smtClean="0"/>
              <a:t> process </a:t>
            </a:r>
            <a:r>
              <a:rPr lang="en-US" dirty="0" smtClean="0"/>
              <a:t>was checking the system time after each operation it performed</a:t>
            </a:r>
            <a:r>
              <a:rPr lang="en-US" baseline="0" dirty="0" smtClean="0"/>
              <a:t> to see whether it should stop.</a:t>
            </a:r>
          </a:p>
          <a:p>
            <a:r>
              <a:rPr lang="en-US" dirty="0" smtClean="0"/>
              <a:t>On these machines, reading the system time is quite expensive, since it involves a CAS.</a:t>
            </a:r>
          </a:p>
          <a:p>
            <a:r>
              <a:rPr lang="en-US" dirty="0" smtClean="0"/>
              <a:t>When he significantly reduced the frequency with which the system</a:t>
            </a:r>
            <a:r>
              <a:rPr lang="en-US" baseline="0" dirty="0" smtClean="0"/>
              <a:t> time was checked to once every 50 operations, the scalability problem disappeared.</a:t>
            </a:r>
            <a:endParaRPr lang="en-US" dirty="0" smtClean="0"/>
          </a:p>
          <a:p>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88</a:t>
            </a:fld>
            <a:endParaRPr lang="en-US"/>
          </a:p>
        </p:txBody>
      </p:sp>
    </p:spTree>
    <p:extLst>
      <p:ext uri="{BB962C8B-B14F-4D97-AF65-F5344CB8AC3E}">
        <p14:creationId xmlns:p14="http://schemas.microsoft.com/office/powerpoint/2010/main" val="4164637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demonstrate</a:t>
            </a:r>
            <a:r>
              <a:rPr lang="en-US" baseline="0" dirty="0" smtClean="0"/>
              <a:t> the overhead of timing and random number generation</a:t>
            </a:r>
            <a:r>
              <a:rPr lang="en-US" dirty="0" smtClean="0"/>
              <a:t>, Trevor ran</a:t>
            </a:r>
            <a:r>
              <a:rPr lang="en-US" baseline="0" dirty="0" smtClean="0"/>
              <a:t> another experiment on a 4-socket 64 processor AMD system running Linux, </a:t>
            </a:r>
            <a:r>
              <a:rPr lang="en-US" baseline="0" dirty="0" smtClean="0"/>
              <a:t>where </a:t>
            </a:r>
            <a:r>
              <a:rPr lang="en-US" baseline="0" dirty="0" smtClean="0"/>
              <a:t>reading the system time is significantly less expensive than on the Solaris machine. It considered a dummy data structure, where operations do nothing. The experiment just generated random inputs, which were not used, and counted the number of operations performed by each process. In one trial, each process checked the system time after every operation </a:t>
            </a:r>
            <a:r>
              <a:rPr lang="en-US" baseline="0" dirty="0" smtClean="0"/>
              <a:t>it </a:t>
            </a:r>
            <a:r>
              <a:rPr lang="en-US" baseline="0" dirty="0" smtClean="0"/>
              <a:t>performed, in other trials, after every 50 operations or 100 operations. This graph show that there is significant </a:t>
            </a:r>
            <a:r>
              <a:rPr lang="en-US" baseline="0" dirty="0" smtClean="0"/>
              <a:t>overhead </a:t>
            </a:r>
            <a:r>
              <a:rPr lang="en-US" baseline="0" dirty="0" smtClean="0"/>
              <a:t>in the first case, but not much difference between the second and third cases. Performing such experiments can help you decide if your experimental set-up has too much overhead. It can also tell you how to choose the frequency with which the system time is checked.</a:t>
            </a:r>
          </a:p>
        </p:txBody>
      </p:sp>
      <p:sp>
        <p:nvSpPr>
          <p:cNvPr id="4" name="Slide Number Placeholder 3"/>
          <p:cNvSpPr>
            <a:spLocks noGrp="1"/>
          </p:cNvSpPr>
          <p:nvPr>
            <p:ph type="sldNum" sz="quarter" idx="10"/>
          </p:nvPr>
        </p:nvSpPr>
        <p:spPr/>
        <p:txBody>
          <a:bodyPr/>
          <a:lstStyle/>
          <a:p>
            <a:fld id="{0BC22942-2FEF-9B41-8A3E-0F35CA5E3A24}" type="slidenum">
              <a:rPr lang="en-US" smtClean="0"/>
              <a:t>89</a:t>
            </a:fld>
            <a:endParaRPr lang="en-US"/>
          </a:p>
        </p:txBody>
      </p:sp>
    </p:spTree>
    <p:extLst>
      <p:ext uri="{BB962C8B-B14F-4D97-AF65-F5344CB8AC3E}">
        <p14:creationId xmlns:p14="http://schemas.microsoft.com/office/powerpoint/2010/main" val="193369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this</a:t>
            </a:r>
            <a:r>
              <a:rPr lang="en-US" sz="1200" kern="1200" baseline="0" dirty="0" smtClean="0">
                <a:solidFill>
                  <a:schemeClr val="tx1"/>
                </a:solidFill>
                <a:latin typeface="+mn-lt"/>
                <a:ea typeface="+mn-ea"/>
                <a:cs typeface="+mn-cs"/>
              </a:rPr>
              <a:t> isn’t the key it is looking for,</a:t>
            </a:r>
            <a:r>
              <a:rPr lang="en-US" sz="1200" kern="1200" dirty="0" smtClean="0">
                <a:solidFill>
                  <a:schemeClr val="tx1"/>
                </a:solidFill>
                <a:latin typeface="+mn-lt"/>
                <a:ea typeface="+mn-ea"/>
                <a:cs typeface="+mn-cs"/>
              </a:rPr>
              <a:t> it</a:t>
            </a:r>
            <a:r>
              <a:rPr lang="en-US" sz="1200" kern="1200" baseline="0" dirty="0" smtClean="0">
                <a:solidFill>
                  <a:schemeClr val="tx1"/>
                </a:solidFill>
                <a:latin typeface="+mn-lt"/>
                <a:ea typeface="+mn-ea"/>
                <a:cs typeface="+mn-cs"/>
              </a:rPr>
              <a:t> also </a:t>
            </a:r>
            <a:r>
              <a:rPr lang="en-US" sz="1200" kern="1200" dirty="0" smtClean="0">
                <a:solidFill>
                  <a:schemeClr val="tx1"/>
                </a:solidFill>
                <a:latin typeface="+mn-lt"/>
                <a:ea typeface="+mn-ea"/>
                <a:cs typeface="+mn-cs"/>
              </a:rPr>
              <a:t>locks the next node,</a:t>
            </a:r>
          </a:p>
        </p:txBody>
      </p:sp>
      <p:sp>
        <p:nvSpPr>
          <p:cNvPr id="4" name="Slide Number Placeholder 3"/>
          <p:cNvSpPr>
            <a:spLocks noGrp="1"/>
          </p:cNvSpPr>
          <p:nvPr>
            <p:ph type="sldNum" sz="quarter" idx="10"/>
          </p:nvPr>
        </p:nvSpPr>
        <p:spPr/>
        <p:txBody>
          <a:bodyPr/>
          <a:lstStyle/>
          <a:p>
            <a:fld id="{68040A9F-099B-2545-A603-2AB69908A127}" type="slidenum">
              <a:rPr lang="en-US" smtClean="0"/>
              <a:t>9</a:t>
            </a:fld>
            <a:endParaRPr lang="en-US"/>
          </a:p>
        </p:txBody>
      </p:sp>
    </p:spTree>
    <p:extLst>
      <p:ext uri="{BB962C8B-B14F-4D97-AF65-F5344CB8AC3E}">
        <p14:creationId xmlns:p14="http://schemas.microsoft.com/office/powerpoint/2010/main" val="20540767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Papers which describe a slightly new concurrent data structure (for example, a small variation of an existing data structure or a data structure obtained using known techniques),</a:t>
            </a:r>
            <a:r>
              <a:rPr lang="en-US" baseline="0" dirty="0" smtClean="0"/>
              <a:t> </a:t>
            </a:r>
            <a:r>
              <a:rPr lang="en-US" dirty="0" smtClean="0"/>
              <a:t>together with</a:t>
            </a:r>
            <a:r>
              <a:rPr lang="en-US" baseline="0" dirty="0" smtClean="0"/>
              <a:t> </a:t>
            </a:r>
            <a:r>
              <a:rPr lang="en-US" dirty="0" smtClean="0"/>
              <a:t>experiments on which it performs better than some other existing data structures are not worthy of publication in top conferences and journals. Unfortunately, many such papers are submitted.</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90</a:t>
            </a:fld>
            <a:endParaRPr lang="en-US"/>
          </a:p>
        </p:txBody>
      </p:sp>
    </p:spTree>
    <p:extLst>
      <p:ext uri="{BB962C8B-B14F-4D97-AF65-F5344CB8AC3E}">
        <p14:creationId xmlns:p14="http://schemas.microsoft.com/office/powerpoint/2010/main" val="4442407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hand, papers with a new or simpler algorithmic idea, but without experiments or with performance results that are comparable to (or even slightly worse than) existing data structures,  are often automatically rejected "since they aren't practical".</a:t>
            </a:r>
          </a:p>
          <a:p>
            <a:r>
              <a:rPr lang="en-US" dirty="0" smtClean="0"/>
              <a:t>This</a:t>
            </a:r>
            <a:r>
              <a:rPr lang="en-US" baseline="0" dirty="0" smtClean="0"/>
              <a:t> is wrong. </a:t>
            </a:r>
            <a:r>
              <a:rPr lang="en-US" dirty="0" smtClean="0"/>
              <a:t>Our community should NOT be fixated on seeing a large performance  improvement.</a:t>
            </a:r>
            <a:r>
              <a:rPr lang="en-US" baseline="0" dirty="0" smtClean="0"/>
              <a:t> Our research goals are discovering new principles and new algorithmic ideas. Other researchers may be able to build on the approach or combine it with other existing approaches to engineer a very efficient data structure in general or for a specific application.</a:t>
            </a:r>
          </a:p>
        </p:txBody>
      </p:sp>
      <p:sp>
        <p:nvSpPr>
          <p:cNvPr id="4" name="Slide Number Placeholder 3"/>
          <p:cNvSpPr>
            <a:spLocks noGrp="1"/>
          </p:cNvSpPr>
          <p:nvPr>
            <p:ph type="sldNum" sz="quarter" idx="10"/>
          </p:nvPr>
        </p:nvSpPr>
        <p:spPr/>
        <p:txBody>
          <a:bodyPr/>
          <a:lstStyle/>
          <a:p>
            <a:fld id="{0BC22942-2FEF-9B41-8A3E-0F35CA5E3A24}" type="slidenum">
              <a:rPr lang="en-US" smtClean="0"/>
              <a:t>91</a:t>
            </a:fld>
            <a:endParaRPr lang="en-US"/>
          </a:p>
        </p:txBody>
      </p:sp>
    </p:spTree>
    <p:extLst>
      <p:ext uri="{BB962C8B-B14F-4D97-AF65-F5344CB8AC3E}">
        <p14:creationId xmlns:p14="http://schemas.microsoft.com/office/powerpoint/2010/main" val="3692849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Don’t falsely advertise your concurrent data structure. Don't just present </a:t>
            </a:r>
            <a:r>
              <a:rPr lang="en-US" sz="1200" dirty="0" smtClean="0"/>
              <a:t>the experiments in which your concurrent data structure performs best and suppress the experiments where it performs worse than other data structures. </a:t>
            </a:r>
            <a:r>
              <a:rPr lang="en-US" baseline="0" dirty="0" smtClean="0"/>
              <a:t>Testing should be comprehensive.</a:t>
            </a:r>
          </a:p>
          <a:p>
            <a:pPr marL="0" lvl="0" indent="0">
              <a:lnSpc>
                <a:spcPct val="100000"/>
              </a:lnSpc>
              <a:spcBef>
                <a:spcPts val="0"/>
              </a:spcBef>
              <a:spcAft>
                <a:spcPts val="0"/>
              </a:spcAft>
              <a:buClrTx/>
              <a:buSzTx/>
              <a:buNone/>
            </a:pPr>
            <a:r>
              <a:rPr lang="en-US" baseline="0" dirty="0" smtClean="0"/>
              <a:t>Conversely, if </a:t>
            </a:r>
            <a:r>
              <a:rPr lang="en-US" sz="1200" dirty="0" smtClean="0"/>
              <a:t>experiments show that a new concurrent data structure doesn’t always significantly outperform all existing data structures,</a:t>
            </a:r>
            <a:r>
              <a:rPr lang="en-US" sz="1200" baseline="0" dirty="0" smtClean="0"/>
              <a:t> </a:t>
            </a:r>
            <a:r>
              <a:rPr lang="en-US" sz="1200" dirty="0" smtClean="0"/>
              <a:t>don’t necessarily reject the paper. Otherwise you encourage</a:t>
            </a:r>
            <a:r>
              <a:rPr lang="en-US" sz="1200" baseline="0" dirty="0" smtClean="0"/>
              <a:t> the bad </a:t>
            </a:r>
            <a:r>
              <a:rPr lang="en-US" sz="1200" baseline="0" dirty="0" err="1" smtClean="0"/>
              <a:t>behaviour</a:t>
            </a:r>
            <a:r>
              <a:rPr lang="en-US" sz="1200" baseline="0" dirty="0" smtClean="0"/>
              <a:t> I just mentioned.</a:t>
            </a:r>
            <a:endParaRPr lang="en-US" sz="120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BC22942-2FEF-9B41-8A3E-0F35CA5E3A24}" type="slidenum">
              <a:rPr lang="en-US" smtClean="0"/>
              <a:t>92</a:t>
            </a:fld>
            <a:endParaRPr lang="en-US"/>
          </a:p>
        </p:txBody>
      </p:sp>
    </p:spTree>
    <p:extLst>
      <p:ext uri="{BB962C8B-B14F-4D97-AF65-F5344CB8AC3E}">
        <p14:creationId xmlns:p14="http://schemas.microsoft.com/office/powerpoint/2010/main" val="16845796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following statement in the PODC 2017 call for papers also applies to experimental work. We should make sure that there are some members of each program committee for PODC who understand how experiments should be performed and reject papers that don’t do it properly. (See the Evaluate </a:t>
            </a:r>
            <a:r>
              <a:rPr lang="en-US" baseline="0" dirty="0" err="1" smtClean="0"/>
              <a:t>Collaboratory</a:t>
            </a:r>
            <a:r>
              <a:rPr lang="en-US" baseline="0" dirty="0" smtClean="0"/>
              <a:t> </a:t>
            </a:r>
            <a:r>
              <a:rPr lang="en-US" baseline="0" dirty="0" err="1" smtClean="0"/>
              <a:t>evaluate.inf.usi.ch</a:t>
            </a:r>
            <a:r>
              <a:rPr lang="en-US" baseline="0" dirty="0" smtClean="0"/>
              <a:t>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BC22942-2FEF-9B41-8A3E-0F35CA5E3A24}" type="slidenum">
              <a:rPr lang="en-US" smtClean="0"/>
              <a:t>93</a:t>
            </a:fld>
            <a:endParaRPr lang="en-US"/>
          </a:p>
        </p:txBody>
      </p:sp>
    </p:spTree>
    <p:extLst>
      <p:ext uri="{BB962C8B-B14F-4D97-AF65-F5344CB8AC3E}">
        <p14:creationId xmlns:p14="http://schemas.microsoft.com/office/powerpoint/2010/main" val="16209222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different directions for research in concurrent data structures. It would be good to develop</a:t>
            </a:r>
            <a:r>
              <a:rPr lang="en-US" baseline="0" dirty="0" smtClean="0"/>
              <a:t> a real understanding of the effects of different design decisions on the performance of concurrent data structures, the way that interface designers understand the effects of various components on usability. We could then have a toolkit of different techniques to help produce efficient concurrent data structures. One particularly important component is better memory reclamation for use with lock-free and wait-free data structures. As I mentioned earlier, easy to use tools for checking proofs and for verification of concurrent data structures would make it much easier for us to prove properties of new concurrent data structures. It would be nice to identify other, more efficient, relaxed data structures that are useful for various applications. Concurrent data structures that take into account the fact that accessing different memory cells can be faster for some processes than for others will be increasingly important, as will concurrent data structures that address the weaker memory consistency models that are provided by real machines. Concurrent data structures that effectively employ non-volatile memory could be very useful.</a:t>
            </a:r>
            <a:endParaRPr lang="en-US" dirty="0" smtClean="0"/>
          </a:p>
          <a:p>
            <a:r>
              <a:rPr lang="en-US" dirty="0" smtClean="0"/>
              <a:t>As I mentioned earlier, there have not been many amortized analyses</a:t>
            </a:r>
            <a:r>
              <a:rPr lang="en-US" baseline="0" dirty="0" smtClean="0"/>
              <a:t> of the step complexity of non-blocking  data structures. </a:t>
            </a:r>
            <a:r>
              <a:rPr lang="en-US" dirty="0" smtClean="0"/>
              <a:t>And, of course, I always think that lower bounds are interesting.</a:t>
            </a:r>
            <a:endParaRPr lang="en-US" dirty="0"/>
          </a:p>
        </p:txBody>
      </p:sp>
      <p:sp>
        <p:nvSpPr>
          <p:cNvPr id="4" name="Slide Number Placeholder 3"/>
          <p:cNvSpPr>
            <a:spLocks noGrp="1"/>
          </p:cNvSpPr>
          <p:nvPr>
            <p:ph type="sldNum" sz="quarter" idx="10"/>
          </p:nvPr>
        </p:nvSpPr>
        <p:spPr/>
        <p:txBody>
          <a:bodyPr/>
          <a:lstStyle/>
          <a:p>
            <a:fld id="{0BC22942-2FEF-9B41-8A3E-0F35CA5E3A24}" type="slidenum">
              <a:rPr lang="en-US" smtClean="0"/>
              <a:t>94</a:t>
            </a:fld>
            <a:endParaRPr lang="en-US"/>
          </a:p>
        </p:txBody>
      </p:sp>
    </p:spTree>
    <p:extLst>
      <p:ext uri="{BB962C8B-B14F-4D97-AF65-F5344CB8AC3E}">
        <p14:creationId xmlns:p14="http://schemas.microsoft.com/office/powerpoint/2010/main" val="204286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101EB4-60CF-214E-BF91-B66F05F14D23}" type="datetimeFigureOut">
              <a:rPr lang="en-US" smtClean="0"/>
              <a:t>8/7/16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88681-6AFE-3A4E-886D-24B36661429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04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101EB4-60CF-214E-BF91-B66F05F14D23}" type="datetimeFigureOut">
              <a:rPr lang="en-US" smtClean="0"/>
              <a:t>8/7/16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88681-6AFE-3A4E-886D-24B36661429C}" type="slidenum">
              <a:rPr lang="en-US" smtClean="0"/>
              <a:t>‹#›</a:t>
            </a:fld>
            <a:endParaRPr lang="en-US"/>
          </a:p>
        </p:txBody>
      </p:sp>
    </p:spTree>
    <p:extLst>
      <p:ext uri="{BB962C8B-B14F-4D97-AF65-F5344CB8AC3E}">
        <p14:creationId xmlns:p14="http://schemas.microsoft.com/office/powerpoint/2010/main" val="84819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101EB4-60CF-214E-BF91-B66F05F14D23}" type="datetimeFigureOut">
              <a:rPr lang="en-US" smtClean="0"/>
              <a:t>8/7/16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88681-6AFE-3A4E-886D-24B36661429C}" type="slidenum">
              <a:rPr lang="en-US" smtClean="0"/>
              <a:t>‹#›</a:t>
            </a:fld>
            <a:endParaRPr lang="en-US"/>
          </a:p>
        </p:txBody>
      </p:sp>
    </p:spTree>
    <p:extLst>
      <p:ext uri="{BB962C8B-B14F-4D97-AF65-F5344CB8AC3E}">
        <p14:creationId xmlns:p14="http://schemas.microsoft.com/office/powerpoint/2010/main" val="68194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101EB4-60CF-214E-BF91-B66F05F14D23}" type="datetimeFigureOut">
              <a:rPr lang="en-US" smtClean="0"/>
              <a:t>8/7/16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88681-6AFE-3A4E-886D-24B36661429C}" type="slidenum">
              <a:rPr lang="en-US" smtClean="0"/>
              <a:t>‹#›</a:t>
            </a:fld>
            <a:endParaRPr lang="en-US"/>
          </a:p>
        </p:txBody>
      </p:sp>
    </p:spTree>
    <p:extLst>
      <p:ext uri="{BB962C8B-B14F-4D97-AF65-F5344CB8AC3E}">
        <p14:creationId xmlns:p14="http://schemas.microsoft.com/office/powerpoint/2010/main" val="90088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01EB4-60CF-214E-BF91-B66F05F14D23}" type="datetimeFigureOut">
              <a:rPr lang="en-US" smtClean="0"/>
              <a:t>8/7/16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88681-6AFE-3A4E-886D-24B36661429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1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101EB4-60CF-214E-BF91-B66F05F14D23}" type="datetimeFigureOut">
              <a:rPr lang="en-US" smtClean="0"/>
              <a:t>8/7/16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88681-6AFE-3A4E-886D-24B36661429C}" type="slidenum">
              <a:rPr lang="en-US" smtClean="0"/>
              <a:t>‹#›</a:t>
            </a:fld>
            <a:endParaRPr lang="en-US"/>
          </a:p>
        </p:txBody>
      </p:sp>
    </p:spTree>
    <p:extLst>
      <p:ext uri="{BB962C8B-B14F-4D97-AF65-F5344CB8AC3E}">
        <p14:creationId xmlns:p14="http://schemas.microsoft.com/office/powerpoint/2010/main" val="12227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101EB4-60CF-214E-BF91-B66F05F14D23}" type="datetimeFigureOut">
              <a:rPr lang="en-US" smtClean="0"/>
              <a:t>8/7/16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88681-6AFE-3A4E-886D-24B36661429C}" type="slidenum">
              <a:rPr lang="en-US" smtClean="0"/>
              <a:t>‹#›</a:t>
            </a:fld>
            <a:endParaRPr lang="en-US"/>
          </a:p>
        </p:txBody>
      </p:sp>
    </p:spTree>
    <p:extLst>
      <p:ext uri="{BB962C8B-B14F-4D97-AF65-F5344CB8AC3E}">
        <p14:creationId xmlns:p14="http://schemas.microsoft.com/office/powerpoint/2010/main" val="93835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101EB4-60CF-214E-BF91-B66F05F14D23}" type="datetimeFigureOut">
              <a:rPr lang="en-US" smtClean="0"/>
              <a:t>8/7/16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88681-6AFE-3A4E-886D-24B36661429C}" type="slidenum">
              <a:rPr lang="en-US" smtClean="0"/>
              <a:t>‹#›</a:t>
            </a:fld>
            <a:endParaRPr lang="en-US"/>
          </a:p>
        </p:txBody>
      </p:sp>
    </p:spTree>
    <p:extLst>
      <p:ext uri="{BB962C8B-B14F-4D97-AF65-F5344CB8AC3E}">
        <p14:creationId xmlns:p14="http://schemas.microsoft.com/office/powerpoint/2010/main" val="199767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101EB4-60CF-214E-BF91-B66F05F14D23}" type="datetimeFigureOut">
              <a:rPr lang="en-US" smtClean="0"/>
              <a:t>8/7/16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3188681-6AFE-3A4E-886D-24B36661429C}" type="slidenum">
              <a:rPr lang="en-US" smtClean="0"/>
              <a:t>‹#›</a:t>
            </a:fld>
            <a:endParaRPr lang="en-US"/>
          </a:p>
        </p:txBody>
      </p:sp>
    </p:spTree>
    <p:extLst>
      <p:ext uri="{BB962C8B-B14F-4D97-AF65-F5344CB8AC3E}">
        <p14:creationId xmlns:p14="http://schemas.microsoft.com/office/powerpoint/2010/main" val="123405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A101EB4-60CF-214E-BF91-B66F05F14D23}" type="datetimeFigureOut">
              <a:rPr lang="en-US" smtClean="0"/>
              <a:t>8/7/16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188681-6AFE-3A4E-886D-24B36661429C}" type="slidenum">
              <a:rPr lang="en-US" smtClean="0"/>
              <a:t>‹#›</a:t>
            </a:fld>
            <a:endParaRPr lang="en-US"/>
          </a:p>
        </p:txBody>
      </p:sp>
    </p:spTree>
    <p:extLst>
      <p:ext uri="{BB962C8B-B14F-4D97-AF65-F5344CB8AC3E}">
        <p14:creationId xmlns:p14="http://schemas.microsoft.com/office/powerpoint/2010/main" val="32863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01EB4-60CF-214E-BF91-B66F05F14D23}" type="datetimeFigureOut">
              <a:rPr lang="en-US" smtClean="0"/>
              <a:t>8/7/16</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C3188681-6AFE-3A4E-886D-24B36661429C}" type="slidenum">
              <a:rPr lang="en-US" smtClean="0"/>
              <a:t>‹#›</a:t>
            </a:fld>
            <a:endParaRPr lang="en-US"/>
          </a:p>
        </p:txBody>
      </p:sp>
    </p:spTree>
    <p:extLst>
      <p:ext uri="{BB962C8B-B14F-4D97-AF65-F5344CB8AC3E}">
        <p14:creationId xmlns:p14="http://schemas.microsoft.com/office/powerpoint/2010/main" val="50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101EB4-60CF-214E-BF91-B66F05F14D23}" type="datetimeFigureOut">
              <a:rPr lang="en-US" smtClean="0"/>
              <a:t>8/7/16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188681-6AFE-3A4E-886D-24B36661429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6427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5.tif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chart" Target="../charts/chart1.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8.tif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9.tif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Concurrent</a:t>
            </a:r>
            <a:br>
              <a:rPr lang="en-US" dirty="0" smtClean="0"/>
            </a:br>
            <a:r>
              <a:rPr lang="en-US" dirty="0" smtClean="0"/>
              <a:t>Data Structures</a:t>
            </a:r>
            <a:endParaRPr lang="en-US" dirty="0"/>
          </a:p>
        </p:txBody>
      </p:sp>
      <p:sp>
        <p:nvSpPr>
          <p:cNvPr id="3" name="Subtitle 2"/>
          <p:cNvSpPr>
            <a:spLocks noGrp="1"/>
          </p:cNvSpPr>
          <p:nvPr>
            <p:ph type="subTitle" idx="1"/>
          </p:nvPr>
        </p:nvSpPr>
        <p:spPr/>
        <p:txBody>
          <a:bodyPr/>
          <a:lstStyle/>
          <a:p>
            <a:r>
              <a:rPr lang="en-US" dirty="0" smtClean="0">
                <a:solidFill>
                  <a:schemeClr val="accent1"/>
                </a:solidFill>
              </a:rPr>
              <a:t>Faith Ellen and Trevor Brown</a:t>
            </a:r>
          </a:p>
          <a:p>
            <a:r>
              <a:rPr lang="en-US" dirty="0" smtClean="0">
                <a:solidFill>
                  <a:schemeClr val="accent1"/>
                </a:solidFill>
              </a:rPr>
              <a:t>University of Toronto</a:t>
            </a:r>
            <a:endParaRPr lang="en-US" dirty="0">
              <a:solidFill>
                <a:schemeClr val="accent1"/>
              </a:solidFill>
            </a:endParaRPr>
          </a:p>
        </p:txBody>
      </p:sp>
    </p:spTree>
    <p:extLst>
      <p:ext uri="{BB962C8B-B14F-4D97-AF65-F5344CB8AC3E}">
        <p14:creationId xmlns:p14="http://schemas.microsoft.com/office/powerpoint/2010/main" val="408502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Hand-over-hand </a:t>
            </a:r>
            <a:r>
              <a:rPr lang="en-US" dirty="0">
                <a:solidFill>
                  <a:schemeClr val="accent1"/>
                </a:solidFill>
              </a:rPr>
              <a:t>Locking</a:t>
            </a:r>
            <a:endParaRPr lang="en-US" dirty="0">
              <a:solidFill>
                <a:srgbClr val="FF0000"/>
              </a:solidFill>
            </a:endParaRPr>
          </a:p>
        </p:txBody>
      </p:sp>
      <p:sp>
        <p:nvSpPr>
          <p:cNvPr id="3" name="TextBox 2"/>
          <p:cNvSpPr txBox="1"/>
          <p:nvPr/>
        </p:nvSpPr>
        <p:spPr>
          <a:xfrm>
            <a:off x="1981201" y="1980184"/>
            <a:ext cx="7887479" cy="1077218"/>
          </a:xfrm>
          <a:prstGeom prst="rect">
            <a:avLst/>
          </a:prstGeom>
          <a:noFill/>
        </p:spPr>
        <p:txBody>
          <a:bodyPr wrap="square" rtlCol="0">
            <a:spAutoFit/>
          </a:bodyPr>
          <a:lstStyle/>
          <a:p>
            <a:r>
              <a:rPr lang="en-US" sz="3200" dirty="0"/>
              <a:t>Multiple locks protect different parts of the data structure</a:t>
            </a:r>
          </a:p>
        </p:txBody>
      </p:sp>
      <p:sp>
        <p:nvSpPr>
          <p:cNvPr id="21" name="TextBox 20"/>
          <p:cNvSpPr txBox="1"/>
          <p:nvPr/>
        </p:nvSpPr>
        <p:spPr>
          <a:xfrm>
            <a:off x="2219183" y="3712916"/>
            <a:ext cx="979755" cy="461665"/>
          </a:xfrm>
          <a:prstGeom prst="rect">
            <a:avLst/>
          </a:prstGeom>
          <a:noFill/>
          <a:ln>
            <a:solidFill>
              <a:srgbClr val="FF0000"/>
            </a:solidFill>
          </a:ln>
        </p:spPr>
        <p:txBody>
          <a:bodyPr wrap="none" rtlCol="0">
            <a:spAutoFit/>
          </a:bodyPr>
          <a:lstStyle/>
          <a:p>
            <a:r>
              <a:rPr lang="en-US" sz="2400" dirty="0" smtClean="0">
                <a:solidFill>
                  <a:schemeClr val="bg1"/>
                </a:solidFill>
              </a:rPr>
              <a:t>START</a:t>
            </a:r>
            <a:endParaRPr lang="en-US" sz="2400" dirty="0">
              <a:solidFill>
                <a:schemeClr val="bg1"/>
              </a:solidFill>
            </a:endParaRPr>
          </a:p>
        </p:txBody>
      </p:sp>
      <p:sp>
        <p:nvSpPr>
          <p:cNvPr id="22" name="TextBox 21"/>
          <p:cNvSpPr txBox="1"/>
          <p:nvPr/>
        </p:nvSpPr>
        <p:spPr>
          <a:xfrm>
            <a:off x="2972661" y="4679893"/>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24" name="TextBox 23"/>
          <p:cNvSpPr txBox="1"/>
          <p:nvPr/>
        </p:nvSpPr>
        <p:spPr>
          <a:xfrm>
            <a:off x="3446268"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5" name="TextBox 24"/>
          <p:cNvSpPr txBox="1"/>
          <p:nvPr/>
        </p:nvSpPr>
        <p:spPr>
          <a:xfrm>
            <a:off x="4660154" y="4679893"/>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28" name="TextBox 27"/>
          <p:cNvSpPr txBox="1"/>
          <p:nvPr/>
        </p:nvSpPr>
        <p:spPr>
          <a:xfrm>
            <a:off x="5110901"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9" name="TextBox 28"/>
          <p:cNvSpPr txBox="1"/>
          <p:nvPr/>
        </p:nvSpPr>
        <p:spPr>
          <a:xfrm>
            <a:off x="6347647" y="4679893"/>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30" name="TextBox 29"/>
          <p:cNvSpPr txBox="1"/>
          <p:nvPr/>
        </p:nvSpPr>
        <p:spPr>
          <a:xfrm>
            <a:off x="6821254"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31" name="TextBox 30"/>
          <p:cNvSpPr txBox="1"/>
          <p:nvPr/>
        </p:nvSpPr>
        <p:spPr>
          <a:xfrm>
            <a:off x="8035140" y="4679893"/>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32" name="TextBox 31"/>
          <p:cNvSpPr txBox="1"/>
          <p:nvPr/>
        </p:nvSpPr>
        <p:spPr>
          <a:xfrm>
            <a:off x="8531607" y="4679893"/>
            <a:ext cx="520953" cy="523220"/>
          </a:xfrm>
          <a:prstGeom prst="rect">
            <a:avLst/>
          </a:prstGeom>
          <a:noFill/>
          <a:ln>
            <a:solidFill>
              <a:srgbClr val="FF0000"/>
            </a:solidFill>
          </a:ln>
        </p:spPr>
        <p:txBody>
          <a:bodyPr wrap="square" rtlCol="0">
            <a:spAutoFit/>
          </a:bodyPr>
          <a:lstStyle/>
          <a:p>
            <a:r>
              <a:rPr lang="en-US" sz="2800" dirty="0" smtClean="0"/>
              <a:t> </a:t>
            </a:r>
            <a:r>
              <a:rPr lang="en-US" sz="2800" dirty="0">
                <a:ln>
                  <a:solidFill>
                    <a:schemeClr val="tx1"/>
                  </a:solidFill>
                </a:ln>
                <a:solidFill>
                  <a:schemeClr val="bg1"/>
                </a:solidFill>
              </a:rPr>
              <a:t>-</a:t>
            </a:r>
            <a:r>
              <a:rPr lang="en-US" sz="2800" dirty="0" smtClean="0">
                <a:solidFill>
                  <a:schemeClr val="bg1"/>
                </a:solidFill>
              </a:rPr>
              <a:t>-</a:t>
            </a:r>
            <a:r>
              <a:rPr lang="en-US" sz="2800" dirty="0" smtClean="0"/>
              <a:t>     </a:t>
            </a:r>
            <a:endParaRPr lang="en-US" sz="2800" dirty="0"/>
          </a:p>
        </p:txBody>
      </p:sp>
      <p:cxnSp>
        <p:nvCxnSpPr>
          <p:cNvPr id="33" name="Straight Arrow Connector 32"/>
          <p:cNvCxnSpPr/>
          <p:nvPr/>
        </p:nvCxnSpPr>
        <p:spPr>
          <a:xfrm>
            <a:off x="2709061" y="3921925"/>
            <a:ext cx="500404" cy="7579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726140"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413633"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101126" y="4944971"/>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195830" y="3246120"/>
            <a:ext cx="1102335" cy="523220"/>
          </a:xfrm>
          <a:prstGeom prst="rect">
            <a:avLst/>
          </a:prstGeom>
        </p:spPr>
        <p:txBody>
          <a:bodyPr wrap="none">
            <a:spAutoFit/>
          </a:bodyPr>
          <a:lstStyle/>
          <a:p>
            <a:r>
              <a:rPr lang="en-US" sz="2800" dirty="0"/>
              <a:t>START</a:t>
            </a:r>
          </a:p>
        </p:txBody>
      </p:sp>
      <p:sp>
        <p:nvSpPr>
          <p:cNvPr id="20" name="Process 19"/>
          <p:cNvSpPr/>
          <p:nvPr/>
        </p:nvSpPr>
        <p:spPr>
          <a:xfrm>
            <a:off x="4392890" y="4405146"/>
            <a:ext cx="1426110" cy="1097710"/>
          </a:xfrm>
          <a:prstGeom prst="flowChartProcess">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4605399" y="5545107"/>
            <a:ext cx="780411" cy="774859"/>
          </a:xfrm>
          <a:prstGeom prst="rect">
            <a:avLst/>
          </a:prstGeom>
        </p:spPr>
      </p:pic>
    </p:spTree>
    <p:extLst>
      <p:ext uri="{BB962C8B-B14F-4D97-AF65-F5344CB8AC3E}">
        <p14:creationId xmlns:p14="http://schemas.microsoft.com/office/powerpoint/2010/main" val="89924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Hand-over-hand </a:t>
            </a:r>
            <a:r>
              <a:rPr lang="en-US" dirty="0">
                <a:solidFill>
                  <a:schemeClr val="accent1"/>
                </a:solidFill>
              </a:rPr>
              <a:t>Locking</a:t>
            </a:r>
            <a:endParaRPr lang="en-US" dirty="0">
              <a:solidFill>
                <a:srgbClr val="FF0000"/>
              </a:solidFill>
            </a:endParaRPr>
          </a:p>
        </p:txBody>
      </p:sp>
      <p:sp>
        <p:nvSpPr>
          <p:cNvPr id="3" name="TextBox 2"/>
          <p:cNvSpPr txBox="1"/>
          <p:nvPr/>
        </p:nvSpPr>
        <p:spPr>
          <a:xfrm>
            <a:off x="1981201" y="1980184"/>
            <a:ext cx="7887479" cy="1077218"/>
          </a:xfrm>
          <a:prstGeom prst="rect">
            <a:avLst/>
          </a:prstGeom>
          <a:noFill/>
        </p:spPr>
        <p:txBody>
          <a:bodyPr wrap="square" rtlCol="0">
            <a:spAutoFit/>
          </a:bodyPr>
          <a:lstStyle/>
          <a:p>
            <a:r>
              <a:rPr lang="en-US" sz="3200" dirty="0"/>
              <a:t>Multiple locks protect different parts of the data structure</a:t>
            </a:r>
          </a:p>
        </p:txBody>
      </p:sp>
      <p:sp>
        <p:nvSpPr>
          <p:cNvPr id="21" name="TextBox 20"/>
          <p:cNvSpPr txBox="1"/>
          <p:nvPr/>
        </p:nvSpPr>
        <p:spPr>
          <a:xfrm>
            <a:off x="2219183" y="3712916"/>
            <a:ext cx="979755" cy="461665"/>
          </a:xfrm>
          <a:prstGeom prst="rect">
            <a:avLst/>
          </a:prstGeom>
          <a:noFill/>
          <a:ln>
            <a:solidFill>
              <a:srgbClr val="FF0000"/>
            </a:solidFill>
          </a:ln>
        </p:spPr>
        <p:txBody>
          <a:bodyPr wrap="none" rtlCol="0">
            <a:spAutoFit/>
          </a:bodyPr>
          <a:lstStyle/>
          <a:p>
            <a:r>
              <a:rPr lang="en-US" sz="2400" dirty="0" smtClean="0">
                <a:solidFill>
                  <a:schemeClr val="bg1"/>
                </a:solidFill>
              </a:rPr>
              <a:t>START</a:t>
            </a:r>
            <a:endParaRPr lang="en-US" sz="2400" dirty="0">
              <a:solidFill>
                <a:schemeClr val="bg1"/>
              </a:solidFill>
            </a:endParaRPr>
          </a:p>
        </p:txBody>
      </p:sp>
      <p:sp>
        <p:nvSpPr>
          <p:cNvPr id="22" name="TextBox 21"/>
          <p:cNvSpPr txBox="1"/>
          <p:nvPr/>
        </p:nvSpPr>
        <p:spPr>
          <a:xfrm>
            <a:off x="2972661" y="4679893"/>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24" name="TextBox 23"/>
          <p:cNvSpPr txBox="1"/>
          <p:nvPr/>
        </p:nvSpPr>
        <p:spPr>
          <a:xfrm>
            <a:off x="3446268"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5" name="TextBox 24"/>
          <p:cNvSpPr txBox="1"/>
          <p:nvPr/>
        </p:nvSpPr>
        <p:spPr>
          <a:xfrm>
            <a:off x="4660154" y="4679893"/>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28" name="TextBox 27"/>
          <p:cNvSpPr txBox="1"/>
          <p:nvPr/>
        </p:nvSpPr>
        <p:spPr>
          <a:xfrm>
            <a:off x="5110901"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9" name="TextBox 28"/>
          <p:cNvSpPr txBox="1"/>
          <p:nvPr/>
        </p:nvSpPr>
        <p:spPr>
          <a:xfrm>
            <a:off x="6347647" y="4679893"/>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30" name="TextBox 29"/>
          <p:cNvSpPr txBox="1"/>
          <p:nvPr/>
        </p:nvSpPr>
        <p:spPr>
          <a:xfrm>
            <a:off x="6821254"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31" name="TextBox 30"/>
          <p:cNvSpPr txBox="1"/>
          <p:nvPr/>
        </p:nvSpPr>
        <p:spPr>
          <a:xfrm>
            <a:off x="8035140" y="4679893"/>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32" name="TextBox 31"/>
          <p:cNvSpPr txBox="1"/>
          <p:nvPr/>
        </p:nvSpPr>
        <p:spPr>
          <a:xfrm>
            <a:off x="8531607" y="4679893"/>
            <a:ext cx="520953" cy="523220"/>
          </a:xfrm>
          <a:prstGeom prst="rect">
            <a:avLst/>
          </a:prstGeom>
          <a:noFill/>
          <a:ln>
            <a:solidFill>
              <a:srgbClr val="FF0000"/>
            </a:solidFill>
          </a:ln>
        </p:spPr>
        <p:txBody>
          <a:bodyPr wrap="square" rtlCol="0">
            <a:spAutoFit/>
          </a:bodyPr>
          <a:lstStyle/>
          <a:p>
            <a:r>
              <a:rPr lang="en-US" sz="2800" dirty="0" smtClean="0"/>
              <a:t> </a:t>
            </a:r>
            <a:r>
              <a:rPr lang="en-US" sz="2800" dirty="0">
                <a:ln>
                  <a:solidFill>
                    <a:schemeClr val="tx1"/>
                  </a:solidFill>
                </a:ln>
                <a:solidFill>
                  <a:schemeClr val="bg1"/>
                </a:solidFill>
              </a:rPr>
              <a:t>-</a:t>
            </a:r>
            <a:r>
              <a:rPr lang="en-US" sz="2800" dirty="0" smtClean="0">
                <a:solidFill>
                  <a:schemeClr val="bg1"/>
                </a:solidFill>
              </a:rPr>
              <a:t>-</a:t>
            </a:r>
            <a:r>
              <a:rPr lang="en-US" sz="2800" dirty="0" smtClean="0"/>
              <a:t>     </a:t>
            </a:r>
            <a:endParaRPr lang="en-US" sz="2800" dirty="0"/>
          </a:p>
        </p:txBody>
      </p:sp>
      <p:cxnSp>
        <p:nvCxnSpPr>
          <p:cNvPr id="33" name="Straight Arrow Connector 32"/>
          <p:cNvCxnSpPr/>
          <p:nvPr/>
        </p:nvCxnSpPr>
        <p:spPr>
          <a:xfrm>
            <a:off x="2709061" y="3921925"/>
            <a:ext cx="500404" cy="7579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726140"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413633"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101126" y="4944971"/>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195830" y="3246120"/>
            <a:ext cx="1102335" cy="523220"/>
          </a:xfrm>
          <a:prstGeom prst="rect">
            <a:avLst/>
          </a:prstGeom>
        </p:spPr>
        <p:txBody>
          <a:bodyPr wrap="none">
            <a:spAutoFit/>
          </a:bodyPr>
          <a:lstStyle/>
          <a:p>
            <a:r>
              <a:rPr lang="en-US" sz="2800" dirty="0"/>
              <a:t>START</a:t>
            </a:r>
          </a:p>
        </p:txBody>
      </p:sp>
      <p:sp>
        <p:nvSpPr>
          <p:cNvPr id="20" name="Process 19"/>
          <p:cNvSpPr/>
          <p:nvPr/>
        </p:nvSpPr>
        <p:spPr>
          <a:xfrm>
            <a:off x="4392890" y="4405146"/>
            <a:ext cx="1426110" cy="1097710"/>
          </a:xfrm>
          <a:prstGeom prst="flowChartProcess">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4605399" y="5545107"/>
            <a:ext cx="780411" cy="774859"/>
          </a:xfrm>
          <a:prstGeom prst="rect">
            <a:avLst/>
          </a:prstGeom>
        </p:spPr>
      </p:pic>
      <p:sp>
        <p:nvSpPr>
          <p:cNvPr id="26" name="Process 25"/>
          <p:cNvSpPr/>
          <p:nvPr/>
        </p:nvSpPr>
        <p:spPr>
          <a:xfrm>
            <a:off x="6123439" y="4403810"/>
            <a:ext cx="1426110" cy="1097710"/>
          </a:xfrm>
          <a:prstGeom prst="flowChartProcess">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6448992" y="5545905"/>
            <a:ext cx="780411" cy="774859"/>
          </a:xfrm>
          <a:prstGeom prst="rect">
            <a:avLst/>
          </a:prstGeom>
        </p:spPr>
      </p:pic>
    </p:spTree>
    <p:extLst>
      <p:ext uri="{BB962C8B-B14F-4D97-AF65-F5344CB8AC3E}">
        <p14:creationId xmlns:p14="http://schemas.microsoft.com/office/powerpoint/2010/main" val="155983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Fine Grained Locking</a:t>
            </a:r>
            <a:endParaRPr lang="en-US" dirty="0">
              <a:solidFill>
                <a:schemeClr val="accent1"/>
              </a:solidFill>
            </a:endParaRPr>
          </a:p>
        </p:txBody>
      </p:sp>
      <p:sp>
        <p:nvSpPr>
          <p:cNvPr id="3" name="TextBox 2"/>
          <p:cNvSpPr txBox="1"/>
          <p:nvPr/>
        </p:nvSpPr>
        <p:spPr>
          <a:xfrm>
            <a:off x="1981201" y="1980184"/>
            <a:ext cx="7887479" cy="1077218"/>
          </a:xfrm>
          <a:prstGeom prst="rect">
            <a:avLst/>
          </a:prstGeom>
          <a:noFill/>
        </p:spPr>
        <p:txBody>
          <a:bodyPr wrap="square" rtlCol="0">
            <a:spAutoFit/>
          </a:bodyPr>
          <a:lstStyle/>
          <a:p>
            <a:r>
              <a:rPr lang="en-US" sz="3200" dirty="0"/>
              <a:t>Multiple locks protect different parts of the data structure</a:t>
            </a:r>
          </a:p>
        </p:txBody>
      </p:sp>
      <p:sp>
        <p:nvSpPr>
          <p:cNvPr id="17" name="TextBox 16"/>
          <p:cNvSpPr txBox="1"/>
          <p:nvPr/>
        </p:nvSpPr>
        <p:spPr>
          <a:xfrm>
            <a:off x="2083727" y="3351372"/>
            <a:ext cx="7784953" cy="1569660"/>
          </a:xfrm>
          <a:prstGeom prst="rect">
            <a:avLst/>
          </a:prstGeom>
          <a:noFill/>
        </p:spPr>
        <p:txBody>
          <a:bodyPr wrap="square" rtlCol="0">
            <a:spAutoFit/>
          </a:bodyPr>
          <a:lstStyle/>
          <a:p>
            <a:pPr marL="457200" indent="-457200">
              <a:buFont typeface="Arial"/>
              <a:buChar char="•"/>
            </a:pPr>
            <a:r>
              <a:rPr lang="en-US" sz="3200" dirty="0"/>
              <a:t>more concurrency</a:t>
            </a:r>
          </a:p>
          <a:p>
            <a:pPr marL="457200" indent="-457200">
              <a:buFont typeface="Arial"/>
              <a:buChar char="•"/>
            </a:pPr>
            <a:r>
              <a:rPr lang="en-US" sz="3200" dirty="0">
                <a:solidFill>
                  <a:srgbClr val="FF0000"/>
                </a:solidFill>
              </a:rPr>
              <a:t>harder to prove </a:t>
            </a:r>
            <a:r>
              <a:rPr lang="en-US" sz="3200" dirty="0" smtClean="0">
                <a:solidFill>
                  <a:srgbClr val="FF0000"/>
                </a:solidFill>
              </a:rPr>
              <a:t>correctness and progress</a:t>
            </a:r>
            <a:endParaRPr lang="en-US" sz="3200" dirty="0">
              <a:solidFill>
                <a:srgbClr val="FF0000"/>
              </a:solidFill>
            </a:endParaRPr>
          </a:p>
          <a:p>
            <a:pPr marL="457200" indent="-457200">
              <a:buFont typeface="Arial"/>
              <a:buChar char="•"/>
            </a:pPr>
            <a:r>
              <a:rPr lang="en-US" sz="3200" dirty="0">
                <a:solidFill>
                  <a:srgbClr val="FF0000"/>
                </a:solidFill>
              </a:rPr>
              <a:t>no fault tolerance</a:t>
            </a:r>
          </a:p>
        </p:txBody>
      </p:sp>
    </p:spTree>
    <p:extLst>
      <p:ext uri="{BB962C8B-B14F-4D97-AF65-F5344CB8AC3E}">
        <p14:creationId xmlns:p14="http://schemas.microsoft.com/office/powerpoint/2010/main" val="1501292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Lock-free Data Structures</a:t>
            </a:r>
            <a:endParaRPr lang="en-US" dirty="0">
              <a:solidFill>
                <a:schemeClr val="accent1"/>
              </a:solidFill>
            </a:endParaRPr>
          </a:p>
        </p:txBody>
      </p:sp>
      <p:sp>
        <p:nvSpPr>
          <p:cNvPr id="4" name="Content Placeholder 2"/>
          <p:cNvSpPr txBox="1">
            <a:spLocks/>
          </p:cNvSpPr>
          <p:nvPr/>
        </p:nvSpPr>
        <p:spPr>
          <a:xfrm>
            <a:off x="1082290" y="184573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pPr>
            <a:r>
              <a:rPr lang="en-US" sz="2800" dirty="0" smtClean="0"/>
              <a:t> wait-free</a:t>
            </a:r>
          </a:p>
          <a:p>
            <a:pPr>
              <a:buFont typeface="Arial" charset="0"/>
              <a:buChar char="•"/>
            </a:pPr>
            <a:r>
              <a:rPr lang="en-US" sz="2800" dirty="0" smtClean="0"/>
              <a:t> non-blocking</a:t>
            </a:r>
          </a:p>
          <a:p>
            <a:pPr>
              <a:buFont typeface="Arial" charset="0"/>
              <a:buChar char="•"/>
            </a:pPr>
            <a:r>
              <a:rPr lang="en-US" sz="2800" dirty="0"/>
              <a:t> </a:t>
            </a:r>
            <a:r>
              <a:rPr lang="en-US" sz="2800" dirty="0" smtClean="0"/>
              <a:t>obstruction-free</a:t>
            </a:r>
          </a:p>
          <a:p>
            <a:pPr marL="0" indent="0">
              <a:buFont typeface="Calibri" panose="020F0502020204030204" pitchFamily="34" charset="0"/>
              <a:buNone/>
            </a:pPr>
            <a:endParaRPr lang="en-US" sz="2800" dirty="0" smtClean="0"/>
          </a:p>
          <a:p>
            <a:pPr marL="0" indent="0">
              <a:buFont typeface="Calibri" panose="020F0502020204030204" pitchFamily="34" charset="0"/>
              <a:buNone/>
            </a:pPr>
            <a:endParaRPr lang="en-US" sz="2800" dirty="0" smtClean="0"/>
          </a:p>
          <a:p>
            <a:pPr marL="0" indent="0">
              <a:buFont typeface="Calibri" panose="020F0502020204030204" pitchFamily="34" charset="0"/>
              <a:buNone/>
            </a:pPr>
            <a:endParaRPr lang="en-US" sz="2800" dirty="0" smtClean="0"/>
          </a:p>
        </p:txBody>
      </p:sp>
    </p:spTree>
    <p:extLst>
      <p:ext uri="{BB962C8B-B14F-4D97-AF65-F5344CB8AC3E}">
        <p14:creationId xmlns:p14="http://schemas.microsoft.com/office/powerpoint/2010/main" val="11677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Lock-free Data Structures</a:t>
            </a:r>
            <a:endParaRPr lang="en-US" dirty="0">
              <a:solidFill>
                <a:schemeClr val="accent1"/>
              </a:solidFill>
            </a:endParaRPr>
          </a:p>
        </p:txBody>
      </p:sp>
      <p:sp>
        <p:nvSpPr>
          <p:cNvPr id="4" name="Content Placeholder 2"/>
          <p:cNvSpPr txBox="1">
            <a:spLocks/>
          </p:cNvSpPr>
          <p:nvPr/>
        </p:nvSpPr>
        <p:spPr>
          <a:xfrm>
            <a:off x="1082290" y="184573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pPr>
            <a:r>
              <a:rPr lang="en-US" sz="2800" dirty="0" smtClean="0"/>
              <a:t> </a:t>
            </a:r>
            <a:r>
              <a:rPr lang="en-US" sz="2800" dirty="0" smtClean="0">
                <a:solidFill>
                  <a:srgbClr val="FF0000"/>
                </a:solidFill>
              </a:rPr>
              <a:t>wait-free</a:t>
            </a:r>
          </a:p>
          <a:p>
            <a:pPr>
              <a:buFont typeface="Arial" charset="0"/>
              <a:buChar char="•"/>
            </a:pPr>
            <a:r>
              <a:rPr lang="en-US" sz="2800" dirty="0" smtClean="0"/>
              <a:t> non-blocking</a:t>
            </a:r>
          </a:p>
          <a:p>
            <a:pPr>
              <a:buFont typeface="Arial" charset="0"/>
              <a:buChar char="•"/>
            </a:pPr>
            <a:r>
              <a:rPr lang="en-US" sz="2800" dirty="0"/>
              <a:t> </a:t>
            </a:r>
            <a:r>
              <a:rPr lang="en-US" sz="2800" dirty="0" smtClean="0"/>
              <a:t>obstruction-free</a:t>
            </a:r>
          </a:p>
          <a:p>
            <a:pPr marL="0" indent="0">
              <a:buFont typeface="Calibri" panose="020F0502020204030204" pitchFamily="34" charset="0"/>
              <a:buNone/>
            </a:pPr>
            <a:endParaRPr lang="en-US" sz="2800" dirty="0" smtClean="0"/>
          </a:p>
          <a:p>
            <a:pPr marL="0" indent="0">
              <a:buFont typeface="Calibri" panose="020F0502020204030204" pitchFamily="34" charset="0"/>
              <a:buNone/>
            </a:pPr>
            <a:endParaRPr lang="en-US" sz="2800" dirty="0" smtClean="0"/>
          </a:p>
          <a:p>
            <a:pPr marL="0" indent="0">
              <a:buFont typeface="Calibri" panose="020F0502020204030204" pitchFamily="34" charset="0"/>
              <a:buNone/>
            </a:pPr>
            <a:endParaRPr lang="en-US" sz="2800" dirty="0" smtClean="0"/>
          </a:p>
        </p:txBody>
      </p:sp>
      <p:sp>
        <p:nvSpPr>
          <p:cNvPr id="3" name="TextBox 2"/>
          <p:cNvSpPr txBox="1"/>
          <p:nvPr/>
        </p:nvSpPr>
        <p:spPr>
          <a:xfrm>
            <a:off x="5577840" y="2491740"/>
            <a:ext cx="5562850" cy="1384995"/>
          </a:xfrm>
          <a:prstGeom prst="rect">
            <a:avLst/>
          </a:prstGeom>
          <a:noFill/>
          <a:ln>
            <a:solidFill>
              <a:srgbClr val="FF0000"/>
            </a:solidFill>
          </a:ln>
        </p:spPr>
        <p:txBody>
          <a:bodyPr wrap="square" rtlCol="0">
            <a:spAutoFit/>
          </a:bodyPr>
          <a:lstStyle/>
          <a:p>
            <a:r>
              <a:rPr lang="en-US" sz="2800" dirty="0" smtClean="0">
                <a:solidFill>
                  <a:srgbClr val="FF0000"/>
                </a:solidFill>
              </a:rPr>
              <a:t>Every</a:t>
            </a:r>
            <a:r>
              <a:rPr lang="en-US" sz="2800" dirty="0" smtClean="0"/>
              <a:t> operation completes within a finite number of steps by the process that invoked it.</a:t>
            </a:r>
            <a:endParaRPr lang="en-US" sz="2800" dirty="0"/>
          </a:p>
        </p:txBody>
      </p:sp>
    </p:spTree>
    <p:extLst>
      <p:ext uri="{BB962C8B-B14F-4D97-AF65-F5344CB8AC3E}">
        <p14:creationId xmlns:p14="http://schemas.microsoft.com/office/powerpoint/2010/main" val="421911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Lock-free Data Structures</a:t>
            </a:r>
            <a:endParaRPr lang="en-US" dirty="0">
              <a:solidFill>
                <a:schemeClr val="accent1"/>
              </a:solidFill>
            </a:endParaRPr>
          </a:p>
        </p:txBody>
      </p:sp>
      <p:sp>
        <p:nvSpPr>
          <p:cNvPr id="4" name="Content Placeholder 2"/>
          <p:cNvSpPr txBox="1">
            <a:spLocks/>
          </p:cNvSpPr>
          <p:nvPr/>
        </p:nvSpPr>
        <p:spPr>
          <a:xfrm>
            <a:off x="1082290" y="184573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pPr>
            <a:r>
              <a:rPr lang="en-US" sz="2800" dirty="0" smtClean="0"/>
              <a:t> </a:t>
            </a:r>
            <a:r>
              <a:rPr lang="en-US" sz="2800" dirty="0" smtClean="0">
                <a:solidFill>
                  <a:schemeClr val="tx1"/>
                </a:solidFill>
              </a:rPr>
              <a:t>wait-free</a:t>
            </a:r>
          </a:p>
          <a:p>
            <a:pPr>
              <a:buFont typeface="Arial" charset="0"/>
              <a:buChar char="•"/>
            </a:pPr>
            <a:r>
              <a:rPr lang="en-US" sz="2800" dirty="0" smtClean="0"/>
              <a:t> </a:t>
            </a:r>
            <a:r>
              <a:rPr lang="en-US" sz="2800" dirty="0" smtClean="0">
                <a:solidFill>
                  <a:srgbClr val="FF0000"/>
                </a:solidFill>
              </a:rPr>
              <a:t>non-blocking</a:t>
            </a:r>
          </a:p>
          <a:p>
            <a:pPr>
              <a:buFont typeface="Arial" charset="0"/>
              <a:buChar char="•"/>
            </a:pPr>
            <a:r>
              <a:rPr lang="en-US" sz="2800" dirty="0"/>
              <a:t> </a:t>
            </a:r>
            <a:r>
              <a:rPr lang="en-US" sz="2800" dirty="0" smtClean="0"/>
              <a:t>obstruction-free</a:t>
            </a:r>
          </a:p>
          <a:p>
            <a:pPr marL="0" indent="0">
              <a:buFont typeface="Calibri" panose="020F0502020204030204" pitchFamily="34" charset="0"/>
              <a:buNone/>
            </a:pPr>
            <a:endParaRPr lang="en-US" sz="2800" dirty="0" smtClean="0"/>
          </a:p>
          <a:p>
            <a:pPr marL="0" indent="0">
              <a:buFont typeface="Calibri" panose="020F0502020204030204" pitchFamily="34" charset="0"/>
              <a:buNone/>
            </a:pPr>
            <a:endParaRPr lang="en-US" sz="2800" dirty="0" smtClean="0"/>
          </a:p>
          <a:p>
            <a:pPr marL="0" indent="0">
              <a:buFont typeface="Calibri" panose="020F0502020204030204" pitchFamily="34" charset="0"/>
              <a:buNone/>
            </a:pPr>
            <a:endParaRPr lang="en-US" sz="2800" dirty="0" smtClean="0"/>
          </a:p>
        </p:txBody>
      </p:sp>
      <p:sp>
        <p:nvSpPr>
          <p:cNvPr id="3" name="TextBox 2"/>
          <p:cNvSpPr txBox="1"/>
          <p:nvPr/>
        </p:nvSpPr>
        <p:spPr>
          <a:xfrm>
            <a:off x="5577840" y="2491740"/>
            <a:ext cx="5562850" cy="1815882"/>
          </a:xfrm>
          <a:prstGeom prst="rect">
            <a:avLst/>
          </a:prstGeom>
          <a:noFill/>
          <a:ln>
            <a:solidFill>
              <a:srgbClr val="FF0000"/>
            </a:solidFill>
          </a:ln>
        </p:spPr>
        <p:txBody>
          <a:bodyPr wrap="square" rtlCol="0">
            <a:spAutoFit/>
          </a:bodyPr>
          <a:lstStyle/>
          <a:p>
            <a:r>
              <a:rPr lang="en-US" sz="2800" dirty="0" smtClean="0"/>
              <a:t>From every reachable configuration with a pending operation, </a:t>
            </a:r>
            <a:r>
              <a:rPr lang="en-US" sz="2800" dirty="0" smtClean="0">
                <a:solidFill>
                  <a:srgbClr val="FF0000"/>
                </a:solidFill>
              </a:rPr>
              <a:t>some</a:t>
            </a:r>
            <a:r>
              <a:rPr lang="en-US" sz="2800" dirty="0" smtClean="0"/>
              <a:t> operation completes within a finite number of steps.</a:t>
            </a:r>
            <a:endParaRPr lang="en-US" sz="2800" dirty="0"/>
          </a:p>
        </p:txBody>
      </p:sp>
    </p:spTree>
    <p:extLst>
      <p:ext uri="{BB962C8B-B14F-4D97-AF65-F5344CB8AC3E}">
        <p14:creationId xmlns:p14="http://schemas.microsoft.com/office/powerpoint/2010/main" val="949469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Lock-free Data Structures</a:t>
            </a:r>
            <a:endParaRPr lang="en-US" dirty="0">
              <a:solidFill>
                <a:schemeClr val="accent1"/>
              </a:solidFill>
            </a:endParaRPr>
          </a:p>
        </p:txBody>
      </p:sp>
      <p:sp>
        <p:nvSpPr>
          <p:cNvPr id="4" name="Content Placeholder 2"/>
          <p:cNvSpPr txBox="1">
            <a:spLocks/>
          </p:cNvSpPr>
          <p:nvPr/>
        </p:nvSpPr>
        <p:spPr>
          <a:xfrm>
            <a:off x="1082290" y="1845734"/>
            <a:ext cx="1048487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pPr>
            <a:r>
              <a:rPr lang="en-US" sz="2800" dirty="0" smtClean="0"/>
              <a:t> </a:t>
            </a:r>
            <a:r>
              <a:rPr lang="en-US" sz="2800" dirty="0" smtClean="0">
                <a:solidFill>
                  <a:schemeClr val="tx1"/>
                </a:solidFill>
              </a:rPr>
              <a:t>wait-free</a:t>
            </a:r>
          </a:p>
          <a:p>
            <a:pPr>
              <a:buFont typeface="Arial" charset="0"/>
              <a:buChar char="•"/>
            </a:pPr>
            <a:r>
              <a:rPr lang="en-US" sz="2800" dirty="0" smtClean="0"/>
              <a:t> non-blocking</a:t>
            </a:r>
          </a:p>
          <a:p>
            <a:pPr>
              <a:buFont typeface="Arial" charset="0"/>
              <a:buChar char="•"/>
            </a:pPr>
            <a:r>
              <a:rPr lang="en-US" sz="2800" dirty="0"/>
              <a:t> </a:t>
            </a:r>
            <a:r>
              <a:rPr lang="en-US" sz="2800" dirty="0" smtClean="0">
                <a:solidFill>
                  <a:srgbClr val="FF0000"/>
                </a:solidFill>
              </a:rPr>
              <a:t>obstruction-free</a:t>
            </a:r>
          </a:p>
          <a:p>
            <a:pPr marL="0" indent="0">
              <a:buFont typeface="Calibri" panose="020F0502020204030204" pitchFamily="34" charset="0"/>
              <a:buNone/>
            </a:pPr>
            <a:endParaRPr lang="en-US" sz="2800" dirty="0" smtClean="0"/>
          </a:p>
          <a:p>
            <a:pPr marL="0" indent="0">
              <a:buFont typeface="Calibri" panose="020F0502020204030204" pitchFamily="34" charset="0"/>
              <a:buNone/>
            </a:pPr>
            <a:endParaRPr lang="en-US" sz="2800" dirty="0" smtClean="0"/>
          </a:p>
          <a:p>
            <a:pPr marL="0" indent="0">
              <a:buFont typeface="Calibri" panose="020F0502020204030204" pitchFamily="34" charset="0"/>
              <a:buNone/>
            </a:pPr>
            <a:endParaRPr lang="en-US" sz="2800" dirty="0" smtClean="0"/>
          </a:p>
        </p:txBody>
      </p:sp>
      <p:sp>
        <p:nvSpPr>
          <p:cNvPr id="3" name="TextBox 2"/>
          <p:cNvSpPr txBox="1"/>
          <p:nvPr/>
        </p:nvSpPr>
        <p:spPr>
          <a:xfrm>
            <a:off x="5577840" y="2491740"/>
            <a:ext cx="5562850" cy="1815882"/>
          </a:xfrm>
          <a:prstGeom prst="rect">
            <a:avLst/>
          </a:prstGeom>
          <a:noFill/>
          <a:ln>
            <a:solidFill>
              <a:srgbClr val="FF0000"/>
            </a:solidFill>
          </a:ln>
        </p:spPr>
        <p:txBody>
          <a:bodyPr wrap="square" rtlCol="0">
            <a:spAutoFit/>
          </a:bodyPr>
          <a:lstStyle/>
          <a:p>
            <a:r>
              <a:rPr lang="en-US" sz="2800" dirty="0"/>
              <a:t>From every reachable configuration, </a:t>
            </a:r>
            <a:r>
              <a:rPr lang="en-US" sz="2800" dirty="0" smtClean="0">
                <a:solidFill>
                  <a:srgbClr val="FF0000"/>
                </a:solidFill>
              </a:rPr>
              <a:t>every</a:t>
            </a:r>
            <a:r>
              <a:rPr lang="en-US" sz="2800" dirty="0" smtClean="0"/>
              <a:t> operation completes within a finite number of </a:t>
            </a:r>
            <a:r>
              <a:rPr lang="en-US" sz="2800" dirty="0" smtClean="0">
                <a:solidFill>
                  <a:srgbClr val="FF0000"/>
                </a:solidFill>
              </a:rPr>
              <a:t>consecutive</a:t>
            </a:r>
            <a:r>
              <a:rPr lang="en-US" sz="2800" dirty="0" smtClean="0"/>
              <a:t> steps by the process that invoked it.</a:t>
            </a:r>
            <a:endParaRPr lang="en-US" sz="2800" dirty="0"/>
          </a:p>
        </p:txBody>
      </p:sp>
    </p:spTree>
    <p:extLst>
      <p:ext uri="{BB962C8B-B14F-4D97-AF65-F5344CB8AC3E}">
        <p14:creationId xmlns:p14="http://schemas.microsoft.com/office/powerpoint/2010/main" val="1877763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[Valois 1995]</a:t>
            </a:r>
            <a:endParaRPr lang="en-US" dirty="0"/>
          </a:p>
        </p:txBody>
      </p:sp>
      <p:sp>
        <p:nvSpPr>
          <p:cNvPr id="3" name="TextBox 2"/>
          <p:cNvSpPr txBox="1"/>
          <p:nvPr/>
        </p:nvSpPr>
        <p:spPr>
          <a:xfrm>
            <a:off x="2640885" y="29006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9006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29006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29006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90069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9006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9006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9006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1692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164034"/>
            <a:ext cx="93401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3" idx="2"/>
          </p:cNvCxnSpPr>
          <p:nvPr/>
        </p:nvCxnSpPr>
        <p:spPr>
          <a:xfrm>
            <a:off x="5433060" y="3158490"/>
            <a:ext cx="582811" cy="55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69350" y="316403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1640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71972" y="3959038"/>
            <a:ext cx="7634967" cy="954107"/>
          </a:xfrm>
          <a:prstGeom prst="rect">
            <a:avLst/>
          </a:prstGeom>
          <a:noFill/>
        </p:spPr>
        <p:txBody>
          <a:bodyPr wrap="square" rtlCol="0">
            <a:spAutoFit/>
          </a:bodyPr>
          <a:lstStyle/>
          <a:p>
            <a:r>
              <a:rPr lang="en-US" sz="2800" dirty="0" smtClean="0"/>
              <a:t>Have an auxiliary node between each consecutive pair of real nodes.</a:t>
            </a:r>
            <a:endParaRPr lang="en-US" sz="2800" dirty="0"/>
          </a:p>
        </p:txBody>
      </p:sp>
      <p:sp>
        <p:nvSpPr>
          <p:cNvPr id="18" name="Oval 17"/>
          <p:cNvSpPr/>
          <p:nvPr/>
        </p:nvSpPr>
        <p:spPr>
          <a:xfrm>
            <a:off x="3794760" y="306324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5433060" y="305562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Oval 24"/>
          <p:cNvSpPr/>
          <p:nvPr/>
        </p:nvSpPr>
        <p:spPr>
          <a:xfrm>
            <a:off x="1866900" y="307848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Oval 25"/>
          <p:cNvSpPr/>
          <p:nvPr/>
        </p:nvSpPr>
        <p:spPr>
          <a:xfrm>
            <a:off x="7162800" y="307086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a:off x="9144000" y="306324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1" name="Straight Arrow Connector 30"/>
          <p:cNvCxnSpPr/>
          <p:nvPr/>
        </p:nvCxnSpPr>
        <p:spPr>
          <a:xfrm>
            <a:off x="5104717" y="3154680"/>
            <a:ext cx="35120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88737" y="3147060"/>
            <a:ext cx="35120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74037" y="3147060"/>
            <a:ext cx="35120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6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[Valois 1995]</a:t>
            </a:r>
            <a:endParaRPr lang="en-US" dirty="0"/>
          </a:p>
        </p:txBody>
      </p:sp>
      <p:sp>
        <p:nvSpPr>
          <p:cNvPr id="3" name="TextBox 2"/>
          <p:cNvSpPr txBox="1"/>
          <p:nvPr/>
        </p:nvSpPr>
        <p:spPr>
          <a:xfrm>
            <a:off x="2640885" y="29006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9006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29006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29006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90069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9006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9006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9006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1692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164034"/>
            <a:ext cx="934014"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3" idx="2"/>
          </p:cNvCxnSpPr>
          <p:nvPr/>
        </p:nvCxnSpPr>
        <p:spPr>
          <a:xfrm>
            <a:off x="5433060" y="3158490"/>
            <a:ext cx="582811" cy="5544"/>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69350" y="316403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1640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71972" y="3959038"/>
            <a:ext cx="7634967" cy="954107"/>
          </a:xfrm>
          <a:prstGeom prst="rect">
            <a:avLst/>
          </a:prstGeom>
          <a:noFill/>
        </p:spPr>
        <p:txBody>
          <a:bodyPr wrap="square" rtlCol="0">
            <a:spAutoFit/>
          </a:bodyPr>
          <a:lstStyle/>
          <a:p>
            <a:r>
              <a:rPr lang="en-US" sz="2800" dirty="0" smtClean="0"/>
              <a:t>Have an auxiliary node between each consecutive pair of real nodes.</a:t>
            </a:r>
            <a:endParaRPr lang="en-US" sz="2800" dirty="0"/>
          </a:p>
        </p:txBody>
      </p:sp>
      <p:sp>
        <p:nvSpPr>
          <p:cNvPr id="18" name="Oval 17"/>
          <p:cNvSpPr/>
          <p:nvPr/>
        </p:nvSpPr>
        <p:spPr>
          <a:xfrm>
            <a:off x="3794760" y="306324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5433060" y="305562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Oval 24"/>
          <p:cNvSpPr/>
          <p:nvPr/>
        </p:nvSpPr>
        <p:spPr>
          <a:xfrm>
            <a:off x="1866900" y="307848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Oval 25"/>
          <p:cNvSpPr/>
          <p:nvPr/>
        </p:nvSpPr>
        <p:spPr>
          <a:xfrm>
            <a:off x="7162800" y="307086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a:off x="9144000" y="306324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1" name="Straight Arrow Connector 30"/>
          <p:cNvCxnSpPr/>
          <p:nvPr/>
        </p:nvCxnSpPr>
        <p:spPr>
          <a:xfrm>
            <a:off x="5104717" y="3154680"/>
            <a:ext cx="35120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88737" y="3147060"/>
            <a:ext cx="35120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74037" y="3147060"/>
            <a:ext cx="35120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23" idx="0"/>
            <a:endCxn id="26" idx="1"/>
          </p:cNvCxnSpPr>
          <p:nvPr/>
        </p:nvCxnSpPr>
        <p:spPr>
          <a:xfrm rot="16200000" flipH="1">
            <a:off x="6341745" y="2249805"/>
            <a:ext cx="45370" cy="1657000"/>
          </a:xfrm>
          <a:prstGeom prst="curvedConnector3">
            <a:avLst>
              <a:gd name="adj1" fmla="val -14108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rot="16200000" flipH="1">
            <a:off x="4688205" y="2287905"/>
            <a:ext cx="45370" cy="1657000"/>
          </a:xfrm>
          <a:prstGeom prst="curvedConnector3">
            <a:avLst>
              <a:gd name="adj1" fmla="val -14108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483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[Valois 1995]</a:t>
            </a:r>
            <a:endParaRPr lang="en-US" dirty="0"/>
          </a:p>
        </p:txBody>
      </p:sp>
      <p:sp>
        <p:nvSpPr>
          <p:cNvPr id="3" name="TextBox 2"/>
          <p:cNvSpPr txBox="1"/>
          <p:nvPr/>
        </p:nvSpPr>
        <p:spPr>
          <a:xfrm>
            <a:off x="2640885" y="29006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9006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214078" y="35864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687685" y="35864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5970151" y="358649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43758" y="35864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9006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9006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1692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6" idx="2"/>
          </p:cNvCxnSpPr>
          <p:nvPr/>
        </p:nvCxnSpPr>
        <p:spPr>
          <a:xfrm flipV="1">
            <a:off x="7162800" y="3164034"/>
            <a:ext cx="540564" cy="96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1640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3794760" y="306324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5433060" y="305562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Oval 24"/>
          <p:cNvSpPr/>
          <p:nvPr/>
        </p:nvSpPr>
        <p:spPr>
          <a:xfrm>
            <a:off x="1866900" y="307848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Oval 25"/>
          <p:cNvSpPr/>
          <p:nvPr/>
        </p:nvSpPr>
        <p:spPr>
          <a:xfrm>
            <a:off x="7162800" y="307086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a:off x="9144000" y="306324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1" name="Straight Arrow Connector 30"/>
          <p:cNvCxnSpPr>
            <a:endCxn id="23" idx="3"/>
          </p:cNvCxnSpPr>
          <p:nvPr/>
        </p:nvCxnSpPr>
        <p:spPr>
          <a:xfrm flipV="1">
            <a:off x="4990417" y="3231230"/>
            <a:ext cx="472773" cy="60925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3"/>
          </p:cNvCxnSpPr>
          <p:nvPr/>
        </p:nvCxnSpPr>
        <p:spPr>
          <a:xfrm flipV="1">
            <a:off x="6743017" y="3246470"/>
            <a:ext cx="449913" cy="58639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74037" y="3147060"/>
            <a:ext cx="35120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6" idx="2"/>
          </p:cNvCxnSpPr>
          <p:nvPr/>
        </p:nvCxnSpPr>
        <p:spPr>
          <a:xfrm flipV="1">
            <a:off x="5638023" y="3173730"/>
            <a:ext cx="1524777" cy="17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8" idx="6"/>
            <a:endCxn id="23" idx="2"/>
          </p:cNvCxnSpPr>
          <p:nvPr/>
        </p:nvCxnSpPr>
        <p:spPr>
          <a:xfrm flipV="1">
            <a:off x="4000500" y="3158490"/>
            <a:ext cx="1432560" cy="76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05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Outline</a:t>
            </a:r>
            <a:endParaRPr lang="en-US" dirty="0">
              <a:solidFill>
                <a:schemeClr val="accent1"/>
              </a:solidFill>
            </a:endParaRPr>
          </a:p>
        </p:txBody>
      </p:sp>
      <p:sp>
        <p:nvSpPr>
          <p:cNvPr id="3" name="Content Placeholder 2"/>
          <p:cNvSpPr>
            <a:spLocks noGrp="1"/>
          </p:cNvSpPr>
          <p:nvPr>
            <p:ph idx="1"/>
          </p:nvPr>
        </p:nvSpPr>
        <p:spPr/>
        <p:txBody>
          <a:bodyPr>
            <a:normAutofit/>
          </a:bodyPr>
          <a:lstStyle/>
          <a:p>
            <a:pPr>
              <a:buFont typeface="Arial" charset="0"/>
              <a:buChar char="•"/>
            </a:pPr>
            <a:r>
              <a:rPr lang="en-US" sz="2800" dirty="0" smtClean="0"/>
              <a:t> survey of interesting techniques</a:t>
            </a:r>
          </a:p>
          <a:p>
            <a:pPr>
              <a:buFont typeface="Arial" charset="0"/>
              <a:buChar char="•"/>
            </a:pPr>
            <a:r>
              <a:rPr lang="en-US" sz="2800" dirty="0" smtClean="0"/>
              <a:t> evaluating concurrent data structures </a:t>
            </a:r>
            <a:endParaRPr lang="en-US" sz="2800" dirty="0"/>
          </a:p>
        </p:txBody>
      </p:sp>
    </p:spTree>
    <p:extLst>
      <p:ext uri="{BB962C8B-B14F-4D97-AF65-F5344CB8AC3E}">
        <p14:creationId xmlns:p14="http://schemas.microsoft.com/office/powerpoint/2010/main" val="2067464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[Valois 1995]</a:t>
            </a:r>
            <a:endParaRPr lang="en-US" dirty="0"/>
          </a:p>
        </p:txBody>
      </p:sp>
      <p:sp>
        <p:nvSpPr>
          <p:cNvPr id="3" name="TextBox 2"/>
          <p:cNvSpPr txBox="1"/>
          <p:nvPr/>
        </p:nvSpPr>
        <p:spPr>
          <a:xfrm>
            <a:off x="2640885" y="29006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9006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214078" y="35864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687685" y="35864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5970151" y="358649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43758" y="35864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9006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9006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1692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6" idx="2"/>
          </p:cNvCxnSpPr>
          <p:nvPr/>
        </p:nvCxnSpPr>
        <p:spPr>
          <a:xfrm flipV="1">
            <a:off x="7162800" y="3164034"/>
            <a:ext cx="540564" cy="96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1640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3794760" y="306324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5433060" y="305562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Oval 24"/>
          <p:cNvSpPr/>
          <p:nvPr/>
        </p:nvSpPr>
        <p:spPr>
          <a:xfrm>
            <a:off x="1866900" y="307848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Oval 25"/>
          <p:cNvSpPr/>
          <p:nvPr/>
        </p:nvSpPr>
        <p:spPr>
          <a:xfrm>
            <a:off x="7162800" y="307086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a:off x="9144000" y="3063240"/>
            <a:ext cx="205740" cy="2057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1" name="Straight Arrow Connector 30"/>
          <p:cNvCxnSpPr>
            <a:endCxn id="23" idx="3"/>
          </p:cNvCxnSpPr>
          <p:nvPr/>
        </p:nvCxnSpPr>
        <p:spPr>
          <a:xfrm flipV="1">
            <a:off x="4990417" y="3231230"/>
            <a:ext cx="472773" cy="60925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3"/>
          </p:cNvCxnSpPr>
          <p:nvPr/>
        </p:nvCxnSpPr>
        <p:spPr>
          <a:xfrm flipV="1">
            <a:off x="6743017" y="3246470"/>
            <a:ext cx="449913" cy="58639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74037" y="3147060"/>
            <a:ext cx="351203" cy="0"/>
          </a:xfrm>
          <a:prstGeom prst="straightConnector1">
            <a:avLst/>
          </a:prstGeom>
          <a:ln>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6" idx="2"/>
          </p:cNvCxnSpPr>
          <p:nvPr/>
        </p:nvCxnSpPr>
        <p:spPr>
          <a:xfrm flipV="1">
            <a:off x="5638023" y="3173730"/>
            <a:ext cx="1524777" cy="17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8" idx="6"/>
            <a:endCxn id="23" idx="2"/>
          </p:cNvCxnSpPr>
          <p:nvPr/>
        </p:nvCxnSpPr>
        <p:spPr>
          <a:xfrm flipV="1">
            <a:off x="4000500" y="3158490"/>
            <a:ext cx="1432560" cy="762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flipV="1">
            <a:off x="3893948" y="3087834"/>
            <a:ext cx="3791633" cy="87630"/>
          </a:xfrm>
          <a:prstGeom prst="curvedConnector4">
            <a:avLst>
              <a:gd name="adj1" fmla="val 4027"/>
              <a:gd name="adj2" fmla="val 98695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4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253493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253493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53493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53493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53493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27577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2752554"/>
            <a:ext cx="93401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69350"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275255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279020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71972" y="3959038"/>
            <a:ext cx="7634967" cy="1384995"/>
          </a:xfrm>
          <a:prstGeom prst="rect">
            <a:avLst/>
          </a:prstGeom>
          <a:noFill/>
        </p:spPr>
        <p:txBody>
          <a:bodyPr wrap="square" rtlCol="0">
            <a:spAutoFit/>
          </a:bodyPr>
          <a:lstStyle/>
          <a:p>
            <a:r>
              <a:rPr lang="en-US" sz="2800" dirty="0" smtClean="0"/>
              <a:t>Each node has a bit, which is </a:t>
            </a:r>
            <a:r>
              <a:rPr lang="en-US" sz="2800" dirty="0">
                <a:solidFill>
                  <a:srgbClr val="FF0000"/>
                </a:solidFill>
              </a:rPr>
              <a:t>marked</a:t>
            </a:r>
            <a:r>
              <a:rPr lang="en-US" sz="2800" dirty="0" smtClean="0"/>
              <a:t> to logically delete the node.</a:t>
            </a:r>
          </a:p>
          <a:p>
            <a:r>
              <a:rPr lang="en-US" sz="2800" dirty="0" smtClean="0"/>
              <a:t>Once a node has been marked, it can’t be changed.</a:t>
            </a:r>
            <a:endParaRPr lang="en-US" sz="2800" dirty="0"/>
          </a:p>
        </p:txBody>
      </p:sp>
      <p:sp>
        <p:nvSpPr>
          <p:cNvPr id="22" name="Rectangle 21"/>
          <p:cNvSpPr/>
          <p:nvPr/>
        </p:nvSpPr>
        <p:spPr>
          <a:xfrm>
            <a:off x="6497066"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27906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747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253493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253493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53493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53493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53493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27577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2752554"/>
            <a:ext cx="93401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69350"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275255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279020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71972" y="3959038"/>
            <a:ext cx="7634967" cy="1384995"/>
          </a:xfrm>
          <a:prstGeom prst="rect">
            <a:avLst/>
          </a:prstGeom>
          <a:noFill/>
        </p:spPr>
        <p:txBody>
          <a:bodyPr wrap="square" rtlCol="0">
            <a:spAutoFit/>
          </a:bodyPr>
          <a:lstStyle/>
          <a:p>
            <a:r>
              <a:rPr lang="en-US" sz="2800" dirty="0" smtClean="0"/>
              <a:t>Each node has a bit, which is </a:t>
            </a:r>
            <a:r>
              <a:rPr lang="en-US" sz="2800" dirty="0">
                <a:solidFill>
                  <a:srgbClr val="FF0000"/>
                </a:solidFill>
              </a:rPr>
              <a:t>marked</a:t>
            </a:r>
            <a:r>
              <a:rPr lang="en-US" sz="2800" dirty="0" smtClean="0"/>
              <a:t> to logically delete the node.</a:t>
            </a:r>
          </a:p>
          <a:p>
            <a:r>
              <a:rPr lang="en-US" sz="2800" dirty="0" smtClean="0"/>
              <a:t>Once a node has been marked, it can’t be changed.</a:t>
            </a:r>
            <a:endParaRPr lang="en-US" sz="2800" dirty="0"/>
          </a:p>
        </p:txBody>
      </p:sp>
      <p:sp>
        <p:nvSpPr>
          <p:cNvPr id="22" name="Rectangle 21"/>
          <p:cNvSpPr/>
          <p:nvPr/>
        </p:nvSpPr>
        <p:spPr>
          <a:xfrm>
            <a:off x="6497066"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27906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43817" y="2763530"/>
            <a:ext cx="357790" cy="369332"/>
          </a:xfrm>
          <a:prstGeom prst="rect">
            <a:avLst/>
          </a:prstGeom>
          <a:noFill/>
        </p:spPr>
        <p:txBody>
          <a:bodyPr wrap="none" rtlCol="0">
            <a:spAutoFit/>
          </a:bodyPr>
          <a:lstStyle/>
          <a:p>
            <a:r>
              <a:rPr lang="en-US" dirty="0" smtClean="0"/>
              <a:t> </a:t>
            </a:r>
            <a:r>
              <a:rPr lang="en-US" dirty="0" smtClean="0">
                <a:solidFill>
                  <a:srgbClr val="FF0000"/>
                </a:solidFill>
              </a:rPr>
              <a:t>X</a:t>
            </a:r>
            <a:endParaRPr lang="en-US" dirty="0">
              <a:solidFill>
                <a:srgbClr val="FF0000"/>
              </a:solidFill>
            </a:endParaRPr>
          </a:p>
        </p:txBody>
      </p:sp>
    </p:spTree>
    <p:extLst>
      <p:ext uri="{BB962C8B-B14F-4D97-AF65-F5344CB8AC3E}">
        <p14:creationId xmlns:p14="http://schemas.microsoft.com/office/powerpoint/2010/main" val="832156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253493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253493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53493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53493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53493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27577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2752554"/>
            <a:ext cx="934014"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69350"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275255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279020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71972" y="3959038"/>
            <a:ext cx="7634967" cy="1384995"/>
          </a:xfrm>
          <a:prstGeom prst="rect">
            <a:avLst/>
          </a:prstGeom>
          <a:noFill/>
        </p:spPr>
        <p:txBody>
          <a:bodyPr wrap="square" rtlCol="0">
            <a:spAutoFit/>
          </a:bodyPr>
          <a:lstStyle/>
          <a:p>
            <a:r>
              <a:rPr lang="en-US" sz="2800" dirty="0" smtClean="0"/>
              <a:t>Each node has a bit, which is </a:t>
            </a:r>
            <a:r>
              <a:rPr lang="en-US" sz="2800" dirty="0">
                <a:solidFill>
                  <a:srgbClr val="FF0000"/>
                </a:solidFill>
              </a:rPr>
              <a:t>marked</a:t>
            </a:r>
            <a:r>
              <a:rPr lang="en-US" sz="2800" dirty="0" smtClean="0"/>
              <a:t> to logically delete the node.</a:t>
            </a:r>
          </a:p>
          <a:p>
            <a:r>
              <a:rPr lang="en-US" sz="2800" dirty="0" smtClean="0"/>
              <a:t>Once a node has been marked, it can’t be changed.</a:t>
            </a:r>
            <a:endParaRPr lang="en-US" sz="2800" dirty="0"/>
          </a:p>
        </p:txBody>
      </p:sp>
      <p:sp>
        <p:nvSpPr>
          <p:cNvPr id="22" name="Rectangle 21"/>
          <p:cNvSpPr/>
          <p:nvPr/>
        </p:nvSpPr>
        <p:spPr>
          <a:xfrm>
            <a:off x="6497066"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27906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43817" y="2763530"/>
            <a:ext cx="357790" cy="369332"/>
          </a:xfrm>
          <a:prstGeom prst="rect">
            <a:avLst/>
          </a:prstGeom>
          <a:noFill/>
        </p:spPr>
        <p:txBody>
          <a:bodyPr wrap="none" rtlCol="0">
            <a:spAutoFit/>
          </a:bodyPr>
          <a:lstStyle/>
          <a:p>
            <a:r>
              <a:rPr lang="en-US" dirty="0" smtClean="0"/>
              <a:t> </a:t>
            </a:r>
            <a:r>
              <a:rPr lang="en-US" dirty="0" smtClean="0">
                <a:solidFill>
                  <a:srgbClr val="FF0000"/>
                </a:solidFill>
              </a:rPr>
              <a:t>X</a:t>
            </a:r>
            <a:endParaRPr lang="en-US" dirty="0">
              <a:solidFill>
                <a:srgbClr val="FF0000"/>
              </a:solidFill>
            </a:endParaRPr>
          </a:p>
        </p:txBody>
      </p:sp>
      <p:sp>
        <p:nvSpPr>
          <p:cNvPr id="23" name="Freeform 22"/>
          <p:cNvSpPr/>
          <p:nvPr/>
        </p:nvSpPr>
        <p:spPr>
          <a:xfrm>
            <a:off x="3440084" y="1914630"/>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15974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253493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253493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53493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53493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53493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27577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2752554"/>
            <a:ext cx="934014"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69350"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275255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279020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71972" y="3959038"/>
            <a:ext cx="7634967" cy="1384995"/>
          </a:xfrm>
          <a:prstGeom prst="rect">
            <a:avLst/>
          </a:prstGeom>
          <a:noFill/>
        </p:spPr>
        <p:txBody>
          <a:bodyPr wrap="square" rtlCol="0">
            <a:spAutoFit/>
          </a:bodyPr>
          <a:lstStyle/>
          <a:p>
            <a:r>
              <a:rPr lang="en-US" sz="2800" dirty="0" smtClean="0"/>
              <a:t>Each node has a bit, which is </a:t>
            </a:r>
            <a:r>
              <a:rPr lang="en-US" sz="2800" dirty="0">
                <a:solidFill>
                  <a:srgbClr val="FF0000"/>
                </a:solidFill>
              </a:rPr>
              <a:t>marked</a:t>
            </a:r>
            <a:r>
              <a:rPr lang="en-US" sz="2800" dirty="0" smtClean="0"/>
              <a:t> to logically delete the node.</a:t>
            </a:r>
          </a:p>
          <a:p>
            <a:r>
              <a:rPr lang="en-US" sz="2800" dirty="0" smtClean="0"/>
              <a:t>Once a node has been marked, it can’t be changed.</a:t>
            </a:r>
            <a:endParaRPr lang="en-US" sz="2800" dirty="0"/>
          </a:p>
        </p:txBody>
      </p:sp>
      <p:sp>
        <p:nvSpPr>
          <p:cNvPr id="22" name="Rectangle 21"/>
          <p:cNvSpPr/>
          <p:nvPr/>
        </p:nvSpPr>
        <p:spPr>
          <a:xfrm>
            <a:off x="6497066"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27906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43817" y="2763530"/>
            <a:ext cx="357790" cy="369332"/>
          </a:xfrm>
          <a:prstGeom prst="rect">
            <a:avLst/>
          </a:prstGeom>
          <a:noFill/>
        </p:spPr>
        <p:txBody>
          <a:bodyPr wrap="none" rtlCol="0">
            <a:spAutoFit/>
          </a:bodyPr>
          <a:lstStyle/>
          <a:p>
            <a:r>
              <a:rPr lang="en-US" dirty="0" smtClean="0"/>
              <a:t> </a:t>
            </a:r>
            <a:r>
              <a:rPr lang="en-US" dirty="0" smtClean="0">
                <a:solidFill>
                  <a:srgbClr val="FF0000"/>
                </a:solidFill>
              </a:rPr>
              <a:t>X</a:t>
            </a:r>
            <a:endParaRPr lang="en-US" dirty="0">
              <a:solidFill>
                <a:srgbClr val="FF0000"/>
              </a:solidFill>
            </a:endParaRPr>
          </a:p>
        </p:txBody>
      </p:sp>
      <p:sp>
        <p:nvSpPr>
          <p:cNvPr id="23" name="Freeform 22"/>
          <p:cNvSpPr/>
          <p:nvPr/>
        </p:nvSpPr>
        <p:spPr>
          <a:xfrm>
            <a:off x="3440084" y="1914630"/>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6427837" y="2755910"/>
            <a:ext cx="357790" cy="369332"/>
          </a:xfrm>
          <a:prstGeom prst="rect">
            <a:avLst/>
          </a:prstGeom>
          <a:noFill/>
        </p:spPr>
        <p:txBody>
          <a:bodyPr wrap="none" rtlCol="0">
            <a:spAutoFit/>
          </a:bodyPr>
          <a:lstStyle/>
          <a:p>
            <a:r>
              <a:rPr lang="en-US" dirty="0" smtClean="0"/>
              <a:t> </a:t>
            </a:r>
            <a:r>
              <a:rPr lang="en-US" dirty="0" smtClean="0">
                <a:solidFill>
                  <a:srgbClr val="FF0000"/>
                </a:solidFill>
              </a:rPr>
              <a:t>X</a:t>
            </a:r>
            <a:endParaRPr lang="en-US" dirty="0">
              <a:solidFill>
                <a:srgbClr val="FF0000"/>
              </a:solidFill>
            </a:endParaRPr>
          </a:p>
        </p:txBody>
      </p:sp>
    </p:spTree>
    <p:extLst>
      <p:ext uri="{BB962C8B-B14F-4D97-AF65-F5344CB8AC3E}">
        <p14:creationId xmlns:p14="http://schemas.microsoft.com/office/powerpoint/2010/main" val="1825828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253493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253493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53493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53493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253493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253493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27577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2752554"/>
            <a:ext cx="934014"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69350" y="2752554"/>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275255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279020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71972" y="3959038"/>
            <a:ext cx="7634967" cy="1384995"/>
          </a:xfrm>
          <a:prstGeom prst="rect">
            <a:avLst/>
          </a:prstGeom>
          <a:noFill/>
        </p:spPr>
        <p:txBody>
          <a:bodyPr wrap="square" rtlCol="0">
            <a:spAutoFit/>
          </a:bodyPr>
          <a:lstStyle/>
          <a:p>
            <a:r>
              <a:rPr lang="en-US" sz="2800" dirty="0" smtClean="0"/>
              <a:t>Each node has a bit, which is </a:t>
            </a:r>
            <a:r>
              <a:rPr lang="en-US" sz="2800" dirty="0">
                <a:solidFill>
                  <a:srgbClr val="FF0000"/>
                </a:solidFill>
              </a:rPr>
              <a:t>marked</a:t>
            </a:r>
            <a:r>
              <a:rPr lang="en-US" sz="2800" dirty="0" smtClean="0"/>
              <a:t> to logically delete the node.</a:t>
            </a:r>
          </a:p>
          <a:p>
            <a:r>
              <a:rPr lang="en-US" sz="2800" dirty="0" smtClean="0"/>
              <a:t>Once a node has been marked, it can’t be changed.</a:t>
            </a:r>
            <a:endParaRPr lang="en-US" sz="2800" dirty="0"/>
          </a:p>
        </p:txBody>
      </p:sp>
      <p:sp>
        <p:nvSpPr>
          <p:cNvPr id="22" name="Rectangle 21"/>
          <p:cNvSpPr/>
          <p:nvPr/>
        </p:nvSpPr>
        <p:spPr>
          <a:xfrm>
            <a:off x="6497066" y="279827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27906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43817" y="2763530"/>
            <a:ext cx="357790" cy="369332"/>
          </a:xfrm>
          <a:prstGeom prst="rect">
            <a:avLst/>
          </a:prstGeom>
          <a:noFill/>
        </p:spPr>
        <p:txBody>
          <a:bodyPr wrap="none" rtlCol="0">
            <a:spAutoFit/>
          </a:bodyPr>
          <a:lstStyle/>
          <a:p>
            <a:r>
              <a:rPr lang="en-US" dirty="0" smtClean="0"/>
              <a:t> </a:t>
            </a:r>
            <a:r>
              <a:rPr lang="en-US" dirty="0" smtClean="0">
                <a:solidFill>
                  <a:srgbClr val="FF0000"/>
                </a:solidFill>
              </a:rPr>
              <a:t>X</a:t>
            </a:r>
            <a:endParaRPr lang="en-US" dirty="0">
              <a:solidFill>
                <a:srgbClr val="FF0000"/>
              </a:solidFill>
            </a:endParaRPr>
          </a:p>
        </p:txBody>
      </p:sp>
      <p:sp>
        <p:nvSpPr>
          <p:cNvPr id="23" name="Freeform 22"/>
          <p:cNvSpPr/>
          <p:nvPr/>
        </p:nvSpPr>
        <p:spPr>
          <a:xfrm>
            <a:off x="3440084" y="1914630"/>
            <a:ext cx="4263280"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6427837" y="2755910"/>
            <a:ext cx="357790" cy="369332"/>
          </a:xfrm>
          <a:prstGeom prst="rect">
            <a:avLst/>
          </a:prstGeom>
          <a:noFill/>
        </p:spPr>
        <p:txBody>
          <a:bodyPr wrap="none" rtlCol="0">
            <a:spAutoFit/>
          </a:bodyPr>
          <a:lstStyle/>
          <a:p>
            <a:r>
              <a:rPr lang="en-US" dirty="0" smtClean="0"/>
              <a:t> </a:t>
            </a:r>
            <a:r>
              <a:rPr lang="en-US" dirty="0" smtClean="0">
                <a:solidFill>
                  <a:srgbClr val="FF0000"/>
                </a:solidFill>
              </a:rPr>
              <a:t>X</a:t>
            </a:r>
            <a:endParaRPr lang="en-US" dirty="0">
              <a:solidFill>
                <a:srgbClr val="FF0000"/>
              </a:solidFill>
            </a:endParaRPr>
          </a:p>
        </p:txBody>
      </p:sp>
    </p:spTree>
    <p:extLst>
      <p:ext uri="{BB962C8B-B14F-4D97-AF65-F5344CB8AC3E}">
        <p14:creationId xmlns:p14="http://schemas.microsoft.com/office/powerpoint/2010/main" val="1054637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306071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306071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23775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23775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06071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06071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2835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278334"/>
            <a:ext cx="93401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3278334"/>
            <a:ext cx="262150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2783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3240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331598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463640" y="4104658"/>
            <a:ext cx="9578068" cy="1815882"/>
          </a:xfrm>
          <a:prstGeom prst="rect">
            <a:avLst/>
          </a:prstGeom>
          <a:noFill/>
        </p:spPr>
        <p:txBody>
          <a:bodyPr wrap="square" rtlCol="0">
            <a:spAutoFit/>
          </a:bodyPr>
          <a:lstStyle/>
          <a:p>
            <a:r>
              <a:rPr lang="en-US" sz="2800" dirty="0" smtClean="0"/>
              <a:t>To insert a node:</a:t>
            </a:r>
          </a:p>
          <a:p>
            <a:pPr marL="457200" indent="-457200">
              <a:buFont typeface="Arial" charset="0"/>
              <a:buChar char="•"/>
            </a:pPr>
            <a:r>
              <a:rPr lang="en-US" sz="2800" dirty="0" smtClean="0">
                <a:solidFill>
                  <a:schemeClr val="accent1"/>
                </a:solidFill>
              </a:rPr>
              <a:t> search list to find where to insert the new node</a:t>
            </a:r>
          </a:p>
          <a:p>
            <a:pPr marL="457200" indent="-457200">
              <a:buFont typeface="Arial" charset="0"/>
              <a:buChar char="•"/>
            </a:pPr>
            <a:r>
              <a:rPr lang="en-US" sz="2800" dirty="0" smtClean="0">
                <a:solidFill>
                  <a:schemeClr val="accent1"/>
                </a:solidFill>
              </a:rPr>
              <a:t> </a:t>
            </a:r>
            <a:r>
              <a:rPr lang="en-US" sz="2800" dirty="0" smtClean="0"/>
              <a:t>set pointer of new node to point to its successor</a:t>
            </a:r>
          </a:p>
          <a:p>
            <a:pPr marL="457200" indent="-457200">
              <a:buFont typeface="Arial" charset="0"/>
              <a:buChar char="•"/>
            </a:pPr>
            <a:r>
              <a:rPr lang="en-US" sz="2800" dirty="0" smtClean="0">
                <a:solidFill>
                  <a:schemeClr val="accent1"/>
                </a:solidFill>
              </a:rPr>
              <a:t> </a:t>
            </a:r>
            <a:r>
              <a:rPr lang="en-US" sz="2800" dirty="0" smtClean="0"/>
              <a:t>change pointer of its predecessor to point to new node</a:t>
            </a:r>
            <a:endParaRPr lang="en-US" sz="2800" dirty="0"/>
          </a:p>
        </p:txBody>
      </p:sp>
      <p:sp>
        <p:nvSpPr>
          <p:cNvPr id="22" name="Rectangle 21"/>
          <p:cNvSpPr/>
          <p:nvPr/>
        </p:nvSpPr>
        <p:spPr>
          <a:xfrm>
            <a:off x="6497066" y="250109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33164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580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306071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306071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23775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23775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06071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06071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2835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278334"/>
            <a:ext cx="93401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3278334"/>
            <a:ext cx="262150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963085" y="2501094"/>
            <a:ext cx="740279" cy="7772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2783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3240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331598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463640" y="4104658"/>
            <a:ext cx="9578068" cy="1815882"/>
          </a:xfrm>
          <a:prstGeom prst="rect">
            <a:avLst/>
          </a:prstGeom>
          <a:noFill/>
        </p:spPr>
        <p:txBody>
          <a:bodyPr wrap="square" rtlCol="0">
            <a:spAutoFit/>
          </a:bodyPr>
          <a:lstStyle/>
          <a:p>
            <a:r>
              <a:rPr lang="en-US" sz="2800" dirty="0" smtClean="0"/>
              <a:t>To insert a node:</a:t>
            </a:r>
          </a:p>
          <a:p>
            <a:pPr marL="457200" indent="-457200">
              <a:buFont typeface="Arial" charset="0"/>
              <a:buChar char="•"/>
            </a:pPr>
            <a:r>
              <a:rPr lang="en-US" sz="2800" dirty="0" smtClean="0">
                <a:solidFill>
                  <a:schemeClr val="accent1"/>
                </a:solidFill>
              </a:rPr>
              <a:t> </a:t>
            </a:r>
            <a:r>
              <a:rPr lang="en-US" sz="2800" dirty="0" smtClean="0"/>
              <a:t>search list to find where to insert the new node</a:t>
            </a:r>
          </a:p>
          <a:p>
            <a:pPr marL="457200" indent="-457200">
              <a:buFont typeface="Arial" charset="0"/>
              <a:buChar char="•"/>
            </a:pPr>
            <a:r>
              <a:rPr lang="en-US" sz="2800" dirty="0" smtClean="0">
                <a:solidFill>
                  <a:schemeClr val="accent1"/>
                </a:solidFill>
              </a:rPr>
              <a:t> set pointer of new node to point to its successor</a:t>
            </a:r>
          </a:p>
          <a:p>
            <a:pPr marL="457200" indent="-457200">
              <a:buFont typeface="Arial" charset="0"/>
              <a:buChar char="•"/>
            </a:pPr>
            <a:r>
              <a:rPr lang="en-US" sz="2800" dirty="0" smtClean="0">
                <a:solidFill>
                  <a:schemeClr val="accent1"/>
                </a:solidFill>
              </a:rPr>
              <a:t> </a:t>
            </a:r>
            <a:r>
              <a:rPr lang="en-US" sz="2800" dirty="0" smtClean="0"/>
              <a:t>change pointer of its predecessor to point to new node</a:t>
            </a:r>
            <a:endParaRPr lang="en-US" sz="2800" dirty="0"/>
          </a:p>
        </p:txBody>
      </p:sp>
      <p:sp>
        <p:nvSpPr>
          <p:cNvPr id="22" name="Rectangle 21"/>
          <p:cNvSpPr/>
          <p:nvPr/>
        </p:nvSpPr>
        <p:spPr>
          <a:xfrm>
            <a:off x="6497066" y="250109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33164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268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306071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306071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23775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23775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06071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06071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2835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278334"/>
            <a:ext cx="93401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3278334"/>
            <a:ext cx="2621507"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963085" y="2501094"/>
            <a:ext cx="740279" cy="7772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2783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3240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331598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463640" y="4104658"/>
            <a:ext cx="9578068" cy="1815882"/>
          </a:xfrm>
          <a:prstGeom prst="rect">
            <a:avLst/>
          </a:prstGeom>
          <a:noFill/>
        </p:spPr>
        <p:txBody>
          <a:bodyPr wrap="square" rtlCol="0">
            <a:spAutoFit/>
          </a:bodyPr>
          <a:lstStyle/>
          <a:p>
            <a:r>
              <a:rPr lang="en-US" sz="2800" dirty="0" smtClean="0"/>
              <a:t>To insert a node:</a:t>
            </a:r>
          </a:p>
          <a:p>
            <a:pPr marL="457200" indent="-457200">
              <a:buFont typeface="Arial" charset="0"/>
              <a:buChar char="•"/>
            </a:pPr>
            <a:r>
              <a:rPr lang="en-US" sz="2800" dirty="0" smtClean="0">
                <a:solidFill>
                  <a:schemeClr val="accent1"/>
                </a:solidFill>
              </a:rPr>
              <a:t> </a:t>
            </a:r>
            <a:r>
              <a:rPr lang="en-US" sz="2800" dirty="0" smtClean="0"/>
              <a:t>search list to find where to insert the new node</a:t>
            </a:r>
          </a:p>
          <a:p>
            <a:pPr marL="457200" indent="-457200">
              <a:buFont typeface="Arial" charset="0"/>
              <a:buChar char="•"/>
            </a:pPr>
            <a:r>
              <a:rPr lang="en-US" sz="2800" dirty="0" smtClean="0">
                <a:solidFill>
                  <a:schemeClr val="accent1"/>
                </a:solidFill>
              </a:rPr>
              <a:t> </a:t>
            </a:r>
            <a:r>
              <a:rPr lang="en-US" sz="2800" dirty="0" smtClean="0"/>
              <a:t>set pointer of new node to point to its successor</a:t>
            </a:r>
          </a:p>
          <a:p>
            <a:pPr marL="457200" indent="-457200">
              <a:buFont typeface="Arial" charset="0"/>
              <a:buChar char="•"/>
            </a:pPr>
            <a:r>
              <a:rPr lang="en-US" sz="2800" dirty="0" smtClean="0">
                <a:solidFill>
                  <a:schemeClr val="accent1"/>
                </a:solidFill>
              </a:rPr>
              <a:t> change pointer of its predecessor to point to new node</a:t>
            </a:r>
            <a:endParaRPr lang="en-US" sz="2800" dirty="0">
              <a:solidFill>
                <a:schemeClr val="accent1"/>
              </a:solidFill>
            </a:endParaRPr>
          </a:p>
        </p:txBody>
      </p:sp>
      <p:sp>
        <p:nvSpPr>
          <p:cNvPr id="22" name="Rectangle 21"/>
          <p:cNvSpPr/>
          <p:nvPr/>
        </p:nvSpPr>
        <p:spPr>
          <a:xfrm>
            <a:off x="6497066" y="250109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33164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5081857" y="2501094"/>
            <a:ext cx="934014" cy="7772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204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306071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306071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23775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23775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06071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06071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2835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278334"/>
            <a:ext cx="93401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3278334"/>
            <a:ext cx="262150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963085" y="2501094"/>
            <a:ext cx="740279" cy="7772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2783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3240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331598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463640" y="4104658"/>
            <a:ext cx="9578068" cy="1815882"/>
          </a:xfrm>
          <a:prstGeom prst="rect">
            <a:avLst/>
          </a:prstGeom>
          <a:noFill/>
        </p:spPr>
        <p:txBody>
          <a:bodyPr wrap="square" rtlCol="0">
            <a:spAutoFit/>
          </a:bodyPr>
          <a:lstStyle/>
          <a:p>
            <a:r>
              <a:rPr lang="en-US" sz="2800" dirty="0" smtClean="0"/>
              <a:t>To insert a node:</a:t>
            </a:r>
          </a:p>
          <a:p>
            <a:pPr marL="457200" indent="-457200">
              <a:buFont typeface="Arial" charset="0"/>
              <a:buChar char="•"/>
            </a:pPr>
            <a:r>
              <a:rPr lang="en-US" sz="2800" dirty="0" smtClean="0">
                <a:solidFill>
                  <a:schemeClr val="accent1"/>
                </a:solidFill>
              </a:rPr>
              <a:t> </a:t>
            </a:r>
            <a:r>
              <a:rPr lang="en-US" sz="2800" dirty="0" smtClean="0"/>
              <a:t>search list to find where to insert the new node</a:t>
            </a:r>
          </a:p>
          <a:p>
            <a:pPr marL="457200" indent="-457200">
              <a:buFont typeface="Arial" charset="0"/>
              <a:buChar char="•"/>
            </a:pPr>
            <a:r>
              <a:rPr lang="en-US" sz="2800" dirty="0" smtClean="0">
                <a:solidFill>
                  <a:schemeClr val="accent1"/>
                </a:solidFill>
              </a:rPr>
              <a:t> </a:t>
            </a:r>
            <a:r>
              <a:rPr lang="en-US" sz="2800" dirty="0" smtClean="0"/>
              <a:t>set pointer of new node to point to its successor</a:t>
            </a:r>
          </a:p>
          <a:p>
            <a:pPr marL="457200" indent="-457200">
              <a:buFont typeface="Arial" charset="0"/>
              <a:buChar char="•"/>
            </a:pPr>
            <a:r>
              <a:rPr lang="en-US" sz="2800" dirty="0" smtClean="0">
                <a:solidFill>
                  <a:schemeClr val="accent1"/>
                </a:solidFill>
              </a:rPr>
              <a:t> </a:t>
            </a:r>
            <a:r>
              <a:rPr lang="en-US" sz="2800" dirty="0" smtClean="0"/>
              <a:t>change pointer of its predecessor to point to new node</a:t>
            </a:r>
            <a:endParaRPr lang="en-US" sz="2800" dirty="0"/>
          </a:p>
        </p:txBody>
      </p:sp>
      <p:sp>
        <p:nvSpPr>
          <p:cNvPr id="22" name="Rectangle 21"/>
          <p:cNvSpPr/>
          <p:nvPr/>
        </p:nvSpPr>
        <p:spPr>
          <a:xfrm>
            <a:off x="6497066" y="250109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33164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800554" y="3290054"/>
            <a:ext cx="304892" cy="369332"/>
          </a:xfrm>
          <a:prstGeom prst="rect">
            <a:avLst/>
          </a:prstGeom>
        </p:spPr>
        <p:txBody>
          <a:bodyPr wrap="none">
            <a:spAutoFit/>
          </a:bodyPr>
          <a:lstStyle/>
          <a:p>
            <a:r>
              <a:rPr lang="en-US">
                <a:solidFill>
                  <a:srgbClr val="FF0000"/>
                </a:solidFill>
              </a:rPr>
              <a:t>X</a:t>
            </a:r>
            <a:endParaRPr lang="en-US" dirty="0">
              <a:solidFill>
                <a:srgbClr val="FF0000"/>
              </a:solidFill>
            </a:endParaRPr>
          </a:p>
        </p:txBody>
      </p:sp>
    </p:spTree>
    <p:extLst>
      <p:ext uri="{BB962C8B-B14F-4D97-AF65-F5344CB8AC3E}">
        <p14:creationId xmlns:p14="http://schemas.microsoft.com/office/powerpoint/2010/main" val="49297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Singly-Linked List</a:t>
            </a:r>
            <a:endParaRPr lang="en-US" dirty="0">
              <a:solidFill>
                <a:schemeClr val="accent1"/>
              </a:solidFill>
            </a:endParaRPr>
          </a:p>
        </p:txBody>
      </p:sp>
      <p:sp>
        <p:nvSpPr>
          <p:cNvPr id="4" name="TextBox 3"/>
          <p:cNvSpPr txBox="1"/>
          <p:nvPr/>
        </p:nvSpPr>
        <p:spPr>
          <a:xfrm>
            <a:off x="3044746" y="335789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335789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335789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335789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36264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361950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3619500"/>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362296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362008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54250" y="2159000"/>
            <a:ext cx="2247230" cy="523220"/>
          </a:xfrm>
          <a:prstGeom prst="rect">
            <a:avLst/>
          </a:prstGeom>
          <a:noFill/>
        </p:spPr>
        <p:txBody>
          <a:bodyPr wrap="none" rtlCol="0">
            <a:spAutoFit/>
          </a:bodyPr>
          <a:lstStyle/>
          <a:p>
            <a:r>
              <a:rPr lang="en-US" sz="2800" dirty="0"/>
              <a:t>Delete node B</a:t>
            </a:r>
          </a:p>
        </p:txBody>
      </p:sp>
      <p:sp>
        <p:nvSpPr>
          <p:cNvPr id="46" name="Freeform 45"/>
          <p:cNvSpPr/>
          <p:nvPr/>
        </p:nvSpPr>
        <p:spPr>
          <a:xfrm>
            <a:off x="3845972" y="2777529"/>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3486534"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7615"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74495" y="337313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88995"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82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[Harris 2001]</a:t>
            </a:r>
            <a:endParaRPr lang="en-US" dirty="0"/>
          </a:p>
        </p:txBody>
      </p:sp>
      <p:sp>
        <p:nvSpPr>
          <p:cNvPr id="3" name="TextBox 2"/>
          <p:cNvSpPr txBox="1"/>
          <p:nvPr/>
        </p:nvSpPr>
        <p:spPr>
          <a:xfrm>
            <a:off x="2640885" y="306071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4328378" y="306071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4801985" y="306071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6015871" y="2237750"/>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8" name="TextBox 7"/>
          <p:cNvSpPr txBox="1"/>
          <p:nvPr/>
        </p:nvSpPr>
        <p:spPr>
          <a:xfrm>
            <a:off x="6489478" y="223775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06071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06071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926590" y="32835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278334"/>
            <a:ext cx="93401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81857" y="3278334"/>
            <a:ext cx="262150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963085" y="2501094"/>
            <a:ext cx="740279" cy="7772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27833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32405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95035" y="331598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326480" y="4084320"/>
            <a:ext cx="6726481" cy="2246769"/>
          </a:xfrm>
          <a:prstGeom prst="rect">
            <a:avLst/>
          </a:prstGeom>
          <a:noFill/>
        </p:spPr>
        <p:txBody>
          <a:bodyPr wrap="square" rtlCol="0">
            <a:spAutoFit/>
          </a:bodyPr>
          <a:lstStyle/>
          <a:p>
            <a:r>
              <a:rPr lang="en-US" sz="2800" dirty="0" smtClean="0"/>
              <a:t>If it cannot complete the operation, the process must restart from the beginning of the list to find a new place to insert.</a:t>
            </a:r>
          </a:p>
          <a:p>
            <a:endParaRPr lang="en-US" sz="2800" dirty="0"/>
          </a:p>
          <a:p>
            <a:r>
              <a:rPr lang="en-US" sz="2800" dirty="0" smtClean="0"/>
              <a:t>Amortized cost of operations:  </a:t>
            </a:r>
            <a:r>
              <a:rPr lang="en-US" sz="2800" dirty="0" err="1" smtClean="0">
                <a:solidFill>
                  <a:schemeClr val="accent1"/>
                </a:solidFill>
              </a:rPr>
              <a:t>Ɵ</a:t>
            </a:r>
            <a:r>
              <a:rPr lang="en-US" sz="2800" dirty="0" smtClean="0">
                <a:solidFill>
                  <a:schemeClr val="accent1"/>
                </a:solidFill>
              </a:rPr>
              <a:t>(</a:t>
            </a:r>
            <a:r>
              <a:rPr lang="en-US" sz="2800" dirty="0" err="1" smtClean="0">
                <a:solidFill>
                  <a:schemeClr val="accent1"/>
                </a:solidFill>
              </a:rPr>
              <a:t>nc</a:t>
            </a:r>
            <a:r>
              <a:rPr lang="en-US" sz="2800" dirty="0" smtClean="0">
                <a:solidFill>
                  <a:schemeClr val="accent1"/>
                </a:solidFill>
              </a:rPr>
              <a:t>)</a:t>
            </a:r>
          </a:p>
        </p:txBody>
      </p:sp>
      <p:sp>
        <p:nvSpPr>
          <p:cNvPr id="22" name="Rectangle 21"/>
          <p:cNvSpPr/>
          <p:nvPr/>
        </p:nvSpPr>
        <p:spPr>
          <a:xfrm>
            <a:off x="6497066" y="250109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81793" y="33164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800554" y="3290054"/>
            <a:ext cx="304892" cy="369332"/>
          </a:xfrm>
          <a:prstGeom prst="rect">
            <a:avLst/>
          </a:prstGeom>
        </p:spPr>
        <p:txBody>
          <a:bodyPr wrap="none">
            <a:spAutoFit/>
          </a:bodyPr>
          <a:lstStyle/>
          <a:p>
            <a:r>
              <a:rPr lang="en-US" dirty="0">
                <a:solidFill>
                  <a:srgbClr val="FF0000"/>
                </a:solidFill>
              </a:rPr>
              <a:t>X</a:t>
            </a:r>
          </a:p>
        </p:txBody>
      </p:sp>
      <p:sp>
        <p:nvSpPr>
          <p:cNvPr id="23" name="TextBox 22"/>
          <p:cNvSpPr txBox="1"/>
          <p:nvPr/>
        </p:nvSpPr>
        <p:spPr>
          <a:xfrm>
            <a:off x="8252004" y="4946095"/>
            <a:ext cx="2759819" cy="954107"/>
          </a:xfrm>
          <a:prstGeom prst="rect">
            <a:avLst/>
          </a:prstGeom>
          <a:noFill/>
        </p:spPr>
        <p:txBody>
          <a:bodyPr wrap="square" rtlCol="0">
            <a:spAutoFit/>
          </a:bodyPr>
          <a:lstStyle/>
          <a:p>
            <a:r>
              <a:rPr lang="en-US" sz="2800" dirty="0" smtClean="0">
                <a:solidFill>
                  <a:schemeClr val="accent1"/>
                </a:solidFill>
              </a:rPr>
              <a:t>n</a:t>
            </a:r>
            <a:r>
              <a:rPr lang="en-US" sz="2800" dirty="0" smtClean="0"/>
              <a:t> = length of list</a:t>
            </a:r>
          </a:p>
          <a:p>
            <a:r>
              <a:rPr lang="en-US" sz="2800" dirty="0" smtClean="0">
                <a:solidFill>
                  <a:schemeClr val="accent1"/>
                </a:solidFill>
              </a:rPr>
              <a:t>c</a:t>
            </a:r>
            <a:r>
              <a:rPr lang="en-US" sz="2800" dirty="0" smtClean="0"/>
              <a:t> = contention</a:t>
            </a:r>
          </a:p>
        </p:txBody>
      </p:sp>
    </p:spTree>
    <p:extLst>
      <p:ext uri="{BB962C8B-B14F-4D97-AF65-F5344CB8AC3E}">
        <p14:creationId xmlns:p14="http://schemas.microsoft.com/office/powerpoint/2010/main" val="1262001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a:t>
            </a:r>
            <a:r>
              <a:rPr lang="en-US" dirty="0" err="1"/>
              <a:t>Fomitchev</a:t>
            </a:r>
            <a:r>
              <a:rPr lang="en-US" dirty="0"/>
              <a:t> and </a:t>
            </a:r>
            <a:r>
              <a:rPr lang="en-US" dirty="0" err="1"/>
              <a:t>Ruppert</a:t>
            </a:r>
            <a:r>
              <a:rPr lang="en-US" dirty="0"/>
              <a:t> 2004]</a:t>
            </a:r>
          </a:p>
        </p:txBody>
      </p:sp>
      <p:sp>
        <p:nvSpPr>
          <p:cNvPr id="3" name="TextBox 2"/>
          <p:cNvSpPr txBox="1"/>
          <p:nvPr/>
        </p:nvSpPr>
        <p:spPr>
          <a:xfrm>
            <a:off x="2640885" y="32435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5197058" y="32435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5670665"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2435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2435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496630" y="3452910"/>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461214"/>
            <a:ext cx="133603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950536" y="3461214"/>
            <a:ext cx="1254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46121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5069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63715" y="349886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71972" y="4370518"/>
            <a:ext cx="6559608" cy="1384995"/>
          </a:xfrm>
          <a:prstGeom prst="rect">
            <a:avLst/>
          </a:prstGeom>
          <a:noFill/>
        </p:spPr>
        <p:txBody>
          <a:bodyPr wrap="square" rtlCol="0">
            <a:spAutoFit/>
          </a:bodyPr>
          <a:lstStyle/>
          <a:p>
            <a:r>
              <a:rPr lang="en-US" sz="2800" dirty="0" smtClean="0"/>
              <a:t>Each node has a backlink. </a:t>
            </a:r>
          </a:p>
          <a:p>
            <a:r>
              <a:rPr lang="en-US" sz="2800" dirty="0" smtClean="0"/>
              <a:t>Just before the node is deleted, its backlink is set to point to its predecessor.</a:t>
            </a:r>
            <a:endParaRPr lang="en-US" sz="2800" dirty="0"/>
          </a:p>
        </p:txBody>
      </p:sp>
      <p:sp>
        <p:nvSpPr>
          <p:cNvPr id="24" name="Rectangle 23"/>
          <p:cNvSpPr/>
          <p:nvPr/>
        </p:nvSpPr>
        <p:spPr>
          <a:xfrm>
            <a:off x="8181793" y="349931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10925" y="3243591"/>
            <a:ext cx="440372" cy="523220"/>
          </a:xfrm>
          <a:prstGeom prst="rect">
            <a:avLst/>
          </a:prstGeom>
          <a:noFill/>
          <a:ln>
            <a:solidFill>
              <a:srgbClr val="FF0000"/>
            </a:solidFill>
          </a:ln>
        </p:spPr>
        <p:txBody>
          <a:bodyPr wrap="square" rtlCol="0">
            <a:spAutoFit/>
          </a:bodyPr>
          <a:lstStyle/>
          <a:p>
            <a:r>
              <a:rPr lang="en-US" sz="2800" dirty="0" smtClean="0"/>
              <a:t>      </a:t>
            </a:r>
            <a:endParaRPr lang="en-US" sz="2800" dirty="0"/>
          </a:p>
        </p:txBody>
      </p:sp>
      <p:sp>
        <p:nvSpPr>
          <p:cNvPr id="27" name="TextBox 26"/>
          <p:cNvSpPr txBox="1"/>
          <p:nvPr/>
        </p:nvSpPr>
        <p:spPr>
          <a:xfrm>
            <a:off x="7229757" y="3243590"/>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cxnSp>
        <p:nvCxnSpPr>
          <p:cNvPr id="36" name="Curved Connector 35"/>
          <p:cNvCxnSpPr>
            <a:endCxn id="4" idx="0"/>
          </p:cNvCxnSpPr>
          <p:nvPr/>
        </p:nvCxnSpPr>
        <p:spPr>
          <a:xfrm rot="10800000">
            <a:off x="3351296" y="3243591"/>
            <a:ext cx="1574220" cy="217625"/>
          </a:xfrm>
          <a:prstGeom prst="curvedConnector4">
            <a:avLst>
              <a:gd name="adj1" fmla="val 1819"/>
              <a:gd name="adj2" fmla="val 2050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73464" y="3243590"/>
            <a:ext cx="425679" cy="524954"/>
          </a:xfrm>
          <a:prstGeom prst="rect">
            <a:avLst/>
          </a:prstGeom>
          <a:noFill/>
          <a:ln>
            <a:solidFill>
              <a:srgbClr val="FF0000"/>
            </a:solidFill>
          </a:ln>
        </p:spPr>
        <p:txBody>
          <a:bodyPr wrap="square" rtlCol="0">
            <a:spAutoFit/>
          </a:bodyPr>
          <a:lstStyle/>
          <a:p>
            <a:r>
              <a:rPr lang="en-US" sz="2800" smtClean="0"/>
              <a:t>      </a:t>
            </a:r>
            <a:endParaRPr lang="en-US" sz="2800" dirty="0"/>
          </a:p>
        </p:txBody>
      </p:sp>
    </p:spTree>
    <p:extLst>
      <p:ext uri="{BB962C8B-B14F-4D97-AF65-F5344CB8AC3E}">
        <p14:creationId xmlns:p14="http://schemas.microsoft.com/office/powerpoint/2010/main" val="2033918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a:t>
            </a:r>
            <a:r>
              <a:rPr lang="en-US" dirty="0" err="1"/>
              <a:t>Fomitchev</a:t>
            </a:r>
            <a:r>
              <a:rPr lang="en-US" dirty="0"/>
              <a:t> and </a:t>
            </a:r>
            <a:r>
              <a:rPr lang="en-US" dirty="0" err="1"/>
              <a:t>Ruppert</a:t>
            </a:r>
            <a:r>
              <a:rPr lang="en-US" dirty="0"/>
              <a:t> 2004]</a:t>
            </a:r>
          </a:p>
        </p:txBody>
      </p:sp>
      <p:sp>
        <p:nvSpPr>
          <p:cNvPr id="3" name="TextBox 2"/>
          <p:cNvSpPr txBox="1"/>
          <p:nvPr/>
        </p:nvSpPr>
        <p:spPr>
          <a:xfrm>
            <a:off x="2640885" y="32435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5197058" y="32435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5670665"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2435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2435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496630" y="3452910"/>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461214"/>
            <a:ext cx="133603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950536" y="3461214"/>
            <a:ext cx="1254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46121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5069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63715" y="349886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94632" y="4279078"/>
            <a:ext cx="10972528" cy="1815882"/>
          </a:xfrm>
          <a:prstGeom prst="rect">
            <a:avLst/>
          </a:prstGeom>
          <a:noFill/>
        </p:spPr>
        <p:txBody>
          <a:bodyPr wrap="square" rtlCol="0">
            <a:spAutoFit/>
          </a:bodyPr>
          <a:lstStyle/>
          <a:p>
            <a:r>
              <a:rPr lang="en-US" sz="2800" dirty="0" smtClean="0">
                <a:solidFill>
                  <a:schemeClr val="accent1"/>
                </a:solidFill>
              </a:rPr>
              <a:t>flag predecessor</a:t>
            </a:r>
          </a:p>
          <a:p>
            <a:r>
              <a:rPr lang="en-US" sz="2800" dirty="0" smtClean="0"/>
              <a:t>set </a:t>
            </a:r>
            <a:r>
              <a:rPr lang="en-US" sz="2800" dirty="0"/>
              <a:t>backlink </a:t>
            </a:r>
            <a:r>
              <a:rPr lang="en-US" sz="2800" dirty="0" smtClean="0"/>
              <a:t>to point to its predecessor</a:t>
            </a:r>
          </a:p>
          <a:p>
            <a:r>
              <a:rPr lang="en-US" sz="2800" dirty="0"/>
              <a:t>m</a:t>
            </a:r>
            <a:r>
              <a:rPr lang="en-US" sz="2800" dirty="0" smtClean="0"/>
              <a:t>ark node </a:t>
            </a:r>
          </a:p>
          <a:p>
            <a:r>
              <a:rPr lang="en-US" sz="2800" dirty="0" smtClean="0"/>
              <a:t>change </a:t>
            </a:r>
            <a:r>
              <a:rPr lang="en-US" sz="2800" dirty="0"/>
              <a:t>pointer of its predecessor to point to </a:t>
            </a:r>
            <a:r>
              <a:rPr lang="en-US" sz="2800" dirty="0" smtClean="0"/>
              <a:t>its successor and remove flag</a:t>
            </a:r>
            <a:endParaRPr lang="en-US" sz="2800" dirty="0"/>
          </a:p>
        </p:txBody>
      </p:sp>
      <p:sp>
        <p:nvSpPr>
          <p:cNvPr id="24" name="Rectangle 23"/>
          <p:cNvSpPr/>
          <p:nvPr/>
        </p:nvSpPr>
        <p:spPr>
          <a:xfrm>
            <a:off x="8181793" y="349931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10925" y="3243591"/>
            <a:ext cx="440372" cy="523220"/>
          </a:xfrm>
          <a:prstGeom prst="rect">
            <a:avLst/>
          </a:prstGeom>
          <a:noFill/>
          <a:ln>
            <a:solidFill>
              <a:srgbClr val="FF0000"/>
            </a:solidFill>
          </a:ln>
        </p:spPr>
        <p:txBody>
          <a:bodyPr wrap="square" rtlCol="0">
            <a:spAutoFit/>
          </a:bodyPr>
          <a:lstStyle/>
          <a:p>
            <a:r>
              <a:rPr lang="en-US" sz="2800" dirty="0" smtClean="0"/>
              <a:t>      </a:t>
            </a:r>
            <a:endParaRPr lang="en-US" sz="2800" dirty="0"/>
          </a:p>
        </p:txBody>
      </p:sp>
      <p:sp>
        <p:nvSpPr>
          <p:cNvPr id="27" name="TextBox 26"/>
          <p:cNvSpPr txBox="1"/>
          <p:nvPr/>
        </p:nvSpPr>
        <p:spPr>
          <a:xfrm>
            <a:off x="7229757" y="3243590"/>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pic>
        <p:nvPicPr>
          <p:cNvPr id="30" name="Picture 29"/>
          <p:cNvPicPr>
            <a:picLocks noChangeAspect="1"/>
          </p:cNvPicPr>
          <p:nvPr/>
        </p:nvPicPr>
        <p:blipFill rotWithShape="1">
          <a:blip r:embed="rId3">
            <a:alphaModFix/>
          </a:blip>
          <a:srcRect l="63919" t="63161" r="12914" b="10218"/>
          <a:stretch/>
        </p:blipFill>
        <p:spPr>
          <a:xfrm>
            <a:off x="3161405" y="3378744"/>
            <a:ext cx="332524" cy="371645"/>
          </a:xfrm>
          <a:prstGeom prst="rect">
            <a:avLst/>
          </a:prstGeom>
        </p:spPr>
      </p:pic>
      <p:cxnSp>
        <p:nvCxnSpPr>
          <p:cNvPr id="31" name="Straight Connector 30"/>
          <p:cNvCxnSpPr/>
          <p:nvPr/>
        </p:nvCxnSpPr>
        <p:spPr>
          <a:xfrm>
            <a:off x="3206568" y="3437918"/>
            <a:ext cx="0" cy="2835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73464" y="3243590"/>
            <a:ext cx="425679" cy="524954"/>
          </a:xfrm>
          <a:prstGeom prst="rect">
            <a:avLst/>
          </a:prstGeom>
          <a:noFill/>
          <a:ln>
            <a:solidFill>
              <a:srgbClr val="FF0000"/>
            </a:solidFill>
          </a:ln>
        </p:spPr>
        <p:txBody>
          <a:bodyPr wrap="square" rtlCol="0">
            <a:spAutoFit/>
          </a:bodyPr>
          <a:lstStyle/>
          <a:p>
            <a:r>
              <a:rPr lang="en-US" sz="2800" smtClean="0"/>
              <a:t>      </a:t>
            </a:r>
            <a:endParaRPr lang="en-US" sz="2800" dirty="0"/>
          </a:p>
        </p:txBody>
      </p:sp>
    </p:spTree>
    <p:extLst>
      <p:ext uri="{BB962C8B-B14F-4D97-AF65-F5344CB8AC3E}">
        <p14:creationId xmlns:p14="http://schemas.microsoft.com/office/powerpoint/2010/main" val="1165423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a:t>
            </a:r>
            <a:r>
              <a:rPr lang="en-US" dirty="0" err="1"/>
              <a:t>Fomitchev</a:t>
            </a:r>
            <a:r>
              <a:rPr lang="en-US" dirty="0"/>
              <a:t> and </a:t>
            </a:r>
            <a:r>
              <a:rPr lang="en-US" dirty="0" err="1"/>
              <a:t>Ruppert</a:t>
            </a:r>
            <a:r>
              <a:rPr lang="en-US" dirty="0"/>
              <a:t> 2004]</a:t>
            </a:r>
          </a:p>
        </p:txBody>
      </p:sp>
      <p:sp>
        <p:nvSpPr>
          <p:cNvPr id="3" name="TextBox 2"/>
          <p:cNvSpPr txBox="1"/>
          <p:nvPr/>
        </p:nvSpPr>
        <p:spPr>
          <a:xfrm>
            <a:off x="2640885" y="32435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5197058" y="32435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5670665"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2435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2435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496630" y="3452910"/>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461214"/>
            <a:ext cx="133603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950536" y="3461214"/>
            <a:ext cx="1254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46121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5069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63715" y="349886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94632" y="4279078"/>
            <a:ext cx="10972528" cy="1815882"/>
          </a:xfrm>
          <a:prstGeom prst="rect">
            <a:avLst/>
          </a:prstGeom>
          <a:noFill/>
        </p:spPr>
        <p:txBody>
          <a:bodyPr wrap="square" rtlCol="0">
            <a:spAutoFit/>
          </a:bodyPr>
          <a:lstStyle/>
          <a:p>
            <a:r>
              <a:rPr lang="en-US" sz="2800" dirty="0"/>
              <a:t>f</a:t>
            </a:r>
            <a:r>
              <a:rPr lang="en-US" sz="2800" dirty="0" smtClean="0"/>
              <a:t>lag predecessor </a:t>
            </a:r>
          </a:p>
          <a:p>
            <a:r>
              <a:rPr lang="en-US" sz="2800" dirty="0">
                <a:solidFill>
                  <a:schemeClr val="accent1"/>
                </a:solidFill>
              </a:rPr>
              <a:t>s</a:t>
            </a:r>
            <a:r>
              <a:rPr lang="en-US" sz="2800" dirty="0" smtClean="0">
                <a:solidFill>
                  <a:schemeClr val="accent1"/>
                </a:solidFill>
              </a:rPr>
              <a:t>et backlink to point to its predecessor</a:t>
            </a:r>
          </a:p>
          <a:p>
            <a:r>
              <a:rPr lang="en-US" sz="2800" dirty="0"/>
              <a:t>mark node </a:t>
            </a:r>
          </a:p>
          <a:p>
            <a:r>
              <a:rPr lang="en-US" sz="2800" dirty="0" smtClean="0"/>
              <a:t>change </a:t>
            </a:r>
            <a:r>
              <a:rPr lang="en-US" sz="2800" dirty="0"/>
              <a:t>pointer of its predecessor to point to </a:t>
            </a:r>
            <a:r>
              <a:rPr lang="en-US" sz="2800" dirty="0" smtClean="0"/>
              <a:t>its successor and remove flag</a:t>
            </a:r>
            <a:endParaRPr lang="en-US" sz="2800" dirty="0"/>
          </a:p>
        </p:txBody>
      </p:sp>
      <p:sp>
        <p:nvSpPr>
          <p:cNvPr id="24" name="Rectangle 23"/>
          <p:cNvSpPr/>
          <p:nvPr/>
        </p:nvSpPr>
        <p:spPr>
          <a:xfrm>
            <a:off x="8181793" y="349931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10925" y="3243591"/>
            <a:ext cx="440372" cy="523220"/>
          </a:xfrm>
          <a:prstGeom prst="rect">
            <a:avLst/>
          </a:prstGeom>
          <a:noFill/>
          <a:ln>
            <a:solidFill>
              <a:srgbClr val="FF0000"/>
            </a:solidFill>
          </a:ln>
        </p:spPr>
        <p:txBody>
          <a:bodyPr wrap="square" rtlCol="0">
            <a:spAutoFit/>
          </a:bodyPr>
          <a:lstStyle/>
          <a:p>
            <a:r>
              <a:rPr lang="en-US" sz="2800" dirty="0" smtClean="0"/>
              <a:t>      </a:t>
            </a:r>
            <a:endParaRPr lang="en-US" sz="2800" dirty="0"/>
          </a:p>
        </p:txBody>
      </p:sp>
      <p:sp>
        <p:nvSpPr>
          <p:cNvPr id="27" name="TextBox 26"/>
          <p:cNvSpPr txBox="1"/>
          <p:nvPr/>
        </p:nvSpPr>
        <p:spPr>
          <a:xfrm>
            <a:off x="7229757" y="3243590"/>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cxnSp>
        <p:nvCxnSpPr>
          <p:cNvPr id="36" name="Curved Connector 35"/>
          <p:cNvCxnSpPr>
            <a:endCxn id="4" idx="0"/>
          </p:cNvCxnSpPr>
          <p:nvPr/>
        </p:nvCxnSpPr>
        <p:spPr>
          <a:xfrm rot="10800000">
            <a:off x="3351296" y="3243591"/>
            <a:ext cx="1574220" cy="217625"/>
          </a:xfrm>
          <a:prstGeom prst="curvedConnector4">
            <a:avLst>
              <a:gd name="adj1" fmla="val 1819"/>
              <a:gd name="adj2" fmla="val 2050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a:alphaModFix/>
          </a:blip>
          <a:srcRect l="63919" t="63161" r="12914" b="10218"/>
          <a:stretch/>
        </p:blipFill>
        <p:spPr>
          <a:xfrm>
            <a:off x="3161405" y="3378744"/>
            <a:ext cx="332524" cy="371645"/>
          </a:xfrm>
          <a:prstGeom prst="rect">
            <a:avLst/>
          </a:prstGeom>
        </p:spPr>
      </p:pic>
      <p:cxnSp>
        <p:nvCxnSpPr>
          <p:cNvPr id="28" name="Straight Connector 27"/>
          <p:cNvCxnSpPr/>
          <p:nvPr/>
        </p:nvCxnSpPr>
        <p:spPr>
          <a:xfrm>
            <a:off x="3206568" y="3437918"/>
            <a:ext cx="0" cy="2835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73464" y="3243590"/>
            <a:ext cx="425679" cy="524954"/>
          </a:xfrm>
          <a:prstGeom prst="rect">
            <a:avLst/>
          </a:prstGeom>
          <a:noFill/>
          <a:ln>
            <a:solidFill>
              <a:srgbClr val="FF0000"/>
            </a:solidFill>
          </a:ln>
        </p:spPr>
        <p:txBody>
          <a:bodyPr wrap="square" rtlCol="0">
            <a:spAutoFit/>
          </a:bodyPr>
          <a:lstStyle/>
          <a:p>
            <a:r>
              <a:rPr lang="en-US" sz="2800" smtClean="0"/>
              <a:t>      </a:t>
            </a:r>
            <a:endParaRPr lang="en-US" sz="2800" dirty="0"/>
          </a:p>
        </p:txBody>
      </p:sp>
    </p:spTree>
    <p:extLst>
      <p:ext uri="{BB962C8B-B14F-4D97-AF65-F5344CB8AC3E}">
        <p14:creationId xmlns:p14="http://schemas.microsoft.com/office/powerpoint/2010/main" val="1636609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a:t>
            </a:r>
            <a:r>
              <a:rPr lang="en-US" dirty="0" err="1"/>
              <a:t>Fomitchev</a:t>
            </a:r>
            <a:r>
              <a:rPr lang="en-US" dirty="0"/>
              <a:t> and </a:t>
            </a:r>
            <a:r>
              <a:rPr lang="en-US" dirty="0" err="1"/>
              <a:t>Ruppert</a:t>
            </a:r>
            <a:r>
              <a:rPr lang="en-US" dirty="0"/>
              <a:t> 2004]</a:t>
            </a:r>
          </a:p>
        </p:txBody>
      </p:sp>
      <p:sp>
        <p:nvSpPr>
          <p:cNvPr id="3" name="TextBox 2"/>
          <p:cNvSpPr txBox="1"/>
          <p:nvPr/>
        </p:nvSpPr>
        <p:spPr>
          <a:xfrm>
            <a:off x="2640885" y="32435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5197058" y="32435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5670665"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2435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2435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496630" y="3452910"/>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461214"/>
            <a:ext cx="133603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950536" y="3461214"/>
            <a:ext cx="1254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46121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5069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63715" y="349886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94632" y="4279078"/>
            <a:ext cx="10972528" cy="1815882"/>
          </a:xfrm>
          <a:prstGeom prst="rect">
            <a:avLst/>
          </a:prstGeom>
          <a:noFill/>
        </p:spPr>
        <p:txBody>
          <a:bodyPr wrap="square" rtlCol="0">
            <a:spAutoFit/>
          </a:bodyPr>
          <a:lstStyle/>
          <a:p>
            <a:r>
              <a:rPr lang="en-US" sz="2800" dirty="0"/>
              <a:t>flag predecessor </a:t>
            </a:r>
          </a:p>
          <a:p>
            <a:r>
              <a:rPr lang="en-US" sz="2800" dirty="0"/>
              <a:t>set backlink to point to its predecessor</a:t>
            </a:r>
          </a:p>
          <a:p>
            <a:r>
              <a:rPr lang="en-US" sz="2800" dirty="0" smtClean="0">
                <a:solidFill>
                  <a:schemeClr val="accent1"/>
                </a:solidFill>
              </a:rPr>
              <a:t>mark node </a:t>
            </a:r>
          </a:p>
          <a:p>
            <a:r>
              <a:rPr lang="en-US" sz="2800" dirty="0" smtClean="0"/>
              <a:t>change </a:t>
            </a:r>
            <a:r>
              <a:rPr lang="en-US" sz="2800" dirty="0"/>
              <a:t>pointer of its predecessor to point to </a:t>
            </a:r>
            <a:r>
              <a:rPr lang="en-US" sz="2800" dirty="0" smtClean="0"/>
              <a:t>its successor and remove flag</a:t>
            </a:r>
            <a:endParaRPr lang="en-US" sz="2800" dirty="0"/>
          </a:p>
        </p:txBody>
      </p:sp>
      <p:sp>
        <p:nvSpPr>
          <p:cNvPr id="24" name="Rectangle 23"/>
          <p:cNvSpPr/>
          <p:nvPr/>
        </p:nvSpPr>
        <p:spPr>
          <a:xfrm>
            <a:off x="8181793" y="349931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10925" y="3243591"/>
            <a:ext cx="440372" cy="523220"/>
          </a:xfrm>
          <a:prstGeom prst="rect">
            <a:avLst/>
          </a:prstGeom>
          <a:noFill/>
          <a:ln>
            <a:solidFill>
              <a:srgbClr val="FF0000"/>
            </a:solidFill>
          </a:ln>
        </p:spPr>
        <p:txBody>
          <a:bodyPr wrap="square" rtlCol="0">
            <a:spAutoFit/>
          </a:bodyPr>
          <a:lstStyle/>
          <a:p>
            <a:r>
              <a:rPr lang="en-US" sz="2800" dirty="0" smtClean="0"/>
              <a:t>      </a:t>
            </a:r>
            <a:endParaRPr lang="en-US" sz="2800" dirty="0"/>
          </a:p>
        </p:txBody>
      </p:sp>
      <p:sp>
        <p:nvSpPr>
          <p:cNvPr id="27" name="TextBox 26"/>
          <p:cNvSpPr txBox="1"/>
          <p:nvPr/>
        </p:nvSpPr>
        <p:spPr>
          <a:xfrm>
            <a:off x="7229757" y="3243590"/>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cxnSp>
        <p:nvCxnSpPr>
          <p:cNvPr id="36" name="Curved Connector 35"/>
          <p:cNvCxnSpPr>
            <a:endCxn id="4" idx="0"/>
          </p:cNvCxnSpPr>
          <p:nvPr/>
        </p:nvCxnSpPr>
        <p:spPr>
          <a:xfrm rot="10800000">
            <a:off x="3351296" y="3243591"/>
            <a:ext cx="1574220" cy="217625"/>
          </a:xfrm>
          <a:prstGeom prst="curvedConnector4">
            <a:avLst>
              <a:gd name="adj1" fmla="val 1819"/>
              <a:gd name="adj2" fmla="val 2050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669234" y="3447534"/>
            <a:ext cx="304892" cy="369332"/>
          </a:xfrm>
          <a:prstGeom prst="rect">
            <a:avLst/>
          </a:prstGeom>
        </p:spPr>
        <p:txBody>
          <a:bodyPr wrap="none">
            <a:spAutoFit/>
          </a:bodyPr>
          <a:lstStyle/>
          <a:p>
            <a:r>
              <a:rPr lang="en-US" dirty="0">
                <a:solidFill>
                  <a:srgbClr val="FF0000"/>
                </a:solidFill>
              </a:rPr>
              <a:t>X</a:t>
            </a:r>
          </a:p>
        </p:txBody>
      </p:sp>
      <p:pic>
        <p:nvPicPr>
          <p:cNvPr id="31" name="Picture 30"/>
          <p:cNvPicPr>
            <a:picLocks noChangeAspect="1"/>
          </p:cNvPicPr>
          <p:nvPr/>
        </p:nvPicPr>
        <p:blipFill rotWithShape="1">
          <a:blip r:embed="rId3">
            <a:alphaModFix/>
          </a:blip>
          <a:srcRect l="63919" t="63161" r="12914" b="10218"/>
          <a:stretch/>
        </p:blipFill>
        <p:spPr>
          <a:xfrm>
            <a:off x="3161405" y="3378744"/>
            <a:ext cx="332524" cy="371645"/>
          </a:xfrm>
          <a:prstGeom prst="rect">
            <a:avLst/>
          </a:prstGeom>
        </p:spPr>
      </p:pic>
      <p:cxnSp>
        <p:nvCxnSpPr>
          <p:cNvPr id="32" name="Straight Connector 31"/>
          <p:cNvCxnSpPr/>
          <p:nvPr/>
        </p:nvCxnSpPr>
        <p:spPr>
          <a:xfrm>
            <a:off x="3206568" y="3437918"/>
            <a:ext cx="0" cy="2835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73464" y="3243590"/>
            <a:ext cx="425679" cy="524954"/>
          </a:xfrm>
          <a:prstGeom prst="rect">
            <a:avLst/>
          </a:prstGeom>
          <a:noFill/>
          <a:ln>
            <a:solidFill>
              <a:srgbClr val="FF0000"/>
            </a:solidFill>
          </a:ln>
        </p:spPr>
        <p:txBody>
          <a:bodyPr wrap="square" rtlCol="0">
            <a:spAutoFit/>
          </a:bodyPr>
          <a:lstStyle/>
          <a:p>
            <a:r>
              <a:rPr lang="en-US" sz="2800" smtClean="0"/>
              <a:t>      </a:t>
            </a:r>
            <a:endParaRPr lang="en-US" sz="2800" dirty="0"/>
          </a:p>
        </p:txBody>
      </p:sp>
    </p:spTree>
    <p:extLst>
      <p:ext uri="{BB962C8B-B14F-4D97-AF65-F5344CB8AC3E}">
        <p14:creationId xmlns:p14="http://schemas.microsoft.com/office/powerpoint/2010/main" val="687803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a:t>
            </a:r>
            <a:r>
              <a:rPr lang="en-US" dirty="0" err="1"/>
              <a:t>Fomitchev</a:t>
            </a:r>
            <a:r>
              <a:rPr lang="en-US" dirty="0"/>
              <a:t> and </a:t>
            </a:r>
            <a:r>
              <a:rPr lang="en-US" dirty="0" err="1"/>
              <a:t>Ruppert</a:t>
            </a:r>
            <a:r>
              <a:rPr lang="en-US" dirty="0"/>
              <a:t> 2004]</a:t>
            </a:r>
          </a:p>
        </p:txBody>
      </p:sp>
      <p:sp>
        <p:nvSpPr>
          <p:cNvPr id="3" name="TextBox 2"/>
          <p:cNvSpPr txBox="1"/>
          <p:nvPr/>
        </p:nvSpPr>
        <p:spPr>
          <a:xfrm>
            <a:off x="2640885" y="32435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5197058" y="32435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5670665"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2435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2435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496630" y="3452910"/>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461214"/>
            <a:ext cx="1336033"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950536" y="3461214"/>
            <a:ext cx="1254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46121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5069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63715" y="349886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94632" y="4279078"/>
            <a:ext cx="10972528" cy="1815882"/>
          </a:xfrm>
          <a:prstGeom prst="rect">
            <a:avLst/>
          </a:prstGeom>
          <a:noFill/>
        </p:spPr>
        <p:txBody>
          <a:bodyPr wrap="square" rtlCol="0">
            <a:spAutoFit/>
          </a:bodyPr>
          <a:lstStyle/>
          <a:p>
            <a:r>
              <a:rPr lang="en-US" sz="2800" dirty="0"/>
              <a:t>flag predecessor </a:t>
            </a:r>
          </a:p>
          <a:p>
            <a:r>
              <a:rPr lang="en-US" sz="2800" dirty="0"/>
              <a:t>set backlink to point to its predecessor</a:t>
            </a:r>
          </a:p>
          <a:p>
            <a:r>
              <a:rPr lang="en-US" sz="2800" dirty="0" smtClean="0"/>
              <a:t>mark node </a:t>
            </a:r>
          </a:p>
          <a:p>
            <a:r>
              <a:rPr lang="en-US" sz="2800" dirty="0" smtClean="0">
                <a:solidFill>
                  <a:schemeClr val="accent1"/>
                </a:solidFill>
              </a:rPr>
              <a:t>change </a:t>
            </a:r>
            <a:r>
              <a:rPr lang="en-US" sz="2800" dirty="0">
                <a:solidFill>
                  <a:schemeClr val="accent1"/>
                </a:solidFill>
              </a:rPr>
              <a:t>pointer of its predecessor to point to </a:t>
            </a:r>
            <a:r>
              <a:rPr lang="en-US" sz="2800" dirty="0" smtClean="0">
                <a:solidFill>
                  <a:schemeClr val="accent1"/>
                </a:solidFill>
              </a:rPr>
              <a:t>its successor and remove flag</a:t>
            </a:r>
            <a:endParaRPr lang="en-US" sz="2800" dirty="0">
              <a:solidFill>
                <a:schemeClr val="accent1"/>
              </a:solidFill>
            </a:endParaRPr>
          </a:p>
        </p:txBody>
      </p:sp>
      <p:sp>
        <p:nvSpPr>
          <p:cNvPr id="24" name="Rectangle 23"/>
          <p:cNvSpPr/>
          <p:nvPr/>
        </p:nvSpPr>
        <p:spPr>
          <a:xfrm>
            <a:off x="8181793" y="349931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10925" y="3243591"/>
            <a:ext cx="440372" cy="523220"/>
          </a:xfrm>
          <a:prstGeom prst="rect">
            <a:avLst/>
          </a:prstGeom>
          <a:noFill/>
          <a:ln>
            <a:solidFill>
              <a:srgbClr val="FF0000"/>
            </a:solidFill>
          </a:ln>
        </p:spPr>
        <p:txBody>
          <a:bodyPr wrap="square" rtlCol="0">
            <a:spAutoFit/>
          </a:bodyPr>
          <a:lstStyle/>
          <a:p>
            <a:r>
              <a:rPr lang="en-US" sz="2800" dirty="0" smtClean="0"/>
              <a:t>      </a:t>
            </a:r>
            <a:endParaRPr lang="en-US" sz="2800" dirty="0"/>
          </a:p>
        </p:txBody>
      </p:sp>
      <p:sp>
        <p:nvSpPr>
          <p:cNvPr id="27" name="TextBox 26"/>
          <p:cNvSpPr txBox="1"/>
          <p:nvPr/>
        </p:nvSpPr>
        <p:spPr>
          <a:xfrm>
            <a:off x="7229757" y="3243590"/>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cxnSp>
        <p:nvCxnSpPr>
          <p:cNvPr id="36" name="Curved Connector 35"/>
          <p:cNvCxnSpPr>
            <a:endCxn id="4" idx="0"/>
          </p:cNvCxnSpPr>
          <p:nvPr/>
        </p:nvCxnSpPr>
        <p:spPr>
          <a:xfrm rot="10800000">
            <a:off x="3351296" y="3243591"/>
            <a:ext cx="1574220" cy="217625"/>
          </a:xfrm>
          <a:prstGeom prst="curvedConnector4">
            <a:avLst>
              <a:gd name="adj1" fmla="val 1819"/>
              <a:gd name="adj2" fmla="val 2050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692094" y="3447534"/>
            <a:ext cx="304892" cy="369332"/>
          </a:xfrm>
          <a:prstGeom prst="rect">
            <a:avLst/>
          </a:prstGeom>
        </p:spPr>
        <p:txBody>
          <a:bodyPr wrap="none">
            <a:spAutoFit/>
          </a:bodyPr>
          <a:lstStyle/>
          <a:p>
            <a:r>
              <a:rPr lang="en-US" dirty="0">
                <a:solidFill>
                  <a:srgbClr val="FF0000"/>
                </a:solidFill>
              </a:rPr>
              <a:t>X</a:t>
            </a:r>
          </a:p>
        </p:txBody>
      </p:sp>
      <p:sp>
        <p:nvSpPr>
          <p:cNvPr id="37" name="Freeform 36"/>
          <p:cNvSpPr/>
          <p:nvPr/>
        </p:nvSpPr>
        <p:spPr>
          <a:xfrm flipV="1">
            <a:off x="3419530" y="3491758"/>
            <a:ext cx="3823539"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4773464" y="3243590"/>
            <a:ext cx="425679" cy="524954"/>
          </a:xfrm>
          <a:prstGeom prst="rect">
            <a:avLst/>
          </a:prstGeom>
          <a:noFill/>
          <a:ln>
            <a:solidFill>
              <a:srgbClr val="FF0000"/>
            </a:solidFill>
          </a:ln>
        </p:spPr>
        <p:txBody>
          <a:bodyPr wrap="square" rtlCol="0">
            <a:spAutoFit/>
          </a:bodyPr>
          <a:lstStyle/>
          <a:p>
            <a:r>
              <a:rPr lang="en-US" sz="2800" smtClean="0"/>
              <a:t>      </a:t>
            </a:r>
            <a:endParaRPr lang="en-US" sz="2800" dirty="0"/>
          </a:p>
        </p:txBody>
      </p:sp>
    </p:spTree>
    <p:extLst>
      <p:ext uri="{BB962C8B-B14F-4D97-AF65-F5344CB8AC3E}">
        <p14:creationId xmlns:p14="http://schemas.microsoft.com/office/powerpoint/2010/main" val="1161466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a:t>
            </a:r>
            <a:r>
              <a:rPr lang="en-US" dirty="0" err="1"/>
              <a:t>Fomitchev</a:t>
            </a:r>
            <a:r>
              <a:rPr lang="en-US" dirty="0"/>
              <a:t> and </a:t>
            </a:r>
            <a:r>
              <a:rPr lang="en-US" dirty="0" err="1"/>
              <a:t>Ruppert</a:t>
            </a:r>
            <a:r>
              <a:rPr lang="en-US" dirty="0"/>
              <a:t> 2004]</a:t>
            </a:r>
          </a:p>
        </p:txBody>
      </p:sp>
      <p:sp>
        <p:nvSpPr>
          <p:cNvPr id="3" name="TextBox 2"/>
          <p:cNvSpPr txBox="1"/>
          <p:nvPr/>
        </p:nvSpPr>
        <p:spPr>
          <a:xfrm>
            <a:off x="2640885" y="32435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5197058" y="32435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5670665"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2435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2435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496630" y="3452910"/>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461214"/>
            <a:ext cx="133603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950536" y="3461214"/>
            <a:ext cx="1254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46121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5069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63715" y="349886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94632" y="4279078"/>
            <a:ext cx="10972528" cy="954107"/>
          </a:xfrm>
          <a:prstGeom prst="rect">
            <a:avLst/>
          </a:prstGeom>
          <a:noFill/>
        </p:spPr>
        <p:txBody>
          <a:bodyPr wrap="square" rtlCol="0">
            <a:spAutoFit/>
          </a:bodyPr>
          <a:lstStyle/>
          <a:p>
            <a:r>
              <a:rPr lang="en-US" sz="2800" dirty="0"/>
              <a:t>If a process </a:t>
            </a:r>
            <a:r>
              <a:rPr lang="en-US" sz="2800" dirty="0" smtClean="0"/>
              <a:t>wants </a:t>
            </a:r>
            <a:r>
              <a:rPr lang="en-US" sz="2800" dirty="0"/>
              <a:t>to change a node that is already flagged by another operation, it first helps complete that operation and tries again.</a:t>
            </a:r>
          </a:p>
        </p:txBody>
      </p:sp>
      <p:sp>
        <p:nvSpPr>
          <p:cNvPr id="24" name="Rectangle 23"/>
          <p:cNvSpPr/>
          <p:nvPr/>
        </p:nvSpPr>
        <p:spPr>
          <a:xfrm>
            <a:off x="8181793" y="349931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10925" y="3243591"/>
            <a:ext cx="440372" cy="523220"/>
          </a:xfrm>
          <a:prstGeom prst="rect">
            <a:avLst/>
          </a:prstGeom>
          <a:noFill/>
          <a:ln>
            <a:solidFill>
              <a:srgbClr val="FF0000"/>
            </a:solidFill>
          </a:ln>
        </p:spPr>
        <p:txBody>
          <a:bodyPr wrap="square" rtlCol="0">
            <a:spAutoFit/>
          </a:bodyPr>
          <a:lstStyle/>
          <a:p>
            <a:r>
              <a:rPr lang="en-US" sz="2800" dirty="0" smtClean="0"/>
              <a:t>      </a:t>
            </a:r>
            <a:endParaRPr lang="en-US" sz="2800" dirty="0"/>
          </a:p>
        </p:txBody>
      </p:sp>
      <p:sp>
        <p:nvSpPr>
          <p:cNvPr id="27" name="TextBox 26"/>
          <p:cNvSpPr txBox="1"/>
          <p:nvPr/>
        </p:nvSpPr>
        <p:spPr>
          <a:xfrm>
            <a:off x="7229757" y="3243590"/>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cxnSp>
        <p:nvCxnSpPr>
          <p:cNvPr id="36" name="Curved Connector 35"/>
          <p:cNvCxnSpPr>
            <a:endCxn id="4" idx="0"/>
          </p:cNvCxnSpPr>
          <p:nvPr/>
        </p:nvCxnSpPr>
        <p:spPr>
          <a:xfrm rot="10800000">
            <a:off x="3351296" y="3243591"/>
            <a:ext cx="1574220" cy="217625"/>
          </a:xfrm>
          <a:prstGeom prst="curvedConnector4">
            <a:avLst>
              <a:gd name="adj1" fmla="val 1819"/>
              <a:gd name="adj2" fmla="val 2050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669234" y="3447534"/>
            <a:ext cx="304892" cy="369332"/>
          </a:xfrm>
          <a:prstGeom prst="rect">
            <a:avLst/>
          </a:prstGeom>
        </p:spPr>
        <p:txBody>
          <a:bodyPr wrap="none">
            <a:spAutoFit/>
          </a:bodyPr>
          <a:lstStyle/>
          <a:p>
            <a:r>
              <a:rPr lang="en-US" dirty="0">
                <a:solidFill>
                  <a:srgbClr val="FF0000"/>
                </a:solidFill>
              </a:rPr>
              <a:t>X</a:t>
            </a:r>
          </a:p>
        </p:txBody>
      </p:sp>
      <p:pic>
        <p:nvPicPr>
          <p:cNvPr id="28" name="Picture 27"/>
          <p:cNvPicPr>
            <a:picLocks noChangeAspect="1"/>
          </p:cNvPicPr>
          <p:nvPr/>
        </p:nvPicPr>
        <p:blipFill rotWithShape="1">
          <a:blip r:embed="rId3">
            <a:alphaModFix/>
          </a:blip>
          <a:srcRect l="63919" t="63161" r="12914" b="10218"/>
          <a:stretch/>
        </p:blipFill>
        <p:spPr>
          <a:xfrm>
            <a:off x="3161405" y="3395073"/>
            <a:ext cx="332524" cy="371645"/>
          </a:xfrm>
          <a:prstGeom prst="rect">
            <a:avLst/>
          </a:prstGeom>
        </p:spPr>
      </p:pic>
      <p:cxnSp>
        <p:nvCxnSpPr>
          <p:cNvPr id="30" name="Straight Connector 29"/>
          <p:cNvCxnSpPr/>
          <p:nvPr/>
        </p:nvCxnSpPr>
        <p:spPr>
          <a:xfrm>
            <a:off x="3206568" y="3454247"/>
            <a:ext cx="0" cy="2835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73464" y="3243590"/>
            <a:ext cx="425679" cy="524954"/>
          </a:xfrm>
          <a:prstGeom prst="rect">
            <a:avLst/>
          </a:prstGeom>
          <a:noFill/>
          <a:ln>
            <a:solidFill>
              <a:srgbClr val="FF0000"/>
            </a:solidFill>
          </a:ln>
        </p:spPr>
        <p:txBody>
          <a:bodyPr wrap="square" rtlCol="0">
            <a:spAutoFit/>
          </a:bodyPr>
          <a:lstStyle/>
          <a:p>
            <a:r>
              <a:rPr lang="en-US" sz="2800" smtClean="0"/>
              <a:t>      </a:t>
            </a:r>
            <a:endParaRPr lang="en-US" sz="2800" dirty="0"/>
          </a:p>
        </p:txBody>
      </p:sp>
    </p:spTree>
    <p:extLst>
      <p:ext uri="{BB962C8B-B14F-4D97-AF65-F5344CB8AC3E}">
        <p14:creationId xmlns:p14="http://schemas.microsoft.com/office/powerpoint/2010/main" val="207197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86603"/>
            <a:ext cx="10744200" cy="1450757"/>
          </a:xfrm>
        </p:spPr>
        <p:txBody>
          <a:bodyPr/>
          <a:lstStyle/>
          <a:p>
            <a:r>
              <a:rPr lang="en-US" dirty="0" smtClean="0">
                <a:solidFill>
                  <a:schemeClr val="accent1"/>
                </a:solidFill>
              </a:rPr>
              <a:t>Non-blocking Singly-Linked List        </a:t>
            </a:r>
            <a:r>
              <a:rPr lang="en-US" dirty="0" smtClean="0"/>
              <a:t>[</a:t>
            </a:r>
            <a:r>
              <a:rPr lang="en-US" dirty="0" err="1"/>
              <a:t>Fomitchev</a:t>
            </a:r>
            <a:r>
              <a:rPr lang="en-US" dirty="0"/>
              <a:t> and </a:t>
            </a:r>
            <a:r>
              <a:rPr lang="en-US" dirty="0" err="1"/>
              <a:t>Ruppert</a:t>
            </a:r>
            <a:r>
              <a:rPr lang="en-US" dirty="0"/>
              <a:t> 2004]</a:t>
            </a:r>
          </a:p>
        </p:txBody>
      </p:sp>
      <p:sp>
        <p:nvSpPr>
          <p:cNvPr id="3" name="TextBox 2"/>
          <p:cNvSpPr txBox="1"/>
          <p:nvPr/>
        </p:nvSpPr>
        <p:spPr>
          <a:xfrm>
            <a:off x="2640885" y="3243590"/>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4" name="TextBox 3"/>
          <p:cNvSpPr txBox="1"/>
          <p:nvPr/>
        </p:nvSpPr>
        <p:spPr>
          <a:xfrm>
            <a:off x="3114492"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5" name="TextBox 4"/>
          <p:cNvSpPr txBox="1"/>
          <p:nvPr/>
        </p:nvSpPr>
        <p:spPr>
          <a:xfrm>
            <a:off x="5197058" y="3243590"/>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6" name="TextBox 5"/>
          <p:cNvSpPr txBox="1"/>
          <p:nvPr/>
        </p:nvSpPr>
        <p:spPr>
          <a:xfrm>
            <a:off x="5670665" y="3243590"/>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7703364" y="3243590"/>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0" name="TextBox 9"/>
          <p:cNvSpPr txBox="1"/>
          <p:nvPr/>
        </p:nvSpPr>
        <p:spPr>
          <a:xfrm>
            <a:off x="8176971" y="324359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11" name="Straight Arrow Connector 10"/>
          <p:cNvCxnSpPr/>
          <p:nvPr/>
        </p:nvCxnSpPr>
        <p:spPr>
          <a:xfrm>
            <a:off x="1496630" y="3452910"/>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94364" y="3461214"/>
            <a:ext cx="133603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950536" y="3461214"/>
            <a:ext cx="1254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477580" y="3461214"/>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14493" y="350693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63715" y="349886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464000" y="5222718"/>
            <a:ext cx="6234504" cy="523220"/>
          </a:xfrm>
          <a:prstGeom prst="rect">
            <a:avLst/>
          </a:prstGeom>
          <a:noFill/>
        </p:spPr>
        <p:txBody>
          <a:bodyPr wrap="square" rtlCol="0">
            <a:spAutoFit/>
          </a:bodyPr>
          <a:lstStyle/>
          <a:p>
            <a:r>
              <a:rPr lang="en-US" sz="2800" dirty="0"/>
              <a:t>Amortized cost of operations:  </a:t>
            </a:r>
            <a:r>
              <a:rPr lang="en-US" sz="2800" dirty="0" err="1" smtClean="0">
                <a:solidFill>
                  <a:schemeClr val="accent1"/>
                </a:solidFill>
              </a:rPr>
              <a:t>Ɵ</a:t>
            </a:r>
            <a:r>
              <a:rPr lang="en-US" sz="2800" dirty="0" smtClean="0">
                <a:solidFill>
                  <a:schemeClr val="accent1"/>
                </a:solidFill>
              </a:rPr>
              <a:t>(n + c)</a:t>
            </a:r>
            <a:endParaRPr lang="en-US" sz="2800" dirty="0">
              <a:solidFill>
                <a:schemeClr val="accent1"/>
              </a:solidFill>
            </a:endParaRPr>
          </a:p>
        </p:txBody>
      </p:sp>
      <p:sp>
        <p:nvSpPr>
          <p:cNvPr id="24" name="Rectangle 23"/>
          <p:cNvSpPr/>
          <p:nvPr/>
        </p:nvSpPr>
        <p:spPr>
          <a:xfrm>
            <a:off x="8181793" y="349931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10925" y="3243591"/>
            <a:ext cx="440372" cy="523220"/>
          </a:xfrm>
          <a:prstGeom prst="rect">
            <a:avLst/>
          </a:prstGeom>
          <a:noFill/>
          <a:ln>
            <a:solidFill>
              <a:srgbClr val="FF0000"/>
            </a:solidFill>
          </a:ln>
        </p:spPr>
        <p:txBody>
          <a:bodyPr wrap="square" rtlCol="0">
            <a:spAutoFit/>
          </a:bodyPr>
          <a:lstStyle/>
          <a:p>
            <a:r>
              <a:rPr lang="en-US" sz="2800" dirty="0" smtClean="0"/>
              <a:t>      </a:t>
            </a:r>
            <a:endParaRPr lang="en-US" sz="2800" dirty="0"/>
          </a:p>
        </p:txBody>
      </p:sp>
      <p:sp>
        <p:nvSpPr>
          <p:cNvPr id="27" name="TextBox 26"/>
          <p:cNvSpPr txBox="1"/>
          <p:nvPr/>
        </p:nvSpPr>
        <p:spPr>
          <a:xfrm>
            <a:off x="7229757" y="3243590"/>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cxnSp>
        <p:nvCxnSpPr>
          <p:cNvPr id="36" name="Curved Connector 35"/>
          <p:cNvCxnSpPr>
            <a:endCxn id="4" idx="0"/>
          </p:cNvCxnSpPr>
          <p:nvPr/>
        </p:nvCxnSpPr>
        <p:spPr>
          <a:xfrm rot="10800000">
            <a:off x="3351296" y="3243591"/>
            <a:ext cx="1574220" cy="217625"/>
          </a:xfrm>
          <a:prstGeom prst="curvedConnector4">
            <a:avLst>
              <a:gd name="adj1" fmla="val 1819"/>
              <a:gd name="adj2" fmla="val 2050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669234" y="3447534"/>
            <a:ext cx="304892" cy="369332"/>
          </a:xfrm>
          <a:prstGeom prst="rect">
            <a:avLst/>
          </a:prstGeom>
        </p:spPr>
        <p:txBody>
          <a:bodyPr wrap="none">
            <a:spAutoFit/>
          </a:bodyPr>
          <a:lstStyle/>
          <a:p>
            <a:r>
              <a:rPr lang="en-US" dirty="0">
                <a:solidFill>
                  <a:srgbClr val="FF0000"/>
                </a:solidFill>
              </a:rPr>
              <a:t>X</a:t>
            </a:r>
          </a:p>
        </p:txBody>
      </p:sp>
      <p:sp>
        <p:nvSpPr>
          <p:cNvPr id="29" name="TextBox 28"/>
          <p:cNvSpPr txBox="1"/>
          <p:nvPr/>
        </p:nvSpPr>
        <p:spPr>
          <a:xfrm>
            <a:off x="7811965" y="5007274"/>
            <a:ext cx="2759819" cy="954107"/>
          </a:xfrm>
          <a:prstGeom prst="rect">
            <a:avLst/>
          </a:prstGeom>
          <a:noFill/>
        </p:spPr>
        <p:txBody>
          <a:bodyPr wrap="square" rtlCol="0">
            <a:spAutoFit/>
          </a:bodyPr>
          <a:lstStyle/>
          <a:p>
            <a:r>
              <a:rPr lang="en-US" sz="2800" dirty="0" smtClean="0">
                <a:solidFill>
                  <a:schemeClr val="accent1"/>
                </a:solidFill>
              </a:rPr>
              <a:t>n</a:t>
            </a:r>
            <a:r>
              <a:rPr lang="en-US" sz="2800" dirty="0" smtClean="0"/>
              <a:t> = length of list</a:t>
            </a:r>
          </a:p>
          <a:p>
            <a:r>
              <a:rPr lang="en-US" sz="2800" dirty="0" smtClean="0">
                <a:solidFill>
                  <a:schemeClr val="accent1"/>
                </a:solidFill>
              </a:rPr>
              <a:t>c</a:t>
            </a:r>
            <a:r>
              <a:rPr lang="en-US" sz="2800" dirty="0" smtClean="0"/>
              <a:t> = contention</a:t>
            </a:r>
          </a:p>
        </p:txBody>
      </p:sp>
      <p:pic>
        <p:nvPicPr>
          <p:cNvPr id="28" name="Picture 27"/>
          <p:cNvPicPr>
            <a:picLocks noChangeAspect="1"/>
          </p:cNvPicPr>
          <p:nvPr/>
        </p:nvPicPr>
        <p:blipFill rotWithShape="1">
          <a:blip r:embed="rId3">
            <a:alphaModFix/>
          </a:blip>
          <a:srcRect l="63919" t="63161" r="12914" b="10218"/>
          <a:stretch/>
        </p:blipFill>
        <p:spPr>
          <a:xfrm>
            <a:off x="3161405" y="3378744"/>
            <a:ext cx="332524" cy="371645"/>
          </a:xfrm>
          <a:prstGeom prst="rect">
            <a:avLst/>
          </a:prstGeom>
        </p:spPr>
      </p:pic>
      <p:cxnSp>
        <p:nvCxnSpPr>
          <p:cNvPr id="31" name="Straight Connector 30"/>
          <p:cNvCxnSpPr/>
          <p:nvPr/>
        </p:nvCxnSpPr>
        <p:spPr>
          <a:xfrm>
            <a:off x="3206568" y="3437918"/>
            <a:ext cx="0" cy="2835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73464" y="3243590"/>
            <a:ext cx="425679" cy="524954"/>
          </a:xfrm>
          <a:prstGeom prst="rect">
            <a:avLst/>
          </a:prstGeom>
          <a:noFill/>
          <a:ln>
            <a:solidFill>
              <a:srgbClr val="FF0000"/>
            </a:solidFill>
          </a:ln>
        </p:spPr>
        <p:txBody>
          <a:bodyPr wrap="square" rtlCol="0">
            <a:spAutoFit/>
          </a:bodyPr>
          <a:lstStyle/>
          <a:p>
            <a:r>
              <a:rPr lang="en-US" sz="2800" smtClean="0"/>
              <a:t>      </a:t>
            </a:r>
            <a:endParaRPr lang="en-US" sz="2800" dirty="0"/>
          </a:p>
        </p:txBody>
      </p:sp>
    </p:spTree>
    <p:extLst>
      <p:ext uri="{BB962C8B-B14F-4D97-AF65-F5344CB8AC3E}">
        <p14:creationId xmlns:p14="http://schemas.microsoft.com/office/powerpoint/2010/main" val="1333022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Non-blocking Singly-Linked List using</a:t>
            </a:r>
            <a:br>
              <a:rPr lang="en-US" dirty="0" smtClean="0">
                <a:solidFill>
                  <a:schemeClr val="accent1"/>
                </a:solidFill>
              </a:rPr>
            </a:br>
            <a:r>
              <a:rPr lang="en-US" dirty="0" smtClean="0">
                <a:solidFill>
                  <a:schemeClr val="accent1"/>
                </a:solidFill>
              </a:rPr>
              <a:t>double-compare-and-swap</a:t>
            </a:r>
            <a:endParaRPr lang="en-US" dirty="0">
              <a:solidFill>
                <a:schemeClr val="accent1"/>
              </a:solidFill>
            </a:endParaRPr>
          </a:p>
        </p:txBody>
      </p:sp>
      <p:sp>
        <p:nvSpPr>
          <p:cNvPr id="4" name="TextBox 3"/>
          <p:cNvSpPr txBox="1"/>
          <p:nvPr/>
        </p:nvSpPr>
        <p:spPr>
          <a:xfrm>
            <a:off x="3044746" y="271781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271781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271781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271781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29863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297942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2979420"/>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298288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298000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Freeform 45"/>
          <p:cNvSpPr/>
          <p:nvPr/>
        </p:nvSpPr>
        <p:spPr>
          <a:xfrm>
            <a:off x="3845972" y="2137449"/>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3486534"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761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74495" y="273305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8899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53154" y="3797528"/>
            <a:ext cx="8946652" cy="1815882"/>
          </a:xfrm>
          <a:prstGeom prst="rect">
            <a:avLst/>
          </a:prstGeom>
          <a:noFill/>
        </p:spPr>
        <p:txBody>
          <a:bodyPr wrap="square" rtlCol="0">
            <a:spAutoFit/>
          </a:bodyPr>
          <a:lstStyle/>
          <a:p>
            <a:r>
              <a:rPr lang="en-US" sz="2800" dirty="0" smtClean="0"/>
              <a:t>DCAS(P</a:t>
            </a:r>
            <a:r>
              <a:rPr lang="en-US" sz="2800" baseline="-25000" dirty="0" smtClean="0"/>
              <a:t>1</a:t>
            </a:r>
            <a:r>
              <a:rPr lang="en-US" sz="2800" dirty="0" smtClean="0"/>
              <a:t>,P</a:t>
            </a:r>
            <a:r>
              <a:rPr lang="en-US" sz="2800" baseline="-25000" dirty="0" smtClean="0"/>
              <a:t>2</a:t>
            </a:r>
            <a:r>
              <a:rPr lang="en-US" sz="2800" dirty="0" smtClean="0"/>
              <a:t>,old</a:t>
            </a:r>
            <a:r>
              <a:rPr lang="en-US" sz="2800" baseline="-25000" dirty="0" smtClean="0"/>
              <a:t>1</a:t>
            </a:r>
            <a:r>
              <a:rPr lang="en-US" sz="2800" dirty="0" smtClean="0"/>
              <a:t>,old</a:t>
            </a:r>
            <a:r>
              <a:rPr lang="en-US" sz="2800" baseline="-25000" dirty="0" smtClean="0"/>
              <a:t>2</a:t>
            </a:r>
            <a:r>
              <a:rPr lang="en-US" sz="2800" dirty="0" smtClean="0"/>
              <a:t>,new</a:t>
            </a:r>
            <a:r>
              <a:rPr lang="en-US" sz="2800" baseline="-25000" dirty="0" smtClean="0"/>
              <a:t>1</a:t>
            </a:r>
            <a:r>
              <a:rPr lang="en-US" sz="2800" dirty="0" smtClean="0"/>
              <a:t>,</a:t>
            </a:r>
            <a:r>
              <a:rPr lang="en-US" sz="2800" dirty="0"/>
              <a:t> </a:t>
            </a:r>
            <a:r>
              <a:rPr lang="en-US" sz="2800" dirty="0" smtClean="0"/>
              <a:t>new</a:t>
            </a:r>
            <a:r>
              <a:rPr lang="en-US" sz="2800" baseline="-25000" dirty="0"/>
              <a:t>2</a:t>
            </a:r>
            <a:r>
              <a:rPr lang="en-US" sz="2800" dirty="0" smtClean="0"/>
              <a:t>)</a:t>
            </a:r>
          </a:p>
          <a:p>
            <a:r>
              <a:rPr lang="en-US" sz="2800" dirty="0" smtClean="0"/>
              <a:t>if P</a:t>
            </a:r>
            <a:r>
              <a:rPr lang="en-US" sz="2800" baseline="-25000" dirty="0" smtClean="0"/>
              <a:t>1 </a:t>
            </a:r>
            <a:r>
              <a:rPr lang="en-US" sz="2800" dirty="0" smtClean="0"/>
              <a:t>= old</a:t>
            </a:r>
            <a:r>
              <a:rPr lang="en-US" sz="2800" baseline="-25000" dirty="0" smtClean="0"/>
              <a:t>1</a:t>
            </a:r>
            <a:r>
              <a:rPr lang="en-US" sz="2800" dirty="0" smtClean="0"/>
              <a:t> and P</a:t>
            </a:r>
            <a:r>
              <a:rPr lang="en-US" sz="2800" baseline="-25000" dirty="0" smtClean="0"/>
              <a:t>2 </a:t>
            </a:r>
            <a:r>
              <a:rPr lang="en-US" sz="2800" dirty="0"/>
              <a:t>= </a:t>
            </a:r>
            <a:r>
              <a:rPr lang="en-US" sz="2800" dirty="0" smtClean="0"/>
              <a:t>old</a:t>
            </a:r>
            <a:r>
              <a:rPr lang="en-US" sz="2800" baseline="-25000" dirty="0" smtClean="0"/>
              <a:t>2</a:t>
            </a:r>
            <a:r>
              <a:rPr lang="en-US" sz="2800" dirty="0" smtClean="0"/>
              <a:t> </a:t>
            </a:r>
          </a:p>
          <a:p>
            <a:r>
              <a:rPr lang="en-US" sz="2800" dirty="0"/>
              <a:t>t</a:t>
            </a:r>
            <a:r>
              <a:rPr lang="en-US" sz="2800" dirty="0" smtClean="0"/>
              <a:t>hen </a:t>
            </a:r>
            <a:r>
              <a:rPr lang="en-US" sz="2800" dirty="0"/>
              <a:t>P</a:t>
            </a:r>
            <a:r>
              <a:rPr lang="en-US" sz="2800" baseline="-25000" dirty="0"/>
              <a:t>1 </a:t>
            </a:r>
            <a:r>
              <a:rPr lang="en-US" sz="2800" dirty="0" smtClean="0"/>
              <a:t>← new</a:t>
            </a:r>
            <a:r>
              <a:rPr lang="en-US" sz="2800" baseline="-25000" dirty="0" smtClean="0"/>
              <a:t>1</a:t>
            </a:r>
            <a:r>
              <a:rPr lang="en-US" sz="2800" dirty="0" smtClean="0"/>
              <a:t> </a:t>
            </a:r>
          </a:p>
          <a:p>
            <a:r>
              <a:rPr lang="en-US" sz="2800" dirty="0"/>
              <a:t> </a:t>
            </a:r>
            <a:r>
              <a:rPr lang="en-US" sz="2800" dirty="0" smtClean="0"/>
              <a:t>        P</a:t>
            </a:r>
            <a:r>
              <a:rPr lang="en-US" sz="2800" baseline="-25000" dirty="0" smtClean="0"/>
              <a:t>2 </a:t>
            </a:r>
            <a:r>
              <a:rPr lang="en-US" sz="2800" dirty="0"/>
              <a:t>← </a:t>
            </a:r>
            <a:r>
              <a:rPr lang="en-US" sz="2800" dirty="0" smtClean="0"/>
              <a:t>new</a:t>
            </a:r>
            <a:r>
              <a:rPr lang="en-US" sz="2800" baseline="-25000" dirty="0"/>
              <a:t>2</a:t>
            </a:r>
            <a:endParaRPr lang="en-US" sz="2800" dirty="0"/>
          </a:p>
        </p:txBody>
      </p:sp>
      <p:sp>
        <p:nvSpPr>
          <p:cNvPr id="23" name="Rectangle 22"/>
          <p:cNvSpPr/>
          <p:nvPr/>
        </p:nvSpPr>
        <p:spPr>
          <a:xfrm>
            <a:off x="68712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5857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694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4930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73934" y="2926834"/>
            <a:ext cx="304892" cy="369332"/>
          </a:xfrm>
          <a:prstGeom prst="rect">
            <a:avLst/>
          </a:prstGeom>
        </p:spPr>
        <p:txBody>
          <a:bodyPr wrap="none">
            <a:spAutoFit/>
          </a:bodyPr>
          <a:lstStyle/>
          <a:p>
            <a:r>
              <a:rPr lang="en-US" dirty="0">
                <a:solidFill>
                  <a:srgbClr val="FF0000"/>
                </a:solidFill>
              </a:rPr>
              <a:t>X</a:t>
            </a:r>
          </a:p>
        </p:txBody>
      </p:sp>
    </p:spTree>
    <p:extLst>
      <p:ext uri="{BB962C8B-B14F-4D97-AF65-F5344CB8AC3E}">
        <p14:creationId xmlns:p14="http://schemas.microsoft.com/office/powerpoint/2010/main" val="1872292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Non-blocking Singly-Linked List using</a:t>
            </a:r>
            <a:br>
              <a:rPr lang="en-US" dirty="0">
                <a:solidFill>
                  <a:schemeClr val="accent1"/>
                </a:solidFill>
              </a:rPr>
            </a:br>
            <a:r>
              <a:rPr lang="en-US" dirty="0" smtClean="0">
                <a:solidFill>
                  <a:schemeClr val="accent1"/>
                </a:solidFill>
              </a:rPr>
              <a:t>double-compare-and-swap</a:t>
            </a:r>
            <a:endParaRPr lang="en-US" dirty="0"/>
          </a:p>
        </p:txBody>
      </p:sp>
      <p:sp>
        <p:nvSpPr>
          <p:cNvPr id="4" name="TextBox 3"/>
          <p:cNvSpPr txBox="1"/>
          <p:nvPr/>
        </p:nvSpPr>
        <p:spPr>
          <a:xfrm>
            <a:off x="3044746" y="335789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335789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335789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335789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36264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361950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361950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362296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362008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54250" y="2159000"/>
            <a:ext cx="2247230" cy="523220"/>
          </a:xfrm>
          <a:prstGeom prst="rect">
            <a:avLst/>
          </a:prstGeom>
          <a:noFill/>
        </p:spPr>
        <p:txBody>
          <a:bodyPr wrap="none" rtlCol="0">
            <a:spAutoFit/>
          </a:bodyPr>
          <a:lstStyle/>
          <a:p>
            <a:r>
              <a:rPr lang="en-US" sz="2800" dirty="0"/>
              <a:t>Delete node B</a:t>
            </a:r>
          </a:p>
        </p:txBody>
      </p:sp>
      <p:sp>
        <p:nvSpPr>
          <p:cNvPr id="46" name="Freeform 45"/>
          <p:cNvSpPr/>
          <p:nvPr/>
        </p:nvSpPr>
        <p:spPr>
          <a:xfrm>
            <a:off x="3798225" y="2806170"/>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flipV="1">
            <a:off x="5499196" y="3639942"/>
            <a:ext cx="2540275" cy="884106"/>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2219981" y="4262438"/>
            <a:ext cx="2247230" cy="523220"/>
          </a:xfrm>
          <a:prstGeom prst="rect">
            <a:avLst/>
          </a:prstGeom>
          <a:noFill/>
        </p:spPr>
        <p:txBody>
          <a:bodyPr wrap="none" rtlCol="0">
            <a:spAutoFit/>
          </a:bodyPr>
          <a:lstStyle/>
          <a:p>
            <a:r>
              <a:rPr lang="en-US" sz="2800" dirty="0"/>
              <a:t>Delete node C</a:t>
            </a:r>
          </a:p>
        </p:txBody>
      </p:sp>
      <p:sp>
        <p:nvSpPr>
          <p:cNvPr id="3" name="TextBox 2"/>
          <p:cNvSpPr txBox="1"/>
          <p:nvPr/>
        </p:nvSpPr>
        <p:spPr>
          <a:xfrm>
            <a:off x="2254250" y="5555852"/>
            <a:ext cx="5717399" cy="523220"/>
          </a:xfrm>
          <a:prstGeom prst="rect">
            <a:avLst/>
          </a:prstGeom>
          <a:noFill/>
        </p:spPr>
        <p:txBody>
          <a:bodyPr wrap="none" rtlCol="0">
            <a:spAutoFit/>
          </a:bodyPr>
          <a:lstStyle/>
          <a:p>
            <a:r>
              <a:rPr lang="en-US" sz="2800" dirty="0" smtClean="0">
                <a:solidFill>
                  <a:srgbClr val="FF0000"/>
                </a:solidFill>
              </a:rPr>
              <a:t>Only one of these deletions will occur.</a:t>
            </a:r>
            <a:endParaRPr lang="en-US" sz="2800" dirty="0">
              <a:solidFill>
                <a:srgbClr val="FF0000"/>
              </a:solidFill>
            </a:endParaRPr>
          </a:p>
        </p:txBody>
      </p:sp>
      <p:cxnSp>
        <p:nvCxnSpPr>
          <p:cNvPr id="17" name="Straight Connector 16"/>
          <p:cNvCxnSpPr>
            <a:stCxn id="4" idx="0"/>
            <a:endCxn id="4" idx="2"/>
          </p:cNvCxnSpPr>
          <p:nvPr/>
        </p:nvCxnSpPr>
        <p:spPr>
          <a:xfrm>
            <a:off x="3486534"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0"/>
            <a:endCxn id="6" idx="2"/>
          </p:cNvCxnSpPr>
          <p:nvPr/>
        </p:nvCxnSpPr>
        <p:spPr>
          <a:xfrm>
            <a:off x="5167615"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74495" y="337313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588995"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95956" y="3622968"/>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871217" y="36271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8585717" y="36271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169417" y="36271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148534" y="3574534"/>
            <a:ext cx="304892" cy="369332"/>
          </a:xfrm>
          <a:prstGeom prst="rect">
            <a:avLst/>
          </a:prstGeom>
        </p:spPr>
        <p:txBody>
          <a:bodyPr wrap="none">
            <a:spAutoFit/>
          </a:bodyPr>
          <a:lstStyle/>
          <a:p>
            <a:r>
              <a:rPr lang="en-US" dirty="0">
                <a:solidFill>
                  <a:srgbClr val="FF0000"/>
                </a:solidFill>
              </a:rPr>
              <a:t>X</a:t>
            </a:r>
          </a:p>
        </p:txBody>
      </p:sp>
      <p:sp>
        <p:nvSpPr>
          <p:cNvPr id="31" name="Rectangle 30"/>
          <p:cNvSpPr/>
          <p:nvPr/>
        </p:nvSpPr>
        <p:spPr>
          <a:xfrm>
            <a:off x="6824934" y="3574534"/>
            <a:ext cx="304892" cy="369332"/>
          </a:xfrm>
          <a:prstGeom prst="rect">
            <a:avLst/>
          </a:prstGeom>
        </p:spPr>
        <p:txBody>
          <a:bodyPr wrap="none">
            <a:spAutoFit/>
          </a:bodyPr>
          <a:lstStyle/>
          <a:p>
            <a:r>
              <a:rPr lang="en-US" dirty="0">
                <a:solidFill>
                  <a:srgbClr val="FF0000"/>
                </a:solidFill>
              </a:rPr>
              <a:t>X</a:t>
            </a:r>
          </a:p>
        </p:txBody>
      </p:sp>
    </p:spTree>
    <p:extLst>
      <p:ext uri="{BB962C8B-B14F-4D97-AF65-F5344CB8AC3E}">
        <p14:creationId xmlns:p14="http://schemas.microsoft.com/office/powerpoint/2010/main" val="1288999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Singly-Linked List</a:t>
            </a:r>
            <a:endParaRPr lang="en-US" dirty="0"/>
          </a:p>
        </p:txBody>
      </p:sp>
      <p:sp>
        <p:nvSpPr>
          <p:cNvPr id="4" name="TextBox 3"/>
          <p:cNvSpPr txBox="1"/>
          <p:nvPr/>
        </p:nvSpPr>
        <p:spPr>
          <a:xfrm>
            <a:off x="3044746" y="335789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335789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335789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335789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36264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3619500"/>
            <a:ext cx="934014" cy="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361950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362296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362008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flipV="1">
            <a:off x="5499196" y="3639942"/>
            <a:ext cx="2540275" cy="884106"/>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2219981" y="4262438"/>
            <a:ext cx="2247230" cy="523220"/>
          </a:xfrm>
          <a:prstGeom prst="rect">
            <a:avLst/>
          </a:prstGeom>
          <a:noFill/>
        </p:spPr>
        <p:txBody>
          <a:bodyPr wrap="none" rtlCol="0">
            <a:spAutoFit/>
          </a:bodyPr>
          <a:lstStyle/>
          <a:p>
            <a:r>
              <a:rPr lang="en-US" sz="2800" dirty="0"/>
              <a:t>Delete node C</a:t>
            </a:r>
          </a:p>
        </p:txBody>
      </p:sp>
      <p:cxnSp>
        <p:nvCxnSpPr>
          <p:cNvPr id="20" name="Straight Connector 19"/>
          <p:cNvCxnSpPr/>
          <p:nvPr/>
        </p:nvCxnSpPr>
        <p:spPr>
          <a:xfrm>
            <a:off x="3486534"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67615"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74495" y="337313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88995"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358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Non-blocking Singly-Linked List using</a:t>
            </a:r>
            <a:br>
              <a:rPr lang="en-US" dirty="0" smtClean="0">
                <a:solidFill>
                  <a:schemeClr val="accent1"/>
                </a:solidFill>
              </a:rPr>
            </a:br>
            <a:r>
              <a:rPr lang="en-US" dirty="0" smtClean="0">
                <a:solidFill>
                  <a:schemeClr val="accent1"/>
                </a:solidFill>
              </a:rPr>
              <a:t>double-compare-and-swap</a:t>
            </a:r>
            <a:endParaRPr lang="en-US" dirty="0">
              <a:solidFill>
                <a:schemeClr val="accent1"/>
              </a:solidFill>
            </a:endParaRPr>
          </a:p>
        </p:txBody>
      </p:sp>
      <p:sp>
        <p:nvSpPr>
          <p:cNvPr id="4" name="TextBox 3"/>
          <p:cNvSpPr txBox="1"/>
          <p:nvPr/>
        </p:nvSpPr>
        <p:spPr>
          <a:xfrm>
            <a:off x="3044746" y="271781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271781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271781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271781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29863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297942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2979420"/>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298288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298000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Freeform 45"/>
          <p:cNvSpPr/>
          <p:nvPr/>
        </p:nvSpPr>
        <p:spPr>
          <a:xfrm>
            <a:off x="3845972" y="2137449"/>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3486534"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761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74495" y="273305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8899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53154" y="3797528"/>
            <a:ext cx="5037578" cy="1815882"/>
          </a:xfrm>
          <a:prstGeom prst="rect">
            <a:avLst/>
          </a:prstGeom>
          <a:noFill/>
        </p:spPr>
        <p:txBody>
          <a:bodyPr wrap="square" rtlCol="0">
            <a:spAutoFit/>
          </a:bodyPr>
          <a:lstStyle/>
          <a:p>
            <a:r>
              <a:rPr lang="en-US" sz="2800" dirty="0" smtClean="0"/>
              <a:t>DCAS(P</a:t>
            </a:r>
            <a:r>
              <a:rPr lang="en-US" sz="2800" baseline="-25000" dirty="0" smtClean="0"/>
              <a:t>1</a:t>
            </a:r>
            <a:r>
              <a:rPr lang="en-US" sz="2800" dirty="0" smtClean="0"/>
              <a:t>,P</a:t>
            </a:r>
            <a:r>
              <a:rPr lang="en-US" sz="2800" baseline="-25000" dirty="0" smtClean="0"/>
              <a:t>2</a:t>
            </a:r>
            <a:r>
              <a:rPr lang="en-US" sz="2800" dirty="0" smtClean="0"/>
              <a:t>,old</a:t>
            </a:r>
            <a:r>
              <a:rPr lang="en-US" sz="2800" baseline="-25000" dirty="0" smtClean="0"/>
              <a:t>1</a:t>
            </a:r>
            <a:r>
              <a:rPr lang="en-US" sz="2800" dirty="0" smtClean="0"/>
              <a:t>,old</a:t>
            </a:r>
            <a:r>
              <a:rPr lang="en-US" sz="2800" baseline="-25000" dirty="0" smtClean="0"/>
              <a:t>2</a:t>
            </a:r>
            <a:r>
              <a:rPr lang="en-US" sz="2800" dirty="0" smtClean="0"/>
              <a:t>,new</a:t>
            </a:r>
            <a:r>
              <a:rPr lang="en-US" sz="2800" baseline="-25000" dirty="0" smtClean="0"/>
              <a:t>1</a:t>
            </a:r>
            <a:r>
              <a:rPr lang="en-US" sz="2800" dirty="0" smtClean="0"/>
              <a:t>,</a:t>
            </a:r>
            <a:r>
              <a:rPr lang="en-US" sz="2800" dirty="0"/>
              <a:t> </a:t>
            </a:r>
            <a:r>
              <a:rPr lang="en-US" sz="2800" dirty="0" smtClean="0"/>
              <a:t>new</a:t>
            </a:r>
            <a:r>
              <a:rPr lang="en-US" sz="2800" baseline="-25000" dirty="0"/>
              <a:t>2</a:t>
            </a:r>
            <a:r>
              <a:rPr lang="en-US" sz="2800" dirty="0" smtClean="0"/>
              <a:t>)</a:t>
            </a:r>
          </a:p>
          <a:p>
            <a:r>
              <a:rPr lang="en-US" sz="2800" dirty="0" smtClean="0"/>
              <a:t>if P</a:t>
            </a:r>
            <a:r>
              <a:rPr lang="en-US" sz="2800" baseline="-25000" dirty="0" smtClean="0"/>
              <a:t>1 </a:t>
            </a:r>
            <a:r>
              <a:rPr lang="en-US" sz="2800" dirty="0" smtClean="0"/>
              <a:t>= old</a:t>
            </a:r>
            <a:r>
              <a:rPr lang="en-US" sz="2800" baseline="-25000" dirty="0" smtClean="0"/>
              <a:t>1</a:t>
            </a:r>
            <a:r>
              <a:rPr lang="en-US" sz="2800" dirty="0" smtClean="0"/>
              <a:t> and P</a:t>
            </a:r>
            <a:r>
              <a:rPr lang="en-US" sz="2800" baseline="-25000" dirty="0" smtClean="0"/>
              <a:t>2 </a:t>
            </a:r>
            <a:r>
              <a:rPr lang="en-US" sz="2800" dirty="0"/>
              <a:t>= </a:t>
            </a:r>
            <a:r>
              <a:rPr lang="en-US" sz="2800" dirty="0" smtClean="0"/>
              <a:t>old</a:t>
            </a:r>
            <a:r>
              <a:rPr lang="en-US" sz="2800" baseline="-25000" dirty="0" smtClean="0"/>
              <a:t>2</a:t>
            </a:r>
            <a:r>
              <a:rPr lang="en-US" sz="2800" dirty="0" smtClean="0"/>
              <a:t> </a:t>
            </a:r>
          </a:p>
          <a:p>
            <a:r>
              <a:rPr lang="en-US" sz="2800" dirty="0"/>
              <a:t>t</a:t>
            </a:r>
            <a:r>
              <a:rPr lang="en-US" sz="2800" dirty="0" smtClean="0"/>
              <a:t>hen </a:t>
            </a:r>
            <a:r>
              <a:rPr lang="en-US" sz="2800" dirty="0"/>
              <a:t>P</a:t>
            </a:r>
            <a:r>
              <a:rPr lang="en-US" sz="2800" baseline="-25000" dirty="0"/>
              <a:t>1 </a:t>
            </a:r>
            <a:r>
              <a:rPr lang="en-US" sz="2800" dirty="0" smtClean="0"/>
              <a:t>← new</a:t>
            </a:r>
            <a:r>
              <a:rPr lang="en-US" sz="2800" baseline="-25000" dirty="0" smtClean="0"/>
              <a:t>1</a:t>
            </a:r>
            <a:r>
              <a:rPr lang="en-US" sz="2800" dirty="0" smtClean="0"/>
              <a:t> </a:t>
            </a:r>
          </a:p>
          <a:p>
            <a:r>
              <a:rPr lang="en-US" sz="2800" dirty="0"/>
              <a:t> </a:t>
            </a:r>
            <a:r>
              <a:rPr lang="en-US" sz="2800" dirty="0" smtClean="0"/>
              <a:t>        P</a:t>
            </a:r>
            <a:r>
              <a:rPr lang="en-US" sz="2800" baseline="-25000" dirty="0" smtClean="0"/>
              <a:t>2 </a:t>
            </a:r>
            <a:r>
              <a:rPr lang="en-US" sz="2800" dirty="0"/>
              <a:t>← </a:t>
            </a:r>
            <a:r>
              <a:rPr lang="en-US" sz="2800" dirty="0" smtClean="0"/>
              <a:t>new</a:t>
            </a:r>
            <a:r>
              <a:rPr lang="en-US" sz="2800" baseline="-25000" dirty="0"/>
              <a:t>2</a:t>
            </a:r>
            <a:endParaRPr lang="en-US" sz="2800" dirty="0"/>
          </a:p>
        </p:txBody>
      </p:sp>
      <p:sp>
        <p:nvSpPr>
          <p:cNvPr id="23" name="Rectangle 22"/>
          <p:cNvSpPr/>
          <p:nvPr/>
        </p:nvSpPr>
        <p:spPr>
          <a:xfrm>
            <a:off x="68712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5857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694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4930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73934" y="2926834"/>
            <a:ext cx="304892" cy="369332"/>
          </a:xfrm>
          <a:prstGeom prst="rect">
            <a:avLst/>
          </a:prstGeom>
        </p:spPr>
        <p:txBody>
          <a:bodyPr wrap="none">
            <a:spAutoFit/>
          </a:bodyPr>
          <a:lstStyle/>
          <a:p>
            <a:r>
              <a:rPr lang="en-US" dirty="0">
                <a:solidFill>
                  <a:srgbClr val="FF0000"/>
                </a:solidFill>
              </a:rPr>
              <a:t>X</a:t>
            </a:r>
          </a:p>
        </p:txBody>
      </p:sp>
      <p:sp>
        <p:nvSpPr>
          <p:cNvPr id="29" name="TextBox 28"/>
          <p:cNvSpPr txBox="1"/>
          <p:nvPr/>
        </p:nvSpPr>
        <p:spPr>
          <a:xfrm>
            <a:off x="6912808" y="3793811"/>
            <a:ext cx="5037578" cy="1815882"/>
          </a:xfrm>
          <a:prstGeom prst="rect">
            <a:avLst/>
          </a:prstGeom>
          <a:noFill/>
        </p:spPr>
        <p:txBody>
          <a:bodyPr wrap="square" rtlCol="0">
            <a:spAutoFit/>
          </a:bodyPr>
          <a:lstStyle/>
          <a:p>
            <a:r>
              <a:rPr lang="en-US" sz="2800" dirty="0" smtClean="0">
                <a:solidFill>
                  <a:schemeClr val="accent1"/>
                </a:solidFill>
              </a:rPr>
              <a:t>Advantages:</a:t>
            </a:r>
          </a:p>
          <a:p>
            <a:pPr marL="457200" indent="-457200">
              <a:buFont typeface="Arial" charset="0"/>
              <a:buChar char="•"/>
            </a:pPr>
            <a:r>
              <a:rPr lang="en-US" sz="2800" dirty="0" smtClean="0">
                <a:solidFill>
                  <a:schemeClr val="accent1"/>
                </a:solidFill>
              </a:rPr>
              <a:t> </a:t>
            </a:r>
            <a:r>
              <a:rPr lang="en-US" sz="2800" dirty="0" smtClean="0"/>
              <a:t>easy to use</a:t>
            </a:r>
          </a:p>
          <a:p>
            <a:pPr marL="457200" indent="-457200">
              <a:buFont typeface="Arial" charset="0"/>
              <a:buChar char="•"/>
            </a:pPr>
            <a:r>
              <a:rPr lang="en-US" sz="2800" dirty="0" smtClean="0">
                <a:solidFill>
                  <a:schemeClr val="accent1"/>
                </a:solidFill>
              </a:rPr>
              <a:t> </a:t>
            </a:r>
            <a:r>
              <a:rPr lang="en-US" sz="2800" dirty="0" smtClean="0"/>
              <a:t>easy to prove resulting</a:t>
            </a:r>
          </a:p>
          <a:p>
            <a:r>
              <a:rPr lang="en-US" sz="2800" dirty="0" smtClean="0"/>
              <a:t>       implementation is correct</a:t>
            </a:r>
            <a:endParaRPr lang="en-US" sz="2800" dirty="0"/>
          </a:p>
        </p:txBody>
      </p:sp>
    </p:spTree>
    <p:extLst>
      <p:ext uri="{BB962C8B-B14F-4D97-AF65-F5344CB8AC3E}">
        <p14:creationId xmlns:p14="http://schemas.microsoft.com/office/powerpoint/2010/main" val="741231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Non-blocking Singly-Linked List using</a:t>
            </a:r>
            <a:br>
              <a:rPr lang="en-US" dirty="0" smtClean="0">
                <a:solidFill>
                  <a:schemeClr val="accent1"/>
                </a:solidFill>
              </a:rPr>
            </a:br>
            <a:r>
              <a:rPr lang="en-US" dirty="0" smtClean="0">
                <a:solidFill>
                  <a:schemeClr val="accent1"/>
                </a:solidFill>
              </a:rPr>
              <a:t>double-compare-and-swap</a:t>
            </a:r>
            <a:endParaRPr lang="en-US" dirty="0">
              <a:solidFill>
                <a:schemeClr val="accent1"/>
              </a:solidFill>
            </a:endParaRPr>
          </a:p>
        </p:txBody>
      </p:sp>
      <p:sp>
        <p:nvSpPr>
          <p:cNvPr id="4" name="TextBox 3"/>
          <p:cNvSpPr txBox="1"/>
          <p:nvPr/>
        </p:nvSpPr>
        <p:spPr>
          <a:xfrm>
            <a:off x="3044746" y="271781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271781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271781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271781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29863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297942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2979420"/>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298288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298000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Freeform 45"/>
          <p:cNvSpPr/>
          <p:nvPr/>
        </p:nvSpPr>
        <p:spPr>
          <a:xfrm>
            <a:off x="3845972" y="2137449"/>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3486534"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761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74495" y="273305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8899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53154" y="3797528"/>
            <a:ext cx="5037578" cy="1815882"/>
          </a:xfrm>
          <a:prstGeom prst="rect">
            <a:avLst/>
          </a:prstGeom>
          <a:noFill/>
        </p:spPr>
        <p:txBody>
          <a:bodyPr wrap="square" rtlCol="0">
            <a:spAutoFit/>
          </a:bodyPr>
          <a:lstStyle/>
          <a:p>
            <a:r>
              <a:rPr lang="en-US" sz="2800" dirty="0" smtClean="0"/>
              <a:t>DCAS(P</a:t>
            </a:r>
            <a:r>
              <a:rPr lang="en-US" sz="2800" baseline="-25000" dirty="0" smtClean="0"/>
              <a:t>1</a:t>
            </a:r>
            <a:r>
              <a:rPr lang="en-US" sz="2800" dirty="0" smtClean="0"/>
              <a:t>,P</a:t>
            </a:r>
            <a:r>
              <a:rPr lang="en-US" sz="2800" baseline="-25000" dirty="0" smtClean="0"/>
              <a:t>2</a:t>
            </a:r>
            <a:r>
              <a:rPr lang="en-US" sz="2800" dirty="0" smtClean="0"/>
              <a:t>,old</a:t>
            </a:r>
            <a:r>
              <a:rPr lang="en-US" sz="2800" baseline="-25000" dirty="0" smtClean="0"/>
              <a:t>1</a:t>
            </a:r>
            <a:r>
              <a:rPr lang="en-US" sz="2800" dirty="0" smtClean="0"/>
              <a:t>,old</a:t>
            </a:r>
            <a:r>
              <a:rPr lang="en-US" sz="2800" baseline="-25000" dirty="0" smtClean="0"/>
              <a:t>2</a:t>
            </a:r>
            <a:r>
              <a:rPr lang="en-US" sz="2800" dirty="0" smtClean="0"/>
              <a:t>,new</a:t>
            </a:r>
            <a:r>
              <a:rPr lang="en-US" sz="2800" baseline="-25000" dirty="0" smtClean="0"/>
              <a:t>1</a:t>
            </a:r>
            <a:r>
              <a:rPr lang="en-US" sz="2800" dirty="0" smtClean="0"/>
              <a:t>,</a:t>
            </a:r>
            <a:r>
              <a:rPr lang="en-US" sz="2800" dirty="0"/>
              <a:t> </a:t>
            </a:r>
            <a:r>
              <a:rPr lang="en-US" sz="2800" dirty="0" smtClean="0"/>
              <a:t>new</a:t>
            </a:r>
            <a:r>
              <a:rPr lang="en-US" sz="2800" baseline="-25000" dirty="0"/>
              <a:t>2</a:t>
            </a:r>
            <a:r>
              <a:rPr lang="en-US" sz="2800" dirty="0" smtClean="0"/>
              <a:t>)</a:t>
            </a:r>
          </a:p>
          <a:p>
            <a:r>
              <a:rPr lang="en-US" sz="2800" dirty="0" smtClean="0"/>
              <a:t>if P</a:t>
            </a:r>
            <a:r>
              <a:rPr lang="en-US" sz="2800" baseline="-25000" dirty="0" smtClean="0"/>
              <a:t>1 </a:t>
            </a:r>
            <a:r>
              <a:rPr lang="en-US" sz="2800" dirty="0" smtClean="0"/>
              <a:t>= old</a:t>
            </a:r>
            <a:r>
              <a:rPr lang="en-US" sz="2800" baseline="-25000" dirty="0" smtClean="0"/>
              <a:t>1</a:t>
            </a:r>
            <a:r>
              <a:rPr lang="en-US" sz="2800" dirty="0" smtClean="0"/>
              <a:t> and P</a:t>
            </a:r>
            <a:r>
              <a:rPr lang="en-US" sz="2800" baseline="-25000" dirty="0" smtClean="0"/>
              <a:t>2 </a:t>
            </a:r>
            <a:r>
              <a:rPr lang="en-US" sz="2800" dirty="0"/>
              <a:t>= </a:t>
            </a:r>
            <a:r>
              <a:rPr lang="en-US" sz="2800" dirty="0" smtClean="0"/>
              <a:t>old</a:t>
            </a:r>
            <a:r>
              <a:rPr lang="en-US" sz="2800" baseline="-25000" dirty="0" smtClean="0"/>
              <a:t>2</a:t>
            </a:r>
            <a:r>
              <a:rPr lang="en-US" sz="2800" dirty="0" smtClean="0"/>
              <a:t> </a:t>
            </a:r>
          </a:p>
          <a:p>
            <a:r>
              <a:rPr lang="en-US" sz="2800" dirty="0"/>
              <a:t>t</a:t>
            </a:r>
            <a:r>
              <a:rPr lang="en-US" sz="2800" dirty="0" smtClean="0"/>
              <a:t>hen </a:t>
            </a:r>
            <a:r>
              <a:rPr lang="en-US" sz="2800" dirty="0"/>
              <a:t>P</a:t>
            </a:r>
            <a:r>
              <a:rPr lang="en-US" sz="2800" baseline="-25000" dirty="0"/>
              <a:t>1 </a:t>
            </a:r>
            <a:r>
              <a:rPr lang="en-US" sz="2800" dirty="0" smtClean="0"/>
              <a:t>← new</a:t>
            </a:r>
            <a:r>
              <a:rPr lang="en-US" sz="2800" baseline="-25000" dirty="0" smtClean="0"/>
              <a:t>1</a:t>
            </a:r>
            <a:r>
              <a:rPr lang="en-US" sz="2800" dirty="0" smtClean="0"/>
              <a:t> </a:t>
            </a:r>
          </a:p>
          <a:p>
            <a:r>
              <a:rPr lang="en-US" sz="2800" dirty="0"/>
              <a:t> </a:t>
            </a:r>
            <a:r>
              <a:rPr lang="en-US" sz="2800" dirty="0" smtClean="0"/>
              <a:t>        P</a:t>
            </a:r>
            <a:r>
              <a:rPr lang="en-US" sz="2800" baseline="-25000" dirty="0" smtClean="0"/>
              <a:t>2 </a:t>
            </a:r>
            <a:r>
              <a:rPr lang="en-US" sz="2800" dirty="0"/>
              <a:t>← </a:t>
            </a:r>
            <a:r>
              <a:rPr lang="en-US" sz="2800" dirty="0" smtClean="0"/>
              <a:t>new</a:t>
            </a:r>
            <a:r>
              <a:rPr lang="en-US" sz="2800" baseline="-25000" dirty="0"/>
              <a:t>2</a:t>
            </a:r>
            <a:endParaRPr lang="en-US" sz="2800" dirty="0"/>
          </a:p>
        </p:txBody>
      </p:sp>
      <p:sp>
        <p:nvSpPr>
          <p:cNvPr id="23" name="Rectangle 22"/>
          <p:cNvSpPr/>
          <p:nvPr/>
        </p:nvSpPr>
        <p:spPr>
          <a:xfrm>
            <a:off x="68712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5857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694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4930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73934" y="2926834"/>
            <a:ext cx="304892" cy="369332"/>
          </a:xfrm>
          <a:prstGeom prst="rect">
            <a:avLst/>
          </a:prstGeom>
        </p:spPr>
        <p:txBody>
          <a:bodyPr wrap="none">
            <a:spAutoFit/>
          </a:bodyPr>
          <a:lstStyle/>
          <a:p>
            <a:r>
              <a:rPr lang="en-US" dirty="0">
                <a:solidFill>
                  <a:srgbClr val="FF0000"/>
                </a:solidFill>
              </a:rPr>
              <a:t>X</a:t>
            </a:r>
          </a:p>
        </p:txBody>
      </p:sp>
      <p:sp>
        <p:nvSpPr>
          <p:cNvPr id="29" name="TextBox 28"/>
          <p:cNvSpPr txBox="1"/>
          <p:nvPr/>
        </p:nvSpPr>
        <p:spPr>
          <a:xfrm>
            <a:off x="6912808" y="3793811"/>
            <a:ext cx="5037578" cy="954107"/>
          </a:xfrm>
          <a:prstGeom prst="rect">
            <a:avLst/>
          </a:prstGeom>
          <a:noFill/>
        </p:spPr>
        <p:txBody>
          <a:bodyPr wrap="square" rtlCol="0">
            <a:spAutoFit/>
          </a:bodyPr>
          <a:lstStyle/>
          <a:p>
            <a:r>
              <a:rPr lang="en-US" sz="2800" dirty="0" smtClean="0">
                <a:solidFill>
                  <a:srgbClr val="FF0000"/>
                </a:solidFill>
              </a:rPr>
              <a:t>Problem: not available on existing machines</a:t>
            </a:r>
            <a:endParaRPr lang="en-US" sz="2800" dirty="0">
              <a:solidFill>
                <a:srgbClr val="FF0000"/>
              </a:solidFill>
            </a:endParaRPr>
          </a:p>
        </p:txBody>
      </p:sp>
    </p:spTree>
    <p:extLst>
      <p:ext uri="{BB962C8B-B14F-4D97-AF65-F5344CB8AC3E}">
        <p14:creationId xmlns:p14="http://schemas.microsoft.com/office/powerpoint/2010/main" val="437518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Non-blocking Singly-Linked List using</a:t>
            </a:r>
            <a:br>
              <a:rPr lang="en-US" dirty="0" smtClean="0">
                <a:solidFill>
                  <a:schemeClr val="accent1"/>
                </a:solidFill>
              </a:rPr>
            </a:br>
            <a:r>
              <a:rPr lang="en-US" dirty="0" smtClean="0">
                <a:solidFill>
                  <a:schemeClr val="accent1"/>
                </a:solidFill>
              </a:rPr>
              <a:t>double-compare-and-swap</a:t>
            </a:r>
            <a:endParaRPr lang="en-US" dirty="0">
              <a:solidFill>
                <a:schemeClr val="accent1"/>
              </a:solidFill>
            </a:endParaRPr>
          </a:p>
        </p:txBody>
      </p:sp>
      <p:sp>
        <p:nvSpPr>
          <p:cNvPr id="4" name="TextBox 3"/>
          <p:cNvSpPr txBox="1"/>
          <p:nvPr/>
        </p:nvSpPr>
        <p:spPr>
          <a:xfrm>
            <a:off x="3044746" y="271781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271781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271781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271781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29863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297942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2979420"/>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298288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298000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Freeform 45"/>
          <p:cNvSpPr/>
          <p:nvPr/>
        </p:nvSpPr>
        <p:spPr>
          <a:xfrm>
            <a:off x="3845972" y="2137449"/>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3486534"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761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74495" y="273305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8899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53154" y="3797528"/>
            <a:ext cx="5037578" cy="1815882"/>
          </a:xfrm>
          <a:prstGeom prst="rect">
            <a:avLst/>
          </a:prstGeom>
          <a:noFill/>
        </p:spPr>
        <p:txBody>
          <a:bodyPr wrap="square" rtlCol="0">
            <a:spAutoFit/>
          </a:bodyPr>
          <a:lstStyle/>
          <a:p>
            <a:r>
              <a:rPr lang="en-US" sz="2800" dirty="0" smtClean="0"/>
              <a:t>DCAS(P</a:t>
            </a:r>
            <a:r>
              <a:rPr lang="en-US" sz="2800" baseline="-25000" dirty="0" smtClean="0"/>
              <a:t>1</a:t>
            </a:r>
            <a:r>
              <a:rPr lang="en-US" sz="2800" dirty="0" smtClean="0"/>
              <a:t>,P</a:t>
            </a:r>
            <a:r>
              <a:rPr lang="en-US" sz="2800" baseline="-25000" dirty="0" smtClean="0"/>
              <a:t>2</a:t>
            </a:r>
            <a:r>
              <a:rPr lang="en-US" sz="2800" dirty="0" smtClean="0"/>
              <a:t>,old</a:t>
            </a:r>
            <a:r>
              <a:rPr lang="en-US" sz="2800" baseline="-25000" dirty="0" smtClean="0"/>
              <a:t>1</a:t>
            </a:r>
            <a:r>
              <a:rPr lang="en-US" sz="2800" dirty="0" smtClean="0"/>
              <a:t>,old</a:t>
            </a:r>
            <a:r>
              <a:rPr lang="en-US" sz="2800" baseline="-25000" dirty="0" smtClean="0"/>
              <a:t>2</a:t>
            </a:r>
            <a:r>
              <a:rPr lang="en-US" sz="2800" dirty="0" smtClean="0"/>
              <a:t>,new</a:t>
            </a:r>
            <a:r>
              <a:rPr lang="en-US" sz="2800" baseline="-25000" dirty="0" smtClean="0"/>
              <a:t>1</a:t>
            </a:r>
            <a:r>
              <a:rPr lang="en-US" sz="2800" dirty="0" smtClean="0"/>
              <a:t>,</a:t>
            </a:r>
            <a:r>
              <a:rPr lang="en-US" sz="2800" dirty="0"/>
              <a:t> </a:t>
            </a:r>
            <a:r>
              <a:rPr lang="en-US" sz="2800" dirty="0" smtClean="0"/>
              <a:t>new</a:t>
            </a:r>
            <a:r>
              <a:rPr lang="en-US" sz="2800" baseline="-25000" dirty="0"/>
              <a:t>2</a:t>
            </a:r>
            <a:r>
              <a:rPr lang="en-US" sz="2800" dirty="0" smtClean="0"/>
              <a:t>)</a:t>
            </a:r>
          </a:p>
          <a:p>
            <a:r>
              <a:rPr lang="en-US" sz="2800" dirty="0" smtClean="0"/>
              <a:t>if P</a:t>
            </a:r>
            <a:r>
              <a:rPr lang="en-US" sz="2800" baseline="-25000" dirty="0" smtClean="0"/>
              <a:t>1 </a:t>
            </a:r>
            <a:r>
              <a:rPr lang="en-US" sz="2800" dirty="0" smtClean="0"/>
              <a:t>= old</a:t>
            </a:r>
            <a:r>
              <a:rPr lang="en-US" sz="2800" baseline="-25000" dirty="0" smtClean="0"/>
              <a:t>1</a:t>
            </a:r>
            <a:r>
              <a:rPr lang="en-US" sz="2800" dirty="0" smtClean="0"/>
              <a:t> and P</a:t>
            </a:r>
            <a:r>
              <a:rPr lang="en-US" sz="2800" baseline="-25000" dirty="0" smtClean="0"/>
              <a:t>2 </a:t>
            </a:r>
            <a:r>
              <a:rPr lang="en-US" sz="2800" dirty="0"/>
              <a:t>= </a:t>
            </a:r>
            <a:r>
              <a:rPr lang="en-US" sz="2800" dirty="0" smtClean="0"/>
              <a:t>old</a:t>
            </a:r>
            <a:r>
              <a:rPr lang="en-US" sz="2800" baseline="-25000" dirty="0" smtClean="0"/>
              <a:t>2</a:t>
            </a:r>
            <a:r>
              <a:rPr lang="en-US" sz="2800" dirty="0" smtClean="0"/>
              <a:t> </a:t>
            </a:r>
          </a:p>
          <a:p>
            <a:r>
              <a:rPr lang="en-US" sz="2800" dirty="0"/>
              <a:t>t</a:t>
            </a:r>
            <a:r>
              <a:rPr lang="en-US" sz="2800" dirty="0" smtClean="0"/>
              <a:t>hen </a:t>
            </a:r>
            <a:r>
              <a:rPr lang="en-US" sz="2800" dirty="0"/>
              <a:t>P</a:t>
            </a:r>
            <a:r>
              <a:rPr lang="en-US" sz="2800" baseline="-25000" dirty="0"/>
              <a:t>1 </a:t>
            </a:r>
            <a:r>
              <a:rPr lang="en-US" sz="2800" dirty="0" smtClean="0"/>
              <a:t>← new</a:t>
            </a:r>
            <a:r>
              <a:rPr lang="en-US" sz="2800" baseline="-25000" dirty="0" smtClean="0"/>
              <a:t>1</a:t>
            </a:r>
            <a:r>
              <a:rPr lang="en-US" sz="2800" dirty="0" smtClean="0"/>
              <a:t> </a:t>
            </a:r>
          </a:p>
          <a:p>
            <a:r>
              <a:rPr lang="en-US" sz="2800" dirty="0"/>
              <a:t> </a:t>
            </a:r>
            <a:r>
              <a:rPr lang="en-US" sz="2800" dirty="0" smtClean="0"/>
              <a:t>        P</a:t>
            </a:r>
            <a:r>
              <a:rPr lang="en-US" sz="2800" baseline="-25000" dirty="0" smtClean="0"/>
              <a:t>2 </a:t>
            </a:r>
            <a:r>
              <a:rPr lang="en-US" sz="2800" dirty="0"/>
              <a:t>← </a:t>
            </a:r>
            <a:r>
              <a:rPr lang="en-US" sz="2800" dirty="0" smtClean="0"/>
              <a:t>new</a:t>
            </a:r>
            <a:r>
              <a:rPr lang="en-US" sz="2800" baseline="-25000" dirty="0"/>
              <a:t>2</a:t>
            </a:r>
            <a:endParaRPr lang="en-US" sz="2800" dirty="0"/>
          </a:p>
        </p:txBody>
      </p:sp>
      <p:sp>
        <p:nvSpPr>
          <p:cNvPr id="23" name="Rectangle 22"/>
          <p:cNvSpPr/>
          <p:nvPr/>
        </p:nvSpPr>
        <p:spPr>
          <a:xfrm>
            <a:off x="68712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5857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694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4930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73934" y="2926834"/>
            <a:ext cx="304892" cy="369332"/>
          </a:xfrm>
          <a:prstGeom prst="rect">
            <a:avLst/>
          </a:prstGeom>
        </p:spPr>
        <p:txBody>
          <a:bodyPr wrap="none">
            <a:spAutoFit/>
          </a:bodyPr>
          <a:lstStyle/>
          <a:p>
            <a:r>
              <a:rPr lang="en-US" dirty="0">
                <a:solidFill>
                  <a:srgbClr val="FF0000"/>
                </a:solidFill>
              </a:rPr>
              <a:t>X</a:t>
            </a:r>
          </a:p>
        </p:txBody>
      </p:sp>
      <p:sp>
        <p:nvSpPr>
          <p:cNvPr id="29" name="TextBox 28"/>
          <p:cNvSpPr txBox="1"/>
          <p:nvPr/>
        </p:nvSpPr>
        <p:spPr>
          <a:xfrm>
            <a:off x="6912808" y="3793811"/>
            <a:ext cx="5037578" cy="1384995"/>
          </a:xfrm>
          <a:prstGeom prst="rect">
            <a:avLst/>
          </a:prstGeom>
          <a:noFill/>
        </p:spPr>
        <p:txBody>
          <a:bodyPr wrap="square" rtlCol="0">
            <a:spAutoFit/>
          </a:bodyPr>
          <a:lstStyle/>
          <a:p>
            <a:r>
              <a:rPr lang="en-US" sz="2800" dirty="0" smtClean="0">
                <a:solidFill>
                  <a:srgbClr val="FF0000"/>
                </a:solidFill>
              </a:rPr>
              <a:t>Problem: not available on existing machines</a:t>
            </a:r>
          </a:p>
          <a:p>
            <a:r>
              <a:rPr lang="en-US" sz="2800" dirty="0" smtClean="0">
                <a:solidFill>
                  <a:schemeClr val="accent1"/>
                </a:solidFill>
              </a:rPr>
              <a:t>Solution: implement it</a:t>
            </a:r>
            <a:endParaRPr lang="en-US" sz="2800" dirty="0">
              <a:solidFill>
                <a:schemeClr val="accent1"/>
              </a:solidFill>
            </a:endParaRPr>
          </a:p>
        </p:txBody>
      </p:sp>
    </p:spTree>
    <p:extLst>
      <p:ext uri="{BB962C8B-B14F-4D97-AF65-F5344CB8AC3E}">
        <p14:creationId xmlns:p14="http://schemas.microsoft.com/office/powerpoint/2010/main" val="799361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Non-blocking Singly-Linked List using</a:t>
            </a:r>
            <a:br>
              <a:rPr lang="en-US" dirty="0" smtClean="0">
                <a:solidFill>
                  <a:schemeClr val="accent1"/>
                </a:solidFill>
              </a:rPr>
            </a:br>
            <a:r>
              <a:rPr lang="en-US" dirty="0" smtClean="0">
                <a:solidFill>
                  <a:schemeClr val="accent1"/>
                </a:solidFill>
              </a:rPr>
              <a:t>SCX </a:t>
            </a:r>
            <a:r>
              <a:rPr lang="en-US" dirty="0" smtClean="0">
                <a:solidFill>
                  <a:schemeClr val="tx1"/>
                </a:solidFill>
              </a:rPr>
              <a:t>[Brown, Ellen, </a:t>
            </a:r>
            <a:r>
              <a:rPr lang="en-US" dirty="0" err="1" smtClean="0">
                <a:solidFill>
                  <a:schemeClr val="tx1"/>
                </a:solidFill>
              </a:rPr>
              <a:t>Ruppert</a:t>
            </a:r>
            <a:r>
              <a:rPr lang="en-US" dirty="0" smtClean="0">
                <a:solidFill>
                  <a:schemeClr val="tx1"/>
                </a:solidFill>
              </a:rPr>
              <a:t> 2013]</a:t>
            </a:r>
            <a:endParaRPr lang="en-US" dirty="0">
              <a:solidFill>
                <a:schemeClr val="tx1"/>
              </a:solidFill>
            </a:endParaRPr>
          </a:p>
        </p:txBody>
      </p:sp>
      <p:sp>
        <p:nvSpPr>
          <p:cNvPr id="4" name="TextBox 3"/>
          <p:cNvSpPr txBox="1"/>
          <p:nvPr/>
        </p:nvSpPr>
        <p:spPr>
          <a:xfrm>
            <a:off x="3044746" y="271781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271781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271781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271781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298635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297942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2979420"/>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298288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298000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Freeform 45"/>
          <p:cNvSpPr/>
          <p:nvPr/>
        </p:nvSpPr>
        <p:spPr>
          <a:xfrm>
            <a:off x="3845972" y="2137449"/>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3486534"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761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74495" y="273305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88995" y="271781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53154" y="3797528"/>
            <a:ext cx="5037578" cy="1815882"/>
          </a:xfrm>
          <a:prstGeom prst="rect">
            <a:avLst/>
          </a:prstGeom>
          <a:noFill/>
        </p:spPr>
        <p:txBody>
          <a:bodyPr wrap="square" rtlCol="0">
            <a:spAutoFit/>
          </a:bodyPr>
          <a:lstStyle/>
          <a:p>
            <a:r>
              <a:rPr lang="en-US" sz="2800" dirty="0" smtClean="0"/>
              <a:t>SCX(N</a:t>
            </a:r>
            <a:r>
              <a:rPr lang="en-US" sz="2800" baseline="-25000" dirty="0" smtClean="0"/>
              <a:t>1</a:t>
            </a:r>
            <a:r>
              <a:rPr lang="en-US" sz="2800" dirty="0" smtClean="0"/>
              <a:t>,N</a:t>
            </a:r>
            <a:r>
              <a:rPr lang="en-US" sz="2800" baseline="-25000" dirty="0" smtClean="0"/>
              <a:t>2</a:t>
            </a:r>
            <a:r>
              <a:rPr lang="en-US" sz="2800" dirty="0" smtClean="0"/>
              <a:t>,new</a:t>
            </a:r>
            <a:r>
              <a:rPr lang="en-US" sz="2800" baseline="-25000" dirty="0" smtClean="0"/>
              <a:t>1</a:t>
            </a:r>
            <a:r>
              <a:rPr lang="en-US" sz="2800" dirty="0" smtClean="0"/>
              <a:t>)</a:t>
            </a:r>
          </a:p>
          <a:p>
            <a:r>
              <a:rPr lang="en-US" sz="2800" dirty="0" smtClean="0"/>
              <a:t>if N</a:t>
            </a:r>
            <a:r>
              <a:rPr lang="en-US" sz="2800" baseline="-25000" dirty="0" smtClean="0"/>
              <a:t>1 </a:t>
            </a:r>
            <a:r>
              <a:rPr lang="en-US" sz="2800" dirty="0" smtClean="0"/>
              <a:t>and N</a:t>
            </a:r>
            <a:r>
              <a:rPr lang="en-US" sz="2800" baseline="-25000" dirty="0" smtClean="0"/>
              <a:t>2 </a:t>
            </a:r>
            <a:r>
              <a:rPr lang="en-US" sz="2800" dirty="0" smtClean="0"/>
              <a:t> have not changed</a:t>
            </a:r>
          </a:p>
          <a:p>
            <a:r>
              <a:rPr lang="en-US" sz="2800" dirty="0"/>
              <a:t>t</a:t>
            </a:r>
            <a:r>
              <a:rPr lang="en-US" sz="2800" dirty="0" smtClean="0"/>
              <a:t>hen </a:t>
            </a:r>
            <a:r>
              <a:rPr lang="en-US" sz="2800" dirty="0"/>
              <a:t>P</a:t>
            </a:r>
            <a:r>
              <a:rPr lang="en-US" sz="2800" baseline="-25000" dirty="0"/>
              <a:t>1 </a:t>
            </a:r>
            <a:r>
              <a:rPr lang="en-US" sz="2800" dirty="0" smtClean="0"/>
              <a:t>← new</a:t>
            </a:r>
            <a:r>
              <a:rPr lang="en-US" sz="2800" baseline="-25000" dirty="0" smtClean="0"/>
              <a:t>1</a:t>
            </a:r>
            <a:r>
              <a:rPr lang="en-US" sz="2800" dirty="0" smtClean="0"/>
              <a:t> </a:t>
            </a:r>
          </a:p>
          <a:p>
            <a:r>
              <a:rPr lang="en-US" sz="2800" dirty="0"/>
              <a:t> </a:t>
            </a:r>
            <a:r>
              <a:rPr lang="en-US" sz="2800" dirty="0" smtClean="0"/>
              <a:t>        mark N</a:t>
            </a:r>
            <a:r>
              <a:rPr lang="en-US" sz="2800" baseline="-25000" dirty="0" smtClean="0"/>
              <a:t>2</a:t>
            </a:r>
            <a:endParaRPr lang="en-US" sz="2800" dirty="0"/>
          </a:p>
        </p:txBody>
      </p:sp>
      <p:sp>
        <p:nvSpPr>
          <p:cNvPr id="23" name="Rectangle 22"/>
          <p:cNvSpPr/>
          <p:nvPr/>
        </p:nvSpPr>
        <p:spPr>
          <a:xfrm>
            <a:off x="68712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5857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694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493017" y="2979420"/>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73934" y="2926834"/>
            <a:ext cx="304892" cy="369332"/>
          </a:xfrm>
          <a:prstGeom prst="rect">
            <a:avLst/>
          </a:prstGeom>
        </p:spPr>
        <p:txBody>
          <a:bodyPr wrap="none">
            <a:spAutoFit/>
          </a:bodyPr>
          <a:lstStyle/>
          <a:p>
            <a:r>
              <a:rPr lang="en-US" dirty="0">
                <a:solidFill>
                  <a:srgbClr val="FF0000"/>
                </a:solidFill>
              </a:rPr>
              <a:t>X</a:t>
            </a:r>
          </a:p>
        </p:txBody>
      </p:sp>
      <p:sp>
        <p:nvSpPr>
          <p:cNvPr id="29" name="TextBox 28"/>
          <p:cNvSpPr txBox="1"/>
          <p:nvPr/>
        </p:nvSpPr>
        <p:spPr>
          <a:xfrm>
            <a:off x="6912808" y="3793811"/>
            <a:ext cx="5037578" cy="1384995"/>
          </a:xfrm>
          <a:prstGeom prst="rect">
            <a:avLst/>
          </a:prstGeom>
          <a:noFill/>
        </p:spPr>
        <p:txBody>
          <a:bodyPr wrap="square" rtlCol="0">
            <a:spAutoFit/>
          </a:bodyPr>
          <a:lstStyle/>
          <a:p>
            <a:r>
              <a:rPr lang="en-US" sz="2800" dirty="0" smtClean="0">
                <a:solidFill>
                  <a:srgbClr val="FF0000"/>
                </a:solidFill>
              </a:rPr>
              <a:t>Problem: not available on existing machines</a:t>
            </a:r>
          </a:p>
          <a:p>
            <a:r>
              <a:rPr lang="en-US" sz="2800" dirty="0" smtClean="0">
                <a:solidFill>
                  <a:schemeClr val="accent1"/>
                </a:solidFill>
              </a:rPr>
              <a:t>Solution: implement it</a:t>
            </a:r>
            <a:endParaRPr lang="en-US" sz="2800" dirty="0">
              <a:solidFill>
                <a:schemeClr val="accent1"/>
              </a:solidFill>
            </a:endParaRPr>
          </a:p>
        </p:txBody>
      </p:sp>
    </p:spTree>
    <p:extLst>
      <p:ext uri="{BB962C8B-B14F-4D97-AF65-F5344CB8AC3E}">
        <p14:creationId xmlns:p14="http://schemas.microsoft.com/office/powerpoint/2010/main" val="2071578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Non-blocking Binary Search Tree</a:t>
            </a:r>
            <a:r>
              <a:rPr lang="en-US" dirty="0" smtClean="0">
                <a:solidFill>
                  <a:srgbClr val="FF0000"/>
                </a:solidFill>
              </a:rPr>
              <a:t/>
            </a:r>
            <a:br>
              <a:rPr lang="en-US" dirty="0" smtClean="0">
                <a:solidFill>
                  <a:srgbClr val="FF0000"/>
                </a:solidFill>
              </a:rPr>
            </a:br>
            <a:r>
              <a:rPr lang="en-US" dirty="0" smtClean="0"/>
              <a:t>[Fraser 2003]</a:t>
            </a:r>
            <a:endParaRPr lang="en-US" dirty="0"/>
          </a:p>
        </p:txBody>
      </p:sp>
      <p:sp>
        <p:nvSpPr>
          <p:cNvPr id="18" name="Rectangle 17"/>
          <p:cNvSpPr/>
          <p:nvPr/>
        </p:nvSpPr>
        <p:spPr>
          <a:xfrm>
            <a:off x="2929144" y="3274641"/>
            <a:ext cx="6481588" cy="1384995"/>
          </a:xfrm>
          <a:prstGeom prst="rect">
            <a:avLst/>
          </a:prstGeom>
        </p:spPr>
        <p:txBody>
          <a:bodyPr wrap="square">
            <a:spAutoFit/>
          </a:bodyPr>
          <a:lstStyle/>
          <a:p>
            <a:r>
              <a:rPr lang="en-US" sz="2800" dirty="0" smtClean="0"/>
              <a:t>Gave an implementation that used </a:t>
            </a:r>
            <a:r>
              <a:rPr lang="en-US" sz="2800" dirty="0"/>
              <a:t>a </a:t>
            </a:r>
            <a:r>
              <a:rPr lang="en-US" sz="2800" dirty="0" smtClean="0"/>
              <a:t>powerful </a:t>
            </a:r>
            <a:r>
              <a:rPr lang="en-US" sz="2800" dirty="0"/>
              <a:t>primitive </a:t>
            </a:r>
            <a:r>
              <a:rPr lang="en-US" sz="2800" dirty="0" smtClean="0"/>
              <a:t>involving </a:t>
            </a:r>
            <a:r>
              <a:rPr lang="en-US" sz="2800" dirty="0"/>
              <a:t>8 words spread over 5 nodes.</a:t>
            </a:r>
          </a:p>
        </p:txBody>
      </p:sp>
    </p:spTree>
    <p:extLst>
      <p:ext uri="{BB962C8B-B14F-4D97-AF65-F5344CB8AC3E}">
        <p14:creationId xmlns:p14="http://schemas.microsoft.com/office/powerpoint/2010/main" val="808958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Non-blocking Balanced Binary Search Tree</a:t>
            </a:r>
            <a:r>
              <a:rPr lang="en-US" dirty="0" smtClean="0">
                <a:solidFill>
                  <a:srgbClr val="FF0000"/>
                </a:solidFill>
              </a:rPr>
              <a:t/>
            </a:r>
            <a:br>
              <a:rPr lang="en-US" dirty="0" smtClean="0">
                <a:solidFill>
                  <a:srgbClr val="FF0000"/>
                </a:solidFill>
              </a:rPr>
            </a:br>
            <a:r>
              <a:rPr lang="en-US" dirty="0" smtClean="0">
                <a:solidFill>
                  <a:schemeClr val="tx1"/>
                </a:solidFill>
              </a:rPr>
              <a:t>[</a:t>
            </a:r>
            <a:r>
              <a:rPr lang="en-US" dirty="0">
                <a:solidFill>
                  <a:schemeClr val="tx1"/>
                </a:solidFill>
              </a:rPr>
              <a:t>Brown, Ellen, </a:t>
            </a:r>
            <a:r>
              <a:rPr lang="en-US" dirty="0" err="1">
                <a:solidFill>
                  <a:schemeClr val="tx1"/>
                </a:solidFill>
              </a:rPr>
              <a:t>Ruppert</a:t>
            </a:r>
            <a:r>
              <a:rPr lang="en-US" dirty="0">
                <a:solidFill>
                  <a:schemeClr val="tx1"/>
                </a:solidFill>
              </a:rPr>
              <a:t> </a:t>
            </a:r>
            <a:r>
              <a:rPr lang="en-US" dirty="0" smtClean="0">
                <a:solidFill>
                  <a:schemeClr val="tx1"/>
                </a:solidFill>
              </a:rPr>
              <a:t>2014]</a:t>
            </a:r>
            <a:endParaRPr lang="en-US" dirty="0"/>
          </a:p>
        </p:txBody>
      </p:sp>
      <p:sp>
        <p:nvSpPr>
          <p:cNvPr id="18" name="Rectangle 17"/>
          <p:cNvSpPr/>
          <p:nvPr/>
        </p:nvSpPr>
        <p:spPr>
          <a:xfrm>
            <a:off x="2929144" y="3274641"/>
            <a:ext cx="6481588" cy="523220"/>
          </a:xfrm>
          <a:prstGeom prst="rect">
            <a:avLst/>
          </a:prstGeom>
        </p:spPr>
        <p:txBody>
          <a:bodyPr wrap="square">
            <a:spAutoFit/>
          </a:bodyPr>
          <a:lstStyle/>
          <a:p>
            <a:r>
              <a:rPr lang="en-US" sz="2800" dirty="0" smtClean="0"/>
              <a:t>Gave implementations using SCX.</a:t>
            </a:r>
            <a:endParaRPr lang="en-US" sz="2800" dirty="0"/>
          </a:p>
        </p:txBody>
      </p:sp>
    </p:spTree>
    <p:extLst>
      <p:ext uri="{BB962C8B-B14F-4D97-AF65-F5344CB8AC3E}">
        <p14:creationId xmlns:p14="http://schemas.microsoft.com/office/powerpoint/2010/main" val="604427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Implementing Data Structures using more powerful primitives</a:t>
            </a:r>
            <a:endParaRPr lang="en-US" dirty="0">
              <a:solidFill>
                <a:schemeClr val="accent1"/>
              </a:solidFill>
            </a:endParaRPr>
          </a:p>
        </p:txBody>
      </p:sp>
      <p:sp>
        <p:nvSpPr>
          <p:cNvPr id="3" name="TextBox 2"/>
          <p:cNvSpPr txBox="1"/>
          <p:nvPr/>
        </p:nvSpPr>
        <p:spPr>
          <a:xfrm>
            <a:off x="1338146" y="2297151"/>
            <a:ext cx="9389327" cy="954107"/>
          </a:xfrm>
          <a:prstGeom prst="rect">
            <a:avLst/>
          </a:prstGeom>
          <a:noFill/>
        </p:spPr>
        <p:txBody>
          <a:bodyPr wrap="square" rtlCol="0">
            <a:spAutoFit/>
          </a:bodyPr>
          <a:lstStyle/>
          <a:p>
            <a:pPr marL="457200" indent="-457200">
              <a:buFont typeface="Arial" charset="0"/>
              <a:buChar char="•"/>
            </a:pPr>
            <a:r>
              <a:rPr lang="en-US" sz="2800" dirty="0" smtClean="0">
                <a:solidFill>
                  <a:schemeClr val="accent1"/>
                </a:solidFill>
              </a:rPr>
              <a:t> </a:t>
            </a:r>
            <a:r>
              <a:rPr lang="en-US" sz="2800" dirty="0"/>
              <a:t>s</a:t>
            </a:r>
            <a:r>
              <a:rPr lang="en-US" sz="2800" dirty="0" smtClean="0"/>
              <a:t>hould be well-suited for implementing data structures</a:t>
            </a:r>
          </a:p>
          <a:p>
            <a:pPr marL="457200" indent="-457200">
              <a:buFont typeface="Arial" charset="0"/>
              <a:buChar char="•"/>
            </a:pPr>
            <a:r>
              <a:rPr lang="en-US" sz="2800" dirty="0" smtClean="0">
                <a:solidFill>
                  <a:schemeClr val="accent1"/>
                </a:solidFill>
              </a:rPr>
              <a:t> </a:t>
            </a:r>
            <a:r>
              <a:rPr lang="en-US" sz="2800" dirty="0"/>
              <a:t>s</a:t>
            </a:r>
            <a:r>
              <a:rPr lang="en-US" sz="2800" dirty="0" smtClean="0"/>
              <a:t>hould be efficient to implement</a:t>
            </a:r>
            <a:endParaRPr lang="en-US" sz="2800" dirty="0"/>
          </a:p>
        </p:txBody>
      </p:sp>
    </p:spTree>
    <p:extLst>
      <p:ext uri="{BB962C8B-B14F-4D97-AF65-F5344CB8AC3E}">
        <p14:creationId xmlns:p14="http://schemas.microsoft.com/office/powerpoint/2010/main" val="1427968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Transactional Memory</a:t>
            </a:r>
            <a:endParaRPr lang="en-US" dirty="0">
              <a:solidFill>
                <a:schemeClr val="accent1"/>
              </a:solidFill>
            </a:endParaRPr>
          </a:p>
        </p:txBody>
      </p:sp>
      <p:sp>
        <p:nvSpPr>
          <p:cNvPr id="3" name="TextBox 2"/>
          <p:cNvSpPr txBox="1"/>
          <p:nvPr/>
        </p:nvSpPr>
        <p:spPr>
          <a:xfrm>
            <a:off x="1280160" y="2144751"/>
            <a:ext cx="7805853" cy="3046988"/>
          </a:xfrm>
          <a:prstGeom prst="rect">
            <a:avLst/>
          </a:prstGeom>
          <a:noFill/>
        </p:spPr>
        <p:txBody>
          <a:bodyPr wrap="square" rtlCol="0">
            <a:spAutoFit/>
          </a:bodyPr>
          <a:lstStyle/>
          <a:p>
            <a:r>
              <a:rPr lang="en-US" sz="2400" dirty="0" smtClean="0">
                <a:solidFill>
                  <a:schemeClr val="accent1"/>
                </a:solidFill>
              </a:rPr>
              <a:t>begin transaction</a:t>
            </a:r>
          </a:p>
          <a:p>
            <a:r>
              <a:rPr lang="en-US" sz="2400" dirty="0" smtClean="0"/>
              <a:t>   if </a:t>
            </a:r>
            <a:r>
              <a:rPr lang="en-US" sz="2400" dirty="0" err="1" smtClean="0"/>
              <a:t>predecessor.pointer</a:t>
            </a:r>
            <a:r>
              <a:rPr lang="en-US" sz="2400" dirty="0" smtClean="0"/>
              <a:t> = node</a:t>
            </a:r>
          </a:p>
          <a:p>
            <a:r>
              <a:rPr lang="en-US" sz="2400" dirty="0" smtClean="0"/>
              <a:t>   and </a:t>
            </a:r>
            <a:r>
              <a:rPr lang="en-US" sz="2400" dirty="0" err="1" smtClean="0"/>
              <a:t>node.pointer</a:t>
            </a:r>
            <a:r>
              <a:rPr lang="en-US" sz="2400" dirty="0" smtClean="0"/>
              <a:t> = successor</a:t>
            </a:r>
          </a:p>
          <a:p>
            <a:r>
              <a:rPr lang="en-US" sz="2400" dirty="0"/>
              <a:t> </a:t>
            </a:r>
            <a:r>
              <a:rPr lang="en-US" sz="2400" dirty="0" smtClean="0"/>
              <a:t>  then </a:t>
            </a:r>
            <a:r>
              <a:rPr lang="en-US" sz="2400" dirty="0" err="1"/>
              <a:t>predecessor.pointer</a:t>
            </a:r>
            <a:r>
              <a:rPr lang="en-US" sz="2400" dirty="0"/>
              <a:t> </a:t>
            </a:r>
            <a:r>
              <a:rPr lang="en-US" sz="2400" dirty="0" smtClean="0"/>
              <a:t>← successor</a:t>
            </a:r>
            <a:endParaRPr lang="en-US" sz="2400" dirty="0"/>
          </a:p>
          <a:p>
            <a:r>
              <a:rPr lang="en-US" sz="2400" dirty="0" smtClean="0">
                <a:solidFill>
                  <a:schemeClr val="accent1"/>
                </a:solidFill>
              </a:rPr>
              <a:t>end transaction</a:t>
            </a:r>
          </a:p>
          <a:p>
            <a:endParaRPr lang="en-US" sz="2400" dirty="0">
              <a:solidFill>
                <a:schemeClr val="accent1"/>
              </a:solidFill>
            </a:endParaRPr>
          </a:p>
          <a:p>
            <a:r>
              <a:rPr lang="en-US" sz="2400" dirty="0" smtClean="0"/>
              <a:t>Each transaction eventually commits (and appears to take place atomically) or aborts (and appears to have no effect).</a:t>
            </a:r>
            <a:endParaRPr lang="en-US" sz="2400" dirty="0"/>
          </a:p>
        </p:txBody>
      </p:sp>
    </p:spTree>
    <p:extLst>
      <p:ext uri="{BB962C8B-B14F-4D97-AF65-F5344CB8AC3E}">
        <p14:creationId xmlns:p14="http://schemas.microsoft.com/office/powerpoint/2010/main" val="9968360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Transactional Memory</a:t>
            </a:r>
            <a:endParaRPr lang="en-US" dirty="0">
              <a:solidFill>
                <a:schemeClr val="accent1"/>
              </a:solidFill>
            </a:endParaRPr>
          </a:p>
        </p:txBody>
      </p:sp>
      <p:sp>
        <p:nvSpPr>
          <p:cNvPr id="3" name="TextBox 2"/>
          <p:cNvSpPr txBox="1"/>
          <p:nvPr/>
        </p:nvSpPr>
        <p:spPr>
          <a:xfrm>
            <a:off x="1280160" y="2144751"/>
            <a:ext cx="7805853" cy="1569660"/>
          </a:xfrm>
          <a:prstGeom prst="rect">
            <a:avLst/>
          </a:prstGeom>
          <a:noFill/>
        </p:spPr>
        <p:txBody>
          <a:bodyPr wrap="square" rtlCol="0">
            <a:spAutoFit/>
          </a:bodyPr>
          <a:lstStyle/>
          <a:p>
            <a:pPr marL="342900" indent="-342900">
              <a:buFont typeface="Arial" charset="0"/>
              <a:buChar char="•"/>
            </a:pPr>
            <a:r>
              <a:rPr lang="en-US" sz="2400" dirty="0" smtClean="0"/>
              <a:t>Easy to use</a:t>
            </a:r>
          </a:p>
          <a:p>
            <a:pPr marL="342900" indent="-342900">
              <a:buFont typeface="Arial" charset="0"/>
              <a:buChar char="•"/>
            </a:pPr>
            <a:r>
              <a:rPr lang="en-US" sz="2400" dirty="0" smtClean="0"/>
              <a:t>Software transactional memory has high overhead</a:t>
            </a:r>
          </a:p>
          <a:p>
            <a:pPr marL="342900" indent="-342900">
              <a:buFont typeface="Arial" charset="0"/>
              <a:buChar char="•"/>
            </a:pPr>
            <a:r>
              <a:rPr lang="en-US" sz="2400" dirty="0" smtClean="0"/>
              <a:t>Hardware transactional memory does not  provide progress guarantees</a:t>
            </a:r>
            <a:endParaRPr lang="en-US" sz="2400" dirty="0"/>
          </a:p>
        </p:txBody>
      </p:sp>
    </p:spTree>
    <p:extLst>
      <p:ext uri="{BB962C8B-B14F-4D97-AF65-F5344CB8AC3E}">
        <p14:creationId xmlns:p14="http://schemas.microsoft.com/office/powerpoint/2010/main" val="17245389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Transactional Memory</a:t>
            </a:r>
            <a:endParaRPr lang="en-US" dirty="0">
              <a:solidFill>
                <a:schemeClr val="accent1"/>
              </a:solidFill>
            </a:endParaRPr>
          </a:p>
        </p:txBody>
      </p:sp>
      <p:sp>
        <p:nvSpPr>
          <p:cNvPr id="3" name="TextBox 2"/>
          <p:cNvSpPr txBox="1"/>
          <p:nvPr/>
        </p:nvSpPr>
        <p:spPr>
          <a:xfrm>
            <a:off x="1280160" y="2144751"/>
            <a:ext cx="7805853" cy="1569660"/>
          </a:xfrm>
          <a:prstGeom prst="rect">
            <a:avLst/>
          </a:prstGeom>
          <a:noFill/>
        </p:spPr>
        <p:txBody>
          <a:bodyPr wrap="square" rtlCol="0">
            <a:spAutoFit/>
          </a:bodyPr>
          <a:lstStyle/>
          <a:p>
            <a:pPr marL="342900" indent="-342900">
              <a:buFont typeface="Arial" charset="0"/>
              <a:buChar char="•"/>
            </a:pPr>
            <a:r>
              <a:rPr lang="en-US" sz="2400" dirty="0" smtClean="0"/>
              <a:t>Easy to use</a:t>
            </a:r>
          </a:p>
          <a:p>
            <a:pPr marL="342900" indent="-342900">
              <a:buFont typeface="Arial" charset="0"/>
              <a:buChar char="•"/>
            </a:pPr>
            <a:r>
              <a:rPr lang="en-US" sz="2400" dirty="0" smtClean="0"/>
              <a:t>Software transactional memory has high overhead</a:t>
            </a:r>
          </a:p>
          <a:p>
            <a:pPr marL="342900" indent="-342900">
              <a:buFont typeface="Arial" charset="0"/>
              <a:buChar char="•"/>
            </a:pPr>
            <a:r>
              <a:rPr lang="en-US" sz="2400" dirty="0" smtClean="0"/>
              <a:t>Hardware transactional memory does not  provide progress guarantees</a:t>
            </a:r>
          </a:p>
        </p:txBody>
      </p:sp>
      <p:sp>
        <p:nvSpPr>
          <p:cNvPr id="4" name="TextBox 3"/>
          <p:cNvSpPr txBox="1"/>
          <p:nvPr/>
        </p:nvSpPr>
        <p:spPr>
          <a:xfrm>
            <a:off x="1287420" y="3908235"/>
            <a:ext cx="8466180" cy="461665"/>
          </a:xfrm>
          <a:prstGeom prst="rect">
            <a:avLst/>
          </a:prstGeom>
          <a:noFill/>
        </p:spPr>
        <p:txBody>
          <a:bodyPr wrap="square" rtlCol="0">
            <a:spAutoFit/>
          </a:bodyPr>
          <a:lstStyle/>
          <a:p>
            <a:r>
              <a:rPr lang="en-US" sz="2400" dirty="0" smtClean="0">
                <a:solidFill>
                  <a:schemeClr val="accent1"/>
                </a:solidFill>
              </a:rPr>
              <a:t>Use hardware transactional memory with a software fallback path.</a:t>
            </a:r>
          </a:p>
        </p:txBody>
      </p:sp>
    </p:spTree>
    <p:extLst>
      <p:ext uri="{BB962C8B-B14F-4D97-AF65-F5344CB8AC3E}">
        <p14:creationId xmlns:p14="http://schemas.microsoft.com/office/powerpoint/2010/main" val="60681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Singly-Linked List</a:t>
            </a:r>
            <a:endParaRPr lang="en-US" dirty="0"/>
          </a:p>
        </p:txBody>
      </p:sp>
      <p:sp>
        <p:nvSpPr>
          <p:cNvPr id="4" name="TextBox 3"/>
          <p:cNvSpPr txBox="1"/>
          <p:nvPr/>
        </p:nvSpPr>
        <p:spPr>
          <a:xfrm>
            <a:off x="3044746" y="3357890"/>
            <a:ext cx="883575" cy="523220"/>
          </a:xfrm>
          <a:prstGeom prst="rect">
            <a:avLst/>
          </a:prstGeom>
          <a:noFill/>
          <a:ln>
            <a:solidFill>
              <a:srgbClr val="FF0000"/>
            </a:solidFill>
          </a:ln>
        </p:spPr>
        <p:txBody>
          <a:bodyPr wrap="none" rtlCol="0">
            <a:spAutoFit/>
          </a:bodyPr>
          <a:lstStyle/>
          <a:p>
            <a:r>
              <a:rPr lang="en-US" sz="2800" dirty="0"/>
              <a:t> A     </a:t>
            </a:r>
          </a:p>
        </p:txBody>
      </p:sp>
      <p:sp>
        <p:nvSpPr>
          <p:cNvPr id="6" name="TextBox 5"/>
          <p:cNvSpPr txBox="1"/>
          <p:nvPr/>
        </p:nvSpPr>
        <p:spPr>
          <a:xfrm>
            <a:off x="4732239" y="3357890"/>
            <a:ext cx="870751" cy="523220"/>
          </a:xfrm>
          <a:prstGeom prst="rect">
            <a:avLst/>
          </a:prstGeom>
          <a:noFill/>
          <a:ln>
            <a:solidFill>
              <a:srgbClr val="FF0000"/>
            </a:solidFill>
          </a:ln>
        </p:spPr>
        <p:txBody>
          <a:bodyPr wrap="none" rtlCol="0">
            <a:spAutoFit/>
          </a:bodyPr>
          <a:lstStyle/>
          <a:p>
            <a:r>
              <a:rPr lang="en-US" sz="2800" dirty="0"/>
              <a:t> B     </a:t>
            </a:r>
          </a:p>
        </p:txBody>
      </p:sp>
      <p:sp>
        <p:nvSpPr>
          <p:cNvPr id="8" name="TextBox 7"/>
          <p:cNvSpPr txBox="1"/>
          <p:nvPr/>
        </p:nvSpPr>
        <p:spPr>
          <a:xfrm>
            <a:off x="6419732" y="3357890"/>
            <a:ext cx="865943" cy="523220"/>
          </a:xfrm>
          <a:prstGeom prst="rect">
            <a:avLst/>
          </a:prstGeom>
          <a:noFill/>
          <a:ln>
            <a:solidFill>
              <a:srgbClr val="FF0000"/>
            </a:solidFill>
          </a:ln>
        </p:spPr>
        <p:txBody>
          <a:bodyPr wrap="none" rtlCol="0">
            <a:spAutoFit/>
          </a:bodyPr>
          <a:lstStyle/>
          <a:p>
            <a:r>
              <a:rPr lang="en-US" sz="2800" dirty="0"/>
              <a:t> C     </a:t>
            </a:r>
          </a:p>
        </p:txBody>
      </p:sp>
      <p:sp>
        <p:nvSpPr>
          <p:cNvPr id="10" name="TextBox 9"/>
          <p:cNvSpPr txBox="1"/>
          <p:nvPr/>
        </p:nvSpPr>
        <p:spPr>
          <a:xfrm>
            <a:off x="8107225" y="3357890"/>
            <a:ext cx="896399" cy="523220"/>
          </a:xfrm>
          <a:prstGeom prst="rect">
            <a:avLst/>
          </a:prstGeom>
          <a:noFill/>
          <a:ln>
            <a:solidFill>
              <a:srgbClr val="FF0000"/>
            </a:solidFill>
          </a:ln>
        </p:spPr>
        <p:txBody>
          <a:bodyPr wrap="none" rtlCol="0">
            <a:spAutoFit/>
          </a:bodyPr>
          <a:lstStyle/>
          <a:p>
            <a:r>
              <a:rPr lang="en-US" sz="2800" dirty="0"/>
              <a:t> D     </a:t>
            </a:r>
          </a:p>
        </p:txBody>
      </p:sp>
      <p:cxnSp>
        <p:nvCxnSpPr>
          <p:cNvPr id="12" name="Straight Arrow Connector 11"/>
          <p:cNvCxnSpPr/>
          <p:nvPr/>
        </p:nvCxnSpPr>
        <p:spPr>
          <a:xfrm>
            <a:off x="2330451" y="362643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1"/>
          </p:cNvCxnSpPr>
          <p:nvPr/>
        </p:nvCxnSpPr>
        <p:spPr>
          <a:xfrm>
            <a:off x="3798224" y="361950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5717" y="3619500"/>
            <a:ext cx="934014" cy="0"/>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73210" y="3622968"/>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881441" y="3620086"/>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54250" y="2159000"/>
            <a:ext cx="2247230" cy="523220"/>
          </a:xfrm>
          <a:prstGeom prst="rect">
            <a:avLst/>
          </a:prstGeom>
          <a:noFill/>
        </p:spPr>
        <p:txBody>
          <a:bodyPr wrap="none" rtlCol="0">
            <a:spAutoFit/>
          </a:bodyPr>
          <a:lstStyle/>
          <a:p>
            <a:r>
              <a:rPr lang="en-US" sz="2800" dirty="0"/>
              <a:t>Delete node B</a:t>
            </a:r>
          </a:p>
        </p:txBody>
      </p:sp>
      <p:sp>
        <p:nvSpPr>
          <p:cNvPr id="46" name="Freeform 45"/>
          <p:cNvSpPr/>
          <p:nvPr/>
        </p:nvSpPr>
        <p:spPr>
          <a:xfrm>
            <a:off x="3798225" y="2806170"/>
            <a:ext cx="2540275" cy="833772"/>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flipV="1">
            <a:off x="5499196" y="3639942"/>
            <a:ext cx="2540275" cy="884106"/>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2219981" y="4262438"/>
            <a:ext cx="2247230" cy="523220"/>
          </a:xfrm>
          <a:prstGeom prst="rect">
            <a:avLst/>
          </a:prstGeom>
          <a:noFill/>
        </p:spPr>
        <p:txBody>
          <a:bodyPr wrap="none" rtlCol="0">
            <a:spAutoFit/>
          </a:bodyPr>
          <a:lstStyle/>
          <a:p>
            <a:r>
              <a:rPr lang="en-US" sz="2800" dirty="0"/>
              <a:t>Delete node C</a:t>
            </a:r>
          </a:p>
        </p:txBody>
      </p:sp>
      <p:sp>
        <p:nvSpPr>
          <p:cNvPr id="3" name="TextBox 2"/>
          <p:cNvSpPr txBox="1"/>
          <p:nvPr/>
        </p:nvSpPr>
        <p:spPr>
          <a:xfrm>
            <a:off x="2254250" y="5555852"/>
            <a:ext cx="3762068" cy="523220"/>
          </a:xfrm>
          <a:prstGeom prst="rect">
            <a:avLst/>
          </a:prstGeom>
          <a:noFill/>
        </p:spPr>
        <p:txBody>
          <a:bodyPr wrap="none" rtlCol="0">
            <a:spAutoFit/>
          </a:bodyPr>
          <a:lstStyle/>
          <a:p>
            <a:r>
              <a:rPr lang="en-US" sz="2800" dirty="0">
                <a:solidFill>
                  <a:srgbClr val="FF0000"/>
                </a:solidFill>
              </a:rPr>
              <a:t>Node  C is still in the list!</a:t>
            </a:r>
          </a:p>
        </p:txBody>
      </p:sp>
      <p:cxnSp>
        <p:nvCxnSpPr>
          <p:cNvPr id="17" name="Straight Connector 16"/>
          <p:cNvCxnSpPr>
            <a:stCxn id="4" idx="0"/>
            <a:endCxn id="4" idx="2"/>
          </p:cNvCxnSpPr>
          <p:nvPr/>
        </p:nvCxnSpPr>
        <p:spPr>
          <a:xfrm>
            <a:off x="3486534"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0"/>
            <a:endCxn id="6" idx="2"/>
          </p:cNvCxnSpPr>
          <p:nvPr/>
        </p:nvCxnSpPr>
        <p:spPr>
          <a:xfrm>
            <a:off x="5167615"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74495" y="337313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588995" y="3357890"/>
            <a:ext cx="0" cy="523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723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Transactional Memory</a:t>
            </a:r>
            <a:endParaRPr lang="en-US" dirty="0">
              <a:solidFill>
                <a:schemeClr val="accent1"/>
              </a:solidFill>
            </a:endParaRPr>
          </a:p>
        </p:txBody>
      </p:sp>
      <p:sp>
        <p:nvSpPr>
          <p:cNvPr id="3" name="TextBox 2"/>
          <p:cNvSpPr txBox="1"/>
          <p:nvPr/>
        </p:nvSpPr>
        <p:spPr>
          <a:xfrm>
            <a:off x="1280160" y="2144751"/>
            <a:ext cx="7805853" cy="1569660"/>
          </a:xfrm>
          <a:prstGeom prst="rect">
            <a:avLst/>
          </a:prstGeom>
          <a:noFill/>
        </p:spPr>
        <p:txBody>
          <a:bodyPr wrap="square" rtlCol="0">
            <a:spAutoFit/>
          </a:bodyPr>
          <a:lstStyle/>
          <a:p>
            <a:pPr marL="342900" indent="-342900">
              <a:buFont typeface="Arial" charset="0"/>
              <a:buChar char="•"/>
            </a:pPr>
            <a:r>
              <a:rPr lang="en-US" sz="2400" dirty="0" smtClean="0"/>
              <a:t>Easy to use</a:t>
            </a:r>
          </a:p>
          <a:p>
            <a:pPr marL="342900" indent="-342900">
              <a:buFont typeface="Arial" charset="0"/>
              <a:buChar char="•"/>
            </a:pPr>
            <a:r>
              <a:rPr lang="en-US" sz="2400" dirty="0" smtClean="0"/>
              <a:t>Software transactional memory has high overhead</a:t>
            </a:r>
          </a:p>
          <a:p>
            <a:pPr marL="342900" indent="-342900">
              <a:buFont typeface="Arial" charset="0"/>
              <a:buChar char="•"/>
            </a:pPr>
            <a:r>
              <a:rPr lang="en-US" sz="2400" dirty="0" smtClean="0"/>
              <a:t>Hardware transactional memory does not  provide progress guarantees</a:t>
            </a:r>
          </a:p>
        </p:txBody>
      </p:sp>
      <p:sp>
        <p:nvSpPr>
          <p:cNvPr id="4" name="TextBox 3"/>
          <p:cNvSpPr txBox="1"/>
          <p:nvPr/>
        </p:nvSpPr>
        <p:spPr>
          <a:xfrm>
            <a:off x="1287420" y="3908235"/>
            <a:ext cx="8466180" cy="1200329"/>
          </a:xfrm>
          <a:prstGeom prst="rect">
            <a:avLst/>
          </a:prstGeom>
          <a:noFill/>
        </p:spPr>
        <p:txBody>
          <a:bodyPr wrap="square" rtlCol="0">
            <a:spAutoFit/>
          </a:bodyPr>
          <a:lstStyle/>
          <a:p>
            <a:r>
              <a:rPr lang="en-US" sz="2400" dirty="0" smtClean="0">
                <a:solidFill>
                  <a:schemeClr val="accent1"/>
                </a:solidFill>
              </a:rPr>
              <a:t>Use hardware transactional memory with a non-transactional fallback path.</a:t>
            </a:r>
          </a:p>
          <a:p>
            <a:pPr marL="342900" indent="-342900">
              <a:buFont typeface="Arial" charset="0"/>
              <a:buChar char="•"/>
            </a:pPr>
            <a:r>
              <a:rPr lang="en-US" sz="2400" dirty="0" smtClean="0"/>
              <a:t>imposes overhead on the transactions</a:t>
            </a:r>
          </a:p>
        </p:txBody>
      </p:sp>
    </p:spTree>
    <p:extLst>
      <p:ext uri="{BB962C8B-B14F-4D97-AF65-F5344CB8AC3E}">
        <p14:creationId xmlns:p14="http://schemas.microsoft.com/office/powerpoint/2010/main" val="3303708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Transactional Memory using 3 paths</a:t>
            </a:r>
            <a:br>
              <a:rPr lang="en-US" dirty="0" smtClean="0">
                <a:solidFill>
                  <a:schemeClr val="accent1"/>
                </a:solidFill>
              </a:rPr>
            </a:br>
            <a:r>
              <a:rPr lang="en-US" dirty="0" smtClean="0">
                <a:solidFill>
                  <a:schemeClr val="tx1"/>
                </a:solidFill>
              </a:rPr>
              <a:t>[Brown, 2015]</a:t>
            </a:r>
            <a:endParaRPr lang="en-US" dirty="0">
              <a:solidFill>
                <a:schemeClr val="accent1"/>
              </a:solidFill>
            </a:endParaRPr>
          </a:p>
        </p:txBody>
      </p:sp>
      <p:sp>
        <p:nvSpPr>
          <p:cNvPr id="3" name="TextBox 2"/>
          <p:cNvSpPr txBox="1"/>
          <p:nvPr/>
        </p:nvSpPr>
        <p:spPr>
          <a:xfrm>
            <a:off x="896756" y="2238631"/>
            <a:ext cx="4720273" cy="1938992"/>
          </a:xfrm>
          <a:prstGeom prst="rect">
            <a:avLst/>
          </a:prstGeom>
          <a:noFill/>
        </p:spPr>
        <p:txBody>
          <a:bodyPr wrap="square" rtlCol="0">
            <a:spAutoFit/>
          </a:bodyPr>
          <a:lstStyle/>
          <a:p>
            <a:pPr marL="342900" indent="-342900">
              <a:buFont typeface="Arial" charset="0"/>
              <a:buChar char="•"/>
            </a:pPr>
            <a:r>
              <a:rPr lang="en-US" sz="2400" dirty="0" smtClean="0"/>
              <a:t>hardware transactional fast and middle paths</a:t>
            </a:r>
          </a:p>
          <a:p>
            <a:pPr marL="342900" indent="-342900">
              <a:buFont typeface="Arial" charset="0"/>
              <a:buChar char="•"/>
            </a:pPr>
            <a:r>
              <a:rPr lang="en-US" sz="2400" dirty="0" smtClean="0"/>
              <a:t>non-transactional fallback path</a:t>
            </a:r>
          </a:p>
          <a:p>
            <a:r>
              <a:rPr lang="en-US" sz="2400" dirty="0" smtClean="0"/>
              <a:t>     </a:t>
            </a:r>
            <a:r>
              <a:rPr lang="en-US" sz="2400" dirty="0" smtClean="0">
                <a:solidFill>
                  <a:schemeClr val="accent1"/>
                </a:solidFill>
              </a:rPr>
              <a:t>does not impose overhead on </a:t>
            </a:r>
          </a:p>
          <a:p>
            <a:r>
              <a:rPr lang="en-US" sz="2400" dirty="0">
                <a:solidFill>
                  <a:schemeClr val="accent1"/>
                </a:solidFill>
              </a:rPr>
              <a:t> </a:t>
            </a:r>
            <a:r>
              <a:rPr lang="en-US" sz="2400" dirty="0" smtClean="0">
                <a:solidFill>
                  <a:schemeClr val="accent1"/>
                </a:solidFill>
              </a:rPr>
              <a:t>    the fast path</a:t>
            </a:r>
          </a:p>
        </p:txBody>
      </p:sp>
      <p:pic>
        <p:nvPicPr>
          <p:cNvPr id="5" name="Picture 2" descr="C:\OneDrive\synced-documents\bitbucket\3path\ba.final.disc2015\latex\figures\flowchart-v5.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8367" y="2238631"/>
            <a:ext cx="5167313"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550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Transformations</a:t>
            </a:r>
            <a:r>
              <a:rPr lang="en-US" dirty="0" smtClean="0"/>
              <a:t/>
            </a:r>
            <a:br>
              <a:rPr lang="en-US" dirty="0" smtClean="0"/>
            </a:br>
            <a:r>
              <a:rPr lang="en-US" dirty="0" smtClean="0"/>
              <a:t>[</a:t>
            </a:r>
            <a:r>
              <a:rPr lang="en-US" dirty="0" err="1" smtClean="0"/>
              <a:t>Timnat</a:t>
            </a:r>
            <a:r>
              <a:rPr lang="en-US" dirty="0" smtClean="0"/>
              <a:t> and </a:t>
            </a:r>
            <a:r>
              <a:rPr lang="en-US" dirty="0" err="1" smtClean="0"/>
              <a:t>Petrank</a:t>
            </a:r>
            <a:r>
              <a:rPr lang="en-US" dirty="0" smtClean="0"/>
              <a:t>, 2014]</a:t>
            </a:r>
            <a:endParaRPr lang="en-US" dirty="0"/>
          </a:p>
        </p:txBody>
      </p:sp>
      <p:sp>
        <p:nvSpPr>
          <p:cNvPr id="5" name="Content Placeholder 4"/>
          <p:cNvSpPr>
            <a:spLocks noGrp="1"/>
          </p:cNvSpPr>
          <p:nvPr>
            <p:ph idx="1"/>
          </p:nvPr>
        </p:nvSpPr>
        <p:spPr>
          <a:xfrm>
            <a:off x="1097280" y="1845734"/>
            <a:ext cx="9842269" cy="4023360"/>
          </a:xfrm>
        </p:spPr>
        <p:txBody>
          <a:bodyPr/>
          <a:lstStyle/>
          <a:p>
            <a:pPr marL="457200" indent="-457200">
              <a:buFont typeface="Arial" charset="0"/>
              <a:buChar char="•"/>
            </a:pPr>
            <a:r>
              <a:rPr lang="en-US" sz="2800" dirty="0" smtClean="0"/>
              <a:t>converts </a:t>
            </a:r>
            <a:r>
              <a:rPr lang="en-US" sz="2800" dirty="0"/>
              <a:t>a class of non-blocking data structures </a:t>
            </a:r>
            <a:r>
              <a:rPr lang="en-US" sz="2800" dirty="0" smtClean="0"/>
              <a:t>into efficient </a:t>
            </a:r>
            <a:r>
              <a:rPr lang="en-US" sz="2800" dirty="0"/>
              <a:t>wait-free data structures</a:t>
            </a:r>
          </a:p>
          <a:p>
            <a:pPr marL="457200" indent="-457200">
              <a:buFont typeface="Arial" charset="0"/>
              <a:buChar char="•"/>
            </a:pPr>
            <a:r>
              <a:rPr lang="en-US" sz="2800" dirty="0" smtClean="0"/>
              <a:t>combines </a:t>
            </a:r>
            <a:r>
              <a:rPr lang="en-US" sz="2800" dirty="0"/>
              <a:t>a non-blocking fast path and a wait-free slow </a:t>
            </a:r>
            <a:r>
              <a:rPr lang="en-US" sz="2800" dirty="0" smtClean="0"/>
              <a:t>path</a:t>
            </a:r>
          </a:p>
          <a:p>
            <a:pPr marL="457200" indent="-457200">
              <a:buFont typeface="Arial" charset="0"/>
              <a:buChar char="•"/>
            </a:pPr>
            <a:r>
              <a:rPr lang="en-US" sz="2800" dirty="0" smtClean="0"/>
              <a:t>a </a:t>
            </a:r>
            <a:r>
              <a:rPr lang="en-US" sz="2800" dirty="0"/>
              <a:t>process whose operation has failed F times on the fast </a:t>
            </a:r>
            <a:r>
              <a:rPr lang="en-US" sz="2800" dirty="0" smtClean="0"/>
              <a:t>path announces </a:t>
            </a:r>
            <a:r>
              <a:rPr lang="en-US" sz="2800" dirty="0"/>
              <a:t>the operation in </a:t>
            </a:r>
            <a:r>
              <a:rPr lang="en-US" sz="2800" dirty="0" smtClean="0"/>
              <a:t>a wait-free </a:t>
            </a:r>
            <a:r>
              <a:rPr lang="en-US" sz="2800" dirty="0"/>
              <a:t>queue and tries to </a:t>
            </a:r>
            <a:r>
              <a:rPr lang="en-US" sz="2800" dirty="0" smtClean="0"/>
              <a:t>help </a:t>
            </a:r>
            <a:r>
              <a:rPr lang="en-US" sz="2800" dirty="0"/>
              <a:t>the operation at the front of the queue</a:t>
            </a:r>
          </a:p>
          <a:p>
            <a:pPr marL="457200" indent="-457200">
              <a:buFont typeface="Arial" charset="0"/>
              <a:buChar char="•"/>
            </a:pPr>
            <a:r>
              <a:rPr lang="en-US" sz="2800" dirty="0" smtClean="0"/>
              <a:t>processes </a:t>
            </a:r>
            <a:r>
              <a:rPr lang="en-US" sz="2800" dirty="0"/>
              <a:t>whose </a:t>
            </a:r>
            <a:r>
              <a:rPr lang="en-US" sz="2800" dirty="0" smtClean="0"/>
              <a:t>operations are on </a:t>
            </a:r>
            <a:r>
              <a:rPr lang="en-US" sz="2800" dirty="0"/>
              <a:t>the fast path periodically help the operation at the front of the queue complete</a:t>
            </a:r>
          </a:p>
          <a:p>
            <a:endParaRPr lang="en-US" dirty="0"/>
          </a:p>
        </p:txBody>
      </p:sp>
    </p:spTree>
    <p:extLst>
      <p:ext uri="{BB962C8B-B14F-4D97-AF65-F5344CB8AC3E}">
        <p14:creationId xmlns:p14="http://schemas.microsoft.com/office/powerpoint/2010/main" val="1754026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Transformations</a:t>
            </a:r>
            <a:r>
              <a:rPr lang="en-US" dirty="0" smtClean="0"/>
              <a:t/>
            </a:r>
            <a:br>
              <a:rPr lang="en-US" dirty="0" smtClean="0"/>
            </a:br>
            <a:r>
              <a:rPr lang="en-US" dirty="0" smtClean="0"/>
              <a:t>[Ellen, </a:t>
            </a:r>
            <a:r>
              <a:rPr lang="en-US" dirty="0" err="1" smtClean="0"/>
              <a:t>Luchangco</a:t>
            </a:r>
            <a:r>
              <a:rPr lang="en-US" dirty="0" smtClean="0"/>
              <a:t>, Moir and </a:t>
            </a:r>
            <a:r>
              <a:rPr lang="en-US" dirty="0" err="1" smtClean="0"/>
              <a:t>Shavit</a:t>
            </a:r>
            <a:r>
              <a:rPr lang="en-US" dirty="0" smtClean="0"/>
              <a:t>, 2005]</a:t>
            </a:r>
            <a:endParaRPr lang="en-US" dirty="0"/>
          </a:p>
        </p:txBody>
      </p:sp>
      <p:sp>
        <p:nvSpPr>
          <p:cNvPr id="4" name="Content Placeholder 3"/>
          <p:cNvSpPr>
            <a:spLocks noGrp="1"/>
          </p:cNvSpPr>
          <p:nvPr>
            <p:ph idx="1"/>
          </p:nvPr>
        </p:nvSpPr>
        <p:spPr>
          <a:xfrm>
            <a:off x="1097280" y="1845734"/>
            <a:ext cx="10058400" cy="4023360"/>
          </a:xfrm>
        </p:spPr>
        <p:txBody>
          <a:bodyPr>
            <a:normAutofit/>
          </a:bodyPr>
          <a:lstStyle/>
          <a:p>
            <a:pPr marL="457200" indent="-457200">
              <a:buFont typeface="Arial" charset="0"/>
              <a:buChar char="•"/>
            </a:pPr>
            <a:r>
              <a:rPr lang="en-US" sz="2800" dirty="0" smtClean="0"/>
              <a:t>converts </a:t>
            </a:r>
            <a:r>
              <a:rPr lang="en-US" sz="2800" dirty="0"/>
              <a:t>any obstruction-free data structure into a </a:t>
            </a:r>
            <a:r>
              <a:rPr lang="en-US" sz="2800" dirty="0" smtClean="0"/>
              <a:t>wait-free </a:t>
            </a:r>
            <a:r>
              <a:rPr lang="en-US" sz="2800" dirty="0"/>
              <a:t>data structure, provided there exists some (unknown) </a:t>
            </a:r>
            <a:r>
              <a:rPr lang="en-US" sz="2800" dirty="0" smtClean="0"/>
              <a:t>upper </a:t>
            </a:r>
            <a:r>
              <a:rPr lang="en-US" sz="2800" dirty="0"/>
              <a:t>bound on the relative execution rates of any pair of processes </a:t>
            </a:r>
          </a:p>
          <a:p>
            <a:pPr marL="457200" indent="-457200">
              <a:buFont typeface="Arial" charset="0"/>
              <a:buChar char="•"/>
            </a:pPr>
            <a:r>
              <a:rPr lang="en-US" sz="2800" dirty="0" smtClean="0"/>
              <a:t>if </a:t>
            </a:r>
            <a:r>
              <a:rPr lang="en-US" sz="2800" dirty="0"/>
              <a:t>a process does not complete its operation within B </a:t>
            </a:r>
            <a:r>
              <a:rPr lang="en-US" sz="2800" dirty="0" smtClean="0"/>
              <a:t>steps, </a:t>
            </a:r>
            <a:r>
              <a:rPr lang="en-US" sz="2800" dirty="0"/>
              <a:t>it sets a panic </a:t>
            </a:r>
            <a:r>
              <a:rPr lang="en-US" sz="2800" dirty="0" smtClean="0"/>
              <a:t>flag, which causes processes to wait </a:t>
            </a:r>
            <a:r>
              <a:rPr lang="en-US" sz="2800" dirty="0"/>
              <a:t>for increasingly many </a:t>
            </a:r>
            <a:r>
              <a:rPr lang="en-US" sz="2800" dirty="0" smtClean="0"/>
              <a:t>steps, and eventually serializes attempts of operations.</a:t>
            </a:r>
            <a:endParaRPr lang="en-US" sz="2800" dirty="0"/>
          </a:p>
          <a:p>
            <a:endParaRPr lang="en-US" sz="2800" dirty="0"/>
          </a:p>
        </p:txBody>
      </p:sp>
    </p:spTree>
    <p:extLst>
      <p:ext uri="{BB962C8B-B14F-4D97-AF65-F5344CB8AC3E}">
        <p14:creationId xmlns:p14="http://schemas.microsoft.com/office/powerpoint/2010/main" val="317610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Transformations</a:t>
            </a:r>
            <a:r>
              <a:rPr lang="en-US" dirty="0"/>
              <a:t> </a:t>
            </a:r>
            <a:r>
              <a:rPr lang="en-US" dirty="0" smtClean="0"/>
              <a:t>[</a:t>
            </a:r>
            <a:r>
              <a:rPr lang="en-US" dirty="0" err="1" smtClean="0"/>
              <a:t>Giakkoupis</a:t>
            </a:r>
            <a:r>
              <a:rPr lang="en-US" dirty="0" smtClean="0"/>
              <a:t>, </a:t>
            </a:r>
            <a:r>
              <a:rPr lang="en-US" dirty="0" err="1" smtClean="0"/>
              <a:t>Helmi</a:t>
            </a:r>
            <a:r>
              <a:rPr lang="en-US" dirty="0" smtClean="0"/>
              <a:t>, </a:t>
            </a:r>
            <a:r>
              <a:rPr lang="en-US" dirty="0" err="1" smtClean="0"/>
              <a:t>Higham</a:t>
            </a:r>
            <a:r>
              <a:rPr lang="en-US" dirty="0" smtClean="0"/>
              <a:t>, and </a:t>
            </a:r>
            <a:r>
              <a:rPr lang="en-US" dirty="0" err="1" smtClean="0"/>
              <a:t>Woelfel</a:t>
            </a:r>
            <a:r>
              <a:rPr lang="en-US" dirty="0" smtClean="0"/>
              <a:t>, 2013]</a:t>
            </a:r>
            <a:endParaRPr lang="en-US" dirty="0"/>
          </a:p>
        </p:txBody>
      </p:sp>
      <p:sp>
        <p:nvSpPr>
          <p:cNvPr id="4" name="Content Placeholder 3"/>
          <p:cNvSpPr>
            <a:spLocks noGrp="1"/>
          </p:cNvSpPr>
          <p:nvPr>
            <p:ph idx="1"/>
          </p:nvPr>
        </p:nvSpPr>
        <p:spPr/>
        <p:txBody>
          <a:bodyPr>
            <a:normAutofit/>
          </a:bodyPr>
          <a:lstStyle/>
          <a:p>
            <a:pPr marL="457200" indent="-457200">
              <a:buFont typeface="Arial" charset="0"/>
              <a:buChar char="•"/>
            </a:pPr>
            <a:r>
              <a:rPr lang="en-US" sz="2800" dirty="0" smtClean="0"/>
              <a:t>converts </a:t>
            </a:r>
            <a:r>
              <a:rPr lang="en-US" sz="2800" dirty="0"/>
              <a:t>any obstruction-free data structure into a </a:t>
            </a:r>
            <a:r>
              <a:rPr lang="en-US" sz="2800" dirty="0" smtClean="0"/>
              <a:t>randomized wait-free </a:t>
            </a:r>
            <a:r>
              <a:rPr lang="en-US" sz="2800" dirty="0"/>
              <a:t>data structure against an oblivious adversary</a:t>
            </a:r>
          </a:p>
          <a:p>
            <a:pPr marL="457200" indent="-457200">
              <a:buFont typeface="Arial" charset="0"/>
              <a:buChar char="•"/>
            </a:pPr>
            <a:r>
              <a:rPr lang="en-US" sz="2800" dirty="0" smtClean="0"/>
              <a:t>if </a:t>
            </a:r>
            <a:r>
              <a:rPr lang="en-US" sz="2800" dirty="0"/>
              <a:t>each operation completes </a:t>
            </a:r>
            <a:r>
              <a:rPr lang="en-US" sz="2800" dirty="0" smtClean="0"/>
              <a:t>when given </a:t>
            </a:r>
            <a:r>
              <a:rPr lang="en-US" sz="2800" dirty="0" smtClean="0"/>
              <a:t>B </a:t>
            </a:r>
            <a:r>
              <a:rPr lang="en-US" sz="2800" dirty="0"/>
              <a:t>consecutive steps, </a:t>
            </a:r>
            <a:r>
              <a:rPr lang="en-US" sz="2800" dirty="0" smtClean="0"/>
              <a:t>the </a:t>
            </a:r>
            <a:r>
              <a:rPr lang="en-US" sz="2800" dirty="0"/>
              <a:t>expected step complexity is polynomial in </a:t>
            </a:r>
            <a:r>
              <a:rPr lang="en-US" sz="2800" dirty="0" smtClean="0"/>
              <a:t>B </a:t>
            </a:r>
            <a:r>
              <a:rPr lang="en-US" sz="2800" dirty="0"/>
              <a:t>and the number of </a:t>
            </a:r>
            <a:r>
              <a:rPr lang="en-US" sz="2800" dirty="0" smtClean="0"/>
              <a:t>processes </a:t>
            </a:r>
            <a:endParaRPr lang="en-US" sz="2800" dirty="0"/>
          </a:p>
        </p:txBody>
      </p:sp>
    </p:spTree>
    <p:extLst>
      <p:ext uri="{BB962C8B-B14F-4D97-AF65-F5344CB8AC3E}">
        <p14:creationId xmlns:p14="http://schemas.microsoft.com/office/powerpoint/2010/main" val="1994610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Relaxed Data Structures</a:t>
            </a:r>
            <a:endParaRPr lang="en-US" dirty="0">
              <a:solidFill>
                <a:schemeClr val="accent1"/>
              </a:solidFill>
            </a:endParaRPr>
          </a:p>
        </p:txBody>
      </p:sp>
      <p:sp>
        <p:nvSpPr>
          <p:cNvPr id="4" name="Content Placeholder 3"/>
          <p:cNvSpPr>
            <a:spLocks noGrp="1"/>
          </p:cNvSpPr>
          <p:nvPr>
            <p:ph idx="1"/>
          </p:nvPr>
        </p:nvSpPr>
        <p:spPr/>
        <p:txBody>
          <a:bodyPr>
            <a:normAutofit/>
          </a:bodyPr>
          <a:lstStyle/>
          <a:p>
            <a:pPr marL="0" indent="0">
              <a:buNone/>
            </a:pPr>
            <a:r>
              <a:rPr lang="en-US" sz="2800" dirty="0"/>
              <a:t>Relax structural properties of a sequential data </a:t>
            </a:r>
            <a:r>
              <a:rPr lang="en-US" sz="2800" dirty="0" smtClean="0"/>
              <a:t>structure</a:t>
            </a:r>
            <a:endParaRPr lang="en-US" sz="2800" dirty="0"/>
          </a:p>
          <a:p>
            <a:pPr>
              <a:buFont typeface="Arial" charset="0"/>
              <a:buChar char="•"/>
            </a:pPr>
            <a:r>
              <a:rPr lang="en-US" sz="2800" dirty="0" smtClean="0"/>
              <a:t>lazy </a:t>
            </a:r>
            <a:r>
              <a:rPr lang="en-US" sz="2800" dirty="0"/>
              <a:t>deletion</a:t>
            </a:r>
          </a:p>
          <a:p>
            <a:pPr>
              <a:buFont typeface="Arial" charset="0"/>
              <a:buChar char="•"/>
            </a:pPr>
            <a:r>
              <a:rPr lang="en-US" sz="2800" dirty="0" smtClean="0"/>
              <a:t>decouple </a:t>
            </a:r>
            <a:r>
              <a:rPr lang="en-US" sz="2800" dirty="0"/>
              <a:t>rotations from insertions and deletions in balanced binary </a:t>
            </a:r>
            <a:r>
              <a:rPr lang="en-US" sz="2800" dirty="0" smtClean="0"/>
              <a:t>search trees</a:t>
            </a:r>
            <a:endParaRPr lang="en-US" sz="2800" dirty="0"/>
          </a:p>
          <a:p>
            <a:pPr>
              <a:buFont typeface="Arial" charset="0"/>
              <a:buChar char="•"/>
            </a:pPr>
            <a:r>
              <a:rPr lang="en-US" sz="2800" dirty="0" smtClean="0"/>
              <a:t>break </a:t>
            </a:r>
            <a:r>
              <a:rPr lang="en-US" sz="2800" dirty="0"/>
              <a:t>up operations into smaller pieces</a:t>
            </a:r>
          </a:p>
          <a:p>
            <a:pPr marL="0" indent="0">
              <a:buNone/>
            </a:pPr>
            <a:endParaRPr lang="en-US" sz="2800" dirty="0"/>
          </a:p>
        </p:txBody>
      </p:sp>
    </p:spTree>
    <p:extLst>
      <p:ext uri="{BB962C8B-B14F-4D97-AF65-F5344CB8AC3E}">
        <p14:creationId xmlns:p14="http://schemas.microsoft.com/office/powerpoint/2010/main" val="12658791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Relaxed Data Structures</a:t>
            </a:r>
            <a:endParaRPr lang="en-US" dirty="0">
              <a:solidFill>
                <a:schemeClr val="accent1"/>
              </a:solidFill>
            </a:endParaRPr>
          </a:p>
        </p:txBody>
      </p:sp>
      <p:sp>
        <p:nvSpPr>
          <p:cNvPr id="4" name="Content Placeholder 3"/>
          <p:cNvSpPr>
            <a:spLocks noGrp="1"/>
          </p:cNvSpPr>
          <p:nvPr>
            <p:ph idx="1"/>
          </p:nvPr>
        </p:nvSpPr>
        <p:spPr/>
        <p:txBody>
          <a:bodyPr>
            <a:normAutofit lnSpcReduction="10000"/>
          </a:bodyPr>
          <a:lstStyle/>
          <a:p>
            <a:pPr marL="0" indent="0">
              <a:buNone/>
            </a:pPr>
            <a:r>
              <a:rPr lang="en-US" sz="2800" dirty="0"/>
              <a:t>Relax structural properties of a sequential </a:t>
            </a:r>
            <a:r>
              <a:rPr lang="en-US" sz="2800" dirty="0" smtClean="0"/>
              <a:t>data </a:t>
            </a:r>
            <a:r>
              <a:rPr lang="en-US" sz="2800" dirty="0"/>
              <a:t>structure</a:t>
            </a:r>
          </a:p>
          <a:p>
            <a:pPr>
              <a:buFont typeface="Arial" charset="0"/>
              <a:buChar char="•"/>
            </a:pPr>
            <a:r>
              <a:rPr lang="en-US" sz="2800" dirty="0" smtClean="0"/>
              <a:t>lazy </a:t>
            </a:r>
            <a:r>
              <a:rPr lang="en-US" sz="2800" dirty="0"/>
              <a:t>deletion</a:t>
            </a:r>
          </a:p>
          <a:p>
            <a:pPr>
              <a:buFont typeface="Arial" charset="0"/>
              <a:buChar char="•"/>
            </a:pPr>
            <a:r>
              <a:rPr lang="en-US" sz="2800" dirty="0" smtClean="0"/>
              <a:t>decouple </a:t>
            </a:r>
            <a:r>
              <a:rPr lang="en-US" sz="2800" dirty="0"/>
              <a:t>rotations from insertions and deletions in balanced binary trees</a:t>
            </a:r>
          </a:p>
          <a:p>
            <a:pPr>
              <a:buFont typeface="Arial" charset="0"/>
              <a:buChar char="•"/>
            </a:pPr>
            <a:r>
              <a:rPr lang="en-US" sz="2800" dirty="0" smtClean="0"/>
              <a:t>break </a:t>
            </a:r>
            <a:r>
              <a:rPr lang="en-US" sz="2800" dirty="0"/>
              <a:t>up operations into smaller pieces</a:t>
            </a:r>
          </a:p>
          <a:p>
            <a:pPr marL="0" indent="0">
              <a:buNone/>
            </a:pPr>
            <a:r>
              <a:rPr lang="en-US" sz="2800" dirty="0" smtClean="0"/>
              <a:t>Define new data structures with relaxed properties</a:t>
            </a:r>
          </a:p>
          <a:p>
            <a:pPr>
              <a:buFont typeface="Arial" charset="0"/>
              <a:buChar char="•"/>
            </a:pPr>
            <a:r>
              <a:rPr lang="en-US" sz="2800" dirty="0" smtClean="0"/>
              <a:t>pool (bag) instead of a queue</a:t>
            </a:r>
          </a:p>
          <a:p>
            <a:pPr>
              <a:buFont typeface="Arial" charset="0"/>
              <a:buChar char="•"/>
            </a:pPr>
            <a:r>
              <a:rPr lang="en-US" sz="2800" dirty="0" smtClean="0"/>
              <a:t>SNZI instead of a counter</a:t>
            </a:r>
            <a:endParaRPr lang="en-US" sz="2800" dirty="0"/>
          </a:p>
          <a:p>
            <a:pPr marL="0" indent="0">
              <a:buNone/>
            </a:pPr>
            <a:endParaRPr lang="en-US" sz="2800" dirty="0"/>
          </a:p>
        </p:txBody>
      </p:sp>
    </p:spTree>
    <p:extLst>
      <p:ext uri="{BB962C8B-B14F-4D97-AF65-F5344CB8AC3E}">
        <p14:creationId xmlns:p14="http://schemas.microsoft.com/office/powerpoint/2010/main" val="4143281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Memory Reclamation</a:t>
            </a:r>
            <a:endParaRPr lang="en-US" dirty="0">
              <a:solidFill>
                <a:schemeClr val="accent1"/>
              </a:solidFill>
            </a:endParaRPr>
          </a:p>
        </p:txBody>
      </p:sp>
      <p:sp>
        <p:nvSpPr>
          <p:cNvPr id="3" name="TextBox 2"/>
          <p:cNvSpPr txBox="1"/>
          <p:nvPr/>
        </p:nvSpPr>
        <p:spPr>
          <a:xfrm>
            <a:off x="1301858" y="2030278"/>
            <a:ext cx="10073898" cy="1384995"/>
          </a:xfrm>
          <a:prstGeom prst="rect">
            <a:avLst/>
          </a:prstGeom>
          <a:noFill/>
        </p:spPr>
        <p:txBody>
          <a:bodyPr wrap="square" rtlCol="0">
            <a:spAutoFit/>
          </a:bodyPr>
          <a:lstStyle/>
          <a:p>
            <a:r>
              <a:rPr lang="en-US" sz="2800" dirty="0" smtClean="0"/>
              <a:t>Easy for sequential and lock-based data structures:</a:t>
            </a:r>
          </a:p>
          <a:p>
            <a:r>
              <a:rPr lang="en-US" sz="2800" dirty="0" smtClean="0"/>
              <a:t>When a process </a:t>
            </a:r>
            <a:r>
              <a:rPr lang="en-US" sz="2800" dirty="0" smtClean="0">
                <a:solidFill>
                  <a:schemeClr val="accent1"/>
                </a:solidFill>
              </a:rPr>
              <a:t>retires</a:t>
            </a:r>
            <a:r>
              <a:rPr lang="en-US" sz="2800" dirty="0" smtClean="0"/>
              <a:t> a node (removes it from the data structure),</a:t>
            </a:r>
          </a:p>
          <a:p>
            <a:r>
              <a:rPr lang="en-US" sz="2800" dirty="0" smtClean="0"/>
              <a:t>it can </a:t>
            </a:r>
            <a:r>
              <a:rPr lang="en-US" sz="2800" dirty="0" smtClean="0">
                <a:solidFill>
                  <a:schemeClr val="accent1"/>
                </a:solidFill>
              </a:rPr>
              <a:t>free</a:t>
            </a:r>
            <a:r>
              <a:rPr lang="en-US" sz="2800" dirty="0" smtClean="0"/>
              <a:t> the node (reuse it or return it to the operating system).</a:t>
            </a:r>
            <a:endParaRPr lang="en-US" sz="2800" dirty="0"/>
          </a:p>
        </p:txBody>
      </p:sp>
      <p:sp>
        <p:nvSpPr>
          <p:cNvPr id="5" name="TextBox 4"/>
          <p:cNvSpPr txBox="1"/>
          <p:nvPr/>
        </p:nvSpPr>
        <p:spPr>
          <a:xfrm>
            <a:off x="2972661" y="4369933"/>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6" name="TextBox 5"/>
          <p:cNvSpPr txBox="1"/>
          <p:nvPr/>
        </p:nvSpPr>
        <p:spPr>
          <a:xfrm>
            <a:off x="3446268" y="436993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7" name="TextBox 6"/>
          <p:cNvSpPr txBox="1"/>
          <p:nvPr/>
        </p:nvSpPr>
        <p:spPr>
          <a:xfrm>
            <a:off x="4660154" y="4369933"/>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8" name="TextBox 7"/>
          <p:cNvSpPr txBox="1"/>
          <p:nvPr/>
        </p:nvSpPr>
        <p:spPr>
          <a:xfrm>
            <a:off x="5110901" y="436993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9" name="TextBox 8"/>
          <p:cNvSpPr txBox="1"/>
          <p:nvPr/>
        </p:nvSpPr>
        <p:spPr>
          <a:xfrm>
            <a:off x="6347647" y="4369933"/>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10" name="TextBox 9"/>
          <p:cNvSpPr txBox="1"/>
          <p:nvPr/>
        </p:nvSpPr>
        <p:spPr>
          <a:xfrm>
            <a:off x="6821254" y="436993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11" name="TextBox 10"/>
          <p:cNvSpPr txBox="1"/>
          <p:nvPr/>
        </p:nvSpPr>
        <p:spPr>
          <a:xfrm>
            <a:off x="8035140" y="4369933"/>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12" name="TextBox 11"/>
          <p:cNvSpPr txBox="1"/>
          <p:nvPr/>
        </p:nvSpPr>
        <p:spPr>
          <a:xfrm>
            <a:off x="8531607" y="4369933"/>
            <a:ext cx="520953" cy="523220"/>
          </a:xfrm>
          <a:prstGeom prst="rect">
            <a:avLst/>
          </a:prstGeom>
          <a:noFill/>
          <a:ln>
            <a:solidFill>
              <a:srgbClr val="FF0000"/>
            </a:solidFill>
          </a:ln>
        </p:spPr>
        <p:txBody>
          <a:bodyPr wrap="square" rtlCol="0">
            <a:spAutoFit/>
          </a:bodyPr>
          <a:lstStyle/>
          <a:p>
            <a:r>
              <a:rPr lang="en-US" sz="2800" dirty="0" smtClean="0"/>
              <a:t> </a:t>
            </a:r>
            <a:r>
              <a:rPr lang="en-US" sz="2800" dirty="0">
                <a:ln>
                  <a:solidFill>
                    <a:schemeClr val="tx1"/>
                  </a:solidFill>
                </a:ln>
                <a:solidFill>
                  <a:schemeClr val="bg1"/>
                </a:solidFill>
              </a:rPr>
              <a:t>-</a:t>
            </a:r>
            <a:r>
              <a:rPr lang="en-US" sz="2800" dirty="0" smtClean="0">
                <a:solidFill>
                  <a:schemeClr val="bg1"/>
                </a:solidFill>
              </a:rPr>
              <a:t>-</a:t>
            </a:r>
            <a:r>
              <a:rPr lang="en-US" sz="2800" dirty="0" smtClean="0"/>
              <a:t>     </a:t>
            </a:r>
            <a:endParaRPr lang="en-US" sz="2800" dirty="0"/>
          </a:p>
        </p:txBody>
      </p:sp>
      <p:cxnSp>
        <p:nvCxnSpPr>
          <p:cNvPr id="13" name="Straight Arrow Connector 12"/>
          <p:cNvCxnSpPr/>
          <p:nvPr/>
        </p:nvCxnSpPr>
        <p:spPr>
          <a:xfrm>
            <a:off x="2037097" y="4631543"/>
            <a:ext cx="927821" cy="1116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726140" y="463154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13633" y="4631543"/>
            <a:ext cx="934014"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101126" y="4635011"/>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Process 17"/>
          <p:cNvSpPr/>
          <p:nvPr/>
        </p:nvSpPr>
        <p:spPr>
          <a:xfrm>
            <a:off x="4392890" y="4095186"/>
            <a:ext cx="1426110" cy="1097710"/>
          </a:xfrm>
          <a:prstGeom prst="flowChartProcess">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4605399" y="5235147"/>
            <a:ext cx="780411" cy="774859"/>
          </a:xfrm>
          <a:prstGeom prst="rect">
            <a:avLst/>
          </a:prstGeom>
        </p:spPr>
      </p:pic>
      <p:sp>
        <p:nvSpPr>
          <p:cNvPr id="20" name="Process 19"/>
          <p:cNvSpPr/>
          <p:nvPr/>
        </p:nvSpPr>
        <p:spPr>
          <a:xfrm>
            <a:off x="6123439" y="4093850"/>
            <a:ext cx="1426110" cy="1097710"/>
          </a:xfrm>
          <a:prstGeom prst="flowChartProcess">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6448992" y="5235945"/>
            <a:ext cx="780411" cy="774859"/>
          </a:xfrm>
          <a:prstGeom prst="rect">
            <a:avLst/>
          </a:prstGeom>
        </p:spPr>
      </p:pic>
      <p:sp>
        <p:nvSpPr>
          <p:cNvPr id="23" name="Freeform 22"/>
          <p:cNvSpPr/>
          <p:nvPr/>
        </p:nvSpPr>
        <p:spPr>
          <a:xfrm>
            <a:off x="5489124" y="3676883"/>
            <a:ext cx="2540275" cy="948588"/>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0085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278476" cy="1450757"/>
          </a:xfrm>
        </p:spPr>
        <p:txBody>
          <a:bodyPr/>
          <a:lstStyle/>
          <a:p>
            <a:r>
              <a:rPr lang="en-US" dirty="0" smtClean="0">
                <a:solidFill>
                  <a:schemeClr val="accent1"/>
                </a:solidFill>
              </a:rPr>
              <a:t>Memory Reclamation: </a:t>
            </a:r>
            <a:r>
              <a:rPr lang="en-US" smtClean="0">
                <a:solidFill>
                  <a:schemeClr val="accent1"/>
                </a:solidFill>
              </a:rPr>
              <a:t>Garbage collection</a:t>
            </a:r>
            <a:endParaRPr lang="en-US" dirty="0">
              <a:solidFill>
                <a:schemeClr val="accent1"/>
              </a:solidFill>
            </a:endParaRPr>
          </a:p>
        </p:txBody>
      </p:sp>
      <p:sp>
        <p:nvSpPr>
          <p:cNvPr id="3" name="TextBox 2"/>
          <p:cNvSpPr txBox="1"/>
          <p:nvPr/>
        </p:nvSpPr>
        <p:spPr>
          <a:xfrm>
            <a:off x="1301858" y="2030278"/>
            <a:ext cx="10073898" cy="1384995"/>
          </a:xfrm>
          <a:prstGeom prst="rect">
            <a:avLst/>
          </a:prstGeom>
          <a:noFill/>
        </p:spPr>
        <p:txBody>
          <a:bodyPr wrap="square" rtlCol="0">
            <a:spAutoFit/>
          </a:bodyPr>
          <a:lstStyle/>
          <a:p>
            <a:r>
              <a:rPr lang="en-US" sz="2800" dirty="0" smtClean="0"/>
              <a:t>Easy to use</a:t>
            </a:r>
          </a:p>
          <a:p>
            <a:r>
              <a:rPr lang="en-US" sz="2800" dirty="0" smtClean="0"/>
              <a:t>Often implemented using locks</a:t>
            </a:r>
          </a:p>
          <a:p>
            <a:r>
              <a:rPr lang="en-US" sz="2800" dirty="0" smtClean="0"/>
              <a:t>Can be inefficient</a:t>
            </a:r>
            <a:endParaRPr lang="en-US" sz="2800" dirty="0"/>
          </a:p>
        </p:txBody>
      </p:sp>
    </p:spTree>
    <p:extLst>
      <p:ext uri="{BB962C8B-B14F-4D97-AF65-F5344CB8AC3E}">
        <p14:creationId xmlns:p14="http://schemas.microsoft.com/office/powerpoint/2010/main" val="6318106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5791" y="55431"/>
            <a:ext cx="7940298" cy="1066799"/>
          </a:xfrm>
        </p:spPr>
        <p:txBody>
          <a:bodyPr>
            <a:normAutofit fontScale="90000"/>
          </a:bodyPr>
          <a:lstStyle/>
          <a:p>
            <a:r>
              <a:rPr lang="en-US" dirty="0" smtClean="0">
                <a:solidFill>
                  <a:schemeClr val="accent1"/>
                </a:solidFill>
              </a:rPr>
              <a:t>Memory </a:t>
            </a:r>
            <a:r>
              <a:rPr lang="en-US" smtClean="0">
                <a:solidFill>
                  <a:schemeClr val="accent1"/>
                </a:solidFill>
              </a:rPr>
              <a:t>Reclamation: Object </a:t>
            </a:r>
            <a:r>
              <a:rPr lang="en-US" dirty="0" smtClean="0">
                <a:solidFill>
                  <a:schemeClr val="accent1"/>
                </a:solidFill>
              </a:rPr>
              <a:t>pools</a:t>
            </a:r>
            <a:endParaRPr lang="en-US" dirty="0">
              <a:solidFill>
                <a:schemeClr val="accent1"/>
              </a:solidFill>
            </a:endParaRPr>
          </a:p>
        </p:txBody>
      </p:sp>
      <p:sp>
        <p:nvSpPr>
          <p:cNvPr id="3" name="Content Placeholder 2"/>
          <p:cNvSpPr>
            <a:spLocks noGrp="1"/>
          </p:cNvSpPr>
          <p:nvPr>
            <p:ph idx="4294967295"/>
          </p:nvPr>
        </p:nvSpPr>
        <p:spPr>
          <a:xfrm>
            <a:off x="838200" y="1400745"/>
            <a:ext cx="7020340" cy="1721799"/>
          </a:xfrm>
        </p:spPr>
        <p:txBody>
          <a:bodyPr>
            <a:normAutofit/>
          </a:bodyPr>
          <a:lstStyle/>
          <a:p>
            <a:pPr>
              <a:buFont typeface="Arial" pitchFamily="34" charset="0"/>
              <a:buChar char="•"/>
            </a:pPr>
            <a:r>
              <a:rPr lang="en-US" sz="2400" dirty="0" smtClean="0"/>
              <a:t> retired  nodes are put into </a:t>
            </a:r>
            <a:r>
              <a:rPr lang="en-US" sz="2400" dirty="0"/>
              <a:t>a pool and are never freed</a:t>
            </a:r>
          </a:p>
          <a:p>
            <a:pPr>
              <a:buFont typeface="Arial" pitchFamily="34" charset="0"/>
              <a:buChar char="•"/>
            </a:pPr>
            <a:r>
              <a:rPr lang="en-US" sz="2400" dirty="0" smtClean="0"/>
              <a:t> nodes in a pool can </a:t>
            </a:r>
            <a:r>
              <a:rPr lang="en-US" sz="2400" dirty="0"/>
              <a:t>be reused immediately</a:t>
            </a:r>
          </a:p>
          <a:p>
            <a:pPr>
              <a:buFont typeface="Arial" pitchFamily="34" charset="0"/>
              <a:buChar char="•"/>
            </a:pPr>
            <a:r>
              <a:rPr lang="en-US" sz="2400" dirty="0" smtClean="0"/>
              <a:t> nodes have version numbers</a:t>
            </a:r>
            <a:endParaRPr lang="en-US" sz="2400" dirty="0"/>
          </a:p>
          <a:p>
            <a:pPr>
              <a:buFont typeface="Arial" pitchFamily="34" charset="0"/>
              <a:buChar char="•"/>
            </a:pPr>
            <a:endParaRPr lang="en-US" sz="800" dirty="0"/>
          </a:p>
        </p:txBody>
      </p:sp>
      <p:sp>
        <p:nvSpPr>
          <p:cNvPr id="16" name="Rounded Rectangle 15"/>
          <p:cNvSpPr/>
          <p:nvPr/>
        </p:nvSpPr>
        <p:spPr>
          <a:xfrm>
            <a:off x="6105940" y="3806692"/>
            <a:ext cx="4876800" cy="2209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Object pool</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17" name="Rectangle 16"/>
          <p:cNvSpPr/>
          <p:nvPr/>
        </p:nvSpPr>
        <p:spPr>
          <a:xfrm>
            <a:off x="6258340" y="2587492"/>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a:t>
            </a:r>
          </a:p>
        </p:txBody>
      </p:sp>
      <p:sp>
        <p:nvSpPr>
          <p:cNvPr id="19" name="Rectangle 18"/>
          <p:cNvSpPr/>
          <p:nvPr/>
        </p:nvSpPr>
        <p:spPr>
          <a:xfrm>
            <a:off x="6791740" y="2892292"/>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Rectangle 19"/>
          <p:cNvSpPr/>
          <p:nvPr/>
        </p:nvSpPr>
        <p:spPr>
          <a:xfrm>
            <a:off x="6258340" y="2892292"/>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p>
        </p:txBody>
      </p:sp>
      <p:cxnSp>
        <p:nvCxnSpPr>
          <p:cNvPr id="25" name="Straight Arrow Connector 24"/>
          <p:cNvCxnSpPr/>
          <p:nvPr/>
        </p:nvCxnSpPr>
        <p:spPr>
          <a:xfrm>
            <a:off x="5267740" y="2890636"/>
            <a:ext cx="9955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8239540" y="2587492"/>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t>
            </a:r>
          </a:p>
        </p:txBody>
      </p:sp>
      <p:sp>
        <p:nvSpPr>
          <p:cNvPr id="30" name="Rectangle 29"/>
          <p:cNvSpPr/>
          <p:nvPr/>
        </p:nvSpPr>
        <p:spPr>
          <a:xfrm>
            <a:off x="8772940" y="2892292"/>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Rectangle 30"/>
          <p:cNvSpPr/>
          <p:nvPr/>
        </p:nvSpPr>
        <p:spPr>
          <a:xfrm>
            <a:off x="8239540" y="2892292"/>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32" name="Rectangle 31"/>
          <p:cNvSpPr/>
          <p:nvPr/>
        </p:nvSpPr>
        <p:spPr>
          <a:xfrm>
            <a:off x="10220740" y="2587492"/>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
            </a:r>
          </a:p>
        </p:txBody>
      </p:sp>
      <p:sp>
        <p:nvSpPr>
          <p:cNvPr id="34" name="Rectangle 33"/>
          <p:cNvSpPr/>
          <p:nvPr/>
        </p:nvSpPr>
        <p:spPr>
          <a:xfrm>
            <a:off x="10754140" y="2892292"/>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nil</a:t>
            </a:r>
          </a:p>
        </p:txBody>
      </p:sp>
      <p:sp>
        <p:nvSpPr>
          <p:cNvPr id="35" name="Rectangle 34"/>
          <p:cNvSpPr/>
          <p:nvPr/>
        </p:nvSpPr>
        <p:spPr>
          <a:xfrm>
            <a:off x="10220740" y="2892292"/>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a:t>
            </a:r>
          </a:p>
        </p:txBody>
      </p:sp>
      <p:cxnSp>
        <p:nvCxnSpPr>
          <p:cNvPr id="37" name="Straight Arrow Connector 36"/>
          <p:cNvCxnSpPr>
            <a:endCxn id="31" idx="1"/>
          </p:cNvCxnSpPr>
          <p:nvPr/>
        </p:nvCxnSpPr>
        <p:spPr>
          <a:xfrm>
            <a:off x="7058440" y="3044692"/>
            <a:ext cx="1181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9039640" y="3044692"/>
            <a:ext cx="1181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9039640" y="3044692"/>
            <a:ext cx="1181100" cy="228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096540" y="3044692"/>
            <a:ext cx="3124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746072" y="1354137"/>
            <a:ext cx="1506566" cy="523220"/>
          </a:xfrm>
          <a:prstGeom prst="rect">
            <a:avLst/>
          </a:prstGeom>
        </p:spPr>
        <p:txBody>
          <a:bodyPr wrap="none">
            <a:spAutoFit/>
          </a:bodyPr>
          <a:lstStyle/>
          <a:p>
            <a:r>
              <a:rPr lang="en-US" sz="2800" dirty="0" smtClean="0">
                <a:solidFill>
                  <a:schemeClr val="accent1"/>
                </a:solidFill>
              </a:rPr>
              <a:t>Delete(c)</a:t>
            </a:r>
            <a:endParaRPr lang="en-US" sz="2800" dirty="0">
              <a:solidFill>
                <a:schemeClr val="accent1"/>
              </a:solidFill>
            </a:endParaRPr>
          </a:p>
        </p:txBody>
      </p:sp>
    </p:spTree>
    <p:extLst>
      <p:ext uri="{BB962C8B-B14F-4D97-AF65-F5344CB8AC3E}">
        <p14:creationId xmlns:p14="http://schemas.microsoft.com/office/powerpoint/2010/main" val="12320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25E-6 2.96296E-6 L 0.00013 0.33634 " pathEditMode="relative" rAng="0" ptsTypes="AA">
                                      <p:cBhvr>
                                        <p:cTn id="6" dur="2000" fill="hold"/>
                                        <p:tgtEl>
                                          <p:spTgt spid="28"/>
                                        </p:tgtEl>
                                        <p:attrNameLst>
                                          <p:attrName>ppt_x</p:attrName>
                                          <p:attrName>ppt_y</p:attrName>
                                        </p:attrNameLst>
                                      </p:cBhvr>
                                      <p:rCtr x="0" y="16806"/>
                                    </p:animMotion>
                                  </p:childTnLst>
                                </p:cTn>
                              </p:par>
                              <p:par>
                                <p:cTn id="7" presetID="0" presetClass="path" presetSubtype="0" accel="50000" decel="50000" fill="hold" grpId="0" nodeType="withEffect">
                                  <p:stCondLst>
                                    <p:cond delay="0"/>
                                  </p:stCondLst>
                                  <p:childTnLst>
                                    <p:animMotion origin="layout" path="M 3.75E-6 -1.48148E-6 L 0.00013 0.33634 " pathEditMode="relative" rAng="0" ptsTypes="AA">
                                      <p:cBhvr>
                                        <p:cTn id="8" dur="2000" fill="hold"/>
                                        <p:tgtEl>
                                          <p:spTgt spid="30"/>
                                        </p:tgtEl>
                                        <p:attrNameLst>
                                          <p:attrName>ppt_x</p:attrName>
                                          <p:attrName>ppt_y</p:attrName>
                                        </p:attrNameLst>
                                      </p:cBhvr>
                                      <p:rCtr x="0" y="16806"/>
                                    </p:animMotion>
                                  </p:childTnLst>
                                </p:cTn>
                              </p:par>
                              <p:par>
                                <p:cTn id="9" presetID="0" presetClass="path" presetSubtype="0" accel="50000" decel="50000" fill="hold" grpId="0" nodeType="withEffect">
                                  <p:stCondLst>
                                    <p:cond delay="0"/>
                                  </p:stCondLst>
                                  <p:childTnLst>
                                    <p:animMotion origin="layout" path="M 3.75E-6 -1.48148E-6 L 0.00013 0.33634 " pathEditMode="relative" rAng="0" ptsTypes="AA">
                                      <p:cBhvr>
                                        <p:cTn id="10" dur="2000" fill="hold"/>
                                        <p:tgtEl>
                                          <p:spTgt spid="31"/>
                                        </p:tgtEl>
                                        <p:attrNameLst>
                                          <p:attrName>ppt_x</p:attrName>
                                          <p:attrName>ppt_y</p:attrName>
                                        </p:attrNameLst>
                                      </p:cBhvr>
                                      <p:rCtr x="0" y="16806"/>
                                    </p:animMotion>
                                  </p:childTnLst>
                                </p:cTn>
                              </p:par>
                              <p:par>
                                <p:cTn id="11" presetID="10" presetClass="exit" presetSubtype="0" fill="hold" nodeType="with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xit" presetSubtype="0" fill="hold" nodeType="withEffect">
                                  <p:stCondLst>
                                    <p:cond delay="0"/>
                                  </p:stCondLst>
                                  <p:childTnLst>
                                    <p:animEffect transition="out" filter="fade">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Global Lock</a:t>
            </a:r>
            <a:endParaRPr lang="en-US" dirty="0">
              <a:solidFill>
                <a:schemeClr val="accent1"/>
              </a:solidFill>
            </a:endParaRPr>
          </a:p>
        </p:txBody>
      </p:sp>
      <p:sp>
        <p:nvSpPr>
          <p:cNvPr id="4" name="Oval 3"/>
          <p:cNvSpPr/>
          <p:nvPr/>
        </p:nvSpPr>
        <p:spPr>
          <a:xfrm>
            <a:off x="8238855" y="2481379"/>
            <a:ext cx="452087" cy="45199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843342" y="3202426"/>
            <a:ext cx="452087" cy="45199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713124" y="3202426"/>
            <a:ext cx="452087" cy="45199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624735" y="2867184"/>
            <a:ext cx="284814" cy="4014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099004" y="2867184"/>
            <a:ext cx="206058" cy="4014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8321188" y="3954433"/>
            <a:ext cx="452087" cy="45199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190970" y="3954433"/>
            <a:ext cx="452087" cy="45199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102581" y="3619191"/>
            <a:ext cx="284814" cy="4014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576850" y="3619191"/>
            <a:ext cx="206058" cy="4014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a:alphaModFix amt="49000"/>
          </a:blip>
          <a:stretch>
            <a:fillRect/>
          </a:stretch>
        </p:blipFill>
        <p:spPr>
          <a:xfrm>
            <a:off x="6680148" y="2933378"/>
            <a:ext cx="3444473" cy="2604316"/>
          </a:xfrm>
          <a:prstGeom prst="rect">
            <a:avLst/>
          </a:prstGeom>
        </p:spPr>
      </p:pic>
      <p:sp>
        <p:nvSpPr>
          <p:cNvPr id="50" name="TextBox 49"/>
          <p:cNvSpPr txBox="1"/>
          <p:nvPr/>
        </p:nvSpPr>
        <p:spPr>
          <a:xfrm>
            <a:off x="1134402" y="2590550"/>
            <a:ext cx="3979889" cy="1815882"/>
          </a:xfrm>
          <a:prstGeom prst="rect">
            <a:avLst/>
          </a:prstGeom>
          <a:noFill/>
        </p:spPr>
        <p:txBody>
          <a:bodyPr wrap="square" rtlCol="0">
            <a:spAutoFit/>
          </a:bodyPr>
          <a:lstStyle/>
          <a:p>
            <a:r>
              <a:rPr lang="en-US" sz="2800" dirty="0" smtClean="0"/>
              <a:t>Lock the data structure.</a:t>
            </a:r>
          </a:p>
          <a:p>
            <a:r>
              <a:rPr lang="en-US" sz="2800" dirty="0" smtClean="0"/>
              <a:t>Only the process holding the lock can access the data structure.</a:t>
            </a:r>
          </a:p>
        </p:txBody>
      </p:sp>
      <p:pic>
        <p:nvPicPr>
          <p:cNvPr id="15" name="Picture 14"/>
          <p:cNvPicPr>
            <a:picLocks noChangeAspect="1"/>
          </p:cNvPicPr>
          <p:nvPr/>
        </p:nvPicPr>
        <p:blipFill>
          <a:blip r:embed="rId4">
            <a:alphaModFix amt="35000"/>
          </a:blip>
          <a:stretch>
            <a:fillRect/>
          </a:stretch>
        </p:blipFill>
        <p:spPr>
          <a:xfrm>
            <a:off x="7997189" y="4556225"/>
            <a:ext cx="780411" cy="774859"/>
          </a:xfrm>
          <a:prstGeom prst="rect">
            <a:avLst/>
          </a:prstGeom>
        </p:spPr>
      </p:pic>
      <p:sp>
        <p:nvSpPr>
          <p:cNvPr id="3" name="Rounded Rectangle 2"/>
          <p:cNvSpPr/>
          <p:nvPr/>
        </p:nvSpPr>
        <p:spPr>
          <a:xfrm>
            <a:off x="8165211" y="4927324"/>
            <a:ext cx="459524" cy="38090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Tree>
    <p:extLst>
      <p:ext uri="{BB962C8B-B14F-4D97-AF65-F5344CB8AC3E}">
        <p14:creationId xmlns:p14="http://schemas.microsoft.com/office/powerpoint/2010/main" val="597981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2527855" y="3886198"/>
            <a:ext cx="4876800" cy="2209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Object pool</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28" name="Rectangle 27"/>
          <p:cNvSpPr/>
          <p:nvPr/>
        </p:nvSpPr>
        <p:spPr>
          <a:xfrm>
            <a:off x="2680255" y="2666998"/>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a:t>
            </a:r>
          </a:p>
        </p:txBody>
      </p:sp>
      <p:sp>
        <p:nvSpPr>
          <p:cNvPr id="29" name="Rectangle 28"/>
          <p:cNvSpPr/>
          <p:nvPr/>
        </p:nvSpPr>
        <p:spPr>
          <a:xfrm>
            <a:off x="3213655" y="2971798"/>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Rectangle 29"/>
          <p:cNvSpPr/>
          <p:nvPr/>
        </p:nvSpPr>
        <p:spPr>
          <a:xfrm>
            <a:off x="2680255" y="2971798"/>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a:t>
            </a:r>
            <a:endParaRPr lang="en-US" sz="1400" dirty="0"/>
          </a:p>
        </p:txBody>
      </p:sp>
      <p:cxnSp>
        <p:nvCxnSpPr>
          <p:cNvPr id="31" name="Straight Arrow Connector 30"/>
          <p:cNvCxnSpPr/>
          <p:nvPr/>
        </p:nvCxnSpPr>
        <p:spPr>
          <a:xfrm>
            <a:off x="1689655" y="2970142"/>
            <a:ext cx="9955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661455" y="4972876"/>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a:t>
            </a:r>
          </a:p>
        </p:txBody>
      </p:sp>
      <p:sp>
        <p:nvSpPr>
          <p:cNvPr id="33" name="Rectangle 32"/>
          <p:cNvSpPr/>
          <p:nvPr/>
        </p:nvSpPr>
        <p:spPr>
          <a:xfrm>
            <a:off x="5194855" y="5277676"/>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nil</a:t>
            </a:r>
          </a:p>
        </p:txBody>
      </p:sp>
      <p:sp>
        <p:nvSpPr>
          <p:cNvPr id="34" name="Rectangle 33"/>
          <p:cNvSpPr/>
          <p:nvPr/>
        </p:nvSpPr>
        <p:spPr>
          <a:xfrm>
            <a:off x="4661455" y="5277676"/>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35" name="Rectangle 34"/>
          <p:cNvSpPr/>
          <p:nvPr/>
        </p:nvSpPr>
        <p:spPr>
          <a:xfrm>
            <a:off x="4661455" y="4972876"/>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t>
            </a:r>
          </a:p>
        </p:txBody>
      </p:sp>
      <p:sp>
        <p:nvSpPr>
          <p:cNvPr id="36" name="Rectangle 35"/>
          <p:cNvSpPr/>
          <p:nvPr/>
        </p:nvSpPr>
        <p:spPr>
          <a:xfrm>
            <a:off x="5194855" y="5277676"/>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7" name="Rectangle 36"/>
          <p:cNvSpPr/>
          <p:nvPr/>
        </p:nvSpPr>
        <p:spPr>
          <a:xfrm>
            <a:off x="4661455" y="5277676"/>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38" name="Rectangle 37"/>
          <p:cNvSpPr/>
          <p:nvPr/>
        </p:nvSpPr>
        <p:spPr>
          <a:xfrm>
            <a:off x="6642655" y="2666998"/>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
            </a:r>
          </a:p>
        </p:txBody>
      </p:sp>
      <p:sp>
        <p:nvSpPr>
          <p:cNvPr id="39" name="Rectangle 38"/>
          <p:cNvSpPr/>
          <p:nvPr/>
        </p:nvSpPr>
        <p:spPr>
          <a:xfrm>
            <a:off x="7176055" y="2971798"/>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nil</a:t>
            </a:r>
          </a:p>
        </p:txBody>
      </p:sp>
      <p:sp>
        <p:nvSpPr>
          <p:cNvPr id="40" name="Rectangle 39"/>
          <p:cNvSpPr/>
          <p:nvPr/>
        </p:nvSpPr>
        <p:spPr>
          <a:xfrm>
            <a:off x="6642655" y="2971798"/>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a:t>
            </a:r>
          </a:p>
        </p:txBody>
      </p:sp>
      <p:cxnSp>
        <p:nvCxnSpPr>
          <p:cNvPr id="41" name="Straight Arrow Connector 40"/>
          <p:cNvCxnSpPr/>
          <p:nvPr/>
        </p:nvCxnSpPr>
        <p:spPr>
          <a:xfrm flipV="1">
            <a:off x="5461555" y="3124198"/>
            <a:ext cx="1181100" cy="228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518455" y="3124198"/>
            <a:ext cx="3124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7176055" y="2971798"/>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44" name="Straight Arrow Connector 43"/>
          <p:cNvCxnSpPr/>
          <p:nvPr/>
        </p:nvCxnSpPr>
        <p:spPr>
          <a:xfrm>
            <a:off x="7287871" y="3130822"/>
            <a:ext cx="2138567" cy="165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Content Placeholder 2"/>
          <p:cNvSpPr txBox="1">
            <a:spLocks/>
          </p:cNvSpPr>
          <p:nvPr/>
        </p:nvSpPr>
        <p:spPr>
          <a:xfrm>
            <a:off x="838200" y="937149"/>
            <a:ext cx="7020340" cy="14401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en-US" sz="2400" dirty="0" smtClean="0"/>
              <a:t> retired  nodes are put into a pool and are never freed</a:t>
            </a:r>
          </a:p>
          <a:p>
            <a:pPr>
              <a:buFont typeface="Arial" pitchFamily="34" charset="0"/>
              <a:buChar char="•"/>
            </a:pPr>
            <a:r>
              <a:rPr lang="en-US" sz="2400" dirty="0" smtClean="0"/>
              <a:t> nodes in a pool can be reused immediately</a:t>
            </a:r>
          </a:p>
          <a:p>
            <a:pPr>
              <a:buFont typeface="Arial" pitchFamily="34" charset="0"/>
              <a:buChar char="•"/>
            </a:pPr>
            <a:r>
              <a:rPr lang="en-US" sz="2400" dirty="0" smtClean="0"/>
              <a:t> nodes have version numbers</a:t>
            </a:r>
          </a:p>
        </p:txBody>
      </p:sp>
      <p:sp>
        <p:nvSpPr>
          <p:cNvPr id="49" name="Rectangle 48"/>
          <p:cNvSpPr/>
          <p:nvPr/>
        </p:nvSpPr>
        <p:spPr>
          <a:xfrm>
            <a:off x="9087855" y="1034239"/>
            <a:ext cx="1359859" cy="523220"/>
          </a:xfrm>
          <a:prstGeom prst="rect">
            <a:avLst/>
          </a:prstGeom>
        </p:spPr>
        <p:txBody>
          <a:bodyPr wrap="none">
            <a:spAutoFit/>
          </a:bodyPr>
          <a:lstStyle/>
          <a:p>
            <a:r>
              <a:rPr lang="en-US" sz="2800" dirty="0" smtClean="0">
                <a:solidFill>
                  <a:schemeClr val="accent1"/>
                </a:solidFill>
              </a:rPr>
              <a:t>Insert(f</a:t>
            </a:r>
            <a:r>
              <a:rPr lang="en-US" sz="2800" dirty="0">
                <a:solidFill>
                  <a:schemeClr val="accent1"/>
                </a:solidFill>
              </a:rPr>
              <a:t>)</a:t>
            </a:r>
          </a:p>
        </p:txBody>
      </p:sp>
      <p:sp>
        <p:nvSpPr>
          <p:cNvPr id="50" name="Title 1"/>
          <p:cNvSpPr txBox="1">
            <a:spLocks/>
          </p:cNvSpPr>
          <p:nvPr/>
        </p:nvSpPr>
        <p:spPr>
          <a:xfrm>
            <a:off x="2081956" y="82162"/>
            <a:ext cx="7940298" cy="77755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accent1"/>
                </a:solidFill>
              </a:rPr>
              <a:t>Memory Reclamation: Object pools</a:t>
            </a:r>
            <a:endParaRPr lang="en-US" dirty="0">
              <a:solidFill>
                <a:schemeClr val="accent1"/>
              </a:solidFill>
            </a:endParaRPr>
          </a:p>
        </p:txBody>
      </p:sp>
    </p:spTree>
    <p:extLst>
      <p:ext uri="{BB962C8B-B14F-4D97-AF65-F5344CB8AC3E}">
        <p14:creationId xmlns:p14="http://schemas.microsoft.com/office/powerpoint/2010/main" val="45374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1.66667E-6 -3.7037E-6 L 0.39779 -0.33912 " pathEditMode="relative" rAng="0" ptsTypes="AA">
                                      <p:cBhvr>
                                        <p:cTn id="20" dur="2000" fill="hold"/>
                                        <p:tgtEl>
                                          <p:spTgt spid="32"/>
                                        </p:tgtEl>
                                        <p:attrNameLst>
                                          <p:attrName>ppt_x</p:attrName>
                                          <p:attrName>ppt_y</p:attrName>
                                        </p:attrNameLst>
                                      </p:cBhvr>
                                      <p:rCtr x="19883" y="-16968"/>
                                    </p:animMotion>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0" presetClass="path" presetSubtype="0" accel="50000" decel="50000" fill="hold" grpId="0" nodeType="withEffect">
                                  <p:stCondLst>
                                    <p:cond delay="0"/>
                                  </p:stCondLst>
                                  <p:childTnLst>
                                    <p:animMotion origin="layout" path="M 3.33333E-6 1.85185E-6 L 0.39778 -0.33912 " pathEditMode="relative" rAng="0" ptsTypes="AA">
                                      <p:cBhvr>
                                        <p:cTn id="25" dur="2000" fill="hold"/>
                                        <p:tgtEl>
                                          <p:spTgt spid="33"/>
                                        </p:tgtEl>
                                        <p:attrNameLst>
                                          <p:attrName>ppt_x</p:attrName>
                                          <p:attrName>ppt_y</p:attrName>
                                        </p:attrNameLst>
                                      </p:cBhvr>
                                      <p:rCtr x="19883" y="-16968"/>
                                    </p:animMotion>
                                  </p:childTnLst>
                                </p:cTn>
                              </p:par>
                              <p:par>
                                <p:cTn id="26" presetID="0" presetClass="path" presetSubtype="0" accel="50000" decel="50000" fill="hold" grpId="0" nodeType="withEffect">
                                  <p:stCondLst>
                                    <p:cond delay="0"/>
                                  </p:stCondLst>
                                  <p:childTnLst>
                                    <p:animMotion origin="layout" path="M 3.33333E-6 1.85185E-6 L 0.39778 -0.33912 " pathEditMode="relative" rAng="0" ptsTypes="AA">
                                      <p:cBhvr>
                                        <p:cTn id="27" dur="2000" fill="hold"/>
                                        <p:tgtEl>
                                          <p:spTgt spid="34"/>
                                        </p:tgtEl>
                                        <p:attrNameLst>
                                          <p:attrName>ppt_x</p:attrName>
                                          <p:attrName>ppt_y</p:attrName>
                                        </p:attrNameLst>
                                      </p:cBhvr>
                                      <p:rCtr x="19883" y="-16968"/>
                                    </p:animMotion>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Memory Reclamation: </a:t>
            </a:r>
            <a:r>
              <a:rPr lang="en-US" dirty="0" smtClean="0">
                <a:solidFill>
                  <a:schemeClr val="accent1"/>
                </a:solidFill>
              </a:rPr>
              <a:t>Object pools</a:t>
            </a:r>
            <a:endParaRPr lang="en-US" dirty="0">
              <a:solidFill>
                <a:schemeClr val="accent1"/>
              </a:solidFill>
            </a:endParaRPr>
          </a:p>
        </p:txBody>
      </p:sp>
      <p:sp>
        <p:nvSpPr>
          <p:cNvPr id="3" name="Content Placeholder 2"/>
          <p:cNvSpPr>
            <a:spLocks noGrp="1"/>
          </p:cNvSpPr>
          <p:nvPr>
            <p:ph idx="1"/>
          </p:nvPr>
        </p:nvSpPr>
        <p:spPr/>
        <p:txBody>
          <a:bodyPr>
            <a:normAutofit/>
          </a:bodyPr>
          <a:lstStyle/>
          <a:p>
            <a:pPr>
              <a:buFont typeface="Arial" pitchFamily="34" charset="0"/>
              <a:buChar char="•"/>
            </a:pPr>
            <a:r>
              <a:rPr lang="en-US" sz="2800" dirty="0"/>
              <a:t> to avoid contention, have </a:t>
            </a:r>
            <a:r>
              <a:rPr lang="en-US" sz="2800" dirty="0" smtClean="0"/>
              <a:t>separate </a:t>
            </a:r>
            <a:r>
              <a:rPr lang="en-US" sz="2800" dirty="0"/>
              <a:t>object </a:t>
            </a:r>
            <a:r>
              <a:rPr lang="en-US" sz="2800" dirty="0" smtClean="0"/>
              <a:t>pools for each </a:t>
            </a:r>
            <a:r>
              <a:rPr lang="en-US" sz="2800" dirty="0"/>
              <a:t>process</a:t>
            </a:r>
          </a:p>
          <a:p>
            <a:pPr>
              <a:buFont typeface="Arial" pitchFamily="34" charset="0"/>
              <a:buChar char="•"/>
            </a:pPr>
            <a:r>
              <a:rPr lang="en-US" sz="2800" dirty="0"/>
              <a:t> when </a:t>
            </a:r>
            <a:r>
              <a:rPr lang="en-US" sz="2800" dirty="0" smtClean="0"/>
              <a:t>a </a:t>
            </a:r>
            <a:r>
              <a:rPr lang="en-US" sz="2800" dirty="0"/>
              <a:t>pool is empty, </a:t>
            </a:r>
            <a:r>
              <a:rPr lang="en-US" sz="2800" dirty="0" smtClean="0"/>
              <a:t>some nodes </a:t>
            </a:r>
            <a:r>
              <a:rPr lang="en-US" sz="2800" dirty="0"/>
              <a:t>can be allocated </a:t>
            </a:r>
            <a:r>
              <a:rPr lang="en-US" sz="2800" dirty="0" smtClean="0"/>
              <a:t>and </a:t>
            </a:r>
            <a:r>
              <a:rPr lang="en-US" sz="2800" dirty="0" smtClean="0"/>
              <a:t>added </a:t>
            </a:r>
            <a:r>
              <a:rPr lang="en-US" sz="2800" dirty="0"/>
              <a:t>to the </a:t>
            </a:r>
            <a:r>
              <a:rPr lang="en-US" sz="2800" dirty="0" smtClean="0"/>
              <a:t>pool or </a:t>
            </a:r>
            <a:r>
              <a:rPr lang="en-US" sz="2800" dirty="0" smtClean="0"/>
              <a:t>taken from a shared pool</a:t>
            </a:r>
            <a:endParaRPr lang="en-US" sz="2800" dirty="0"/>
          </a:p>
          <a:p>
            <a:pPr>
              <a:buFont typeface="Arial" pitchFamily="34" charset="0"/>
              <a:buChar char="•"/>
            </a:pPr>
            <a:r>
              <a:rPr lang="en-US" sz="2800" dirty="0"/>
              <a:t> </a:t>
            </a:r>
            <a:r>
              <a:rPr lang="en-US" sz="2800" dirty="0" smtClean="0"/>
              <a:t>when a pool belonging to a process has too many nodes, some can be given to the shared </a:t>
            </a:r>
            <a:r>
              <a:rPr lang="en-US" sz="2800" dirty="0" smtClean="0"/>
              <a:t>pool</a:t>
            </a:r>
            <a:endParaRPr lang="en-US" sz="2800" dirty="0"/>
          </a:p>
          <a:p>
            <a:endParaRPr lang="en-US" sz="2800" dirty="0"/>
          </a:p>
        </p:txBody>
      </p:sp>
    </p:spTree>
    <p:extLst>
      <p:ext uri="{BB962C8B-B14F-4D97-AF65-F5344CB8AC3E}">
        <p14:creationId xmlns:p14="http://schemas.microsoft.com/office/powerpoint/2010/main" val="2802047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33221" y="226456"/>
            <a:ext cx="10804527" cy="77427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solidFill>
                  <a:schemeClr val="accent1"/>
                </a:solidFill>
              </a:rPr>
              <a:t>Memory Reclamation: </a:t>
            </a:r>
            <a:r>
              <a:rPr lang="en-US" smtClean="0">
                <a:solidFill>
                  <a:schemeClr val="accent1"/>
                </a:solidFill>
              </a:rPr>
              <a:t>Hazard </a:t>
            </a:r>
            <a:r>
              <a:rPr lang="en-US" dirty="0" smtClean="0">
                <a:solidFill>
                  <a:schemeClr val="accent1"/>
                </a:solidFill>
              </a:rPr>
              <a:t>pointers (HPs)</a:t>
            </a:r>
            <a:endParaRPr lang="en-US" dirty="0">
              <a:solidFill>
                <a:schemeClr val="accent1"/>
              </a:solidFill>
            </a:endParaRPr>
          </a:p>
        </p:txBody>
      </p:sp>
      <p:sp>
        <p:nvSpPr>
          <p:cNvPr id="12" name="Content Placeholder 2"/>
          <p:cNvSpPr txBox="1">
            <a:spLocks/>
          </p:cNvSpPr>
          <p:nvPr/>
        </p:nvSpPr>
        <p:spPr>
          <a:xfrm>
            <a:off x="633222" y="892092"/>
            <a:ext cx="8843099" cy="188583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en-US" sz="2400" dirty="0" smtClean="0"/>
              <a:t> each process has k hazard pointers</a:t>
            </a:r>
          </a:p>
          <a:p>
            <a:pPr>
              <a:buFont typeface="Arial" pitchFamily="34" charset="0"/>
              <a:buChar char="•"/>
            </a:pPr>
            <a:r>
              <a:rPr lang="en-US" sz="2400" dirty="0" smtClean="0"/>
              <a:t> must acquire a hazard pointer to a node before accessing it</a:t>
            </a:r>
          </a:p>
          <a:p>
            <a:pPr>
              <a:buFont typeface="Arial" pitchFamily="34" charset="0"/>
              <a:buChar char="•"/>
            </a:pPr>
            <a:r>
              <a:rPr lang="en-US" sz="2400" dirty="0" smtClean="0"/>
              <a:t> cannot acquire a </a:t>
            </a:r>
            <a:r>
              <a:rPr lang="en-US" sz="2400" dirty="0"/>
              <a:t>hazard pointer </a:t>
            </a:r>
            <a:r>
              <a:rPr lang="en-US" sz="2400" dirty="0" smtClean="0"/>
              <a:t>to a node after it is retired</a:t>
            </a:r>
          </a:p>
          <a:p>
            <a:pPr>
              <a:buFont typeface="Arial" pitchFamily="34" charset="0"/>
              <a:buChar char="•"/>
            </a:pPr>
            <a:r>
              <a:rPr lang="en-US" sz="2400" dirty="0" smtClean="0"/>
              <a:t> can free a retired node once no </a:t>
            </a:r>
            <a:r>
              <a:rPr lang="en-US" sz="2400" dirty="0"/>
              <a:t>hazard </a:t>
            </a:r>
            <a:r>
              <a:rPr lang="en-US" sz="2400" dirty="0" smtClean="0"/>
              <a:t>pointers points to it</a:t>
            </a:r>
          </a:p>
        </p:txBody>
      </p:sp>
      <p:sp>
        <p:nvSpPr>
          <p:cNvPr id="13" name="Rectangle 12"/>
          <p:cNvSpPr/>
          <p:nvPr/>
        </p:nvSpPr>
        <p:spPr>
          <a:xfrm>
            <a:off x="44471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471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71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043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043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043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615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615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615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187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187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8187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759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59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759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331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331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7331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1903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1903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903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475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475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6475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1047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047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1047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5619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5619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5619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0191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0191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0191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4763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4763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4763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9335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99335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9335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3907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3907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3907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08479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8479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8479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1305121" y="45830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305121" y="47354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1305121" y="4887832"/>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a:off x="4272950" y="4583032"/>
            <a:ext cx="0" cy="457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3815750" y="4626966"/>
            <a:ext cx="457201" cy="369332"/>
          </a:xfrm>
          <a:prstGeom prst="rect">
            <a:avLst/>
          </a:prstGeom>
          <a:noFill/>
        </p:spPr>
        <p:txBody>
          <a:bodyPr wrap="square" rtlCol="0">
            <a:spAutoFit/>
          </a:bodyPr>
          <a:lstStyle/>
          <a:p>
            <a:pPr algn="ctr"/>
            <a:r>
              <a:rPr lang="en-US" b="1" dirty="0"/>
              <a:t>k</a:t>
            </a:r>
          </a:p>
        </p:txBody>
      </p:sp>
      <p:sp>
        <p:nvSpPr>
          <p:cNvPr id="63" name="TextBox 62"/>
          <p:cNvSpPr txBox="1"/>
          <p:nvPr/>
        </p:nvSpPr>
        <p:spPr>
          <a:xfrm rot="18000000">
            <a:off x="3833387" y="5351506"/>
            <a:ext cx="1198966" cy="381000"/>
          </a:xfrm>
          <a:prstGeom prst="rect">
            <a:avLst/>
          </a:prstGeom>
          <a:noFill/>
        </p:spPr>
        <p:txBody>
          <a:bodyPr wrap="square" rtlCol="0">
            <a:spAutoFit/>
          </a:bodyPr>
          <a:lstStyle/>
          <a:p>
            <a:pPr algn="r"/>
            <a:r>
              <a:rPr lang="en-US" dirty="0"/>
              <a:t>process 1</a:t>
            </a:r>
          </a:p>
        </p:txBody>
      </p:sp>
      <p:sp>
        <p:nvSpPr>
          <p:cNvPr id="64" name="TextBox 63"/>
          <p:cNvSpPr txBox="1"/>
          <p:nvPr/>
        </p:nvSpPr>
        <p:spPr>
          <a:xfrm rot="18000000">
            <a:off x="4312357" y="5351506"/>
            <a:ext cx="1198966" cy="381000"/>
          </a:xfrm>
          <a:prstGeom prst="rect">
            <a:avLst/>
          </a:prstGeom>
          <a:noFill/>
        </p:spPr>
        <p:txBody>
          <a:bodyPr wrap="square" rtlCol="0">
            <a:spAutoFit/>
          </a:bodyPr>
          <a:lstStyle/>
          <a:p>
            <a:pPr algn="r"/>
            <a:r>
              <a:rPr lang="en-US" dirty="0"/>
              <a:t>process 2</a:t>
            </a:r>
          </a:p>
        </p:txBody>
      </p:sp>
      <p:sp>
        <p:nvSpPr>
          <p:cNvPr id="65" name="TextBox 64"/>
          <p:cNvSpPr txBox="1"/>
          <p:nvPr/>
        </p:nvSpPr>
        <p:spPr>
          <a:xfrm rot="18000000">
            <a:off x="10705638" y="5358437"/>
            <a:ext cx="1198966" cy="381000"/>
          </a:xfrm>
          <a:prstGeom prst="rect">
            <a:avLst/>
          </a:prstGeom>
          <a:noFill/>
        </p:spPr>
        <p:txBody>
          <a:bodyPr wrap="square" rtlCol="0">
            <a:spAutoFit/>
          </a:bodyPr>
          <a:lstStyle/>
          <a:p>
            <a:pPr algn="r"/>
            <a:r>
              <a:rPr lang="en-US" dirty="0"/>
              <a:t>process n</a:t>
            </a:r>
          </a:p>
        </p:txBody>
      </p:sp>
      <p:sp>
        <p:nvSpPr>
          <p:cNvPr id="66" name="TextBox 65"/>
          <p:cNvSpPr txBox="1"/>
          <p:nvPr/>
        </p:nvSpPr>
        <p:spPr>
          <a:xfrm rot="18000000">
            <a:off x="4808947" y="5348497"/>
            <a:ext cx="1198966" cy="381000"/>
          </a:xfrm>
          <a:prstGeom prst="rect">
            <a:avLst/>
          </a:prstGeom>
          <a:noFill/>
        </p:spPr>
        <p:txBody>
          <a:bodyPr wrap="square" rtlCol="0">
            <a:spAutoFit/>
          </a:bodyPr>
          <a:lstStyle/>
          <a:p>
            <a:pPr algn="r"/>
            <a:r>
              <a:rPr lang="en-US" dirty="0"/>
              <a:t>process 3</a:t>
            </a:r>
          </a:p>
        </p:txBody>
      </p:sp>
      <p:sp>
        <p:nvSpPr>
          <p:cNvPr id="67" name="TextBox 66"/>
          <p:cNvSpPr txBox="1"/>
          <p:nvPr/>
        </p:nvSpPr>
        <p:spPr>
          <a:xfrm>
            <a:off x="5644551" y="5348497"/>
            <a:ext cx="599483" cy="381000"/>
          </a:xfrm>
          <a:prstGeom prst="rect">
            <a:avLst/>
          </a:prstGeom>
          <a:noFill/>
        </p:spPr>
        <p:txBody>
          <a:bodyPr wrap="square" rtlCol="0">
            <a:spAutoFit/>
          </a:bodyPr>
          <a:lstStyle/>
          <a:p>
            <a:pPr algn="ctr"/>
            <a:r>
              <a:rPr lang="en-US" b="1" dirty="0"/>
              <a:t>…</a:t>
            </a:r>
          </a:p>
        </p:txBody>
      </p:sp>
      <p:sp>
        <p:nvSpPr>
          <p:cNvPr id="68" name="Flowchart: Process 66"/>
          <p:cNvSpPr/>
          <p:nvPr/>
        </p:nvSpPr>
        <p:spPr>
          <a:xfrm>
            <a:off x="5568350" y="2906632"/>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9" name="Flowchart: Process 67"/>
          <p:cNvSpPr/>
          <p:nvPr/>
        </p:nvSpPr>
        <p:spPr>
          <a:xfrm>
            <a:off x="7616283" y="2906632"/>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0" name="Flowchart: Process 68"/>
          <p:cNvSpPr/>
          <p:nvPr/>
        </p:nvSpPr>
        <p:spPr>
          <a:xfrm>
            <a:off x="9759350" y="2906632"/>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a:t>
            </a:r>
            <a:endParaRPr lang="en-US" dirty="0"/>
          </a:p>
        </p:txBody>
      </p:sp>
      <p:cxnSp>
        <p:nvCxnSpPr>
          <p:cNvPr id="71" name="Straight Arrow Connector 70"/>
          <p:cNvCxnSpPr>
            <a:stCxn id="76" idx="3"/>
            <a:endCxn id="77" idx="1"/>
          </p:cNvCxnSpPr>
          <p:nvPr/>
        </p:nvCxnSpPr>
        <p:spPr>
          <a:xfrm>
            <a:off x="6254151" y="3135232"/>
            <a:ext cx="1362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7" idx="3"/>
            <a:endCxn id="78" idx="1"/>
          </p:cNvCxnSpPr>
          <p:nvPr/>
        </p:nvCxnSpPr>
        <p:spPr>
          <a:xfrm>
            <a:off x="8302084" y="3135232"/>
            <a:ext cx="1457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6" idx="2"/>
          </p:cNvCxnSpPr>
          <p:nvPr/>
        </p:nvCxnSpPr>
        <p:spPr>
          <a:xfrm flipV="1">
            <a:off x="5187350" y="3363832"/>
            <a:ext cx="723900" cy="1295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4" name="Flowchart: Process 81"/>
          <p:cNvSpPr/>
          <p:nvPr/>
        </p:nvSpPr>
        <p:spPr>
          <a:xfrm>
            <a:off x="8670780" y="3607672"/>
            <a:ext cx="707571" cy="419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75" name="Straight Arrow Connector 74"/>
          <p:cNvCxnSpPr>
            <a:endCxn id="77" idx="2"/>
          </p:cNvCxnSpPr>
          <p:nvPr/>
        </p:nvCxnSpPr>
        <p:spPr>
          <a:xfrm flipV="1">
            <a:off x="5187351" y="3363832"/>
            <a:ext cx="2771833" cy="1447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a:stCxn id="77" idx="3"/>
          </p:cNvCxnSpPr>
          <p:nvPr/>
        </p:nvCxnSpPr>
        <p:spPr>
          <a:xfrm>
            <a:off x="8302083" y="3135232"/>
            <a:ext cx="368696" cy="68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78" idx="1"/>
          </p:cNvCxnSpPr>
          <p:nvPr/>
        </p:nvCxnSpPr>
        <p:spPr>
          <a:xfrm flipV="1">
            <a:off x="9378350" y="3135232"/>
            <a:ext cx="381000" cy="68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188874" y="3287632"/>
            <a:ext cx="4570476" cy="1371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0" name="Rectangle 79"/>
          <p:cNvSpPr/>
          <p:nvPr/>
        </p:nvSpPr>
        <p:spPr>
          <a:xfrm>
            <a:off x="731319" y="3238340"/>
            <a:ext cx="4313553" cy="461665"/>
          </a:xfrm>
          <a:prstGeom prst="rect">
            <a:avLst/>
          </a:prstGeom>
        </p:spPr>
        <p:txBody>
          <a:bodyPr wrap="none">
            <a:spAutoFit/>
          </a:bodyPr>
          <a:lstStyle/>
          <a:p>
            <a:pPr>
              <a:buFont typeface="Arial" pitchFamily="34" charset="0"/>
              <a:buChar char="•"/>
            </a:pPr>
            <a:r>
              <a:rPr lang="en-US" sz="2400" dirty="0"/>
              <a:t>Example: Insert(e) </a:t>
            </a:r>
            <a:r>
              <a:rPr lang="en-US" sz="2400" dirty="0" smtClean="0"/>
              <a:t> </a:t>
            </a:r>
            <a:r>
              <a:rPr lang="en-US" sz="2400" dirty="0"/>
              <a:t>by process 2 </a:t>
            </a:r>
          </a:p>
        </p:txBody>
      </p:sp>
    </p:spTree>
    <p:extLst>
      <p:ext uri="{BB962C8B-B14F-4D97-AF65-F5344CB8AC3E}">
        <p14:creationId xmlns:p14="http://schemas.microsoft.com/office/powerpoint/2010/main" val="10219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ppt_x"/>
                                          </p:val>
                                        </p:tav>
                                        <p:tav tm="100000">
                                          <p:val>
                                            <p:strVal val="#ppt_x"/>
                                          </p:val>
                                        </p:tav>
                                      </p:tavLst>
                                    </p:anim>
                                    <p:anim calcmode="lin" valueType="num">
                                      <p:cBhvr additive="base">
                                        <p:cTn id="1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3"/>
                                        </p:tgtEl>
                                      </p:cBhvr>
                                    </p:animEffect>
                                    <p:set>
                                      <p:cBhvr>
                                        <p:cTn id="19" dur="1" fill="hold">
                                          <p:stCondLst>
                                            <p:cond delay="499"/>
                                          </p:stCondLst>
                                        </p:cTn>
                                        <p:tgtEl>
                                          <p:spTgt spid="7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1000"/>
                                        <p:tgtEl>
                                          <p:spTgt spid="74"/>
                                        </p:tgtEl>
                                      </p:cBhvr>
                                    </p:animEffect>
                                    <p:anim calcmode="lin" valueType="num">
                                      <p:cBhvr>
                                        <p:cTn id="31" dur="1000" fill="hold"/>
                                        <p:tgtEl>
                                          <p:spTgt spid="74"/>
                                        </p:tgtEl>
                                        <p:attrNameLst>
                                          <p:attrName>ppt_x</p:attrName>
                                        </p:attrNameLst>
                                      </p:cBhvr>
                                      <p:tavLst>
                                        <p:tav tm="0">
                                          <p:val>
                                            <p:strVal val="#ppt_x"/>
                                          </p:val>
                                        </p:tav>
                                        <p:tav tm="100000">
                                          <p:val>
                                            <p:strVal val="#ppt_x"/>
                                          </p:val>
                                        </p:tav>
                                      </p:tavLst>
                                    </p:anim>
                                    <p:anim calcmode="lin" valueType="num">
                                      <p:cBhvr>
                                        <p:cTn id="32" dur="1000" fill="hold"/>
                                        <p:tgtEl>
                                          <p:spTgt spid="7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1000"/>
                                        <p:tgtEl>
                                          <p:spTgt spid="76"/>
                                        </p:tgtEl>
                                      </p:cBhvr>
                                    </p:animEffect>
                                    <p:anim calcmode="lin" valueType="num">
                                      <p:cBhvr>
                                        <p:cTn id="43" dur="1000" fill="hold"/>
                                        <p:tgtEl>
                                          <p:spTgt spid="76"/>
                                        </p:tgtEl>
                                        <p:attrNameLst>
                                          <p:attrName>ppt_x</p:attrName>
                                        </p:attrNameLst>
                                      </p:cBhvr>
                                      <p:tavLst>
                                        <p:tav tm="0">
                                          <p:val>
                                            <p:strVal val="#ppt_x"/>
                                          </p:val>
                                        </p:tav>
                                        <p:tav tm="100000">
                                          <p:val>
                                            <p:strVal val="#ppt_x"/>
                                          </p:val>
                                        </p:tav>
                                      </p:tavLst>
                                    </p:anim>
                                    <p:anim calcmode="lin" valueType="num">
                                      <p:cBhvr>
                                        <p:cTn id="44" dur="1000" fill="hold"/>
                                        <p:tgtEl>
                                          <p:spTgt spid="76"/>
                                        </p:tgtEl>
                                        <p:attrNameLst>
                                          <p:attrName>ppt_y</p:attrName>
                                        </p:attrNameLst>
                                      </p:cBhvr>
                                      <p:tavLst>
                                        <p:tav tm="0">
                                          <p:val>
                                            <p:strVal val="#ppt_y+.1"/>
                                          </p:val>
                                        </p:tav>
                                        <p:tav tm="100000">
                                          <p:val>
                                            <p:strVal val="#ppt_y"/>
                                          </p:val>
                                        </p:tav>
                                      </p:tavLst>
                                    </p:anim>
                                  </p:childTnLst>
                                </p:cTn>
                              </p:par>
                              <p:par>
                                <p:cTn id="45" presetID="10" presetClass="exit" presetSubtype="0" fill="hold" nodeType="withEffect">
                                  <p:stCondLst>
                                    <p:cond delay="0"/>
                                  </p:stCondLst>
                                  <p:childTnLst>
                                    <p:animEffect transition="out" filter="fade">
                                      <p:cBhvr>
                                        <p:cTn id="46" dur="500"/>
                                        <p:tgtEl>
                                          <p:spTgt spid="72"/>
                                        </p:tgtEl>
                                      </p:cBhvr>
                                    </p:animEffect>
                                    <p:set>
                                      <p:cBhvr>
                                        <p:cTn id="47" dur="1" fill="hold">
                                          <p:stCondLst>
                                            <p:cond delay="499"/>
                                          </p:stCondLst>
                                        </p:cTn>
                                        <p:tgtEl>
                                          <p:spTgt spid="7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75"/>
                                        </p:tgtEl>
                                      </p:cBhvr>
                                    </p:animEffect>
                                    <p:set>
                                      <p:cBhvr>
                                        <p:cTn id="52" dur="1" fill="hold">
                                          <p:stCondLst>
                                            <p:cond delay="499"/>
                                          </p:stCondLst>
                                        </p:cTn>
                                        <p:tgtEl>
                                          <p:spTgt spid="7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78"/>
                                        </p:tgtEl>
                                      </p:cBhvr>
                                    </p:animEffect>
                                    <p:set>
                                      <p:cBhvr>
                                        <p:cTn id="5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7443" y="369752"/>
            <a:ext cx="10999305" cy="68290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en-US" sz="2400" dirty="0" smtClean="0"/>
              <a:t> hazard pointers can be problematic when a retired node can point to another retired   node</a:t>
            </a:r>
          </a:p>
        </p:txBody>
      </p:sp>
      <p:sp>
        <p:nvSpPr>
          <p:cNvPr id="4" name="Flowchart: Process 3"/>
          <p:cNvSpPr/>
          <p:nvPr/>
        </p:nvSpPr>
        <p:spPr>
          <a:xfrm>
            <a:off x="3796747" y="2569877"/>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Flowchart: Process 4"/>
          <p:cNvSpPr/>
          <p:nvPr/>
        </p:nvSpPr>
        <p:spPr>
          <a:xfrm>
            <a:off x="5364290" y="2569877"/>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6" name="Flowchart: Process 5"/>
          <p:cNvSpPr/>
          <p:nvPr/>
        </p:nvSpPr>
        <p:spPr>
          <a:xfrm>
            <a:off x="6888290" y="2569877"/>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a:t>
            </a:r>
            <a:endParaRPr lang="en-US" dirty="0"/>
          </a:p>
        </p:txBody>
      </p:sp>
      <p:cxnSp>
        <p:nvCxnSpPr>
          <p:cNvPr id="7" name="Straight Arrow Connector 6"/>
          <p:cNvCxnSpPr>
            <a:stCxn id="4" idx="3"/>
            <a:endCxn id="5" idx="1"/>
          </p:cNvCxnSpPr>
          <p:nvPr/>
        </p:nvCxnSpPr>
        <p:spPr>
          <a:xfrm>
            <a:off x="4482548" y="2798477"/>
            <a:ext cx="881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5" idx="3"/>
            <a:endCxn id="6" idx="1"/>
          </p:cNvCxnSpPr>
          <p:nvPr/>
        </p:nvCxnSpPr>
        <p:spPr>
          <a:xfrm>
            <a:off x="6050090" y="2798477"/>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Flowchart: Process 11"/>
          <p:cNvSpPr/>
          <p:nvPr/>
        </p:nvSpPr>
        <p:spPr>
          <a:xfrm>
            <a:off x="8412290" y="2569877"/>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cxnSp>
        <p:nvCxnSpPr>
          <p:cNvPr id="10" name="Straight Arrow Connector 9"/>
          <p:cNvCxnSpPr>
            <a:stCxn id="6" idx="3"/>
            <a:endCxn id="12" idx="1"/>
          </p:cNvCxnSpPr>
          <p:nvPr/>
        </p:nvCxnSpPr>
        <p:spPr>
          <a:xfrm>
            <a:off x="7574090" y="2798477"/>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lowchart: Process 15"/>
          <p:cNvSpPr/>
          <p:nvPr/>
        </p:nvSpPr>
        <p:spPr>
          <a:xfrm>
            <a:off x="9936290" y="2569877"/>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p>
        </p:txBody>
      </p:sp>
      <p:cxnSp>
        <p:nvCxnSpPr>
          <p:cNvPr id="12" name="Straight Arrow Connector 11"/>
          <p:cNvCxnSpPr>
            <a:stCxn id="12" idx="3"/>
            <a:endCxn id="16" idx="1"/>
          </p:cNvCxnSpPr>
          <p:nvPr/>
        </p:nvCxnSpPr>
        <p:spPr>
          <a:xfrm>
            <a:off x="9098090" y="2798477"/>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437518" y="4855877"/>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37518" y="5008277"/>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94718" y="4855877"/>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94718" y="5008277"/>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8000000">
            <a:off x="2823784" y="5477785"/>
            <a:ext cx="1198966" cy="369332"/>
          </a:xfrm>
          <a:prstGeom prst="rect">
            <a:avLst/>
          </a:prstGeom>
          <a:noFill/>
        </p:spPr>
        <p:txBody>
          <a:bodyPr wrap="square" rtlCol="0">
            <a:spAutoFit/>
          </a:bodyPr>
          <a:lstStyle/>
          <a:p>
            <a:pPr algn="r"/>
            <a:r>
              <a:rPr lang="en-US" dirty="0"/>
              <a:t>process p</a:t>
            </a:r>
          </a:p>
        </p:txBody>
      </p:sp>
      <p:sp>
        <p:nvSpPr>
          <p:cNvPr id="18" name="TextBox 17"/>
          <p:cNvSpPr txBox="1"/>
          <p:nvPr/>
        </p:nvSpPr>
        <p:spPr>
          <a:xfrm rot="18000000">
            <a:off x="3302754" y="5471951"/>
            <a:ext cx="1198966" cy="381000"/>
          </a:xfrm>
          <a:prstGeom prst="rect">
            <a:avLst/>
          </a:prstGeom>
          <a:noFill/>
        </p:spPr>
        <p:txBody>
          <a:bodyPr wrap="square" rtlCol="0">
            <a:spAutoFit/>
          </a:bodyPr>
          <a:lstStyle/>
          <a:p>
            <a:pPr algn="r"/>
            <a:r>
              <a:rPr lang="en-US" dirty="0"/>
              <a:t>process q</a:t>
            </a:r>
          </a:p>
        </p:txBody>
      </p:sp>
      <p:cxnSp>
        <p:nvCxnSpPr>
          <p:cNvPr id="19" name="Straight Arrow Connector 18"/>
          <p:cNvCxnSpPr>
            <a:endCxn id="4" idx="2"/>
          </p:cNvCxnSpPr>
          <p:nvPr/>
        </p:nvCxnSpPr>
        <p:spPr>
          <a:xfrm flipH="1" flipV="1">
            <a:off x="4139648" y="3027078"/>
            <a:ext cx="4463143" cy="16655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5402390" y="4692592"/>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 p’s</a:t>
            </a:r>
            <a:br>
              <a:rPr lang="en-US" dirty="0"/>
            </a:br>
            <a:r>
              <a:rPr lang="en-US" dirty="0"/>
              <a:t>private memory</a:t>
            </a:r>
          </a:p>
        </p:txBody>
      </p:sp>
      <p:sp>
        <p:nvSpPr>
          <p:cNvPr id="21" name="Rectangle 20"/>
          <p:cNvSpPr/>
          <p:nvPr/>
        </p:nvSpPr>
        <p:spPr>
          <a:xfrm>
            <a:off x="7688390" y="4692592"/>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 q’s</a:t>
            </a:r>
            <a:br>
              <a:rPr lang="en-US" dirty="0"/>
            </a:br>
            <a:r>
              <a:rPr lang="en-US" dirty="0"/>
              <a:t>private memory</a:t>
            </a:r>
          </a:p>
        </p:txBody>
      </p:sp>
      <p:cxnSp>
        <p:nvCxnSpPr>
          <p:cNvPr id="22" name="Straight Arrow Connector 21"/>
          <p:cNvCxnSpPr>
            <a:endCxn id="4" idx="2"/>
          </p:cNvCxnSpPr>
          <p:nvPr/>
        </p:nvCxnSpPr>
        <p:spPr>
          <a:xfrm flipH="1" flipV="1">
            <a:off x="4139647" y="3027077"/>
            <a:ext cx="38100" cy="1905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endCxn id="5" idx="2"/>
          </p:cNvCxnSpPr>
          <p:nvPr/>
        </p:nvCxnSpPr>
        <p:spPr>
          <a:xfrm flipH="1" flipV="1">
            <a:off x="5707190" y="3027078"/>
            <a:ext cx="2895600" cy="16655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a:endCxn id="5" idx="2"/>
          </p:cNvCxnSpPr>
          <p:nvPr/>
        </p:nvCxnSpPr>
        <p:spPr>
          <a:xfrm flipV="1">
            <a:off x="4183190" y="3027077"/>
            <a:ext cx="1524000" cy="1905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a:endCxn id="6" idx="2"/>
          </p:cNvCxnSpPr>
          <p:nvPr/>
        </p:nvCxnSpPr>
        <p:spPr>
          <a:xfrm flipH="1" flipV="1">
            <a:off x="7231190" y="3027078"/>
            <a:ext cx="1371600" cy="16655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a:endCxn id="6" idx="2"/>
          </p:cNvCxnSpPr>
          <p:nvPr/>
        </p:nvCxnSpPr>
        <p:spPr>
          <a:xfrm flipV="1">
            <a:off x="4177748" y="3027077"/>
            <a:ext cx="3053443" cy="1905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endCxn id="12" idx="2"/>
          </p:cNvCxnSpPr>
          <p:nvPr/>
        </p:nvCxnSpPr>
        <p:spPr>
          <a:xfrm flipV="1">
            <a:off x="8602790" y="3027078"/>
            <a:ext cx="152400" cy="16655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a:endCxn id="12" idx="2"/>
          </p:cNvCxnSpPr>
          <p:nvPr/>
        </p:nvCxnSpPr>
        <p:spPr>
          <a:xfrm flipV="1">
            <a:off x="4183190" y="3027077"/>
            <a:ext cx="4572000" cy="1905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endCxn id="4" idx="2"/>
          </p:cNvCxnSpPr>
          <p:nvPr/>
        </p:nvCxnSpPr>
        <p:spPr>
          <a:xfrm flipV="1">
            <a:off x="3720547" y="3027077"/>
            <a:ext cx="419100" cy="1905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a:endCxn id="4" idx="2"/>
          </p:cNvCxnSpPr>
          <p:nvPr/>
        </p:nvCxnSpPr>
        <p:spPr>
          <a:xfrm flipH="1" flipV="1">
            <a:off x="4139648" y="3027078"/>
            <a:ext cx="2177143" cy="166551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endCxn id="5" idx="2"/>
          </p:cNvCxnSpPr>
          <p:nvPr/>
        </p:nvCxnSpPr>
        <p:spPr>
          <a:xfrm flipH="1" flipV="1">
            <a:off x="5707190" y="3027078"/>
            <a:ext cx="609600" cy="166551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endCxn id="5" idx="2"/>
          </p:cNvCxnSpPr>
          <p:nvPr/>
        </p:nvCxnSpPr>
        <p:spPr>
          <a:xfrm flipV="1">
            <a:off x="3720548" y="3027077"/>
            <a:ext cx="1986643" cy="1905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endCxn id="6" idx="2"/>
          </p:cNvCxnSpPr>
          <p:nvPr/>
        </p:nvCxnSpPr>
        <p:spPr>
          <a:xfrm flipV="1">
            <a:off x="6316790" y="3027078"/>
            <a:ext cx="914400" cy="166551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endCxn id="6" idx="2"/>
          </p:cNvCxnSpPr>
          <p:nvPr/>
        </p:nvCxnSpPr>
        <p:spPr>
          <a:xfrm flipV="1">
            <a:off x="3720548" y="3027077"/>
            <a:ext cx="3510643" cy="1905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a:endCxn id="12" idx="2"/>
          </p:cNvCxnSpPr>
          <p:nvPr/>
        </p:nvCxnSpPr>
        <p:spPr>
          <a:xfrm flipV="1">
            <a:off x="6316790" y="3027078"/>
            <a:ext cx="2438400" cy="166551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p:nvPr/>
        </p:nvCxnSpPr>
        <p:spPr>
          <a:xfrm flipV="1">
            <a:off x="3568148" y="3027077"/>
            <a:ext cx="4844143" cy="2057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7" name="Curved Connector 132"/>
          <p:cNvCxnSpPr>
            <a:stCxn id="6" idx="3"/>
            <a:endCxn id="16" idx="0"/>
          </p:cNvCxnSpPr>
          <p:nvPr/>
        </p:nvCxnSpPr>
        <p:spPr>
          <a:xfrm flipV="1">
            <a:off x="7574090" y="2569877"/>
            <a:ext cx="2705100" cy="228600"/>
          </a:xfrm>
          <a:prstGeom prst="bentConnector4">
            <a:avLst>
              <a:gd name="adj1" fmla="val 16619"/>
              <a:gd name="adj2" fmla="val 17666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16" idx="2"/>
          </p:cNvCxnSpPr>
          <p:nvPr/>
        </p:nvCxnSpPr>
        <p:spPr>
          <a:xfrm flipV="1">
            <a:off x="6316790" y="3027078"/>
            <a:ext cx="3962400" cy="166551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endCxn id="16" idx="2"/>
          </p:cNvCxnSpPr>
          <p:nvPr/>
        </p:nvCxnSpPr>
        <p:spPr>
          <a:xfrm flipV="1">
            <a:off x="3568148" y="3027077"/>
            <a:ext cx="6711043" cy="2057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0" name="Rectangle 39"/>
          <p:cNvSpPr/>
          <p:nvPr/>
        </p:nvSpPr>
        <p:spPr>
          <a:xfrm>
            <a:off x="2640947" y="2607977"/>
            <a:ext cx="838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head</a:t>
            </a:r>
          </a:p>
        </p:txBody>
      </p:sp>
      <p:cxnSp>
        <p:nvCxnSpPr>
          <p:cNvPr id="41" name="Straight Arrow Connector 40"/>
          <p:cNvCxnSpPr>
            <a:endCxn id="4" idx="1"/>
          </p:cNvCxnSpPr>
          <p:nvPr/>
        </p:nvCxnSpPr>
        <p:spPr>
          <a:xfrm>
            <a:off x="3356565" y="2798477"/>
            <a:ext cx="4401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16" idx="2"/>
          </p:cNvCxnSpPr>
          <p:nvPr/>
        </p:nvCxnSpPr>
        <p:spPr>
          <a:xfrm flipV="1">
            <a:off x="8602790" y="3027078"/>
            <a:ext cx="1676400" cy="16655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3" name="Rectangle 42"/>
          <p:cNvSpPr/>
          <p:nvPr/>
        </p:nvSpPr>
        <p:spPr>
          <a:xfrm>
            <a:off x="9664148" y="3789077"/>
            <a:ext cx="1910442" cy="990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Invalid pointer, so the system crashes!</a:t>
            </a:r>
          </a:p>
        </p:txBody>
      </p:sp>
      <p:sp>
        <p:nvSpPr>
          <p:cNvPr id="44" name="Rectangle 43"/>
          <p:cNvSpPr/>
          <p:nvPr/>
        </p:nvSpPr>
        <p:spPr>
          <a:xfrm>
            <a:off x="713368" y="3357005"/>
            <a:ext cx="4038601" cy="1026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If operations can follow pointers in retired nodes, then Free(o) is unsafe when a retired node points to o</a:t>
            </a:r>
          </a:p>
        </p:txBody>
      </p:sp>
      <p:sp>
        <p:nvSpPr>
          <p:cNvPr id="45" name="Rectangle 44"/>
          <p:cNvSpPr/>
          <p:nvPr/>
        </p:nvSpPr>
        <p:spPr>
          <a:xfrm>
            <a:off x="415917" y="1168616"/>
            <a:ext cx="7872002" cy="830997"/>
          </a:xfrm>
          <a:prstGeom prst="rect">
            <a:avLst/>
          </a:prstGeom>
        </p:spPr>
        <p:txBody>
          <a:bodyPr wrap="square">
            <a:spAutoFit/>
          </a:bodyPr>
          <a:lstStyle/>
          <a:p>
            <a:r>
              <a:rPr lang="en-US" sz="2400" dirty="0" smtClean="0"/>
              <a:t>Example: Delete(</a:t>
            </a:r>
            <a:r>
              <a:rPr lang="en-US" sz="2400" dirty="0" err="1" smtClean="0"/>
              <a:t>i</a:t>
            </a:r>
            <a:r>
              <a:rPr lang="en-US" sz="2400" dirty="0"/>
              <a:t>), Delete(o), Free(o</a:t>
            </a:r>
            <a:r>
              <a:rPr lang="en-US" sz="2400" dirty="0" smtClean="0"/>
              <a:t>) by process p</a:t>
            </a:r>
          </a:p>
          <a:p>
            <a:r>
              <a:rPr lang="en-US" sz="2400" dirty="0"/>
              <a:t> </a:t>
            </a:r>
            <a:r>
              <a:rPr lang="en-US" sz="2400" dirty="0" smtClean="0"/>
              <a:t>                 Insert(x) by process q</a:t>
            </a:r>
            <a:endParaRPr lang="en-US" sz="2400" dirty="0"/>
          </a:p>
        </p:txBody>
      </p:sp>
    </p:spTree>
    <p:extLst>
      <p:ext uri="{BB962C8B-B14F-4D97-AF65-F5344CB8AC3E}">
        <p14:creationId xmlns:p14="http://schemas.microsoft.com/office/powerpoint/2010/main" val="1357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10" presetClass="exit" presetSubtype="0" fill="hold"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10" presetClass="exit" presetSubtype="0" fill="hold"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ppt_x"/>
                                          </p:val>
                                        </p:tav>
                                        <p:tav tm="100000">
                                          <p:val>
                                            <p:strVal val="#ppt_x"/>
                                          </p:val>
                                        </p:tav>
                                      </p:tavLst>
                                    </p:anim>
                                    <p:anim calcmode="lin" valueType="num">
                                      <p:cBhvr additive="base">
                                        <p:cTn id="89" dur="500" fill="hold"/>
                                        <p:tgtEl>
                                          <p:spTgt spid="26"/>
                                        </p:tgtEl>
                                        <p:attrNameLst>
                                          <p:attrName>ppt_y</p:attrName>
                                        </p:attrNameLst>
                                      </p:cBhvr>
                                      <p:tavLst>
                                        <p:tav tm="0">
                                          <p:val>
                                            <p:strVal val="1+#ppt_h/2"/>
                                          </p:val>
                                        </p:tav>
                                        <p:tav tm="100000">
                                          <p:val>
                                            <p:strVal val="#ppt_y"/>
                                          </p:val>
                                        </p:tav>
                                      </p:tavLst>
                                    </p:anim>
                                  </p:childTnLst>
                                </p:cTn>
                              </p:par>
                              <p:par>
                                <p:cTn id="90" presetID="10" presetClass="exit" presetSubtype="0" fill="hold" nodeType="withEffect">
                                  <p:stCondLst>
                                    <p:cond delay="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par>
                                <p:cTn id="99" presetID="10" presetClass="exit" presetSubtype="0" fill="hold" nodeType="withEffect">
                                  <p:stCondLst>
                                    <p:cond delay="0"/>
                                  </p:stCondLst>
                                  <p:childTnLst>
                                    <p:animEffect transition="out" filter="fade">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additive="base">
                                        <p:cTn id="106" dur="500" fill="hold"/>
                                        <p:tgtEl>
                                          <p:spTgt spid="28"/>
                                        </p:tgtEl>
                                        <p:attrNameLst>
                                          <p:attrName>ppt_x</p:attrName>
                                        </p:attrNameLst>
                                      </p:cBhvr>
                                      <p:tavLst>
                                        <p:tav tm="0">
                                          <p:val>
                                            <p:strVal val="#ppt_x"/>
                                          </p:val>
                                        </p:tav>
                                        <p:tav tm="100000">
                                          <p:val>
                                            <p:strVal val="#ppt_x"/>
                                          </p:val>
                                        </p:tav>
                                      </p:tavLst>
                                    </p:anim>
                                    <p:anim calcmode="lin" valueType="num">
                                      <p:cBhvr additive="base">
                                        <p:cTn id="107" dur="500" fill="hold"/>
                                        <p:tgtEl>
                                          <p:spTgt spid="28"/>
                                        </p:tgtEl>
                                        <p:attrNameLst>
                                          <p:attrName>ppt_y</p:attrName>
                                        </p:attrNameLst>
                                      </p:cBhvr>
                                      <p:tavLst>
                                        <p:tav tm="0">
                                          <p:val>
                                            <p:strVal val="1+#ppt_h/2"/>
                                          </p:val>
                                        </p:tav>
                                        <p:tav tm="100000">
                                          <p:val>
                                            <p:strVal val="#ppt_y"/>
                                          </p:val>
                                        </p:tav>
                                      </p:tavLst>
                                    </p:anim>
                                  </p:childTnLst>
                                </p:cTn>
                              </p:par>
                              <p:par>
                                <p:cTn id="108" presetID="10" presetClass="exit" presetSubtype="0" fill="hold" nodeType="withEffect">
                                  <p:stCondLst>
                                    <p:cond delay="0"/>
                                  </p:stCondLst>
                                  <p:childTnLst>
                                    <p:animEffect transition="out" filter="fad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1+#ppt_h/2"/>
                                          </p:val>
                                        </p:tav>
                                        <p:tav tm="100000">
                                          <p:val>
                                            <p:strVal val="#ppt_y"/>
                                          </p:val>
                                        </p:tav>
                                      </p:tavLst>
                                    </p:anim>
                                  </p:childTnLst>
                                </p:cTn>
                              </p:par>
                              <p:par>
                                <p:cTn id="129" presetID="10" presetClass="exit" presetSubtype="0" fill="hold" nodeType="withEffect">
                                  <p:stCondLst>
                                    <p:cond delay="0"/>
                                  </p:stCondLst>
                                  <p:childTnLst>
                                    <p:animEffect transition="out" filter="fade">
                                      <p:cBhvr>
                                        <p:cTn id="130" dur="500"/>
                                        <p:tgtEl>
                                          <p:spTgt spid="30"/>
                                        </p:tgtEl>
                                      </p:cBhvr>
                                    </p:animEffect>
                                    <p:set>
                                      <p:cBhvr>
                                        <p:cTn id="131" dur="1" fill="hold">
                                          <p:stCondLst>
                                            <p:cond delay="499"/>
                                          </p:stCondLst>
                                        </p:cTn>
                                        <p:tgtEl>
                                          <p:spTgt spid="30"/>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32"/>
                                        </p:tgtEl>
                                        <p:attrNameLst>
                                          <p:attrName>style.visibility</p:attrName>
                                        </p:attrNameLst>
                                      </p:cBhvr>
                                      <p:to>
                                        <p:strVal val="visible"/>
                                      </p:to>
                                    </p:set>
                                    <p:anim calcmode="lin" valueType="num">
                                      <p:cBhvr additive="base">
                                        <p:cTn id="136" dur="500" fill="hold"/>
                                        <p:tgtEl>
                                          <p:spTgt spid="32"/>
                                        </p:tgtEl>
                                        <p:attrNameLst>
                                          <p:attrName>ppt_x</p:attrName>
                                        </p:attrNameLst>
                                      </p:cBhvr>
                                      <p:tavLst>
                                        <p:tav tm="0">
                                          <p:val>
                                            <p:strVal val="#ppt_x"/>
                                          </p:val>
                                        </p:tav>
                                        <p:tav tm="100000">
                                          <p:val>
                                            <p:strVal val="#ppt_x"/>
                                          </p:val>
                                        </p:tav>
                                      </p:tavLst>
                                    </p:anim>
                                    <p:anim calcmode="lin" valueType="num">
                                      <p:cBhvr additive="base">
                                        <p:cTn id="137" dur="500" fill="hold"/>
                                        <p:tgtEl>
                                          <p:spTgt spid="32"/>
                                        </p:tgtEl>
                                        <p:attrNameLst>
                                          <p:attrName>ppt_y</p:attrName>
                                        </p:attrNameLst>
                                      </p:cBhvr>
                                      <p:tavLst>
                                        <p:tav tm="0">
                                          <p:val>
                                            <p:strVal val="1+#ppt_h/2"/>
                                          </p:val>
                                        </p:tav>
                                        <p:tav tm="100000">
                                          <p:val>
                                            <p:strVal val="#ppt_y"/>
                                          </p:val>
                                        </p:tav>
                                      </p:tavLst>
                                    </p:anim>
                                  </p:childTnLst>
                                </p:cTn>
                              </p:par>
                              <p:par>
                                <p:cTn id="138" presetID="10" presetClass="exit" presetSubtype="0" fill="hold" nodeType="withEffect">
                                  <p:stCondLst>
                                    <p:cond delay="0"/>
                                  </p:stCondLst>
                                  <p:childTnLst>
                                    <p:animEffect transition="out" filter="fade">
                                      <p:cBhvr>
                                        <p:cTn id="139" dur="500"/>
                                        <p:tgtEl>
                                          <p:spTgt spid="29"/>
                                        </p:tgtEl>
                                      </p:cBhvr>
                                    </p:animEffect>
                                    <p:set>
                                      <p:cBhvr>
                                        <p:cTn id="140" dur="1" fill="hold">
                                          <p:stCondLst>
                                            <p:cond delay="499"/>
                                          </p:stCondLst>
                                        </p:cTn>
                                        <p:tgtEl>
                                          <p:spTgt spid="2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33"/>
                                        </p:tgtEl>
                                        <p:attrNameLst>
                                          <p:attrName>style.visibility</p:attrName>
                                        </p:attrNameLst>
                                      </p:cBhvr>
                                      <p:to>
                                        <p:strVal val="visible"/>
                                      </p:to>
                                    </p:set>
                                    <p:anim calcmode="lin" valueType="num">
                                      <p:cBhvr additive="base">
                                        <p:cTn id="145" dur="500" fill="hold"/>
                                        <p:tgtEl>
                                          <p:spTgt spid="33"/>
                                        </p:tgtEl>
                                        <p:attrNameLst>
                                          <p:attrName>ppt_x</p:attrName>
                                        </p:attrNameLst>
                                      </p:cBhvr>
                                      <p:tavLst>
                                        <p:tav tm="0">
                                          <p:val>
                                            <p:strVal val="#ppt_x"/>
                                          </p:val>
                                        </p:tav>
                                        <p:tav tm="100000">
                                          <p:val>
                                            <p:strVal val="#ppt_x"/>
                                          </p:val>
                                        </p:tav>
                                      </p:tavLst>
                                    </p:anim>
                                    <p:anim calcmode="lin" valueType="num">
                                      <p:cBhvr additive="base">
                                        <p:cTn id="146" dur="500" fill="hold"/>
                                        <p:tgtEl>
                                          <p:spTgt spid="33"/>
                                        </p:tgtEl>
                                        <p:attrNameLst>
                                          <p:attrName>ppt_y</p:attrName>
                                        </p:attrNameLst>
                                      </p:cBhvr>
                                      <p:tavLst>
                                        <p:tav tm="0">
                                          <p:val>
                                            <p:strVal val="1+#ppt_h/2"/>
                                          </p:val>
                                        </p:tav>
                                        <p:tav tm="100000">
                                          <p:val>
                                            <p:strVal val="#ppt_y"/>
                                          </p:val>
                                        </p:tav>
                                      </p:tavLst>
                                    </p:anim>
                                  </p:childTnLst>
                                </p:cTn>
                              </p:par>
                              <p:par>
                                <p:cTn id="147" presetID="10" presetClass="exit" presetSubtype="0" fill="hold" nodeType="withEffect">
                                  <p:stCondLst>
                                    <p:cond delay="0"/>
                                  </p:stCondLst>
                                  <p:childTnLst>
                                    <p:animEffect transition="out" filter="fade">
                                      <p:cBhvr>
                                        <p:cTn id="148" dur="500"/>
                                        <p:tgtEl>
                                          <p:spTgt spid="31"/>
                                        </p:tgtEl>
                                      </p:cBhvr>
                                    </p:animEffect>
                                    <p:set>
                                      <p:cBhvr>
                                        <p:cTn id="149" dur="1" fill="hold">
                                          <p:stCondLst>
                                            <p:cond delay="499"/>
                                          </p:stCondLst>
                                        </p:cTn>
                                        <p:tgtEl>
                                          <p:spTgt spid="31"/>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nodeType="clickEffect">
                                  <p:stCondLst>
                                    <p:cond delay="0"/>
                                  </p:stCondLst>
                                  <p:childTnLst>
                                    <p:set>
                                      <p:cBhvr>
                                        <p:cTn id="153" dur="1" fill="hold">
                                          <p:stCondLst>
                                            <p:cond delay="0"/>
                                          </p:stCondLst>
                                        </p:cTn>
                                        <p:tgtEl>
                                          <p:spTgt spid="34"/>
                                        </p:tgtEl>
                                        <p:attrNameLst>
                                          <p:attrName>style.visibility</p:attrName>
                                        </p:attrNameLst>
                                      </p:cBhvr>
                                      <p:to>
                                        <p:strVal val="visible"/>
                                      </p:to>
                                    </p:set>
                                    <p:anim calcmode="lin" valueType="num">
                                      <p:cBhvr additive="base">
                                        <p:cTn id="154" dur="500" fill="hold"/>
                                        <p:tgtEl>
                                          <p:spTgt spid="34"/>
                                        </p:tgtEl>
                                        <p:attrNameLst>
                                          <p:attrName>ppt_x</p:attrName>
                                        </p:attrNameLst>
                                      </p:cBhvr>
                                      <p:tavLst>
                                        <p:tav tm="0">
                                          <p:val>
                                            <p:strVal val="#ppt_x"/>
                                          </p:val>
                                        </p:tav>
                                        <p:tav tm="100000">
                                          <p:val>
                                            <p:strVal val="#ppt_x"/>
                                          </p:val>
                                        </p:tav>
                                      </p:tavLst>
                                    </p:anim>
                                    <p:anim calcmode="lin" valueType="num">
                                      <p:cBhvr additive="base">
                                        <p:cTn id="155" dur="500" fill="hold"/>
                                        <p:tgtEl>
                                          <p:spTgt spid="34"/>
                                        </p:tgtEl>
                                        <p:attrNameLst>
                                          <p:attrName>ppt_y</p:attrName>
                                        </p:attrNameLst>
                                      </p:cBhvr>
                                      <p:tavLst>
                                        <p:tav tm="0">
                                          <p:val>
                                            <p:strVal val="1+#ppt_h/2"/>
                                          </p:val>
                                        </p:tav>
                                        <p:tav tm="100000">
                                          <p:val>
                                            <p:strVal val="#ppt_y"/>
                                          </p:val>
                                        </p:tav>
                                      </p:tavLst>
                                    </p:anim>
                                  </p:childTnLst>
                                </p:cTn>
                              </p:par>
                              <p:par>
                                <p:cTn id="156" presetID="10" presetClass="exit" presetSubtype="0" fill="hold" nodeType="withEffect">
                                  <p:stCondLst>
                                    <p:cond delay="0"/>
                                  </p:stCondLst>
                                  <p:childTnLst>
                                    <p:animEffect transition="out" filter="fade">
                                      <p:cBhvr>
                                        <p:cTn id="157" dur="500"/>
                                        <p:tgtEl>
                                          <p:spTgt spid="32"/>
                                        </p:tgtEl>
                                      </p:cBhvr>
                                    </p:animEffect>
                                    <p:set>
                                      <p:cBhvr>
                                        <p:cTn id="158" dur="1" fill="hold">
                                          <p:stCondLst>
                                            <p:cond delay="499"/>
                                          </p:stCondLst>
                                        </p:cTn>
                                        <p:tgtEl>
                                          <p:spTgt spid="32"/>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35"/>
                                        </p:tgtEl>
                                        <p:attrNameLst>
                                          <p:attrName>style.visibility</p:attrName>
                                        </p:attrNameLst>
                                      </p:cBhvr>
                                      <p:to>
                                        <p:strVal val="visible"/>
                                      </p:to>
                                    </p:set>
                                    <p:anim calcmode="lin" valueType="num">
                                      <p:cBhvr additive="base">
                                        <p:cTn id="163" dur="500" fill="hold"/>
                                        <p:tgtEl>
                                          <p:spTgt spid="35"/>
                                        </p:tgtEl>
                                        <p:attrNameLst>
                                          <p:attrName>ppt_x</p:attrName>
                                        </p:attrNameLst>
                                      </p:cBhvr>
                                      <p:tavLst>
                                        <p:tav tm="0">
                                          <p:val>
                                            <p:strVal val="#ppt_x"/>
                                          </p:val>
                                        </p:tav>
                                        <p:tav tm="100000">
                                          <p:val>
                                            <p:strVal val="#ppt_x"/>
                                          </p:val>
                                        </p:tav>
                                      </p:tavLst>
                                    </p:anim>
                                    <p:anim calcmode="lin" valueType="num">
                                      <p:cBhvr additive="base">
                                        <p:cTn id="1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fill="hold"/>
                                        <p:tgtEl>
                                          <p:spTgt spid="36"/>
                                        </p:tgtEl>
                                        <p:attrNameLst>
                                          <p:attrName>ppt_x</p:attrName>
                                        </p:attrNameLst>
                                      </p:cBhvr>
                                      <p:tavLst>
                                        <p:tav tm="0">
                                          <p:val>
                                            <p:strVal val="#ppt_x"/>
                                          </p:val>
                                        </p:tav>
                                        <p:tav tm="100000">
                                          <p:val>
                                            <p:strVal val="#ppt_x"/>
                                          </p:val>
                                        </p:tav>
                                      </p:tavLst>
                                    </p:anim>
                                    <p:anim calcmode="lin" valueType="num">
                                      <p:cBhvr additive="base">
                                        <p:cTn id="17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7"/>
                                        </p:tgtEl>
                                        <p:attrNameLst>
                                          <p:attrName>style.visibility</p:attrName>
                                        </p:attrNameLst>
                                      </p:cBhvr>
                                      <p:to>
                                        <p:strVal val="visible"/>
                                      </p:to>
                                    </p:set>
                                    <p:anim calcmode="lin" valueType="num">
                                      <p:cBhvr additive="base">
                                        <p:cTn id="175" dur="500" fill="hold"/>
                                        <p:tgtEl>
                                          <p:spTgt spid="37"/>
                                        </p:tgtEl>
                                        <p:attrNameLst>
                                          <p:attrName>ppt_x</p:attrName>
                                        </p:attrNameLst>
                                      </p:cBhvr>
                                      <p:tavLst>
                                        <p:tav tm="0">
                                          <p:val>
                                            <p:strVal val="#ppt_x"/>
                                          </p:val>
                                        </p:tav>
                                        <p:tav tm="100000">
                                          <p:val>
                                            <p:strVal val="#ppt_x"/>
                                          </p:val>
                                        </p:tav>
                                      </p:tavLst>
                                    </p:anim>
                                    <p:anim calcmode="lin" valueType="num">
                                      <p:cBhvr additive="base">
                                        <p:cTn id="176" dur="500" fill="hold"/>
                                        <p:tgtEl>
                                          <p:spTgt spid="37"/>
                                        </p:tgtEl>
                                        <p:attrNameLst>
                                          <p:attrName>ppt_y</p:attrName>
                                        </p:attrNameLst>
                                      </p:cBhvr>
                                      <p:tavLst>
                                        <p:tav tm="0">
                                          <p:val>
                                            <p:strVal val="1+#ppt_h/2"/>
                                          </p:val>
                                        </p:tav>
                                        <p:tav tm="100000">
                                          <p:val>
                                            <p:strVal val="#ppt_y"/>
                                          </p:val>
                                        </p:tav>
                                      </p:tavLst>
                                    </p:anim>
                                  </p:childTnLst>
                                </p:cTn>
                              </p:par>
                              <p:par>
                                <p:cTn id="177" presetID="10" presetClass="exit" presetSubtype="0" fill="hold" nodeType="withEffect">
                                  <p:stCondLst>
                                    <p:cond delay="0"/>
                                  </p:stCondLst>
                                  <p:childTnLst>
                                    <p:animEffect transition="out" filter="fade">
                                      <p:cBhvr>
                                        <p:cTn id="178" dur="500"/>
                                        <p:tgtEl>
                                          <p:spTgt spid="10"/>
                                        </p:tgtEl>
                                      </p:cBhvr>
                                    </p:animEffect>
                                    <p:set>
                                      <p:cBhvr>
                                        <p:cTn id="179" dur="1" fill="hold">
                                          <p:stCondLst>
                                            <p:cond delay="499"/>
                                          </p:stCondLst>
                                        </p:cTn>
                                        <p:tgtEl>
                                          <p:spTgt spid="10"/>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5"/>
                                        </p:tgtEl>
                                      </p:cBhvr>
                                    </p:animEffect>
                                    <p:set>
                                      <p:cBhvr>
                                        <p:cTn id="184" dur="1" fill="hold">
                                          <p:stCondLst>
                                            <p:cond delay="499"/>
                                          </p:stCondLst>
                                        </p:cTn>
                                        <p:tgtEl>
                                          <p:spTgt spid="35"/>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36"/>
                                        </p:tgtEl>
                                      </p:cBhvr>
                                    </p:animEffect>
                                    <p:set>
                                      <p:cBhvr>
                                        <p:cTn id="187" dur="1" fill="hold">
                                          <p:stCondLst>
                                            <p:cond delay="499"/>
                                          </p:stCondLst>
                                        </p:cTn>
                                        <p:tgtEl>
                                          <p:spTgt spid="36"/>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34"/>
                                        </p:tgtEl>
                                      </p:cBhvr>
                                    </p:animEffect>
                                    <p:set>
                                      <p:cBhvr>
                                        <p:cTn id="190" dur="1" fill="hold">
                                          <p:stCondLst>
                                            <p:cond delay="499"/>
                                          </p:stCondLst>
                                        </p:cTn>
                                        <p:tgtEl>
                                          <p:spTgt spid="34"/>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33"/>
                                        </p:tgtEl>
                                      </p:cBhvr>
                                    </p:animEffect>
                                    <p:set>
                                      <p:cBhvr>
                                        <p:cTn id="193" dur="1" fill="hold">
                                          <p:stCondLst>
                                            <p:cond delay="499"/>
                                          </p:stCondLst>
                                        </p:cTn>
                                        <p:tgtEl>
                                          <p:spTgt spid="33"/>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30"/>
                                        </p:tgtEl>
                                        <p:attrNameLst>
                                          <p:attrName>style.visibility</p:attrName>
                                        </p:attrNameLst>
                                      </p:cBhvr>
                                      <p:to>
                                        <p:strVal val="visible"/>
                                      </p:to>
                                    </p:set>
                                    <p:anim calcmode="lin" valueType="num">
                                      <p:cBhvr additive="base">
                                        <p:cTn id="198" dur="500" fill="hold"/>
                                        <p:tgtEl>
                                          <p:spTgt spid="30"/>
                                        </p:tgtEl>
                                        <p:attrNameLst>
                                          <p:attrName>ppt_x</p:attrName>
                                        </p:attrNameLst>
                                      </p:cBhvr>
                                      <p:tavLst>
                                        <p:tav tm="0">
                                          <p:val>
                                            <p:strVal val="#ppt_x"/>
                                          </p:val>
                                        </p:tav>
                                        <p:tav tm="100000">
                                          <p:val>
                                            <p:strVal val="#ppt_x"/>
                                          </p:val>
                                        </p:tav>
                                      </p:tavLst>
                                    </p:anim>
                                    <p:anim calcmode="lin" valueType="num">
                                      <p:cBhvr additive="base">
                                        <p:cTn id="19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nodeType="clickEffect">
                                  <p:stCondLst>
                                    <p:cond delay="0"/>
                                  </p:stCondLst>
                                  <p:childTnLst>
                                    <p:set>
                                      <p:cBhvr>
                                        <p:cTn id="203" dur="1" fill="hold">
                                          <p:stCondLst>
                                            <p:cond delay="0"/>
                                          </p:stCondLst>
                                        </p:cTn>
                                        <p:tgtEl>
                                          <p:spTgt spid="29"/>
                                        </p:tgtEl>
                                        <p:attrNameLst>
                                          <p:attrName>style.visibility</p:attrName>
                                        </p:attrNameLst>
                                      </p:cBhvr>
                                      <p:to>
                                        <p:strVal val="visible"/>
                                      </p:to>
                                    </p:set>
                                    <p:anim calcmode="lin" valueType="num">
                                      <p:cBhvr additive="base">
                                        <p:cTn id="204" dur="500" fill="hold"/>
                                        <p:tgtEl>
                                          <p:spTgt spid="29"/>
                                        </p:tgtEl>
                                        <p:attrNameLst>
                                          <p:attrName>ppt_x</p:attrName>
                                        </p:attrNameLst>
                                      </p:cBhvr>
                                      <p:tavLst>
                                        <p:tav tm="0">
                                          <p:val>
                                            <p:strVal val="#ppt_x"/>
                                          </p:val>
                                        </p:tav>
                                        <p:tav tm="100000">
                                          <p:val>
                                            <p:strVal val="#ppt_x"/>
                                          </p:val>
                                        </p:tav>
                                      </p:tavLst>
                                    </p:anim>
                                    <p:anim calcmode="lin" valueType="num">
                                      <p:cBhvr additive="base">
                                        <p:cTn id="20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nodeType="click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additive="base">
                                        <p:cTn id="210" dur="500" fill="hold"/>
                                        <p:tgtEl>
                                          <p:spTgt spid="31"/>
                                        </p:tgtEl>
                                        <p:attrNameLst>
                                          <p:attrName>ppt_x</p:attrName>
                                        </p:attrNameLst>
                                      </p:cBhvr>
                                      <p:tavLst>
                                        <p:tav tm="0">
                                          <p:val>
                                            <p:strVal val="#ppt_x"/>
                                          </p:val>
                                        </p:tav>
                                        <p:tav tm="100000">
                                          <p:val>
                                            <p:strVal val="#ppt_x"/>
                                          </p:val>
                                        </p:tav>
                                      </p:tavLst>
                                    </p:anim>
                                    <p:anim calcmode="lin" valueType="num">
                                      <p:cBhvr additive="base">
                                        <p:cTn id="211" dur="500" fill="hold"/>
                                        <p:tgtEl>
                                          <p:spTgt spid="31"/>
                                        </p:tgtEl>
                                        <p:attrNameLst>
                                          <p:attrName>ppt_y</p:attrName>
                                        </p:attrNameLst>
                                      </p:cBhvr>
                                      <p:tavLst>
                                        <p:tav tm="0">
                                          <p:val>
                                            <p:strVal val="1+#ppt_h/2"/>
                                          </p:val>
                                        </p:tav>
                                        <p:tav tm="100000">
                                          <p:val>
                                            <p:strVal val="#ppt_y"/>
                                          </p:val>
                                        </p:tav>
                                      </p:tavLst>
                                    </p:anim>
                                  </p:childTnLst>
                                </p:cTn>
                              </p:par>
                              <p:par>
                                <p:cTn id="212" presetID="10" presetClass="exit" presetSubtype="0" fill="hold" nodeType="with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32"/>
                                        </p:tgtEl>
                                        <p:attrNameLst>
                                          <p:attrName>style.visibility</p:attrName>
                                        </p:attrNameLst>
                                      </p:cBhvr>
                                      <p:to>
                                        <p:strVal val="visible"/>
                                      </p:to>
                                    </p:set>
                                    <p:anim calcmode="lin" valueType="num">
                                      <p:cBhvr additive="base">
                                        <p:cTn id="219" dur="500" fill="hold"/>
                                        <p:tgtEl>
                                          <p:spTgt spid="32"/>
                                        </p:tgtEl>
                                        <p:attrNameLst>
                                          <p:attrName>ppt_x</p:attrName>
                                        </p:attrNameLst>
                                      </p:cBhvr>
                                      <p:tavLst>
                                        <p:tav tm="0">
                                          <p:val>
                                            <p:strVal val="#ppt_x"/>
                                          </p:val>
                                        </p:tav>
                                        <p:tav tm="100000">
                                          <p:val>
                                            <p:strVal val="#ppt_x"/>
                                          </p:val>
                                        </p:tav>
                                      </p:tavLst>
                                    </p:anim>
                                    <p:anim calcmode="lin" valueType="num">
                                      <p:cBhvr additive="base">
                                        <p:cTn id="220" dur="500" fill="hold"/>
                                        <p:tgtEl>
                                          <p:spTgt spid="32"/>
                                        </p:tgtEl>
                                        <p:attrNameLst>
                                          <p:attrName>ppt_y</p:attrName>
                                        </p:attrNameLst>
                                      </p:cBhvr>
                                      <p:tavLst>
                                        <p:tav tm="0">
                                          <p:val>
                                            <p:strVal val="1+#ppt_h/2"/>
                                          </p:val>
                                        </p:tav>
                                        <p:tav tm="100000">
                                          <p:val>
                                            <p:strVal val="#ppt_y"/>
                                          </p:val>
                                        </p:tav>
                                      </p:tavLst>
                                    </p:anim>
                                  </p:childTnLst>
                                </p:cTn>
                              </p:par>
                              <p:par>
                                <p:cTn id="221" presetID="10" presetClass="exit" presetSubtype="0" fill="hold" nodeType="withEffect">
                                  <p:stCondLst>
                                    <p:cond delay="0"/>
                                  </p:stCondLst>
                                  <p:childTnLst>
                                    <p:animEffect transition="out" filter="fade">
                                      <p:cBhvr>
                                        <p:cTn id="222" dur="500"/>
                                        <p:tgtEl>
                                          <p:spTgt spid="29"/>
                                        </p:tgtEl>
                                      </p:cBhvr>
                                    </p:animEffect>
                                    <p:set>
                                      <p:cBhvr>
                                        <p:cTn id="223" dur="1" fill="hold">
                                          <p:stCondLst>
                                            <p:cond delay="499"/>
                                          </p:stCondLst>
                                        </p:cTn>
                                        <p:tgtEl>
                                          <p:spTgt spid="29"/>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2" presetClass="entr" presetSubtype="4" fill="hold" nodeType="clickEffect">
                                  <p:stCondLst>
                                    <p:cond delay="0"/>
                                  </p:stCondLst>
                                  <p:childTnLst>
                                    <p:set>
                                      <p:cBhvr>
                                        <p:cTn id="227" dur="1" fill="hold">
                                          <p:stCondLst>
                                            <p:cond delay="0"/>
                                          </p:stCondLst>
                                        </p:cTn>
                                        <p:tgtEl>
                                          <p:spTgt spid="33"/>
                                        </p:tgtEl>
                                        <p:attrNameLst>
                                          <p:attrName>style.visibility</p:attrName>
                                        </p:attrNameLst>
                                      </p:cBhvr>
                                      <p:to>
                                        <p:strVal val="visible"/>
                                      </p:to>
                                    </p:set>
                                    <p:anim calcmode="lin" valueType="num">
                                      <p:cBhvr additive="base">
                                        <p:cTn id="228" dur="500" fill="hold"/>
                                        <p:tgtEl>
                                          <p:spTgt spid="33"/>
                                        </p:tgtEl>
                                        <p:attrNameLst>
                                          <p:attrName>ppt_x</p:attrName>
                                        </p:attrNameLst>
                                      </p:cBhvr>
                                      <p:tavLst>
                                        <p:tav tm="0">
                                          <p:val>
                                            <p:strVal val="#ppt_x"/>
                                          </p:val>
                                        </p:tav>
                                        <p:tav tm="100000">
                                          <p:val>
                                            <p:strVal val="#ppt_x"/>
                                          </p:val>
                                        </p:tav>
                                      </p:tavLst>
                                    </p:anim>
                                    <p:anim calcmode="lin" valueType="num">
                                      <p:cBhvr additive="base">
                                        <p:cTn id="229" dur="500" fill="hold"/>
                                        <p:tgtEl>
                                          <p:spTgt spid="33"/>
                                        </p:tgtEl>
                                        <p:attrNameLst>
                                          <p:attrName>ppt_y</p:attrName>
                                        </p:attrNameLst>
                                      </p:cBhvr>
                                      <p:tavLst>
                                        <p:tav tm="0">
                                          <p:val>
                                            <p:strVal val="1+#ppt_h/2"/>
                                          </p:val>
                                        </p:tav>
                                        <p:tav tm="100000">
                                          <p:val>
                                            <p:strVal val="#ppt_y"/>
                                          </p:val>
                                        </p:tav>
                                      </p:tavLst>
                                    </p:anim>
                                  </p:childTnLst>
                                </p:cTn>
                              </p:par>
                              <p:par>
                                <p:cTn id="230" presetID="10" presetClass="exit" presetSubtype="0" fill="hold" nodeType="withEffect">
                                  <p:stCondLst>
                                    <p:cond delay="0"/>
                                  </p:stCondLst>
                                  <p:childTnLst>
                                    <p:animEffect transition="out" filter="fade">
                                      <p:cBhvr>
                                        <p:cTn id="231" dur="500"/>
                                        <p:tgtEl>
                                          <p:spTgt spid="31"/>
                                        </p:tgtEl>
                                      </p:cBhvr>
                                    </p:animEffect>
                                    <p:set>
                                      <p:cBhvr>
                                        <p:cTn id="232" dur="1" fill="hold">
                                          <p:stCondLst>
                                            <p:cond delay="499"/>
                                          </p:stCondLst>
                                        </p:cTn>
                                        <p:tgtEl>
                                          <p:spTgt spid="31"/>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2" presetClass="entr" presetSubtype="4" fill="hold" nodeType="clickEffect">
                                  <p:stCondLst>
                                    <p:cond delay="0"/>
                                  </p:stCondLst>
                                  <p:childTnLst>
                                    <p:set>
                                      <p:cBhvr>
                                        <p:cTn id="236" dur="1" fill="hold">
                                          <p:stCondLst>
                                            <p:cond delay="0"/>
                                          </p:stCondLst>
                                        </p:cTn>
                                        <p:tgtEl>
                                          <p:spTgt spid="34"/>
                                        </p:tgtEl>
                                        <p:attrNameLst>
                                          <p:attrName>style.visibility</p:attrName>
                                        </p:attrNameLst>
                                      </p:cBhvr>
                                      <p:to>
                                        <p:strVal val="visible"/>
                                      </p:to>
                                    </p:set>
                                    <p:anim calcmode="lin" valueType="num">
                                      <p:cBhvr additive="base">
                                        <p:cTn id="237" dur="500" fill="hold"/>
                                        <p:tgtEl>
                                          <p:spTgt spid="34"/>
                                        </p:tgtEl>
                                        <p:attrNameLst>
                                          <p:attrName>ppt_x</p:attrName>
                                        </p:attrNameLst>
                                      </p:cBhvr>
                                      <p:tavLst>
                                        <p:tav tm="0">
                                          <p:val>
                                            <p:strVal val="#ppt_x"/>
                                          </p:val>
                                        </p:tav>
                                        <p:tav tm="100000">
                                          <p:val>
                                            <p:strVal val="#ppt_x"/>
                                          </p:val>
                                        </p:tav>
                                      </p:tavLst>
                                    </p:anim>
                                    <p:anim calcmode="lin" valueType="num">
                                      <p:cBhvr additive="base">
                                        <p:cTn id="238" dur="500" fill="hold"/>
                                        <p:tgtEl>
                                          <p:spTgt spid="34"/>
                                        </p:tgtEl>
                                        <p:attrNameLst>
                                          <p:attrName>ppt_y</p:attrName>
                                        </p:attrNameLst>
                                      </p:cBhvr>
                                      <p:tavLst>
                                        <p:tav tm="0">
                                          <p:val>
                                            <p:strVal val="1+#ppt_h/2"/>
                                          </p:val>
                                        </p:tav>
                                        <p:tav tm="100000">
                                          <p:val>
                                            <p:strVal val="#ppt_y"/>
                                          </p:val>
                                        </p:tav>
                                      </p:tavLst>
                                    </p:anim>
                                  </p:childTnLst>
                                </p:cTn>
                              </p:par>
                              <p:par>
                                <p:cTn id="239" presetID="10" presetClass="exit" presetSubtype="0" fill="hold" nodeType="withEffect">
                                  <p:stCondLst>
                                    <p:cond delay="0"/>
                                  </p:stCondLst>
                                  <p:childTnLst>
                                    <p:animEffect transition="out" filter="fade">
                                      <p:cBhvr>
                                        <p:cTn id="240" dur="500"/>
                                        <p:tgtEl>
                                          <p:spTgt spid="32"/>
                                        </p:tgtEl>
                                      </p:cBhvr>
                                    </p:animEffect>
                                    <p:set>
                                      <p:cBhvr>
                                        <p:cTn id="241" dur="1" fill="hold">
                                          <p:stCondLst>
                                            <p:cond delay="499"/>
                                          </p:stCondLst>
                                        </p:cTn>
                                        <p:tgtEl>
                                          <p:spTgt spid="32"/>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2" presetClass="entr" presetSubtype="4" fill="hold" nodeType="clickEffect">
                                  <p:stCondLst>
                                    <p:cond delay="0"/>
                                  </p:stCondLst>
                                  <p:childTnLst>
                                    <p:set>
                                      <p:cBhvr>
                                        <p:cTn id="245" dur="1" fill="hold">
                                          <p:stCondLst>
                                            <p:cond delay="0"/>
                                          </p:stCondLst>
                                        </p:cTn>
                                        <p:tgtEl>
                                          <p:spTgt spid="38"/>
                                        </p:tgtEl>
                                        <p:attrNameLst>
                                          <p:attrName>style.visibility</p:attrName>
                                        </p:attrNameLst>
                                      </p:cBhvr>
                                      <p:to>
                                        <p:strVal val="visible"/>
                                      </p:to>
                                    </p:set>
                                    <p:anim calcmode="lin" valueType="num">
                                      <p:cBhvr additive="base">
                                        <p:cTn id="246" dur="500" fill="hold"/>
                                        <p:tgtEl>
                                          <p:spTgt spid="38"/>
                                        </p:tgtEl>
                                        <p:attrNameLst>
                                          <p:attrName>ppt_x</p:attrName>
                                        </p:attrNameLst>
                                      </p:cBhvr>
                                      <p:tavLst>
                                        <p:tav tm="0">
                                          <p:val>
                                            <p:strVal val="#ppt_x"/>
                                          </p:val>
                                        </p:tav>
                                        <p:tav tm="100000">
                                          <p:val>
                                            <p:strVal val="#ppt_x"/>
                                          </p:val>
                                        </p:tav>
                                      </p:tavLst>
                                    </p:anim>
                                    <p:anim calcmode="lin" valueType="num">
                                      <p:cBhvr additive="base">
                                        <p:cTn id="24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2" presetClass="entr" presetSubtype="4" fill="hold" nodeType="clickEffect">
                                  <p:stCondLst>
                                    <p:cond delay="0"/>
                                  </p:stCondLst>
                                  <p:childTnLst>
                                    <p:set>
                                      <p:cBhvr>
                                        <p:cTn id="251" dur="1" fill="hold">
                                          <p:stCondLst>
                                            <p:cond delay="0"/>
                                          </p:stCondLst>
                                        </p:cTn>
                                        <p:tgtEl>
                                          <p:spTgt spid="39"/>
                                        </p:tgtEl>
                                        <p:attrNameLst>
                                          <p:attrName>style.visibility</p:attrName>
                                        </p:attrNameLst>
                                      </p:cBhvr>
                                      <p:to>
                                        <p:strVal val="visible"/>
                                      </p:to>
                                    </p:set>
                                    <p:anim calcmode="lin" valueType="num">
                                      <p:cBhvr additive="base">
                                        <p:cTn id="252" dur="500" fill="hold"/>
                                        <p:tgtEl>
                                          <p:spTgt spid="39"/>
                                        </p:tgtEl>
                                        <p:attrNameLst>
                                          <p:attrName>ppt_x</p:attrName>
                                        </p:attrNameLst>
                                      </p:cBhvr>
                                      <p:tavLst>
                                        <p:tav tm="0">
                                          <p:val>
                                            <p:strVal val="#ppt_x"/>
                                          </p:val>
                                        </p:tav>
                                        <p:tav tm="100000">
                                          <p:val>
                                            <p:strVal val="#ppt_x"/>
                                          </p:val>
                                        </p:tav>
                                      </p:tavLst>
                                    </p:anim>
                                    <p:anim calcmode="lin" valueType="num">
                                      <p:cBhvr additive="base">
                                        <p:cTn id="25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54" fill="hold">
                      <p:stCondLst>
                        <p:cond delay="indefinite"/>
                      </p:stCondLst>
                      <p:childTnLst>
                        <p:par>
                          <p:cTn id="255" fill="hold">
                            <p:stCondLst>
                              <p:cond delay="0"/>
                            </p:stCondLst>
                            <p:childTnLst>
                              <p:par>
                                <p:cTn id="256" presetID="10" presetClass="exit" presetSubtype="0" fill="hold" nodeType="clickEffect">
                                  <p:stCondLst>
                                    <p:cond delay="0"/>
                                  </p:stCondLst>
                                  <p:childTnLst>
                                    <p:animEffect transition="out" filter="fade">
                                      <p:cBhvr>
                                        <p:cTn id="257" dur="500"/>
                                        <p:tgtEl>
                                          <p:spTgt spid="37"/>
                                        </p:tgtEl>
                                      </p:cBhvr>
                                    </p:animEffect>
                                    <p:set>
                                      <p:cBhvr>
                                        <p:cTn id="258" dur="1" fill="hold">
                                          <p:stCondLst>
                                            <p:cond delay="499"/>
                                          </p:stCondLst>
                                        </p:cTn>
                                        <p:tgtEl>
                                          <p:spTgt spid="37"/>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0" presetClass="exit" presetSubtype="0" fill="hold" nodeType="clickEffect">
                                  <p:stCondLst>
                                    <p:cond delay="0"/>
                                  </p:stCondLst>
                                  <p:childTnLst>
                                    <p:animEffect transition="out" filter="fade">
                                      <p:cBhvr>
                                        <p:cTn id="262" dur="500"/>
                                        <p:tgtEl>
                                          <p:spTgt spid="33"/>
                                        </p:tgtEl>
                                      </p:cBhvr>
                                    </p:animEffect>
                                    <p:set>
                                      <p:cBhvr>
                                        <p:cTn id="263" dur="1" fill="hold">
                                          <p:stCondLst>
                                            <p:cond delay="499"/>
                                          </p:stCondLst>
                                        </p:cTn>
                                        <p:tgtEl>
                                          <p:spTgt spid="33"/>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34"/>
                                        </p:tgtEl>
                                      </p:cBhvr>
                                    </p:animEffect>
                                    <p:set>
                                      <p:cBhvr>
                                        <p:cTn id="266" dur="1" fill="hold">
                                          <p:stCondLst>
                                            <p:cond delay="499"/>
                                          </p:stCondLst>
                                        </p:cTn>
                                        <p:tgtEl>
                                          <p:spTgt spid="34"/>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39"/>
                                        </p:tgtEl>
                                      </p:cBhvr>
                                    </p:animEffect>
                                    <p:set>
                                      <p:cBhvr>
                                        <p:cTn id="269" dur="1" fill="hold">
                                          <p:stCondLst>
                                            <p:cond delay="499"/>
                                          </p:stCondLst>
                                        </p:cTn>
                                        <p:tgtEl>
                                          <p:spTgt spid="39"/>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10" presetClass="exit" presetSubtype="0" fill="hold" grpId="0" nodeType="clickEffect">
                                  <p:stCondLst>
                                    <p:cond delay="0"/>
                                  </p:stCondLst>
                                  <p:childTnLst>
                                    <p:animEffect transition="out" filter="fade">
                                      <p:cBhvr>
                                        <p:cTn id="273" dur="500"/>
                                        <p:tgtEl>
                                          <p:spTgt spid="11"/>
                                        </p:tgtEl>
                                      </p:cBhvr>
                                    </p:animEffect>
                                    <p:set>
                                      <p:cBhvr>
                                        <p:cTn id="274" dur="1" fill="hold">
                                          <p:stCondLst>
                                            <p:cond delay="499"/>
                                          </p:stCondLst>
                                        </p:cTn>
                                        <p:tgtEl>
                                          <p:spTgt spid="11"/>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38"/>
                                        </p:tgtEl>
                                      </p:cBhvr>
                                    </p:animEffect>
                                    <p:set>
                                      <p:cBhvr>
                                        <p:cTn id="277" dur="1" fill="hold">
                                          <p:stCondLst>
                                            <p:cond delay="499"/>
                                          </p:stCondLst>
                                        </p:cTn>
                                        <p:tgtEl>
                                          <p:spTgt spid="38"/>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2" presetClass="entr" presetSubtype="4" fill="hold" nodeType="clickEffect">
                                  <p:stCondLst>
                                    <p:cond delay="0"/>
                                  </p:stCondLst>
                                  <p:childTnLst>
                                    <p:set>
                                      <p:cBhvr>
                                        <p:cTn id="281" dur="1" fill="hold">
                                          <p:stCondLst>
                                            <p:cond delay="0"/>
                                          </p:stCondLst>
                                        </p:cTn>
                                        <p:tgtEl>
                                          <p:spTgt spid="42"/>
                                        </p:tgtEl>
                                        <p:attrNameLst>
                                          <p:attrName>style.visibility</p:attrName>
                                        </p:attrNameLst>
                                      </p:cBhvr>
                                      <p:to>
                                        <p:strVal val="visible"/>
                                      </p:to>
                                    </p:set>
                                    <p:anim calcmode="lin" valueType="num">
                                      <p:cBhvr additive="base">
                                        <p:cTn id="282" dur="500" fill="hold"/>
                                        <p:tgtEl>
                                          <p:spTgt spid="42"/>
                                        </p:tgtEl>
                                        <p:attrNameLst>
                                          <p:attrName>ppt_x</p:attrName>
                                        </p:attrNameLst>
                                      </p:cBhvr>
                                      <p:tavLst>
                                        <p:tav tm="0">
                                          <p:val>
                                            <p:strVal val="#ppt_x"/>
                                          </p:val>
                                        </p:tav>
                                        <p:tav tm="100000">
                                          <p:val>
                                            <p:strVal val="#ppt_x"/>
                                          </p:val>
                                        </p:tav>
                                      </p:tavLst>
                                    </p:anim>
                                    <p:anim calcmode="lin" valueType="num">
                                      <p:cBhvr additive="base">
                                        <p:cTn id="28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grpId="0" nodeType="clickEffect">
                                  <p:stCondLst>
                                    <p:cond delay="0"/>
                                  </p:stCondLst>
                                  <p:childTnLst>
                                    <p:set>
                                      <p:cBhvr>
                                        <p:cTn id="287" dur="1" fill="hold">
                                          <p:stCondLst>
                                            <p:cond delay="0"/>
                                          </p:stCondLst>
                                        </p:cTn>
                                        <p:tgtEl>
                                          <p:spTgt spid="43"/>
                                        </p:tgtEl>
                                        <p:attrNameLst>
                                          <p:attrName>style.visibility</p:attrName>
                                        </p:attrNameLst>
                                      </p:cBhvr>
                                      <p:to>
                                        <p:strVal val="visible"/>
                                      </p:to>
                                    </p:set>
                                    <p:animEffect transition="in" filter="fade">
                                      <p:cBhvr>
                                        <p:cTn id="288" dur="500"/>
                                        <p:tgtEl>
                                          <p:spTgt spid="43"/>
                                        </p:tgtEl>
                                      </p:cBhvr>
                                    </p:animEffect>
                                  </p:childTnLst>
                                </p:cTn>
                              </p:par>
                            </p:childTnLst>
                          </p:cTn>
                        </p:par>
                      </p:childTnLst>
                    </p:cTn>
                  </p:par>
                  <p:par>
                    <p:cTn id="289" fill="hold">
                      <p:stCondLst>
                        <p:cond delay="indefinite"/>
                      </p:stCondLst>
                      <p:childTnLst>
                        <p:par>
                          <p:cTn id="290" fill="hold">
                            <p:stCondLst>
                              <p:cond delay="0"/>
                            </p:stCondLst>
                            <p:childTnLst>
                              <p:par>
                                <p:cTn id="291" presetID="10" presetClass="entr" presetSubtype="0" fill="hold" grpId="0" nodeType="click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fade">
                                      <p:cBhvr>
                                        <p:cTn id="29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p:bldP spid="18" grpId="0"/>
      <p:bldP spid="20" grpId="0" animBg="1"/>
      <p:bldP spid="21" grpId="0" animBg="1"/>
      <p:bldP spid="43" grpId="0" animBg="1"/>
      <p:bldP spid="4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0885" y="3894518"/>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3" name="TextBox 2"/>
          <p:cNvSpPr txBox="1"/>
          <p:nvPr/>
        </p:nvSpPr>
        <p:spPr>
          <a:xfrm>
            <a:off x="3114492" y="3894518"/>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4" name="TextBox 3"/>
          <p:cNvSpPr txBox="1"/>
          <p:nvPr/>
        </p:nvSpPr>
        <p:spPr>
          <a:xfrm>
            <a:off x="5197058" y="3894518"/>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5" name="TextBox 4"/>
          <p:cNvSpPr txBox="1"/>
          <p:nvPr/>
        </p:nvSpPr>
        <p:spPr>
          <a:xfrm>
            <a:off x="5670665" y="3894518"/>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6" name="TextBox 5"/>
          <p:cNvSpPr txBox="1"/>
          <p:nvPr/>
        </p:nvSpPr>
        <p:spPr>
          <a:xfrm>
            <a:off x="7703364" y="3894518"/>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cxnSp>
        <p:nvCxnSpPr>
          <p:cNvPr id="8" name="Straight Arrow Connector 7"/>
          <p:cNvCxnSpPr/>
          <p:nvPr/>
        </p:nvCxnSpPr>
        <p:spPr>
          <a:xfrm>
            <a:off x="1496630" y="4103838"/>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394364" y="4112142"/>
            <a:ext cx="1336033"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950536" y="4112142"/>
            <a:ext cx="1254055"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477580" y="4112142"/>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114493" y="4157862"/>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663715" y="4149792"/>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181793" y="4150242"/>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210925" y="3894519"/>
            <a:ext cx="440372" cy="523220"/>
          </a:xfrm>
          <a:prstGeom prst="rect">
            <a:avLst/>
          </a:prstGeom>
          <a:noFill/>
          <a:ln>
            <a:solidFill>
              <a:srgbClr val="FF0000"/>
            </a:solidFill>
          </a:ln>
        </p:spPr>
        <p:txBody>
          <a:bodyPr wrap="square" rtlCol="0">
            <a:spAutoFit/>
          </a:bodyPr>
          <a:lstStyle/>
          <a:p>
            <a:r>
              <a:rPr lang="en-US" sz="2800" dirty="0" smtClean="0"/>
              <a:t>      </a:t>
            </a:r>
            <a:endParaRPr lang="en-US" sz="2800" dirty="0"/>
          </a:p>
        </p:txBody>
      </p:sp>
      <p:sp>
        <p:nvSpPr>
          <p:cNvPr id="16" name="TextBox 15"/>
          <p:cNvSpPr txBox="1"/>
          <p:nvPr/>
        </p:nvSpPr>
        <p:spPr>
          <a:xfrm>
            <a:off x="7229757" y="3894518"/>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sp>
        <p:nvSpPr>
          <p:cNvPr id="17" name="TextBox 16"/>
          <p:cNvSpPr txBox="1"/>
          <p:nvPr/>
        </p:nvSpPr>
        <p:spPr>
          <a:xfrm>
            <a:off x="4736763" y="3886898"/>
            <a:ext cx="462381" cy="532574"/>
          </a:xfrm>
          <a:prstGeom prst="rect">
            <a:avLst/>
          </a:prstGeom>
          <a:noFill/>
          <a:ln>
            <a:solidFill>
              <a:srgbClr val="FF0000"/>
            </a:solidFill>
          </a:ln>
        </p:spPr>
        <p:txBody>
          <a:bodyPr wrap="square" rtlCol="0">
            <a:spAutoFit/>
          </a:bodyPr>
          <a:lstStyle/>
          <a:p>
            <a:r>
              <a:rPr lang="en-US" sz="2800" smtClean="0"/>
              <a:t>      </a:t>
            </a:r>
            <a:endParaRPr lang="en-US" sz="2800" dirty="0"/>
          </a:p>
        </p:txBody>
      </p:sp>
      <p:cxnSp>
        <p:nvCxnSpPr>
          <p:cNvPr id="18" name="Curved Connector 17"/>
          <p:cNvCxnSpPr>
            <a:endCxn id="4" idx="0"/>
          </p:cNvCxnSpPr>
          <p:nvPr/>
        </p:nvCxnSpPr>
        <p:spPr>
          <a:xfrm rot="10800000">
            <a:off x="3351296" y="3894519"/>
            <a:ext cx="1574220" cy="217625"/>
          </a:xfrm>
          <a:prstGeom prst="curvedConnector4">
            <a:avLst>
              <a:gd name="adj1" fmla="val 1819"/>
              <a:gd name="adj2" fmla="val 2050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692094" y="4098462"/>
            <a:ext cx="304892" cy="369332"/>
          </a:xfrm>
          <a:prstGeom prst="rect">
            <a:avLst/>
          </a:prstGeom>
        </p:spPr>
        <p:txBody>
          <a:bodyPr wrap="none">
            <a:spAutoFit/>
          </a:bodyPr>
          <a:lstStyle/>
          <a:p>
            <a:r>
              <a:rPr lang="en-US" dirty="0">
                <a:solidFill>
                  <a:srgbClr val="FF0000"/>
                </a:solidFill>
              </a:rPr>
              <a:t>X</a:t>
            </a:r>
          </a:p>
        </p:txBody>
      </p:sp>
      <p:sp>
        <p:nvSpPr>
          <p:cNvPr id="20" name="Freeform 19"/>
          <p:cNvSpPr/>
          <p:nvPr/>
        </p:nvSpPr>
        <p:spPr>
          <a:xfrm flipV="1">
            <a:off x="3388929" y="4157862"/>
            <a:ext cx="5850835" cy="795676"/>
          </a:xfrm>
          <a:custGeom>
            <a:avLst/>
            <a:gdLst>
              <a:gd name="connsiteX0" fmla="*/ 0 w 2540275"/>
              <a:gd name="connsiteY0" fmla="*/ 833772 h 833772"/>
              <a:gd name="connsiteX1" fmla="*/ 1349521 w 2540275"/>
              <a:gd name="connsiteY1" fmla="*/ 395 h 833772"/>
              <a:gd name="connsiteX2" fmla="*/ 2540275 w 2540275"/>
              <a:gd name="connsiteY2" fmla="*/ 714718 h 833772"/>
            </a:gdLst>
            <a:ahLst/>
            <a:cxnLst>
              <a:cxn ang="0">
                <a:pos x="connsiteX0" y="connsiteY0"/>
              </a:cxn>
              <a:cxn ang="0">
                <a:pos x="connsiteX1" y="connsiteY1"/>
              </a:cxn>
              <a:cxn ang="0">
                <a:pos x="connsiteX2" y="connsiteY2"/>
              </a:cxn>
            </a:cxnLst>
            <a:rect l="l" t="t" r="r" b="b"/>
            <a:pathLst>
              <a:path w="2540275" h="833772">
                <a:moveTo>
                  <a:pt x="0" y="833772"/>
                </a:moveTo>
                <a:cubicBezTo>
                  <a:pt x="463071" y="427004"/>
                  <a:pt x="926142" y="20237"/>
                  <a:pt x="1349521" y="395"/>
                </a:cubicBezTo>
                <a:cubicBezTo>
                  <a:pt x="1772900" y="-19447"/>
                  <a:pt x="2540275" y="714718"/>
                  <a:pt x="2540275" y="714718"/>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9700059" y="3841317"/>
            <a:ext cx="473607" cy="523220"/>
          </a:xfrm>
          <a:prstGeom prst="rect">
            <a:avLst/>
          </a:prstGeom>
          <a:noFill/>
          <a:ln>
            <a:solidFill>
              <a:srgbClr val="FF0000"/>
            </a:solidFill>
          </a:ln>
        </p:spPr>
        <p:txBody>
          <a:bodyPr wrap="square" rtlCol="0">
            <a:spAutoFit/>
          </a:bodyPr>
          <a:lstStyle/>
          <a:p>
            <a:r>
              <a:rPr lang="en-US" sz="2800" dirty="0" smtClean="0"/>
              <a:t> E     </a:t>
            </a:r>
            <a:endParaRPr lang="en-US" sz="2800" dirty="0"/>
          </a:p>
        </p:txBody>
      </p:sp>
      <p:sp>
        <p:nvSpPr>
          <p:cNvPr id="22" name="TextBox 21"/>
          <p:cNvSpPr txBox="1"/>
          <p:nvPr/>
        </p:nvSpPr>
        <p:spPr>
          <a:xfrm>
            <a:off x="10173666" y="3845440"/>
            <a:ext cx="554609" cy="523220"/>
          </a:xfrm>
          <a:prstGeom prst="rect">
            <a:avLst/>
          </a:prstGeom>
          <a:noFill/>
          <a:ln>
            <a:solidFill>
              <a:srgbClr val="FF0000"/>
            </a:solidFill>
          </a:ln>
        </p:spPr>
        <p:txBody>
          <a:bodyPr wrap="none" rtlCol="0">
            <a:spAutoFit/>
          </a:bodyPr>
          <a:lstStyle/>
          <a:p>
            <a:r>
              <a:rPr lang="en-US" sz="2800" dirty="0" smtClean="0">
                <a:ln>
                  <a:solidFill>
                    <a:schemeClr val="bg1"/>
                  </a:solidFill>
                </a:ln>
              </a:rPr>
              <a:t> </a:t>
            </a:r>
            <a:r>
              <a:rPr lang="en-US" sz="2800" dirty="0" smtClean="0">
                <a:ln>
                  <a:solidFill>
                    <a:schemeClr val="bg1"/>
                  </a:solidFill>
                </a:ln>
                <a:solidFill>
                  <a:schemeClr val="bg1"/>
                </a:solidFill>
              </a:rPr>
              <a:t>–-</a:t>
            </a:r>
            <a:r>
              <a:rPr lang="en-US" sz="2800" dirty="0" smtClean="0"/>
              <a:t>     </a:t>
            </a:r>
            <a:endParaRPr lang="en-US" sz="2800" dirty="0"/>
          </a:p>
        </p:txBody>
      </p:sp>
      <p:cxnSp>
        <p:nvCxnSpPr>
          <p:cNvPr id="23" name="Straight Arrow Connector 22"/>
          <p:cNvCxnSpPr/>
          <p:nvPr/>
        </p:nvCxnSpPr>
        <p:spPr>
          <a:xfrm>
            <a:off x="10549972" y="4067123"/>
            <a:ext cx="71429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0178488" y="4101164"/>
            <a:ext cx="279871" cy="2616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9226452" y="3845440"/>
            <a:ext cx="468747" cy="524954"/>
          </a:xfrm>
          <a:prstGeom prst="rect">
            <a:avLst/>
          </a:prstGeom>
          <a:noFill/>
          <a:ln>
            <a:solidFill>
              <a:srgbClr val="FF0000"/>
            </a:solidFill>
          </a:ln>
        </p:spPr>
        <p:txBody>
          <a:bodyPr wrap="square" rtlCol="0">
            <a:spAutoFit/>
          </a:bodyPr>
          <a:lstStyle/>
          <a:p>
            <a:r>
              <a:rPr lang="en-US" sz="2800" smtClean="0"/>
              <a:t>      </a:t>
            </a:r>
            <a:endParaRPr lang="en-US" sz="2800" dirty="0"/>
          </a:p>
        </p:txBody>
      </p:sp>
      <p:cxnSp>
        <p:nvCxnSpPr>
          <p:cNvPr id="26" name="Curved Connector 25"/>
          <p:cNvCxnSpPr/>
          <p:nvPr/>
        </p:nvCxnSpPr>
        <p:spPr>
          <a:xfrm rot="10800000">
            <a:off x="5889910" y="3909307"/>
            <a:ext cx="1574220" cy="217625"/>
          </a:xfrm>
          <a:prstGeom prst="curvedConnector4">
            <a:avLst>
              <a:gd name="adj1" fmla="val 1819"/>
              <a:gd name="adj2" fmla="val 2050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232043" y="4107050"/>
            <a:ext cx="304892" cy="369332"/>
          </a:xfrm>
          <a:prstGeom prst="rect">
            <a:avLst/>
          </a:prstGeom>
        </p:spPr>
        <p:txBody>
          <a:bodyPr wrap="none">
            <a:spAutoFit/>
          </a:bodyPr>
          <a:lstStyle/>
          <a:p>
            <a:r>
              <a:rPr lang="en-US" dirty="0">
                <a:solidFill>
                  <a:srgbClr val="FF0000"/>
                </a:solidFill>
              </a:rPr>
              <a:t>X</a:t>
            </a:r>
          </a:p>
        </p:txBody>
      </p:sp>
      <p:sp>
        <p:nvSpPr>
          <p:cNvPr id="28" name="TextBox 27"/>
          <p:cNvSpPr txBox="1"/>
          <p:nvPr/>
        </p:nvSpPr>
        <p:spPr>
          <a:xfrm>
            <a:off x="8178806" y="3891938"/>
            <a:ext cx="511679" cy="523220"/>
          </a:xfrm>
          <a:prstGeom prst="rect">
            <a:avLst/>
          </a:prstGeom>
          <a:noFill/>
          <a:ln>
            <a:solidFill>
              <a:srgbClr val="FF0000"/>
            </a:solidFill>
          </a:ln>
        </p:spPr>
        <p:txBody>
          <a:bodyPr wrap="none" rtlCol="0">
            <a:spAutoFit/>
          </a:bodyPr>
          <a:lstStyle/>
          <a:p>
            <a:r>
              <a:rPr lang="en-US" sz="2800" dirty="0" smtClean="0"/>
              <a:t>    </a:t>
            </a:r>
            <a:endParaRPr lang="en-US" sz="2800" dirty="0"/>
          </a:p>
        </p:txBody>
      </p:sp>
      <p:sp>
        <p:nvSpPr>
          <p:cNvPr id="29" name="Title 1"/>
          <p:cNvSpPr txBox="1">
            <a:spLocks/>
          </p:cNvSpPr>
          <p:nvPr/>
        </p:nvSpPr>
        <p:spPr>
          <a:xfrm>
            <a:off x="633221" y="226456"/>
            <a:ext cx="10804527" cy="77427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solidFill>
                  <a:schemeClr val="accent1"/>
                </a:solidFill>
              </a:rPr>
              <a:t>Memory Reclamation: </a:t>
            </a:r>
            <a:r>
              <a:rPr lang="en-US" smtClean="0">
                <a:solidFill>
                  <a:schemeClr val="accent1"/>
                </a:solidFill>
              </a:rPr>
              <a:t>Hazard </a:t>
            </a:r>
            <a:r>
              <a:rPr lang="en-US" dirty="0" smtClean="0">
                <a:solidFill>
                  <a:schemeClr val="accent1"/>
                </a:solidFill>
              </a:rPr>
              <a:t>pointers (HPs)</a:t>
            </a:r>
            <a:endParaRPr lang="en-US" dirty="0">
              <a:solidFill>
                <a:schemeClr val="accent1"/>
              </a:solidFill>
            </a:endParaRPr>
          </a:p>
        </p:txBody>
      </p:sp>
      <p:sp>
        <p:nvSpPr>
          <p:cNvPr id="30" name="Content Placeholder 2"/>
          <p:cNvSpPr txBox="1">
            <a:spLocks/>
          </p:cNvSpPr>
          <p:nvPr/>
        </p:nvSpPr>
        <p:spPr>
          <a:xfrm>
            <a:off x="633220" y="1046720"/>
            <a:ext cx="10992723" cy="188583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en-US" sz="2400" dirty="0" smtClean="0"/>
              <a:t>must acquire a </a:t>
            </a:r>
            <a:r>
              <a:rPr lang="en-US" sz="2400" dirty="0"/>
              <a:t>hazard pointer </a:t>
            </a:r>
            <a:r>
              <a:rPr lang="en-US" sz="2400" dirty="0" smtClean="0"/>
              <a:t>to a node n before accessing it</a:t>
            </a:r>
          </a:p>
          <a:p>
            <a:pPr>
              <a:buFont typeface="Arial" pitchFamily="34" charset="0"/>
              <a:buChar char="•"/>
            </a:pPr>
            <a:r>
              <a:rPr lang="en-US" sz="2400" dirty="0" smtClean="0"/>
              <a:t> cannot acquire a </a:t>
            </a:r>
            <a:r>
              <a:rPr lang="en-US" sz="2400" dirty="0"/>
              <a:t>hazard pointer </a:t>
            </a:r>
            <a:r>
              <a:rPr lang="en-US" sz="2400" dirty="0" smtClean="0"/>
              <a:t>to a node after it is retired</a:t>
            </a:r>
          </a:p>
          <a:p>
            <a:pPr>
              <a:buFont typeface="Arial" pitchFamily="34" charset="0"/>
              <a:buChar char="•"/>
            </a:pPr>
            <a:r>
              <a:rPr lang="en-US" sz="2400" dirty="0" smtClean="0"/>
              <a:t> </a:t>
            </a:r>
            <a:r>
              <a:rPr lang="en-US" sz="2400" dirty="0"/>
              <a:t>cannot acquire a hazard pointer to a </a:t>
            </a:r>
            <a:r>
              <a:rPr lang="en-US" sz="2400" dirty="0" smtClean="0"/>
              <a:t>node </a:t>
            </a:r>
            <a:r>
              <a:rPr lang="en-US" sz="2400" dirty="0"/>
              <a:t>reached by following a </a:t>
            </a:r>
            <a:r>
              <a:rPr lang="en-US" sz="2400" dirty="0" smtClean="0"/>
              <a:t>backlink</a:t>
            </a:r>
          </a:p>
          <a:p>
            <a:pPr marL="0" indent="0">
              <a:buNone/>
            </a:pPr>
            <a:r>
              <a:rPr lang="en-US" sz="2400" dirty="0"/>
              <a:t> </a:t>
            </a:r>
            <a:r>
              <a:rPr lang="en-US" sz="2400" dirty="0" smtClean="0">
                <a:solidFill>
                  <a:schemeClr val="accent1"/>
                </a:solidFill>
              </a:rPr>
              <a:t>⇒ </a:t>
            </a:r>
            <a:r>
              <a:rPr lang="en-US" sz="2400" dirty="0" smtClean="0">
                <a:solidFill>
                  <a:schemeClr val="tx1"/>
                </a:solidFill>
              </a:rPr>
              <a:t>must maintain </a:t>
            </a:r>
            <a:r>
              <a:rPr lang="en-US" sz="2400" dirty="0"/>
              <a:t>hazard </a:t>
            </a:r>
            <a:r>
              <a:rPr lang="en-US" sz="2400" dirty="0" smtClean="0"/>
              <a:t>pointer</a:t>
            </a:r>
            <a:r>
              <a:rPr lang="en-US" sz="2400" dirty="0" smtClean="0">
                <a:solidFill>
                  <a:schemeClr val="tx1"/>
                </a:solidFill>
              </a:rPr>
              <a:t>s to all nodes it has encountered in the search</a:t>
            </a:r>
            <a:endParaRPr lang="en-US" sz="2400" dirty="0">
              <a:solidFill>
                <a:schemeClr val="accent1"/>
              </a:solidFill>
            </a:endParaRPr>
          </a:p>
        </p:txBody>
      </p:sp>
    </p:spTree>
    <p:extLst>
      <p:ext uri="{BB962C8B-B14F-4D97-AF65-F5344CB8AC3E}">
        <p14:creationId xmlns:p14="http://schemas.microsoft.com/office/powerpoint/2010/main" val="3751696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4191000" y="3407699"/>
            <a:ext cx="3886200" cy="28516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Example execution</a:t>
            </a:r>
            <a:br>
              <a:rPr lang="en-US" dirty="0"/>
            </a:br>
            <a:r>
              <a:rPr lang="en-US" sz="1600" dirty="0"/>
              <a:t/>
            </a:r>
            <a:br>
              <a:rPr lang="en-US" sz="1600"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63" name="Rounded Rectangle 62"/>
          <p:cNvSpPr/>
          <p:nvPr/>
        </p:nvSpPr>
        <p:spPr>
          <a:xfrm>
            <a:off x="4191000" y="3820965"/>
            <a:ext cx="3886200" cy="2438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4294967295"/>
          </p:nvPr>
        </p:nvSpPr>
        <p:spPr>
          <a:xfrm>
            <a:off x="603785" y="858268"/>
            <a:ext cx="10671741" cy="2327235"/>
          </a:xfrm>
        </p:spPr>
        <p:txBody>
          <a:bodyPr>
            <a:normAutofit/>
          </a:bodyPr>
          <a:lstStyle/>
          <a:p>
            <a:pPr>
              <a:buFont typeface="Arial" pitchFamily="34" charset="0"/>
              <a:buChar char="•"/>
            </a:pPr>
            <a:r>
              <a:rPr lang="en-US" dirty="0"/>
              <a:t>The execution is divided into </a:t>
            </a:r>
            <a:r>
              <a:rPr lang="en-US" i="1" dirty="0">
                <a:solidFill>
                  <a:schemeClr val="accent1"/>
                </a:solidFill>
              </a:rPr>
              <a:t>epochs</a:t>
            </a:r>
            <a:r>
              <a:rPr lang="en-US" dirty="0"/>
              <a:t>, and the current epoch number is stored in shared memory</a:t>
            </a:r>
          </a:p>
          <a:p>
            <a:pPr>
              <a:buFont typeface="Arial" pitchFamily="34" charset="0"/>
              <a:buChar char="•"/>
            </a:pPr>
            <a:r>
              <a:rPr lang="en-US" dirty="0"/>
              <a:t>At the start of each operation, a process:</a:t>
            </a:r>
          </a:p>
          <a:p>
            <a:pPr lvl="3">
              <a:buFont typeface="Arial" pitchFamily="34" charset="0"/>
              <a:buChar char="•"/>
            </a:pPr>
            <a:r>
              <a:rPr lang="en-US" sz="2000" dirty="0"/>
              <a:t>reads the current epoch and announces the value it read</a:t>
            </a:r>
          </a:p>
          <a:p>
            <a:pPr lvl="3">
              <a:buFont typeface="Arial" pitchFamily="34" charset="0"/>
              <a:buChar char="•"/>
            </a:pPr>
            <a:r>
              <a:rPr lang="en-US" sz="2000" dirty="0"/>
              <a:t>checks </a:t>
            </a:r>
            <a:r>
              <a:rPr lang="en-US" sz="2000" dirty="0" smtClean="0"/>
              <a:t>whether </a:t>
            </a:r>
            <a:r>
              <a:rPr lang="en-US" sz="2000" dirty="0"/>
              <a:t>all other processes </a:t>
            </a:r>
            <a:r>
              <a:rPr lang="en-US" sz="2000" dirty="0" smtClean="0"/>
              <a:t>have announced </a:t>
            </a:r>
            <a:r>
              <a:rPr lang="en-US" sz="2000" dirty="0"/>
              <a:t>the current </a:t>
            </a:r>
            <a:r>
              <a:rPr lang="en-US" sz="2000" dirty="0" smtClean="0"/>
              <a:t>epoch </a:t>
            </a:r>
            <a:r>
              <a:rPr lang="en-US" sz="2000" dirty="0"/>
              <a:t>and, if so, increments the current epoch</a:t>
            </a:r>
          </a:p>
          <a:p>
            <a:pPr>
              <a:buFont typeface="Arial" pitchFamily="34" charset="0"/>
              <a:buChar char="•"/>
            </a:pPr>
            <a:r>
              <a:rPr lang="en-US" dirty="0"/>
              <a:t>When the current epoch is incremented, any objects retired two epochs ago can safely be freed</a:t>
            </a:r>
          </a:p>
        </p:txBody>
      </p:sp>
      <p:sp>
        <p:nvSpPr>
          <p:cNvPr id="4" name="Flowchart: Process 3"/>
          <p:cNvSpPr/>
          <p:nvPr/>
        </p:nvSpPr>
        <p:spPr>
          <a:xfrm>
            <a:off x="9372600" y="3592365"/>
            <a:ext cx="990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TextBox 4"/>
          <p:cNvSpPr txBox="1"/>
          <p:nvPr/>
        </p:nvSpPr>
        <p:spPr>
          <a:xfrm>
            <a:off x="8686800" y="3223033"/>
            <a:ext cx="1676400" cy="369332"/>
          </a:xfrm>
          <a:prstGeom prst="rect">
            <a:avLst/>
          </a:prstGeom>
          <a:noFill/>
        </p:spPr>
        <p:txBody>
          <a:bodyPr wrap="square" rtlCol="0">
            <a:spAutoFit/>
          </a:bodyPr>
          <a:lstStyle/>
          <a:p>
            <a:pPr algn="r"/>
            <a:r>
              <a:rPr lang="en-US" dirty="0"/>
              <a:t>Current epoch</a:t>
            </a:r>
          </a:p>
        </p:txBody>
      </p:sp>
      <p:sp>
        <p:nvSpPr>
          <p:cNvPr id="7" name="Flowchart: Process 6"/>
          <p:cNvSpPr/>
          <p:nvPr/>
        </p:nvSpPr>
        <p:spPr>
          <a:xfrm>
            <a:off x="9144000" y="4550977"/>
            <a:ext cx="609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 name="Flowchart: Process 7"/>
          <p:cNvSpPr/>
          <p:nvPr/>
        </p:nvSpPr>
        <p:spPr>
          <a:xfrm>
            <a:off x="9753600" y="4550977"/>
            <a:ext cx="609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5" name="TextBox 14"/>
          <p:cNvSpPr txBox="1"/>
          <p:nvPr/>
        </p:nvSpPr>
        <p:spPr>
          <a:xfrm rot="18000000">
            <a:off x="8643277" y="5328948"/>
            <a:ext cx="1198966" cy="381000"/>
          </a:xfrm>
          <a:prstGeom prst="rect">
            <a:avLst/>
          </a:prstGeom>
          <a:noFill/>
        </p:spPr>
        <p:txBody>
          <a:bodyPr wrap="square" rtlCol="0">
            <a:spAutoFit/>
          </a:bodyPr>
          <a:lstStyle/>
          <a:p>
            <a:pPr algn="r"/>
            <a:r>
              <a:rPr lang="en-US" dirty="0"/>
              <a:t>process p</a:t>
            </a:r>
          </a:p>
        </p:txBody>
      </p:sp>
      <p:sp>
        <p:nvSpPr>
          <p:cNvPr id="16" name="TextBox 15"/>
          <p:cNvSpPr txBox="1"/>
          <p:nvPr/>
        </p:nvSpPr>
        <p:spPr>
          <a:xfrm rot="18000000">
            <a:off x="9258357" y="5328948"/>
            <a:ext cx="1198966" cy="381000"/>
          </a:xfrm>
          <a:prstGeom prst="rect">
            <a:avLst/>
          </a:prstGeom>
          <a:noFill/>
        </p:spPr>
        <p:txBody>
          <a:bodyPr wrap="square" rtlCol="0">
            <a:spAutoFit/>
          </a:bodyPr>
          <a:lstStyle/>
          <a:p>
            <a:pPr algn="r"/>
            <a:r>
              <a:rPr lang="en-US" dirty="0"/>
              <a:t>process q</a:t>
            </a:r>
          </a:p>
        </p:txBody>
      </p:sp>
      <p:sp>
        <p:nvSpPr>
          <p:cNvPr id="20" name="TextBox 19"/>
          <p:cNvSpPr txBox="1"/>
          <p:nvPr/>
        </p:nvSpPr>
        <p:spPr>
          <a:xfrm>
            <a:off x="8001000" y="4181645"/>
            <a:ext cx="2362200" cy="369332"/>
          </a:xfrm>
          <a:prstGeom prst="rect">
            <a:avLst/>
          </a:prstGeom>
          <a:noFill/>
        </p:spPr>
        <p:txBody>
          <a:bodyPr wrap="square" rtlCol="0">
            <a:spAutoFit/>
          </a:bodyPr>
          <a:lstStyle/>
          <a:p>
            <a:pPr algn="r"/>
            <a:r>
              <a:rPr lang="en-US" dirty="0"/>
              <a:t>Announced epochs</a:t>
            </a:r>
          </a:p>
        </p:txBody>
      </p:sp>
      <p:sp>
        <p:nvSpPr>
          <p:cNvPr id="29" name="Flowchart: Process 28"/>
          <p:cNvSpPr/>
          <p:nvPr/>
        </p:nvSpPr>
        <p:spPr>
          <a:xfrm>
            <a:off x="4876800" y="4134615"/>
            <a:ext cx="1219200" cy="20739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Flowchart: Process 29"/>
          <p:cNvSpPr/>
          <p:nvPr/>
        </p:nvSpPr>
        <p:spPr>
          <a:xfrm>
            <a:off x="6172200" y="4134615"/>
            <a:ext cx="1219200" cy="2073951"/>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p:cNvSpPr txBox="1"/>
          <p:nvPr/>
        </p:nvSpPr>
        <p:spPr>
          <a:xfrm>
            <a:off x="4648200" y="3773935"/>
            <a:ext cx="1676400" cy="369332"/>
          </a:xfrm>
          <a:prstGeom prst="rect">
            <a:avLst/>
          </a:prstGeom>
          <a:noFill/>
        </p:spPr>
        <p:txBody>
          <a:bodyPr wrap="square" rtlCol="0">
            <a:spAutoFit/>
          </a:bodyPr>
          <a:lstStyle/>
          <a:p>
            <a:pPr algn="ctr"/>
            <a:r>
              <a:rPr lang="en-US" dirty="0"/>
              <a:t>process p</a:t>
            </a:r>
          </a:p>
        </p:txBody>
      </p:sp>
      <p:sp>
        <p:nvSpPr>
          <p:cNvPr id="32" name="TextBox 31"/>
          <p:cNvSpPr txBox="1"/>
          <p:nvPr/>
        </p:nvSpPr>
        <p:spPr>
          <a:xfrm>
            <a:off x="5943600" y="3785603"/>
            <a:ext cx="1676400" cy="369332"/>
          </a:xfrm>
          <a:prstGeom prst="rect">
            <a:avLst/>
          </a:prstGeom>
          <a:noFill/>
        </p:spPr>
        <p:txBody>
          <a:bodyPr wrap="square" rtlCol="0">
            <a:spAutoFit/>
          </a:bodyPr>
          <a:lstStyle/>
          <a:p>
            <a:pPr algn="ctr"/>
            <a:r>
              <a:rPr lang="en-US" dirty="0"/>
              <a:t>process q</a:t>
            </a:r>
          </a:p>
        </p:txBody>
      </p:sp>
      <p:sp>
        <p:nvSpPr>
          <p:cNvPr id="21" name="TextBox 20"/>
          <p:cNvSpPr txBox="1"/>
          <p:nvPr/>
        </p:nvSpPr>
        <p:spPr>
          <a:xfrm>
            <a:off x="4876801" y="4179223"/>
            <a:ext cx="978153" cy="369332"/>
          </a:xfrm>
          <a:prstGeom prst="rect">
            <a:avLst/>
          </a:prstGeom>
          <a:noFill/>
        </p:spPr>
        <p:txBody>
          <a:bodyPr wrap="none" rtlCol="0">
            <a:spAutoFit/>
          </a:bodyPr>
          <a:lstStyle/>
          <a:p>
            <a:r>
              <a:rPr lang="en-US" dirty="0"/>
              <a:t>Insert(a)</a:t>
            </a:r>
          </a:p>
        </p:txBody>
      </p:sp>
      <p:sp>
        <p:nvSpPr>
          <p:cNvPr id="22" name="TextBox 21"/>
          <p:cNvSpPr txBox="1"/>
          <p:nvPr/>
        </p:nvSpPr>
        <p:spPr>
          <a:xfrm>
            <a:off x="4876801" y="4507915"/>
            <a:ext cx="989373" cy="369332"/>
          </a:xfrm>
          <a:prstGeom prst="rect">
            <a:avLst/>
          </a:prstGeom>
          <a:noFill/>
        </p:spPr>
        <p:txBody>
          <a:bodyPr wrap="none" rtlCol="0">
            <a:spAutoFit/>
          </a:bodyPr>
          <a:lstStyle/>
          <a:p>
            <a:r>
              <a:rPr lang="en-US" dirty="0"/>
              <a:t>Insert(b)</a:t>
            </a:r>
          </a:p>
        </p:txBody>
      </p:sp>
      <p:sp>
        <p:nvSpPr>
          <p:cNvPr id="23" name="TextBox 22"/>
          <p:cNvSpPr txBox="1"/>
          <p:nvPr/>
        </p:nvSpPr>
        <p:spPr>
          <a:xfrm>
            <a:off x="4876801" y="4836607"/>
            <a:ext cx="1062855" cy="369332"/>
          </a:xfrm>
          <a:prstGeom prst="rect">
            <a:avLst/>
          </a:prstGeom>
          <a:noFill/>
        </p:spPr>
        <p:txBody>
          <a:bodyPr wrap="none" rtlCol="0">
            <a:spAutoFit/>
          </a:bodyPr>
          <a:lstStyle/>
          <a:p>
            <a:r>
              <a:rPr lang="en-US" dirty="0"/>
              <a:t>Delete(b)</a:t>
            </a:r>
          </a:p>
        </p:txBody>
      </p:sp>
      <p:sp>
        <p:nvSpPr>
          <p:cNvPr id="24" name="TextBox 23"/>
          <p:cNvSpPr txBox="1"/>
          <p:nvPr/>
        </p:nvSpPr>
        <p:spPr>
          <a:xfrm>
            <a:off x="4876801" y="5165299"/>
            <a:ext cx="941283" cy="369332"/>
          </a:xfrm>
          <a:prstGeom prst="rect">
            <a:avLst/>
          </a:prstGeom>
          <a:noFill/>
        </p:spPr>
        <p:txBody>
          <a:bodyPr wrap="none" rtlCol="0">
            <a:spAutoFit/>
          </a:bodyPr>
          <a:lstStyle/>
          <a:p>
            <a:r>
              <a:rPr lang="en-US" dirty="0"/>
              <a:t>Insert(f)</a:t>
            </a:r>
          </a:p>
        </p:txBody>
      </p:sp>
      <p:sp>
        <p:nvSpPr>
          <p:cNvPr id="25" name="TextBox 24"/>
          <p:cNvSpPr txBox="1"/>
          <p:nvPr/>
        </p:nvSpPr>
        <p:spPr>
          <a:xfrm>
            <a:off x="4876801" y="5493991"/>
            <a:ext cx="1014765" cy="369332"/>
          </a:xfrm>
          <a:prstGeom prst="rect">
            <a:avLst/>
          </a:prstGeom>
          <a:noFill/>
        </p:spPr>
        <p:txBody>
          <a:bodyPr wrap="none" rtlCol="0">
            <a:spAutoFit/>
          </a:bodyPr>
          <a:lstStyle/>
          <a:p>
            <a:r>
              <a:rPr lang="en-US" dirty="0"/>
              <a:t>Delete(f)</a:t>
            </a:r>
          </a:p>
        </p:txBody>
      </p:sp>
      <p:sp>
        <p:nvSpPr>
          <p:cNvPr id="33" name="TextBox 32"/>
          <p:cNvSpPr txBox="1"/>
          <p:nvPr/>
        </p:nvSpPr>
        <p:spPr>
          <a:xfrm>
            <a:off x="6172201" y="4179223"/>
            <a:ext cx="977447" cy="369332"/>
          </a:xfrm>
          <a:prstGeom prst="rect">
            <a:avLst/>
          </a:prstGeom>
          <a:noFill/>
        </p:spPr>
        <p:txBody>
          <a:bodyPr wrap="none" rtlCol="0">
            <a:spAutoFit/>
          </a:bodyPr>
          <a:lstStyle/>
          <a:p>
            <a:r>
              <a:rPr lang="en-US" dirty="0"/>
              <a:t>Insert(g)</a:t>
            </a:r>
          </a:p>
        </p:txBody>
      </p:sp>
      <p:sp>
        <p:nvSpPr>
          <p:cNvPr id="34" name="TextBox 33"/>
          <p:cNvSpPr txBox="1"/>
          <p:nvPr/>
        </p:nvSpPr>
        <p:spPr>
          <a:xfrm>
            <a:off x="6172201" y="4507915"/>
            <a:ext cx="982961" cy="369332"/>
          </a:xfrm>
          <a:prstGeom prst="rect">
            <a:avLst/>
          </a:prstGeom>
          <a:noFill/>
        </p:spPr>
        <p:txBody>
          <a:bodyPr wrap="none" rtlCol="0">
            <a:spAutoFit/>
          </a:bodyPr>
          <a:lstStyle/>
          <a:p>
            <a:r>
              <a:rPr lang="en-US" dirty="0"/>
              <a:t>Insert(e)</a:t>
            </a:r>
          </a:p>
        </p:txBody>
      </p:sp>
      <p:sp>
        <p:nvSpPr>
          <p:cNvPr id="35" name="TextBox 34"/>
          <p:cNvSpPr txBox="1"/>
          <p:nvPr/>
        </p:nvSpPr>
        <p:spPr>
          <a:xfrm>
            <a:off x="6172201" y="4836607"/>
            <a:ext cx="965329" cy="369332"/>
          </a:xfrm>
          <a:prstGeom prst="rect">
            <a:avLst/>
          </a:prstGeom>
          <a:noFill/>
        </p:spPr>
        <p:txBody>
          <a:bodyPr wrap="none" rtlCol="0">
            <a:spAutoFit/>
          </a:bodyPr>
          <a:lstStyle/>
          <a:p>
            <a:r>
              <a:rPr lang="en-US" dirty="0"/>
              <a:t>Insert(c)</a:t>
            </a:r>
          </a:p>
        </p:txBody>
      </p:sp>
      <p:sp>
        <p:nvSpPr>
          <p:cNvPr id="36" name="TextBox 35"/>
          <p:cNvSpPr txBox="1"/>
          <p:nvPr/>
        </p:nvSpPr>
        <p:spPr>
          <a:xfrm>
            <a:off x="6172201" y="5165299"/>
            <a:ext cx="1051635" cy="369332"/>
          </a:xfrm>
          <a:prstGeom prst="rect">
            <a:avLst/>
          </a:prstGeom>
          <a:noFill/>
        </p:spPr>
        <p:txBody>
          <a:bodyPr wrap="none" rtlCol="0">
            <a:spAutoFit/>
          </a:bodyPr>
          <a:lstStyle/>
          <a:p>
            <a:r>
              <a:rPr lang="en-US" dirty="0"/>
              <a:t>Delete(a)</a:t>
            </a:r>
          </a:p>
        </p:txBody>
      </p:sp>
      <p:sp>
        <p:nvSpPr>
          <p:cNvPr id="37" name="TextBox 36"/>
          <p:cNvSpPr txBox="1"/>
          <p:nvPr/>
        </p:nvSpPr>
        <p:spPr>
          <a:xfrm>
            <a:off x="6172201" y="5493991"/>
            <a:ext cx="989373" cy="369332"/>
          </a:xfrm>
          <a:prstGeom prst="rect">
            <a:avLst/>
          </a:prstGeom>
          <a:noFill/>
        </p:spPr>
        <p:txBody>
          <a:bodyPr wrap="none" rtlCol="0">
            <a:spAutoFit/>
          </a:bodyPr>
          <a:lstStyle/>
          <a:p>
            <a:r>
              <a:rPr lang="en-US" dirty="0"/>
              <a:t>Insert(b)</a:t>
            </a:r>
          </a:p>
        </p:txBody>
      </p:sp>
      <p:sp>
        <p:nvSpPr>
          <p:cNvPr id="38" name="TextBox 37"/>
          <p:cNvSpPr txBox="1"/>
          <p:nvPr/>
        </p:nvSpPr>
        <p:spPr>
          <a:xfrm>
            <a:off x="6172201" y="5822683"/>
            <a:ext cx="989373" cy="369332"/>
          </a:xfrm>
          <a:prstGeom prst="rect">
            <a:avLst/>
          </a:prstGeom>
          <a:noFill/>
        </p:spPr>
        <p:txBody>
          <a:bodyPr wrap="none" rtlCol="0">
            <a:spAutoFit/>
          </a:bodyPr>
          <a:lstStyle/>
          <a:p>
            <a:r>
              <a:rPr lang="en-US" dirty="0"/>
              <a:t>Insert(d)</a:t>
            </a:r>
          </a:p>
        </p:txBody>
      </p:sp>
      <p:sp>
        <p:nvSpPr>
          <p:cNvPr id="39" name="Flowchart: Process 38"/>
          <p:cNvSpPr/>
          <p:nvPr/>
        </p:nvSpPr>
        <p:spPr>
          <a:xfrm>
            <a:off x="9144000" y="4542325"/>
            <a:ext cx="609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0" name="Flowchart: Process 39"/>
          <p:cNvSpPr/>
          <p:nvPr/>
        </p:nvSpPr>
        <p:spPr>
          <a:xfrm>
            <a:off x="9753600" y="4542325"/>
            <a:ext cx="609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 name="Flowchart: Process 40"/>
          <p:cNvSpPr/>
          <p:nvPr/>
        </p:nvSpPr>
        <p:spPr>
          <a:xfrm>
            <a:off x="9372600" y="3592365"/>
            <a:ext cx="990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2" name="Flowchart: Process 41"/>
          <p:cNvSpPr/>
          <p:nvPr/>
        </p:nvSpPr>
        <p:spPr>
          <a:xfrm>
            <a:off x="9753600" y="4542325"/>
            <a:ext cx="609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3" name="Flowchart: Process 42"/>
          <p:cNvSpPr/>
          <p:nvPr/>
        </p:nvSpPr>
        <p:spPr>
          <a:xfrm>
            <a:off x="9144000" y="4542325"/>
            <a:ext cx="609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Flowchart: Process 43"/>
          <p:cNvSpPr/>
          <p:nvPr/>
        </p:nvSpPr>
        <p:spPr>
          <a:xfrm>
            <a:off x="9372600" y="3592365"/>
            <a:ext cx="990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Flowchart: Process 44"/>
          <p:cNvSpPr/>
          <p:nvPr/>
        </p:nvSpPr>
        <p:spPr>
          <a:xfrm>
            <a:off x="9144000" y="4547405"/>
            <a:ext cx="609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6" name="Flowchart: Process 45"/>
          <p:cNvSpPr/>
          <p:nvPr/>
        </p:nvSpPr>
        <p:spPr>
          <a:xfrm>
            <a:off x="9753600" y="4542325"/>
            <a:ext cx="609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Flowchart: Process 46"/>
          <p:cNvSpPr/>
          <p:nvPr/>
        </p:nvSpPr>
        <p:spPr>
          <a:xfrm>
            <a:off x="9372600" y="3592365"/>
            <a:ext cx="9906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9" name="Flowchart: Process 48"/>
          <p:cNvSpPr/>
          <p:nvPr/>
        </p:nvSpPr>
        <p:spPr>
          <a:xfrm>
            <a:off x="4495800" y="4134615"/>
            <a:ext cx="381000" cy="373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2" name="Flowchart: Process 51"/>
          <p:cNvSpPr/>
          <p:nvPr/>
        </p:nvSpPr>
        <p:spPr>
          <a:xfrm>
            <a:off x="4495800" y="5165855"/>
            <a:ext cx="381000" cy="373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3" name="Flowchart: Process 52"/>
          <p:cNvSpPr/>
          <p:nvPr/>
        </p:nvSpPr>
        <p:spPr>
          <a:xfrm>
            <a:off x="4495800" y="5493595"/>
            <a:ext cx="381000" cy="373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5" name="Flowchart: Process 54"/>
          <p:cNvSpPr/>
          <p:nvPr/>
        </p:nvSpPr>
        <p:spPr>
          <a:xfrm>
            <a:off x="7391400" y="4129535"/>
            <a:ext cx="381000" cy="373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6" name="Flowchart: Process 55"/>
          <p:cNvSpPr/>
          <p:nvPr/>
        </p:nvSpPr>
        <p:spPr>
          <a:xfrm>
            <a:off x="7391400" y="4487755"/>
            <a:ext cx="381000" cy="373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0" name="Flowchart: Process 59"/>
          <p:cNvSpPr/>
          <p:nvPr/>
        </p:nvSpPr>
        <p:spPr>
          <a:xfrm>
            <a:off x="7391400" y="5828875"/>
            <a:ext cx="381000" cy="373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1" name="Rounded Rectangle 60"/>
          <p:cNvSpPr/>
          <p:nvPr/>
        </p:nvSpPr>
        <p:spPr>
          <a:xfrm>
            <a:off x="1762760" y="4181645"/>
            <a:ext cx="2209800" cy="19418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Retired Objects</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64" name="Flowchart: Process 63"/>
          <p:cNvSpPr/>
          <p:nvPr/>
        </p:nvSpPr>
        <p:spPr>
          <a:xfrm>
            <a:off x="2209800" y="4770925"/>
            <a:ext cx="533400" cy="4350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a:t>
            </a:r>
          </a:p>
        </p:txBody>
      </p:sp>
      <p:sp>
        <p:nvSpPr>
          <p:cNvPr id="65" name="Flowchart: Process 64"/>
          <p:cNvSpPr/>
          <p:nvPr/>
        </p:nvSpPr>
        <p:spPr>
          <a:xfrm>
            <a:off x="3048000" y="4803766"/>
            <a:ext cx="533400" cy="4350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a,2</a:t>
            </a:r>
          </a:p>
        </p:txBody>
      </p:sp>
      <p:sp>
        <p:nvSpPr>
          <p:cNvPr id="66" name="Flowchart: Process 65"/>
          <p:cNvSpPr/>
          <p:nvPr/>
        </p:nvSpPr>
        <p:spPr>
          <a:xfrm>
            <a:off x="2608580" y="5428309"/>
            <a:ext cx="533400" cy="4350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sp>
        <p:nvSpPr>
          <p:cNvPr id="9" name="Rectangle 8"/>
          <p:cNvSpPr/>
          <p:nvPr/>
        </p:nvSpPr>
        <p:spPr>
          <a:xfrm>
            <a:off x="549154" y="207405"/>
            <a:ext cx="10726372" cy="646331"/>
          </a:xfrm>
          <a:prstGeom prst="rect">
            <a:avLst/>
          </a:prstGeom>
        </p:spPr>
        <p:txBody>
          <a:bodyPr wrap="square">
            <a:spAutoFit/>
          </a:bodyPr>
          <a:lstStyle/>
          <a:p>
            <a:r>
              <a:rPr lang="en-US" sz="3600" dirty="0" smtClean="0">
                <a:solidFill>
                  <a:schemeClr val="accent1"/>
                </a:solidFill>
              </a:rPr>
              <a:t>Epoch-based Memory Reclamation </a:t>
            </a:r>
            <a:r>
              <a:rPr lang="en-US" sz="3600" dirty="0" smtClean="0"/>
              <a:t>[Fraser 2004]</a:t>
            </a:r>
            <a:endParaRPr lang="en-US" sz="3600" dirty="0"/>
          </a:p>
        </p:txBody>
      </p:sp>
    </p:spTree>
    <p:extLst>
      <p:ext uri="{BB962C8B-B14F-4D97-AF65-F5344CB8AC3E}">
        <p14:creationId xmlns:p14="http://schemas.microsoft.com/office/powerpoint/2010/main" val="11918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ppt_x"/>
                                          </p:val>
                                        </p:tav>
                                        <p:tav tm="100000">
                                          <p:val>
                                            <p:strVal val="#ppt_x"/>
                                          </p:val>
                                        </p:tav>
                                      </p:tavLst>
                                    </p:anim>
                                    <p:anim calcmode="lin" valueType="num">
                                      <p:cBhvr additive="base">
                                        <p:cTn id="6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additive="base">
                                        <p:cTn id="81" dur="500" fill="hold"/>
                                        <p:tgtEl>
                                          <p:spTgt spid="65"/>
                                        </p:tgtEl>
                                        <p:attrNameLst>
                                          <p:attrName>ppt_x</p:attrName>
                                        </p:attrNameLst>
                                      </p:cBhvr>
                                      <p:tavLst>
                                        <p:tav tm="0">
                                          <p:val>
                                            <p:strVal val="#ppt_x"/>
                                          </p:val>
                                        </p:tav>
                                        <p:tav tm="100000">
                                          <p:val>
                                            <p:strVal val="#ppt_x"/>
                                          </p:val>
                                        </p:tav>
                                      </p:tavLst>
                                    </p:anim>
                                    <p:anim calcmode="lin" valueType="num">
                                      <p:cBhvr additive="base">
                                        <p:cTn id="8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ppt_x"/>
                                          </p:val>
                                        </p:tav>
                                        <p:tav tm="100000">
                                          <p:val>
                                            <p:strVal val="#ppt_x"/>
                                          </p:val>
                                        </p:tav>
                                      </p:tavLst>
                                    </p:anim>
                                    <p:anim calcmode="lin" valueType="num">
                                      <p:cBhvr additive="base">
                                        <p:cTn id="98" dur="5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ppt_x"/>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64"/>
                                        </p:tgtEl>
                                      </p:cBhvr>
                                    </p:animEffect>
                                    <p:set>
                                      <p:cBhvr>
                                        <p:cTn id="113" dur="1" fill="hold">
                                          <p:stCondLst>
                                            <p:cond delay="499"/>
                                          </p:stCondLst>
                                        </p:cTn>
                                        <p:tgtEl>
                                          <p:spTgt spid="6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500" fill="hold"/>
                                        <p:tgtEl>
                                          <p:spTgt spid="25"/>
                                        </p:tgtEl>
                                        <p:attrNameLst>
                                          <p:attrName>ppt_x</p:attrName>
                                        </p:attrNameLst>
                                      </p:cBhvr>
                                      <p:tavLst>
                                        <p:tav tm="0">
                                          <p:val>
                                            <p:strVal val="#ppt_x"/>
                                          </p:val>
                                        </p:tav>
                                        <p:tav tm="100000">
                                          <p:val>
                                            <p:strVal val="#ppt_x"/>
                                          </p:val>
                                        </p:tav>
                                      </p:tavLst>
                                    </p:anim>
                                    <p:anim calcmode="lin" valueType="num">
                                      <p:cBhvr additive="base">
                                        <p:cTn id="119" dur="500" fill="hold"/>
                                        <p:tgtEl>
                                          <p:spTgt spid="2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additive="base">
                                        <p:cTn id="122" dur="500" fill="hold"/>
                                        <p:tgtEl>
                                          <p:spTgt spid="45"/>
                                        </p:tgtEl>
                                        <p:attrNameLst>
                                          <p:attrName>ppt_x</p:attrName>
                                        </p:attrNameLst>
                                      </p:cBhvr>
                                      <p:tavLst>
                                        <p:tav tm="0">
                                          <p:val>
                                            <p:strVal val="#ppt_x"/>
                                          </p:val>
                                        </p:tav>
                                        <p:tav tm="100000">
                                          <p:val>
                                            <p:strVal val="#ppt_x"/>
                                          </p:val>
                                        </p:tav>
                                      </p:tavLst>
                                    </p:anim>
                                    <p:anim calcmode="lin" valueType="num">
                                      <p:cBhvr additive="base">
                                        <p:cTn id="123" dur="500" fill="hold"/>
                                        <p:tgtEl>
                                          <p:spTgt spid="45"/>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66"/>
                                        </p:tgtEl>
                                        <p:attrNameLst>
                                          <p:attrName>style.visibility</p:attrName>
                                        </p:attrNameLst>
                                      </p:cBhvr>
                                      <p:to>
                                        <p:strVal val="visible"/>
                                      </p:to>
                                    </p:set>
                                    <p:anim calcmode="lin" valueType="num">
                                      <p:cBhvr additive="base">
                                        <p:cTn id="126" dur="500" fill="hold"/>
                                        <p:tgtEl>
                                          <p:spTgt spid="66"/>
                                        </p:tgtEl>
                                        <p:attrNameLst>
                                          <p:attrName>ppt_x</p:attrName>
                                        </p:attrNameLst>
                                      </p:cBhvr>
                                      <p:tavLst>
                                        <p:tav tm="0">
                                          <p:val>
                                            <p:strVal val="#ppt_x"/>
                                          </p:val>
                                        </p:tav>
                                        <p:tav tm="100000">
                                          <p:val>
                                            <p:strVal val="#ppt_x"/>
                                          </p:val>
                                        </p:tav>
                                      </p:tavLst>
                                    </p:anim>
                                    <p:anim calcmode="lin" valueType="num">
                                      <p:cBhvr additive="base">
                                        <p:cTn id="127" dur="500" fill="hold"/>
                                        <p:tgtEl>
                                          <p:spTgt spid="66"/>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3"/>
                                        </p:tgtEl>
                                        <p:attrNameLst>
                                          <p:attrName>style.visibility</p:attrName>
                                        </p:attrNameLst>
                                      </p:cBhvr>
                                      <p:to>
                                        <p:strVal val="visible"/>
                                      </p:to>
                                    </p:set>
                                    <p:anim calcmode="lin" valueType="num">
                                      <p:cBhvr additive="base">
                                        <p:cTn id="130" dur="500" fill="hold"/>
                                        <p:tgtEl>
                                          <p:spTgt spid="53"/>
                                        </p:tgtEl>
                                        <p:attrNameLst>
                                          <p:attrName>ppt_x</p:attrName>
                                        </p:attrNameLst>
                                      </p:cBhvr>
                                      <p:tavLst>
                                        <p:tav tm="0">
                                          <p:val>
                                            <p:strVal val="#ppt_x"/>
                                          </p:val>
                                        </p:tav>
                                        <p:tav tm="100000">
                                          <p:val>
                                            <p:strVal val="#ppt_x"/>
                                          </p:val>
                                        </p:tav>
                                      </p:tavLst>
                                    </p:anim>
                                    <p:anim calcmode="lin" valueType="num">
                                      <p:cBhvr additive="base">
                                        <p:cTn id="13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38"/>
                                        </p:tgtEl>
                                        <p:attrNameLst>
                                          <p:attrName>style.visibility</p:attrName>
                                        </p:attrNameLst>
                                      </p:cBhvr>
                                      <p:to>
                                        <p:strVal val="visible"/>
                                      </p:to>
                                    </p:set>
                                    <p:anim calcmode="lin" valueType="num">
                                      <p:cBhvr additive="base">
                                        <p:cTn id="136" dur="500" fill="hold"/>
                                        <p:tgtEl>
                                          <p:spTgt spid="38"/>
                                        </p:tgtEl>
                                        <p:attrNameLst>
                                          <p:attrName>ppt_x</p:attrName>
                                        </p:attrNameLst>
                                      </p:cBhvr>
                                      <p:tavLst>
                                        <p:tav tm="0">
                                          <p:val>
                                            <p:strVal val="#ppt_x"/>
                                          </p:val>
                                        </p:tav>
                                        <p:tav tm="100000">
                                          <p:val>
                                            <p:strVal val="#ppt_x"/>
                                          </p:val>
                                        </p:tav>
                                      </p:tavLst>
                                    </p:anim>
                                    <p:anim calcmode="lin" valueType="num">
                                      <p:cBhvr additive="base">
                                        <p:cTn id="137" dur="500" fill="hold"/>
                                        <p:tgtEl>
                                          <p:spTgt spid="38"/>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46"/>
                                        </p:tgtEl>
                                        <p:attrNameLst>
                                          <p:attrName>style.visibility</p:attrName>
                                        </p:attrNameLst>
                                      </p:cBhvr>
                                      <p:to>
                                        <p:strVal val="visible"/>
                                      </p:to>
                                    </p:set>
                                    <p:anim calcmode="lin" valueType="num">
                                      <p:cBhvr additive="base">
                                        <p:cTn id="140" dur="500" fill="hold"/>
                                        <p:tgtEl>
                                          <p:spTgt spid="46"/>
                                        </p:tgtEl>
                                        <p:attrNameLst>
                                          <p:attrName>ppt_x</p:attrName>
                                        </p:attrNameLst>
                                      </p:cBhvr>
                                      <p:tavLst>
                                        <p:tav tm="0">
                                          <p:val>
                                            <p:strVal val="#ppt_x"/>
                                          </p:val>
                                        </p:tav>
                                        <p:tav tm="100000">
                                          <p:val>
                                            <p:strVal val="#ppt_x"/>
                                          </p:val>
                                        </p:tav>
                                      </p:tavLst>
                                    </p:anim>
                                    <p:anim calcmode="lin" valueType="num">
                                      <p:cBhvr additive="base">
                                        <p:cTn id="141" dur="500" fill="hold"/>
                                        <p:tgtEl>
                                          <p:spTgt spid="46"/>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60"/>
                                        </p:tgtEl>
                                        <p:attrNameLst>
                                          <p:attrName>style.visibility</p:attrName>
                                        </p:attrNameLst>
                                      </p:cBhvr>
                                      <p:to>
                                        <p:strVal val="visible"/>
                                      </p:to>
                                    </p:set>
                                    <p:anim calcmode="lin" valueType="num">
                                      <p:cBhvr additive="base">
                                        <p:cTn id="144" dur="500" fill="hold"/>
                                        <p:tgtEl>
                                          <p:spTgt spid="60"/>
                                        </p:tgtEl>
                                        <p:attrNameLst>
                                          <p:attrName>ppt_x</p:attrName>
                                        </p:attrNameLst>
                                      </p:cBhvr>
                                      <p:tavLst>
                                        <p:tav tm="0">
                                          <p:val>
                                            <p:strVal val="#ppt_x"/>
                                          </p:val>
                                        </p:tav>
                                        <p:tav tm="100000">
                                          <p:val>
                                            <p:strVal val="#ppt_x"/>
                                          </p:val>
                                        </p:tav>
                                      </p:tavLst>
                                    </p:anim>
                                    <p:anim calcmode="lin" valueType="num">
                                      <p:cBhvr additive="base">
                                        <p:cTn id="1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47"/>
                                        </p:tgtEl>
                                        <p:attrNameLst>
                                          <p:attrName>style.visibility</p:attrName>
                                        </p:attrNameLst>
                                      </p:cBhvr>
                                      <p:to>
                                        <p:strVal val="visible"/>
                                      </p:to>
                                    </p:set>
                                    <p:anim calcmode="lin" valueType="num">
                                      <p:cBhvr additive="base">
                                        <p:cTn id="150" dur="500" fill="hold"/>
                                        <p:tgtEl>
                                          <p:spTgt spid="47"/>
                                        </p:tgtEl>
                                        <p:attrNameLst>
                                          <p:attrName>ppt_x</p:attrName>
                                        </p:attrNameLst>
                                      </p:cBhvr>
                                      <p:tavLst>
                                        <p:tav tm="0">
                                          <p:val>
                                            <p:strVal val="#ppt_x"/>
                                          </p:val>
                                        </p:tav>
                                        <p:tav tm="100000">
                                          <p:val>
                                            <p:strVal val="#ppt_x"/>
                                          </p:val>
                                        </p:tav>
                                      </p:tavLst>
                                    </p:anim>
                                    <p:anim calcmode="lin" valueType="num">
                                      <p:cBhvr additive="base">
                                        <p:cTn id="15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65"/>
                                        </p:tgtEl>
                                      </p:cBhvr>
                                    </p:animEffect>
                                    <p:set>
                                      <p:cBhvr>
                                        <p:cTn id="156"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3"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P spid="45" grpId="0" animBg="1"/>
      <p:bldP spid="46" grpId="0" animBg="1"/>
      <p:bldP spid="47" grpId="0" animBg="1"/>
      <p:bldP spid="49" grpId="0" animBg="1"/>
      <p:bldP spid="52" grpId="0" animBg="1"/>
      <p:bldP spid="53" grpId="0" animBg="1"/>
      <p:bldP spid="55" grpId="0" animBg="1"/>
      <p:bldP spid="56" grpId="0" animBg="1"/>
      <p:bldP spid="60" grpId="0" animBg="1"/>
      <p:bldP spid="64" grpId="0" animBg="1"/>
      <p:bldP spid="64" grpId="1" animBg="1"/>
      <p:bldP spid="65" grpId="0" animBg="1"/>
      <p:bldP spid="65" grpId="1" animBg="1"/>
      <p:bldP spid="6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714895"/>
            <a:ext cx="10058400" cy="1022465"/>
          </a:xfrm>
        </p:spPr>
        <p:txBody>
          <a:bodyPr/>
          <a:lstStyle/>
          <a:p>
            <a:r>
              <a:rPr lang="en-US" dirty="0" smtClean="0">
                <a:solidFill>
                  <a:schemeClr val="accent1"/>
                </a:solidFill>
              </a:rPr>
              <a:t>Epoch-based memory reclamation</a:t>
            </a:r>
            <a:endParaRPr lang="en-US" dirty="0">
              <a:solidFill>
                <a:schemeClr val="accent1"/>
              </a:solidFill>
            </a:endParaRPr>
          </a:p>
        </p:txBody>
      </p:sp>
      <p:sp>
        <p:nvSpPr>
          <p:cNvPr id="4" name="Content Placeholder 3"/>
          <p:cNvSpPr>
            <a:spLocks noGrp="1"/>
          </p:cNvSpPr>
          <p:nvPr>
            <p:ph idx="1"/>
          </p:nvPr>
        </p:nvSpPr>
        <p:spPr>
          <a:xfrm>
            <a:off x="1097280" y="1845734"/>
            <a:ext cx="10058400" cy="4023360"/>
          </a:xfrm>
        </p:spPr>
        <p:txBody>
          <a:bodyPr>
            <a:normAutofit/>
          </a:bodyPr>
          <a:lstStyle/>
          <a:p>
            <a:pPr>
              <a:buFont typeface="Arial" charset="0"/>
              <a:buChar char="•"/>
            </a:pPr>
            <a:r>
              <a:rPr lang="en-US" sz="2400" dirty="0" smtClean="0"/>
              <a:t>Contention can be reduced by having a separate pool of retired nodes for each process.</a:t>
            </a:r>
          </a:p>
          <a:p>
            <a:pPr>
              <a:buFont typeface="Arial" charset="0"/>
              <a:buChar char="•"/>
            </a:pPr>
            <a:r>
              <a:rPr lang="en-US" sz="2400" dirty="0" smtClean="0"/>
              <a:t>n reads, 1 write, and 1 compare-and-swap </a:t>
            </a:r>
            <a:r>
              <a:rPr lang="en-US" sz="2400" dirty="0" smtClean="0">
                <a:solidFill>
                  <a:schemeClr val="accent1"/>
                </a:solidFill>
              </a:rPr>
              <a:t>per operation</a:t>
            </a:r>
            <a:r>
              <a:rPr lang="en-US" sz="2400" dirty="0" smtClean="0"/>
              <a:t>, which can be amortized over multiple operations</a:t>
            </a:r>
          </a:p>
          <a:p>
            <a:pPr>
              <a:buFont typeface="Arial" charset="0"/>
              <a:buChar char="•"/>
            </a:pPr>
            <a:r>
              <a:rPr lang="en-US" sz="2400" dirty="0"/>
              <a:t>Restriction: a process cannot locally save pointers read during one operation and then access the nodes they point to in subsequent operations</a:t>
            </a:r>
            <a:endParaRPr lang="en-US" sz="2400" b="1" dirty="0" smtClean="0"/>
          </a:p>
          <a:p>
            <a:pPr>
              <a:buFont typeface="Arial" charset="0"/>
              <a:buChar char="•"/>
            </a:pPr>
            <a:r>
              <a:rPr lang="en-US" sz="2400" dirty="0" smtClean="0"/>
              <a:t>Not fault tolerant: no memory can be reclaimed after a process crash, a slow process can prevent an unbounded number of retired records from being freed.</a:t>
            </a:r>
          </a:p>
          <a:p>
            <a:pPr>
              <a:buFont typeface="Arial" charset="0"/>
              <a:buChar char="•"/>
            </a:pPr>
            <a:r>
              <a:rPr lang="en-US" sz="2400" dirty="0" smtClean="0">
                <a:solidFill>
                  <a:schemeClr val="tx1"/>
                </a:solidFill>
              </a:rPr>
              <a:t>Using</a:t>
            </a:r>
            <a:r>
              <a:rPr lang="en-US" sz="2400" dirty="0" smtClean="0">
                <a:solidFill>
                  <a:schemeClr val="accent1"/>
                </a:solidFill>
              </a:rPr>
              <a:t> signaling</a:t>
            </a:r>
            <a:r>
              <a:rPr lang="en-US" sz="2400" dirty="0" smtClean="0">
                <a:solidFill>
                  <a:schemeClr val="tx1"/>
                </a:solidFill>
              </a:rPr>
              <a:t>, these problems can be avoided [Brown 2015].</a:t>
            </a:r>
          </a:p>
          <a:p>
            <a:pPr>
              <a:buFont typeface="Arial" charset="0"/>
              <a:buChar char="•"/>
            </a:pPr>
            <a:endParaRPr lang="en-US" sz="2400" dirty="0"/>
          </a:p>
        </p:txBody>
      </p:sp>
    </p:spTree>
    <p:extLst>
      <p:ext uri="{BB962C8B-B14F-4D97-AF65-F5344CB8AC3E}">
        <p14:creationId xmlns:p14="http://schemas.microsoft.com/office/powerpoint/2010/main" val="2722439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335879" y="3740735"/>
            <a:ext cx="7620000" cy="1828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1142999" y="226461"/>
            <a:ext cx="10641677" cy="697688"/>
          </a:xfrm>
        </p:spPr>
        <p:txBody>
          <a:bodyPr>
            <a:normAutofit fontScale="90000"/>
          </a:bodyPr>
          <a:lstStyle/>
          <a:p>
            <a:r>
              <a:rPr lang="en-US" dirty="0" smtClean="0">
                <a:solidFill>
                  <a:schemeClr val="accent1"/>
                </a:solidFill>
              </a:rPr>
              <a:t>HTM-based memory reclamation [AEHMS 2014]</a:t>
            </a:r>
            <a:endParaRPr lang="en-US" dirty="0">
              <a:solidFill>
                <a:schemeClr val="accent1"/>
              </a:solidFill>
            </a:endParaRPr>
          </a:p>
        </p:txBody>
      </p:sp>
      <p:sp>
        <p:nvSpPr>
          <p:cNvPr id="3" name="Content Placeholder 2"/>
          <p:cNvSpPr>
            <a:spLocks noGrp="1"/>
          </p:cNvSpPr>
          <p:nvPr>
            <p:ph idx="4294967295"/>
          </p:nvPr>
        </p:nvSpPr>
        <p:spPr>
          <a:xfrm>
            <a:off x="1622425" y="1114649"/>
            <a:ext cx="9200746" cy="2592827"/>
          </a:xfrm>
        </p:spPr>
        <p:txBody>
          <a:bodyPr>
            <a:normAutofit lnSpcReduction="10000"/>
          </a:bodyPr>
          <a:lstStyle/>
          <a:p>
            <a:pPr>
              <a:buFont typeface="Arial" pitchFamily="34" charset="0"/>
              <a:buChar char="•"/>
            </a:pPr>
            <a:r>
              <a:rPr lang="en-US" sz="2400" dirty="0"/>
              <a:t>Run each operation </a:t>
            </a:r>
            <a:r>
              <a:rPr lang="en-US" sz="2400" dirty="0" smtClean="0"/>
              <a:t>inside </a:t>
            </a:r>
            <a:r>
              <a:rPr lang="en-US" sz="2400" dirty="0"/>
              <a:t>a </a:t>
            </a:r>
            <a:r>
              <a:rPr lang="en-US" sz="2400" dirty="0" smtClean="0"/>
              <a:t>transaction</a:t>
            </a:r>
            <a:endParaRPr lang="en-US" sz="2400" dirty="0"/>
          </a:p>
          <a:p>
            <a:pPr>
              <a:buFont typeface="Arial" pitchFamily="34" charset="0"/>
              <a:buChar char="•"/>
            </a:pPr>
            <a:r>
              <a:rPr lang="en-US" sz="2400" dirty="0" smtClean="0"/>
              <a:t>The HTM </a:t>
            </a:r>
            <a:r>
              <a:rPr lang="en-US" sz="2400" dirty="0"/>
              <a:t>system will abort a </a:t>
            </a:r>
            <a:r>
              <a:rPr lang="en-US" sz="2400" dirty="0" smtClean="0"/>
              <a:t>transaction </a:t>
            </a:r>
            <a:r>
              <a:rPr lang="en-US" sz="2400" dirty="0"/>
              <a:t>if an object it accesses is freed during the transaction</a:t>
            </a:r>
          </a:p>
          <a:p>
            <a:pPr>
              <a:buFont typeface="Arial" pitchFamily="34" charset="0"/>
              <a:buChar char="•"/>
            </a:pPr>
            <a:r>
              <a:rPr lang="en-US" sz="2400" dirty="0" smtClean="0"/>
              <a:t>Can split transactions </a:t>
            </a:r>
            <a:r>
              <a:rPr lang="en-US" sz="2400" dirty="0"/>
              <a:t>into small </a:t>
            </a:r>
            <a:r>
              <a:rPr lang="en-US" sz="2400" dirty="0">
                <a:solidFill>
                  <a:schemeClr val="accent1"/>
                </a:solidFill>
              </a:rPr>
              <a:t>segments</a:t>
            </a:r>
            <a:r>
              <a:rPr lang="en-US" sz="2400" dirty="0"/>
              <a:t> for efficiency</a:t>
            </a:r>
          </a:p>
          <a:p>
            <a:pPr>
              <a:buFont typeface="Arial" pitchFamily="34" charset="0"/>
              <a:buChar char="•"/>
            </a:pPr>
            <a:r>
              <a:rPr lang="en-US" sz="2400" dirty="0"/>
              <a:t>Subtlety: must safely handle the case where an object is freed between two segments that access it</a:t>
            </a:r>
          </a:p>
        </p:txBody>
      </p:sp>
      <p:sp>
        <p:nvSpPr>
          <p:cNvPr id="8" name="Rectangle 7"/>
          <p:cNvSpPr/>
          <p:nvPr/>
        </p:nvSpPr>
        <p:spPr>
          <a:xfrm>
            <a:off x="4240879" y="4578935"/>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txn</a:t>
            </a:r>
            <a:r>
              <a:rPr lang="en-US" dirty="0"/>
              <a:t> 1: read(o)</a:t>
            </a:r>
          </a:p>
        </p:txBody>
      </p:sp>
      <p:grpSp>
        <p:nvGrpSpPr>
          <p:cNvPr id="32" name="Group 31"/>
          <p:cNvGrpSpPr/>
          <p:nvPr/>
        </p:nvGrpSpPr>
        <p:grpSpPr>
          <a:xfrm>
            <a:off x="2564479" y="3969335"/>
            <a:ext cx="7086600" cy="1436132"/>
            <a:chOff x="990600" y="4800600"/>
            <a:chExt cx="7086600" cy="1436132"/>
          </a:xfrm>
        </p:grpSpPr>
        <p:cxnSp>
          <p:nvCxnSpPr>
            <p:cNvPr id="6" name="Straight Arrow Connector 5"/>
            <p:cNvCxnSpPr/>
            <p:nvPr/>
          </p:nvCxnSpPr>
          <p:spPr>
            <a:xfrm>
              <a:off x="2209800" y="5867400"/>
              <a:ext cx="5867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209800" y="5867400"/>
              <a:ext cx="5181600" cy="369332"/>
            </a:xfrm>
            <a:prstGeom prst="rect">
              <a:avLst/>
            </a:prstGeom>
            <a:noFill/>
          </p:spPr>
          <p:txBody>
            <a:bodyPr wrap="square" rtlCol="0">
              <a:spAutoFit/>
            </a:bodyPr>
            <a:lstStyle/>
            <a:p>
              <a:pPr algn="ctr"/>
              <a:r>
                <a:rPr lang="en-US" dirty="0"/>
                <a:t>time</a:t>
              </a:r>
            </a:p>
          </p:txBody>
        </p:sp>
        <p:cxnSp>
          <p:nvCxnSpPr>
            <p:cNvPr id="10" name="Straight Connector 9"/>
            <p:cNvCxnSpPr/>
            <p:nvPr/>
          </p:nvCxnSpPr>
          <p:spPr>
            <a:xfrm>
              <a:off x="2362200" y="4800600"/>
              <a:ext cx="0" cy="106680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990600" y="5421868"/>
              <a:ext cx="1219200" cy="369332"/>
            </a:xfrm>
            <a:prstGeom prst="rect">
              <a:avLst/>
            </a:prstGeom>
            <a:noFill/>
          </p:spPr>
          <p:txBody>
            <a:bodyPr wrap="square" rtlCol="0">
              <a:spAutoFit/>
            </a:bodyPr>
            <a:lstStyle/>
            <a:p>
              <a:pPr algn="r"/>
              <a:r>
                <a:rPr lang="en-US" dirty="0"/>
                <a:t>process p</a:t>
              </a:r>
            </a:p>
          </p:txBody>
        </p:sp>
        <p:sp>
          <p:nvSpPr>
            <p:cNvPr id="12" name="TextBox 11"/>
            <p:cNvSpPr txBox="1"/>
            <p:nvPr/>
          </p:nvSpPr>
          <p:spPr>
            <a:xfrm>
              <a:off x="990600" y="4925756"/>
              <a:ext cx="1219200" cy="369332"/>
            </a:xfrm>
            <a:prstGeom prst="rect">
              <a:avLst/>
            </a:prstGeom>
            <a:noFill/>
          </p:spPr>
          <p:txBody>
            <a:bodyPr wrap="square" rtlCol="0">
              <a:spAutoFit/>
            </a:bodyPr>
            <a:lstStyle/>
            <a:p>
              <a:pPr algn="r"/>
              <a:r>
                <a:rPr lang="en-US" dirty="0"/>
                <a:t>process q</a:t>
              </a:r>
            </a:p>
          </p:txBody>
        </p:sp>
      </p:grpSp>
      <p:sp>
        <p:nvSpPr>
          <p:cNvPr id="13" name="Rectangle 12"/>
          <p:cNvSpPr/>
          <p:nvPr/>
        </p:nvSpPr>
        <p:spPr>
          <a:xfrm>
            <a:off x="7517479" y="4578935"/>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txn</a:t>
            </a:r>
            <a:r>
              <a:rPr lang="en-US" dirty="0"/>
              <a:t> 2: read(o)</a:t>
            </a:r>
          </a:p>
        </p:txBody>
      </p:sp>
      <p:sp>
        <p:nvSpPr>
          <p:cNvPr id="18" name="TextBox 17"/>
          <p:cNvSpPr txBox="1"/>
          <p:nvPr/>
        </p:nvSpPr>
        <p:spPr>
          <a:xfrm>
            <a:off x="6222079" y="4105843"/>
            <a:ext cx="990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Free(o)</a:t>
            </a:r>
          </a:p>
        </p:txBody>
      </p:sp>
      <p:sp>
        <p:nvSpPr>
          <p:cNvPr id="21" name="Rounded Rectangle 20"/>
          <p:cNvSpPr/>
          <p:nvPr/>
        </p:nvSpPr>
        <p:spPr>
          <a:xfrm>
            <a:off x="2078095" y="3740735"/>
            <a:ext cx="8153400" cy="1828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3754495" y="4578935"/>
            <a:ext cx="2133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txn</a:t>
            </a:r>
            <a:r>
              <a:rPr lang="en-US" dirty="0"/>
              <a:t> 1: announce(o)</a:t>
            </a:r>
          </a:p>
        </p:txBody>
      </p:sp>
      <p:grpSp>
        <p:nvGrpSpPr>
          <p:cNvPr id="31" name="Group 30"/>
          <p:cNvGrpSpPr/>
          <p:nvPr/>
        </p:nvGrpSpPr>
        <p:grpSpPr>
          <a:xfrm>
            <a:off x="2306695" y="3969335"/>
            <a:ext cx="7620000" cy="1436132"/>
            <a:chOff x="732816" y="4800600"/>
            <a:chExt cx="7620000" cy="1436132"/>
          </a:xfrm>
        </p:grpSpPr>
        <p:cxnSp>
          <p:nvCxnSpPr>
            <p:cNvPr id="22" name="Straight Arrow Connector 21"/>
            <p:cNvCxnSpPr/>
            <p:nvPr/>
          </p:nvCxnSpPr>
          <p:spPr>
            <a:xfrm>
              <a:off x="1952016" y="5867400"/>
              <a:ext cx="6400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2590800" y="5867400"/>
              <a:ext cx="5181600" cy="369332"/>
            </a:xfrm>
            <a:prstGeom prst="rect">
              <a:avLst/>
            </a:prstGeom>
            <a:noFill/>
          </p:spPr>
          <p:txBody>
            <a:bodyPr wrap="square" rtlCol="0">
              <a:spAutoFit/>
            </a:bodyPr>
            <a:lstStyle/>
            <a:p>
              <a:pPr algn="ctr"/>
              <a:r>
                <a:rPr lang="en-US" dirty="0"/>
                <a:t>time</a:t>
              </a:r>
            </a:p>
          </p:txBody>
        </p:sp>
        <p:cxnSp>
          <p:nvCxnSpPr>
            <p:cNvPr id="25" name="Straight Connector 24"/>
            <p:cNvCxnSpPr/>
            <p:nvPr/>
          </p:nvCxnSpPr>
          <p:spPr>
            <a:xfrm>
              <a:off x="2104416" y="4800600"/>
              <a:ext cx="0" cy="1066800"/>
            </a:xfrm>
            <a:prstGeom prst="line">
              <a:avLst/>
            </a:prstGeom>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732816" y="5421868"/>
              <a:ext cx="1219200" cy="369332"/>
            </a:xfrm>
            <a:prstGeom prst="rect">
              <a:avLst/>
            </a:prstGeom>
            <a:noFill/>
          </p:spPr>
          <p:txBody>
            <a:bodyPr wrap="square" rtlCol="0">
              <a:spAutoFit/>
            </a:bodyPr>
            <a:lstStyle/>
            <a:p>
              <a:pPr algn="r"/>
              <a:r>
                <a:rPr lang="en-US" dirty="0"/>
                <a:t>process p</a:t>
              </a:r>
            </a:p>
          </p:txBody>
        </p:sp>
        <p:sp>
          <p:nvSpPr>
            <p:cNvPr id="27" name="TextBox 26"/>
            <p:cNvSpPr txBox="1"/>
            <p:nvPr/>
          </p:nvSpPr>
          <p:spPr>
            <a:xfrm>
              <a:off x="732816" y="4925756"/>
              <a:ext cx="1219200" cy="369332"/>
            </a:xfrm>
            <a:prstGeom prst="rect">
              <a:avLst/>
            </a:prstGeom>
            <a:noFill/>
          </p:spPr>
          <p:txBody>
            <a:bodyPr wrap="square" rtlCol="0">
              <a:spAutoFit/>
            </a:bodyPr>
            <a:lstStyle/>
            <a:p>
              <a:pPr algn="r"/>
              <a:r>
                <a:rPr lang="en-US" dirty="0"/>
                <a:t>process q</a:t>
              </a:r>
            </a:p>
          </p:txBody>
        </p:sp>
      </p:grpSp>
      <p:sp>
        <p:nvSpPr>
          <p:cNvPr id="28" name="Rectangle 27"/>
          <p:cNvSpPr/>
          <p:nvPr/>
        </p:nvSpPr>
        <p:spPr>
          <a:xfrm>
            <a:off x="8097895" y="4578935"/>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txn</a:t>
            </a:r>
            <a:r>
              <a:rPr lang="en-US" dirty="0"/>
              <a:t> 2: read(o)</a:t>
            </a:r>
          </a:p>
        </p:txBody>
      </p:sp>
      <p:sp>
        <p:nvSpPr>
          <p:cNvPr id="29" name="TextBox 28"/>
          <p:cNvSpPr txBox="1"/>
          <p:nvPr/>
        </p:nvSpPr>
        <p:spPr>
          <a:xfrm>
            <a:off x="6040495" y="4118759"/>
            <a:ext cx="19050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t>read announcements</a:t>
            </a:r>
          </a:p>
        </p:txBody>
      </p:sp>
      <p:sp>
        <p:nvSpPr>
          <p:cNvPr id="34" name="Rectangle 33"/>
          <p:cNvSpPr/>
          <p:nvPr/>
        </p:nvSpPr>
        <p:spPr>
          <a:xfrm>
            <a:off x="7365078" y="5158946"/>
            <a:ext cx="4603765" cy="8763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As </a:t>
            </a:r>
            <a:r>
              <a:rPr lang="en-US" smtClean="0"/>
              <a:t>with </a:t>
            </a:r>
            <a:r>
              <a:rPr lang="en-US"/>
              <a:t>hazard </a:t>
            </a:r>
            <a:r>
              <a:rPr lang="en-US" smtClean="0"/>
              <a:t>pointers</a:t>
            </a:r>
            <a:r>
              <a:rPr lang="en-US" dirty="0" smtClean="0"/>
              <a:t>, </a:t>
            </a:r>
            <a:r>
              <a:rPr lang="en-US" dirty="0"/>
              <a:t>problems can arise if operations </a:t>
            </a:r>
            <a:r>
              <a:rPr lang="en-US" dirty="0" smtClean="0"/>
              <a:t>can follow </a:t>
            </a:r>
            <a:r>
              <a:rPr lang="en-US" dirty="0"/>
              <a:t>pointers in retired nodes</a:t>
            </a:r>
          </a:p>
        </p:txBody>
      </p:sp>
    </p:spTree>
    <p:extLst>
      <p:ext uri="{BB962C8B-B14F-4D97-AF65-F5344CB8AC3E}">
        <p14:creationId xmlns:p14="http://schemas.microsoft.com/office/powerpoint/2010/main" val="13825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13" grpId="0" animBg="1"/>
      <p:bldP spid="18" grpId="0" animBg="1"/>
      <p:bldP spid="21" grpId="0" animBg="1"/>
      <p:bldP spid="24" grpId="0" animBg="1"/>
      <p:bldP spid="28" grpId="0" animBg="1"/>
      <p:bldP spid="29" grpId="0" animBg="1"/>
      <p:bldP spid="3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Evaluation of Concurrent Data Structures</a:t>
            </a:r>
            <a:endParaRPr lang="en-US" dirty="0">
              <a:solidFill>
                <a:schemeClr val="accent1"/>
              </a:solidFill>
            </a:endParaRPr>
          </a:p>
        </p:txBody>
      </p:sp>
      <p:sp>
        <p:nvSpPr>
          <p:cNvPr id="3" name="Content Placeholder 2"/>
          <p:cNvSpPr>
            <a:spLocks noGrp="1"/>
          </p:cNvSpPr>
          <p:nvPr>
            <p:ph idx="1"/>
          </p:nvPr>
        </p:nvSpPr>
        <p:spPr>
          <a:xfrm>
            <a:off x="1097280" y="1845734"/>
            <a:ext cx="9875520" cy="3873422"/>
          </a:xfrm>
        </p:spPr>
        <p:txBody>
          <a:bodyPr>
            <a:normAutofit/>
          </a:bodyPr>
          <a:lstStyle/>
          <a:p>
            <a:pPr>
              <a:buFont typeface="Arial" charset="0"/>
              <a:buChar char="•"/>
            </a:pPr>
            <a:r>
              <a:rPr lang="en-US" sz="2800" dirty="0" smtClean="0"/>
              <a:t>new algorithmic techniques</a:t>
            </a:r>
          </a:p>
          <a:p>
            <a:pPr>
              <a:buFont typeface="Arial" charset="0"/>
              <a:buChar char="•"/>
            </a:pPr>
            <a:r>
              <a:rPr lang="en-US" sz="2800" dirty="0" smtClean="0"/>
              <a:t>design of new data structures</a:t>
            </a:r>
          </a:p>
          <a:p>
            <a:pPr>
              <a:buFont typeface="Arial" charset="0"/>
              <a:buChar char="•"/>
            </a:pPr>
            <a:r>
              <a:rPr lang="en-US" sz="2800" dirty="0"/>
              <a:t>a</a:t>
            </a:r>
            <a:r>
              <a:rPr lang="en-US" sz="2800" dirty="0" smtClean="0"/>
              <a:t>nalysis of data structures</a:t>
            </a:r>
          </a:p>
          <a:p>
            <a:pPr>
              <a:buFont typeface="Arial" charset="0"/>
              <a:buChar char="•"/>
            </a:pPr>
            <a:r>
              <a:rPr lang="en-US" sz="2800" dirty="0" smtClean="0"/>
              <a:t>experimental comparison of different data structures</a:t>
            </a:r>
          </a:p>
          <a:p>
            <a:pPr>
              <a:buFont typeface="Arial" charset="0"/>
              <a:buChar char="•"/>
            </a:pPr>
            <a:r>
              <a:rPr lang="en-US" sz="2800" dirty="0" smtClean="0"/>
              <a:t>algorithmic engineering</a:t>
            </a:r>
            <a:endParaRPr lang="en-US" sz="2800" dirty="0"/>
          </a:p>
        </p:txBody>
      </p:sp>
    </p:spTree>
    <p:extLst>
      <p:ext uri="{BB962C8B-B14F-4D97-AF65-F5344CB8AC3E}">
        <p14:creationId xmlns:p14="http://schemas.microsoft.com/office/powerpoint/2010/main" val="15595419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Design and Analysis of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smtClean="0"/>
              <a:t>Rigorous proofs are needed.</a:t>
            </a:r>
          </a:p>
          <a:p>
            <a:r>
              <a:rPr lang="en-US" sz="2800" dirty="0" smtClean="0"/>
              <a:t>Proof sketches are insufficient!</a:t>
            </a:r>
            <a:endParaRPr lang="en-US" sz="2800" dirty="0"/>
          </a:p>
        </p:txBody>
      </p:sp>
    </p:spTree>
    <p:extLst>
      <p:ext uri="{BB962C8B-B14F-4D97-AF65-F5344CB8AC3E}">
        <p14:creationId xmlns:p14="http://schemas.microsoft.com/office/powerpoint/2010/main" val="75010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Fine </a:t>
            </a:r>
            <a:r>
              <a:rPr lang="en-US" dirty="0" smtClean="0">
                <a:solidFill>
                  <a:schemeClr val="accent1"/>
                </a:solidFill>
              </a:rPr>
              <a:t>Grained Locking</a:t>
            </a:r>
            <a:endParaRPr lang="en-US" dirty="0">
              <a:solidFill>
                <a:schemeClr val="accent1"/>
              </a:solidFill>
            </a:endParaRPr>
          </a:p>
        </p:txBody>
      </p:sp>
      <p:sp>
        <p:nvSpPr>
          <p:cNvPr id="3" name="TextBox 2"/>
          <p:cNvSpPr txBox="1"/>
          <p:nvPr/>
        </p:nvSpPr>
        <p:spPr>
          <a:xfrm>
            <a:off x="1981201" y="1980184"/>
            <a:ext cx="7887479" cy="1077218"/>
          </a:xfrm>
          <a:prstGeom prst="rect">
            <a:avLst/>
          </a:prstGeom>
          <a:noFill/>
        </p:spPr>
        <p:txBody>
          <a:bodyPr wrap="square" rtlCol="0">
            <a:spAutoFit/>
          </a:bodyPr>
          <a:lstStyle/>
          <a:p>
            <a:r>
              <a:rPr lang="en-US" sz="3200" dirty="0"/>
              <a:t>Multiple locks protect different parts of the data structure</a:t>
            </a:r>
          </a:p>
        </p:txBody>
      </p:sp>
      <p:sp>
        <p:nvSpPr>
          <p:cNvPr id="18" name="TextBox 17"/>
          <p:cNvSpPr txBox="1"/>
          <p:nvPr/>
        </p:nvSpPr>
        <p:spPr>
          <a:xfrm>
            <a:off x="2219183" y="3712916"/>
            <a:ext cx="979755" cy="461665"/>
          </a:xfrm>
          <a:prstGeom prst="rect">
            <a:avLst/>
          </a:prstGeom>
          <a:noFill/>
          <a:ln>
            <a:solidFill>
              <a:srgbClr val="FF0000"/>
            </a:solidFill>
          </a:ln>
        </p:spPr>
        <p:txBody>
          <a:bodyPr wrap="none" rtlCol="0">
            <a:spAutoFit/>
          </a:bodyPr>
          <a:lstStyle/>
          <a:p>
            <a:r>
              <a:rPr lang="en-US" sz="2400" dirty="0" smtClean="0">
                <a:solidFill>
                  <a:schemeClr val="bg1"/>
                </a:solidFill>
              </a:rPr>
              <a:t>START</a:t>
            </a:r>
            <a:endParaRPr lang="en-US" sz="2400" dirty="0">
              <a:solidFill>
                <a:schemeClr val="bg1"/>
              </a:solidFill>
            </a:endParaRPr>
          </a:p>
        </p:txBody>
      </p:sp>
      <p:sp>
        <p:nvSpPr>
          <p:cNvPr id="19" name="TextBox 18"/>
          <p:cNvSpPr txBox="1"/>
          <p:nvPr/>
        </p:nvSpPr>
        <p:spPr>
          <a:xfrm>
            <a:off x="2972661" y="4679893"/>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21" name="TextBox 20"/>
          <p:cNvSpPr txBox="1"/>
          <p:nvPr/>
        </p:nvSpPr>
        <p:spPr>
          <a:xfrm>
            <a:off x="3446268"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2" name="TextBox 21"/>
          <p:cNvSpPr txBox="1"/>
          <p:nvPr/>
        </p:nvSpPr>
        <p:spPr>
          <a:xfrm>
            <a:off x="4660154" y="4679893"/>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24" name="TextBox 23"/>
          <p:cNvSpPr txBox="1"/>
          <p:nvPr/>
        </p:nvSpPr>
        <p:spPr>
          <a:xfrm>
            <a:off x="5110901"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5" name="TextBox 24"/>
          <p:cNvSpPr txBox="1"/>
          <p:nvPr/>
        </p:nvSpPr>
        <p:spPr>
          <a:xfrm>
            <a:off x="6347647" y="4679893"/>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29" name="TextBox 28"/>
          <p:cNvSpPr txBox="1"/>
          <p:nvPr/>
        </p:nvSpPr>
        <p:spPr>
          <a:xfrm>
            <a:off x="6821254"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30" name="TextBox 29"/>
          <p:cNvSpPr txBox="1"/>
          <p:nvPr/>
        </p:nvSpPr>
        <p:spPr>
          <a:xfrm>
            <a:off x="8035140" y="4679893"/>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31" name="TextBox 30"/>
          <p:cNvSpPr txBox="1"/>
          <p:nvPr/>
        </p:nvSpPr>
        <p:spPr>
          <a:xfrm>
            <a:off x="8531607" y="4679893"/>
            <a:ext cx="520953" cy="523220"/>
          </a:xfrm>
          <a:prstGeom prst="rect">
            <a:avLst/>
          </a:prstGeom>
          <a:noFill/>
          <a:ln>
            <a:solidFill>
              <a:srgbClr val="FF0000"/>
            </a:solidFill>
          </a:ln>
        </p:spPr>
        <p:txBody>
          <a:bodyPr wrap="square" rtlCol="0">
            <a:spAutoFit/>
          </a:bodyPr>
          <a:lstStyle/>
          <a:p>
            <a:r>
              <a:rPr lang="en-US" sz="2800" dirty="0" smtClean="0"/>
              <a:t> </a:t>
            </a:r>
            <a:r>
              <a:rPr lang="en-US" sz="2800" dirty="0">
                <a:ln>
                  <a:solidFill>
                    <a:schemeClr val="tx1"/>
                  </a:solidFill>
                </a:ln>
                <a:solidFill>
                  <a:schemeClr val="bg1"/>
                </a:solidFill>
              </a:rPr>
              <a:t>-</a:t>
            </a:r>
            <a:r>
              <a:rPr lang="en-US" sz="2800" dirty="0" smtClean="0">
                <a:solidFill>
                  <a:schemeClr val="bg1"/>
                </a:solidFill>
              </a:rPr>
              <a:t>-</a:t>
            </a:r>
            <a:r>
              <a:rPr lang="en-US" sz="2800" dirty="0" smtClean="0"/>
              <a:t>     </a:t>
            </a:r>
            <a:endParaRPr lang="en-US" sz="2800" dirty="0"/>
          </a:p>
        </p:txBody>
      </p:sp>
      <p:cxnSp>
        <p:nvCxnSpPr>
          <p:cNvPr id="32" name="Straight Arrow Connector 31"/>
          <p:cNvCxnSpPr>
            <a:endCxn id="22" idx="0"/>
          </p:cNvCxnSpPr>
          <p:nvPr/>
        </p:nvCxnSpPr>
        <p:spPr>
          <a:xfrm>
            <a:off x="2709061" y="3921925"/>
            <a:ext cx="500404" cy="7579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30" idx="1"/>
          </p:cNvCxnSpPr>
          <p:nvPr/>
        </p:nvCxnSpPr>
        <p:spPr>
          <a:xfrm>
            <a:off x="3726140"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413633"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101126" y="4944971"/>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2195830" y="3246120"/>
            <a:ext cx="1102335" cy="523220"/>
          </a:xfrm>
          <a:prstGeom prst="rect">
            <a:avLst/>
          </a:prstGeom>
        </p:spPr>
        <p:txBody>
          <a:bodyPr wrap="none">
            <a:spAutoFit/>
          </a:bodyPr>
          <a:lstStyle/>
          <a:p>
            <a:r>
              <a:rPr lang="en-US" sz="2800" dirty="0"/>
              <a:t>START</a:t>
            </a:r>
          </a:p>
        </p:txBody>
      </p:sp>
    </p:spTree>
    <p:extLst>
      <p:ext uri="{BB962C8B-B14F-4D97-AF65-F5344CB8AC3E}">
        <p14:creationId xmlns:p14="http://schemas.microsoft.com/office/powerpoint/2010/main" val="140159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Design and Analysis of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smtClean="0"/>
              <a:t>Rigorous proofs are needed.</a:t>
            </a:r>
          </a:p>
          <a:p>
            <a:r>
              <a:rPr lang="en-US" sz="2800" dirty="0" smtClean="0"/>
              <a:t>Proof sketches are insufficient!</a:t>
            </a:r>
          </a:p>
          <a:p>
            <a:r>
              <a:rPr lang="en-US" sz="2800" dirty="0" smtClean="0"/>
              <a:t>Proof checking and verification tools are not yet sufficient.</a:t>
            </a:r>
          </a:p>
        </p:txBody>
      </p:sp>
    </p:spTree>
    <p:extLst>
      <p:ext uri="{BB962C8B-B14F-4D97-AF65-F5344CB8AC3E}">
        <p14:creationId xmlns:p14="http://schemas.microsoft.com/office/powerpoint/2010/main" val="17389087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Design and Analysis of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smtClean="0"/>
              <a:t>Rigorous proofs are needed.</a:t>
            </a:r>
          </a:p>
          <a:p>
            <a:r>
              <a:rPr lang="en-US" sz="2800" dirty="0" smtClean="0"/>
              <a:t>Proof sketches are insufficient!</a:t>
            </a:r>
          </a:p>
          <a:p>
            <a:r>
              <a:rPr lang="en-US" sz="2800" dirty="0" smtClean="0"/>
              <a:t>Proof checking and verification tools are not yet sufficient.</a:t>
            </a:r>
          </a:p>
          <a:p>
            <a:r>
              <a:rPr lang="en-US" sz="2800" dirty="0" smtClean="0"/>
              <a:t>Complexity analyses</a:t>
            </a:r>
            <a:endParaRPr lang="en-US" sz="2800" dirty="0"/>
          </a:p>
        </p:txBody>
      </p:sp>
    </p:spTree>
    <p:extLst>
      <p:ext uri="{BB962C8B-B14F-4D97-AF65-F5344CB8AC3E}">
        <p14:creationId xmlns:p14="http://schemas.microsoft.com/office/powerpoint/2010/main" val="6955566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Design and Analysis of Data Structures</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pPr>
              <a:buFont typeface="Arial" charset="0"/>
              <a:buChar char="•"/>
            </a:pPr>
            <a:r>
              <a:rPr lang="en-US" sz="2800" dirty="0" smtClean="0"/>
              <a:t>undefined notation and terminology</a:t>
            </a:r>
          </a:p>
          <a:p>
            <a:pPr>
              <a:buFont typeface="Arial" charset="0"/>
              <a:buChar char="•"/>
            </a:pPr>
            <a:r>
              <a:rPr lang="en-US" sz="2800" dirty="0" smtClean="0"/>
              <a:t>same notation used for different things</a:t>
            </a:r>
          </a:p>
          <a:p>
            <a:pPr>
              <a:buFont typeface="Arial" charset="0"/>
              <a:buChar char="•"/>
            </a:pPr>
            <a:r>
              <a:rPr lang="en-US" sz="2800" dirty="0"/>
              <a:t>b</a:t>
            </a:r>
            <a:r>
              <a:rPr lang="en-US" sz="2800" dirty="0" smtClean="0"/>
              <a:t>ad definitions: incomplete, imprecise, formal but incomprehensible</a:t>
            </a:r>
          </a:p>
          <a:p>
            <a:pPr>
              <a:buFont typeface="Arial" charset="0"/>
              <a:buChar char="•"/>
            </a:pPr>
            <a:r>
              <a:rPr lang="en-US" sz="2800" dirty="0" smtClean="0"/>
              <a:t>uninitialized variables</a:t>
            </a:r>
          </a:p>
          <a:p>
            <a:pPr>
              <a:buFont typeface="Arial" charset="0"/>
              <a:buChar char="•"/>
            </a:pPr>
            <a:r>
              <a:rPr lang="en-US" sz="2800" dirty="0" smtClean="0"/>
              <a:t>missing or imprecise specifications and invariants</a:t>
            </a:r>
          </a:p>
          <a:p>
            <a:pPr>
              <a:buFont typeface="Arial" charset="0"/>
              <a:buChar char="•"/>
            </a:pPr>
            <a:r>
              <a:rPr lang="en-US" sz="2800" dirty="0" smtClean="0"/>
              <a:t>missing cases, missing steps in proofs</a:t>
            </a:r>
          </a:p>
          <a:p>
            <a:pPr>
              <a:buFont typeface="Arial" charset="0"/>
              <a:buChar char="•"/>
            </a:pPr>
            <a:r>
              <a:rPr lang="en-US" sz="2800" dirty="0" smtClean="0"/>
              <a:t>incorrect </a:t>
            </a:r>
            <a:r>
              <a:rPr lang="en-US" sz="2800" dirty="0" err="1" smtClean="0"/>
              <a:t>linearizations</a:t>
            </a:r>
            <a:r>
              <a:rPr lang="en-US" sz="2800" dirty="0" smtClean="0"/>
              <a:t> or linearization points</a:t>
            </a:r>
          </a:p>
          <a:p>
            <a:pPr>
              <a:buFont typeface="Arial" charset="0"/>
              <a:buChar char="•"/>
            </a:pPr>
            <a:r>
              <a:rPr lang="en-US" sz="2800" dirty="0" smtClean="0"/>
              <a:t>formulas applied when inapplicable</a:t>
            </a:r>
          </a:p>
          <a:p>
            <a:pPr>
              <a:buFont typeface="Arial" charset="0"/>
              <a:buChar char="•"/>
            </a:pPr>
            <a:endParaRPr lang="en-US" sz="2800" dirty="0"/>
          </a:p>
        </p:txBody>
      </p:sp>
    </p:spTree>
    <p:extLst>
      <p:ext uri="{BB962C8B-B14F-4D97-AF65-F5344CB8AC3E}">
        <p14:creationId xmlns:p14="http://schemas.microsoft.com/office/powerpoint/2010/main" val="588910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Design and Analysis of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lvl="0" indent="0">
              <a:lnSpc>
                <a:spcPct val="100000"/>
              </a:lnSpc>
              <a:spcBef>
                <a:spcPts val="0"/>
              </a:spcBef>
              <a:spcAft>
                <a:spcPts val="0"/>
              </a:spcAft>
              <a:buClrTx/>
              <a:buSzTx/>
              <a:buNone/>
            </a:pPr>
            <a:r>
              <a:rPr lang="en-US" sz="2800" dirty="0"/>
              <a:t>All of the ideas necessary for an expert to verify fully the central claims in the paper should be included, some of which may be placed in a clearly marked appendix that will </a:t>
            </a:r>
            <a:r>
              <a:rPr lang="en-US" sz="2800" dirty="0" smtClean="0"/>
              <a:t>be read </a:t>
            </a:r>
            <a:r>
              <a:rPr lang="en-US" sz="2800" dirty="0"/>
              <a:t>at the discretion of the program committee. If desired, the authors can simply attach a copy of the full paper as the </a:t>
            </a:r>
            <a:r>
              <a:rPr lang="en-US" sz="2800" dirty="0" smtClean="0"/>
              <a:t>appendix.</a:t>
            </a:r>
            <a:endParaRPr lang="en-US" sz="2800" dirty="0"/>
          </a:p>
        </p:txBody>
      </p:sp>
    </p:spTree>
    <p:extLst>
      <p:ext uri="{BB962C8B-B14F-4D97-AF65-F5344CB8AC3E}">
        <p14:creationId xmlns:p14="http://schemas.microsoft.com/office/powerpoint/2010/main" val="1872213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Design and Analysis of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lvl="0" indent="0">
              <a:lnSpc>
                <a:spcPct val="100000"/>
              </a:lnSpc>
              <a:spcBef>
                <a:spcPts val="0"/>
              </a:spcBef>
              <a:spcAft>
                <a:spcPts val="0"/>
              </a:spcAft>
              <a:buClrTx/>
              <a:buSzTx/>
              <a:buNone/>
            </a:pPr>
            <a:r>
              <a:rPr lang="en-US" sz="2800" dirty="0" smtClean="0"/>
              <a:t>Understandability is important</a:t>
            </a:r>
          </a:p>
          <a:p>
            <a:pPr>
              <a:lnSpc>
                <a:spcPct val="100000"/>
              </a:lnSpc>
              <a:spcBef>
                <a:spcPts val="0"/>
              </a:spcBef>
              <a:spcAft>
                <a:spcPts val="0"/>
              </a:spcAft>
              <a:buClrTx/>
              <a:buSzTx/>
            </a:pPr>
            <a:r>
              <a:rPr lang="en-US" sz="2800" dirty="0" smtClean="0"/>
              <a:t>A high level description of the data structure is essential</a:t>
            </a:r>
          </a:p>
          <a:p>
            <a:pPr>
              <a:lnSpc>
                <a:spcPct val="100000"/>
              </a:lnSpc>
              <a:spcBef>
                <a:spcPts val="0"/>
              </a:spcBef>
              <a:spcAft>
                <a:spcPts val="0"/>
              </a:spcAft>
              <a:buClrTx/>
              <a:buSzTx/>
            </a:pPr>
            <a:r>
              <a:rPr lang="en-US" sz="2800" dirty="0" smtClean="0"/>
              <a:t>-what are the different cases?</a:t>
            </a:r>
          </a:p>
          <a:p>
            <a:pPr>
              <a:lnSpc>
                <a:spcPct val="100000"/>
              </a:lnSpc>
              <a:spcBef>
                <a:spcPts val="0"/>
              </a:spcBef>
              <a:spcAft>
                <a:spcPts val="0"/>
              </a:spcAft>
              <a:buClrTx/>
              <a:buSzTx/>
            </a:pPr>
            <a:r>
              <a:rPr lang="en-US" sz="2800" dirty="0" smtClean="0"/>
              <a:t>-what are the key ideas?</a:t>
            </a:r>
          </a:p>
          <a:p>
            <a:pPr>
              <a:lnSpc>
                <a:spcPct val="100000"/>
              </a:lnSpc>
              <a:spcBef>
                <a:spcPts val="0"/>
              </a:spcBef>
              <a:spcAft>
                <a:spcPts val="0"/>
              </a:spcAft>
              <a:buClrTx/>
              <a:buSzTx/>
            </a:pPr>
            <a:r>
              <a:rPr lang="en-US" sz="2800" dirty="0" smtClean="0"/>
              <a:t>Commented pseudocode can help a reader resolve ambiguities,</a:t>
            </a:r>
          </a:p>
          <a:p>
            <a:pPr>
              <a:lnSpc>
                <a:spcPct val="100000"/>
              </a:lnSpc>
              <a:spcBef>
                <a:spcPts val="0"/>
              </a:spcBef>
              <a:spcAft>
                <a:spcPts val="0"/>
              </a:spcAft>
              <a:buClrTx/>
              <a:buSzTx/>
            </a:pPr>
            <a:r>
              <a:rPr lang="en-US" sz="2800" dirty="0" smtClean="0"/>
              <a:t>but does not replace clear descriptions of the operations.</a:t>
            </a:r>
          </a:p>
          <a:p>
            <a:pPr>
              <a:lnSpc>
                <a:spcPct val="100000"/>
              </a:lnSpc>
              <a:spcBef>
                <a:spcPts val="0"/>
              </a:spcBef>
              <a:spcAft>
                <a:spcPts val="0"/>
              </a:spcAft>
              <a:buClrTx/>
              <a:buSzTx/>
            </a:pPr>
            <a:r>
              <a:rPr lang="en-US" sz="2800" dirty="0" smtClean="0"/>
              <a:t>Polish the data structure and its description. </a:t>
            </a:r>
            <a:endParaRPr lang="en-US" sz="2800" dirty="0"/>
          </a:p>
        </p:txBody>
      </p:sp>
    </p:spTree>
    <p:extLst>
      <p:ext uri="{BB962C8B-B14F-4D97-AF65-F5344CB8AC3E}">
        <p14:creationId xmlns:p14="http://schemas.microsoft.com/office/powerpoint/2010/main" val="17040365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335478" cy="1450757"/>
          </a:xfrm>
        </p:spPr>
        <p:txBody>
          <a:bodyPr/>
          <a:lstStyle/>
          <a:p>
            <a:r>
              <a:rPr lang="en-US" dirty="0" smtClean="0">
                <a:solidFill>
                  <a:schemeClr val="accent1"/>
                </a:solidFill>
              </a:rPr>
              <a:t>Experimental Evaluation </a:t>
            </a:r>
            <a:r>
              <a:rPr lang="en-US" smtClean="0">
                <a:solidFill>
                  <a:schemeClr val="accent1"/>
                </a:solidFill>
              </a:rPr>
              <a:t>of </a:t>
            </a:r>
            <a:r>
              <a:rPr lang="en-US">
                <a:solidFill>
                  <a:schemeClr val="accent1"/>
                </a:solidFill>
              </a:rPr>
              <a:t>Concurrent </a:t>
            </a:r>
            <a:r>
              <a:rPr lang="en-US" smtClean="0">
                <a:solidFill>
                  <a:schemeClr val="accent1"/>
                </a:solidFill>
              </a:rPr>
              <a:t>Data </a:t>
            </a:r>
            <a:r>
              <a:rPr lang="en-US" dirty="0" smtClean="0">
                <a:solidFill>
                  <a:schemeClr val="accent1"/>
                </a:solidFill>
              </a:rPr>
              <a:t>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a:solidFill>
                  <a:schemeClr val="tx1"/>
                </a:solidFill>
              </a:rPr>
              <a:t>Experiments should be </a:t>
            </a:r>
            <a:r>
              <a:rPr lang="en-US" sz="2800" dirty="0" smtClean="0">
                <a:solidFill>
                  <a:schemeClr val="tx1"/>
                </a:solidFill>
              </a:rPr>
              <a:t>informative</a:t>
            </a:r>
          </a:p>
          <a:p>
            <a:pPr>
              <a:buFont typeface="Arial" charset="0"/>
              <a:buChar char="•"/>
            </a:pPr>
            <a:r>
              <a:rPr lang="en-US" sz="2800" dirty="0" smtClean="0"/>
              <a:t>comprehensive experiments that fairly evaluate the relative   performance of concurrent data structures under various conditions </a:t>
            </a:r>
          </a:p>
        </p:txBody>
      </p:sp>
    </p:spTree>
    <p:extLst>
      <p:ext uri="{BB962C8B-B14F-4D97-AF65-F5344CB8AC3E}">
        <p14:creationId xmlns:p14="http://schemas.microsoft.com/office/powerpoint/2010/main" val="2543941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033309" cy="1450757"/>
          </a:xfrm>
        </p:spPr>
        <p:txBody>
          <a:bodyPr/>
          <a:lstStyle/>
          <a:p>
            <a:r>
              <a:rPr lang="en-US" dirty="0" smtClean="0">
                <a:solidFill>
                  <a:schemeClr val="accent1"/>
                </a:solidFill>
              </a:rPr>
              <a:t>Experimental Evaluation of Concurrent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a:solidFill>
                  <a:schemeClr val="tx1"/>
                </a:solidFill>
              </a:rPr>
              <a:t>Experiments should be </a:t>
            </a:r>
            <a:r>
              <a:rPr lang="en-US" sz="2800" dirty="0" smtClean="0">
                <a:solidFill>
                  <a:schemeClr val="tx1"/>
                </a:solidFill>
              </a:rPr>
              <a:t>informative</a:t>
            </a:r>
          </a:p>
          <a:p>
            <a:pPr>
              <a:buFont typeface="Arial" charset="0"/>
              <a:buChar char="•"/>
            </a:pPr>
            <a:r>
              <a:rPr lang="en-US" sz="2800" dirty="0" smtClean="0"/>
              <a:t>comprehensive experiments that fairly evaluate the relative  performance of concurrent data structures under various conditions </a:t>
            </a:r>
          </a:p>
          <a:p>
            <a:pPr>
              <a:buFont typeface="Arial" charset="0"/>
              <a:buChar char="•"/>
            </a:pPr>
            <a:r>
              <a:rPr lang="en-US" sz="2800" dirty="0" smtClean="0"/>
              <a:t>provide some understanding about why certain data structures perform well or poorly</a:t>
            </a:r>
          </a:p>
        </p:txBody>
      </p:sp>
    </p:spTree>
    <p:extLst>
      <p:ext uri="{BB962C8B-B14F-4D97-AF65-F5344CB8AC3E}">
        <p14:creationId xmlns:p14="http://schemas.microsoft.com/office/powerpoint/2010/main" val="5271671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129562" cy="1450757"/>
          </a:xfrm>
        </p:spPr>
        <p:txBody>
          <a:bodyPr/>
          <a:lstStyle/>
          <a:p>
            <a:r>
              <a:rPr lang="en-US" dirty="0" smtClean="0">
                <a:solidFill>
                  <a:schemeClr val="accent1"/>
                </a:solidFill>
              </a:rPr>
              <a:t>Experimental Evaluation </a:t>
            </a:r>
            <a:r>
              <a:rPr lang="en-US" smtClean="0">
                <a:solidFill>
                  <a:schemeClr val="accent1"/>
                </a:solidFill>
              </a:rPr>
              <a:t>of </a:t>
            </a:r>
            <a:r>
              <a:rPr lang="en-US">
                <a:solidFill>
                  <a:schemeClr val="accent1"/>
                </a:solidFill>
              </a:rPr>
              <a:t>Concurrent </a:t>
            </a:r>
            <a:r>
              <a:rPr lang="en-US" smtClean="0">
                <a:solidFill>
                  <a:schemeClr val="accent1"/>
                </a:solidFill>
              </a:rPr>
              <a:t>Data </a:t>
            </a:r>
            <a:r>
              <a:rPr lang="en-US" dirty="0" smtClean="0">
                <a:solidFill>
                  <a:schemeClr val="accent1"/>
                </a:solidFill>
              </a:rPr>
              <a:t>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a:solidFill>
                  <a:schemeClr val="tx1"/>
                </a:solidFill>
              </a:rPr>
              <a:t>Experiments should be </a:t>
            </a:r>
            <a:r>
              <a:rPr lang="en-US" sz="2800" dirty="0" smtClean="0">
                <a:solidFill>
                  <a:schemeClr val="tx1"/>
                </a:solidFill>
              </a:rPr>
              <a:t>informative</a:t>
            </a:r>
          </a:p>
          <a:p>
            <a:pPr>
              <a:buFont typeface="Arial" charset="0"/>
              <a:buChar char="•"/>
            </a:pPr>
            <a:r>
              <a:rPr lang="en-US" sz="2800" dirty="0" smtClean="0"/>
              <a:t>comprehensive experiments that fairly evaluate the relative  performance of concurrent data structures under various conditions </a:t>
            </a:r>
          </a:p>
          <a:p>
            <a:pPr>
              <a:buFont typeface="Arial" charset="0"/>
              <a:buChar char="•"/>
            </a:pPr>
            <a:r>
              <a:rPr lang="en-US" sz="2800" dirty="0" smtClean="0"/>
              <a:t>provide some understanding about why certain data structures perform well or poorly</a:t>
            </a:r>
          </a:p>
          <a:p>
            <a:pPr>
              <a:buFont typeface="Arial" charset="0"/>
              <a:buChar char="•"/>
            </a:pPr>
            <a:r>
              <a:rPr lang="en-US" sz="2800" dirty="0" smtClean="0"/>
              <a:t>understand how changes to a data structure affect its performance</a:t>
            </a:r>
          </a:p>
        </p:txBody>
      </p:sp>
    </p:spTree>
    <p:extLst>
      <p:ext uri="{BB962C8B-B14F-4D97-AF65-F5344CB8AC3E}">
        <p14:creationId xmlns:p14="http://schemas.microsoft.com/office/powerpoint/2010/main" val="6236927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153625" cy="1450757"/>
          </a:xfrm>
        </p:spPr>
        <p:txBody>
          <a:bodyPr/>
          <a:lstStyle/>
          <a:p>
            <a:r>
              <a:rPr lang="en-US" dirty="0" smtClean="0">
                <a:solidFill>
                  <a:schemeClr val="accent1"/>
                </a:solidFill>
              </a:rPr>
              <a:t>Experimental Evaluation </a:t>
            </a:r>
            <a:r>
              <a:rPr lang="en-US" smtClean="0">
                <a:solidFill>
                  <a:schemeClr val="accent1"/>
                </a:solidFill>
              </a:rPr>
              <a:t>of </a:t>
            </a:r>
            <a:r>
              <a:rPr lang="en-US">
                <a:solidFill>
                  <a:schemeClr val="accent1"/>
                </a:solidFill>
              </a:rPr>
              <a:t>Concurrent </a:t>
            </a:r>
            <a:r>
              <a:rPr lang="en-US" smtClean="0">
                <a:solidFill>
                  <a:schemeClr val="accent1"/>
                </a:solidFill>
              </a:rPr>
              <a:t>Data </a:t>
            </a:r>
            <a:r>
              <a:rPr lang="en-US" dirty="0" smtClean="0">
                <a:solidFill>
                  <a:schemeClr val="accent1"/>
                </a:solidFill>
              </a:rPr>
              <a:t>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a:solidFill>
                  <a:schemeClr val="tx1"/>
                </a:solidFill>
              </a:rPr>
              <a:t>Experiments should be </a:t>
            </a:r>
            <a:r>
              <a:rPr lang="en-US" sz="2800" dirty="0" smtClean="0">
                <a:solidFill>
                  <a:schemeClr val="tx1"/>
                </a:solidFill>
              </a:rPr>
              <a:t>informative</a:t>
            </a:r>
          </a:p>
          <a:p>
            <a:pPr>
              <a:buFont typeface="Arial" charset="0"/>
              <a:buChar char="•"/>
            </a:pPr>
            <a:r>
              <a:rPr lang="en-US" sz="2800" dirty="0" smtClean="0"/>
              <a:t>comprehensive experiments that fairly evaluate the relative  performance of concurrent data structures under various conditions </a:t>
            </a:r>
          </a:p>
          <a:p>
            <a:pPr>
              <a:buFont typeface="Arial" charset="0"/>
              <a:buChar char="•"/>
            </a:pPr>
            <a:r>
              <a:rPr lang="en-US" sz="2800" dirty="0" smtClean="0"/>
              <a:t>provide some understanding about why certain data structures perform well or poorly</a:t>
            </a:r>
          </a:p>
          <a:p>
            <a:pPr>
              <a:buFont typeface="Arial" charset="0"/>
              <a:buChar char="•"/>
            </a:pPr>
            <a:r>
              <a:rPr lang="en-US" sz="2800" dirty="0" smtClean="0"/>
              <a:t>understand how changes to a data structure affect its performance</a:t>
            </a:r>
          </a:p>
          <a:p>
            <a:pPr>
              <a:buFont typeface="Arial" charset="0"/>
              <a:buChar char="•"/>
            </a:pPr>
            <a:r>
              <a:rPr lang="en-US" sz="2800" dirty="0" smtClean="0"/>
              <a:t>compare concurrent data structures on real-world data to determine which is best for a </a:t>
            </a:r>
            <a:r>
              <a:rPr lang="en-US" sz="2800" smtClean="0"/>
              <a:t>particular application</a:t>
            </a:r>
            <a:endParaRPr lang="en-US" sz="2800" dirty="0" smtClean="0"/>
          </a:p>
          <a:p>
            <a:pPr>
              <a:buFont typeface="Arial" charset="0"/>
              <a:buChar char="•"/>
            </a:pPr>
            <a:endParaRPr lang="en-US" sz="2800" dirty="0"/>
          </a:p>
        </p:txBody>
      </p:sp>
    </p:spTree>
    <p:extLst>
      <p:ext uri="{BB962C8B-B14F-4D97-AF65-F5344CB8AC3E}">
        <p14:creationId xmlns:p14="http://schemas.microsoft.com/office/powerpoint/2010/main" val="1504562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322067" cy="1450757"/>
          </a:xfrm>
        </p:spPr>
        <p:txBody>
          <a:bodyPr/>
          <a:lstStyle/>
          <a:p>
            <a:r>
              <a:rPr lang="en-US" dirty="0" smtClean="0">
                <a:solidFill>
                  <a:schemeClr val="accent1"/>
                </a:solidFill>
              </a:rPr>
              <a:t>Experimental Evaluation </a:t>
            </a:r>
            <a:r>
              <a:rPr lang="en-US" smtClean="0">
                <a:solidFill>
                  <a:schemeClr val="accent1"/>
                </a:solidFill>
              </a:rPr>
              <a:t>of </a:t>
            </a:r>
            <a:r>
              <a:rPr lang="en-US">
                <a:solidFill>
                  <a:schemeClr val="accent1"/>
                </a:solidFill>
              </a:rPr>
              <a:t>Concurrent </a:t>
            </a:r>
            <a:r>
              <a:rPr lang="en-US" smtClean="0">
                <a:solidFill>
                  <a:schemeClr val="accent1"/>
                </a:solidFill>
              </a:rPr>
              <a:t>Data </a:t>
            </a:r>
            <a:r>
              <a:rPr lang="en-US" dirty="0" smtClean="0">
                <a:solidFill>
                  <a:schemeClr val="accent1"/>
                </a:solidFill>
              </a:rPr>
              <a:t>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a:solidFill>
                  <a:schemeClr val="tx1"/>
                </a:solidFill>
              </a:rPr>
              <a:t>Experiments should be </a:t>
            </a:r>
            <a:r>
              <a:rPr lang="en-US" sz="2800" dirty="0" smtClean="0">
                <a:solidFill>
                  <a:schemeClr val="tx1"/>
                </a:solidFill>
              </a:rPr>
              <a:t>reproducible</a:t>
            </a:r>
          </a:p>
          <a:p>
            <a:pPr>
              <a:buFont typeface="Arial" charset="0"/>
              <a:buChar char="•"/>
            </a:pPr>
            <a:r>
              <a:rPr lang="en-US" sz="2800" dirty="0"/>
              <a:t> clear description of the computational platform and </a:t>
            </a:r>
            <a:r>
              <a:rPr lang="en-US" sz="2800" dirty="0" smtClean="0"/>
              <a:t>testing framework</a:t>
            </a:r>
            <a:endParaRPr lang="en-US" sz="2800" dirty="0"/>
          </a:p>
          <a:p>
            <a:pPr>
              <a:buFont typeface="Arial" charset="0"/>
              <a:buChar char="•"/>
            </a:pPr>
            <a:r>
              <a:rPr lang="en-US" sz="2800" dirty="0"/>
              <a:t> code should be made available, if possible</a:t>
            </a:r>
          </a:p>
          <a:p>
            <a:pPr>
              <a:buFont typeface="Arial" charset="0"/>
              <a:buChar char="•"/>
            </a:pPr>
            <a:r>
              <a:rPr lang="en-US" sz="2800" dirty="0"/>
              <a:t> artifact evaluation/replicated computational results</a:t>
            </a:r>
          </a:p>
          <a:p>
            <a:endParaRPr lang="en-US" sz="2800" dirty="0">
              <a:solidFill>
                <a:schemeClr val="tx1"/>
              </a:solidFill>
            </a:endParaRPr>
          </a:p>
        </p:txBody>
      </p:sp>
    </p:spTree>
    <p:extLst>
      <p:ext uri="{BB962C8B-B14F-4D97-AF65-F5344CB8AC3E}">
        <p14:creationId xmlns:p14="http://schemas.microsoft.com/office/powerpoint/2010/main" val="352796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Hand-over-hand </a:t>
            </a:r>
            <a:r>
              <a:rPr lang="en-US" dirty="0">
                <a:solidFill>
                  <a:schemeClr val="accent1"/>
                </a:solidFill>
              </a:rPr>
              <a:t>Locking</a:t>
            </a:r>
            <a:endParaRPr lang="en-US" dirty="0">
              <a:solidFill>
                <a:srgbClr val="FF0000"/>
              </a:solidFill>
            </a:endParaRPr>
          </a:p>
        </p:txBody>
      </p:sp>
      <p:sp>
        <p:nvSpPr>
          <p:cNvPr id="3" name="TextBox 2"/>
          <p:cNvSpPr txBox="1"/>
          <p:nvPr/>
        </p:nvSpPr>
        <p:spPr>
          <a:xfrm>
            <a:off x="1981201" y="1980184"/>
            <a:ext cx="7887479" cy="1077218"/>
          </a:xfrm>
          <a:prstGeom prst="rect">
            <a:avLst/>
          </a:prstGeom>
          <a:noFill/>
        </p:spPr>
        <p:txBody>
          <a:bodyPr wrap="square" rtlCol="0">
            <a:spAutoFit/>
          </a:bodyPr>
          <a:lstStyle/>
          <a:p>
            <a:r>
              <a:rPr lang="en-US" sz="3200" dirty="0"/>
              <a:t>Multiple locks protect different parts of the data structure</a:t>
            </a:r>
          </a:p>
        </p:txBody>
      </p:sp>
      <p:sp>
        <p:nvSpPr>
          <p:cNvPr id="8" name="Process 7"/>
          <p:cNvSpPr/>
          <p:nvPr/>
        </p:nvSpPr>
        <p:spPr>
          <a:xfrm>
            <a:off x="2724301" y="4403012"/>
            <a:ext cx="1426110" cy="1097710"/>
          </a:xfrm>
          <a:prstGeom prst="flowChartProcess">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933303" y="5525714"/>
            <a:ext cx="780411" cy="774859"/>
          </a:xfrm>
          <a:prstGeom prst="rect">
            <a:avLst/>
          </a:prstGeom>
        </p:spPr>
      </p:pic>
      <p:sp>
        <p:nvSpPr>
          <p:cNvPr id="21" name="TextBox 20"/>
          <p:cNvSpPr txBox="1"/>
          <p:nvPr/>
        </p:nvSpPr>
        <p:spPr>
          <a:xfrm>
            <a:off x="2219183" y="3712916"/>
            <a:ext cx="979755" cy="461665"/>
          </a:xfrm>
          <a:prstGeom prst="rect">
            <a:avLst/>
          </a:prstGeom>
          <a:noFill/>
          <a:ln>
            <a:solidFill>
              <a:srgbClr val="FF0000"/>
            </a:solidFill>
          </a:ln>
        </p:spPr>
        <p:txBody>
          <a:bodyPr wrap="none" rtlCol="0">
            <a:spAutoFit/>
          </a:bodyPr>
          <a:lstStyle/>
          <a:p>
            <a:r>
              <a:rPr lang="en-US" sz="2400" dirty="0" smtClean="0">
                <a:solidFill>
                  <a:schemeClr val="bg1"/>
                </a:solidFill>
              </a:rPr>
              <a:t>START</a:t>
            </a:r>
            <a:endParaRPr lang="en-US" sz="2400" dirty="0">
              <a:solidFill>
                <a:schemeClr val="bg1"/>
              </a:solidFill>
            </a:endParaRPr>
          </a:p>
        </p:txBody>
      </p:sp>
      <p:sp>
        <p:nvSpPr>
          <p:cNvPr id="22" name="TextBox 21"/>
          <p:cNvSpPr txBox="1"/>
          <p:nvPr/>
        </p:nvSpPr>
        <p:spPr>
          <a:xfrm>
            <a:off x="2972661" y="4679893"/>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24" name="TextBox 23"/>
          <p:cNvSpPr txBox="1"/>
          <p:nvPr/>
        </p:nvSpPr>
        <p:spPr>
          <a:xfrm>
            <a:off x="3446268"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5" name="TextBox 24"/>
          <p:cNvSpPr txBox="1"/>
          <p:nvPr/>
        </p:nvSpPr>
        <p:spPr>
          <a:xfrm>
            <a:off x="4660154" y="4679893"/>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28" name="TextBox 27"/>
          <p:cNvSpPr txBox="1"/>
          <p:nvPr/>
        </p:nvSpPr>
        <p:spPr>
          <a:xfrm>
            <a:off x="5110901"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9" name="TextBox 28"/>
          <p:cNvSpPr txBox="1"/>
          <p:nvPr/>
        </p:nvSpPr>
        <p:spPr>
          <a:xfrm>
            <a:off x="6347647" y="4679893"/>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30" name="TextBox 29"/>
          <p:cNvSpPr txBox="1"/>
          <p:nvPr/>
        </p:nvSpPr>
        <p:spPr>
          <a:xfrm>
            <a:off x="6821254"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31" name="TextBox 30"/>
          <p:cNvSpPr txBox="1"/>
          <p:nvPr/>
        </p:nvSpPr>
        <p:spPr>
          <a:xfrm>
            <a:off x="8035140" y="4679893"/>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32" name="TextBox 31"/>
          <p:cNvSpPr txBox="1"/>
          <p:nvPr/>
        </p:nvSpPr>
        <p:spPr>
          <a:xfrm>
            <a:off x="8531607" y="4679893"/>
            <a:ext cx="520953" cy="523220"/>
          </a:xfrm>
          <a:prstGeom prst="rect">
            <a:avLst/>
          </a:prstGeom>
          <a:noFill/>
          <a:ln>
            <a:solidFill>
              <a:srgbClr val="FF0000"/>
            </a:solidFill>
          </a:ln>
        </p:spPr>
        <p:txBody>
          <a:bodyPr wrap="square" rtlCol="0">
            <a:spAutoFit/>
          </a:bodyPr>
          <a:lstStyle/>
          <a:p>
            <a:r>
              <a:rPr lang="en-US" sz="2800" dirty="0" smtClean="0"/>
              <a:t> </a:t>
            </a:r>
            <a:r>
              <a:rPr lang="en-US" sz="2800" dirty="0">
                <a:ln>
                  <a:solidFill>
                    <a:schemeClr val="tx1"/>
                  </a:solidFill>
                </a:ln>
                <a:solidFill>
                  <a:schemeClr val="bg1"/>
                </a:solidFill>
              </a:rPr>
              <a:t>-</a:t>
            </a:r>
            <a:r>
              <a:rPr lang="en-US" sz="2800" dirty="0" smtClean="0">
                <a:solidFill>
                  <a:schemeClr val="bg1"/>
                </a:solidFill>
              </a:rPr>
              <a:t>-</a:t>
            </a:r>
            <a:r>
              <a:rPr lang="en-US" sz="2800" dirty="0" smtClean="0"/>
              <a:t>     </a:t>
            </a:r>
            <a:endParaRPr lang="en-US" sz="2800" dirty="0"/>
          </a:p>
        </p:txBody>
      </p:sp>
      <p:cxnSp>
        <p:nvCxnSpPr>
          <p:cNvPr id="33" name="Straight Arrow Connector 32"/>
          <p:cNvCxnSpPr/>
          <p:nvPr/>
        </p:nvCxnSpPr>
        <p:spPr>
          <a:xfrm>
            <a:off x="2709061" y="3921925"/>
            <a:ext cx="500404" cy="7579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726140"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413633"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101126" y="4944971"/>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195830" y="3246120"/>
            <a:ext cx="1102335" cy="523220"/>
          </a:xfrm>
          <a:prstGeom prst="rect">
            <a:avLst/>
          </a:prstGeom>
        </p:spPr>
        <p:txBody>
          <a:bodyPr wrap="none">
            <a:spAutoFit/>
          </a:bodyPr>
          <a:lstStyle/>
          <a:p>
            <a:r>
              <a:rPr lang="en-US" sz="2800" dirty="0"/>
              <a:t>START</a:t>
            </a:r>
          </a:p>
        </p:txBody>
      </p:sp>
    </p:spTree>
    <p:extLst>
      <p:ext uri="{BB962C8B-B14F-4D97-AF65-F5344CB8AC3E}">
        <p14:creationId xmlns:p14="http://schemas.microsoft.com/office/powerpoint/2010/main" val="26078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Use the same setup to compare</a:t>
            </a:r>
            <a:br>
              <a:rPr lang="en-US" dirty="0" smtClean="0">
                <a:solidFill>
                  <a:schemeClr val="accent1"/>
                </a:solidFill>
              </a:rPr>
            </a:br>
            <a:r>
              <a:rPr lang="en-US" dirty="0" smtClean="0">
                <a:solidFill>
                  <a:schemeClr val="accent1"/>
                </a:solidFill>
              </a:rPr>
              <a:t>different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smtClean="0"/>
              <a:t>Perform the same experiments using the same:</a:t>
            </a:r>
          </a:p>
          <a:p>
            <a:pPr>
              <a:buFont typeface="Arial" charset="0"/>
              <a:buChar char="•"/>
            </a:pPr>
            <a:r>
              <a:rPr lang="en-US" sz="2800" dirty="0" smtClean="0"/>
              <a:t> hardware</a:t>
            </a:r>
          </a:p>
          <a:p>
            <a:pPr>
              <a:buFont typeface="Arial" charset="0"/>
              <a:buChar char="•"/>
            </a:pPr>
            <a:r>
              <a:rPr lang="en-US" sz="2800" dirty="0" smtClean="0"/>
              <a:t> operating system</a:t>
            </a:r>
          </a:p>
          <a:p>
            <a:pPr>
              <a:buFont typeface="Arial" charset="0"/>
              <a:buChar char="•"/>
            </a:pPr>
            <a:r>
              <a:rPr lang="en-US" sz="2800" dirty="0" smtClean="0"/>
              <a:t> </a:t>
            </a:r>
            <a:r>
              <a:rPr lang="en-US" sz="2800" dirty="0"/>
              <a:t>testing </a:t>
            </a:r>
            <a:r>
              <a:rPr lang="en-US" sz="2800" dirty="0" smtClean="0"/>
              <a:t>setup</a:t>
            </a:r>
          </a:p>
          <a:p>
            <a:pPr>
              <a:buFont typeface="Arial" charset="0"/>
              <a:buChar char="•"/>
            </a:pPr>
            <a:r>
              <a:rPr lang="en-US" sz="2800" dirty="0"/>
              <a:t> </a:t>
            </a:r>
            <a:r>
              <a:rPr lang="en-US" sz="2800" dirty="0" smtClean="0"/>
              <a:t>memory reclamation scheme</a:t>
            </a:r>
            <a:endParaRPr lang="en-US" sz="2800" dirty="0"/>
          </a:p>
        </p:txBody>
      </p:sp>
    </p:spTree>
    <p:extLst>
      <p:ext uri="{BB962C8B-B14F-4D97-AF65-F5344CB8AC3E}">
        <p14:creationId xmlns:p14="http://schemas.microsoft.com/office/powerpoint/2010/main" val="15466967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Overhead in experimental setup can mask performance differences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smtClean="0"/>
              <a:t>Operation A takes 1 microsecond</a:t>
            </a:r>
          </a:p>
          <a:p>
            <a:r>
              <a:rPr lang="en-US" sz="2800" dirty="0" smtClean="0"/>
              <a:t>Operation B takes 500 microseconds</a:t>
            </a:r>
          </a:p>
          <a:p>
            <a:r>
              <a:rPr lang="en-US" sz="2800" dirty="0" smtClean="0"/>
              <a:t>Overhead is 500 microseconds per operation</a:t>
            </a:r>
          </a:p>
          <a:p>
            <a:r>
              <a:rPr lang="en-US" sz="2800" dirty="0"/>
              <a:t> </a:t>
            </a:r>
            <a:r>
              <a:rPr lang="en-US" sz="2800" dirty="0" smtClean="0"/>
              <a:t>    operation B + overhead       1000</a:t>
            </a:r>
          </a:p>
          <a:p>
            <a:r>
              <a:rPr lang="en-US" sz="2800" dirty="0"/>
              <a:t> </a:t>
            </a:r>
            <a:r>
              <a:rPr lang="en-US" sz="2800" dirty="0" smtClean="0"/>
              <a:t>    operation A + overhead        501</a:t>
            </a:r>
            <a:endParaRPr lang="en-US" sz="2800" dirty="0"/>
          </a:p>
          <a:p>
            <a:r>
              <a:rPr lang="en-US" sz="2800" dirty="0" smtClean="0"/>
              <a:t>Experiments show operation B seems to be only</a:t>
            </a:r>
            <a:r>
              <a:rPr lang="en-US" sz="2800" dirty="0"/>
              <a:t> </a:t>
            </a:r>
            <a:r>
              <a:rPr lang="en-US" sz="2800" dirty="0" smtClean="0"/>
              <a:t>2x slower than operation A rather than 500x slower.</a:t>
            </a:r>
            <a:endParaRPr lang="en-US" sz="2800" dirty="0"/>
          </a:p>
        </p:txBody>
      </p:sp>
      <p:cxnSp>
        <p:nvCxnSpPr>
          <p:cNvPr id="5" name="Straight Connector 4"/>
          <p:cNvCxnSpPr/>
          <p:nvPr/>
        </p:nvCxnSpPr>
        <p:spPr>
          <a:xfrm flipV="1">
            <a:off x="1454046" y="4047344"/>
            <a:ext cx="3642610" cy="14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443931" y="4032355"/>
            <a:ext cx="866928" cy="2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96656" y="3770745"/>
            <a:ext cx="439711"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7830286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Experimental Set-up Matters</a:t>
            </a:r>
            <a:endParaRPr lang="en-US" dirty="0">
              <a:solidFill>
                <a:schemeClr val="accent1"/>
              </a:solidFill>
            </a:endParaRPr>
          </a:p>
        </p:txBody>
      </p:sp>
      <p:sp>
        <p:nvSpPr>
          <p:cNvPr id="3" name="Content Placeholder 2"/>
          <p:cNvSpPr>
            <a:spLocks noGrp="1"/>
          </p:cNvSpPr>
          <p:nvPr>
            <p:ph idx="1"/>
          </p:nvPr>
        </p:nvSpPr>
        <p:spPr>
          <a:xfrm>
            <a:off x="1097280" y="1845733"/>
            <a:ext cx="10637520" cy="4362561"/>
          </a:xfrm>
        </p:spPr>
        <p:txBody>
          <a:bodyPr>
            <a:noAutofit/>
          </a:bodyPr>
          <a:lstStyle/>
          <a:p>
            <a:r>
              <a:rPr lang="en-US" sz="2800" dirty="0" smtClean="0"/>
              <a:t>Experimen</a:t>
            </a:r>
            <a:r>
              <a:rPr lang="en-US" sz="2800" dirty="0"/>
              <a:t>t</a:t>
            </a:r>
            <a:endParaRPr lang="en-US" sz="2800" dirty="0" smtClean="0"/>
          </a:p>
          <a:p>
            <a:pPr>
              <a:buFont typeface="Arial" charset="0"/>
              <a:buChar char="•"/>
            </a:pPr>
            <a:r>
              <a:rPr lang="en-US" sz="2800" dirty="0"/>
              <a:t>2 socket Intel machine with 48 hardware processors </a:t>
            </a:r>
            <a:r>
              <a:rPr lang="en-US" sz="2800" dirty="0" smtClean="0"/>
              <a:t>running </a:t>
            </a:r>
            <a:r>
              <a:rPr lang="en-US" sz="2800" dirty="0"/>
              <a:t>Linux</a:t>
            </a:r>
            <a:r>
              <a:rPr lang="en-US" sz="2800" dirty="0" smtClean="0"/>
              <a:t>,</a:t>
            </a:r>
          </a:p>
          <a:p>
            <a:pPr>
              <a:buFont typeface="Arial" charset="0"/>
              <a:buChar char="•"/>
            </a:pPr>
            <a:r>
              <a:rPr lang="en-US" sz="2800" dirty="0" smtClean="0"/>
              <a:t>Fixed implementation of a Binary Search Tree</a:t>
            </a:r>
          </a:p>
          <a:p>
            <a:pPr>
              <a:buFont typeface="Arial" charset="0"/>
              <a:buChar char="•"/>
            </a:pPr>
            <a:r>
              <a:rPr lang="en-US" sz="2800" dirty="0"/>
              <a:t>Prefill the tree so it contains 5000 </a:t>
            </a:r>
            <a:r>
              <a:rPr lang="en-US" sz="2800" dirty="0" smtClean="0"/>
              <a:t>different keys in [1..10,000]</a:t>
            </a:r>
          </a:p>
          <a:p>
            <a:pPr>
              <a:buFont typeface="Arial" charset="0"/>
              <a:buChar char="•"/>
            </a:pPr>
            <a:r>
              <a:rPr lang="en-US" sz="2800" dirty="0" smtClean="0"/>
              <a:t>For each process, for 1 second, repeatedly:</a:t>
            </a:r>
          </a:p>
          <a:p>
            <a:pPr marL="201168" lvl="1" indent="0">
              <a:buNone/>
            </a:pPr>
            <a:r>
              <a:rPr lang="en-US" sz="2600" dirty="0" smtClean="0"/>
              <a:t>- pick a key uniformly at random in the range [1..10,000]</a:t>
            </a:r>
          </a:p>
          <a:p>
            <a:pPr marL="201168" lvl="1" indent="0">
              <a:buNone/>
            </a:pPr>
            <a:r>
              <a:rPr lang="en-US" sz="2600" dirty="0" smtClean="0"/>
              <a:t>- decide whether to insert it or delete it, each with 50% probability</a:t>
            </a:r>
          </a:p>
          <a:p>
            <a:pPr>
              <a:buFont typeface="Arial" charset="0"/>
              <a:buChar char="•"/>
            </a:pPr>
            <a:r>
              <a:rPr lang="en-US" sz="2800" dirty="0" smtClean="0"/>
              <a:t>Count the number of operations completed (using 1 to 48 processes)</a:t>
            </a:r>
          </a:p>
        </p:txBody>
      </p:sp>
    </p:spTree>
    <p:extLst>
      <p:ext uri="{BB962C8B-B14F-4D97-AF65-F5344CB8AC3E}">
        <p14:creationId xmlns:p14="http://schemas.microsoft.com/office/powerpoint/2010/main" val="14627569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1000" y="135540"/>
            <a:ext cx="11430000" cy="5867400"/>
          </a:xfrm>
          <a:prstGeom prst="rect">
            <a:avLst/>
          </a:prstGeom>
        </p:spPr>
      </p:pic>
    </p:spTree>
    <p:extLst>
      <p:ext uri="{BB962C8B-B14F-4D97-AF65-F5344CB8AC3E}">
        <p14:creationId xmlns:p14="http://schemas.microsoft.com/office/powerpoint/2010/main" val="36715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1" y="286603"/>
            <a:ext cx="10058400" cy="1450757"/>
          </a:xfrm>
        </p:spPr>
        <p:txBody>
          <a:bodyPr/>
          <a:lstStyle/>
          <a:p>
            <a:r>
              <a:rPr lang="en-US" dirty="0" smtClean="0">
                <a:solidFill>
                  <a:schemeClr val="accent1"/>
                </a:solidFill>
              </a:rPr>
              <a:t>Parameters</a:t>
            </a:r>
            <a:endParaRPr lang="en-US" dirty="0">
              <a:solidFill>
                <a:schemeClr val="accent1"/>
              </a:solidFill>
            </a:endParaRPr>
          </a:p>
        </p:txBody>
      </p:sp>
      <p:sp>
        <p:nvSpPr>
          <p:cNvPr id="7" name="Content Placeholder 6"/>
          <p:cNvSpPr>
            <a:spLocks noGrp="1"/>
          </p:cNvSpPr>
          <p:nvPr>
            <p:ph idx="1"/>
          </p:nvPr>
        </p:nvSpPr>
        <p:spPr/>
        <p:txBody>
          <a:bodyPr>
            <a:normAutofit/>
          </a:bodyPr>
          <a:lstStyle/>
          <a:p>
            <a:pPr>
              <a:buFont typeface="Arial" charset="0"/>
              <a:buChar char="•"/>
            </a:pPr>
            <a:r>
              <a:rPr lang="en-US" sz="3200" dirty="0" smtClean="0"/>
              <a:t>pinning: yes or no</a:t>
            </a:r>
          </a:p>
          <a:p>
            <a:pPr>
              <a:buFont typeface="Arial" charset="0"/>
              <a:buChar char="•"/>
            </a:pPr>
            <a:r>
              <a:rPr lang="en-US" sz="3200" dirty="0" smtClean="0"/>
              <a:t>memory allocator: </a:t>
            </a:r>
            <a:r>
              <a:rPr lang="en-US" sz="3200" dirty="0" err="1" smtClean="0"/>
              <a:t>jemalloc</a:t>
            </a:r>
            <a:r>
              <a:rPr lang="en-US" sz="3200" dirty="0" smtClean="0"/>
              <a:t> or </a:t>
            </a:r>
            <a:r>
              <a:rPr lang="en-US" sz="3200" dirty="0" err="1" smtClean="0"/>
              <a:t>malloc</a:t>
            </a:r>
            <a:endParaRPr lang="en-US" sz="3200" dirty="0" smtClean="0"/>
          </a:p>
          <a:p>
            <a:pPr>
              <a:buFont typeface="Arial" charset="0"/>
              <a:buChar char="•"/>
            </a:pPr>
            <a:r>
              <a:rPr lang="en-US" sz="3200" dirty="0" smtClean="0"/>
              <a:t>memory reclamation: yes or no </a:t>
            </a:r>
          </a:p>
          <a:p>
            <a:pPr>
              <a:buFont typeface="Arial" charset="0"/>
              <a:buChar char="•"/>
            </a:pPr>
            <a:r>
              <a:rPr lang="en-US" sz="3200" dirty="0" smtClean="0"/>
              <a:t>object pools: yes or no</a:t>
            </a:r>
            <a:endParaRPr lang="en-US" sz="3200" dirty="0"/>
          </a:p>
        </p:txBody>
      </p:sp>
    </p:spTree>
    <p:extLst>
      <p:ext uri="{BB962C8B-B14F-4D97-AF65-F5344CB8AC3E}">
        <p14:creationId xmlns:p14="http://schemas.microsoft.com/office/powerpoint/2010/main" val="12400506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7699"/>
          </a:xfrm>
        </p:spPr>
        <p:txBody>
          <a:bodyPr/>
          <a:lstStyle/>
          <a:p>
            <a:r>
              <a:rPr lang="en-US" dirty="0" smtClean="0"/>
              <a:t>Memory allocation</a:t>
            </a:r>
            <a:endParaRPr lang="en-US" dirty="0"/>
          </a:p>
        </p:txBody>
      </p:sp>
      <p:sp>
        <p:nvSpPr>
          <p:cNvPr id="4" name="Rectangle 3"/>
          <p:cNvSpPr/>
          <p:nvPr/>
        </p:nvSpPr>
        <p:spPr>
          <a:xfrm>
            <a:off x="854439" y="1648918"/>
            <a:ext cx="10702977" cy="11992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val="653838142"/>
              </p:ext>
            </p:extLst>
          </p:nvPr>
        </p:nvGraphicFramePr>
        <p:xfrm>
          <a:off x="2139474" y="1371209"/>
          <a:ext cx="7974012" cy="4505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9378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286603"/>
            <a:ext cx="10058400" cy="1450757"/>
          </a:xfrm>
        </p:spPr>
        <p:txBody>
          <a:bodyPr/>
          <a:lstStyle/>
          <a:p>
            <a:r>
              <a:rPr lang="en-US" dirty="0" smtClean="0"/>
              <a:t>pinning</a:t>
            </a:r>
            <a:endParaRPr lang="en-US" dirty="0"/>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96" t="21425" r="13032" b="21806"/>
          <a:stretch/>
        </p:blipFill>
        <p:spPr bwMode="auto">
          <a:xfrm>
            <a:off x="1097280" y="2603847"/>
            <a:ext cx="4267200" cy="221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65" t="25882" r="11792" b="19218"/>
          <a:stretch/>
        </p:blipFill>
        <p:spPr bwMode="auto">
          <a:xfrm>
            <a:off x="6126480" y="2687121"/>
            <a:ext cx="4267440" cy="213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0674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memory reclamation</a:t>
            </a:r>
            <a:endParaRPr lang="en-US" dirty="0"/>
          </a:p>
        </p:txBody>
      </p:sp>
      <p:pic>
        <p:nvPicPr>
          <p:cNvPr id="7" name="Picture 6"/>
          <p:cNvPicPr>
            <a:picLocks noChangeAspect="1"/>
          </p:cNvPicPr>
          <p:nvPr/>
        </p:nvPicPr>
        <p:blipFill>
          <a:blip r:embed="rId3"/>
          <a:stretch>
            <a:fillRect/>
          </a:stretch>
        </p:blipFill>
        <p:spPr>
          <a:xfrm>
            <a:off x="2609018" y="1845734"/>
            <a:ext cx="6464300" cy="3619500"/>
          </a:xfrm>
          <a:prstGeom prst="rect">
            <a:avLst/>
          </a:prstGeom>
        </p:spPr>
      </p:pic>
    </p:spTree>
    <p:extLst>
      <p:ext uri="{BB962C8B-B14F-4D97-AF65-F5344CB8AC3E}">
        <p14:creationId xmlns:p14="http://schemas.microsoft.com/office/powerpoint/2010/main" val="17631417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310" y="0"/>
            <a:ext cx="10058400" cy="1450757"/>
          </a:xfrm>
        </p:spPr>
        <p:txBody>
          <a:bodyPr/>
          <a:lstStyle/>
          <a:p>
            <a:r>
              <a:rPr lang="en-US" dirty="0" smtClean="0">
                <a:solidFill>
                  <a:schemeClr val="accent2"/>
                </a:solidFill>
              </a:rPr>
              <a:t>Overhead of Timing</a:t>
            </a:r>
            <a:endParaRPr lang="en-US" dirty="0">
              <a:solidFill>
                <a:schemeClr val="accent2"/>
              </a:solidFill>
            </a:endParaRPr>
          </a:p>
        </p:txBody>
      </p:sp>
      <p:pic>
        <p:nvPicPr>
          <p:cNvPr id="3" name="Picture 2"/>
          <p:cNvPicPr>
            <a:picLocks noChangeAspect="1"/>
          </p:cNvPicPr>
          <p:nvPr/>
        </p:nvPicPr>
        <p:blipFill>
          <a:blip r:embed="rId3"/>
          <a:stretch>
            <a:fillRect/>
          </a:stretch>
        </p:blipFill>
        <p:spPr>
          <a:xfrm>
            <a:off x="1395210" y="1801068"/>
            <a:ext cx="9372600" cy="4419600"/>
          </a:xfrm>
          <a:prstGeom prst="rect">
            <a:avLst/>
          </a:prstGeom>
        </p:spPr>
      </p:pic>
    </p:spTree>
    <p:extLst>
      <p:ext uri="{BB962C8B-B14F-4D97-AF65-F5344CB8AC3E}">
        <p14:creationId xmlns:p14="http://schemas.microsoft.com/office/powerpoint/2010/main" val="11948265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4439" y="1648918"/>
            <a:ext cx="10702977" cy="11992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2146300" y="819150"/>
            <a:ext cx="7899400" cy="5219700"/>
          </a:xfrm>
          <a:prstGeom prst="rect">
            <a:avLst/>
          </a:prstGeom>
        </p:spPr>
      </p:pic>
    </p:spTree>
    <p:extLst>
      <p:ext uri="{BB962C8B-B14F-4D97-AF65-F5344CB8AC3E}">
        <p14:creationId xmlns:p14="http://schemas.microsoft.com/office/powerpoint/2010/main" val="107306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Hand-over-hand </a:t>
            </a:r>
            <a:r>
              <a:rPr lang="en-US" dirty="0">
                <a:solidFill>
                  <a:schemeClr val="accent1"/>
                </a:solidFill>
              </a:rPr>
              <a:t>Locking</a:t>
            </a:r>
            <a:endParaRPr lang="en-US" dirty="0">
              <a:solidFill>
                <a:srgbClr val="FF0000"/>
              </a:solidFill>
            </a:endParaRPr>
          </a:p>
        </p:txBody>
      </p:sp>
      <p:sp>
        <p:nvSpPr>
          <p:cNvPr id="3" name="TextBox 2"/>
          <p:cNvSpPr txBox="1"/>
          <p:nvPr/>
        </p:nvSpPr>
        <p:spPr>
          <a:xfrm>
            <a:off x="1981201" y="1980184"/>
            <a:ext cx="7887479" cy="1077218"/>
          </a:xfrm>
          <a:prstGeom prst="rect">
            <a:avLst/>
          </a:prstGeom>
          <a:noFill/>
        </p:spPr>
        <p:txBody>
          <a:bodyPr wrap="square" rtlCol="0">
            <a:spAutoFit/>
          </a:bodyPr>
          <a:lstStyle/>
          <a:p>
            <a:r>
              <a:rPr lang="en-US" sz="3200" dirty="0"/>
              <a:t>Multiple locks protect different parts of the data structure</a:t>
            </a:r>
          </a:p>
        </p:txBody>
      </p:sp>
      <p:sp>
        <p:nvSpPr>
          <p:cNvPr id="8" name="Process 7"/>
          <p:cNvSpPr/>
          <p:nvPr/>
        </p:nvSpPr>
        <p:spPr>
          <a:xfrm>
            <a:off x="2724301" y="4403012"/>
            <a:ext cx="1426110" cy="1097710"/>
          </a:xfrm>
          <a:prstGeom prst="flowChartProcess">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933303" y="5525714"/>
            <a:ext cx="780411" cy="774859"/>
          </a:xfrm>
          <a:prstGeom prst="rect">
            <a:avLst/>
          </a:prstGeom>
        </p:spPr>
      </p:pic>
      <p:sp>
        <p:nvSpPr>
          <p:cNvPr id="21" name="TextBox 20"/>
          <p:cNvSpPr txBox="1"/>
          <p:nvPr/>
        </p:nvSpPr>
        <p:spPr>
          <a:xfrm>
            <a:off x="2219183" y="3712916"/>
            <a:ext cx="979755" cy="461665"/>
          </a:xfrm>
          <a:prstGeom prst="rect">
            <a:avLst/>
          </a:prstGeom>
          <a:noFill/>
          <a:ln>
            <a:solidFill>
              <a:srgbClr val="FF0000"/>
            </a:solidFill>
          </a:ln>
        </p:spPr>
        <p:txBody>
          <a:bodyPr wrap="none" rtlCol="0">
            <a:spAutoFit/>
          </a:bodyPr>
          <a:lstStyle/>
          <a:p>
            <a:r>
              <a:rPr lang="en-US" sz="2400" dirty="0" smtClean="0">
                <a:solidFill>
                  <a:schemeClr val="bg1"/>
                </a:solidFill>
              </a:rPr>
              <a:t>START</a:t>
            </a:r>
            <a:endParaRPr lang="en-US" sz="2400" dirty="0">
              <a:solidFill>
                <a:schemeClr val="bg1"/>
              </a:solidFill>
            </a:endParaRPr>
          </a:p>
        </p:txBody>
      </p:sp>
      <p:sp>
        <p:nvSpPr>
          <p:cNvPr id="22" name="TextBox 21"/>
          <p:cNvSpPr txBox="1"/>
          <p:nvPr/>
        </p:nvSpPr>
        <p:spPr>
          <a:xfrm>
            <a:off x="2972661" y="4679893"/>
            <a:ext cx="473607" cy="523220"/>
          </a:xfrm>
          <a:prstGeom prst="rect">
            <a:avLst/>
          </a:prstGeom>
          <a:noFill/>
          <a:ln>
            <a:solidFill>
              <a:srgbClr val="FF0000"/>
            </a:solidFill>
          </a:ln>
        </p:spPr>
        <p:txBody>
          <a:bodyPr wrap="none" rtlCol="0">
            <a:spAutoFit/>
          </a:bodyPr>
          <a:lstStyle/>
          <a:p>
            <a:r>
              <a:rPr lang="en-US" sz="2800" dirty="0" smtClean="0"/>
              <a:t> A     </a:t>
            </a:r>
            <a:endParaRPr lang="en-US" sz="2800" dirty="0"/>
          </a:p>
        </p:txBody>
      </p:sp>
      <p:sp>
        <p:nvSpPr>
          <p:cNvPr id="24" name="TextBox 23"/>
          <p:cNvSpPr txBox="1"/>
          <p:nvPr/>
        </p:nvSpPr>
        <p:spPr>
          <a:xfrm>
            <a:off x="3446268"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5" name="TextBox 24"/>
          <p:cNvSpPr txBox="1"/>
          <p:nvPr/>
        </p:nvSpPr>
        <p:spPr>
          <a:xfrm>
            <a:off x="4660154" y="4679893"/>
            <a:ext cx="461159" cy="523220"/>
          </a:xfrm>
          <a:prstGeom prst="rect">
            <a:avLst/>
          </a:prstGeom>
          <a:noFill/>
          <a:ln>
            <a:solidFill>
              <a:srgbClr val="FF0000"/>
            </a:solidFill>
          </a:ln>
        </p:spPr>
        <p:txBody>
          <a:bodyPr wrap="none" rtlCol="0">
            <a:spAutoFit/>
          </a:bodyPr>
          <a:lstStyle/>
          <a:p>
            <a:r>
              <a:rPr lang="en-US" sz="2800" dirty="0" smtClean="0"/>
              <a:t> B     </a:t>
            </a:r>
            <a:endParaRPr lang="en-US" sz="2800" dirty="0"/>
          </a:p>
        </p:txBody>
      </p:sp>
      <p:sp>
        <p:nvSpPr>
          <p:cNvPr id="28" name="TextBox 27"/>
          <p:cNvSpPr txBox="1"/>
          <p:nvPr/>
        </p:nvSpPr>
        <p:spPr>
          <a:xfrm>
            <a:off x="5110901"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29" name="TextBox 28"/>
          <p:cNvSpPr txBox="1"/>
          <p:nvPr/>
        </p:nvSpPr>
        <p:spPr>
          <a:xfrm>
            <a:off x="6347647" y="4679893"/>
            <a:ext cx="473607" cy="523220"/>
          </a:xfrm>
          <a:prstGeom prst="rect">
            <a:avLst/>
          </a:prstGeom>
          <a:noFill/>
          <a:ln>
            <a:solidFill>
              <a:srgbClr val="FF0000"/>
            </a:solidFill>
          </a:ln>
        </p:spPr>
        <p:txBody>
          <a:bodyPr wrap="none" rtlCol="0">
            <a:spAutoFit/>
          </a:bodyPr>
          <a:lstStyle/>
          <a:p>
            <a:r>
              <a:rPr lang="en-US" sz="2800" dirty="0" smtClean="0"/>
              <a:t> C     </a:t>
            </a:r>
            <a:endParaRPr lang="en-US" sz="2800" dirty="0"/>
          </a:p>
        </p:txBody>
      </p:sp>
      <p:sp>
        <p:nvSpPr>
          <p:cNvPr id="30" name="TextBox 29"/>
          <p:cNvSpPr txBox="1"/>
          <p:nvPr/>
        </p:nvSpPr>
        <p:spPr>
          <a:xfrm>
            <a:off x="6821254" y="4679893"/>
            <a:ext cx="473607" cy="523220"/>
          </a:xfrm>
          <a:prstGeom prst="rect">
            <a:avLst/>
          </a:prstGeom>
          <a:noFill/>
          <a:ln>
            <a:solidFill>
              <a:srgbClr val="FF0000"/>
            </a:solidFill>
          </a:ln>
        </p:spPr>
        <p:txBody>
          <a:bodyPr wrap="none" rtlCol="0">
            <a:spAutoFit/>
          </a:bodyPr>
          <a:lstStyle/>
          <a:p>
            <a:r>
              <a:rPr lang="en-US" sz="2800" dirty="0" smtClean="0"/>
              <a:t> </a:t>
            </a:r>
            <a:r>
              <a:rPr lang="en-US" sz="2800" dirty="0" smtClean="0">
                <a:solidFill>
                  <a:schemeClr val="bg1"/>
                </a:solidFill>
              </a:rPr>
              <a:t>A</a:t>
            </a:r>
            <a:r>
              <a:rPr lang="en-US" sz="2800" dirty="0" smtClean="0"/>
              <a:t>     </a:t>
            </a:r>
            <a:endParaRPr lang="en-US" sz="2800" dirty="0"/>
          </a:p>
        </p:txBody>
      </p:sp>
      <p:sp>
        <p:nvSpPr>
          <p:cNvPr id="31" name="TextBox 30"/>
          <p:cNvSpPr txBox="1"/>
          <p:nvPr/>
        </p:nvSpPr>
        <p:spPr>
          <a:xfrm>
            <a:off x="8035140" y="4679893"/>
            <a:ext cx="486757" cy="523220"/>
          </a:xfrm>
          <a:prstGeom prst="rect">
            <a:avLst/>
          </a:prstGeom>
          <a:noFill/>
          <a:ln>
            <a:solidFill>
              <a:srgbClr val="FF0000"/>
            </a:solidFill>
          </a:ln>
        </p:spPr>
        <p:txBody>
          <a:bodyPr wrap="none" rtlCol="0">
            <a:spAutoFit/>
          </a:bodyPr>
          <a:lstStyle/>
          <a:p>
            <a:r>
              <a:rPr lang="en-US" sz="2800" dirty="0" smtClean="0"/>
              <a:t> D     </a:t>
            </a:r>
            <a:endParaRPr lang="en-US" sz="2800" dirty="0"/>
          </a:p>
        </p:txBody>
      </p:sp>
      <p:sp>
        <p:nvSpPr>
          <p:cNvPr id="32" name="TextBox 31"/>
          <p:cNvSpPr txBox="1"/>
          <p:nvPr/>
        </p:nvSpPr>
        <p:spPr>
          <a:xfrm>
            <a:off x="8531607" y="4679893"/>
            <a:ext cx="520953" cy="523220"/>
          </a:xfrm>
          <a:prstGeom prst="rect">
            <a:avLst/>
          </a:prstGeom>
          <a:noFill/>
          <a:ln>
            <a:solidFill>
              <a:srgbClr val="FF0000"/>
            </a:solidFill>
          </a:ln>
        </p:spPr>
        <p:txBody>
          <a:bodyPr wrap="square" rtlCol="0">
            <a:spAutoFit/>
          </a:bodyPr>
          <a:lstStyle/>
          <a:p>
            <a:r>
              <a:rPr lang="en-US" sz="2800" dirty="0" smtClean="0"/>
              <a:t> </a:t>
            </a:r>
            <a:r>
              <a:rPr lang="en-US" sz="2800" dirty="0">
                <a:ln>
                  <a:solidFill>
                    <a:schemeClr val="tx1"/>
                  </a:solidFill>
                </a:ln>
                <a:solidFill>
                  <a:schemeClr val="bg1"/>
                </a:solidFill>
              </a:rPr>
              <a:t>-</a:t>
            </a:r>
            <a:r>
              <a:rPr lang="en-US" sz="2800" dirty="0" smtClean="0">
                <a:solidFill>
                  <a:schemeClr val="bg1"/>
                </a:solidFill>
              </a:rPr>
              <a:t>-</a:t>
            </a:r>
            <a:r>
              <a:rPr lang="en-US" sz="2800" dirty="0" smtClean="0"/>
              <a:t>     </a:t>
            </a:r>
            <a:endParaRPr lang="en-US" sz="2800" dirty="0"/>
          </a:p>
        </p:txBody>
      </p:sp>
      <p:cxnSp>
        <p:nvCxnSpPr>
          <p:cNvPr id="33" name="Straight Arrow Connector 32"/>
          <p:cNvCxnSpPr/>
          <p:nvPr/>
        </p:nvCxnSpPr>
        <p:spPr>
          <a:xfrm>
            <a:off x="2709061" y="3921925"/>
            <a:ext cx="500404" cy="7579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726140"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413633" y="4941503"/>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101126" y="4944971"/>
            <a:ext cx="93401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195830" y="3246120"/>
            <a:ext cx="1102335" cy="523220"/>
          </a:xfrm>
          <a:prstGeom prst="rect">
            <a:avLst/>
          </a:prstGeom>
        </p:spPr>
        <p:txBody>
          <a:bodyPr wrap="none">
            <a:spAutoFit/>
          </a:bodyPr>
          <a:lstStyle/>
          <a:p>
            <a:r>
              <a:rPr lang="en-US" sz="2800" dirty="0"/>
              <a:t>START</a:t>
            </a:r>
          </a:p>
        </p:txBody>
      </p:sp>
      <p:sp>
        <p:nvSpPr>
          <p:cNvPr id="20" name="Process 19"/>
          <p:cNvSpPr/>
          <p:nvPr/>
        </p:nvSpPr>
        <p:spPr>
          <a:xfrm>
            <a:off x="4392890" y="4405146"/>
            <a:ext cx="1426110" cy="1097710"/>
          </a:xfrm>
          <a:prstGeom prst="flowChartProcess">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4605399" y="5545107"/>
            <a:ext cx="780411" cy="774859"/>
          </a:xfrm>
          <a:prstGeom prst="rect">
            <a:avLst/>
          </a:prstGeom>
        </p:spPr>
      </p:pic>
    </p:spTree>
    <p:extLst>
      <p:ext uri="{BB962C8B-B14F-4D97-AF65-F5344CB8AC3E}">
        <p14:creationId xmlns:p14="http://schemas.microsoft.com/office/powerpoint/2010/main" val="96289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Uninteresting Paper</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smtClean="0"/>
              <a:t>Slightly new concurrent data structure, </a:t>
            </a:r>
          </a:p>
          <a:p>
            <a:r>
              <a:rPr lang="en-US" sz="2800" dirty="0" smtClean="0"/>
              <a:t>experiments on which it performs better than some other existing data structures</a:t>
            </a:r>
            <a:endParaRPr lang="en-US" sz="2800" dirty="0"/>
          </a:p>
        </p:txBody>
      </p:sp>
    </p:spTree>
    <p:extLst>
      <p:ext uri="{BB962C8B-B14F-4D97-AF65-F5344CB8AC3E}">
        <p14:creationId xmlns:p14="http://schemas.microsoft.com/office/powerpoint/2010/main" val="2114383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“Impractical” Paper</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800" dirty="0"/>
              <a:t>c</a:t>
            </a:r>
            <a:r>
              <a:rPr lang="en-US" sz="2800" dirty="0" smtClean="0"/>
              <a:t>oncurrent data structure based on a new idea</a:t>
            </a:r>
          </a:p>
          <a:p>
            <a:r>
              <a:rPr lang="en-US" sz="2800" dirty="0" smtClean="0"/>
              <a:t>experiments on which it performs slightly worse than or comparable to existing data structures</a:t>
            </a:r>
            <a:endParaRPr lang="en-US" sz="2800" dirty="0"/>
          </a:p>
        </p:txBody>
      </p:sp>
    </p:spTree>
    <p:extLst>
      <p:ext uri="{BB962C8B-B14F-4D97-AF65-F5344CB8AC3E}">
        <p14:creationId xmlns:p14="http://schemas.microsoft.com/office/powerpoint/2010/main" val="5799843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081436" cy="1450757"/>
          </a:xfrm>
        </p:spPr>
        <p:txBody>
          <a:bodyPr/>
          <a:lstStyle/>
          <a:p>
            <a:r>
              <a:rPr lang="en-US" dirty="0" smtClean="0">
                <a:solidFill>
                  <a:schemeClr val="accent1"/>
                </a:solidFill>
              </a:rPr>
              <a:t>Experimental Evaluation of Concurrent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lvl="0" indent="0">
              <a:lnSpc>
                <a:spcPct val="100000"/>
              </a:lnSpc>
              <a:spcBef>
                <a:spcPts val="0"/>
              </a:spcBef>
              <a:spcAft>
                <a:spcPts val="0"/>
              </a:spcAft>
              <a:buClrTx/>
              <a:buSzTx/>
              <a:buNone/>
            </a:pPr>
            <a:r>
              <a:rPr lang="en-US" sz="2800" dirty="0" smtClean="0"/>
              <a:t>Don’t just present the experiments in which your concurrent data structure performs best and suppress the experiments where it performs worse than other data structures.</a:t>
            </a:r>
          </a:p>
          <a:p>
            <a:pPr marL="0" lvl="0" indent="0">
              <a:lnSpc>
                <a:spcPct val="100000"/>
              </a:lnSpc>
              <a:spcBef>
                <a:spcPts val="0"/>
              </a:spcBef>
              <a:spcAft>
                <a:spcPts val="0"/>
              </a:spcAft>
              <a:buClrTx/>
              <a:buSzTx/>
              <a:buNone/>
            </a:pPr>
            <a:endParaRPr lang="en-US" sz="2800" dirty="0"/>
          </a:p>
          <a:p>
            <a:pPr marL="0" lvl="0" indent="0">
              <a:lnSpc>
                <a:spcPct val="100000"/>
              </a:lnSpc>
              <a:spcBef>
                <a:spcPts val="0"/>
              </a:spcBef>
              <a:spcAft>
                <a:spcPts val="0"/>
              </a:spcAft>
              <a:buClrTx/>
              <a:buSzTx/>
              <a:buNone/>
            </a:pPr>
            <a:r>
              <a:rPr lang="en-US" sz="2800" dirty="0" smtClean="0"/>
              <a:t>If experiments show that </a:t>
            </a:r>
            <a:r>
              <a:rPr lang="en-US" sz="2800" dirty="0"/>
              <a:t>a new concurrent data structure </a:t>
            </a:r>
            <a:r>
              <a:rPr lang="en-US" sz="2800" dirty="0" smtClean="0"/>
              <a:t>doesn’t always significantly outperform all existing data structures,</a:t>
            </a:r>
          </a:p>
          <a:p>
            <a:pPr marL="0" lvl="0" indent="0">
              <a:lnSpc>
                <a:spcPct val="100000"/>
              </a:lnSpc>
              <a:spcBef>
                <a:spcPts val="0"/>
              </a:spcBef>
              <a:spcAft>
                <a:spcPts val="0"/>
              </a:spcAft>
              <a:buClrTx/>
              <a:buSzTx/>
              <a:buNone/>
            </a:pPr>
            <a:r>
              <a:rPr lang="en-US" sz="2800" dirty="0" smtClean="0"/>
              <a:t>don’t necessarily reject the paper.</a:t>
            </a:r>
            <a:endParaRPr lang="en-US" sz="2800" dirty="0"/>
          </a:p>
        </p:txBody>
      </p:sp>
    </p:spTree>
    <p:extLst>
      <p:ext uri="{BB962C8B-B14F-4D97-AF65-F5344CB8AC3E}">
        <p14:creationId xmlns:p14="http://schemas.microsoft.com/office/powerpoint/2010/main" val="9762872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081436" cy="1450757"/>
          </a:xfrm>
        </p:spPr>
        <p:txBody>
          <a:bodyPr/>
          <a:lstStyle/>
          <a:p>
            <a:r>
              <a:rPr lang="en-US" dirty="0" smtClean="0">
                <a:solidFill>
                  <a:schemeClr val="accent1"/>
                </a:solidFill>
              </a:rPr>
              <a:t>Experimental Evaluation of Concurrent Data Structures</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lvl="0" indent="0">
              <a:lnSpc>
                <a:spcPct val="100000"/>
              </a:lnSpc>
              <a:spcBef>
                <a:spcPts val="0"/>
              </a:spcBef>
              <a:spcAft>
                <a:spcPts val="0"/>
              </a:spcAft>
              <a:buClrTx/>
              <a:buSzTx/>
              <a:buNone/>
            </a:pPr>
            <a:r>
              <a:rPr lang="en-US" sz="2800" dirty="0"/>
              <a:t>All of the ideas necessary for an expert to verify fully the central claims in the paper should be included, some of which may be placed in a clearly marked appendix that will read at the discretion of the program committee. If desired, the authors can simply attach a copy of the full paper as the </a:t>
            </a:r>
            <a:r>
              <a:rPr lang="en-US" sz="2800" dirty="0" smtClean="0"/>
              <a:t>appendix.</a:t>
            </a:r>
            <a:endParaRPr lang="en-US" sz="2800" dirty="0"/>
          </a:p>
        </p:txBody>
      </p:sp>
    </p:spTree>
    <p:extLst>
      <p:ext uri="{BB962C8B-B14F-4D97-AF65-F5344CB8AC3E}">
        <p14:creationId xmlns:p14="http://schemas.microsoft.com/office/powerpoint/2010/main" val="14007459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Future Directions for Research in Concurrent Data Structures</a:t>
            </a:r>
            <a:endParaRPr lang="en-US" dirty="0"/>
          </a:p>
        </p:txBody>
      </p:sp>
      <p:sp>
        <p:nvSpPr>
          <p:cNvPr id="3" name="Content Placeholder 2"/>
          <p:cNvSpPr>
            <a:spLocks noGrp="1"/>
          </p:cNvSpPr>
          <p:nvPr>
            <p:ph idx="1"/>
          </p:nvPr>
        </p:nvSpPr>
        <p:spPr/>
        <p:txBody>
          <a:bodyPr>
            <a:normAutofit fontScale="92500" lnSpcReduction="20000"/>
          </a:bodyPr>
          <a:lstStyle/>
          <a:p>
            <a:pPr>
              <a:buFont typeface="Arial" charset="0"/>
              <a:buChar char="•"/>
            </a:pPr>
            <a:r>
              <a:rPr lang="en-US" sz="2800" dirty="0" smtClean="0"/>
              <a:t>Understanding the effects of different design decisions on performance</a:t>
            </a:r>
          </a:p>
          <a:p>
            <a:pPr>
              <a:buFont typeface="Arial" charset="0"/>
              <a:buChar char="•"/>
            </a:pPr>
            <a:r>
              <a:rPr lang="en-US" sz="2800" dirty="0" smtClean="0"/>
              <a:t>Better memory reclamation techniques for use with lock-free and wait-free data structures</a:t>
            </a:r>
          </a:p>
          <a:p>
            <a:pPr>
              <a:buFont typeface="Arial" charset="0"/>
              <a:buChar char="•"/>
            </a:pPr>
            <a:r>
              <a:rPr lang="en-US" sz="2800" dirty="0" smtClean="0"/>
              <a:t>Better tools for proof checking and verifying concurrent data structures</a:t>
            </a:r>
          </a:p>
          <a:p>
            <a:pPr>
              <a:buFont typeface="Arial" charset="0"/>
              <a:buChar char="•"/>
            </a:pPr>
            <a:r>
              <a:rPr lang="en-US" sz="2800" dirty="0" smtClean="0"/>
              <a:t>Identify </a:t>
            </a:r>
            <a:r>
              <a:rPr lang="en-US" sz="2800" dirty="0"/>
              <a:t>useful relaxed data </a:t>
            </a:r>
            <a:r>
              <a:rPr lang="en-US" sz="2800" dirty="0" smtClean="0"/>
              <a:t>structures</a:t>
            </a:r>
          </a:p>
          <a:p>
            <a:pPr>
              <a:buFont typeface="Arial" charset="0"/>
              <a:buChar char="•"/>
            </a:pPr>
            <a:r>
              <a:rPr lang="en-US" sz="2800" dirty="0" smtClean="0"/>
              <a:t>NUMA aware concurrent data structures</a:t>
            </a:r>
          </a:p>
          <a:p>
            <a:pPr>
              <a:buFont typeface="Arial" charset="0"/>
              <a:buChar char="•"/>
            </a:pPr>
            <a:r>
              <a:rPr lang="en-US" sz="2800" dirty="0" smtClean="0"/>
              <a:t>Concurrent data structures for weak memory consistency models</a:t>
            </a:r>
          </a:p>
          <a:p>
            <a:pPr>
              <a:buFont typeface="Arial" charset="0"/>
              <a:buChar char="•"/>
            </a:pPr>
            <a:r>
              <a:rPr lang="en-US" sz="2800" dirty="0" smtClean="0"/>
              <a:t>Amortized analyses </a:t>
            </a:r>
            <a:r>
              <a:rPr lang="en-US" sz="2800" dirty="0"/>
              <a:t>of non-blocking data structures</a:t>
            </a:r>
          </a:p>
          <a:p>
            <a:pPr>
              <a:buFont typeface="Arial" charset="0"/>
              <a:buChar char="•"/>
            </a:pPr>
            <a:r>
              <a:rPr lang="en-US" sz="2800" dirty="0" smtClean="0"/>
              <a:t>Lower </a:t>
            </a:r>
            <a:r>
              <a:rPr lang="en-US" sz="2800" dirty="0"/>
              <a:t>bounds on </a:t>
            </a:r>
            <a:r>
              <a:rPr lang="en-US" sz="2800" dirty="0" smtClean="0"/>
              <a:t>complexity</a:t>
            </a:r>
            <a:endParaRPr lang="en-US" sz="2800" dirty="0"/>
          </a:p>
        </p:txBody>
      </p:sp>
    </p:spTree>
    <p:extLst>
      <p:ext uri="{BB962C8B-B14F-4D97-AF65-F5344CB8AC3E}">
        <p14:creationId xmlns:p14="http://schemas.microsoft.com/office/powerpoint/2010/main" val="447169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13692</TotalTime>
  <Words>10460</Words>
  <Application>Microsoft Macintosh PowerPoint</Application>
  <PresentationFormat>Widescreen</PresentationFormat>
  <Paragraphs>1051</Paragraphs>
  <Slides>94</Slides>
  <Notes>94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Calibri</vt:lpstr>
      <vt:lpstr>Calibri Light</vt:lpstr>
      <vt:lpstr>Arial</vt:lpstr>
      <vt:lpstr>Retrospect</vt:lpstr>
      <vt:lpstr>Concurrent Data Structures</vt:lpstr>
      <vt:lpstr>Outline</vt:lpstr>
      <vt:lpstr>Singly-Linked List</vt:lpstr>
      <vt:lpstr>Singly-Linked List</vt:lpstr>
      <vt:lpstr>Singly-Linked List</vt:lpstr>
      <vt:lpstr>Global Lock</vt:lpstr>
      <vt:lpstr>Fine Grained Locking</vt:lpstr>
      <vt:lpstr>Hand-over-hand Locking</vt:lpstr>
      <vt:lpstr>Hand-over-hand Locking</vt:lpstr>
      <vt:lpstr>Hand-over-hand Locking</vt:lpstr>
      <vt:lpstr>Hand-over-hand Locking</vt:lpstr>
      <vt:lpstr>Fine Grained Locking</vt:lpstr>
      <vt:lpstr>Lock-free Data Structures</vt:lpstr>
      <vt:lpstr>Lock-free Data Structures</vt:lpstr>
      <vt:lpstr>Lock-free Data Structures</vt:lpstr>
      <vt:lpstr>Lock-free Data Structures</vt:lpstr>
      <vt:lpstr>Non-blocking Singly-Linked List [Valois 1995]</vt:lpstr>
      <vt:lpstr>Non-blocking Singly-Linked List [Valois 1995]</vt:lpstr>
      <vt:lpstr>Non-blocking Singly-Linked List [Valois 1995]</vt:lpstr>
      <vt:lpstr>Non-blocking Singly-Linked List [Valois 1995]</vt:lpstr>
      <vt:lpstr>Non-blocking Singly-Linked List [Harris 2001]</vt:lpstr>
      <vt:lpstr>Non-blocking Singly-Linked List [Harris 2001]</vt:lpstr>
      <vt:lpstr>Non-blocking Singly-Linked List [Harris 2001]</vt:lpstr>
      <vt:lpstr>Non-blocking Singly-Linked List [Harris 2001]</vt:lpstr>
      <vt:lpstr>Non-blocking Singly-Linked List [Harris 2001]</vt:lpstr>
      <vt:lpstr>Non-blocking Singly-Linked List [Harris 2001]</vt:lpstr>
      <vt:lpstr>Non-blocking Singly-Linked List [Harris 2001]</vt:lpstr>
      <vt:lpstr>Non-blocking Singly-Linked List [Harris 2001]</vt:lpstr>
      <vt:lpstr>Non-blocking Singly-Linked List [Harris 2001]</vt:lpstr>
      <vt:lpstr>Non-blocking Singly-Linked List [Harris 2001]</vt:lpstr>
      <vt:lpstr>Non-blocking Singly-Linked List        [Fomitchev and Ruppert 2004]</vt:lpstr>
      <vt:lpstr>Non-blocking Singly-Linked List        [Fomitchev and Ruppert 2004]</vt:lpstr>
      <vt:lpstr>Non-blocking Singly-Linked List        [Fomitchev and Ruppert 2004]</vt:lpstr>
      <vt:lpstr>Non-blocking Singly-Linked List        [Fomitchev and Ruppert 2004]</vt:lpstr>
      <vt:lpstr>Non-blocking Singly-Linked List        [Fomitchev and Ruppert 2004]</vt:lpstr>
      <vt:lpstr>Non-blocking Singly-Linked List        [Fomitchev and Ruppert 2004]</vt:lpstr>
      <vt:lpstr>Non-blocking Singly-Linked List        [Fomitchev and Ruppert 2004]</vt:lpstr>
      <vt:lpstr>Non-blocking Singly-Linked List using double-compare-and-swap</vt:lpstr>
      <vt:lpstr>Non-blocking Singly-Linked List using double-compare-and-swap</vt:lpstr>
      <vt:lpstr>Non-blocking Singly-Linked List using double-compare-and-swap</vt:lpstr>
      <vt:lpstr>Non-blocking Singly-Linked List using double-compare-and-swap</vt:lpstr>
      <vt:lpstr>Non-blocking Singly-Linked List using double-compare-and-swap</vt:lpstr>
      <vt:lpstr>Non-blocking Singly-Linked List using SCX [Brown, Ellen, Ruppert 2013]</vt:lpstr>
      <vt:lpstr>Non-blocking Binary Search Tree [Fraser 2003]</vt:lpstr>
      <vt:lpstr>Non-blocking Balanced Binary Search Tree [Brown, Ellen, Ruppert 2014]</vt:lpstr>
      <vt:lpstr>Implementing Data Structures using more powerful primitives</vt:lpstr>
      <vt:lpstr>Transactional Memory</vt:lpstr>
      <vt:lpstr>Transactional Memory</vt:lpstr>
      <vt:lpstr>Transactional Memory</vt:lpstr>
      <vt:lpstr>Transactional Memory</vt:lpstr>
      <vt:lpstr>Transactional Memory using 3 paths [Brown, 2015]</vt:lpstr>
      <vt:lpstr>Transformations [Timnat and Petrank, 2014]</vt:lpstr>
      <vt:lpstr>Transformations [Ellen, Luchangco, Moir and Shavit, 2005]</vt:lpstr>
      <vt:lpstr>Transformations [Giakkoupis, Helmi, Higham, and Woelfel, 2013]</vt:lpstr>
      <vt:lpstr>Relaxed Data Structures</vt:lpstr>
      <vt:lpstr>Relaxed Data Structures</vt:lpstr>
      <vt:lpstr>Memory Reclamation</vt:lpstr>
      <vt:lpstr>Memory Reclamation: Garbage collection</vt:lpstr>
      <vt:lpstr>Memory Reclamation: Object pools</vt:lpstr>
      <vt:lpstr>PowerPoint Presentation</vt:lpstr>
      <vt:lpstr>Memory Reclamation: Object pools</vt:lpstr>
      <vt:lpstr>PowerPoint Presentation</vt:lpstr>
      <vt:lpstr>PowerPoint Presentation</vt:lpstr>
      <vt:lpstr>PowerPoint Presentation</vt:lpstr>
      <vt:lpstr>PowerPoint Presentation</vt:lpstr>
      <vt:lpstr>Epoch-based memory reclamation</vt:lpstr>
      <vt:lpstr>HTM-based memory reclamation [AEHMS 2014]</vt:lpstr>
      <vt:lpstr>Evaluation of Concurrent Data Structures</vt:lpstr>
      <vt:lpstr>Design and Analysis of Data Structures</vt:lpstr>
      <vt:lpstr>Design and Analysis of Data Structures</vt:lpstr>
      <vt:lpstr>Design and Analysis of Data Structures</vt:lpstr>
      <vt:lpstr>Design and Analysis of Data Structures</vt:lpstr>
      <vt:lpstr>Design and Analysis of Data Structures</vt:lpstr>
      <vt:lpstr>Design and Analysis of Data Structures</vt:lpstr>
      <vt:lpstr>Experimental Evaluation of Concurrent Data Structures</vt:lpstr>
      <vt:lpstr>Experimental Evaluation of Concurrent Data Structures</vt:lpstr>
      <vt:lpstr>Experimental Evaluation of Concurrent Data Structures</vt:lpstr>
      <vt:lpstr>Experimental Evaluation of Concurrent Data Structures</vt:lpstr>
      <vt:lpstr>Experimental Evaluation of Concurrent Data Structures</vt:lpstr>
      <vt:lpstr>Use the same setup to compare different data structures</vt:lpstr>
      <vt:lpstr>Overhead in experimental setup can mask performance differences</vt:lpstr>
      <vt:lpstr>Experimental Set-up Matters</vt:lpstr>
      <vt:lpstr>PowerPoint Presentation</vt:lpstr>
      <vt:lpstr>Parameters</vt:lpstr>
      <vt:lpstr>Memory allocation</vt:lpstr>
      <vt:lpstr>pinning</vt:lpstr>
      <vt:lpstr>Effect of memory reclamation</vt:lpstr>
      <vt:lpstr>Overhead of Timing</vt:lpstr>
      <vt:lpstr>PowerPoint Presentation</vt:lpstr>
      <vt:lpstr>Uninteresting Paper</vt:lpstr>
      <vt:lpstr>“Impractical” Paper</vt:lpstr>
      <vt:lpstr>Experimental Evaluation of Concurrent Data Structures</vt:lpstr>
      <vt:lpstr>Experimental Evaluation of Concurrent Data Structures</vt:lpstr>
      <vt:lpstr>Future Directions for Research in Concurrent Data Structures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Concurrent Data Structures</dc:title>
  <dc:creator>Microsoft Office User</dc:creator>
  <cp:lastModifiedBy>Microsoft Office User</cp:lastModifiedBy>
  <cp:revision>228</cp:revision>
  <dcterms:created xsi:type="dcterms:W3CDTF">2016-07-17T19:20:49Z</dcterms:created>
  <dcterms:modified xsi:type="dcterms:W3CDTF">2016-08-07T23:31:58Z</dcterms:modified>
</cp:coreProperties>
</file>