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4"/>
  </p:sldMasterIdLst>
  <p:notesMasterIdLst>
    <p:notesMasterId r:id="rId38"/>
  </p:notesMasterIdLst>
  <p:sldIdLst>
    <p:sldId id="257" r:id="rId5"/>
    <p:sldId id="544" r:id="rId6"/>
    <p:sldId id="543" r:id="rId7"/>
    <p:sldId id="524" r:id="rId8"/>
    <p:sldId id="539" r:id="rId9"/>
    <p:sldId id="522" r:id="rId10"/>
    <p:sldId id="546" r:id="rId11"/>
    <p:sldId id="542" r:id="rId12"/>
    <p:sldId id="531" r:id="rId13"/>
    <p:sldId id="547" r:id="rId14"/>
    <p:sldId id="532" r:id="rId15"/>
    <p:sldId id="549" r:id="rId16"/>
    <p:sldId id="550" r:id="rId17"/>
    <p:sldId id="551" r:id="rId18"/>
    <p:sldId id="533" r:id="rId19"/>
    <p:sldId id="552" r:id="rId20"/>
    <p:sldId id="534" r:id="rId21"/>
    <p:sldId id="553" r:id="rId22"/>
    <p:sldId id="536" r:id="rId23"/>
    <p:sldId id="555" r:id="rId24"/>
    <p:sldId id="557" r:id="rId25"/>
    <p:sldId id="558" r:id="rId26"/>
    <p:sldId id="559" r:id="rId27"/>
    <p:sldId id="538" r:id="rId28"/>
    <p:sldId id="540" r:id="rId29"/>
    <p:sldId id="556" r:id="rId30"/>
    <p:sldId id="541" r:id="rId31"/>
    <p:sldId id="525" r:id="rId32"/>
    <p:sldId id="526" r:id="rId33"/>
    <p:sldId id="527" r:id="rId34"/>
    <p:sldId id="528" r:id="rId35"/>
    <p:sldId id="529" r:id="rId36"/>
    <p:sldId id="53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89FF"/>
    <a:srgbClr val="57903F"/>
    <a:srgbClr val="6F6B6B"/>
    <a:srgbClr val="F1C21B"/>
    <a:srgbClr val="7C0A02"/>
    <a:srgbClr val="3BFF00"/>
    <a:srgbClr val="BAE6FF"/>
    <a:srgbClr val="6B6767"/>
    <a:srgbClr val="404040"/>
    <a:srgbClr val="0767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4591" autoAdjust="0"/>
  </p:normalViewPr>
  <p:slideViewPr>
    <p:cSldViewPr snapToGrid="0">
      <p:cViewPr varScale="1">
        <p:scale>
          <a:sx n="109" d="100"/>
          <a:sy n="109" d="100"/>
        </p:scale>
        <p:origin x="126"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20F74-7EBB-40B4-82E0-09C15B3F9149}" type="datetimeFigureOut">
              <a:rPr lang="en-CA" smtClean="0"/>
              <a:t>2023-09-24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74B972-1D35-4283-B39B-E419D069DDC6}" type="slidenum">
              <a:rPr lang="en-CA" smtClean="0"/>
              <a:t>‹#›</a:t>
            </a:fld>
            <a:endParaRPr lang="en-CA"/>
          </a:p>
        </p:txBody>
      </p:sp>
    </p:spTree>
    <p:extLst>
      <p:ext uri="{BB962C8B-B14F-4D97-AF65-F5344CB8AC3E}">
        <p14:creationId xmlns:p14="http://schemas.microsoft.com/office/powerpoint/2010/main" val="2564178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74B972-1D35-4283-B39B-E419D069DDC6}" type="slidenum">
              <a:rPr lang="en-CA" smtClean="0"/>
              <a:t>1</a:t>
            </a:fld>
            <a:endParaRPr lang="en-CA"/>
          </a:p>
        </p:txBody>
      </p:sp>
    </p:spTree>
    <p:extLst>
      <p:ext uri="{BB962C8B-B14F-4D97-AF65-F5344CB8AC3E}">
        <p14:creationId xmlns:p14="http://schemas.microsoft.com/office/powerpoint/2010/main" val="330499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74B972-1D35-4283-B39B-E419D069DDC6}" type="slidenum">
              <a:rPr lang="en-CA" smtClean="0"/>
              <a:t>3</a:t>
            </a:fld>
            <a:endParaRPr lang="en-CA"/>
          </a:p>
        </p:txBody>
      </p:sp>
    </p:spTree>
    <p:extLst>
      <p:ext uri="{BB962C8B-B14F-4D97-AF65-F5344CB8AC3E}">
        <p14:creationId xmlns:p14="http://schemas.microsoft.com/office/powerpoint/2010/main" val="2155620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0574B972-1D35-4283-B39B-E419D069DDC6}" type="slidenum">
              <a:rPr lang="en-CA" smtClean="0"/>
              <a:t>6</a:t>
            </a:fld>
            <a:endParaRPr lang="en-CA"/>
          </a:p>
        </p:txBody>
      </p:sp>
    </p:spTree>
    <p:extLst>
      <p:ext uri="{BB962C8B-B14F-4D97-AF65-F5344CB8AC3E}">
        <p14:creationId xmlns:p14="http://schemas.microsoft.com/office/powerpoint/2010/main" val="4265080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74B972-1D35-4283-B39B-E419D069DDC6}" type="slidenum">
              <a:rPr lang="en-CA" smtClean="0"/>
              <a:t>15</a:t>
            </a:fld>
            <a:endParaRPr lang="en-CA"/>
          </a:p>
        </p:txBody>
      </p:sp>
    </p:spTree>
    <p:extLst>
      <p:ext uri="{BB962C8B-B14F-4D97-AF65-F5344CB8AC3E}">
        <p14:creationId xmlns:p14="http://schemas.microsoft.com/office/powerpoint/2010/main" val="3896038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a:t>
            </a:r>
            <a:r>
              <a:rPr lang="en-CA" baseline="0" dirty="0" smtClean="0"/>
              <a:t> is a quick example of how our extension works when we use a double wide CAS to update the next pointer and the old pointer atomically </a:t>
            </a:r>
          </a:p>
          <a:p>
            <a:endParaRPr lang="en-CA" baseline="0" dirty="0" smtClean="0"/>
          </a:p>
          <a:p>
            <a:r>
              <a:rPr lang="en-CA" baseline="0" dirty="0" smtClean="0"/>
              <a:t>Once again we have seen the start of this example many times so I have skipped ahead a few steps, so far the insert thread created C, persisted it and set its persistence bit. And you can see that nodes now have an old pointer attached to them, currently they are all null.</a:t>
            </a:r>
          </a:p>
          <a:p>
            <a:endParaRPr lang="en-CA" baseline="0" dirty="0" smtClean="0"/>
          </a:p>
          <a:p>
            <a:r>
              <a:rPr lang="en-CA" baseline="0" dirty="0" smtClean="0"/>
              <a:t>So the next step of the insert is to update </a:t>
            </a:r>
            <a:r>
              <a:rPr lang="en-CA" baseline="0" dirty="0" err="1" smtClean="0"/>
              <a:t>B.next</a:t>
            </a:r>
            <a:r>
              <a:rPr lang="en-CA" baseline="0" dirty="0" smtClean="0"/>
              <a:t> to point to C and </a:t>
            </a:r>
            <a:r>
              <a:rPr lang="en-CA" baseline="0" dirty="0" err="1" smtClean="0"/>
              <a:t>B.old</a:t>
            </a:r>
            <a:r>
              <a:rPr lang="en-CA" baseline="0" dirty="0" smtClean="0"/>
              <a:t> to point to D and this is done atomically with a double wide CAS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(play </a:t>
            </a:r>
            <a:r>
              <a:rPr lang="en-CA" baseline="0" dirty="0" err="1" smtClean="0"/>
              <a:t>anim</a:t>
            </a:r>
            <a:r>
              <a:rPr lang="en-CA"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(play </a:t>
            </a:r>
            <a:r>
              <a:rPr lang="en-CA" baseline="0" dirty="0" err="1" smtClean="0"/>
              <a:t>anim</a:t>
            </a:r>
            <a:r>
              <a:rPr lang="en-CA" baseline="0" dirty="0" smtClean="0"/>
              <a:t>)</a:t>
            </a:r>
          </a:p>
          <a:p>
            <a:r>
              <a:rPr lang="en-CA" dirty="0" smtClean="0"/>
              <a:t>Now</a:t>
            </a:r>
            <a:r>
              <a:rPr lang="en-CA" baseline="0" dirty="0" smtClean="0"/>
              <a:t> a concurrent search can use the contents of B’s old pointer to determine that B’s persistence bit is 0 because of an insert</a:t>
            </a:r>
          </a:p>
          <a:p>
            <a:endParaRPr lang="en-CA" baseline="0" dirty="0" smtClean="0"/>
          </a:p>
          <a:p>
            <a:r>
              <a:rPr lang="en-CA" baseline="0" dirty="0" smtClean="0"/>
              <a:t>(play </a:t>
            </a:r>
            <a:r>
              <a:rPr lang="en-CA" baseline="0" dirty="0" err="1" smtClean="0"/>
              <a:t>anim</a:t>
            </a:r>
            <a:r>
              <a:rPr lang="en-CA" baseline="0" dirty="0" smtClean="0"/>
              <a:t>)</a:t>
            </a:r>
          </a:p>
          <a:p>
            <a:r>
              <a:rPr lang="en-CA" baseline="0" dirty="0" smtClean="0"/>
              <a:t>So now we flush and </a:t>
            </a:r>
            <a:r>
              <a:rPr lang="en-CA" baseline="0" dirty="0" err="1" smtClean="0"/>
              <a:t>pfence</a:t>
            </a:r>
            <a:r>
              <a:rPr lang="en-CA" baseline="0" dirty="0" smtClean="0"/>
              <a:t> to persist </a:t>
            </a:r>
            <a:r>
              <a:rPr lang="en-CA" baseline="0" dirty="0" err="1" smtClean="0"/>
              <a:t>B.next</a:t>
            </a:r>
            <a:r>
              <a:rPr lang="en-CA" baseline="0" dirty="0" smtClean="0"/>
              <a:t> </a:t>
            </a:r>
          </a:p>
          <a:p>
            <a:endParaRPr lang="en-CA" baseline="0" dirty="0" smtClean="0"/>
          </a:p>
          <a:p>
            <a:r>
              <a:rPr lang="en-CA" baseline="0" dirty="0" smtClean="0"/>
              <a:t>(play </a:t>
            </a:r>
            <a:r>
              <a:rPr lang="en-CA" baseline="0" dirty="0" err="1" smtClean="0"/>
              <a:t>anim</a:t>
            </a:r>
            <a:r>
              <a:rPr lang="en-CA" baseline="0" dirty="0" smtClean="0"/>
              <a:t>)</a:t>
            </a:r>
          </a:p>
          <a:p>
            <a:r>
              <a:rPr lang="en-CA" baseline="0" dirty="0" smtClean="0"/>
              <a:t>Finally, when we set the persistence bit we again use a double wide CAS to set the persistence bit to 1 and revert the old field back to null</a:t>
            </a:r>
            <a:endParaRPr lang="en-CA" dirty="0"/>
          </a:p>
        </p:txBody>
      </p:sp>
      <p:sp>
        <p:nvSpPr>
          <p:cNvPr id="4" name="Slide Number Placeholder 3"/>
          <p:cNvSpPr>
            <a:spLocks noGrp="1"/>
          </p:cNvSpPr>
          <p:nvPr>
            <p:ph type="sldNum" sz="quarter" idx="10"/>
          </p:nvPr>
        </p:nvSpPr>
        <p:spPr/>
        <p:txBody>
          <a:bodyPr/>
          <a:lstStyle/>
          <a:p>
            <a:fld id="{2DFF05DE-111B-445B-A05B-305687050F89}" type="slidenum">
              <a:rPr lang="en-CA" smtClean="0"/>
              <a:t>20</a:t>
            </a:fld>
            <a:endParaRPr lang="en-CA"/>
          </a:p>
        </p:txBody>
      </p:sp>
    </p:spTree>
    <p:extLst>
      <p:ext uri="{BB962C8B-B14F-4D97-AF65-F5344CB8AC3E}">
        <p14:creationId xmlns:p14="http://schemas.microsoft.com/office/powerpoint/2010/main" val="325349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AD74588F-AFBB-4257-8FFC-5EECF8C8DAD6}" type="datetime1">
              <a:rPr lang="en-US" smtClean="0"/>
              <a:t>9/24/2023</a:t>
            </a:fld>
            <a:endParaRPr lang="en-US"/>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1477701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B0DA0F-9ADE-4A44-9101-0264B4F58BF2}" type="datetime1">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000" b="1"/>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1537087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grpSp>
        <p:nvGrpSpPr>
          <p:cNvPr id="16" name="Group 15">
            <a:extLst>
              <a:ext uri="{FF2B5EF4-FFF2-40B4-BE49-F238E27FC236}">
                <a16:creationId xmlns=""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431873B1-21C5-4B7C-8C68-4169061D52AB}" type="datetime1">
              <a:rPr lang="en-US" smtClean="0"/>
              <a:t>9/24/2023</a:t>
            </a:fld>
            <a:endParaRPr lang="en-US"/>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6060714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2EA677-DD6F-41E3-8618-3F5D45E68C5D}" type="datetime1">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54512" y="6025896"/>
            <a:ext cx="838200" cy="365760"/>
          </a:xfrm>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9E5C7D-E98D-4C90-9A60-1AB081B3989D}" type="datetime1">
              <a:rPr lang="en-US" smtClean="0"/>
              <a:t>9/24/2023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6574FE-3EC9-4E61-A071-10AD76CACB8A}" type="datetime1">
              <a:rPr lang="en-US" smtClean="0"/>
              <a:t>9/24/2023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0963656" y="6025896"/>
            <a:ext cx="838200" cy="365760"/>
          </a:xfrm>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56E92-E968-4FE5-A58D-846F1565FA2C}" type="datetime1">
              <a:rPr lang="en-US" smtClean="0"/>
              <a:t>9/24/2023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62BC96CC-7C0D-465F-8AEF-85B4D948DB24}" type="datetime1">
              <a:rPr lang="en-US" smtClean="0"/>
              <a:t>9/24/2023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5023FE88-5C7B-4173-8852-F6821763D027}" type="datetime1">
              <a:rPr lang="en-US" smtClean="0"/>
              <a:t>9/24/2023</a:t>
            </a:fld>
            <a:endParaRPr lang="en-US"/>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898B622E-B13C-400C-89FD-815632A772DA}" type="datetime1">
              <a:rPr lang="en-US" smtClean="0"/>
              <a:t>9/24/2023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a:p>
        </p:txBody>
      </p:sp>
      <p:sp>
        <p:nvSpPr>
          <p:cNvPr id="6" name="Slide Number Placeholder 5"/>
          <p:cNvSpPr>
            <a:spLocks noGrp="1"/>
          </p:cNvSpPr>
          <p:nvPr>
            <p:ph type="sldNum" sz="quarter" idx="4"/>
          </p:nvPr>
        </p:nvSpPr>
        <p:spPr>
          <a:xfrm>
            <a:off x="10981944"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 xmlns:a16="http://schemas.microsoft.com/office/drawing/2014/main" id="{8045422F-7258-40AC-BD2E-2469AA44892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22930"/>
            <a:ext cx="12191980" cy="6857990"/>
          </a:xfrm>
          <a:prstGeom prst="rect">
            <a:avLst/>
          </a:prstGeom>
        </p:spPr>
      </p:pic>
      <p:sp>
        <p:nvSpPr>
          <p:cNvPr id="7" name="Rectangle 6"/>
          <p:cNvSpPr/>
          <p:nvPr/>
        </p:nvSpPr>
        <p:spPr>
          <a:xfrm>
            <a:off x="1057316" y="1216153"/>
            <a:ext cx="10077348" cy="1741860"/>
          </a:xfrm>
          <a:prstGeom prst="rect">
            <a:avLst/>
          </a:prstGeom>
          <a:solidFill>
            <a:srgbClr val="40404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 xmlns:a16="http://schemas.microsoft.com/office/drawing/2014/main" id="{18C3B467-088C-4F3D-A9A7-105C4E1E20CD}"/>
              </a:ext>
            </a:extLst>
          </p:cNvPr>
          <p:cNvSpPr>
            <a:spLocks noGrp="1"/>
          </p:cNvSpPr>
          <p:nvPr>
            <p:ph type="ctrTitle"/>
          </p:nvPr>
        </p:nvSpPr>
        <p:spPr>
          <a:xfrm>
            <a:off x="1057316" y="1216153"/>
            <a:ext cx="10077348" cy="1741859"/>
          </a:xfrm>
        </p:spPr>
        <p:txBody>
          <a:bodyPr>
            <a:normAutofit/>
          </a:bodyPr>
          <a:lstStyle/>
          <a:p>
            <a:r>
              <a:rPr lang="en-US" sz="4400" dirty="0" smtClean="0">
                <a:solidFill>
                  <a:schemeClr val="tx1"/>
                </a:solidFill>
              </a:rPr>
              <a:t>The Fence Complexity </a:t>
            </a:r>
            <a:br>
              <a:rPr lang="en-US" sz="4400" dirty="0" smtClean="0">
                <a:solidFill>
                  <a:schemeClr val="tx1"/>
                </a:solidFill>
              </a:rPr>
            </a:br>
            <a:r>
              <a:rPr lang="en-US" sz="4400" dirty="0" smtClean="0">
                <a:solidFill>
                  <a:schemeClr val="tx1"/>
                </a:solidFill>
              </a:rPr>
              <a:t>of Persistent Sets</a:t>
            </a:r>
            <a:endParaRPr lang="en-US" sz="44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37858050"/>
              </p:ext>
            </p:extLst>
          </p:nvPr>
        </p:nvGraphicFramePr>
        <p:xfrm>
          <a:off x="228600" y="3969971"/>
          <a:ext cx="11734779" cy="2765636"/>
        </p:xfrm>
        <a:graphic>
          <a:graphicData uri="http://schemas.openxmlformats.org/drawingml/2006/table">
            <a:tbl>
              <a:tblPr bandRow="1">
                <a:effectLst>
                  <a:outerShdw blurRad="50800" dist="38100" dir="5400000" algn="t" rotWithShape="0">
                    <a:prstClr val="black">
                      <a:alpha val="40000"/>
                    </a:prstClr>
                  </a:outerShdw>
                </a:effectLst>
                <a:tableStyleId>{5C22544A-7EE6-4342-B048-85BDC9FD1C3A}</a:tableStyleId>
              </a:tblPr>
              <a:tblGrid>
                <a:gridCol w="3911593"/>
                <a:gridCol w="3911593"/>
                <a:gridCol w="3911593"/>
              </a:tblGrid>
              <a:tr h="2765636">
                <a:tc>
                  <a:txBody>
                    <a:bodyPr/>
                    <a:lstStyle/>
                    <a:p>
                      <a:pPr algn="ctr"/>
                      <a:r>
                        <a:rPr lang="en-CA" sz="2400" b="1" cap="none" spc="50" dirty="0" smtClean="0">
                          <a:ln w="0"/>
                          <a:solidFill>
                            <a:schemeClr val="bg2"/>
                          </a:solidFill>
                          <a:effectLst>
                            <a:innerShdw blurRad="63500" dist="50800" dir="13500000">
                              <a:srgbClr val="000000">
                                <a:alpha val="50000"/>
                              </a:srgbClr>
                            </a:innerShdw>
                          </a:effectLst>
                        </a:rPr>
                        <a:t>Gaetano Coccimiglio </a:t>
                      </a:r>
                      <a:endParaRPr lang="en-CA" sz="2400" b="1" cap="none" spc="50" dirty="0">
                        <a:ln w="0"/>
                        <a:solidFill>
                          <a:schemeClr val="bg2"/>
                        </a:solidFill>
                        <a:effectLst>
                          <a:innerShdw blurRad="63500" dist="50800" dir="13500000">
                            <a:srgbClr val="000000">
                              <a:alpha val="50000"/>
                            </a:srgbClr>
                          </a:innerShdw>
                        </a:effectLst>
                      </a:endParaRPr>
                    </a:p>
                  </a:txBody>
                  <a:tcPr marT="14400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1">
                        <a:lumMod val="85000"/>
                        <a:alpha val="70000"/>
                      </a:schemeClr>
                    </a:solidFill>
                  </a:tcPr>
                </a:tc>
                <a:tc>
                  <a:txBody>
                    <a:bodyPr/>
                    <a:lstStyle/>
                    <a:p>
                      <a:pPr algn="ctr"/>
                      <a:r>
                        <a:rPr lang="en-CA" sz="2400" b="1" cap="none" spc="50" dirty="0" smtClean="0">
                          <a:ln w="0"/>
                          <a:solidFill>
                            <a:schemeClr val="bg2"/>
                          </a:solidFill>
                          <a:effectLst>
                            <a:innerShdw blurRad="63500" dist="50800" dir="13500000">
                              <a:srgbClr val="000000">
                                <a:alpha val="50000"/>
                              </a:srgbClr>
                            </a:innerShdw>
                          </a:effectLst>
                        </a:rPr>
                        <a:t>Trevor Brown </a:t>
                      </a:r>
                      <a:endParaRPr lang="en-CA" sz="2400" b="1" cap="none" spc="50" dirty="0">
                        <a:ln w="0"/>
                        <a:solidFill>
                          <a:schemeClr val="bg2"/>
                        </a:solidFill>
                        <a:effectLst>
                          <a:innerShdw blurRad="63500" dist="50800" dir="13500000">
                            <a:srgbClr val="000000">
                              <a:alpha val="50000"/>
                            </a:srgbClr>
                          </a:innerShdw>
                        </a:effectLst>
                      </a:endParaRPr>
                    </a:p>
                  </a:txBody>
                  <a:tcPr marT="14400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1">
                        <a:lumMod val="85000"/>
                        <a:alpha val="70000"/>
                      </a:schemeClr>
                    </a:solidFill>
                  </a:tcPr>
                </a:tc>
                <a:tc>
                  <a:txBody>
                    <a:bodyPr/>
                    <a:lstStyle/>
                    <a:p>
                      <a:pPr algn="ctr"/>
                      <a:r>
                        <a:rPr lang="en-CA" sz="2400" b="1" cap="none" spc="50" dirty="0" err="1" smtClean="0">
                          <a:ln w="0"/>
                          <a:solidFill>
                            <a:schemeClr val="bg2"/>
                          </a:solidFill>
                          <a:effectLst>
                            <a:innerShdw blurRad="63500" dist="50800" dir="13500000">
                              <a:srgbClr val="000000">
                                <a:alpha val="50000"/>
                              </a:srgbClr>
                            </a:innerShdw>
                          </a:effectLst>
                        </a:rPr>
                        <a:t>Srivatsan</a:t>
                      </a:r>
                      <a:r>
                        <a:rPr lang="en-CA" sz="2400" b="1" cap="none" spc="50" dirty="0" smtClean="0">
                          <a:ln w="0"/>
                          <a:solidFill>
                            <a:schemeClr val="bg2"/>
                          </a:solidFill>
                          <a:effectLst>
                            <a:innerShdw blurRad="63500" dist="50800" dir="13500000">
                              <a:srgbClr val="000000">
                                <a:alpha val="50000"/>
                              </a:srgbClr>
                            </a:innerShdw>
                          </a:effectLst>
                        </a:rPr>
                        <a:t> Ravi</a:t>
                      </a:r>
                      <a:endParaRPr lang="en-CA" sz="2400" b="1" cap="none" spc="50" dirty="0">
                        <a:ln w="0"/>
                        <a:solidFill>
                          <a:schemeClr val="bg2"/>
                        </a:solidFill>
                        <a:effectLst>
                          <a:innerShdw blurRad="63500" dist="50800" dir="13500000">
                            <a:srgbClr val="000000">
                              <a:alpha val="50000"/>
                            </a:srgbClr>
                          </a:innerShdw>
                        </a:effectLst>
                      </a:endParaRPr>
                    </a:p>
                  </a:txBody>
                  <a:tcPr marT="14400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1">
                        <a:lumMod val="85000"/>
                        <a:alpha val="70000"/>
                      </a:schemeClr>
                    </a:solidFill>
                  </a:tcPr>
                </a:tc>
              </a:tr>
            </a:tbl>
          </a:graphicData>
        </a:graphic>
      </p:graphicFrame>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73281" y="4675015"/>
            <a:ext cx="1943464" cy="1943464"/>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4823" y="4716554"/>
            <a:ext cx="1901925" cy="1901925"/>
          </a:xfrm>
          <a:prstGeom prst="rect">
            <a:avLst/>
          </a:prstGeom>
          <a:ln>
            <a:noFill/>
          </a:ln>
          <a:effectLst>
            <a:outerShdw blurRad="190500" algn="tl" rotWithShape="0">
              <a:srgbClr val="000000">
                <a:alpha val="70000"/>
              </a:srgbClr>
            </a:outerShdw>
          </a:effectLst>
        </p:spPr>
      </p:pic>
      <p:pic>
        <p:nvPicPr>
          <p:cNvPr id="8" name="Picture 7"/>
          <p:cNvPicPr>
            <a:picLocks noChangeAspect="1"/>
          </p:cNvPicPr>
          <p:nvPr/>
        </p:nvPicPr>
        <p:blipFill rotWithShape="1">
          <a:blip r:embed="rId6">
            <a:extLst>
              <a:ext uri="{28A0092B-C50C-407E-A947-70E740481C1C}">
                <a14:useLocalDpi xmlns:a14="http://schemas.microsoft.com/office/drawing/2010/main" val="0"/>
              </a:ext>
            </a:extLst>
          </a:blip>
          <a:srcRect r="12350" b="8844"/>
          <a:stretch/>
        </p:blipFill>
        <p:spPr>
          <a:xfrm>
            <a:off x="5179629" y="4714508"/>
            <a:ext cx="1830771" cy="190397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3E53DD37-125B-4996-81EE-54AE8266ABC1}"/>
              </a:ext>
            </a:extLst>
          </p:cNvPr>
          <p:cNvSpPr/>
          <p:nvPr/>
        </p:nvSpPr>
        <p:spPr>
          <a:xfrm>
            <a:off x="6878511" y="3519560"/>
            <a:ext cx="3993998" cy="6008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endParaRPr lang="en-CA" dirty="0">
              <a:solidFill>
                <a:schemeClr val="tx1"/>
              </a:solidFill>
            </a:endParaRPr>
          </a:p>
        </p:txBody>
      </p:sp>
      <p:sp>
        <p:nvSpPr>
          <p:cNvPr id="2" name="Title 1"/>
          <p:cNvSpPr>
            <a:spLocks noGrp="1"/>
          </p:cNvSpPr>
          <p:nvPr>
            <p:ph type="title"/>
          </p:nvPr>
        </p:nvSpPr>
        <p:spPr/>
        <p:txBody>
          <a:bodyPr/>
          <a:lstStyle/>
          <a:p>
            <a:r>
              <a:rPr lang="en-US" dirty="0" smtClean="0"/>
              <a:t>Visualizing the Problem</a:t>
            </a:r>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10</a:t>
            </a:fld>
            <a:endParaRPr lang="en-US"/>
          </a:p>
        </p:txBody>
      </p:sp>
      <p:sp>
        <p:nvSpPr>
          <p:cNvPr id="5" name="TextBox 4">
            <a:extLst>
              <a:ext uri="{FF2B5EF4-FFF2-40B4-BE49-F238E27FC236}">
                <a16:creationId xmlns="" xmlns:a16="http://schemas.microsoft.com/office/drawing/2014/main" id="{AA25DC15-1214-43F5-8C05-B00BAB38701D}"/>
              </a:ext>
            </a:extLst>
          </p:cNvPr>
          <p:cNvSpPr txBox="1"/>
          <p:nvPr/>
        </p:nvSpPr>
        <p:spPr>
          <a:xfrm>
            <a:off x="563193" y="3500787"/>
            <a:ext cx="1015406" cy="1477328"/>
          </a:xfrm>
          <a:prstGeom prst="rect">
            <a:avLst/>
          </a:prstGeom>
          <a:noFill/>
        </p:spPr>
        <p:txBody>
          <a:bodyPr wrap="none" rtlCol="0">
            <a:spAutoFit/>
          </a:bodyPr>
          <a:lstStyle/>
          <a:p>
            <a:r>
              <a:rPr lang="en-US" dirty="0"/>
              <a:t>Thread 1</a:t>
            </a:r>
          </a:p>
          <a:p>
            <a:endParaRPr lang="en-US" dirty="0"/>
          </a:p>
          <a:p>
            <a:endParaRPr lang="en-US" dirty="0"/>
          </a:p>
          <a:p>
            <a:endParaRPr lang="en-US" dirty="0"/>
          </a:p>
          <a:p>
            <a:r>
              <a:rPr lang="en-US" dirty="0"/>
              <a:t>Thread 2</a:t>
            </a:r>
            <a:endParaRPr lang="en-CA" dirty="0"/>
          </a:p>
        </p:txBody>
      </p:sp>
      <p:cxnSp>
        <p:nvCxnSpPr>
          <p:cNvPr id="6" name="Straight Arrow Connector 5">
            <a:extLst>
              <a:ext uri="{FF2B5EF4-FFF2-40B4-BE49-F238E27FC236}">
                <a16:creationId xmlns="" xmlns:a16="http://schemas.microsoft.com/office/drawing/2014/main" id="{DCEE0D9F-CD13-4ACE-B713-437E2DBF7652}"/>
              </a:ext>
            </a:extLst>
          </p:cNvPr>
          <p:cNvCxnSpPr/>
          <p:nvPr/>
        </p:nvCxnSpPr>
        <p:spPr>
          <a:xfrm>
            <a:off x="1527059" y="5364488"/>
            <a:ext cx="9454885" cy="292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6C6C86E7-D050-497F-90DF-0113FF192608}"/>
              </a:ext>
            </a:extLst>
          </p:cNvPr>
          <p:cNvSpPr txBox="1"/>
          <p:nvPr/>
        </p:nvSpPr>
        <p:spPr>
          <a:xfrm flipH="1">
            <a:off x="10236751" y="5474202"/>
            <a:ext cx="1164293" cy="369332"/>
          </a:xfrm>
          <a:prstGeom prst="rect">
            <a:avLst/>
          </a:prstGeom>
          <a:noFill/>
        </p:spPr>
        <p:txBody>
          <a:bodyPr wrap="square" rtlCol="0">
            <a:spAutoFit/>
          </a:bodyPr>
          <a:lstStyle/>
          <a:p>
            <a:r>
              <a:rPr lang="en-US" dirty="0" smtClean="0"/>
              <a:t>time</a:t>
            </a:r>
            <a:endParaRPr lang="en-CA" dirty="0"/>
          </a:p>
        </p:txBody>
      </p:sp>
      <p:sp>
        <p:nvSpPr>
          <p:cNvPr id="8" name="Rectangle 7">
            <a:extLst>
              <a:ext uri="{FF2B5EF4-FFF2-40B4-BE49-F238E27FC236}">
                <a16:creationId xmlns="" xmlns:a16="http://schemas.microsoft.com/office/drawing/2014/main" id="{0564AC99-16C7-40A3-AA49-214AA0772CA1}"/>
              </a:ext>
            </a:extLst>
          </p:cNvPr>
          <p:cNvSpPr/>
          <p:nvPr/>
        </p:nvSpPr>
        <p:spPr>
          <a:xfrm>
            <a:off x="1903987" y="3519560"/>
            <a:ext cx="1877661" cy="607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Insert(D) </a:t>
            </a:r>
            <a:r>
              <a:rPr lang="en-US" dirty="0">
                <a:sym typeface="Wingdings" panose="05000000000000000000" pitchFamily="2" charset="2"/>
              </a:rPr>
              <a:t> True</a:t>
            </a:r>
            <a:endParaRPr lang="en-CA" dirty="0"/>
          </a:p>
        </p:txBody>
      </p:sp>
      <p:sp>
        <p:nvSpPr>
          <p:cNvPr id="9" name="Rectangle 8">
            <a:extLst>
              <a:ext uri="{FF2B5EF4-FFF2-40B4-BE49-F238E27FC236}">
                <a16:creationId xmlns="" xmlns:a16="http://schemas.microsoft.com/office/drawing/2014/main" id="{18EEDA3E-801D-4675-824E-B0CCD06E632C}"/>
              </a:ext>
            </a:extLst>
          </p:cNvPr>
          <p:cNvSpPr/>
          <p:nvPr/>
        </p:nvSpPr>
        <p:spPr>
          <a:xfrm>
            <a:off x="4025460" y="4408768"/>
            <a:ext cx="1877661" cy="634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a:t>
            </a:r>
            <a:r>
              <a:rPr lang="en-US" dirty="0" smtClean="0">
                <a:sym typeface="Wingdings" panose="05000000000000000000" pitchFamily="2" charset="2"/>
              </a:rPr>
              <a:t>True</a:t>
            </a:r>
            <a:endParaRPr lang="en-CA" dirty="0"/>
          </a:p>
        </p:txBody>
      </p:sp>
      <p:sp>
        <p:nvSpPr>
          <p:cNvPr id="10" name="Rectangle 9">
            <a:extLst>
              <a:ext uri="{FF2B5EF4-FFF2-40B4-BE49-F238E27FC236}">
                <a16:creationId xmlns="" xmlns:a16="http://schemas.microsoft.com/office/drawing/2014/main" id="{3E53DD37-125B-4996-81EE-54AE8266ABC1}"/>
              </a:ext>
            </a:extLst>
          </p:cNvPr>
          <p:cNvSpPr/>
          <p:nvPr/>
        </p:nvSpPr>
        <p:spPr>
          <a:xfrm>
            <a:off x="5084242" y="3525879"/>
            <a:ext cx="1794269" cy="6008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Insert(A) </a:t>
            </a:r>
            <a:endParaRPr lang="en-CA" dirty="0"/>
          </a:p>
        </p:txBody>
      </p:sp>
      <p:cxnSp>
        <p:nvCxnSpPr>
          <p:cNvPr id="11" name="Straight Connector 10">
            <a:extLst>
              <a:ext uri="{FF2B5EF4-FFF2-40B4-BE49-F238E27FC236}">
                <a16:creationId xmlns="" xmlns:a16="http://schemas.microsoft.com/office/drawing/2014/main" id="{C8F6082F-06B0-4E1D-B5C0-DDE9AAA694C8}"/>
              </a:ext>
            </a:extLst>
          </p:cNvPr>
          <p:cNvCxnSpPr/>
          <p:nvPr/>
        </p:nvCxnSpPr>
        <p:spPr>
          <a:xfrm>
            <a:off x="6878511" y="3145461"/>
            <a:ext cx="0" cy="2909902"/>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6C6C86E7-D050-497F-90DF-0113FF192608}"/>
              </a:ext>
            </a:extLst>
          </p:cNvPr>
          <p:cNvSpPr txBox="1"/>
          <p:nvPr/>
        </p:nvSpPr>
        <p:spPr>
          <a:xfrm flipH="1">
            <a:off x="6296364" y="6031468"/>
            <a:ext cx="1164293" cy="369332"/>
          </a:xfrm>
          <a:prstGeom prst="rect">
            <a:avLst/>
          </a:prstGeom>
          <a:noFill/>
        </p:spPr>
        <p:txBody>
          <a:bodyPr wrap="square" rtlCol="0">
            <a:spAutoFit/>
          </a:bodyPr>
          <a:lstStyle/>
          <a:p>
            <a:pPr algn="ctr"/>
            <a:r>
              <a:rPr lang="en-US" dirty="0" smtClean="0"/>
              <a:t>crash</a:t>
            </a:r>
            <a:endParaRPr lang="en-CA" dirty="0"/>
          </a:p>
        </p:txBody>
      </p:sp>
      <p:sp>
        <p:nvSpPr>
          <p:cNvPr id="16" name="Rectangle 15">
            <a:extLst>
              <a:ext uri="{FF2B5EF4-FFF2-40B4-BE49-F238E27FC236}">
                <a16:creationId xmlns="" xmlns:a16="http://schemas.microsoft.com/office/drawing/2014/main" id="{3E53DD37-125B-4996-81EE-54AE8266ABC1}"/>
              </a:ext>
            </a:extLst>
          </p:cNvPr>
          <p:cNvSpPr/>
          <p:nvPr/>
        </p:nvSpPr>
        <p:spPr>
          <a:xfrm>
            <a:off x="9078240" y="4442629"/>
            <a:ext cx="1794269" cy="6008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Delete(A) </a:t>
            </a:r>
            <a:r>
              <a:rPr lang="en-US" dirty="0" smtClean="0">
                <a:sym typeface="Wingdings" panose="05000000000000000000" pitchFamily="2" charset="2"/>
              </a:rPr>
              <a:t> </a:t>
            </a:r>
          </a:p>
          <a:p>
            <a:pPr algn="ctr"/>
            <a:r>
              <a:rPr lang="en-US" dirty="0" smtClean="0">
                <a:sym typeface="Wingdings" panose="05000000000000000000" pitchFamily="2" charset="2"/>
              </a:rPr>
              <a:t>True</a:t>
            </a:r>
            <a:endParaRPr lang="en-CA" dirty="0"/>
          </a:p>
        </p:txBody>
      </p:sp>
      <p:cxnSp>
        <p:nvCxnSpPr>
          <p:cNvPr id="18" name="Straight Connector 17">
            <a:extLst>
              <a:ext uri="{FF2B5EF4-FFF2-40B4-BE49-F238E27FC236}">
                <a16:creationId xmlns="" xmlns:a16="http://schemas.microsoft.com/office/drawing/2014/main" id="{0C577D72-7BCC-403E-A4AD-8D67A0612741}"/>
              </a:ext>
            </a:extLst>
          </p:cNvPr>
          <p:cNvCxnSpPr/>
          <p:nvPr/>
        </p:nvCxnSpPr>
        <p:spPr>
          <a:xfrm>
            <a:off x="3553678" y="3321785"/>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0C577D72-7BCC-403E-A4AD-8D67A0612741}"/>
              </a:ext>
            </a:extLst>
          </p:cNvPr>
          <p:cNvCxnSpPr/>
          <p:nvPr/>
        </p:nvCxnSpPr>
        <p:spPr>
          <a:xfrm>
            <a:off x="4161813" y="4200067"/>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0C577D72-7BCC-403E-A4AD-8D67A0612741}"/>
              </a:ext>
            </a:extLst>
          </p:cNvPr>
          <p:cNvCxnSpPr/>
          <p:nvPr/>
        </p:nvCxnSpPr>
        <p:spPr>
          <a:xfrm>
            <a:off x="9459178" y="3321785"/>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0C577D72-7BCC-403E-A4AD-8D67A0612741}"/>
              </a:ext>
            </a:extLst>
          </p:cNvPr>
          <p:cNvCxnSpPr/>
          <p:nvPr/>
        </p:nvCxnSpPr>
        <p:spPr>
          <a:xfrm>
            <a:off x="10706953" y="4207610"/>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03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12"/>
                                        </p:tgtEl>
                                      </p:cBhvr>
                                    </p:animEffect>
                                    <p:set>
                                      <p:cBhvr>
                                        <p:cTn id="3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2"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a:t>
            </a:r>
            <a:r>
              <a:rPr lang="en-US" dirty="0" smtClean="0"/>
              <a:t>Limited Effect (SLE)</a:t>
            </a:r>
            <a:r>
              <a:rPr lang="en-US" dirty="0" smtClean="0"/>
              <a:t> </a:t>
            </a:r>
            <a:r>
              <a:rPr lang="en-US" dirty="0" err="1" smtClean="0"/>
              <a:t>Linearizability</a:t>
            </a:r>
            <a:r>
              <a:rPr lang="en-US" dirty="0" smtClean="0"/>
              <a:t> for Sets</a:t>
            </a:r>
            <a:endParaRPr lang="en-CA" dirty="0"/>
          </a:p>
        </p:txBody>
      </p:sp>
      <p:sp>
        <p:nvSpPr>
          <p:cNvPr id="3" name="Content Placeholder 2"/>
          <p:cNvSpPr>
            <a:spLocks noGrp="1"/>
          </p:cNvSpPr>
          <p:nvPr>
            <p:ph idx="1"/>
          </p:nvPr>
        </p:nvSpPr>
        <p:spPr/>
        <p:txBody>
          <a:bodyPr>
            <a:normAutofit/>
          </a:bodyPr>
          <a:lstStyle/>
          <a:p>
            <a:r>
              <a:rPr lang="en-US" sz="1800" dirty="0"/>
              <a:t>Our attempt </a:t>
            </a:r>
            <a:r>
              <a:rPr lang="en-US" sz="1800" dirty="0" smtClean="0"/>
              <a:t>at capturing </a:t>
            </a:r>
            <a:r>
              <a:rPr lang="en-US" sz="1800" dirty="0"/>
              <a:t>intentions of strict </a:t>
            </a:r>
            <a:r>
              <a:rPr lang="en-US" sz="1800" dirty="0" err="1" smtClean="0"/>
              <a:t>linearizability</a:t>
            </a:r>
            <a:r>
              <a:rPr lang="en-US" sz="1800" dirty="0" smtClean="0"/>
              <a:t> for crash-recovery models</a:t>
            </a:r>
            <a:endParaRPr lang="en-US" sz="1800" dirty="0"/>
          </a:p>
          <a:p>
            <a:pPr lvl="1"/>
            <a:r>
              <a:rPr lang="en-US" sz="1800" dirty="0"/>
              <a:t>Not a general solution – definition is just for </a:t>
            </a:r>
            <a:r>
              <a:rPr lang="en-US" sz="1800" dirty="0" smtClean="0"/>
              <a:t>sets</a:t>
            </a:r>
          </a:p>
          <a:p>
            <a:r>
              <a:rPr lang="en-US" sz="1800" dirty="0" smtClean="0"/>
              <a:t>Intuition: everything </a:t>
            </a:r>
            <a:r>
              <a:rPr lang="en-US" sz="1800" dirty="0"/>
              <a:t>that is recovered already </a:t>
            </a:r>
            <a:r>
              <a:rPr lang="en-US" sz="1800" dirty="0" smtClean="0"/>
              <a:t>happened</a:t>
            </a:r>
          </a:p>
          <a:p>
            <a:r>
              <a:rPr lang="en-US" sz="1800" dirty="0" smtClean="0"/>
              <a:t>Capturing limited effect:</a:t>
            </a:r>
          </a:p>
          <a:p>
            <a:pPr lvl="1"/>
            <a:r>
              <a:rPr lang="en-US" sz="1800" dirty="0" smtClean="0"/>
              <a:t>Update operations take effect at the </a:t>
            </a:r>
            <a:r>
              <a:rPr lang="en-US" sz="1800" b="1" i="1" dirty="0" smtClean="0"/>
              <a:t>key</a:t>
            </a:r>
            <a:r>
              <a:rPr lang="en-US" sz="1800" b="1" dirty="0" smtClean="0"/>
              <a:t> </a:t>
            </a:r>
            <a:r>
              <a:rPr lang="en-US" sz="1800" b="1" i="1" dirty="0" smtClean="0"/>
              <a:t>write</a:t>
            </a:r>
          </a:p>
          <a:p>
            <a:pPr lvl="1"/>
            <a:r>
              <a:rPr lang="en-US" sz="1800" dirty="0" smtClean="0"/>
              <a:t>Key write must occur </a:t>
            </a:r>
            <a:r>
              <a:rPr lang="en-US" sz="1800" b="1" dirty="0" smtClean="0"/>
              <a:t>before</a:t>
            </a:r>
            <a:r>
              <a:rPr lang="en-US" sz="1800" dirty="0" smtClean="0"/>
              <a:t> a crash event or not at all</a:t>
            </a:r>
            <a:endParaRPr lang="en-US" sz="1800" dirty="0"/>
          </a:p>
          <a:p>
            <a:r>
              <a:rPr lang="en-US" sz="2000" dirty="0" smtClean="0"/>
              <a:t>Can be extended to other data types</a:t>
            </a:r>
          </a:p>
        </p:txBody>
      </p:sp>
      <p:sp>
        <p:nvSpPr>
          <p:cNvPr id="4" name="Slide Number Placeholder 3"/>
          <p:cNvSpPr>
            <a:spLocks noGrp="1"/>
          </p:cNvSpPr>
          <p:nvPr>
            <p:ph type="sldNum" sz="quarter" idx="12"/>
          </p:nvPr>
        </p:nvSpPr>
        <p:spPr/>
        <p:txBody>
          <a:bodyPr/>
          <a:lstStyle/>
          <a:p>
            <a:fld id="{34B7E4EF-A1BD-40F4-AB7B-04F084DD991D}" type="slidenum">
              <a:rPr lang="en-US" smtClean="0"/>
              <a:pPr/>
              <a:t>11</a:t>
            </a:fld>
            <a:endParaRPr lang="en-US"/>
          </a:p>
        </p:txBody>
      </p:sp>
    </p:spTree>
    <p:extLst>
      <p:ext uri="{BB962C8B-B14F-4D97-AF65-F5344CB8AC3E}">
        <p14:creationId xmlns:p14="http://schemas.microsoft.com/office/powerpoint/2010/main" val="4214708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3E53DD37-125B-4996-81EE-54AE8266ABC1}"/>
              </a:ext>
            </a:extLst>
          </p:cNvPr>
          <p:cNvSpPr/>
          <p:nvPr/>
        </p:nvSpPr>
        <p:spPr>
          <a:xfrm>
            <a:off x="6878511" y="3519560"/>
            <a:ext cx="3993998" cy="6008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endParaRPr lang="en-CA" dirty="0">
              <a:solidFill>
                <a:schemeClr val="tx1"/>
              </a:solidFill>
            </a:endParaRPr>
          </a:p>
        </p:txBody>
      </p:sp>
      <p:sp>
        <p:nvSpPr>
          <p:cNvPr id="2" name="Title 1"/>
          <p:cNvSpPr>
            <a:spLocks noGrp="1"/>
          </p:cNvSpPr>
          <p:nvPr>
            <p:ph type="title"/>
          </p:nvPr>
        </p:nvSpPr>
        <p:spPr/>
        <p:txBody>
          <a:bodyPr/>
          <a:lstStyle/>
          <a:p>
            <a:r>
              <a:rPr lang="en-US" dirty="0"/>
              <a:t>Ordering Key Write and Crashes</a:t>
            </a:r>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12</a:t>
            </a:fld>
            <a:endParaRPr lang="en-US"/>
          </a:p>
        </p:txBody>
      </p:sp>
      <p:sp>
        <p:nvSpPr>
          <p:cNvPr id="5" name="TextBox 4">
            <a:extLst>
              <a:ext uri="{FF2B5EF4-FFF2-40B4-BE49-F238E27FC236}">
                <a16:creationId xmlns="" xmlns:a16="http://schemas.microsoft.com/office/drawing/2014/main" id="{AA25DC15-1214-43F5-8C05-B00BAB38701D}"/>
              </a:ext>
            </a:extLst>
          </p:cNvPr>
          <p:cNvSpPr txBox="1"/>
          <p:nvPr/>
        </p:nvSpPr>
        <p:spPr>
          <a:xfrm>
            <a:off x="563193" y="3500787"/>
            <a:ext cx="1015406" cy="1477328"/>
          </a:xfrm>
          <a:prstGeom prst="rect">
            <a:avLst/>
          </a:prstGeom>
          <a:noFill/>
        </p:spPr>
        <p:txBody>
          <a:bodyPr wrap="none" rtlCol="0">
            <a:spAutoFit/>
          </a:bodyPr>
          <a:lstStyle/>
          <a:p>
            <a:r>
              <a:rPr lang="en-US" dirty="0"/>
              <a:t>Thread 1</a:t>
            </a:r>
          </a:p>
          <a:p>
            <a:endParaRPr lang="en-US" dirty="0"/>
          </a:p>
          <a:p>
            <a:endParaRPr lang="en-US" dirty="0"/>
          </a:p>
          <a:p>
            <a:endParaRPr lang="en-US" dirty="0"/>
          </a:p>
          <a:p>
            <a:r>
              <a:rPr lang="en-US" dirty="0"/>
              <a:t>Thread 2</a:t>
            </a:r>
            <a:endParaRPr lang="en-CA" dirty="0"/>
          </a:p>
        </p:txBody>
      </p:sp>
      <p:cxnSp>
        <p:nvCxnSpPr>
          <p:cNvPr id="6" name="Straight Arrow Connector 5">
            <a:extLst>
              <a:ext uri="{FF2B5EF4-FFF2-40B4-BE49-F238E27FC236}">
                <a16:creationId xmlns="" xmlns:a16="http://schemas.microsoft.com/office/drawing/2014/main" id="{DCEE0D9F-CD13-4ACE-B713-437E2DBF7652}"/>
              </a:ext>
            </a:extLst>
          </p:cNvPr>
          <p:cNvCxnSpPr/>
          <p:nvPr/>
        </p:nvCxnSpPr>
        <p:spPr>
          <a:xfrm>
            <a:off x="1527059" y="5364488"/>
            <a:ext cx="9454885" cy="292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6C6C86E7-D050-497F-90DF-0113FF192608}"/>
              </a:ext>
            </a:extLst>
          </p:cNvPr>
          <p:cNvSpPr txBox="1"/>
          <p:nvPr/>
        </p:nvSpPr>
        <p:spPr>
          <a:xfrm flipH="1">
            <a:off x="10236751" y="5474202"/>
            <a:ext cx="1164293" cy="369332"/>
          </a:xfrm>
          <a:prstGeom prst="rect">
            <a:avLst/>
          </a:prstGeom>
          <a:noFill/>
        </p:spPr>
        <p:txBody>
          <a:bodyPr wrap="square" rtlCol="0">
            <a:spAutoFit/>
          </a:bodyPr>
          <a:lstStyle/>
          <a:p>
            <a:r>
              <a:rPr lang="en-US" dirty="0" smtClean="0"/>
              <a:t>time</a:t>
            </a:r>
            <a:endParaRPr lang="en-CA" dirty="0"/>
          </a:p>
        </p:txBody>
      </p:sp>
      <p:sp>
        <p:nvSpPr>
          <p:cNvPr id="8" name="Rectangle 7">
            <a:extLst>
              <a:ext uri="{FF2B5EF4-FFF2-40B4-BE49-F238E27FC236}">
                <a16:creationId xmlns="" xmlns:a16="http://schemas.microsoft.com/office/drawing/2014/main" id="{0564AC99-16C7-40A3-AA49-214AA0772CA1}"/>
              </a:ext>
            </a:extLst>
          </p:cNvPr>
          <p:cNvSpPr/>
          <p:nvPr/>
        </p:nvSpPr>
        <p:spPr>
          <a:xfrm>
            <a:off x="1903987" y="3519560"/>
            <a:ext cx="1877661" cy="607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Insert(D) </a:t>
            </a:r>
            <a:r>
              <a:rPr lang="en-US" dirty="0">
                <a:sym typeface="Wingdings" panose="05000000000000000000" pitchFamily="2" charset="2"/>
              </a:rPr>
              <a:t> True</a:t>
            </a:r>
            <a:endParaRPr lang="en-CA" dirty="0"/>
          </a:p>
        </p:txBody>
      </p:sp>
      <p:sp>
        <p:nvSpPr>
          <p:cNvPr id="9" name="Rectangle 8">
            <a:extLst>
              <a:ext uri="{FF2B5EF4-FFF2-40B4-BE49-F238E27FC236}">
                <a16:creationId xmlns="" xmlns:a16="http://schemas.microsoft.com/office/drawing/2014/main" id="{18EEDA3E-801D-4675-824E-B0CCD06E632C}"/>
              </a:ext>
            </a:extLst>
          </p:cNvPr>
          <p:cNvSpPr/>
          <p:nvPr/>
        </p:nvSpPr>
        <p:spPr>
          <a:xfrm>
            <a:off x="4025460" y="4408768"/>
            <a:ext cx="1877661" cy="634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a:t>
            </a:r>
            <a:r>
              <a:rPr lang="en-US" dirty="0" smtClean="0">
                <a:sym typeface="Wingdings" panose="05000000000000000000" pitchFamily="2" charset="2"/>
              </a:rPr>
              <a:t>True</a:t>
            </a:r>
            <a:endParaRPr lang="en-CA" dirty="0"/>
          </a:p>
        </p:txBody>
      </p:sp>
      <p:sp>
        <p:nvSpPr>
          <p:cNvPr id="10" name="Rectangle 9">
            <a:extLst>
              <a:ext uri="{FF2B5EF4-FFF2-40B4-BE49-F238E27FC236}">
                <a16:creationId xmlns="" xmlns:a16="http://schemas.microsoft.com/office/drawing/2014/main" id="{3E53DD37-125B-4996-81EE-54AE8266ABC1}"/>
              </a:ext>
            </a:extLst>
          </p:cNvPr>
          <p:cNvSpPr/>
          <p:nvPr/>
        </p:nvSpPr>
        <p:spPr>
          <a:xfrm>
            <a:off x="5084242" y="3525879"/>
            <a:ext cx="1794269" cy="6008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Insert(A) </a:t>
            </a:r>
            <a:endParaRPr lang="en-CA" dirty="0"/>
          </a:p>
        </p:txBody>
      </p:sp>
      <p:cxnSp>
        <p:nvCxnSpPr>
          <p:cNvPr id="11" name="Straight Connector 10">
            <a:extLst>
              <a:ext uri="{FF2B5EF4-FFF2-40B4-BE49-F238E27FC236}">
                <a16:creationId xmlns="" xmlns:a16="http://schemas.microsoft.com/office/drawing/2014/main" id="{C8F6082F-06B0-4E1D-B5C0-DDE9AAA694C8}"/>
              </a:ext>
            </a:extLst>
          </p:cNvPr>
          <p:cNvCxnSpPr/>
          <p:nvPr/>
        </p:nvCxnSpPr>
        <p:spPr>
          <a:xfrm>
            <a:off x="6878511" y="3145461"/>
            <a:ext cx="0" cy="2909902"/>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6C6C86E7-D050-497F-90DF-0113FF192608}"/>
              </a:ext>
            </a:extLst>
          </p:cNvPr>
          <p:cNvSpPr txBox="1"/>
          <p:nvPr/>
        </p:nvSpPr>
        <p:spPr>
          <a:xfrm flipH="1">
            <a:off x="6296364" y="6031468"/>
            <a:ext cx="1164293" cy="369332"/>
          </a:xfrm>
          <a:prstGeom prst="rect">
            <a:avLst/>
          </a:prstGeom>
          <a:noFill/>
        </p:spPr>
        <p:txBody>
          <a:bodyPr wrap="square" rtlCol="0">
            <a:spAutoFit/>
          </a:bodyPr>
          <a:lstStyle/>
          <a:p>
            <a:pPr algn="ctr"/>
            <a:r>
              <a:rPr lang="en-US" dirty="0" smtClean="0"/>
              <a:t>crash</a:t>
            </a:r>
            <a:endParaRPr lang="en-CA" dirty="0"/>
          </a:p>
        </p:txBody>
      </p:sp>
      <p:cxnSp>
        <p:nvCxnSpPr>
          <p:cNvPr id="18" name="Straight Connector 17">
            <a:extLst>
              <a:ext uri="{FF2B5EF4-FFF2-40B4-BE49-F238E27FC236}">
                <a16:creationId xmlns="" xmlns:a16="http://schemas.microsoft.com/office/drawing/2014/main" id="{0C577D72-7BCC-403E-A4AD-8D67A0612741}"/>
              </a:ext>
            </a:extLst>
          </p:cNvPr>
          <p:cNvCxnSpPr/>
          <p:nvPr/>
        </p:nvCxnSpPr>
        <p:spPr>
          <a:xfrm>
            <a:off x="3553678" y="3321785"/>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0C577D72-7BCC-403E-A4AD-8D67A0612741}"/>
              </a:ext>
            </a:extLst>
          </p:cNvPr>
          <p:cNvCxnSpPr/>
          <p:nvPr/>
        </p:nvCxnSpPr>
        <p:spPr>
          <a:xfrm>
            <a:off x="4161813" y="4200067"/>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0C577D72-7BCC-403E-A4AD-8D67A0612741}"/>
              </a:ext>
            </a:extLst>
          </p:cNvPr>
          <p:cNvCxnSpPr/>
          <p:nvPr/>
        </p:nvCxnSpPr>
        <p:spPr>
          <a:xfrm>
            <a:off x="6577499" y="3321785"/>
            <a:ext cx="0" cy="105210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 name="Rectangular Callout 2"/>
          <p:cNvSpPr/>
          <p:nvPr/>
        </p:nvSpPr>
        <p:spPr>
          <a:xfrm>
            <a:off x="4388214" y="2060333"/>
            <a:ext cx="2619255" cy="712177"/>
          </a:xfrm>
          <a:prstGeom prst="wedgeRectCallout">
            <a:avLst>
              <a:gd name="adj1" fmla="val 32169"/>
              <a:gd name="adj2" fmla="val 124228"/>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Key write is before crash = OK</a:t>
            </a:r>
            <a:endParaRPr lang="en-CA" dirty="0"/>
          </a:p>
        </p:txBody>
      </p:sp>
    </p:spTree>
    <p:extLst>
      <p:ext uri="{BB962C8B-B14F-4D97-AF65-F5344CB8AC3E}">
        <p14:creationId xmlns:p14="http://schemas.microsoft.com/office/powerpoint/2010/main" val="254996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3E53DD37-125B-4996-81EE-54AE8266ABC1}"/>
              </a:ext>
            </a:extLst>
          </p:cNvPr>
          <p:cNvSpPr/>
          <p:nvPr/>
        </p:nvSpPr>
        <p:spPr>
          <a:xfrm>
            <a:off x="6878511" y="3519560"/>
            <a:ext cx="3993998" cy="6008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endParaRPr lang="en-CA" dirty="0">
              <a:solidFill>
                <a:schemeClr val="tx1"/>
              </a:solidFill>
            </a:endParaRPr>
          </a:p>
        </p:txBody>
      </p:sp>
      <p:sp>
        <p:nvSpPr>
          <p:cNvPr id="2" name="Title 1"/>
          <p:cNvSpPr>
            <a:spLocks noGrp="1"/>
          </p:cNvSpPr>
          <p:nvPr>
            <p:ph type="title"/>
          </p:nvPr>
        </p:nvSpPr>
        <p:spPr/>
        <p:txBody>
          <a:bodyPr/>
          <a:lstStyle/>
          <a:p>
            <a:r>
              <a:rPr lang="en-US" dirty="0" smtClean="0"/>
              <a:t>Ordering Key Write and Crashes</a:t>
            </a:r>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13</a:t>
            </a:fld>
            <a:endParaRPr lang="en-US"/>
          </a:p>
        </p:txBody>
      </p:sp>
      <p:sp>
        <p:nvSpPr>
          <p:cNvPr id="5" name="TextBox 4">
            <a:extLst>
              <a:ext uri="{FF2B5EF4-FFF2-40B4-BE49-F238E27FC236}">
                <a16:creationId xmlns="" xmlns:a16="http://schemas.microsoft.com/office/drawing/2014/main" id="{AA25DC15-1214-43F5-8C05-B00BAB38701D}"/>
              </a:ext>
            </a:extLst>
          </p:cNvPr>
          <p:cNvSpPr txBox="1"/>
          <p:nvPr/>
        </p:nvSpPr>
        <p:spPr>
          <a:xfrm>
            <a:off x="563193" y="3500787"/>
            <a:ext cx="1015406" cy="1477328"/>
          </a:xfrm>
          <a:prstGeom prst="rect">
            <a:avLst/>
          </a:prstGeom>
          <a:noFill/>
        </p:spPr>
        <p:txBody>
          <a:bodyPr wrap="none" rtlCol="0">
            <a:spAutoFit/>
          </a:bodyPr>
          <a:lstStyle/>
          <a:p>
            <a:r>
              <a:rPr lang="en-US" dirty="0"/>
              <a:t>Thread 1</a:t>
            </a:r>
          </a:p>
          <a:p>
            <a:endParaRPr lang="en-US" dirty="0"/>
          </a:p>
          <a:p>
            <a:endParaRPr lang="en-US" dirty="0"/>
          </a:p>
          <a:p>
            <a:endParaRPr lang="en-US" dirty="0"/>
          </a:p>
          <a:p>
            <a:r>
              <a:rPr lang="en-US" dirty="0"/>
              <a:t>Thread 2</a:t>
            </a:r>
            <a:endParaRPr lang="en-CA" dirty="0"/>
          </a:p>
        </p:txBody>
      </p:sp>
      <p:cxnSp>
        <p:nvCxnSpPr>
          <p:cNvPr id="6" name="Straight Arrow Connector 5">
            <a:extLst>
              <a:ext uri="{FF2B5EF4-FFF2-40B4-BE49-F238E27FC236}">
                <a16:creationId xmlns="" xmlns:a16="http://schemas.microsoft.com/office/drawing/2014/main" id="{DCEE0D9F-CD13-4ACE-B713-437E2DBF7652}"/>
              </a:ext>
            </a:extLst>
          </p:cNvPr>
          <p:cNvCxnSpPr/>
          <p:nvPr/>
        </p:nvCxnSpPr>
        <p:spPr>
          <a:xfrm>
            <a:off x="1527059" y="5364488"/>
            <a:ext cx="9454885" cy="292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6C6C86E7-D050-497F-90DF-0113FF192608}"/>
              </a:ext>
            </a:extLst>
          </p:cNvPr>
          <p:cNvSpPr txBox="1"/>
          <p:nvPr/>
        </p:nvSpPr>
        <p:spPr>
          <a:xfrm flipH="1">
            <a:off x="10236751" y="5474202"/>
            <a:ext cx="1164293" cy="369332"/>
          </a:xfrm>
          <a:prstGeom prst="rect">
            <a:avLst/>
          </a:prstGeom>
          <a:noFill/>
        </p:spPr>
        <p:txBody>
          <a:bodyPr wrap="square" rtlCol="0">
            <a:spAutoFit/>
          </a:bodyPr>
          <a:lstStyle/>
          <a:p>
            <a:r>
              <a:rPr lang="en-US" dirty="0" smtClean="0"/>
              <a:t>time</a:t>
            </a:r>
            <a:endParaRPr lang="en-CA" dirty="0"/>
          </a:p>
        </p:txBody>
      </p:sp>
      <p:sp>
        <p:nvSpPr>
          <p:cNvPr id="8" name="Rectangle 7">
            <a:extLst>
              <a:ext uri="{FF2B5EF4-FFF2-40B4-BE49-F238E27FC236}">
                <a16:creationId xmlns="" xmlns:a16="http://schemas.microsoft.com/office/drawing/2014/main" id="{0564AC99-16C7-40A3-AA49-214AA0772CA1}"/>
              </a:ext>
            </a:extLst>
          </p:cNvPr>
          <p:cNvSpPr/>
          <p:nvPr/>
        </p:nvSpPr>
        <p:spPr>
          <a:xfrm>
            <a:off x="1903987" y="3519560"/>
            <a:ext cx="1877661" cy="607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Insert(D) </a:t>
            </a:r>
            <a:r>
              <a:rPr lang="en-US" dirty="0">
                <a:sym typeface="Wingdings" panose="05000000000000000000" pitchFamily="2" charset="2"/>
              </a:rPr>
              <a:t> True</a:t>
            </a:r>
            <a:endParaRPr lang="en-CA" dirty="0"/>
          </a:p>
        </p:txBody>
      </p:sp>
      <p:sp>
        <p:nvSpPr>
          <p:cNvPr id="9" name="Rectangle 8">
            <a:extLst>
              <a:ext uri="{FF2B5EF4-FFF2-40B4-BE49-F238E27FC236}">
                <a16:creationId xmlns="" xmlns:a16="http://schemas.microsoft.com/office/drawing/2014/main" id="{18EEDA3E-801D-4675-824E-B0CCD06E632C}"/>
              </a:ext>
            </a:extLst>
          </p:cNvPr>
          <p:cNvSpPr/>
          <p:nvPr/>
        </p:nvSpPr>
        <p:spPr>
          <a:xfrm>
            <a:off x="4025460" y="4408768"/>
            <a:ext cx="1877661" cy="634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a:t>
            </a:r>
            <a:r>
              <a:rPr lang="en-US" dirty="0" smtClean="0">
                <a:sym typeface="Wingdings" panose="05000000000000000000" pitchFamily="2" charset="2"/>
              </a:rPr>
              <a:t>True</a:t>
            </a:r>
            <a:endParaRPr lang="en-CA" dirty="0"/>
          </a:p>
        </p:txBody>
      </p:sp>
      <p:sp>
        <p:nvSpPr>
          <p:cNvPr id="10" name="Rectangle 9">
            <a:extLst>
              <a:ext uri="{FF2B5EF4-FFF2-40B4-BE49-F238E27FC236}">
                <a16:creationId xmlns="" xmlns:a16="http://schemas.microsoft.com/office/drawing/2014/main" id="{3E53DD37-125B-4996-81EE-54AE8266ABC1}"/>
              </a:ext>
            </a:extLst>
          </p:cNvPr>
          <p:cNvSpPr/>
          <p:nvPr/>
        </p:nvSpPr>
        <p:spPr>
          <a:xfrm>
            <a:off x="5084242" y="3525879"/>
            <a:ext cx="1794269" cy="6008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Insert(A) </a:t>
            </a:r>
            <a:endParaRPr lang="en-CA" dirty="0"/>
          </a:p>
        </p:txBody>
      </p:sp>
      <p:cxnSp>
        <p:nvCxnSpPr>
          <p:cNvPr id="11" name="Straight Connector 10">
            <a:extLst>
              <a:ext uri="{FF2B5EF4-FFF2-40B4-BE49-F238E27FC236}">
                <a16:creationId xmlns="" xmlns:a16="http://schemas.microsoft.com/office/drawing/2014/main" id="{C8F6082F-06B0-4E1D-B5C0-DDE9AAA694C8}"/>
              </a:ext>
            </a:extLst>
          </p:cNvPr>
          <p:cNvCxnSpPr/>
          <p:nvPr/>
        </p:nvCxnSpPr>
        <p:spPr>
          <a:xfrm>
            <a:off x="6878511" y="3145461"/>
            <a:ext cx="0" cy="2909902"/>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6C6C86E7-D050-497F-90DF-0113FF192608}"/>
              </a:ext>
            </a:extLst>
          </p:cNvPr>
          <p:cNvSpPr txBox="1"/>
          <p:nvPr/>
        </p:nvSpPr>
        <p:spPr>
          <a:xfrm flipH="1">
            <a:off x="6296364" y="6031468"/>
            <a:ext cx="1164293" cy="369332"/>
          </a:xfrm>
          <a:prstGeom prst="rect">
            <a:avLst/>
          </a:prstGeom>
          <a:noFill/>
        </p:spPr>
        <p:txBody>
          <a:bodyPr wrap="square" rtlCol="0">
            <a:spAutoFit/>
          </a:bodyPr>
          <a:lstStyle/>
          <a:p>
            <a:pPr algn="ctr"/>
            <a:r>
              <a:rPr lang="en-US" dirty="0" smtClean="0"/>
              <a:t>crash</a:t>
            </a:r>
            <a:endParaRPr lang="en-CA" dirty="0"/>
          </a:p>
        </p:txBody>
      </p:sp>
      <p:cxnSp>
        <p:nvCxnSpPr>
          <p:cNvPr id="18" name="Straight Connector 17">
            <a:extLst>
              <a:ext uri="{FF2B5EF4-FFF2-40B4-BE49-F238E27FC236}">
                <a16:creationId xmlns="" xmlns:a16="http://schemas.microsoft.com/office/drawing/2014/main" id="{0C577D72-7BCC-403E-A4AD-8D67A0612741}"/>
              </a:ext>
            </a:extLst>
          </p:cNvPr>
          <p:cNvCxnSpPr/>
          <p:nvPr/>
        </p:nvCxnSpPr>
        <p:spPr>
          <a:xfrm>
            <a:off x="3553678" y="3321785"/>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0C577D72-7BCC-403E-A4AD-8D67A0612741}"/>
              </a:ext>
            </a:extLst>
          </p:cNvPr>
          <p:cNvCxnSpPr/>
          <p:nvPr/>
        </p:nvCxnSpPr>
        <p:spPr>
          <a:xfrm>
            <a:off x="4161813" y="4200067"/>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0C577D72-7BCC-403E-A4AD-8D67A0612741}"/>
              </a:ext>
            </a:extLst>
          </p:cNvPr>
          <p:cNvCxnSpPr/>
          <p:nvPr/>
        </p:nvCxnSpPr>
        <p:spPr>
          <a:xfrm>
            <a:off x="7368807" y="3321785"/>
            <a:ext cx="0" cy="105210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Rectangular Callout 19"/>
          <p:cNvSpPr/>
          <p:nvPr/>
        </p:nvSpPr>
        <p:spPr>
          <a:xfrm>
            <a:off x="7368807" y="1987568"/>
            <a:ext cx="3067662" cy="712177"/>
          </a:xfrm>
          <a:prstGeom prst="wedgeRectCallout">
            <a:avLst>
              <a:gd name="adj1" fmla="val -48394"/>
              <a:gd name="adj2" fmla="val 129166"/>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Key write did not occur before crash = NOT OK</a:t>
            </a:r>
            <a:endParaRPr lang="en-CA" dirty="0"/>
          </a:p>
        </p:txBody>
      </p:sp>
    </p:spTree>
    <p:extLst>
      <p:ext uri="{BB962C8B-B14F-4D97-AF65-F5344CB8AC3E}">
        <p14:creationId xmlns:p14="http://schemas.microsoft.com/office/powerpoint/2010/main" val="259344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17"/>
                                        </p:tgtEl>
                                      </p:cBhvr>
                                    </p:animEffect>
                                    <p:set>
                                      <p:cBhvr>
                                        <p:cTn id="19" dur="1" fill="hold">
                                          <p:stCondLst>
                                            <p:cond delay="499"/>
                                          </p:stCondLst>
                                        </p:cTn>
                                        <p:tgtEl>
                                          <p:spTgt spid="17"/>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20"/>
                                        </p:tgtEl>
                                      </p:cBhvr>
                                    </p:animEffect>
                                    <p:set>
                                      <p:cBhvr>
                                        <p:cTn id="28"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0" grpId="0" animBg="1"/>
      <p:bldP spid="20" grpId="0" animBg="1"/>
      <p:bldP spid="2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342237"/>
              </p:ext>
            </p:extLst>
          </p:nvPr>
        </p:nvGraphicFramePr>
        <p:xfrm>
          <a:off x="1066800" y="2103438"/>
          <a:ext cx="10058400" cy="2586452"/>
        </p:xfrm>
        <a:graphic>
          <a:graphicData uri="http://schemas.openxmlformats.org/drawingml/2006/table">
            <a:tbl>
              <a:tblPr firstRow="1" bandRow="1">
                <a:tableStyleId>{5C22544A-7EE6-4342-B048-85BDC9FD1C3A}</a:tableStyleId>
              </a:tblPr>
              <a:tblGrid>
                <a:gridCol w="3004038"/>
                <a:gridCol w="3701562"/>
                <a:gridCol w="3352800"/>
              </a:tblGrid>
              <a:tr h="710100">
                <a:tc>
                  <a:txBody>
                    <a:bodyPr/>
                    <a:lstStyle/>
                    <a:p>
                      <a:endParaRPr lang="en-CA"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t>Durable </a:t>
                      </a:r>
                      <a:r>
                        <a:rPr lang="en-US" dirty="0" err="1" smtClean="0"/>
                        <a:t>linearizability</a:t>
                      </a:r>
                      <a:endParaRPr lang="en-CA" dirty="0"/>
                    </a:p>
                  </a:txBody>
                  <a:tcPr anchor="ctr">
                    <a:lnL w="12700" cmpd="sng">
                      <a:noFill/>
                    </a:lnL>
                  </a:tcPr>
                </a:tc>
                <a:tc>
                  <a:txBody>
                    <a:bodyPr/>
                    <a:lstStyle/>
                    <a:p>
                      <a:pPr algn="ctr"/>
                      <a:r>
                        <a:rPr lang="en-US" dirty="0" smtClean="0"/>
                        <a:t>SLE</a:t>
                      </a:r>
                      <a:r>
                        <a:rPr lang="en-US" baseline="0" dirty="0" smtClean="0"/>
                        <a:t> </a:t>
                      </a:r>
                      <a:r>
                        <a:rPr lang="en-US" baseline="0" dirty="0" err="1" smtClean="0"/>
                        <a:t>linearizability</a:t>
                      </a:r>
                      <a:endParaRPr lang="en-CA" dirty="0"/>
                    </a:p>
                  </a:txBody>
                  <a:tcPr anchor="ctr"/>
                </a:tc>
              </a:tr>
              <a:tr h="861647">
                <a:tc>
                  <a:txBody>
                    <a:bodyPr/>
                    <a:lstStyle/>
                    <a:p>
                      <a:pPr algn="ctr"/>
                      <a:r>
                        <a:rPr lang="en-US" b="1" dirty="0" smtClean="0">
                          <a:solidFill>
                            <a:schemeClr val="bg1"/>
                          </a:solidFill>
                        </a:rPr>
                        <a:t>Lock-freedom</a:t>
                      </a:r>
                      <a:endParaRPr lang="en-CA" b="1" dirty="0">
                        <a:solidFill>
                          <a:schemeClr val="bg1"/>
                        </a:solidFill>
                      </a:endParaRPr>
                    </a:p>
                  </a:txBody>
                  <a:tcPr anchor="ctr">
                    <a:lnT w="38100" cmpd="sng">
                      <a:noFill/>
                    </a:lnT>
                    <a:lnB w="57150" cap="flat" cmpd="sng" algn="ctr">
                      <a:solidFill>
                        <a:schemeClr val="tx1"/>
                      </a:solidFill>
                      <a:prstDash val="solid"/>
                      <a:round/>
                      <a:headEnd type="none" w="med" len="med"/>
                      <a:tailEnd type="none" w="med" len="med"/>
                    </a:lnB>
                    <a:solidFill>
                      <a:schemeClr val="accent1"/>
                    </a:solidFill>
                  </a:tcPr>
                </a:tc>
                <a:tc>
                  <a:txBody>
                    <a:bodyPr/>
                    <a:lstStyle/>
                    <a:p>
                      <a:endParaRPr lang="en-CA" dirty="0"/>
                    </a:p>
                  </a:txBody>
                  <a:tcPr>
                    <a:lnB w="5715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lang="en-CA" dirty="0"/>
                    </a:p>
                  </a:txBody>
                  <a:tcPr>
                    <a:lnB w="57150" cap="flat" cmpd="sng" algn="ctr">
                      <a:solidFill>
                        <a:schemeClr val="tx1"/>
                      </a:solidFill>
                      <a:prstDash val="solid"/>
                      <a:round/>
                      <a:headEnd type="none" w="med" len="med"/>
                      <a:tailEnd type="none" w="med" len="med"/>
                    </a:lnB>
                    <a:solidFill>
                      <a:schemeClr val="bg2">
                        <a:lumMod val="75000"/>
                      </a:schemeClr>
                    </a:solidFill>
                  </a:tcPr>
                </a:tc>
              </a:tr>
              <a:tr h="1014705">
                <a:tc>
                  <a:txBody>
                    <a:bodyPr/>
                    <a:lstStyle/>
                    <a:p>
                      <a:pPr algn="ctr"/>
                      <a:r>
                        <a:rPr lang="en-US" b="1" dirty="0" smtClean="0">
                          <a:solidFill>
                            <a:schemeClr val="bg1"/>
                          </a:solidFill>
                        </a:rPr>
                        <a:t>Deadlock-freedom</a:t>
                      </a:r>
                      <a:endParaRPr lang="en-CA" b="1" dirty="0">
                        <a:solidFill>
                          <a:schemeClr val="bg1"/>
                        </a:solidFill>
                      </a:endParaRPr>
                    </a:p>
                  </a:txBody>
                  <a:tcPr anchor="ctr">
                    <a:lnT w="57150" cap="flat" cmpd="sng" algn="ctr">
                      <a:solidFill>
                        <a:schemeClr val="tx1"/>
                      </a:solidFill>
                      <a:prstDash val="solid"/>
                      <a:round/>
                      <a:headEnd type="none" w="med" len="med"/>
                      <a:tailEnd type="none" w="med" len="med"/>
                    </a:lnT>
                    <a:solidFill>
                      <a:schemeClr val="accent1"/>
                    </a:solidFill>
                  </a:tcPr>
                </a:tc>
                <a:tc>
                  <a:txBody>
                    <a:bodyPr/>
                    <a:lstStyle/>
                    <a:p>
                      <a:endParaRPr lang="en-CA" dirty="0"/>
                    </a:p>
                  </a:txBody>
                  <a:tcPr>
                    <a:lnT w="571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endParaRPr lang="en-CA" dirty="0"/>
                    </a:p>
                  </a:txBody>
                  <a:tcPr>
                    <a:lnT w="57150" cap="flat" cmpd="sng" algn="ctr">
                      <a:solidFill>
                        <a:schemeClr val="tx1"/>
                      </a:solidFill>
                      <a:prstDash val="solid"/>
                      <a:round/>
                      <a:headEnd type="none" w="med" len="med"/>
                      <a:tailEnd type="none" w="med" len="med"/>
                    </a:lnT>
                    <a:solidFill>
                      <a:schemeClr val="tx2">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fld id="{34B7E4EF-A1BD-40F4-AB7B-04F084DD991D}" type="slidenum">
              <a:rPr lang="en-US" smtClean="0"/>
              <a:pPr/>
              <a:t>14</a:t>
            </a:fld>
            <a:endParaRPr lang="en-US"/>
          </a:p>
        </p:txBody>
      </p:sp>
    </p:spTree>
    <p:extLst>
      <p:ext uri="{BB962C8B-B14F-4D97-AF65-F5344CB8AC3E}">
        <p14:creationId xmlns:p14="http://schemas.microsoft.com/office/powerpoint/2010/main" val="1735655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 </a:t>
            </a:r>
            <a:r>
              <a:rPr lang="en-US" dirty="0" err="1" smtClean="0"/>
              <a:t>Linearizable</a:t>
            </a:r>
            <a:r>
              <a:rPr lang="en-US" dirty="0" smtClean="0"/>
              <a:t> Sets and Persistence Free Reads Impossibility</a:t>
            </a:r>
            <a:endParaRPr lang="en-CA" dirty="0"/>
          </a:p>
        </p:txBody>
      </p:sp>
      <p:sp>
        <p:nvSpPr>
          <p:cNvPr id="3" name="Content Placeholder 2"/>
          <p:cNvSpPr>
            <a:spLocks noGrp="1"/>
          </p:cNvSpPr>
          <p:nvPr>
            <p:ph idx="1"/>
          </p:nvPr>
        </p:nvSpPr>
        <p:spPr/>
        <p:txBody>
          <a:bodyPr>
            <a:normAutofit fontScale="92500" lnSpcReduction="10000"/>
          </a:bodyPr>
          <a:lstStyle/>
          <a:p>
            <a:r>
              <a:rPr lang="en-CA" sz="2000" dirty="0" smtClean="0"/>
              <a:t>For </a:t>
            </a:r>
            <a:r>
              <a:rPr lang="en-CA" sz="2000" dirty="0"/>
              <a:t>a lock-free set that satisfies </a:t>
            </a:r>
            <a:r>
              <a:rPr lang="en-CA" sz="2000" dirty="0" smtClean="0"/>
              <a:t>SLE </a:t>
            </a:r>
            <a:r>
              <a:rPr lang="en-CA" sz="2000" dirty="0" err="1" smtClean="0"/>
              <a:t>linearizability</a:t>
            </a:r>
            <a:endParaRPr lang="en-CA" sz="2000" dirty="0" smtClean="0"/>
          </a:p>
          <a:p>
            <a:pPr lvl="1"/>
            <a:r>
              <a:rPr lang="en-CA" sz="1800" b="1" dirty="0"/>
              <a:t>Searches must flush and </a:t>
            </a:r>
            <a:r>
              <a:rPr lang="en-CA" sz="1800" b="1" dirty="0" err="1"/>
              <a:t>pfence</a:t>
            </a:r>
            <a:r>
              <a:rPr lang="en-CA" sz="1800" dirty="0"/>
              <a:t> </a:t>
            </a:r>
            <a:endParaRPr lang="en-CA" sz="1800" dirty="0" smtClean="0"/>
          </a:p>
          <a:p>
            <a:r>
              <a:rPr lang="en-US" sz="2000" dirty="0" smtClean="0"/>
              <a:t>Basic idea:</a:t>
            </a:r>
          </a:p>
          <a:p>
            <a:pPr lvl="1"/>
            <a:r>
              <a:rPr lang="en-US" sz="1800" dirty="0" smtClean="0"/>
              <a:t>Key write must be followed by a </a:t>
            </a:r>
            <a:r>
              <a:rPr lang="en-US" sz="1800" dirty="0" err="1" smtClean="0"/>
              <a:t>psync</a:t>
            </a:r>
            <a:endParaRPr lang="en-US" sz="1800" dirty="0" smtClean="0"/>
          </a:p>
          <a:p>
            <a:pPr lvl="1"/>
            <a:r>
              <a:rPr lang="en-US" sz="1800" dirty="0" err="1" smtClean="0"/>
              <a:t>Psyncs</a:t>
            </a:r>
            <a:r>
              <a:rPr lang="en-US" sz="1800" dirty="0" smtClean="0"/>
              <a:t> have no visible effects in volatile memory</a:t>
            </a:r>
          </a:p>
          <a:p>
            <a:pPr lvl="2"/>
            <a:r>
              <a:rPr lang="en-US" sz="1700" dirty="0" smtClean="0"/>
              <a:t>Cannot always distinguish between data that is persistent and data that is transient</a:t>
            </a:r>
          </a:p>
          <a:p>
            <a:pPr lvl="1"/>
            <a:r>
              <a:rPr lang="en-US" sz="1800" dirty="0"/>
              <a:t>Response of searches depends on whether or not the data has been </a:t>
            </a:r>
            <a:r>
              <a:rPr lang="en-US" sz="1800" dirty="0" smtClean="0"/>
              <a:t>persisted</a:t>
            </a:r>
          </a:p>
          <a:p>
            <a:pPr lvl="2"/>
            <a:r>
              <a:rPr lang="en-US" sz="1700" dirty="0" smtClean="0"/>
              <a:t>Forces searches to flush/</a:t>
            </a:r>
            <a:r>
              <a:rPr lang="en-US" sz="1700" dirty="0" err="1" smtClean="0"/>
              <a:t>pfence</a:t>
            </a:r>
            <a:endParaRPr lang="en-US" sz="1700" dirty="0" smtClean="0"/>
          </a:p>
          <a:p>
            <a:r>
              <a:rPr lang="en-US" sz="2000" dirty="0"/>
              <a:t>Searches can avoid </a:t>
            </a:r>
            <a:r>
              <a:rPr lang="en-US" sz="2000" dirty="0" smtClean="0"/>
              <a:t>flushing/</a:t>
            </a:r>
            <a:r>
              <a:rPr lang="en-US" sz="2000" dirty="0" err="1" smtClean="0"/>
              <a:t>pfencing</a:t>
            </a:r>
            <a:r>
              <a:rPr lang="en-US" sz="2000" dirty="0" smtClean="0"/>
              <a:t> </a:t>
            </a:r>
            <a:r>
              <a:rPr lang="en-US" sz="2000" dirty="0"/>
              <a:t>by sacrificing </a:t>
            </a:r>
            <a:r>
              <a:rPr lang="en-US" sz="2000" dirty="0" smtClean="0"/>
              <a:t>SLE </a:t>
            </a:r>
            <a:r>
              <a:rPr lang="en-US" sz="2000" dirty="0" err="1" smtClean="0"/>
              <a:t>linearizability</a:t>
            </a:r>
            <a:r>
              <a:rPr lang="en-US" sz="2000" dirty="0" smtClean="0"/>
              <a:t> </a:t>
            </a:r>
            <a:r>
              <a:rPr lang="en-US" sz="2000" dirty="0"/>
              <a:t>or lock-freedom</a:t>
            </a:r>
          </a:p>
          <a:p>
            <a:pPr lvl="1"/>
            <a:r>
              <a:rPr lang="en-US" sz="1800" dirty="0"/>
              <a:t>Allow blocking or lose ability to determine whether an operation </a:t>
            </a:r>
            <a:r>
              <a:rPr lang="en-US" sz="1800" dirty="0" smtClean="0"/>
              <a:t>took effect before </a:t>
            </a:r>
            <a:r>
              <a:rPr lang="en-US" sz="1800" dirty="0"/>
              <a:t>a crash</a:t>
            </a:r>
          </a:p>
          <a:p>
            <a:endParaRPr lang="en-US" sz="2000" dirty="0" smtClean="0"/>
          </a:p>
          <a:p>
            <a:pPr lvl="1"/>
            <a:endParaRPr lang="en-US" sz="1800" dirty="0" smtClean="0"/>
          </a:p>
        </p:txBody>
      </p:sp>
      <p:sp>
        <p:nvSpPr>
          <p:cNvPr id="4" name="Slide Number Placeholder 3"/>
          <p:cNvSpPr>
            <a:spLocks noGrp="1"/>
          </p:cNvSpPr>
          <p:nvPr>
            <p:ph type="sldNum" sz="quarter" idx="12"/>
          </p:nvPr>
        </p:nvSpPr>
        <p:spPr/>
        <p:txBody>
          <a:bodyPr/>
          <a:lstStyle/>
          <a:p>
            <a:fld id="{34B7E4EF-A1BD-40F4-AB7B-04F084DD991D}" type="slidenum">
              <a:rPr lang="en-US" smtClean="0"/>
              <a:pPr/>
              <a:t>15</a:t>
            </a:fld>
            <a:endParaRPr lang="en-US"/>
          </a:p>
        </p:txBody>
      </p:sp>
    </p:spTree>
    <p:extLst>
      <p:ext uri="{BB962C8B-B14F-4D97-AF65-F5344CB8AC3E}">
        <p14:creationId xmlns:p14="http://schemas.microsoft.com/office/powerpoint/2010/main" val="1782129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B7E4EF-A1BD-40F4-AB7B-04F084DD991D}" type="slidenum">
              <a:rPr lang="en-US" smtClean="0"/>
              <a:pPr/>
              <a:t>16</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1908807337"/>
              </p:ext>
            </p:extLst>
          </p:nvPr>
        </p:nvGraphicFramePr>
        <p:xfrm>
          <a:off x="1066800" y="2103438"/>
          <a:ext cx="10058400" cy="2735921"/>
        </p:xfrm>
        <a:graphic>
          <a:graphicData uri="http://schemas.openxmlformats.org/drawingml/2006/table">
            <a:tbl>
              <a:tblPr firstRow="1" bandRow="1">
                <a:tableStyleId>{5C22544A-7EE6-4342-B048-85BDC9FD1C3A}</a:tableStyleId>
              </a:tblPr>
              <a:tblGrid>
                <a:gridCol w="3004038"/>
                <a:gridCol w="3701562"/>
                <a:gridCol w="3352800"/>
              </a:tblGrid>
              <a:tr h="710100">
                <a:tc>
                  <a:txBody>
                    <a:bodyPr/>
                    <a:lstStyle/>
                    <a:p>
                      <a:endParaRPr lang="en-CA"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Durable </a:t>
                      </a:r>
                      <a:r>
                        <a:rPr lang="en-US" dirty="0" err="1" smtClean="0"/>
                        <a:t>linearizability</a:t>
                      </a:r>
                      <a:endParaRPr lang="en-CA" dirty="0"/>
                    </a:p>
                  </a:txBody>
                  <a:tcPr anchor="ctr">
                    <a:lnL w="12700" cap="flat" cmpd="sng" algn="ctr">
                      <a:noFill/>
                      <a:prstDash val="solid"/>
                      <a:round/>
                      <a:headEnd type="none" w="med" len="med"/>
                      <a:tailEnd type="none" w="med" len="med"/>
                    </a:lnL>
                  </a:tcPr>
                </a:tc>
                <a:tc>
                  <a:txBody>
                    <a:bodyPr/>
                    <a:lstStyle/>
                    <a:p>
                      <a:pPr algn="ctr"/>
                      <a:r>
                        <a:rPr lang="en-US" dirty="0" smtClean="0"/>
                        <a:t>SLE</a:t>
                      </a:r>
                      <a:r>
                        <a:rPr lang="en-US" baseline="0" dirty="0" smtClean="0"/>
                        <a:t> </a:t>
                      </a:r>
                      <a:r>
                        <a:rPr lang="en-US" baseline="0" dirty="0" err="1" smtClean="0"/>
                        <a:t>linearizability</a:t>
                      </a:r>
                      <a:endParaRPr lang="en-CA" dirty="0"/>
                    </a:p>
                  </a:txBody>
                  <a:tcPr anchor="ctr"/>
                </a:tc>
              </a:tr>
              <a:tr h="1011116">
                <a:tc>
                  <a:txBody>
                    <a:bodyPr/>
                    <a:lstStyle/>
                    <a:p>
                      <a:pPr algn="ctr"/>
                      <a:r>
                        <a:rPr lang="en-US" b="1" dirty="0" smtClean="0">
                          <a:solidFill>
                            <a:schemeClr val="bg1"/>
                          </a:solidFill>
                        </a:rPr>
                        <a:t>Lock-freedom</a:t>
                      </a:r>
                      <a:endParaRPr lang="en-CA" b="1" dirty="0">
                        <a:solidFill>
                          <a:schemeClr val="bg1"/>
                        </a:solidFill>
                      </a:endParaRPr>
                    </a:p>
                  </a:txBody>
                  <a:tcPr anchor="ct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solidFill>
                  </a:tcPr>
                </a:tc>
                <a:tc>
                  <a:txBody>
                    <a:bodyPr/>
                    <a:lstStyle/>
                    <a:p>
                      <a:pPr marL="285750" indent="-285750" algn="ctr">
                        <a:buFont typeface="Arial" panose="020B0604020202020204" pitchFamily="34" charset="0"/>
                        <a:buChar char="•"/>
                      </a:pPr>
                      <a:r>
                        <a:rPr lang="en-US" dirty="0" smtClean="0"/>
                        <a:t>Allows persistence free searches</a:t>
                      </a:r>
                      <a:endParaRPr lang="en-CA" dirty="0"/>
                    </a:p>
                  </a:txBody>
                  <a:tcPr anchor="ctr">
                    <a:lnB w="57150" cap="flat" cmpd="sng" algn="ctr">
                      <a:solidFill>
                        <a:schemeClr val="tx1"/>
                      </a:solidFill>
                      <a:prstDash val="solid"/>
                      <a:round/>
                      <a:headEnd type="none" w="med" len="med"/>
                      <a:tailEnd type="none" w="med" len="med"/>
                    </a:lnB>
                    <a:solidFill>
                      <a:schemeClr val="bg2">
                        <a:lumMod val="75000"/>
                      </a:schemeClr>
                    </a:solidFill>
                  </a:tcPr>
                </a:tc>
                <a:tc>
                  <a:txBody>
                    <a:bodyPr/>
                    <a:lstStyle/>
                    <a:p>
                      <a:pPr marL="285750" indent="-285750" algn="ctr">
                        <a:buFont typeface="Arial" panose="020B0604020202020204" pitchFamily="34" charset="0"/>
                        <a:buChar char="•"/>
                      </a:pPr>
                      <a:r>
                        <a:rPr lang="en-US" dirty="0" smtClean="0"/>
                        <a:t>Searches</a:t>
                      </a:r>
                      <a:r>
                        <a:rPr lang="en-US" baseline="0" dirty="0" smtClean="0"/>
                        <a:t> must flush/</a:t>
                      </a:r>
                      <a:r>
                        <a:rPr lang="en-US" baseline="0" dirty="0" err="1" smtClean="0"/>
                        <a:t>pfence</a:t>
                      </a:r>
                      <a:endParaRPr lang="en-CA" dirty="0"/>
                    </a:p>
                  </a:txBody>
                  <a:tcPr anchor="ctr">
                    <a:lnB w="57150" cap="flat" cmpd="sng" algn="ctr">
                      <a:solidFill>
                        <a:schemeClr val="tx1"/>
                      </a:solidFill>
                      <a:prstDash val="solid"/>
                      <a:round/>
                      <a:headEnd type="none" w="med" len="med"/>
                      <a:tailEnd type="none" w="med" len="med"/>
                    </a:lnB>
                    <a:solidFill>
                      <a:schemeClr val="bg2">
                        <a:lumMod val="75000"/>
                      </a:schemeClr>
                    </a:solidFill>
                  </a:tcPr>
                </a:tc>
              </a:tr>
              <a:tr h="1014705">
                <a:tc>
                  <a:txBody>
                    <a:bodyPr/>
                    <a:lstStyle/>
                    <a:p>
                      <a:pPr algn="ctr"/>
                      <a:r>
                        <a:rPr lang="en-US" b="1" dirty="0" smtClean="0">
                          <a:solidFill>
                            <a:schemeClr val="bg1"/>
                          </a:solidFill>
                        </a:rPr>
                        <a:t>Deadlock-freedom</a:t>
                      </a:r>
                      <a:endParaRPr lang="en-CA" b="1" dirty="0">
                        <a:solidFill>
                          <a:schemeClr val="bg1"/>
                        </a:solidFill>
                      </a:endParaRPr>
                    </a:p>
                  </a:txBody>
                  <a:tcPr anchor="ctr">
                    <a:lnT w="57150" cap="flat" cmpd="sng" algn="ctr">
                      <a:solidFill>
                        <a:schemeClr val="tx1"/>
                      </a:solidFill>
                      <a:prstDash val="solid"/>
                      <a:round/>
                      <a:headEnd type="none" w="med" len="med"/>
                      <a:tailEnd type="none" w="med" len="med"/>
                    </a:lnT>
                    <a:solidFill>
                      <a:schemeClr val="accent1"/>
                    </a:solidFill>
                  </a:tcPr>
                </a:tc>
                <a:tc gridSpan="2">
                  <a:txBody>
                    <a:bodyP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Allows persistence free searches</a:t>
                      </a:r>
                      <a:endParaRPr lang="en-CA" dirty="0" smtClean="0"/>
                    </a:p>
                  </a:txBody>
                  <a:tcPr anchor="ctr">
                    <a:lnT w="57150" cap="flat" cmpd="sng" algn="ctr">
                      <a:solidFill>
                        <a:schemeClr val="tx1"/>
                      </a:solidFill>
                      <a:prstDash val="solid"/>
                      <a:round/>
                      <a:headEnd type="none" w="med" len="med"/>
                      <a:tailEnd type="none" w="med" len="med"/>
                    </a:lnT>
                    <a:solidFill>
                      <a:schemeClr val="tx2">
                        <a:lumMod val="20000"/>
                        <a:lumOff val="80000"/>
                      </a:schemeClr>
                    </a:solidFill>
                  </a:tcPr>
                </a:tc>
                <a:tc hMerge="1">
                  <a:txBody>
                    <a:bodyPr/>
                    <a:lstStyle/>
                    <a:p>
                      <a:pPr marL="285750" indent="-285750" algn="ctr">
                        <a:buFont typeface="Arial" panose="020B0604020202020204" pitchFamily="34" charset="0"/>
                        <a:buChar char="•"/>
                      </a:pPr>
                      <a:endParaRPr lang="en-CA" dirty="0"/>
                    </a:p>
                  </a:txBody>
                  <a:tcPr anchor="ctr"/>
                </a:tc>
              </a:tr>
            </a:tbl>
          </a:graphicData>
        </a:graphic>
      </p:graphicFrame>
    </p:spTree>
    <p:extLst>
      <p:ext uri="{BB962C8B-B14F-4D97-AF65-F5344CB8AC3E}">
        <p14:creationId xmlns:p14="http://schemas.microsoft.com/office/powerpoint/2010/main" val="3320620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Durable </a:t>
            </a:r>
            <a:r>
              <a:rPr lang="en-US" dirty="0" err="1" smtClean="0"/>
              <a:t>Linearizable</a:t>
            </a:r>
            <a:r>
              <a:rPr lang="en-US" dirty="0" smtClean="0"/>
              <a:t> Sets and Redundant </a:t>
            </a:r>
            <a:r>
              <a:rPr lang="en-US" dirty="0" err="1" smtClean="0"/>
              <a:t>Psyncs</a:t>
            </a:r>
            <a:r>
              <a:rPr lang="en-US" dirty="0" smtClean="0"/>
              <a:t> </a:t>
            </a:r>
            <a:endParaRPr lang="en-CA" dirty="0"/>
          </a:p>
        </p:txBody>
      </p:sp>
      <p:sp>
        <p:nvSpPr>
          <p:cNvPr id="3" name="Content Placeholder 2"/>
          <p:cNvSpPr>
            <a:spLocks noGrp="1"/>
          </p:cNvSpPr>
          <p:nvPr>
            <p:ph idx="1"/>
          </p:nvPr>
        </p:nvSpPr>
        <p:spPr/>
        <p:txBody>
          <a:bodyPr/>
          <a:lstStyle/>
          <a:p>
            <a:r>
              <a:rPr lang="en-US" sz="2000" dirty="0" smtClean="0"/>
              <a:t>For </a:t>
            </a:r>
            <a:r>
              <a:rPr lang="en-US" sz="2000" dirty="0"/>
              <a:t>a lock-free set that satisfies durable-</a:t>
            </a:r>
            <a:r>
              <a:rPr lang="en-US" sz="2000" dirty="0" err="1"/>
              <a:t>linearizability</a:t>
            </a:r>
            <a:endParaRPr lang="en-US" sz="2000" dirty="0"/>
          </a:p>
          <a:p>
            <a:pPr lvl="1"/>
            <a:r>
              <a:rPr lang="en-US" sz="1800" dirty="0"/>
              <a:t>Operations might be forced to perform </a:t>
            </a:r>
            <a:r>
              <a:rPr lang="en-US" sz="1800" b="1" dirty="0"/>
              <a:t>redundant </a:t>
            </a:r>
            <a:r>
              <a:rPr lang="en-US" sz="1800" b="1" dirty="0" smtClean="0"/>
              <a:t>flushes/</a:t>
            </a:r>
            <a:r>
              <a:rPr lang="en-US" sz="1800" b="1" dirty="0" err="1" smtClean="0"/>
              <a:t>pfences</a:t>
            </a:r>
            <a:r>
              <a:rPr lang="en-US" sz="1800" b="1" dirty="0" smtClean="0"/>
              <a:t> </a:t>
            </a:r>
          </a:p>
          <a:p>
            <a:r>
              <a:rPr lang="en-US" sz="2000" dirty="0" smtClean="0"/>
              <a:t>Basic Idea:</a:t>
            </a:r>
          </a:p>
          <a:p>
            <a:pPr lvl="1"/>
            <a:r>
              <a:rPr lang="en-US" sz="1800" dirty="0" err="1" smtClean="0"/>
              <a:t>Psyncs</a:t>
            </a:r>
            <a:r>
              <a:rPr lang="en-US" sz="1800" dirty="0" smtClean="0"/>
              <a:t> have no visible effects in volatile memory</a:t>
            </a:r>
          </a:p>
          <a:p>
            <a:pPr lvl="1"/>
            <a:r>
              <a:rPr lang="en-US" sz="1800" dirty="0" smtClean="0"/>
              <a:t>Lock-freedom means processes can sleep after performing a flush/</a:t>
            </a:r>
            <a:r>
              <a:rPr lang="en-US" sz="1800" dirty="0" err="1" smtClean="0"/>
              <a:t>pfence</a:t>
            </a:r>
            <a:endParaRPr lang="en-US" sz="1800" dirty="0" smtClean="0"/>
          </a:p>
          <a:p>
            <a:pPr lvl="1"/>
            <a:r>
              <a:rPr lang="en-US" sz="1800" dirty="0" smtClean="0"/>
              <a:t>Operations by other processes that depend on data being persisted are forced to flush/</a:t>
            </a:r>
            <a:r>
              <a:rPr lang="en-US" sz="1800" dirty="0" err="1" smtClean="0"/>
              <a:t>pfence</a:t>
            </a:r>
            <a:r>
              <a:rPr lang="en-US" sz="1800" dirty="0" smtClean="0"/>
              <a:t> even if the data has already been persisted</a:t>
            </a:r>
            <a:endParaRPr lang="en-US" sz="1800" dirty="0"/>
          </a:p>
          <a:p>
            <a:r>
              <a:rPr lang="en-US" sz="2000" dirty="0"/>
              <a:t>Redundant flushes can be avoided by sacrificing lock-freedom </a:t>
            </a:r>
          </a:p>
          <a:p>
            <a:pPr lvl="1"/>
            <a:r>
              <a:rPr lang="en-US" sz="1800" dirty="0"/>
              <a:t>Allow </a:t>
            </a:r>
            <a:r>
              <a:rPr lang="en-US" sz="1800" dirty="0" smtClean="0"/>
              <a:t>blocking</a:t>
            </a:r>
            <a:endParaRPr lang="en-US" sz="1400" dirty="0"/>
          </a:p>
          <a:p>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17</a:t>
            </a:fld>
            <a:endParaRPr lang="en-US"/>
          </a:p>
        </p:txBody>
      </p:sp>
    </p:spTree>
    <p:extLst>
      <p:ext uri="{BB962C8B-B14F-4D97-AF65-F5344CB8AC3E}">
        <p14:creationId xmlns:p14="http://schemas.microsoft.com/office/powerpoint/2010/main" val="858114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B7E4EF-A1BD-40F4-AB7B-04F084DD991D}" type="slidenum">
              <a:rPr lang="en-US" smtClean="0"/>
              <a:pPr/>
              <a:t>18</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4004668125"/>
              </p:ext>
            </p:extLst>
          </p:nvPr>
        </p:nvGraphicFramePr>
        <p:xfrm>
          <a:off x="829407" y="1327884"/>
          <a:ext cx="10058400" cy="3583425"/>
        </p:xfrm>
        <a:graphic>
          <a:graphicData uri="http://schemas.openxmlformats.org/drawingml/2006/table">
            <a:tbl>
              <a:tblPr firstRow="1" bandRow="1">
                <a:tableStyleId>{5C22544A-7EE6-4342-B048-85BDC9FD1C3A}</a:tableStyleId>
              </a:tblPr>
              <a:tblGrid>
                <a:gridCol w="3004038"/>
                <a:gridCol w="3701562"/>
                <a:gridCol w="3352800"/>
              </a:tblGrid>
              <a:tr h="710100">
                <a:tc>
                  <a:txBody>
                    <a:bodyPr/>
                    <a:lstStyle/>
                    <a:p>
                      <a:endParaRPr lang="en-CA"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t>Durable </a:t>
                      </a:r>
                      <a:r>
                        <a:rPr lang="en-US" dirty="0" err="1" smtClean="0"/>
                        <a:t>linearizability</a:t>
                      </a:r>
                      <a:endParaRPr lang="en-CA" dirty="0"/>
                    </a:p>
                  </a:txBody>
                  <a:tcPr anchor="ctr">
                    <a:lnL w="12700" cmpd="sng">
                      <a:noFill/>
                    </a:lnL>
                  </a:tcPr>
                </a:tc>
                <a:tc>
                  <a:txBody>
                    <a:bodyPr/>
                    <a:lstStyle/>
                    <a:p>
                      <a:pPr algn="ctr"/>
                      <a:r>
                        <a:rPr lang="en-US" dirty="0" smtClean="0"/>
                        <a:t>SLE</a:t>
                      </a:r>
                      <a:r>
                        <a:rPr lang="en-US" baseline="0" dirty="0" smtClean="0"/>
                        <a:t> </a:t>
                      </a:r>
                      <a:r>
                        <a:rPr lang="en-US" baseline="0" dirty="0" err="1" smtClean="0"/>
                        <a:t>linearizability</a:t>
                      </a:r>
                      <a:endParaRPr lang="en-CA" dirty="0"/>
                    </a:p>
                  </a:txBody>
                  <a:tcPr anchor="ctr"/>
                </a:tc>
              </a:tr>
              <a:tr h="861647">
                <a:tc rowSpan="2">
                  <a:txBody>
                    <a:bodyPr/>
                    <a:lstStyle/>
                    <a:p>
                      <a:pPr algn="ctr"/>
                      <a:r>
                        <a:rPr lang="en-US" b="1" dirty="0" smtClean="0">
                          <a:solidFill>
                            <a:schemeClr val="bg1"/>
                          </a:solidFill>
                        </a:rPr>
                        <a:t>Lock-freedom</a:t>
                      </a:r>
                      <a:endParaRPr lang="en-CA" b="1" dirty="0">
                        <a:solidFill>
                          <a:schemeClr val="bg1"/>
                        </a:solidFill>
                      </a:endParaRPr>
                    </a:p>
                  </a:txBody>
                  <a:tcPr anchor="ctr">
                    <a:lnT w="38100" cmpd="sng">
                      <a:noFill/>
                    </a:lnT>
                    <a:lnB w="57150" cap="flat" cmpd="sng" algn="ctr">
                      <a:solidFill>
                        <a:schemeClr val="tx1"/>
                      </a:solidFill>
                      <a:prstDash val="solid"/>
                      <a:round/>
                      <a:headEnd type="none" w="med" len="med"/>
                      <a:tailEnd type="none" w="med" len="med"/>
                    </a:lnB>
                    <a:solidFill>
                      <a:schemeClr val="accent1"/>
                    </a:solidFill>
                  </a:tcPr>
                </a:tc>
                <a:tc>
                  <a:txBody>
                    <a:bodyPr/>
                    <a:lstStyle/>
                    <a:p>
                      <a:pPr marL="285750" indent="-285750" algn="ctr">
                        <a:buFont typeface="Arial" panose="020B0604020202020204" pitchFamily="34" charset="0"/>
                        <a:buChar char="•"/>
                      </a:pPr>
                      <a:r>
                        <a:rPr lang="en-US" dirty="0" smtClean="0"/>
                        <a:t>Allows persistence free searches</a:t>
                      </a:r>
                    </a:p>
                  </a:txBody>
                  <a:tcPr anchor="ctr">
                    <a:solidFill>
                      <a:schemeClr val="bg2">
                        <a:lumMod val="75000"/>
                      </a:schemeClr>
                    </a:solidFill>
                  </a:tcPr>
                </a:tc>
                <a:tc>
                  <a:txBody>
                    <a:bodyPr/>
                    <a:lstStyle/>
                    <a:p>
                      <a:pPr marL="285750" indent="-285750" algn="ctr">
                        <a:buFont typeface="Arial" panose="020B0604020202020204" pitchFamily="34" charset="0"/>
                        <a:buChar char="•"/>
                      </a:pPr>
                      <a:r>
                        <a:rPr lang="en-US" dirty="0" smtClean="0"/>
                        <a:t>Searches</a:t>
                      </a:r>
                      <a:r>
                        <a:rPr lang="en-US" baseline="0" dirty="0" smtClean="0"/>
                        <a:t> must flush/</a:t>
                      </a:r>
                      <a:r>
                        <a:rPr lang="en-US" baseline="0" dirty="0" err="1" smtClean="0"/>
                        <a:t>pfence</a:t>
                      </a:r>
                      <a:endParaRPr lang="en-CA" dirty="0"/>
                    </a:p>
                  </a:txBody>
                  <a:tcPr anchor="ctr">
                    <a:solidFill>
                      <a:schemeClr val="bg2">
                        <a:lumMod val="75000"/>
                      </a:schemeClr>
                    </a:solidFill>
                  </a:tcPr>
                </a:tc>
              </a:tr>
              <a:tr h="573331">
                <a:tc vMerge="1">
                  <a:txBody>
                    <a:bodyPr/>
                    <a:lstStyle/>
                    <a:p>
                      <a:pPr algn="ctr"/>
                      <a:endParaRPr lang="en-CA" b="1" dirty="0">
                        <a:solidFill>
                          <a:schemeClr val="bg1"/>
                        </a:solidFill>
                      </a:endParaRPr>
                    </a:p>
                  </a:txBody>
                  <a:tcPr anchor="ctr">
                    <a:solidFill>
                      <a:schemeClr val="accent1"/>
                    </a:solidFill>
                  </a:tcPr>
                </a:tc>
                <a:tc gridSpan="2">
                  <a:txBody>
                    <a:bodyP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Cannot</a:t>
                      </a:r>
                      <a:r>
                        <a:rPr lang="en-US" baseline="0" dirty="0" smtClean="0"/>
                        <a:t> avoid redundant </a:t>
                      </a:r>
                      <a:r>
                        <a:rPr lang="en-US" baseline="0" dirty="0" err="1" smtClean="0"/>
                        <a:t>psyncs</a:t>
                      </a:r>
                      <a:endParaRPr lang="en-CA" dirty="0" smtClean="0"/>
                    </a:p>
                  </a:txBody>
                  <a:tcPr anchor="ctr">
                    <a:lnB w="571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285750" indent="-285750" algn="ctr">
                        <a:buFont typeface="Arial" panose="020B0604020202020204" pitchFamily="34" charset="0"/>
                        <a:buChar char="•"/>
                      </a:pPr>
                      <a:endParaRPr lang="en-CA" dirty="0"/>
                    </a:p>
                  </a:txBody>
                  <a:tcPr anchor="ctr"/>
                </a:tc>
              </a:tr>
              <a:tr h="817684">
                <a:tc rowSpan="2">
                  <a:txBody>
                    <a:bodyPr/>
                    <a:lstStyle/>
                    <a:p>
                      <a:pPr algn="ctr"/>
                      <a:r>
                        <a:rPr lang="en-US" b="1" dirty="0" smtClean="0">
                          <a:solidFill>
                            <a:schemeClr val="bg1"/>
                          </a:solidFill>
                        </a:rPr>
                        <a:t>Deadlock-freedom</a:t>
                      </a:r>
                      <a:endParaRPr lang="en-CA" b="1" dirty="0">
                        <a:solidFill>
                          <a:schemeClr val="bg1"/>
                        </a:solidFill>
                      </a:endParaRPr>
                    </a:p>
                  </a:txBody>
                  <a:tcPr anchor="ctr">
                    <a:lnT w="57150" cap="flat" cmpd="sng" algn="ctr">
                      <a:solidFill>
                        <a:schemeClr val="tx1"/>
                      </a:solidFill>
                      <a:prstDash val="solid"/>
                      <a:round/>
                      <a:headEnd type="none" w="med" len="med"/>
                      <a:tailEnd type="none" w="med" len="med"/>
                    </a:lnT>
                    <a:solidFill>
                      <a:schemeClr val="accent1"/>
                    </a:solidFill>
                  </a:tcPr>
                </a:tc>
                <a:tc gridSpan="2">
                  <a:txBody>
                    <a:bodyP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Allows persistence free searches</a:t>
                      </a:r>
                    </a:p>
                  </a:txBody>
                  <a:tcPr anchor="ctr">
                    <a:lnT w="57150" cap="flat" cmpd="sng" algn="ctr">
                      <a:solidFill>
                        <a:schemeClr val="tx1"/>
                      </a:solidFill>
                      <a:prstDash val="solid"/>
                      <a:round/>
                      <a:headEnd type="none" w="med" len="med"/>
                      <a:tailEnd type="none" w="med" len="med"/>
                    </a:lnT>
                    <a:solidFill>
                      <a:schemeClr val="tx2">
                        <a:lumMod val="20000"/>
                        <a:lumOff val="80000"/>
                      </a:schemeClr>
                    </a:solidFill>
                  </a:tcPr>
                </a:tc>
                <a:tc hMerge="1">
                  <a:txBody>
                    <a:bodyPr/>
                    <a:lstStyle/>
                    <a:p>
                      <a:pPr marL="0" indent="0" algn="ctr">
                        <a:buFont typeface="Arial" panose="020B0604020202020204" pitchFamily="34" charset="0"/>
                        <a:buNone/>
                      </a:pPr>
                      <a:endParaRPr lang="en-CA" dirty="0"/>
                    </a:p>
                  </a:txBody>
                  <a:tcPr anchor="ctr">
                    <a:solidFill>
                      <a:schemeClr val="accent1">
                        <a:lumMod val="40000"/>
                        <a:lumOff val="60000"/>
                      </a:schemeClr>
                    </a:solidFill>
                  </a:tcPr>
                </a:tc>
              </a:tr>
              <a:tr h="620663">
                <a:tc vMerge="1">
                  <a:txBody>
                    <a:bodyPr/>
                    <a:lstStyle/>
                    <a:p>
                      <a:pPr algn="ctr"/>
                      <a:endParaRPr lang="en-CA" b="1" dirty="0">
                        <a:solidFill>
                          <a:schemeClr val="bg1"/>
                        </a:solidFill>
                      </a:endParaRPr>
                    </a:p>
                  </a:txBody>
                  <a:tcPr anchor="ctr">
                    <a:solidFill>
                      <a:schemeClr val="accent1"/>
                    </a:solidFill>
                  </a:tcPr>
                </a:tc>
                <a:tc gridSpan="2">
                  <a:txBody>
                    <a:bodyP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Can</a:t>
                      </a:r>
                      <a:r>
                        <a:rPr lang="en-US" baseline="0" dirty="0" smtClean="0"/>
                        <a:t> avoid redundant </a:t>
                      </a:r>
                      <a:r>
                        <a:rPr lang="en-US" baseline="0" dirty="0" err="1" smtClean="0"/>
                        <a:t>psyncs</a:t>
                      </a:r>
                      <a:endParaRPr lang="en-CA" dirty="0" smtClean="0"/>
                    </a:p>
                  </a:txBody>
                  <a:tcPr anchor="ctr">
                    <a:solidFill>
                      <a:schemeClr val="accent2">
                        <a:lumMod val="40000"/>
                        <a:lumOff val="60000"/>
                      </a:schemeClr>
                    </a:solidFill>
                  </a:tcPr>
                </a:tc>
                <a:tc hMerge="1">
                  <a:txBody>
                    <a:bodyPr/>
                    <a:lstStyle/>
                    <a:p>
                      <a:pPr marL="285750" indent="-285750" algn="ctr">
                        <a:buFont typeface="Arial" panose="020B0604020202020204" pitchFamily="34" charset="0"/>
                        <a:buChar char="•"/>
                      </a:pPr>
                      <a:endParaRPr lang="en-CA" dirty="0"/>
                    </a:p>
                  </a:txBody>
                  <a:tcPr anchor="ctr"/>
                </a:tc>
              </a:tr>
            </a:tbl>
          </a:graphicData>
        </a:graphic>
      </p:graphicFrame>
      <p:sp>
        <p:nvSpPr>
          <p:cNvPr id="2" name="Rectangle 1"/>
          <p:cNvSpPr/>
          <p:nvPr/>
        </p:nvSpPr>
        <p:spPr>
          <a:xfrm>
            <a:off x="3440723" y="5205046"/>
            <a:ext cx="7447084" cy="729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Are there practical implications of these results?</a:t>
            </a:r>
            <a:endParaRPr lang="en-CA" b="1" dirty="0"/>
          </a:p>
        </p:txBody>
      </p:sp>
    </p:spTree>
    <p:extLst>
      <p:ext uri="{BB962C8B-B14F-4D97-AF65-F5344CB8AC3E}">
        <p14:creationId xmlns:p14="http://schemas.microsoft.com/office/powerpoint/2010/main" val="104358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Link and Persist</a:t>
            </a:r>
            <a:endParaRPr lang="en-CA" dirty="0"/>
          </a:p>
        </p:txBody>
      </p:sp>
      <p:sp>
        <p:nvSpPr>
          <p:cNvPr id="3" name="Content Placeholder 2"/>
          <p:cNvSpPr>
            <a:spLocks noGrp="1"/>
          </p:cNvSpPr>
          <p:nvPr>
            <p:ph idx="1"/>
          </p:nvPr>
        </p:nvSpPr>
        <p:spPr/>
        <p:txBody>
          <a:bodyPr>
            <a:normAutofit/>
          </a:bodyPr>
          <a:lstStyle/>
          <a:p>
            <a:r>
              <a:rPr lang="en-US" sz="2000" dirty="0" smtClean="0"/>
              <a:t>Link and persist (David et al 2018)</a:t>
            </a:r>
          </a:p>
          <a:p>
            <a:pPr lvl="1"/>
            <a:r>
              <a:rPr lang="en-US" sz="1800" dirty="0" smtClean="0"/>
              <a:t>Persist data structure links (pointers)</a:t>
            </a:r>
          </a:p>
          <a:p>
            <a:pPr lvl="1"/>
            <a:r>
              <a:rPr lang="en-US" sz="1800" dirty="0" smtClean="0"/>
              <a:t>Mark data to indicate whether it has been persisted</a:t>
            </a:r>
          </a:p>
          <a:p>
            <a:pPr lvl="1"/>
            <a:r>
              <a:rPr lang="en-US" sz="1800" dirty="0" smtClean="0"/>
              <a:t>Cannot be used to implement persistence free searches</a:t>
            </a:r>
          </a:p>
          <a:p>
            <a:r>
              <a:rPr lang="en-US" sz="2000" dirty="0" smtClean="0"/>
              <a:t>Extended link and persist</a:t>
            </a:r>
          </a:p>
          <a:p>
            <a:pPr lvl="1"/>
            <a:r>
              <a:rPr lang="en-US" sz="1800" dirty="0" smtClean="0"/>
              <a:t>Double the size of data structure links to include an ‘</a:t>
            </a:r>
            <a:r>
              <a:rPr lang="en-US" sz="1800" i="1" dirty="0" smtClean="0"/>
              <a:t>old’ </a:t>
            </a:r>
            <a:r>
              <a:rPr lang="en-US" sz="1800" dirty="0" smtClean="0"/>
              <a:t>pointer</a:t>
            </a:r>
          </a:p>
          <a:p>
            <a:pPr lvl="1"/>
            <a:r>
              <a:rPr lang="en-US" sz="1800" dirty="0" smtClean="0"/>
              <a:t>When updating data structure links save the old value </a:t>
            </a:r>
          </a:p>
          <a:p>
            <a:pPr lvl="2"/>
            <a:r>
              <a:rPr lang="en-US" sz="1700" dirty="0" smtClean="0"/>
              <a:t>Easiest method is to use DWCAS (cmpxchg16b on Intel)</a:t>
            </a:r>
          </a:p>
          <a:p>
            <a:pPr lvl="1"/>
            <a:r>
              <a:rPr lang="en-US" sz="1800" dirty="0" smtClean="0"/>
              <a:t>Searches can look at the old pointer and current value to correctly linearize without the need to flush/fence if next pointer is marked as not persisted</a:t>
            </a:r>
          </a:p>
        </p:txBody>
      </p:sp>
      <p:sp>
        <p:nvSpPr>
          <p:cNvPr id="4" name="Slide Number Placeholder 3"/>
          <p:cNvSpPr>
            <a:spLocks noGrp="1"/>
          </p:cNvSpPr>
          <p:nvPr>
            <p:ph type="sldNum" sz="quarter" idx="12"/>
          </p:nvPr>
        </p:nvSpPr>
        <p:spPr/>
        <p:txBody>
          <a:bodyPr/>
          <a:lstStyle/>
          <a:p>
            <a:fld id="{34B7E4EF-A1BD-40F4-AB7B-04F084DD991D}" type="slidenum">
              <a:rPr lang="en-US" smtClean="0"/>
              <a:pPr/>
              <a:t>19</a:t>
            </a:fld>
            <a:endParaRPr lang="en-US"/>
          </a:p>
        </p:txBody>
      </p:sp>
    </p:spTree>
    <p:extLst>
      <p:ext uri="{BB962C8B-B14F-4D97-AF65-F5344CB8AC3E}">
        <p14:creationId xmlns:p14="http://schemas.microsoft.com/office/powerpoint/2010/main" val="1327039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CA" dirty="0"/>
          </a:p>
        </p:txBody>
      </p:sp>
      <p:sp>
        <p:nvSpPr>
          <p:cNvPr id="3" name="Content Placeholder 2"/>
          <p:cNvSpPr>
            <a:spLocks noGrp="1"/>
          </p:cNvSpPr>
          <p:nvPr>
            <p:ph idx="1"/>
          </p:nvPr>
        </p:nvSpPr>
        <p:spPr/>
        <p:txBody>
          <a:bodyPr>
            <a:normAutofit lnSpcReduction="10000"/>
          </a:bodyPr>
          <a:lstStyle/>
          <a:p>
            <a:r>
              <a:rPr lang="en-CA" sz="2000" dirty="0"/>
              <a:t>New non-volatile memory (NVRAM</a:t>
            </a:r>
            <a:r>
              <a:rPr lang="en-CA" sz="2000" dirty="0" smtClean="0"/>
              <a:t>) – Intel </a:t>
            </a:r>
            <a:r>
              <a:rPr lang="en-CA" sz="2000" dirty="0" err="1" smtClean="0"/>
              <a:t>Optane</a:t>
            </a:r>
            <a:endParaRPr lang="en-CA" sz="2000" dirty="0" smtClean="0"/>
          </a:p>
          <a:p>
            <a:r>
              <a:rPr lang="en-CA" sz="2000" dirty="0" smtClean="0"/>
              <a:t>We </a:t>
            </a:r>
            <a:r>
              <a:rPr lang="en-CA" sz="2000" dirty="0"/>
              <a:t>want to exploit NVRAM to create persistent </a:t>
            </a:r>
            <a:r>
              <a:rPr lang="en-CA" sz="2000" dirty="0" smtClean="0"/>
              <a:t>data structures</a:t>
            </a:r>
            <a:endParaRPr lang="en-CA" sz="2000" dirty="0"/>
          </a:p>
          <a:p>
            <a:r>
              <a:rPr lang="en-CA" sz="2000" dirty="0" smtClean="0"/>
              <a:t>Sets: Insert(key</a:t>
            </a:r>
            <a:r>
              <a:rPr lang="en-CA" sz="2000" dirty="0"/>
              <a:t>), Remove(key), Search(key)</a:t>
            </a:r>
            <a:endParaRPr lang="en-CA" sz="2000" b="1" dirty="0">
              <a:solidFill>
                <a:srgbClr val="FFFF00"/>
              </a:solidFill>
            </a:endParaRPr>
          </a:p>
          <a:p>
            <a:pPr lvl="1"/>
            <a:r>
              <a:rPr lang="en-CA" sz="1800" dirty="0" smtClean="0"/>
              <a:t>Useful for key-value stores, database indexes </a:t>
            </a:r>
            <a:r>
              <a:rPr lang="en-CA" sz="1800" dirty="0" err="1" smtClean="0"/>
              <a:t>etc</a:t>
            </a:r>
            <a:endParaRPr lang="en-CA" sz="1800" dirty="0"/>
          </a:p>
          <a:p>
            <a:r>
              <a:rPr lang="en-CA" sz="2000" dirty="0" smtClean="0"/>
              <a:t>Designing </a:t>
            </a:r>
            <a:r>
              <a:rPr lang="en-CA" sz="2000" dirty="0"/>
              <a:t>correct persistent data structures is non-trivial</a:t>
            </a:r>
          </a:p>
          <a:p>
            <a:r>
              <a:rPr lang="en-CA" sz="2000" dirty="0"/>
              <a:t>We need theoretical foundations </a:t>
            </a:r>
          </a:p>
          <a:p>
            <a:pPr lvl="1"/>
            <a:r>
              <a:rPr lang="en-CA" sz="1800" dirty="0"/>
              <a:t>Which correctness condition?</a:t>
            </a:r>
          </a:p>
          <a:p>
            <a:pPr lvl="1"/>
            <a:r>
              <a:rPr lang="en-CA" sz="1800" dirty="0"/>
              <a:t>Which progress condition?</a:t>
            </a:r>
            <a:endParaRPr lang="en-CA" sz="3200" dirty="0"/>
          </a:p>
          <a:p>
            <a:r>
              <a:rPr lang="en-CA" sz="3200" dirty="0"/>
              <a:t>Is the theory meaningful in practice?</a:t>
            </a:r>
          </a:p>
          <a:p>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2</a:t>
            </a:fld>
            <a:endParaRPr lang="en-US"/>
          </a:p>
        </p:txBody>
      </p:sp>
    </p:spTree>
    <p:extLst>
      <p:ext uri="{BB962C8B-B14F-4D97-AF65-F5344CB8AC3E}">
        <p14:creationId xmlns:p14="http://schemas.microsoft.com/office/powerpoint/2010/main" val="2342397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3" name="Straight Arrow Connector 102">
            <a:extLst>
              <a:ext uri="{FF2B5EF4-FFF2-40B4-BE49-F238E27FC236}">
                <a16:creationId xmlns="" xmlns:a16="http://schemas.microsoft.com/office/drawing/2014/main" id="{2635B92B-754F-4DCF-9A59-26FC0C571B72}"/>
              </a:ext>
            </a:extLst>
          </p:cNvPr>
          <p:cNvCxnSpPr>
            <a:cxnSpLocks/>
            <a:stCxn id="78" idx="3"/>
            <a:endCxn id="102" idx="1"/>
          </p:cNvCxnSpPr>
          <p:nvPr/>
        </p:nvCxnSpPr>
        <p:spPr>
          <a:xfrm>
            <a:off x="4725198" y="5687910"/>
            <a:ext cx="1610929" cy="53631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 xmlns:a16="http://schemas.microsoft.com/office/drawing/2014/main" id="{FA93107C-F9D0-4562-A37B-4737397D8C28}"/>
              </a:ext>
            </a:extLst>
          </p:cNvPr>
          <p:cNvCxnSpPr>
            <a:stCxn id="69" idx="3"/>
            <a:endCxn id="19" idx="1"/>
          </p:cNvCxnSpPr>
          <p:nvPr/>
        </p:nvCxnSpPr>
        <p:spPr>
          <a:xfrm>
            <a:off x="4940391" y="3367058"/>
            <a:ext cx="3736320" cy="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 xmlns:a16="http://schemas.microsoft.com/office/drawing/2014/main" id="{269F4EE9-182D-4B87-90BD-435762235120}"/>
              </a:ext>
            </a:extLst>
          </p:cNvPr>
          <p:cNvCxnSpPr>
            <a:stCxn id="69" idx="1"/>
            <a:endCxn id="66" idx="1"/>
          </p:cNvCxnSpPr>
          <p:nvPr/>
        </p:nvCxnSpPr>
        <p:spPr>
          <a:xfrm flipV="1">
            <a:off x="4733564" y="2432312"/>
            <a:ext cx="1576940" cy="93474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 xmlns:a16="http://schemas.microsoft.com/office/drawing/2014/main" id="{2635B92B-754F-4DCF-9A59-26FC0C571B72}"/>
              </a:ext>
            </a:extLst>
          </p:cNvPr>
          <p:cNvCxnSpPr>
            <a:cxnSpLocks/>
            <a:stCxn id="54" idx="3"/>
            <a:endCxn id="19" idx="1"/>
          </p:cNvCxnSpPr>
          <p:nvPr/>
        </p:nvCxnSpPr>
        <p:spPr>
          <a:xfrm flipV="1">
            <a:off x="4725198" y="3367060"/>
            <a:ext cx="3951513" cy="452759"/>
          </a:xfrm>
          <a:prstGeom prst="straightConnector1">
            <a:avLst/>
          </a:prstGeom>
          <a:ln w="38100">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CA" dirty="0" smtClean="0">
                <a:solidFill>
                  <a:schemeClr val="tx1"/>
                </a:solidFill>
              </a:rPr>
              <a:t>Extended Link-and-Persist Example</a:t>
            </a:r>
            <a:endParaRPr lang="en-CA" dirty="0">
              <a:solidFill>
                <a:schemeClr val="tx1"/>
              </a:solidFill>
            </a:endParaRPr>
          </a:p>
        </p:txBody>
      </p:sp>
      <p:sp>
        <p:nvSpPr>
          <p:cNvPr id="5" name="Slide Number Placeholder 4"/>
          <p:cNvSpPr>
            <a:spLocks noGrp="1"/>
          </p:cNvSpPr>
          <p:nvPr>
            <p:ph type="sldNum" sz="quarter" idx="12"/>
          </p:nvPr>
        </p:nvSpPr>
        <p:spPr/>
        <p:txBody>
          <a:bodyPr>
            <a:normAutofit/>
          </a:bodyPr>
          <a:lstStyle/>
          <a:p>
            <a:fld id="{E5847E9F-29A8-427A-9392-C5E285D6D063}" type="slidenum">
              <a:rPr lang="en-CA" smtClean="0"/>
              <a:t>20</a:t>
            </a:fld>
            <a:endParaRPr lang="en-CA"/>
          </a:p>
        </p:txBody>
      </p:sp>
      <p:cxnSp>
        <p:nvCxnSpPr>
          <p:cNvPr id="13" name="Straight Arrow Connector 12">
            <a:extLst>
              <a:ext uri="{FF2B5EF4-FFF2-40B4-BE49-F238E27FC236}">
                <a16:creationId xmlns="" xmlns:a16="http://schemas.microsoft.com/office/drawing/2014/main" id="{9FF97527-7BEC-4D18-8AF7-896754FA09C0}"/>
              </a:ext>
            </a:extLst>
          </p:cNvPr>
          <p:cNvCxnSpPr>
            <a:cxnSpLocks/>
            <a:stCxn id="19" idx="3"/>
          </p:cNvCxnSpPr>
          <p:nvPr/>
        </p:nvCxnSpPr>
        <p:spPr>
          <a:xfrm>
            <a:off x="9395169" y="3367060"/>
            <a:ext cx="1299255"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 xmlns:a16="http://schemas.microsoft.com/office/drawing/2014/main" id="{529733F9-99C7-4559-8731-F0216DF009E7}"/>
              </a:ext>
            </a:extLst>
          </p:cNvPr>
          <p:cNvSpPr/>
          <p:nvPr/>
        </p:nvSpPr>
        <p:spPr>
          <a:xfrm>
            <a:off x="8676711" y="3056817"/>
            <a:ext cx="718458" cy="6204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t>D</a:t>
            </a:r>
            <a:endParaRPr lang="en-CA" sz="2800" dirty="0"/>
          </a:p>
        </p:txBody>
      </p:sp>
      <p:cxnSp>
        <p:nvCxnSpPr>
          <p:cNvPr id="20" name="Straight Arrow Connector 19">
            <a:extLst>
              <a:ext uri="{FF2B5EF4-FFF2-40B4-BE49-F238E27FC236}">
                <a16:creationId xmlns="" xmlns:a16="http://schemas.microsoft.com/office/drawing/2014/main" id="{FA93107C-F9D0-4562-A37B-4737397D8C28}"/>
              </a:ext>
            </a:extLst>
          </p:cNvPr>
          <p:cNvCxnSpPr>
            <a:stCxn id="23" idx="3"/>
            <a:endCxn id="24" idx="1"/>
          </p:cNvCxnSpPr>
          <p:nvPr/>
        </p:nvCxnSpPr>
        <p:spPr>
          <a:xfrm>
            <a:off x="2716784" y="3367061"/>
            <a:ext cx="1289956" cy="544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 xmlns:a16="http://schemas.microsoft.com/office/drawing/2014/main" id="{395E8A4A-94C5-44D7-8E0D-763806E84571}"/>
              </a:ext>
            </a:extLst>
          </p:cNvPr>
          <p:cNvSpPr txBox="1"/>
          <p:nvPr/>
        </p:nvSpPr>
        <p:spPr>
          <a:xfrm>
            <a:off x="10830496" y="2790117"/>
            <a:ext cx="675185" cy="830997"/>
          </a:xfrm>
          <a:prstGeom prst="rect">
            <a:avLst/>
          </a:prstGeom>
          <a:noFill/>
        </p:spPr>
        <p:txBody>
          <a:bodyPr wrap="none" rtlCol="0">
            <a:spAutoFit/>
          </a:bodyPr>
          <a:lstStyle/>
          <a:p>
            <a:r>
              <a:rPr lang="en-US" sz="4800" b="1" dirty="0"/>
              <a:t>…</a:t>
            </a:r>
            <a:endParaRPr lang="en-CA" sz="4800" b="1" dirty="0"/>
          </a:p>
        </p:txBody>
      </p:sp>
      <p:sp>
        <p:nvSpPr>
          <p:cNvPr id="23" name="Rectangle 22">
            <a:extLst>
              <a:ext uri="{FF2B5EF4-FFF2-40B4-BE49-F238E27FC236}">
                <a16:creationId xmlns="" xmlns:a16="http://schemas.microsoft.com/office/drawing/2014/main" id="{6AF0F37A-F55A-496B-A603-3A564F4CC7F6}"/>
              </a:ext>
            </a:extLst>
          </p:cNvPr>
          <p:cNvSpPr/>
          <p:nvPr/>
        </p:nvSpPr>
        <p:spPr>
          <a:xfrm>
            <a:off x="1998326" y="3056818"/>
            <a:ext cx="718458" cy="6204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A</a:t>
            </a:r>
            <a:endParaRPr lang="en-CA" sz="2800" dirty="0"/>
          </a:p>
        </p:txBody>
      </p:sp>
      <p:sp>
        <p:nvSpPr>
          <p:cNvPr id="24" name="Rectangle 23">
            <a:extLst>
              <a:ext uri="{FF2B5EF4-FFF2-40B4-BE49-F238E27FC236}">
                <a16:creationId xmlns="" xmlns:a16="http://schemas.microsoft.com/office/drawing/2014/main" id="{FD6AAA5E-00F8-4C2E-881B-88E960DAA64B}"/>
              </a:ext>
            </a:extLst>
          </p:cNvPr>
          <p:cNvSpPr/>
          <p:nvPr/>
        </p:nvSpPr>
        <p:spPr>
          <a:xfrm>
            <a:off x="4006740" y="3062260"/>
            <a:ext cx="718458" cy="6204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B</a:t>
            </a:r>
            <a:endParaRPr lang="en-CA" sz="2800" dirty="0"/>
          </a:p>
        </p:txBody>
      </p:sp>
      <p:sp>
        <p:nvSpPr>
          <p:cNvPr id="31" name="TextBox 30">
            <a:extLst>
              <a:ext uri="{FF2B5EF4-FFF2-40B4-BE49-F238E27FC236}">
                <a16:creationId xmlns="" xmlns:a16="http://schemas.microsoft.com/office/drawing/2014/main" id="{62A6BB18-6FFC-491D-8425-28AA2D3B1CA6}"/>
              </a:ext>
            </a:extLst>
          </p:cNvPr>
          <p:cNvSpPr txBox="1"/>
          <p:nvPr/>
        </p:nvSpPr>
        <p:spPr>
          <a:xfrm>
            <a:off x="562999" y="3078938"/>
            <a:ext cx="1273104" cy="830997"/>
          </a:xfrm>
          <a:prstGeom prst="rect">
            <a:avLst/>
          </a:prstGeom>
          <a:noFill/>
        </p:spPr>
        <p:txBody>
          <a:bodyPr wrap="none" rtlCol="0">
            <a:spAutoFit/>
          </a:bodyPr>
          <a:lstStyle/>
          <a:p>
            <a:pPr algn="ctr"/>
            <a:r>
              <a:rPr lang="en-US" sz="2400" b="1" dirty="0" smtClean="0"/>
              <a:t>Volatile </a:t>
            </a:r>
          </a:p>
          <a:p>
            <a:pPr algn="ctr"/>
            <a:r>
              <a:rPr lang="en-US" sz="2400" b="1" dirty="0" smtClean="0"/>
              <a:t>memory</a:t>
            </a:r>
            <a:endParaRPr lang="en-US" sz="2400" b="1" dirty="0"/>
          </a:p>
        </p:txBody>
      </p:sp>
      <p:sp>
        <p:nvSpPr>
          <p:cNvPr id="41" name="Rectangle 40">
            <a:extLst>
              <a:ext uri="{FF2B5EF4-FFF2-40B4-BE49-F238E27FC236}">
                <a16:creationId xmlns="" xmlns:a16="http://schemas.microsoft.com/office/drawing/2014/main" id="{BD388DBA-F3EB-4473-8DFB-E5A6949FC58B}"/>
              </a:ext>
            </a:extLst>
          </p:cNvPr>
          <p:cNvSpPr/>
          <p:nvPr/>
        </p:nvSpPr>
        <p:spPr>
          <a:xfrm>
            <a:off x="2725606" y="3273660"/>
            <a:ext cx="206827" cy="21771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1</a:t>
            </a:r>
            <a:endParaRPr lang="en-CA" dirty="0"/>
          </a:p>
        </p:txBody>
      </p:sp>
      <p:sp>
        <p:nvSpPr>
          <p:cNvPr id="47" name="Rectangle 46">
            <a:extLst>
              <a:ext uri="{FF2B5EF4-FFF2-40B4-BE49-F238E27FC236}">
                <a16:creationId xmlns="" xmlns:a16="http://schemas.microsoft.com/office/drawing/2014/main" id="{BD388DBA-F3EB-4473-8DFB-E5A6949FC58B}"/>
              </a:ext>
            </a:extLst>
          </p:cNvPr>
          <p:cNvSpPr/>
          <p:nvPr/>
        </p:nvSpPr>
        <p:spPr>
          <a:xfrm>
            <a:off x="9398206" y="3258202"/>
            <a:ext cx="206827" cy="21771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1</a:t>
            </a:r>
            <a:endParaRPr lang="en-CA" dirty="0"/>
          </a:p>
        </p:txBody>
      </p:sp>
      <p:cxnSp>
        <p:nvCxnSpPr>
          <p:cNvPr id="64" name="Straight Arrow Connector 63">
            <a:extLst>
              <a:ext uri="{FF2B5EF4-FFF2-40B4-BE49-F238E27FC236}">
                <a16:creationId xmlns="" xmlns:a16="http://schemas.microsoft.com/office/drawing/2014/main" id="{2635B92B-754F-4DCF-9A59-26FC0C571B72}"/>
              </a:ext>
            </a:extLst>
          </p:cNvPr>
          <p:cNvCxnSpPr>
            <a:cxnSpLocks/>
            <a:stCxn id="67" idx="1"/>
          </p:cNvCxnSpPr>
          <p:nvPr/>
        </p:nvCxnSpPr>
        <p:spPr>
          <a:xfrm>
            <a:off x="7028962" y="2410606"/>
            <a:ext cx="1647749" cy="76485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 xmlns:a16="http://schemas.microsoft.com/office/drawing/2014/main" id="{E0B9DBB8-B7C2-402A-A017-A1961FFEF8D1}"/>
              </a:ext>
            </a:extLst>
          </p:cNvPr>
          <p:cNvSpPr/>
          <p:nvPr/>
        </p:nvSpPr>
        <p:spPr>
          <a:xfrm>
            <a:off x="6310504" y="2122069"/>
            <a:ext cx="718458" cy="6204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t>C</a:t>
            </a:r>
            <a:endParaRPr lang="en-CA" sz="2800" dirty="0"/>
          </a:p>
        </p:txBody>
      </p:sp>
      <p:sp>
        <p:nvSpPr>
          <p:cNvPr id="67" name="Rectangle 66">
            <a:extLst>
              <a:ext uri="{FF2B5EF4-FFF2-40B4-BE49-F238E27FC236}">
                <a16:creationId xmlns="" xmlns:a16="http://schemas.microsoft.com/office/drawing/2014/main" id="{BD388DBA-F3EB-4473-8DFB-E5A6949FC58B}"/>
              </a:ext>
            </a:extLst>
          </p:cNvPr>
          <p:cNvSpPr/>
          <p:nvPr/>
        </p:nvSpPr>
        <p:spPr>
          <a:xfrm>
            <a:off x="7028962" y="2301750"/>
            <a:ext cx="206827" cy="21771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1</a:t>
            </a:r>
            <a:endParaRPr lang="en-CA" dirty="0"/>
          </a:p>
        </p:txBody>
      </p:sp>
      <p:sp>
        <p:nvSpPr>
          <p:cNvPr id="69" name="Rectangle 68">
            <a:extLst>
              <a:ext uri="{FF2B5EF4-FFF2-40B4-BE49-F238E27FC236}">
                <a16:creationId xmlns="" xmlns:a16="http://schemas.microsoft.com/office/drawing/2014/main" id="{BD388DBA-F3EB-4473-8DFB-E5A6949FC58B}"/>
              </a:ext>
            </a:extLst>
          </p:cNvPr>
          <p:cNvSpPr/>
          <p:nvPr/>
        </p:nvSpPr>
        <p:spPr>
          <a:xfrm>
            <a:off x="4733564" y="3258202"/>
            <a:ext cx="206827" cy="21771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0</a:t>
            </a:r>
            <a:endParaRPr lang="en-CA" dirty="0"/>
          </a:p>
        </p:txBody>
      </p:sp>
      <p:sp>
        <p:nvSpPr>
          <p:cNvPr id="54" name="Rectangle 53">
            <a:extLst>
              <a:ext uri="{FF2B5EF4-FFF2-40B4-BE49-F238E27FC236}">
                <a16:creationId xmlns="" xmlns:a16="http://schemas.microsoft.com/office/drawing/2014/main" id="{FD6AAA5E-00F8-4C2E-881B-88E960DAA64B}"/>
              </a:ext>
            </a:extLst>
          </p:cNvPr>
          <p:cNvSpPr/>
          <p:nvPr/>
        </p:nvSpPr>
        <p:spPr>
          <a:xfrm>
            <a:off x="4006740" y="3694065"/>
            <a:ext cx="718458" cy="251507"/>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t>old</a:t>
            </a:r>
            <a:endParaRPr lang="en-CA" sz="2800" dirty="0"/>
          </a:p>
        </p:txBody>
      </p:sp>
      <p:cxnSp>
        <p:nvCxnSpPr>
          <p:cNvPr id="53" name="Straight Arrow Connector 52">
            <a:extLst>
              <a:ext uri="{FF2B5EF4-FFF2-40B4-BE49-F238E27FC236}">
                <a16:creationId xmlns="" xmlns:a16="http://schemas.microsoft.com/office/drawing/2014/main" id="{FA93107C-F9D0-4562-A37B-4737397D8C28}"/>
              </a:ext>
            </a:extLst>
          </p:cNvPr>
          <p:cNvCxnSpPr>
            <a:stCxn id="78" idx="3"/>
            <a:endCxn id="74" idx="1"/>
          </p:cNvCxnSpPr>
          <p:nvPr/>
        </p:nvCxnSpPr>
        <p:spPr>
          <a:xfrm>
            <a:off x="4725198" y="5687910"/>
            <a:ext cx="3726071" cy="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 xmlns:a16="http://schemas.microsoft.com/office/drawing/2014/main" id="{9FF97527-7BEC-4D18-8AF7-896754FA09C0}"/>
              </a:ext>
            </a:extLst>
          </p:cNvPr>
          <p:cNvCxnSpPr>
            <a:cxnSpLocks/>
            <a:stCxn id="74" idx="3"/>
          </p:cNvCxnSpPr>
          <p:nvPr/>
        </p:nvCxnSpPr>
        <p:spPr>
          <a:xfrm>
            <a:off x="9169727" y="5687911"/>
            <a:ext cx="1299255"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 xmlns:a16="http://schemas.microsoft.com/office/drawing/2014/main" id="{529733F9-99C7-4559-8731-F0216DF009E7}"/>
              </a:ext>
            </a:extLst>
          </p:cNvPr>
          <p:cNvSpPr/>
          <p:nvPr/>
        </p:nvSpPr>
        <p:spPr>
          <a:xfrm>
            <a:off x="8451269" y="5377668"/>
            <a:ext cx="718458" cy="6204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t>D</a:t>
            </a:r>
            <a:endParaRPr lang="en-CA" sz="2800" dirty="0"/>
          </a:p>
        </p:txBody>
      </p:sp>
      <p:cxnSp>
        <p:nvCxnSpPr>
          <p:cNvPr id="75" name="Straight Arrow Connector 74">
            <a:extLst>
              <a:ext uri="{FF2B5EF4-FFF2-40B4-BE49-F238E27FC236}">
                <a16:creationId xmlns="" xmlns:a16="http://schemas.microsoft.com/office/drawing/2014/main" id="{FA93107C-F9D0-4562-A37B-4737397D8C28}"/>
              </a:ext>
            </a:extLst>
          </p:cNvPr>
          <p:cNvCxnSpPr>
            <a:stCxn id="77" idx="3"/>
            <a:endCxn id="78" idx="1"/>
          </p:cNvCxnSpPr>
          <p:nvPr/>
        </p:nvCxnSpPr>
        <p:spPr>
          <a:xfrm flipV="1">
            <a:off x="2716784" y="5687910"/>
            <a:ext cx="1289956" cy="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 xmlns:a16="http://schemas.microsoft.com/office/drawing/2014/main" id="{395E8A4A-94C5-44D7-8E0D-763806E84571}"/>
              </a:ext>
            </a:extLst>
          </p:cNvPr>
          <p:cNvSpPr txBox="1"/>
          <p:nvPr/>
        </p:nvSpPr>
        <p:spPr>
          <a:xfrm>
            <a:off x="10605055" y="5110969"/>
            <a:ext cx="675185" cy="830997"/>
          </a:xfrm>
          <a:prstGeom prst="rect">
            <a:avLst/>
          </a:prstGeom>
          <a:noFill/>
        </p:spPr>
        <p:txBody>
          <a:bodyPr wrap="none" rtlCol="0">
            <a:spAutoFit/>
          </a:bodyPr>
          <a:lstStyle/>
          <a:p>
            <a:r>
              <a:rPr lang="en-US" sz="4800" b="1" dirty="0"/>
              <a:t>…</a:t>
            </a:r>
            <a:endParaRPr lang="en-CA" sz="4800" b="1" dirty="0"/>
          </a:p>
        </p:txBody>
      </p:sp>
      <p:sp>
        <p:nvSpPr>
          <p:cNvPr id="77" name="Rectangle 76">
            <a:extLst>
              <a:ext uri="{FF2B5EF4-FFF2-40B4-BE49-F238E27FC236}">
                <a16:creationId xmlns="" xmlns:a16="http://schemas.microsoft.com/office/drawing/2014/main" id="{6AF0F37A-F55A-496B-A603-3A564F4CC7F6}"/>
              </a:ext>
            </a:extLst>
          </p:cNvPr>
          <p:cNvSpPr/>
          <p:nvPr/>
        </p:nvSpPr>
        <p:spPr>
          <a:xfrm>
            <a:off x="1998326" y="5377668"/>
            <a:ext cx="718458" cy="6204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A</a:t>
            </a:r>
            <a:endParaRPr lang="en-CA" sz="2800" dirty="0"/>
          </a:p>
        </p:txBody>
      </p:sp>
      <p:sp>
        <p:nvSpPr>
          <p:cNvPr id="78" name="Rectangle 77">
            <a:extLst>
              <a:ext uri="{FF2B5EF4-FFF2-40B4-BE49-F238E27FC236}">
                <a16:creationId xmlns="" xmlns:a16="http://schemas.microsoft.com/office/drawing/2014/main" id="{FD6AAA5E-00F8-4C2E-881B-88E960DAA64B}"/>
              </a:ext>
            </a:extLst>
          </p:cNvPr>
          <p:cNvSpPr/>
          <p:nvPr/>
        </p:nvSpPr>
        <p:spPr>
          <a:xfrm>
            <a:off x="4006740" y="5377667"/>
            <a:ext cx="718458" cy="6204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B</a:t>
            </a:r>
            <a:endParaRPr lang="en-CA" sz="2800" dirty="0"/>
          </a:p>
        </p:txBody>
      </p:sp>
      <p:sp>
        <p:nvSpPr>
          <p:cNvPr id="79" name="TextBox 78">
            <a:extLst>
              <a:ext uri="{FF2B5EF4-FFF2-40B4-BE49-F238E27FC236}">
                <a16:creationId xmlns="" xmlns:a16="http://schemas.microsoft.com/office/drawing/2014/main" id="{62A6BB18-6FFC-491D-8425-28AA2D3B1CA6}"/>
              </a:ext>
            </a:extLst>
          </p:cNvPr>
          <p:cNvSpPr txBox="1"/>
          <p:nvPr/>
        </p:nvSpPr>
        <p:spPr>
          <a:xfrm>
            <a:off x="457392" y="5204043"/>
            <a:ext cx="1484317" cy="830997"/>
          </a:xfrm>
          <a:prstGeom prst="rect">
            <a:avLst/>
          </a:prstGeom>
          <a:noFill/>
        </p:spPr>
        <p:txBody>
          <a:bodyPr wrap="none" rtlCol="0">
            <a:spAutoFit/>
          </a:bodyPr>
          <a:lstStyle/>
          <a:p>
            <a:pPr algn="ctr"/>
            <a:r>
              <a:rPr lang="en-US" sz="2400" b="1" dirty="0" smtClean="0"/>
              <a:t>Persistent</a:t>
            </a:r>
            <a:endParaRPr lang="en-US" sz="2400" b="1" dirty="0"/>
          </a:p>
          <a:p>
            <a:pPr algn="ctr"/>
            <a:r>
              <a:rPr lang="en-US" sz="2400" b="1" dirty="0" smtClean="0"/>
              <a:t>memory</a:t>
            </a:r>
            <a:endParaRPr lang="en-CA" sz="2400" b="1" dirty="0"/>
          </a:p>
        </p:txBody>
      </p:sp>
      <p:sp>
        <p:nvSpPr>
          <p:cNvPr id="95" name="Rectangle 94">
            <a:extLst>
              <a:ext uri="{FF2B5EF4-FFF2-40B4-BE49-F238E27FC236}">
                <a16:creationId xmlns="" xmlns:a16="http://schemas.microsoft.com/office/drawing/2014/main" id="{BD388DBA-F3EB-4473-8DFB-E5A6949FC58B}"/>
              </a:ext>
            </a:extLst>
          </p:cNvPr>
          <p:cNvSpPr/>
          <p:nvPr/>
        </p:nvSpPr>
        <p:spPr>
          <a:xfrm>
            <a:off x="4733563" y="3244268"/>
            <a:ext cx="206827" cy="21771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1</a:t>
            </a:r>
            <a:endParaRPr lang="en-CA" dirty="0"/>
          </a:p>
        </p:txBody>
      </p:sp>
      <p:sp>
        <p:nvSpPr>
          <p:cNvPr id="96" name="Rectangle 95">
            <a:extLst>
              <a:ext uri="{FF2B5EF4-FFF2-40B4-BE49-F238E27FC236}">
                <a16:creationId xmlns="" xmlns:a16="http://schemas.microsoft.com/office/drawing/2014/main" id="{FD6AAA5E-00F8-4C2E-881B-88E960DAA64B}"/>
              </a:ext>
            </a:extLst>
          </p:cNvPr>
          <p:cNvSpPr/>
          <p:nvPr/>
        </p:nvSpPr>
        <p:spPr>
          <a:xfrm>
            <a:off x="1998326" y="3677302"/>
            <a:ext cx="718458" cy="251507"/>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t>old</a:t>
            </a:r>
            <a:endParaRPr lang="en-CA" sz="2800" dirty="0"/>
          </a:p>
        </p:txBody>
      </p:sp>
      <p:sp>
        <p:nvSpPr>
          <p:cNvPr id="97" name="Rectangle 96">
            <a:extLst>
              <a:ext uri="{FF2B5EF4-FFF2-40B4-BE49-F238E27FC236}">
                <a16:creationId xmlns="" xmlns:a16="http://schemas.microsoft.com/office/drawing/2014/main" id="{FD6AAA5E-00F8-4C2E-881B-88E960DAA64B}"/>
              </a:ext>
            </a:extLst>
          </p:cNvPr>
          <p:cNvSpPr/>
          <p:nvPr/>
        </p:nvSpPr>
        <p:spPr>
          <a:xfrm>
            <a:off x="8676711" y="3681030"/>
            <a:ext cx="718458" cy="251507"/>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t>old</a:t>
            </a:r>
            <a:endParaRPr lang="en-CA" sz="2800" dirty="0"/>
          </a:p>
        </p:txBody>
      </p:sp>
      <p:sp>
        <p:nvSpPr>
          <p:cNvPr id="98" name="Rectangular Callout 97"/>
          <p:cNvSpPr/>
          <p:nvPr/>
        </p:nvSpPr>
        <p:spPr>
          <a:xfrm>
            <a:off x="8067134" y="1617506"/>
            <a:ext cx="3372940" cy="885922"/>
          </a:xfrm>
          <a:prstGeom prst="wedgeRectCallout">
            <a:avLst>
              <a:gd name="adj1" fmla="val -71255"/>
              <a:gd name="adj2" fmla="val 31442"/>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CA" dirty="0" smtClean="0"/>
              <a:t>So far the insert thread has created C, persisted it and </a:t>
            </a:r>
            <a:r>
              <a:rPr lang="en-CA" dirty="0" smtClean="0"/>
              <a:t>marked it as persistent</a:t>
            </a:r>
            <a:endParaRPr lang="en-CA" dirty="0"/>
          </a:p>
        </p:txBody>
      </p:sp>
      <p:sp>
        <p:nvSpPr>
          <p:cNvPr id="99" name="Rectangle 98">
            <a:extLst>
              <a:ext uri="{FF2B5EF4-FFF2-40B4-BE49-F238E27FC236}">
                <a16:creationId xmlns="" xmlns:a16="http://schemas.microsoft.com/office/drawing/2014/main" id="{FD6AAA5E-00F8-4C2E-881B-88E960DAA64B}"/>
              </a:ext>
            </a:extLst>
          </p:cNvPr>
          <p:cNvSpPr/>
          <p:nvPr/>
        </p:nvSpPr>
        <p:spPr>
          <a:xfrm>
            <a:off x="6309709" y="2739590"/>
            <a:ext cx="718458" cy="251507"/>
          </a:xfrm>
          <a:prstGeom prst="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t>old</a:t>
            </a:r>
            <a:endParaRPr lang="en-CA" sz="2800" dirty="0"/>
          </a:p>
        </p:txBody>
      </p:sp>
      <p:sp>
        <p:nvSpPr>
          <p:cNvPr id="100" name="Rectangular Callout 99"/>
          <p:cNvSpPr/>
          <p:nvPr/>
        </p:nvSpPr>
        <p:spPr>
          <a:xfrm>
            <a:off x="5695853" y="3985227"/>
            <a:ext cx="2980858" cy="1122936"/>
          </a:xfrm>
          <a:prstGeom prst="wedgeRectCallout">
            <a:avLst>
              <a:gd name="adj1" fmla="val -71452"/>
              <a:gd name="adj2" fmla="val -91980"/>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CA" dirty="0" err="1" smtClean="0"/>
              <a:t>B.old</a:t>
            </a:r>
            <a:r>
              <a:rPr lang="en-CA" dirty="0" smtClean="0"/>
              <a:t> is reverted to null when the persistence </a:t>
            </a:r>
            <a:r>
              <a:rPr lang="en-CA" dirty="0" smtClean="0"/>
              <a:t>mark is </a:t>
            </a:r>
            <a:r>
              <a:rPr lang="en-CA" dirty="0" smtClean="0"/>
              <a:t>set</a:t>
            </a:r>
            <a:endParaRPr lang="en-CA" dirty="0"/>
          </a:p>
        </p:txBody>
      </p:sp>
      <p:cxnSp>
        <p:nvCxnSpPr>
          <p:cNvPr id="101" name="Straight Arrow Connector 100">
            <a:extLst>
              <a:ext uri="{FF2B5EF4-FFF2-40B4-BE49-F238E27FC236}">
                <a16:creationId xmlns="" xmlns:a16="http://schemas.microsoft.com/office/drawing/2014/main" id="{2635B92B-754F-4DCF-9A59-26FC0C571B72}"/>
              </a:ext>
            </a:extLst>
          </p:cNvPr>
          <p:cNvCxnSpPr>
            <a:cxnSpLocks/>
            <a:endCxn id="74" idx="1"/>
          </p:cNvCxnSpPr>
          <p:nvPr/>
        </p:nvCxnSpPr>
        <p:spPr>
          <a:xfrm flipV="1">
            <a:off x="7054585" y="5687911"/>
            <a:ext cx="1396684" cy="514607"/>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2" name="Rectangle 101">
            <a:extLst>
              <a:ext uri="{FF2B5EF4-FFF2-40B4-BE49-F238E27FC236}">
                <a16:creationId xmlns="" xmlns:a16="http://schemas.microsoft.com/office/drawing/2014/main" id="{E0B9DBB8-B7C2-402A-A017-A1961FFEF8D1}"/>
              </a:ext>
            </a:extLst>
          </p:cNvPr>
          <p:cNvSpPr/>
          <p:nvPr/>
        </p:nvSpPr>
        <p:spPr>
          <a:xfrm>
            <a:off x="6336127" y="5913980"/>
            <a:ext cx="718458" cy="6204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t>C</a:t>
            </a:r>
            <a:endParaRPr lang="en-CA" sz="2800" dirty="0"/>
          </a:p>
        </p:txBody>
      </p:sp>
      <p:sp>
        <p:nvSpPr>
          <p:cNvPr id="87" name="Rectangular Callout 86"/>
          <p:cNvSpPr/>
          <p:nvPr/>
        </p:nvSpPr>
        <p:spPr>
          <a:xfrm>
            <a:off x="5318122" y="3994567"/>
            <a:ext cx="2980858" cy="1423837"/>
          </a:xfrm>
          <a:prstGeom prst="wedgeRectCallout">
            <a:avLst>
              <a:gd name="adj1" fmla="val -72879"/>
              <a:gd name="adj2" fmla="val -46531"/>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CA" dirty="0" smtClean="0"/>
              <a:t>A concurrent search can check </a:t>
            </a:r>
            <a:r>
              <a:rPr lang="en-CA" dirty="0" err="1" smtClean="0"/>
              <a:t>B.old</a:t>
            </a:r>
            <a:r>
              <a:rPr lang="en-CA" dirty="0" smtClean="0"/>
              <a:t> to determine that B’s persistence </a:t>
            </a:r>
            <a:r>
              <a:rPr lang="en-CA" dirty="0" smtClean="0"/>
              <a:t>mark </a:t>
            </a:r>
            <a:r>
              <a:rPr lang="en-CA" dirty="0" smtClean="0"/>
              <a:t>is 0 because of an Insert</a:t>
            </a:r>
            <a:endParaRPr lang="en-CA" dirty="0"/>
          </a:p>
        </p:txBody>
      </p:sp>
    </p:spTree>
    <p:extLst>
      <p:ext uri="{BB962C8B-B14F-4D97-AF65-F5344CB8AC3E}">
        <p14:creationId xmlns:p14="http://schemas.microsoft.com/office/powerpoint/2010/main" val="237555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5"/>
                                        </p:tgtEl>
                                      </p:cBhvr>
                                    </p:animEffect>
                                    <p:set>
                                      <p:cBhvr>
                                        <p:cTn id="7" dur="1" fill="hold">
                                          <p:stCondLst>
                                            <p:cond delay="499"/>
                                          </p:stCondLst>
                                        </p:cTn>
                                        <p:tgtEl>
                                          <p:spTgt spid="95"/>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500"/>
                                        <p:tgtEl>
                                          <p:spTgt spid="69"/>
                                        </p:tgtEl>
                                      </p:cBhvr>
                                    </p:animEffect>
                                  </p:childTnLst>
                                </p:cTn>
                              </p:par>
                              <p:par>
                                <p:cTn id="11" presetID="10"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500"/>
                                        <p:tgtEl>
                                          <p:spTgt spid="65"/>
                                        </p:tgtEl>
                                      </p:cBhvr>
                                    </p:animEffect>
                                  </p:childTnLst>
                                </p:cTn>
                              </p:par>
                              <p:par>
                                <p:cTn id="14" presetID="10" presetClass="exit" presetSubtype="0" fill="hold" nodeType="withEffect">
                                  <p:stCondLst>
                                    <p:cond delay="0"/>
                                  </p:stCondLst>
                                  <p:childTnLst>
                                    <p:animEffect transition="out" filter="fade">
                                      <p:cBhvr>
                                        <p:cTn id="15" dur="500"/>
                                        <p:tgtEl>
                                          <p:spTgt spid="85"/>
                                        </p:tgtEl>
                                      </p:cBhvr>
                                    </p:animEffect>
                                    <p:set>
                                      <p:cBhvr>
                                        <p:cTn id="16" dur="1" fill="hold">
                                          <p:stCondLst>
                                            <p:cond delay="499"/>
                                          </p:stCondLst>
                                        </p:cTn>
                                        <p:tgtEl>
                                          <p:spTgt spid="85"/>
                                        </p:tgtEl>
                                        <p:attrNameLst>
                                          <p:attrName>style.visibility</p:attrName>
                                        </p:attrNameLst>
                                      </p:cBhvr>
                                      <p:to>
                                        <p:strVal val="hidden"/>
                                      </p:to>
                                    </p:set>
                                  </p:childTnLst>
                                </p:cTn>
                              </p:par>
                              <p:par>
                                <p:cTn id="17" presetID="10"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par>
                                <p:cTn id="20" presetID="10" presetClass="exit" presetSubtype="0" fill="hold" grpId="0" nodeType="withEffect">
                                  <p:stCondLst>
                                    <p:cond delay="0"/>
                                  </p:stCondLst>
                                  <p:childTnLst>
                                    <p:animEffect transition="out" filter="fade">
                                      <p:cBhvr>
                                        <p:cTn id="21" dur="500"/>
                                        <p:tgtEl>
                                          <p:spTgt spid="98"/>
                                        </p:tgtEl>
                                      </p:cBhvr>
                                    </p:animEffect>
                                    <p:set>
                                      <p:cBhvr>
                                        <p:cTn id="22" dur="1" fill="hold">
                                          <p:stCondLst>
                                            <p:cond delay="499"/>
                                          </p:stCondLst>
                                        </p:cTn>
                                        <p:tgtEl>
                                          <p:spTgt spid="9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500"/>
                                        <p:tgtEl>
                                          <p:spTgt spid="8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0"/>
                                        </p:tgtEl>
                                        <p:attrNameLst>
                                          <p:attrName>style.visibility</p:attrName>
                                        </p:attrNameLst>
                                      </p:cBhvr>
                                      <p:to>
                                        <p:strVal val="visible"/>
                                      </p:to>
                                    </p:set>
                                    <p:animEffect transition="in" filter="fade">
                                      <p:cBhvr>
                                        <p:cTn id="32" dur="500"/>
                                        <p:tgtEl>
                                          <p:spTgt spid="100"/>
                                        </p:tgtEl>
                                      </p:cBhvr>
                                    </p:animEffect>
                                  </p:childTnLst>
                                </p:cTn>
                              </p:par>
                              <p:par>
                                <p:cTn id="33" presetID="10" presetClass="entr" presetSubtype="0" fill="hold" grpId="1" nodeType="with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fade">
                                      <p:cBhvr>
                                        <p:cTn id="35" dur="500"/>
                                        <p:tgtEl>
                                          <p:spTgt spid="95"/>
                                        </p:tgtEl>
                                      </p:cBhvr>
                                    </p:animEffect>
                                  </p:childTnLst>
                                </p:cTn>
                              </p:par>
                              <p:par>
                                <p:cTn id="36" presetID="10" presetClass="exit" presetSubtype="0" fill="hold" grpId="1" nodeType="withEffect">
                                  <p:stCondLst>
                                    <p:cond delay="0"/>
                                  </p:stCondLst>
                                  <p:childTnLst>
                                    <p:animEffect transition="out" filter="fade">
                                      <p:cBhvr>
                                        <p:cTn id="37" dur="500"/>
                                        <p:tgtEl>
                                          <p:spTgt spid="69"/>
                                        </p:tgtEl>
                                      </p:cBhvr>
                                    </p:animEffect>
                                    <p:set>
                                      <p:cBhvr>
                                        <p:cTn id="38" dur="1" fill="hold">
                                          <p:stCondLst>
                                            <p:cond delay="499"/>
                                          </p:stCondLst>
                                        </p:cTn>
                                        <p:tgtEl>
                                          <p:spTgt spid="69"/>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87"/>
                                        </p:tgtEl>
                                      </p:cBhvr>
                                    </p:animEffect>
                                    <p:set>
                                      <p:cBhvr>
                                        <p:cTn id="41" dur="1" fill="hold">
                                          <p:stCondLst>
                                            <p:cond delay="499"/>
                                          </p:stCondLst>
                                        </p:cTn>
                                        <p:tgtEl>
                                          <p:spTgt spid="87"/>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500"/>
                                        <p:tgtEl>
                                          <p:spTgt spid="68"/>
                                        </p:tgtEl>
                                      </p:cBhvr>
                                    </p:animEffect>
                                    <p:set>
                                      <p:cBhvr>
                                        <p:cTn id="44" dur="1" fill="hold">
                                          <p:stCondLst>
                                            <p:cond delay="499"/>
                                          </p:stCondLst>
                                        </p:cTn>
                                        <p:tgtEl>
                                          <p:spTgt spid="68"/>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53"/>
                                        </p:tgtEl>
                                      </p:cBhvr>
                                    </p:animEffect>
                                    <p:set>
                                      <p:cBhvr>
                                        <p:cTn id="47" dur="1" fill="hold">
                                          <p:stCondLst>
                                            <p:cond delay="499"/>
                                          </p:stCondLst>
                                        </p:cTn>
                                        <p:tgtEl>
                                          <p:spTgt spid="53"/>
                                        </p:tgtEl>
                                        <p:attrNameLst>
                                          <p:attrName>style.visibility</p:attrName>
                                        </p:attrNameLst>
                                      </p:cBhvr>
                                      <p:to>
                                        <p:strVal val="hidden"/>
                                      </p:to>
                                    </p:set>
                                  </p:childTnLst>
                                </p:cTn>
                              </p:par>
                              <p:par>
                                <p:cTn id="48" presetID="10" presetClass="entr" presetSubtype="0" fill="hold" nodeType="withEffect">
                                  <p:stCondLst>
                                    <p:cond delay="0"/>
                                  </p:stCondLst>
                                  <p:childTnLst>
                                    <p:set>
                                      <p:cBhvr>
                                        <p:cTn id="49" dur="1" fill="hold">
                                          <p:stCondLst>
                                            <p:cond delay="0"/>
                                          </p:stCondLst>
                                        </p:cTn>
                                        <p:tgtEl>
                                          <p:spTgt spid="103"/>
                                        </p:tgtEl>
                                        <p:attrNameLst>
                                          <p:attrName>style.visibility</p:attrName>
                                        </p:attrNameLst>
                                      </p:cBhvr>
                                      <p:to>
                                        <p:strVal val="visible"/>
                                      </p:to>
                                    </p:set>
                                    <p:animEffect transition="in" filter="fade">
                                      <p:cBhvr>
                                        <p:cTn id="50"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69" grpId="1" animBg="1"/>
      <p:bldP spid="95" grpId="0" animBg="1"/>
      <p:bldP spid="95" grpId="1" animBg="1"/>
      <p:bldP spid="98" grpId="0" animBg="1"/>
      <p:bldP spid="100" grpId="0" animBg="1"/>
      <p:bldP spid="87" grpId="0" animBg="1"/>
      <p:bldP spid="87"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21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814" y="2106256"/>
            <a:ext cx="5893425" cy="3928950"/>
          </a:xfrm>
          <a:prstGeom prst="rect">
            <a:avLst/>
          </a:prstGeom>
        </p:spPr>
      </p:pic>
      <p:sp>
        <p:nvSpPr>
          <p:cNvPr id="7" name="Rectangular Callout 6"/>
          <p:cNvSpPr/>
          <p:nvPr/>
        </p:nvSpPr>
        <p:spPr>
          <a:xfrm>
            <a:off x="3842586" y="5917367"/>
            <a:ext cx="4227826" cy="419802"/>
          </a:xfrm>
          <a:prstGeom prst="wedgeRectCallout">
            <a:avLst>
              <a:gd name="adj1" fmla="val 41219"/>
              <a:gd name="adj2" fmla="val -996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smtClean="0"/>
          </a:p>
          <a:p>
            <a:pPr algn="ctr"/>
            <a:r>
              <a:rPr lang="en-CA" dirty="0" smtClean="0"/>
              <a:t>99% Search – 500 keys</a:t>
            </a:r>
          </a:p>
          <a:p>
            <a:pPr algn="ctr"/>
            <a:endParaRPr lang="en-CA" dirty="0"/>
          </a:p>
        </p:txBody>
      </p:sp>
      <p:sp>
        <p:nvSpPr>
          <p:cNvPr id="9" name="Rectangle 8"/>
          <p:cNvSpPr/>
          <p:nvPr/>
        </p:nvSpPr>
        <p:spPr>
          <a:xfrm>
            <a:off x="4197103" y="1745771"/>
            <a:ext cx="3209193"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Throughput (ops/sec)</a:t>
            </a:r>
            <a:endParaRPr lang="en-CA" dirty="0"/>
          </a:p>
        </p:txBody>
      </p:sp>
      <p:sp>
        <p:nvSpPr>
          <p:cNvPr id="10" name="Rectangular Callout 9"/>
          <p:cNvSpPr/>
          <p:nvPr/>
        </p:nvSpPr>
        <p:spPr>
          <a:xfrm>
            <a:off x="3789484" y="3053644"/>
            <a:ext cx="1257301" cy="469470"/>
          </a:xfrm>
          <a:prstGeom prst="wedgeRectCallout">
            <a:avLst>
              <a:gd name="adj1" fmla="val 93974"/>
              <a:gd name="adj2" fmla="val 56990"/>
            </a:avLst>
          </a:prstGeom>
          <a:solidFill>
            <a:srgbClr val="BAE6FF"/>
          </a:solidFill>
          <a:ln>
            <a:solidFill>
              <a:srgbClr val="BAE6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smtClean="0"/>
          </a:p>
          <a:p>
            <a:pPr algn="ctr"/>
            <a:r>
              <a:rPr lang="en-CA" sz="1400" dirty="0" smtClean="0">
                <a:solidFill>
                  <a:schemeClr val="tx1"/>
                </a:solidFill>
              </a:rPr>
              <a:t>Persists pointers </a:t>
            </a:r>
            <a:endParaRPr lang="en-CA" sz="1400" dirty="0" smtClean="0">
              <a:solidFill>
                <a:schemeClr val="tx1"/>
              </a:solidFill>
            </a:endParaRPr>
          </a:p>
          <a:p>
            <a:pPr algn="ctr"/>
            <a:endParaRPr lang="en-CA" dirty="0"/>
          </a:p>
        </p:txBody>
      </p:sp>
      <p:sp>
        <p:nvSpPr>
          <p:cNvPr id="14" name="Rectangular Callout 13"/>
          <p:cNvSpPr/>
          <p:nvPr/>
        </p:nvSpPr>
        <p:spPr>
          <a:xfrm>
            <a:off x="9056562" y="3053643"/>
            <a:ext cx="2267929" cy="577579"/>
          </a:xfrm>
          <a:prstGeom prst="wedgeRectCallout">
            <a:avLst>
              <a:gd name="adj1" fmla="val -90681"/>
              <a:gd name="adj2" fmla="val 34228"/>
            </a:avLst>
          </a:prstGeom>
          <a:solidFill>
            <a:srgbClr val="4589FF"/>
          </a:solidFill>
          <a:ln>
            <a:solidFill>
              <a:srgbClr val="4589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smtClean="0"/>
              <a:t>Does not persist pointers + PF Search</a:t>
            </a:r>
            <a:endParaRPr lang="en-CA" sz="1400" dirty="0">
              <a:solidFill>
                <a:schemeClr val="tx1"/>
              </a:solidFill>
            </a:endParaRPr>
          </a:p>
        </p:txBody>
      </p:sp>
      <p:sp>
        <p:nvSpPr>
          <p:cNvPr id="15" name="Rectangular Callout 14"/>
          <p:cNvSpPr/>
          <p:nvPr/>
        </p:nvSpPr>
        <p:spPr>
          <a:xfrm>
            <a:off x="9226546" y="3945814"/>
            <a:ext cx="2267929" cy="439113"/>
          </a:xfrm>
          <a:prstGeom prst="wedgeRectCallout">
            <a:avLst>
              <a:gd name="adj1" fmla="val -92619"/>
              <a:gd name="adj2" fmla="val 17949"/>
            </a:avLst>
          </a:prstGeom>
          <a:solidFill>
            <a:srgbClr val="6B6767"/>
          </a:solidFill>
          <a:ln>
            <a:solidFill>
              <a:srgbClr val="6F6B6B"/>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smtClean="0"/>
              <a:t>Does not persist pointers </a:t>
            </a:r>
            <a:endParaRPr lang="en-CA" sz="1400" dirty="0" smtClean="0"/>
          </a:p>
        </p:txBody>
      </p:sp>
      <p:sp>
        <p:nvSpPr>
          <p:cNvPr id="16" name="Rectangular Callout 15"/>
          <p:cNvSpPr/>
          <p:nvPr/>
        </p:nvSpPr>
        <p:spPr>
          <a:xfrm>
            <a:off x="9022181" y="4945982"/>
            <a:ext cx="2472294" cy="491828"/>
          </a:xfrm>
          <a:prstGeom prst="wedgeRectCallout">
            <a:avLst>
              <a:gd name="adj1" fmla="val -91370"/>
              <a:gd name="adj2" fmla="val -10682"/>
            </a:avLst>
          </a:prstGeom>
          <a:solidFill>
            <a:srgbClr val="3BFF00"/>
          </a:solidFill>
          <a:ln>
            <a:solidFill>
              <a:srgbClr val="3BFF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sz="1400" dirty="0" smtClean="0"/>
          </a:p>
          <a:p>
            <a:pPr algn="ctr"/>
            <a:r>
              <a:rPr lang="en-US" sz="1400" dirty="0">
                <a:solidFill>
                  <a:schemeClr val="tx1"/>
                </a:solidFill>
              </a:rPr>
              <a:t>Does not persist pointers + searches flush/</a:t>
            </a:r>
            <a:r>
              <a:rPr lang="en-US" sz="1400" dirty="0" err="1">
                <a:solidFill>
                  <a:schemeClr val="tx1"/>
                </a:solidFill>
              </a:rPr>
              <a:t>pfence</a:t>
            </a:r>
            <a:endParaRPr lang="en-CA" sz="1400" dirty="0">
              <a:solidFill>
                <a:schemeClr val="tx1"/>
              </a:solidFill>
            </a:endParaRPr>
          </a:p>
          <a:p>
            <a:pPr algn="ctr"/>
            <a:endParaRPr lang="en-CA" sz="1400" dirty="0"/>
          </a:p>
        </p:txBody>
      </p:sp>
      <p:sp>
        <p:nvSpPr>
          <p:cNvPr id="17" name="Rectangular Callout 16"/>
          <p:cNvSpPr/>
          <p:nvPr/>
        </p:nvSpPr>
        <p:spPr>
          <a:xfrm>
            <a:off x="1428859" y="4811547"/>
            <a:ext cx="1257301" cy="469470"/>
          </a:xfrm>
          <a:prstGeom prst="wedgeRectCallout">
            <a:avLst>
              <a:gd name="adj1" fmla="val 131037"/>
              <a:gd name="adj2" fmla="val 49499"/>
            </a:avLst>
          </a:prstGeom>
          <a:solidFill>
            <a:srgbClr val="7C0A02"/>
          </a:solidFill>
          <a:ln>
            <a:solidFill>
              <a:srgbClr val="7C0A02"/>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smtClean="0"/>
          </a:p>
          <a:p>
            <a:pPr algn="ctr"/>
            <a:r>
              <a:rPr lang="en-CA" sz="1400" dirty="0" smtClean="0">
                <a:solidFill>
                  <a:schemeClr val="bg1"/>
                </a:solidFill>
              </a:rPr>
              <a:t>Persists pointers </a:t>
            </a:r>
            <a:endParaRPr lang="en-CA" sz="1400" dirty="0" smtClean="0">
              <a:solidFill>
                <a:schemeClr val="bg1"/>
              </a:solidFill>
            </a:endParaRPr>
          </a:p>
          <a:p>
            <a:pPr algn="ctr"/>
            <a:endParaRPr lang="en-CA" dirty="0"/>
          </a:p>
        </p:txBody>
      </p:sp>
      <p:sp>
        <p:nvSpPr>
          <p:cNvPr id="18" name="Rectangular Callout 17"/>
          <p:cNvSpPr/>
          <p:nvPr/>
        </p:nvSpPr>
        <p:spPr>
          <a:xfrm>
            <a:off x="1428859" y="3835995"/>
            <a:ext cx="1257301" cy="683251"/>
          </a:xfrm>
          <a:prstGeom prst="wedgeRectCallout">
            <a:avLst>
              <a:gd name="adj1" fmla="val 223345"/>
              <a:gd name="adj2" fmla="val 40135"/>
            </a:avLst>
          </a:prstGeom>
          <a:solidFill>
            <a:srgbClr val="F1C21B"/>
          </a:solidFill>
          <a:ln>
            <a:solidFill>
              <a:srgbClr val="F1C21B"/>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smtClean="0"/>
          </a:p>
          <a:p>
            <a:pPr algn="ctr"/>
            <a:r>
              <a:rPr lang="en-CA" sz="1400" dirty="0" smtClean="0">
                <a:solidFill>
                  <a:schemeClr val="tx1"/>
                </a:solidFill>
              </a:rPr>
              <a:t>Persists pointers + PF Search</a:t>
            </a:r>
            <a:endParaRPr lang="en-CA" sz="1400" dirty="0" smtClean="0">
              <a:solidFill>
                <a:schemeClr val="tx1"/>
              </a:solidFill>
            </a:endParaRPr>
          </a:p>
          <a:p>
            <a:pPr algn="ctr"/>
            <a:endParaRPr lang="en-CA" dirty="0"/>
          </a:p>
        </p:txBody>
      </p:sp>
    </p:spTree>
    <p:extLst>
      <p:ext uri="{BB962C8B-B14F-4D97-AF65-F5344CB8AC3E}">
        <p14:creationId xmlns:p14="http://schemas.microsoft.com/office/powerpoint/2010/main" val="3075780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130" y="2105634"/>
            <a:ext cx="5894109" cy="3929406"/>
          </a:xfrm>
          <a:prstGeom prst="rect">
            <a:avLst/>
          </a:prstGeom>
        </p:spPr>
      </p:pic>
      <p:sp>
        <p:nvSpPr>
          <p:cNvPr id="19" name="Rectangular Callout 18"/>
          <p:cNvSpPr/>
          <p:nvPr/>
        </p:nvSpPr>
        <p:spPr>
          <a:xfrm>
            <a:off x="9849863" y="3732774"/>
            <a:ext cx="1672631" cy="496913"/>
          </a:xfrm>
          <a:prstGeom prst="wedgeRectCallout">
            <a:avLst>
              <a:gd name="adj1" fmla="val -163065"/>
              <a:gd name="adj2" fmla="val 41601"/>
            </a:avLst>
          </a:prstGeom>
          <a:solidFill>
            <a:srgbClr val="57903F"/>
          </a:solidFill>
          <a:ln>
            <a:solidFill>
              <a:srgbClr val="57903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sz="1400" dirty="0">
              <a:solidFill>
                <a:schemeClr val="tx1"/>
              </a:solidFill>
            </a:endParaRPr>
          </a:p>
        </p:txBody>
      </p:sp>
      <p:sp>
        <p:nvSpPr>
          <p:cNvPr id="2" name="Title 1"/>
          <p:cNvSpPr>
            <a:spLocks noGrp="1"/>
          </p:cNvSpPr>
          <p:nvPr>
            <p:ph type="title"/>
          </p:nvPr>
        </p:nvSpPr>
        <p:spPr/>
        <p:txBody>
          <a:bodyPr/>
          <a:lstStyle/>
          <a:p>
            <a:r>
              <a:rPr lang="en-US" dirty="0" smtClean="0"/>
              <a:t>Experiments</a:t>
            </a:r>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22</a:t>
            </a:fld>
            <a:endParaRPr lang="en-US"/>
          </a:p>
        </p:txBody>
      </p:sp>
      <p:sp>
        <p:nvSpPr>
          <p:cNvPr id="12" name="Rectangle 11"/>
          <p:cNvSpPr/>
          <p:nvPr/>
        </p:nvSpPr>
        <p:spPr>
          <a:xfrm>
            <a:off x="4197103" y="1745771"/>
            <a:ext cx="3209193"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Throughput (ops/sec)</a:t>
            </a:r>
            <a:endParaRPr lang="en-CA" dirty="0"/>
          </a:p>
        </p:txBody>
      </p:sp>
      <p:sp>
        <p:nvSpPr>
          <p:cNvPr id="13" name="Rectangular Callout 12"/>
          <p:cNvSpPr/>
          <p:nvPr/>
        </p:nvSpPr>
        <p:spPr>
          <a:xfrm>
            <a:off x="3842586" y="5917367"/>
            <a:ext cx="4227826" cy="419802"/>
          </a:xfrm>
          <a:prstGeom prst="wedgeRectCallout">
            <a:avLst>
              <a:gd name="adj1" fmla="val 41219"/>
              <a:gd name="adj2" fmla="val -996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smtClean="0"/>
          </a:p>
          <a:p>
            <a:pPr algn="ctr"/>
            <a:r>
              <a:rPr lang="en-CA" dirty="0" smtClean="0"/>
              <a:t>50% </a:t>
            </a:r>
            <a:r>
              <a:rPr lang="en-CA" dirty="0" smtClean="0"/>
              <a:t>Search – 500 keys</a:t>
            </a:r>
          </a:p>
          <a:p>
            <a:pPr algn="ctr"/>
            <a:endParaRPr lang="en-CA" dirty="0"/>
          </a:p>
        </p:txBody>
      </p:sp>
      <p:sp>
        <p:nvSpPr>
          <p:cNvPr id="14" name="Rectangular Callout 13"/>
          <p:cNvSpPr/>
          <p:nvPr/>
        </p:nvSpPr>
        <p:spPr>
          <a:xfrm>
            <a:off x="9302747" y="1695495"/>
            <a:ext cx="2267929" cy="903790"/>
          </a:xfrm>
          <a:prstGeom prst="wedgeRectCallout">
            <a:avLst>
              <a:gd name="adj1" fmla="val -180623"/>
              <a:gd name="adj2" fmla="val 83049"/>
            </a:avLst>
          </a:prstGeom>
          <a:solidFill>
            <a:srgbClr val="57903F"/>
          </a:solidFill>
          <a:ln>
            <a:solidFill>
              <a:srgbClr val="57903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smtClean="0"/>
              <a:t>Persists less structure = better throughput but need to traverse all of memory to recover</a:t>
            </a:r>
            <a:endParaRPr lang="en-CA" sz="1400" dirty="0">
              <a:solidFill>
                <a:schemeClr val="tx1"/>
              </a:solidFill>
            </a:endParaRPr>
          </a:p>
        </p:txBody>
      </p:sp>
      <p:sp>
        <p:nvSpPr>
          <p:cNvPr id="15" name="Rectangular Callout 14"/>
          <p:cNvSpPr/>
          <p:nvPr/>
        </p:nvSpPr>
        <p:spPr>
          <a:xfrm>
            <a:off x="9552215" y="3325897"/>
            <a:ext cx="2267929" cy="1078741"/>
          </a:xfrm>
          <a:prstGeom prst="wedgeRectCallout">
            <a:avLst>
              <a:gd name="adj1" fmla="val -99986"/>
              <a:gd name="adj2" fmla="val -40023"/>
            </a:avLst>
          </a:prstGeom>
          <a:solidFill>
            <a:srgbClr val="57903F"/>
          </a:solidFill>
          <a:ln>
            <a:solidFill>
              <a:srgbClr val="57903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smtClean="0"/>
              <a:t>Performance of SLE sets are very close to durable sets with PF searches</a:t>
            </a:r>
            <a:endParaRPr lang="en-CA" sz="1400" dirty="0">
              <a:solidFill>
                <a:schemeClr val="tx1"/>
              </a:solidFill>
            </a:endParaRPr>
          </a:p>
        </p:txBody>
      </p:sp>
      <p:sp>
        <p:nvSpPr>
          <p:cNvPr id="17" name="Donut 16"/>
          <p:cNvSpPr/>
          <p:nvPr/>
        </p:nvSpPr>
        <p:spPr>
          <a:xfrm>
            <a:off x="7930661" y="3266756"/>
            <a:ext cx="492369" cy="322912"/>
          </a:xfrm>
          <a:prstGeom prst="donut">
            <a:avLst>
              <a:gd name="adj" fmla="val 87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8" name="Donut 17"/>
          <p:cNvSpPr/>
          <p:nvPr/>
        </p:nvSpPr>
        <p:spPr>
          <a:xfrm>
            <a:off x="7595627" y="4132385"/>
            <a:ext cx="405373" cy="272253"/>
          </a:xfrm>
          <a:prstGeom prst="donut">
            <a:avLst>
              <a:gd name="adj" fmla="val 87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extLst>
      <p:ext uri="{BB962C8B-B14F-4D97-AF65-F5344CB8AC3E}">
        <p14:creationId xmlns:p14="http://schemas.microsoft.com/office/powerpoint/2010/main" val="1973025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23</a:t>
            </a:fld>
            <a:endParaRPr lang="en-US"/>
          </a:p>
        </p:txBody>
      </p:sp>
      <p:sp>
        <p:nvSpPr>
          <p:cNvPr id="10" name="Rectangle 9"/>
          <p:cNvSpPr/>
          <p:nvPr/>
        </p:nvSpPr>
        <p:spPr>
          <a:xfrm>
            <a:off x="4147213" y="1559245"/>
            <a:ext cx="3209193"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Avg</a:t>
            </a:r>
            <a:r>
              <a:rPr lang="en-US" dirty="0" smtClean="0"/>
              <a:t> </a:t>
            </a:r>
            <a:r>
              <a:rPr lang="en-US" dirty="0" err="1" smtClean="0"/>
              <a:t>Psyncs</a:t>
            </a:r>
            <a:r>
              <a:rPr lang="en-US" dirty="0" smtClean="0"/>
              <a:t> Per Search</a:t>
            </a:r>
            <a:endParaRPr lang="en-CA"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641" y="1936559"/>
            <a:ext cx="4882650" cy="32551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7643" y="1936559"/>
            <a:ext cx="4934301" cy="3289534"/>
          </a:xfrm>
          <a:prstGeom prst="rect">
            <a:avLst/>
          </a:prstGeom>
        </p:spPr>
      </p:pic>
      <p:sp>
        <p:nvSpPr>
          <p:cNvPr id="11" name="Rectangular Callout 10"/>
          <p:cNvSpPr/>
          <p:nvPr/>
        </p:nvSpPr>
        <p:spPr>
          <a:xfrm>
            <a:off x="1158844" y="5191659"/>
            <a:ext cx="3866243" cy="430003"/>
          </a:xfrm>
          <a:prstGeom prst="wedgeRectCallout">
            <a:avLst>
              <a:gd name="adj1" fmla="val 32641"/>
              <a:gd name="adj2" fmla="val -4017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smtClean="0"/>
          </a:p>
          <a:p>
            <a:pPr algn="ctr"/>
            <a:r>
              <a:rPr lang="en-CA" dirty="0" smtClean="0"/>
              <a:t>99% </a:t>
            </a:r>
            <a:r>
              <a:rPr lang="en-CA" dirty="0" smtClean="0"/>
              <a:t>Search – </a:t>
            </a:r>
            <a:r>
              <a:rPr lang="en-CA" dirty="0" smtClean="0"/>
              <a:t>50 </a:t>
            </a:r>
            <a:r>
              <a:rPr lang="en-CA" dirty="0" smtClean="0"/>
              <a:t>keys</a:t>
            </a:r>
          </a:p>
          <a:p>
            <a:pPr algn="ctr"/>
            <a:endParaRPr lang="en-CA" dirty="0"/>
          </a:p>
        </p:txBody>
      </p:sp>
      <p:sp>
        <p:nvSpPr>
          <p:cNvPr id="12" name="Rectangular Callout 11"/>
          <p:cNvSpPr/>
          <p:nvPr/>
        </p:nvSpPr>
        <p:spPr>
          <a:xfrm>
            <a:off x="6581671" y="5229840"/>
            <a:ext cx="3866243" cy="430003"/>
          </a:xfrm>
          <a:prstGeom prst="wedgeRectCallout">
            <a:avLst>
              <a:gd name="adj1" fmla="val 32641"/>
              <a:gd name="adj2" fmla="val -4017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smtClean="0"/>
          </a:p>
          <a:p>
            <a:pPr algn="ctr"/>
            <a:r>
              <a:rPr lang="en-CA" dirty="0" smtClean="0"/>
              <a:t>50% </a:t>
            </a:r>
            <a:r>
              <a:rPr lang="en-CA" dirty="0" smtClean="0"/>
              <a:t>Search – </a:t>
            </a:r>
            <a:r>
              <a:rPr lang="en-CA" dirty="0" smtClean="0"/>
              <a:t>50 </a:t>
            </a:r>
            <a:r>
              <a:rPr lang="en-CA" dirty="0" smtClean="0"/>
              <a:t>keys</a:t>
            </a:r>
          </a:p>
          <a:p>
            <a:pPr algn="ctr"/>
            <a:endParaRPr lang="en-CA" dirty="0"/>
          </a:p>
        </p:txBody>
      </p:sp>
    </p:spTree>
    <p:extLst>
      <p:ext uri="{BB962C8B-B14F-4D97-AF65-F5344CB8AC3E}">
        <p14:creationId xmlns:p14="http://schemas.microsoft.com/office/powerpoint/2010/main" val="1120236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CA" dirty="0"/>
          </a:p>
        </p:txBody>
      </p:sp>
      <p:sp>
        <p:nvSpPr>
          <p:cNvPr id="3" name="Content Placeholder 2"/>
          <p:cNvSpPr>
            <a:spLocks noGrp="1"/>
          </p:cNvSpPr>
          <p:nvPr>
            <p:ph idx="1"/>
          </p:nvPr>
        </p:nvSpPr>
        <p:spPr/>
        <p:txBody>
          <a:bodyPr>
            <a:normAutofit/>
          </a:bodyPr>
          <a:lstStyle/>
          <a:p>
            <a:r>
              <a:rPr lang="en-US" sz="2000" dirty="0" smtClean="0"/>
              <a:t>Defined SLE </a:t>
            </a:r>
            <a:r>
              <a:rPr lang="en-US" sz="2000" dirty="0" err="1" smtClean="0"/>
              <a:t>linearizability</a:t>
            </a:r>
            <a:r>
              <a:rPr lang="en-US" sz="2000" dirty="0" smtClean="0"/>
              <a:t> to realize the intentions of strict </a:t>
            </a:r>
            <a:r>
              <a:rPr lang="en-US" sz="2000" dirty="0" err="1" smtClean="0"/>
              <a:t>linearizability</a:t>
            </a:r>
            <a:r>
              <a:rPr lang="en-US" sz="2000" dirty="0" smtClean="0"/>
              <a:t> for persistent sets</a:t>
            </a:r>
          </a:p>
          <a:p>
            <a:r>
              <a:rPr lang="en-US" sz="2000" dirty="0" smtClean="0"/>
              <a:t>Presented two lower bounds establishing a theoretical separation between </a:t>
            </a:r>
          </a:p>
          <a:p>
            <a:pPr lvl="1"/>
            <a:r>
              <a:rPr lang="en-US" sz="1800" dirty="0" smtClean="0"/>
              <a:t>SLE </a:t>
            </a:r>
            <a:r>
              <a:rPr lang="en-US" sz="1800" dirty="0" err="1" smtClean="0"/>
              <a:t>linearizable</a:t>
            </a:r>
            <a:r>
              <a:rPr lang="en-US" sz="1800" dirty="0" smtClean="0"/>
              <a:t> lock-free sets and durable </a:t>
            </a:r>
            <a:r>
              <a:rPr lang="en-US" sz="1800" dirty="0" err="1" smtClean="0"/>
              <a:t>linearizable</a:t>
            </a:r>
            <a:r>
              <a:rPr lang="en-US" sz="1800" dirty="0" smtClean="0"/>
              <a:t> lock free sets </a:t>
            </a:r>
          </a:p>
          <a:p>
            <a:pPr lvl="1"/>
            <a:r>
              <a:rPr lang="en-US" sz="1800" dirty="0" smtClean="0"/>
              <a:t>durable </a:t>
            </a:r>
            <a:r>
              <a:rPr lang="en-US" sz="1800" dirty="0" err="1" smtClean="0"/>
              <a:t>linearizable</a:t>
            </a:r>
            <a:r>
              <a:rPr lang="en-US" sz="1800" dirty="0" smtClean="0"/>
              <a:t> lock-free sets and durable </a:t>
            </a:r>
            <a:r>
              <a:rPr lang="en-US" sz="1800" dirty="0" err="1" smtClean="0"/>
              <a:t>linearizable</a:t>
            </a:r>
            <a:r>
              <a:rPr lang="en-US" sz="1800" dirty="0" smtClean="0"/>
              <a:t> deadlock-free sets</a:t>
            </a:r>
          </a:p>
          <a:p>
            <a:r>
              <a:rPr lang="en-US" sz="2000" dirty="0" smtClean="0"/>
              <a:t>Extended link and persist technique for </a:t>
            </a:r>
            <a:r>
              <a:rPr lang="en-US" sz="2000" dirty="0"/>
              <a:t>implementing persistent sets </a:t>
            </a:r>
            <a:r>
              <a:rPr lang="en-US" sz="2000" dirty="0" smtClean="0"/>
              <a:t>with persistence free searches</a:t>
            </a:r>
          </a:p>
          <a:p>
            <a:r>
              <a:rPr lang="en-US" sz="2000" dirty="0" smtClean="0"/>
              <a:t>Experimental analysis of hand-crafted persistent sets</a:t>
            </a:r>
            <a:endParaRPr lang="en-CA" sz="2000"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24</a:t>
            </a:fld>
            <a:endParaRPr lang="en-US"/>
          </a:p>
        </p:txBody>
      </p:sp>
    </p:spTree>
    <p:extLst>
      <p:ext uri="{BB962C8B-B14F-4D97-AF65-F5344CB8AC3E}">
        <p14:creationId xmlns:p14="http://schemas.microsoft.com/office/powerpoint/2010/main" val="2003855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B7E4EF-A1BD-40F4-AB7B-04F084DD991D}" type="slidenum">
              <a:rPr lang="en-US" smtClean="0"/>
              <a:pPr/>
              <a:t>25</a:t>
            </a:fld>
            <a:endParaRPr lang="en-US"/>
          </a:p>
        </p:txBody>
      </p:sp>
    </p:spTree>
    <p:extLst>
      <p:ext uri="{BB962C8B-B14F-4D97-AF65-F5344CB8AC3E}">
        <p14:creationId xmlns:p14="http://schemas.microsoft.com/office/powerpoint/2010/main" val="1683323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B7E4EF-A1BD-40F4-AB7B-04F084DD991D}" type="slidenum">
              <a:rPr lang="en-US" smtClean="0"/>
              <a:pPr/>
              <a:t>26</a:t>
            </a:fld>
            <a:endParaRPr lang="en-US"/>
          </a:p>
        </p:txBody>
      </p:sp>
    </p:spTree>
    <p:extLst>
      <p:ext uri="{BB962C8B-B14F-4D97-AF65-F5344CB8AC3E}">
        <p14:creationId xmlns:p14="http://schemas.microsoft.com/office/powerpoint/2010/main" val="1303432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544" y="2819736"/>
            <a:ext cx="10058400" cy="1371600"/>
          </a:xfrm>
        </p:spPr>
        <p:txBody>
          <a:bodyPr/>
          <a:lstStyle/>
          <a:p>
            <a:pPr algn="ctr"/>
            <a:r>
              <a:rPr lang="en-US" dirty="0" smtClean="0"/>
              <a:t>Extra slides</a:t>
            </a:r>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27</a:t>
            </a:fld>
            <a:endParaRPr lang="en-US"/>
          </a:p>
        </p:txBody>
      </p:sp>
    </p:spTree>
    <p:extLst>
      <p:ext uri="{BB962C8B-B14F-4D97-AF65-F5344CB8AC3E}">
        <p14:creationId xmlns:p14="http://schemas.microsoft.com/office/powerpoint/2010/main" val="1823738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D136E4-5AFC-49EA-97F6-A1F4116E5DE9}"/>
              </a:ext>
            </a:extLst>
          </p:cNvPr>
          <p:cNvSpPr>
            <a:spLocks noGrp="1"/>
          </p:cNvSpPr>
          <p:nvPr>
            <p:ph type="title"/>
          </p:nvPr>
        </p:nvSpPr>
        <p:spPr/>
        <p:txBody>
          <a:bodyPr>
            <a:normAutofit/>
          </a:bodyPr>
          <a:lstStyle/>
          <a:p>
            <a:r>
              <a:rPr lang="en-CA" dirty="0"/>
              <a:t>Background – Correctness conditions</a:t>
            </a:r>
          </a:p>
        </p:txBody>
      </p:sp>
      <p:sp>
        <p:nvSpPr>
          <p:cNvPr id="3" name="Content Placeholder 2">
            <a:extLst>
              <a:ext uri="{FF2B5EF4-FFF2-40B4-BE49-F238E27FC236}">
                <a16:creationId xmlns="" xmlns:a16="http://schemas.microsoft.com/office/drawing/2014/main" id="{301D767A-B5D5-4145-B92C-DFCB48A8C515}"/>
              </a:ext>
            </a:extLst>
          </p:cNvPr>
          <p:cNvSpPr>
            <a:spLocks noGrp="1"/>
          </p:cNvSpPr>
          <p:nvPr>
            <p:ph idx="1"/>
          </p:nvPr>
        </p:nvSpPr>
        <p:spPr/>
        <p:txBody>
          <a:bodyPr>
            <a:normAutofit/>
          </a:bodyPr>
          <a:lstStyle/>
          <a:p>
            <a:r>
              <a:rPr lang="en-US" sz="1800" b="1" dirty="0" err="1"/>
              <a:t>Linearizability</a:t>
            </a:r>
            <a:r>
              <a:rPr lang="en-US" sz="1800" dirty="0"/>
              <a:t>: each data structure operation </a:t>
            </a:r>
            <a:r>
              <a:rPr lang="en-US" sz="1800" b="1" i="1" dirty="0"/>
              <a:t>takes effect</a:t>
            </a:r>
            <a:r>
              <a:rPr lang="en-US" sz="1800" b="1" dirty="0"/>
              <a:t> </a:t>
            </a:r>
            <a:r>
              <a:rPr lang="en-US" sz="1800" b="1" i="1" dirty="0"/>
              <a:t>atomically</a:t>
            </a:r>
            <a:r>
              <a:rPr lang="en-US" sz="1800" i="1" dirty="0"/>
              <a:t> </a:t>
            </a:r>
            <a:r>
              <a:rPr lang="en-US" sz="1800" dirty="0"/>
              <a:t>at some time during the operation</a:t>
            </a:r>
            <a:endParaRPr lang="en-US" sz="1800" b="1" dirty="0"/>
          </a:p>
        </p:txBody>
      </p:sp>
      <p:sp>
        <p:nvSpPr>
          <p:cNvPr id="4" name="Slide Number Placeholder 3">
            <a:extLst>
              <a:ext uri="{FF2B5EF4-FFF2-40B4-BE49-F238E27FC236}">
                <a16:creationId xmlns="" xmlns:a16="http://schemas.microsoft.com/office/drawing/2014/main" id="{28879698-3C19-495D-A128-084DF843CCE7}"/>
              </a:ext>
            </a:extLst>
          </p:cNvPr>
          <p:cNvSpPr>
            <a:spLocks noGrp="1"/>
          </p:cNvSpPr>
          <p:nvPr>
            <p:ph type="sldNum" sz="quarter" idx="12"/>
          </p:nvPr>
        </p:nvSpPr>
        <p:spPr/>
        <p:txBody>
          <a:bodyPr/>
          <a:lstStyle/>
          <a:p>
            <a:fld id="{3A98EE3D-8CD1-4C3F-BD1C-C98C9596463C}" type="slidenum">
              <a:rPr lang="en-US" smtClean="0"/>
              <a:pPr/>
              <a:t>28</a:t>
            </a:fld>
            <a:endParaRPr lang="en-US" dirty="0"/>
          </a:p>
        </p:txBody>
      </p:sp>
      <p:sp>
        <p:nvSpPr>
          <p:cNvPr id="6" name="TextBox 5">
            <a:extLst>
              <a:ext uri="{FF2B5EF4-FFF2-40B4-BE49-F238E27FC236}">
                <a16:creationId xmlns="" xmlns:a16="http://schemas.microsoft.com/office/drawing/2014/main" id="{6B8FF4A5-2CA9-4FA8-B2E0-D26881527668}"/>
              </a:ext>
            </a:extLst>
          </p:cNvPr>
          <p:cNvSpPr txBox="1"/>
          <p:nvPr/>
        </p:nvSpPr>
        <p:spPr>
          <a:xfrm>
            <a:off x="1066800" y="3603574"/>
            <a:ext cx="1015406" cy="1477328"/>
          </a:xfrm>
          <a:prstGeom prst="rect">
            <a:avLst/>
          </a:prstGeom>
          <a:noFill/>
        </p:spPr>
        <p:txBody>
          <a:bodyPr wrap="none" rtlCol="0">
            <a:spAutoFit/>
          </a:bodyPr>
          <a:lstStyle/>
          <a:p>
            <a:r>
              <a:rPr lang="en-US" dirty="0"/>
              <a:t>Thread 1</a:t>
            </a:r>
          </a:p>
          <a:p>
            <a:endParaRPr lang="en-US" dirty="0"/>
          </a:p>
          <a:p>
            <a:endParaRPr lang="en-US" dirty="0"/>
          </a:p>
          <a:p>
            <a:endParaRPr lang="en-US" dirty="0"/>
          </a:p>
          <a:p>
            <a:r>
              <a:rPr lang="en-US" dirty="0"/>
              <a:t>Thread 2</a:t>
            </a:r>
            <a:endParaRPr lang="en-CA" dirty="0"/>
          </a:p>
        </p:txBody>
      </p:sp>
      <p:cxnSp>
        <p:nvCxnSpPr>
          <p:cNvPr id="8" name="Straight Arrow Connector 7">
            <a:extLst>
              <a:ext uri="{FF2B5EF4-FFF2-40B4-BE49-F238E27FC236}">
                <a16:creationId xmlns="" xmlns:a16="http://schemas.microsoft.com/office/drawing/2014/main" id="{62567330-7C9C-444D-A34D-3BAAA067FBFA}"/>
              </a:ext>
            </a:extLst>
          </p:cNvPr>
          <p:cNvCxnSpPr/>
          <p:nvPr/>
        </p:nvCxnSpPr>
        <p:spPr>
          <a:xfrm>
            <a:off x="1942250" y="5416593"/>
            <a:ext cx="761534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72C12A47-3D61-4FF3-B7E4-122DCA698C0F}"/>
              </a:ext>
            </a:extLst>
          </p:cNvPr>
          <p:cNvSpPr txBox="1"/>
          <p:nvPr/>
        </p:nvSpPr>
        <p:spPr>
          <a:xfrm flipH="1">
            <a:off x="8678097" y="5445814"/>
            <a:ext cx="1164293" cy="369332"/>
          </a:xfrm>
          <a:prstGeom prst="rect">
            <a:avLst/>
          </a:prstGeom>
          <a:noFill/>
        </p:spPr>
        <p:txBody>
          <a:bodyPr wrap="square" rtlCol="0">
            <a:spAutoFit/>
          </a:bodyPr>
          <a:lstStyle/>
          <a:p>
            <a:r>
              <a:rPr lang="en-US" dirty="0"/>
              <a:t>time</a:t>
            </a:r>
            <a:endParaRPr lang="en-CA" dirty="0"/>
          </a:p>
        </p:txBody>
      </p:sp>
      <p:sp>
        <p:nvSpPr>
          <p:cNvPr id="10" name="Rectangle 9">
            <a:extLst>
              <a:ext uri="{FF2B5EF4-FFF2-40B4-BE49-F238E27FC236}">
                <a16:creationId xmlns="" xmlns:a16="http://schemas.microsoft.com/office/drawing/2014/main" id="{BE9B3B38-0422-44BE-AF3D-0A5366F5FF5A}"/>
              </a:ext>
            </a:extLst>
          </p:cNvPr>
          <p:cNvSpPr/>
          <p:nvPr/>
        </p:nvSpPr>
        <p:spPr>
          <a:xfrm>
            <a:off x="2479722" y="3475720"/>
            <a:ext cx="1877661" cy="646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Insert(D) </a:t>
            </a:r>
            <a:r>
              <a:rPr lang="en-US" dirty="0">
                <a:sym typeface="Wingdings" panose="05000000000000000000" pitchFamily="2" charset="2"/>
              </a:rPr>
              <a:t> True</a:t>
            </a:r>
            <a:endParaRPr lang="en-CA" dirty="0"/>
          </a:p>
        </p:txBody>
      </p:sp>
      <p:sp>
        <p:nvSpPr>
          <p:cNvPr id="11" name="Rectangle 10">
            <a:extLst>
              <a:ext uri="{FF2B5EF4-FFF2-40B4-BE49-F238E27FC236}">
                <a16:creationId xmlns="" xmlns:a16="http://schemas.microsoft.com/office/drawing/2014/main" id="{DAEE5B85-EFA7-4321-AF1E-B67C26914B4D}"/>
              </a:ext>
            </a:extLst>
          </p:cNvPr>
          <p:cNvSpPr/>
          <p:nvPr/>
        </p:nvSpPr>
        <p:spPr>
          <a:xfrm>
            <a:off x="3090486" y="4504571"/>
            <a:ext cx="2025408" cy="624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False</a:t>
            </a:r>
            <a:endParaRPr lang="en-CA" dirty="0"/>
          </a:p>
        </p:txBody>
      </p:sp>
      <p:sp>
        <p:nvSpPr>
          <p:cNvPr id="12" name="Rectangle 11">
            <a:extLst>
              <a:ext uri="{FF2B5EF4-FFF2-40B4-BE49-F238E27FC236}">
                <a16:creationId xmlns="" xmlns:a16="http://schemas.microsoft.com/office/drawing/2014/main" id="{E44E569F-87BF-4DB7-A655-6F3E24222C07}"/>
              </a:ext>
            </a:extLst>
          </p:cNvPr>
          <p:cNvSpPr/>
          <p:nvPr/>
        </p:nvSpPr>
        <p:spPr>
          <a:xfrm>
            <a:off x="5356710" y="4504571"/>
            <a:ext cx="2025408" cy="624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True</a:t>
            </a:r>
            <a:endParaRPr lang="en-CA" dirty="0"/>
          </a:p>
        </p:txBody>
      </p:sp>
      <p:sp>
        <p:nvSpPr>
          <p:cNvPr id="13" name="Rectangle 12">
            <a:extLst>
              <a:ext uri="{FF2B5EF4-FFF2-40B4-BE49-F238E27FC236}">
                <a16:creationId xmlns="" xmlns:a16="http://schemas.microsoft.com/office/drawing/2014/main" id="{625798F3-665C-4867-B240-AEAE2145B82F}"/>
              </a:ext>
            </a:extLst>
          </p:cNvPr>
          <p:cNvSpPr/>
          <p:nvPr/>
        </p:nvSpPr>
        <p:spPr>
          <a:xfrm>
            <a:off x="8856225" y="3222183"/>
            <a:ext cx="2874734" cy="118810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b="1" dirty="0"/>
              <a:t>Satisfies linearizability</a:t>
            </a:r>
            <a:endParaRPr lang="en-CA" sz="2800" b="1" dirty="0"/>
          </a:p>
        </p:txBody>
      </p:sp>
      <p:cxnSp>
        <p:nvCxnSpPr>
          <p:cNvPr id="15" name="Straight Connector 14">
            <a:extLst>
              <a:ext uri="{FF2B5EF4-FFF2-40B4-BE49-F238E27FC236}">
                <a16:creationId xmlns="" xmlns:a16="http://schemas.microsoft.com/office/drawing/2014/main" id="{D591B859-05EF-4A46-B877-1BA0BD9DE001}"/>
              </a:ext>
            </a:extLst>
          </p:cNvPr>
          <p:cNvCxnSpPr/>
          <p:nvPr/>
        </p:nvCxnSpPr>
        <p:spPr>
          <a:xfrm>
            <a:off x="3775704" y="3290129"/>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E1CF83A0-EC63-49B5-B844-A06B81A43B04}"/>
              </a:ext>
            </a:extLst>
          </p:cNvPr>
          <p:cNvCxnSpPr/>
          <p:nvPr/>
        </p:nvCxnSpPr>
        <p:spPr>
          <a:xfrm>
            <a:off x="3418553" y="4284581"/>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2C5861B6-3E8C-4F6B-B6CE-B4D6E18EE5DA}"/>
              </a:ext>
            </a:extLst>
          </p:cNvPr>
          <p:cNvCxnSpPr/>
          <p:nvPr/>
        </p:nvCxnSpPr>
        <p:spPr>
          <a:xfrm>
            <a:off x="5749924" y="4284582"/>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 xmlns:a16="http://schemas.microsoft.com/office/drawing/2014/main" id="{3A790146-2C23-494E-9950-0A428F33AA53}"/>
              </a:ext>
            </a:extLst>
          </p:cNvPr>
          <p:cNvSpPr/>
          <p:nvPr/>
        </p:nvSpPr>
        <p:spPr>
          <a:xfrm>
            <a:off x="878452" y="5545952"/>
            <a:ext cx="10941692" cy="81358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solidFill>
                  <a:schemeClr val="tx1"/>
                </a:solidFill>
              </a:rPr>
              <a:t>Equivalent sequential execution:  </a:t>
            </a:r>
            <a:endParaRPr lang="en-US" sz="2800" dirty="0" smtClean="0">
              <a:solidFill>
                <a:schemeClr val="tx1"/>
              </a:solidFill>
            </a:endParaRPr>
          </a:p>
          <a:p>
            <a:pPr algn="ctr"/>
            <a:r>
              <a:rPr lang="en-US" sz="2800" dirty="0" smtClean="0">
                <a:solidFill>
                  <a:schemeClr val="tx1"/>
                </a:solidFill>
              </a:rPr>
              <a:t>Search(D)</a:t>
            </a:r>
            <a:r>
              <a:rPr lang="en-US" sz="2800" dirty="0" smtClean="0">
                <a:solidFill>
                  <a:schemeClr val="tx1"/>
                </a:solidFill>
                <a:sym typeface="Wingdings" panose="05000000000000000000" pitchFamily="2" charset="2"/>
              </a:rPr>
              <a:t></a:t>
            </a:r>
            <a:r>
              <a:rPr lang="en-US" sz="2800" dirty="0" smtClean="0">
                <a:solidFill>
                  <a:schemeClr val="tx1"/>
                </a:solidFill>
              </a:rPr>
              <a:t> </a:t>
            </a:r>
            <a:r>
              <a:rPr lang="en-US" sz="2800" dirty="0">
                <a:solidFill>
                  <a:schemeClr val="tx1"/>
                </a:solidFill>
              </a:rPr>
              <a:t>Insert(D</a:t>
            </a:r>
            <a:r>
              <a:rPr lang="en-US" sz="2800" dirty="0" smtClean="0">
                <a:solidFill>
                  <a:schemeClr val="tx1"/>
                </a:solidFill>
              </a:rPr>
              <a:t>)</a:t>
            </a:r>
            <a:r>
              <a:rPr lang="en-US" sz="2800" dirty="0" smtClean="0">
                <a:solidFill>
                  <a:schemeClr val="tx1"/>
                </a:solidFill>
                <a:sym typeface="Wingdings" panose="05000000000000000000" pitchFamily="2" charset="2"/>
              </a:rPr>
              <a:t></a:t>
            </a:r>
            <a:r>
              <a:rPr lang="en-US" sz="2800" dirty="0" smtClean="0">
                <a:solidFill>
                  <a:schemeClr val="tx1"/>
                </a:solidFill>
              </a:rPr>
              <a:t> </a:t>
            </a:r>
            <a:r>
              <a:rPr lang="en-US" sz="2800" dirty="0">
                <a:solidFill>
                  <a:schemeClr val="tx1"/>
                </a:solidFill>
              </a:rPr>
              <a:t>Search(D);</a:t>
            </a:r>
            <a:endParaRPr lang="en-CA" sz="2800" dirty="0">
              <a:solidFill>
                <a:schemeClr val="tx1"/>
              </a:solidFill>
            </a:endParaRPr>
          </a:p>
        </p:txBody>
      </p:sp>
    </p:spTree>
    <p:extLst>
      <p:ext uri="{BB962C8B-B14F-4D97-AF65-F5344CB8AC3E}">
        <p14:creationId xmlns:p14="http://schemas.microsoft.com/office/powerpoint/2010/main" val="48040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animBg="1"/>
      <p:bldP spid="11" grpId="0" animBg="1"/>
      <p:bldP spid="12" grpId="0" animBg="1"/>
      <p:bldP spid="13" grpId="0" animBg="1"/>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D136E4-5AFC-49EA-97F6-A1F4116E5DE9}"/>
              </a:ext>
            </a:extLst>
          </p:cNvPr>
          <p:cNvSpPr>
            <a:spLocks noGrp="1"/>
          </p:cNvSpPr>
          <p:nvPr>
            <p:ph type="title"/>
          </p:nvPr>
        </p:nvSpPr>
        <p:spPr/>
        <p:txBody>
          <a:bodyPr>
            <a:normAutofit/>
          </a:bodyPr>
          <a:lstStyle/>
          <a:p>
            <a:r>
              <a:rPr lang="en-CA" dirty="0"/>
              <a:t>Background – Correctness conditions</a:t>
            </a:r>
          </a:p>
        </p:txBody>
      </p:sp>
      <p:sp>
        <p:nvSpPr>
          <p:cNvPr id="4" name="Slide Number Placeholder 3">
            <a:extLst>
              <a:ext uri="{FF2B5EF4-FFF2-40B4-BE49-F238E27FC236}">
                <a16:creationId xmlns="" xmlns:a16="http://schemas.microsoft.com/office/drawing/2014/main" id="{28879698-3C19-495D-A128-084DF843CCE7}"/>
              </a:ext>
            </a:extLst>
          </p:cNvPr>
          <p:cNvSpPr>
            <a:spLocks noGrp="1"/>
          </p:cNvSpPr>
          <p:nvPr>
            <p:ph type="sldNum" sz="quarter" idx="12"/>
          </p:nvPr>
        </p:nvSpPr>
        <p:spPr/>
        <p:txBody>
          <a:bodyPr/>
          <a:lstStyle/>
          <a:p>
            <a:fld id="{3A98EE3D-8CD1-4C3F-BD1C-C98C9596463C}" type="slidenum">
              <a:rPr lang="en-US" smtClean="0"/>
              <a:pPr/>
              <a:t>29</a:t>
            </a:fld>
            <a:endParaRPr lang="en-US" dirty="0"/>
          </a:p>
        </p:txBody>
      </p:sp>
      <p:sp>
        <p:nvSpPr>
          <p:cNvPr id="6" name="TextBox 5">
            <a:extLst>
              <a:ext uri="{FF2B5EF4-FFF2-40B4-BE49-F238E27FC236}">
                <a16:creationId xmlns="" xmlns:a16="http://schemas.microsoft.com/office/drawing/2014/main" id="{6B8FF4A5-2CA9-4FA8-B2E0-D26881527668}"/>
              </a:ext>
            </a:extLst>
          </p:cNvPr>
          <p:cNvSpPr txBox="1"/>
          <p:nvPr/>
        </p:nvSpPr>
        <p:spPr>
          <a:xfrm>
            <a:off x="1095279" y="3203228"/>
            <a:ext cx="1015406" cy="1477328"/>
          </a:xfrm>
          <a:prstGeom prst="rect">
            <a:avLst/>
          </a:prstGeom>
          <a:noFill/>
        </p:spPr>
        <p:txBody>
          <a:bodyPr wrap="none" rtlCol="0">
            <a:spAutoFit/>
          </a:bodyPr>
          <a:lstStyle/>
          <a:p>
            <a:r>
              <a:rPr lang="en-US" dirty="0"/>
              <a:t>Thread 1</a:t>
            </a:r>
          </a:p>
          <a:p>
            <a:endParaRPr lang="en-US" dirty="0"/>
          </a:p>
          <a:p>
            <a:endParaRPr lang="en-US" dirty="0"/>
          </a:p>
          <a:p>
            <a:endParaRPr lang="en-US" dirty="0"/>
          </a:p>
          <a:p>
            <a:r>
              <a:rPr lang="en-US" dirty="0"/>
              <a:t>Thread 2</a:t>
            </a:r>
            <a:endParaRPr lang="en-CA" dirty="0"/>
          </a:p>
        </p:txBody>
      </p:sp>
      <p:cxnSp>
        <p:nvCxnSpPr>
          <p:cNvPr id="8" name="Straight Arrow Connector 7">
            <a:extLst>
              <a:ext uri="{FF2B5EF4-FFF2-40B4-BE49-F238E27FC236}">
                <a16:creationId xmlns="" xmlns:a16="http://schemas.microsoft.com/office/drawing/2014/main" id="{62567330-7C9C-444D-A34D-3BAAA067FBFA}"/>
              </a:ext>
            </a:extLst>
          </p:cNvPr>
          <p:cNvCxnSpPr/>
          <p:nvPr/>
        </p:nvCxnSpPr>
        <p:spPr>
          <a:xfrm>
            <a:off x="2059145" y="5066929"/>
            <a:ext cx="761534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72C12A47-3D61-4FF3-B7E4-122DCA698C0F}"/>
              </a:ext>
            </a:extLst>
          </p:cNvPr>
          <p:cNvSpPr txBox="1"/>
          <p:nvPr/>
        </p:nvSpPr>
        <p:spPr>
          <a:xfrm flipH="1">
            <a:off x="8794992" y="5096150"/>
            <a:ext cx="1164293" cy="369332"/>
          </a:xfrm>
          <a:prstGeom prst="rect">
            <a:avLst/>
          </a:prstGeom>
          <a:noFill/>
        </p:spPr>
        <p:txBody>
          <a:bodyPr wrap="square" rtlCol="0">
            <a:spAutoFit/>
          </a:bodyPr>
          <a:lstStyle/>
          <a:p>
            <a:r>
              <a:rPr lang="en-US" dirty="0"/>
              <a:t>time</a:t>
            </a:r>
            <a:endParaRPr lang="en-CA" dirty="0"/>
          </a:p>
        </p:txBody>
      </p:sp>
      <p:sp>
        <p:nvSpPr>
          <p:cNvPr id="10" name="Rectangle 9">
            <a:extLst>
              <a:ext uri="{FF2B5EF4-FFF2-40B4-BE49-F238E27FC236}">
                <a16:creationId xmlns="" xmlns:a16="http://schemas.microsoft.com/office/drawing/2014/main" id="{BE9B3B38-0422-44BE-AF3D-0A5366F5FF5A}"/>
              </a:ext>
            </a:extLst>
          </p:cNvPr>
          <p:cNvSpPr/>
          <p:nvPr/>
        </p:nvSpPr>
        <p:spPr>
          <a:xfrm>
            <a:off x="2462199" y="3073333"/>
            <a:ext cx="1877661" cy="632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Insert(D) </a:t>
            </a:r>
            <a:r>
              <a:rPr lang="en-US" dirty="0">
                <a:sym typeface="Wingdings" panose="05000000000000000000" pitchFamily="2" charset="2"/>
              </a:rPr>
              <a:t> True</a:t>
            </a:r>
            <a:endParaRPr lang="en-CA" dirty="0"/>
          </a:p>
        </p:txBody>
      </p:sp>
      <p:sp>
        <p:nvSpPr>
          <p:cNvPr id="11" name="Rectangle 10">
            <a:extLst>
              <a:ext uri="{FF2B5EF4-FFF2-40B4-BE49-F238E27FC236}">
                <a16:creationId xmlns="" xmlns:a16="http://schemas.microsoft.com/office/drawing/2014/main" id="{DAEE5B85-EFA7-4321-AF1E-B67C26914B4D}"/>
              </a:ext>
            </a:extLst>
          </p:cNvPr>
          <p:cNvSpPr/>
          <p:nvPr/>
        </p:nvSpPr>
        <p:spPr>
          <a:xfrm>
            <a:off x="3118965" y="4120029"/>
            <a:ext cx="2025408" cy="560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True</a:t>
            </a:r>
            <a:endParaRPr lang="en-CA" dirty="0"/>
          </a:p>
        </p:txBody>
      </p:sp>
      <p:sp>
        <p:nvSpPr>
          <p:cNvPr id="12" name="Rectangle 11">
            <a:extLst>
              <a:ext uri="{FF2B5EF4-FFF2-40B4-BE49-F238E27FC236}">
                <a16:creationId xmlns="" xmlns:a16="http://schemas.microsoft.com/office/drawing/2014/main" id="{E44E569F-87BF-4DB7-A655-6F3E24222C07}"/>
              </a:ext>
            </a:extLst>
          </p:cNvPr>
          <p:cNvSpPr/>
          <p:nvPr/>
        </p:nvSpPr>
        <p:spPr>
          <a:xfrm>
            <a:off x="5385189" y="4145281"/>
            <a:ext cx="2025408" cy="535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False</a:t>
            </a:r>
            <a:endParaRPr lang="en-CA" dirty="0"/>
          </a:p>
        </p:txBody>
      </p:sp>
      <p:sp>
        <p:nvSpPr>
          <p:cNvPr id="13" name="Rectangle 12">
            <a:extLst>
              <a:ext uri="{FF2B5EF4-FFF2-40B4-BE49-F238E27FC236}">
                <a16:creationId xmlns="" xmlns:a16="http://schemas.microsoft.com/office/drawing/2014/main" id="{625798F3-665C-4867-B240-AEAE2145B82F}"/>
              </a:ext>
            </a:extLst>
          </p:cNvPr>
          <p:cNvSpPr/>
          <p:nvPr/>
        </p:nvSpPr>
        <p:spPr>
          <a:xfrm>
            <a:off x="8794992" y="2889783"/>
            <a:ext cx="2874734" cy="136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b="1" dirty="0"/>
              <a:t>Does NOT satisfy linearizability</a:t>
            </a:r>
            <a:endParaRPr lang="en-CA" sz="2800" b="1" dirty="0"/>
          </a:p>
        </p:txBody>
      </p:sp>
      <p:cxnSp>
        <p:nvCxnSpPr>
          <p:cNvPr id="15" name="Straight Connector 14">
            <a:extLst>
              <a:ext uri="{FF2B5EF4-FFF2-40B4-BE49-F238E27FC236}">
                <a16:creationId xmlns="" xmlns:a16="http://schemas.microsoft.com/office/drawing/2014/main" id="{D591B859-05EF-4A46-B877-1BA0BD9DE001}"/>
              </a:ext>
            </a:extLst>
          </p:cNvPr>
          <p:cNvCxnSpPr/>
          <p:nvPr/>
        </p:nvCxnSpPr>
        <p:spPr>
          <a:xfrm>
            <a:off x="3804183" y="2889783"/>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E1CF83A0-EC63-49B5-B844-A06B81A43B04}"/>
              </a:ext>
            </a:extLst>
          </p:cNvPr>
          <p:cNvCxnSpPr/>
          <p:nvPr/>
        </p:nvCxnSpPr>
        <p:spPr>
          <a:xfrm>
            <a:off x="4116545" y="3884235"/>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Speech Bubble: Rectangle 4">
            <a:extLst>
              <a:ext uri="{FF2B5EF4-FFF2-40B4-BE49-F238E27FC236}">
                <a16:creationId xmlns="" xmlns:a16="http://schemas.microsoft.com/office/drawing/2014/main" id="{EE46BD63-09C9-492C-8CE7-083C69655E0A}"/>
              </a:ext>
            </a:extLst>
          </p:cNvPr>
          <p:cNvSpPr/>
          <p:nvPr/>
        </p:nvSpPr>
        <p:spPr>
          <a:xfrm>
            <a:off x="5961050" y="3203228"/>
            <a:ext cx="1116825" cy="484461"/>
          </a:xfrm>
          <a:prstGeom prst="wedgeRectCallout">
            <a:avLst>
              <a:gd name="adj1" fmla="val 34167"/>
              <a:gd name="adj2" fmla="val 17883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a:t>???</a:t>
            </a:r>
            <a:endParaRPr lang="en-CA" sz="2800" dirty="0"/>
          </a:p>
        </p:txBody>
      </p:sp>
      <p:sp>
        <p:nvSpPr>
          <p:cNvPr id="19" name="Rectangle 18">
            <a:extLst>
              <a:ext uri="{FF2B5EF4-FFF2-40B4-BE49-F238E27FC236}">
                <a16:creationId xmlns="" xmlns:a16="http://schemas.microsoft.com/office/drawing/2014/main" id="{3C60C79C-08C7-484B-98A3-7BDF95717245}"/>
              </a:ext>
            </a:extLst>
          </p:cNvPr>
          <p:cNvSpPr/>
          <p:nvPr/>
        </p:nvSpPr>
        <p:spPr>
          <a:xfrm>
            <a:off x="728034" y="5197515"/>
            <a:ext cx="10941692" cy="878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solidFill>
                  <a:schemeClr val="tx1"/>
                </a:solidFill>
              </a:rPr>
              <a:t>No equivalent </a:t>
            </a:r>
            <a:r>
              <a:rPr lang="en-US" sz="2800" b="1" dirty="0">
                <a:solidFill>
                  <a:schemeClr val="tx1"/>
                </a:solidFill>
              </a:rPr>
              <a:t>sequential</a:t>
            </a:r>
            <a:r>
              <a:rPr lang="en-US" sz="2800" dirty="0">
                <a:solidFill>
                  <a:schemeClr val="tx1"/>
                </a:solidFill>
              </a:rPr>
              <a:t> execution exists!</a:t>
            </a:r>
          </a:p>
        </p:txBody>
      </p:sp>
    </p:spTree>
    <p:extLst>
      <p:ext uri="{BB962C8B-B14F-4D97-AF65-F5344CB8AC3E}">
        <p14:creationId xmlns:p14="http://schemas.microsoft.com/office/powerpoint/2010/main" val="159681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581" y="2169810"/>
            <a:ext cx="4057463" cy="2957997"/>
          </a:xfrm>
          <a:prstGeom prst="rect">
            <a:avLst/>
          </a:prstGeom>
        </p:spPr>
      </p:pic>
      <p:sp>
        <p:nvSpPr>
          <p:cNvPr id="2" name="Title 1"/>
          <p:cNvSpPr>
            <a:spLocks noGrp="1"/>
          </p:cNvSpPr>
          <p:nvPr>
            <p:ph type="title"/>
          </p:nvPr>
        </p:nvSpPr>
        <p:spPr/>
        <p:txBody>
          <a:bodyPr/>
          <a:lstStyle/>
          <a:p>
            <a:r>
              <a:rPr lang="en-US" dirty="0"/>
              <a:t>Motivation</a:t>
            </a:r>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3</a:t>
            </a:fld>
            <a:endParaRPr lang="en-US"/>
          </a:p>
        </p:txBody>
      </p:sp>
      <p:sp>
        <p:nvSpPr>
          <p:cNvPr id="5" name="Content Placeholder 2"/>
          <p:cNvSpPr>
            <a:spLocks noGrp="1"/>
          </p:cNvSpPr>
          <p:nvPr>
            <p:ph idx="1"/>
          </p:nvPr>
        </p:nvSpPr>
        <p:spPr>
          <a:xfrm>
            <a:off x="838199" y="1825625"/>
            <a:ext cx="5923086" cy="4351338"/>
          </a:xfrm>
        </p:spPr>
        <p:txBody>
          <a:bodyPr>
            <a:normAutofit lnSpcReduction="10000"/>
          </a:bodyPr>
          <a:lstStyle/>
          <a:p>
            <a:r>
              <a:rPr lang="en-CA" sz="2400" dirty="0" smtClean="0"/>
              <a:t>Writes </a:t>
            </a:r>
            <a:r>
              <a:rPr lang="en-CA" sz="2400" dirty="0"/>
              <a:t>first take effect in volatile cache memory</a:t>
            </a:r>
          </a:p>
          <a:p>
            <a:r>
              <a:rPr lang="en-CA" sz="2400" dirty="0"/>
              <a:t>Persisting a write requires a </a:t>
            </a:r>
            <a:r>
              <a:rPr lang="en-CA" sz="2400" b="1" dirty="0"/>
              <a:t>flush</a:t>
            </a:r>
            <a:r>
              <a:rPr lang="en-CA" sz="2400" dirty="0"/>
              <a:t> and </a:t>
            </a:r>
            <a:r>
              <a:rPr lang="en-CA" sz="2400" b="1" dirty="0"/>
              <a:t>persistence fence (</a:t>
            </a:r>
            <a:r>
              <a:rPr lang="en-CA" sz="2400" b="1" dirty="0" err="1"/>
              <a:t>pfence</a:t>
            </a:r>
            <a:r>
              <a:rPr lang="en-CA" sz="2400" b="1" dirty="0"/>
              <a:t>)</a:t>
            </a:r>
          </a:p>
          <a:p>
            <a:pPr lvl="1"/>
            <a:r>
              <a:rPr lang="en-CA" sz="2000" b="1" dirty="0" err="1"/>
              <a:t>Psync</a:t>
            </a:r>
            <a:r>
              <a:rPr lang="en-CA" sz="2000" b="1" dirty="0"/>
              <a:t> is a flush followed by a </a:t>
            </a:r>
            <a:r>
              <a:rPr lang="en-CA" sz="2000" b="1" dirty="0" err="1"/>
              <a:t>pfence</a:t>
            </a:r>
            <a:endParaRPr lang="en-CA" sz="2000" dirty="0"/>
          </a:p>
          <a:p>
            <a:r>
              <a:rPr lang="en-US" sz="2400" dirty="0" smtClean="0"/>
              <a:t>Processor can flush data asynchronously at any time</a:t>
            </a:r>
            <a:endParaRPr lang="en-CA" sz="2400" dirty="0" smtClean="0"/>
          </a:p>
          <a:p>
            <a:r>
              <a:rPr lang="en-CA" sz="2400" dirty="0" smtClean="0"/>
              <a:t>System </a:t>
            </a:r>
            <a:r>
              <a:rPr lang="en-CA" sz="2400" dirty="0"/>
              <a:t>can crash at any time</a:t>
            </a:r>
          </a:p>
          <a:p>
            <a:pPr lvl="1"/>
            <a:r>
              <a:rPr lang="en-US" sz="2200" dirty="0" smtClean="0"/>
              <a:t>recovery </a:t>
            </a:r>
            <a:r>
              <a:rPr lang="en-US" sz="2200" dirty="0"/>
              <a:t>procedure </a:t>
            </a:r>
            <a:r>
              <a:rPr lang="en-US" sz="2200" dirty="0" smtClean="0"/>
              <a:t>restores data structure back to consistent state</a:t>
            </a:r>
            <a:endParaRPr lang="en-CA" dirty="0"/>
          </a:p>
        </p:txBody>
      </p:sp>
    </p:spTree>
    <p:extLst>
      <p:ext uri="{BB962C8B-B14F-4D97-AF65-F5344CB8AC3E}">
        <p14:creationId xmlns:p14="http://schemas.microsoft.com/office/powerpoint/2010/main" val="4343967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28879698-3C19-495D-A128-084DF843CCE7}"/>
              </a:ext>
            </a:extLst>
          </p:cNvPr>
          <p:cNvSpPr>
            <a:spLocks noGrp="1"/>
          </p:cNvSpPr>
          <p:nvPr>
            <p:ph type="sldNum" sz="quarter" idx="12"/>
          </p:nvPr>
        </p:nvSpPr>
        <p:spPr/>
        <p:txBody>
          <a:bodyPr/>
          <a:lstStyle/>
          <a:p>
            <a:fld id="{3A98EE3D-8CD1-4C3F-BD1C-C98C9596463C}" type="slidenum">
              <a:rPr lang="en-US" smtClean="0"/>
              <a:pPr/>
              <a:t>30</a:t>
            </a:fld>
            <a:endParaRPr lang="en-US" dirty="0"/>
          </a:p>
        </p:txBody>
      </p:sp>
      <p:sp>
        <p:nvSpPr>
          <p:cNvPr id="6" name="TextBox 5">
            <a:extLst>
              <a:ext uri="{FF2B5EF4-FFF2-40B4-BE49-F238E27FC236}">
                <a16:creationId xmlns="" xmlns:a16="http://schemas.microsoft.com/office/drawing/2014/main" id="{AA25DC15-1214-43F5-8C05-B00BAB38701D}"/>
              </a:ext>
            </a:extLst>
          </p:cNvPr>
          <p:cNvSpPr txBox="1"/>
          <p:nvPr/>
        </p:nvSpPr>
        <p:spPr>
          <a:xfrm>
            <a:off x="1236677" y="3398168"/>
            <a:ext cx="1015406" cy="1477328"/>
          </a:xfrm>
          <a:prstGeom prst="rect">
            <a:avLst/>
          </a:prstGeom>
          <a:noFill/>
        </p:spPr>
        <p:txBody>
          <a:bodyPr wrap="none" rtlCol="0">
            <a:spAutoFit/>
          </a:bodyPr>
          <a:lstStyle/>
          <a:p>
            <a:r>
              <a:rPr lang="en-US" dirty="0"/>
              <a:t>Thread 1</a:t>
            </a:r>
          </a:p>
          <a:p>
            <a:endParaRPr lang="en-US" dirty="0"/>
          </a:p>
          <a:p>
            <a:endParaRPr lang="en-US" dirty="0"/>
          </a:p>
          <a:p>
            <a:endParaRPr lang="en-US" dirty="0"/>
          </a:p>
          <a:p>
            <a:r>
              <a:rPr lang="en-US" dirty="0"/>
              <a:t>Thread 2</a:t>
            </a:r>
            <a:endParaRPr lang="en-CA" dirty="0"/>
          </a:p>
        </p:txBody>
      </p:sp>
      <p:cxnSp>
        <p:nvCxnSpPr>
          <p:cNvPr id="7" name="Straight Arrow Connector 6">
            <a:extLst>
              <a:ext uri="{FF2B5EF4-FFF2-40B4-BE49-F238E27FC236}">
                <a16:creationId xmlns="" xmlns:a16="http://schemas.microsoft.com/office/drawing/2014/main" id="{DCEE0D9F-CD13-4ACE-B713-437E2DBF7652}"/>
              </a:ext>
            </a:extLst>
          </p:cNvPr>
          <p:cNvCxnSpPr/>
          <p:nvPr/>
        </p:nvCxnSpPr>
        <p:spPr>
          <a:xfrm>
            <a:off x="2200543" y="5261869"/>
            <a:ext cx="761534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6C6C86E7-D050-497F-90DF-0113FF192608}"/>
              </a:ext>
            </a:extLst>
          </p:cNvPr>
          <p:cNvSpPr txBox="1"/>
          <p:nvPr/>
        </p:nvSpPr>
        <p:spPr>
          <a:xfrm flipH="1">
            <a:off x="8936390" y="5291090"/>
            <a:ext cx="1164293" cy="369332"/>
          </a:xfrm>
          <a:prstGeom prst="rect">
            <a:avLst/>
          </a:prstGeom>
          <a:noFill/>
        </p:spPr>
        <p:txBody>
          <a:bodyPr wrap="square" rtlCol="0">
            <a:spAutoFit/>
          </a:bodyPr>
          <a:lstStyle/>
          <a:p>
            <a:r>
              <a:rPr lang="en-US" dirty="0"/>
              <a:t>time</a:t>
            </a:r>
            <a:endParaRPr lang="en-CA" dirty="0"/>
          </a:p>
        </p:txBody>
      </p:sp>
      <p:sp>
        <p:nvSpPr>
          <p:cNvPr id="9" name="Rectangle 8">
            <a:extLst>
              <a:ext uri="{FF2B5EF4-FFF2-40B4-BE49-F238E27FC236}">
                <a16:creationId xmlns="" xmlns:a16="http://schemas.microsoft.com/office/drawing/2014/main" id="{0564AC99-16C7-40A3-AA49-214AA0772CA1}"/>
              </a:ext>
            </a:extLst>
          </p:cNvPr>
          <p:cNvSpPr/>
          <p:nvPr/>
        </p:nvSpPr>
        <p:spPr>
          <a:xfrm>
            <a:off x="2577471" y="3248297"/>
            <a:ext cx="1877661" cy="582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Insert(D) </a:t>
            </a:r>
            <a:r>
              <a:rPr lang="en-US" dirty="0">
                <a:sym typeface="Wingdings" panose="05000000000000000000" pitchFamily="2" charset="2"/>
              </a:rPr>
              <a:t> True</a:t>
            </a:r>
            <a:endParaRPr lang="en-CA" dirty="0"/>
          </a:p>
        </p:txBody>
      </p:sp>
      <p:sp>
        <p:nvSpPr>
          <p:cNvPr id="10" name="Rectangle 9">
            <a:extLst>
              <a:ext uri="{FF2B5EF4-FFF2-40B4-BE49-F238E27FC236}">
                <a16:creationId xmlns="" xmlns:a16="http://schemas.microsoft.com/office/drawing/2014/main" id="{18EEDA3E-801D-4675-824E-B0CCD06E632C}"/>
              </a:ext>
            </a:extLst>
          </p:cNvPr>
          <p:cNvSpPr/>
          <p:nvPr/>
        </p:nvSpPr>
        <p:spPr>
          <a:xfrm>
            <a:off x="3715237" y="4358965"/>
            <a:ext cx="2452364" cy="516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False</a:t>
            </a:r>
            <a:endParaRPr lang="en-CA" dirty="0"/>
          </a:p>
        </p:txBody>
      </p:sp>
      <p:sp>
        <p:nvSpPr>
          <p:cNvPr id="14" name="Rectangle 13">
            <a:extLst>
              <a:ext uri="{FF2B5EF4-FFF2-40B4-BE49-F238E27FC236}">
                <a16:creationId xmlns="" xmlns:a16="http://schemas.microsoft.com/office/drawing/2014/main" id="{3E53DD37-125B-4996-81EE-54AE8266ABC1}"/>
              </a:ext>
            </a:extLst>
          </p:cNvPr>
          <p:cNvSpPr/>
          <p:nvPr/>
        </p:nvSpPr>
        <p:spPr>
          <a:xfrm>
            <a:off x="5757726" y="3423260"/>
            <a:ext cx="1794269" cy="54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Delete(D) </a:t>
            </a:r>
            <a:endParaRPr lang="en-CA" dirty="0"/>
          </a:p>
        </p:txBody>
      </p:sp>
      <p:cxnSp>
        <p:nvCxnSpPr>
          <p:cNvPr id="16" name="Straight Connector 15">
            <a:extLst>
              <a:ext uri="{FF2B5EF4-FFF2-40B4-BE49-F238E27FC236}">
                <a16:creationId xmlns="" xmlns:a16="http://schemas.microsoft.com/office/drawing/2014/main" id="{C8F6082F-06B0-4E1D-B5C0-DDE9AAA694C8}"/>
              </a:ext>
            </a:extLst>
          </p:cNvPr>
          <p:cNvCxnSpPr/>
          <p:nvPr/>
        </p:nvCxnSpPr>
        <p:spPr>
          <a:xfrm>
            <a:off x="7551995" y="3042842"/>
            <a:ext cx="0" cy="2909902"/>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8" name="Speech Bubble: Rectangle 17">
            <a:extLst>
              <a:ext uri="{FF2B5EF4-FFF2-40B4-BE49-F238E27FC236}">
                <a16:creationId xmlns="" xmlns:a16="http://schemas.microsoft.com/office/drawing/2014/main" id="{337CEE42-CDD9-4C21-ABFA-422CFDEDDD9B}"/>
              </a:ext>
            </a:extLst>
          </p:cNvPr>
          <p:cNvSpPr/>
          <p:nvPr/>
        </p:nvSpPr>
        <p:spPr>
          <a:xfrm>
            <a:off x="8633920" y="3161211"/>
            <a:ext cx="2219688" cy="933739"/>
          </a:xfrm>
          <a:prstGeom prst="wedgeRectCallout">
            <a:avLst>
              <a:gd name="adj1" fmla="val -100913"/>
              <a:gd name="adj2" fmla="val -80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Recovery option 1: </a:t>
            </a:r>
            <a:r>
              <a:rPr lang="en-US" b="1" dirty="0"/>
              <a:t>undo </a:t>
            </a:r>
            <a:r>
              <a:rPr lang="en-US" dirty="0"/>
              <a:t>the delete</a:t>
            </a:r>
            <a:endParaRPr lang="en-CA" b="1" dirty="0"/>
          </a:p>
        </p:txBody>
      </p:sp>
      <p:cxnSp>
        <p:nvCxnSpPr>
          <p:cNvPr id="19" name="Straight Connector 18">
            <a:extLst>
              <a:ext uri="{FF2B5EF4-FFF2-40B4-BE49-F238E27FC236}">
                <a16:creationId xmlns="" xmlns:a16="http://schemas.microsoft.com/office/drawing/2014/main" id="{0C577D72-7BCC-403E-A4AD-8D67A0612741}"/>
              </a:ext>
            </a:extLst>
          </p:cNvPr>
          <p:cNvCxnSpPr/>
          <p:nvPr/>
        </p:nvCxnSpPr>
        <p:spPr>
          <a:xfrm>
            <a:off x="4392311" y="3042842"/>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58D06EDF-79C2-4EB2-921F-1C6B8D1770DE}"/>
              </a:ext>
            </a:extLst>
          </p:cNvPr>
          <p:cNvCxnSpPr/>
          <p:nvPr/>
        </p:nvCxnSpPr>
        <p:spPr>
          <a:xfrm>
            <a:off x="3992697" y="4094951"/>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 xmlns:a16="http://schemas.microsoft.com/office/drawing/2014/main" id="{EDE41DF3-9D6F-4A22-92AD-13D7327F0B18}"/>
              </a:ext>
            </a:extLst>
          </p:cNvPr>
          <p:cNvSpPr/>
          <p:nvPr/>
        </p:nvSpPr>
        <p:spPr>
          <a:xfrm>
            <a:off x="878452" y="5403874"/>
            <a:ext cx="10941692" cy="9072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solidFill>
                  <a:schemeClr val="tx1"/>
                </a:solidFill>
              </a:rPr>
              <a:t>Equivalent </a:t>
            </a:r>
            <a:r>
              <a:rPr lang="en-US" sz="2800" b="1" dirty="0">
                <a:solidFill>
                  <a:schemeClr val="tx1"/>
                </a:solidFill>
              </a:rPr>
              <a:t>sequential</a:t>
            </a:r>
            <a:r>
              <a:rPr lang="en-US" sz="2800" dirty="0">
                <a:solidFill>
                  <a:schemeClr val="tx1"/>
                </a:solidFill>
              </a:rPr>
              <a:t> execution:  </a:t>
            </a:r>
            <a:endParaRPr lang="en-US" sz="2800" dirty="0" smtClean="0">
              <a:solidFill>
                <a:schemeClr val="tx1"/>
              </a:solidFill>
            </a:endParaRPr>
          </a:p>
          <a:p>
            <a:pPr algn="ctr"/>
            <a:r>
              <a:rPr lang="en-US" sz="2800" b="1" dirty="0" smtClean="0">
                <a:solidFill>
                  <a:schemeClr val="tx1"/>
                </a:solidFill>
              </a:rPr>
              <a:t>Search(D) </a:t>
            </a:r>
            <a:r>
              <a:rPr lang="en-US" sz="2800" b="1" dirty="0" smtClean="0">
                <a:solidFill>
                  <a:schemeClr val="tx1"/>
                </a:solidFill>
                <a:sym typeface="Wingdings" panose="05000000000000000000" pitchFamily="2" charset="2"/>
              </a:rPr>
              <a:t></a:t>
            </a:r>
            <a:r>
              <a:rPr lang="en-US" sz="2800" b="1" dirty="0" smtClean="0">
                <a:solidFill>
                  <a:schemeClr val="tx1"/>
                </a:solidFill>
              </a:rPr>
              <a:t> </a:t>
            </a:r>
            <a:r>
              <a:rPr lang="en-US" sz="2800" b="1" dirty="0">
                <a:solidFill>
                  <a:schemeClr val="tx1"/>
                </a:solidFill>
              </a:rPr>
              <a:t>Insert(D);</a:t>
            </a:r>
            <a:endParaRPr lang="en-CA" sz="2800" b="1" dirty="0">
              <a:solidFill>
                <a:schemeClr val="tx1"/>
              </a:solidFill>
            </a:endParaRPr>
          </a:p>
        </p:txBody>
      </p:sp>
      <p:sp>
        <p:nvSpPr>
          <p:cNvPr id="17" name="Title 1">
            <a:extLst>
              <a:ext uri="{FF2B5EF4-FFF2-40B4-BE49-F238E27FC236}">
                <a16:creationId xmlns="" xmlns:a16="http://schemas.microsoft.com/office/drawing/2014/main" id="{3ED136E4-5AFC-49EA-97F6-A1F4116E5DE9}"/>
              </a:ext>
            </a:extLst>
          </p:cNvPr>
          <p:cNvSpPr txBox="1">
            <a:spLocks/>
          </p:cNvSpPr>
          <p:nvPr/>
        </p:nvSpPr>
        <p:spPr>
          <a:xfrm>
            <a:off x="1219200" y="7949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en-US" dirty="0"/>
              <a:t>Background – correctness conditions</a:t>
            </a:r>
            <a:endParaRPr lang="en-CA" dirty="0"/>
          </a:p>
        </p:txBody>
      </p:sp>
    </p:spTree>
    <p:extLst>
      <p:ext uri="{BB962C8B-B14F-4D97-AF65-F5344CB8AC3E}">
        <p14:creationId xmlns:p14="http://schemas.microsoft.com/office/powerpoint/2010/main" val="345885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P spid="10" grpId="0" animBg="1"/>
      <p:bldP spid="14" grpId="0" animBg="1"/>
      <p:bldP spid="14" grpId="1" animBg="1"/>
      <p:bldP spid="18" grpId="0" animBg="1"/>
      <p:bldP spid="2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28879698-3C19-495D-A128-084DF843CCE7}"/>
              </a:ext>
            </a:extLst>
          </p:cNvPr>
          <p:cNvSpPr>
            <a:spLocks noGrp="1"/>
          </p:cNvSpPr>
          <p:nvPr>
            <p:ph type="sldNum" sz="quarter" idx="12"/>
          </p:nvPr>
        </p:nvSpPr>
        <p:spPr/>
        <p:txBody>
          <a:bodyPr/>
          <a:lstStyle/>
          <a:p>
            <a:fld id="{3A98EE3D-8CD1-4C3F-BD1C-C98C9596463C}" type="slidenum">
              <a:rPr lang="en-US" smtClean="0"/>
              <a:pPr/>
              <a:t>31</a:t>
            </a:fld>
            <a:endParaRPr lang="en-US" dirty="0"/>
          </a:p>
        </p:txBody>
      </p:sp>
      <p:sp>
        <p:nvSpPr>
          <p:cNvPr id="6" name="TextBox 5">
            <a:extLst>
              <a:ext uri="{FF2B5EF4-FFF2-40B4-BE49-F238E27FC236}">
                <a16:creationId xmlns="" xmlns:a16="http://schemas.microsoft.com/office/drawing/2014/main" id="{AA25DC15-1214-43F5-8C05-B00BAB38701D}"/>
              </a:ext>
            </a:extLst>
          </p:cNvPr>
          <p:cNvSpPr txBox="1"/>
          <p:nvPr/>
        </p:nvSpPr>
        <p:spPr>
          <a:xfrm>
            <a:off x="1093369" y="3371350"/>
            <a:ext cx="1015406" cy="1477328"/>
          </a:xfrm>
          <a:prstGeom prst="rect">
            <a:avLst/>
          </a:prstGeom>
          <a:noFill/>
        </p:spPr>
        <p:txBody>
          <a:bodyPr wrap="none" rtlCol="0">
            <a:spAutoFit/>
          </a:bodyPr>
          <a:lstStyle/>
          <a:p>
            <a:r>
              <a:rPr lang="en-US" dirty="0"/>
              <a:t>Thread 1</a:t>
            </a:r>
          </a:p>
          <a:p>
            <a:endParaRPr lang="en-US" dirty="0"/>
          </a:p>
          <a:p>
            <a:endParaRPr lang="en-US" dirty="0"/>
          </a:p>
          <a:p>
            <a:endParaRPr lang="en-US" dirty="0"/>
          </a:p>
          <a:p>
            <a:r>
              <a:rPr lang="en-US" dirty="0"/>
              <a:t>Thread 2</a:t>
            </a:r>
            <a:endParaRPr lang="en-CA" dirty="0"/>
          </a:p>
        </p:txBody>
      </p:sp>
      <p:cxnSp>
        <p:nvCxnSpPr>
          <p:cNvPr id="7" name="Straight Arrow Connector 6">
            <a:extLst>
              <a:ext uri="{FF2B5EF4-FFF2-40B4-BE49-F238E27FC236}">
                <a16:creationId xmlns="" xmlns:a16="http://schemas.microsoft.com/office/drawing/2014/main" id="{DCEE0D9F-CD13-4ACE-B713-437E2DBF7652}"/>
              </a:ext>
            </a:extLst>
          </p:cNvPr>
          <p:cNvCxnSpPr/>
          <p:nvPr/>
        </p:nvCxnSpPr>
        <p:spPr>
          <a:xfrm>
            <a:off x="2057235" y="5235051"/>
            <a:ext cx="761534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6C6C86E7-D050-497F-90DF-0113FF192608}"/>
              </a:ext>
            </a:extLst>
          </p:cNvPr>
          <p:cNvSpPr txBox="1"/>
          <p:nvPr/>
        </p:nvSpPr>
        <p:spPr>
          <a:xfrm flipH="1">
            <a:off x="9018309" y="5273463"/>
            <a:ext cx="1164293" cy="369332"/>
          </a:xfrm>
          <a:prstGeom prst="rect">
            <a:avLst/>
          </a:prstGeom>
          <a:noFill/>
        </p:spPr>
        <p:txBody>
          <a:bodyPr wrap="square" rtlCol="0">
            <a:spAutoFit/>
          </a:bodyPr>
          <a:lstStyle/>
          <a:p>
            <a:r>
              <a:rPr lang="en-US" dirty="0"/>
              <a:t>time</a:t>
            </a:r>
            <a:endParaRPr lang="en-CA" dirty="0"/>
          </a:p>
        </p:txBody>
      </p:sp>
      <p:sp>
        <p:nvSpPr>
          <p:cNvPr id="9" name="Rectangle 8">
            <a:extLst>
              <a:ext uri="{FF2B5EF4-FFF2-40B4-BE49-F238E27FC236}">
                <a16:creationId xmlns="" xmlns:a16="http://schemas.microsoft.com/office/drawing/2014/main" id="{0564AC99-16C7-40A3-AA49-214AA0772CA1}"/>
              </a:ext>
            </a:extLst>
          </p:cNvPr>
          <p:cNvSpPr/>
          <p:nvPr/>
        </p:nvSpPr>
        <p:spPr>
          <a:xfrm>
            <a:off x="2434163" y="3265715"/>
            <a:ext cx="1877661" cy="538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Insert(D) </a:t>
            </a:r>
            <a:r>
              <a:rPr lang="en-US" dirty="0">
                <a:sym typeface="Wingdings" panose="05000000000000000000" pitchFamily="2" charset="2"/>
              </a:rPr>
              <a:t> True</a:t>
            </a:r>
            <a:endParaRPr lang="en-CA" dirty="0"/>
          </a:p>
        </p:txBody>
      </p:sp>
      <p:sp>
        <p:nvSpPr>
          <p:cNvPr id="10" name="Rectangle 9">
            <a:extLst>
              <a:ext uri="{FF2B5EF4-FFF2-40B4-BE49-F238E27FC236}">
                <a16:creationId xmlns="" xmlns:a16="http://schemas.microsoft.com/office/drawing/2014/main" id="{18EEDA3E-801D-4675-824E-B0CCD06E632C}"/>
              </a:ext>
            </a:extLst>
          </p:cNvPr>
          <p:cNvSpPr/>
          <p:nvPr/>
        </p:nvSpPr>
        <p:spPr>
          <a:xfrm>
            <a:off x="3571929" y="4317825"/>
            <a:ext cx="2452364" cy="5308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False</a:t>
            </a:r>
            <a:endParaRPr lang="en-CA" dirty="0"/>
          </a:p>
        </p:txBody>
      </p:sp>
      <p:sp>
        <p:nvSpPr>
          <p:cNvPr id="14" name="Rectangle 13">
            <a:extLst>
              <a:ext uri="{FF2B5EF4-FFF2-40B4-BE49-F238E27FC236}">
                <a16:creationId xmlns="" xmlns:a16="http://schemas.microsoft.com/office/drawing/2014/main" id="{3E53DD37-125B-4996-81EE-54AE8266ABC1}"/>
              </a:ext>
            </a:extLst>
          </p:cNvPr>
          <p:cNvSpPr/>
          <p:nvPr/>
        </p:nvSpPr>
        <p:spPr>
          <a:xfrm>
            <a:off x="5614418" y="3396442"/>
            <a:ext cx="1794269" cy="413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Delete(D) </a:t>
            </a:r>
            <a:endParaRPr lang="en-CA" dirty="0"/>
          </a:p>
        </p:txBody>
      </p:sp>
      <p:cxnSp>
        <p:nvCxnSpPr>
          <p:cNvPr id="16" name="Straight Connector 15">
            <a:extLst>
              <a:ext uri="{FF2B5EF4-FFF2-40B4-BE49-F238E27FC236}">
                <a16:creationId xmlns="" xmlns:a16="http://schemas.microsoft.com/office/drawing/2014/main" id="{C8F6082F-06B0-4E1D-B5C0-DDE9AAA694C8}"/>
              </a:ext>
            </a:extLst>
          </p:cNvPr>
          <p:cNvCxnSpPr/>
          <p:nvPr/>
        </p:nvCxnSpPr>
        <p:spPr>
          <a:xfrm>
            <a:off x="7408687" y="3016024"/>
            <a:ext cx="0" cy="2909902"/>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8" name="Speech Bubble: Rectangle 17">
            <a:extLst>
              <a:ext uri="{FF2B5EF4-FFF2-40B4-BE49-F238E27FC236}">
                <a16:creationId xmlns="" xmlns:a16="http://schemas.microsoft.com/office/drawing/2014/main" id="{337CEE42-CDD9-4C21-ABFA-422CFDEDDD9B}"/>
              </a:ext>
            </a:extLst>
          </p:cNvPr>
          <p:cNvSpPr/>
          <p:nvPr/>
        </p:nvSpPr>
        <p:spPr>
          <a:xfrm>
            <a:off x="9600456" y="3265715"/>
            <a:ext cx="2219688" cy="689797"/>
          </a:xfrm>
          <a:prstGeom prst="wedgeRectCallout">
            <a:avLst>
              <a:gd name="adj1" fmla="val -71421"/>
              <a:gd name="adj2" fmla="val -153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Recovery option 2: </a:t>
            </a:r>
            <a:r>
              <a:rPr lang="en-US" b="1" dirty="0"/>
              <a:t>finish </a:t>
            </a:r>
            <a:r>
              <a:rPr lang="en-US" dirty="0"/>
              <a:t>the delete</a:t>
            </a:r>
            <a:endParaRPr lang="en-CA" dirty="0"/>
          </a:p>
        </p:txBody>
      </p:sp>
      <p:cxnSp>
        <p:nvCxnSpPr>
          <p:cNvPr id="19" name="Straight Connector 18">
            <a:extLst>
              <a:ext uri="{FF2B5EF4-FFF2-40B4-BE49-F238E27FC236}">
                <a16:creationId xmlns="" xmlns:a16="http://schemas.microsoft.com/office/drawing/2014/main" id="{0C577D72-7BCC-403E-A4AD-8D67A0612741}"/>
              </a:ext>
            </a:extLst>
          </p:cNvPr>
          <p:cNvCxnSpPr/>
          <p:nvPr/>
        </p:nvCxnSpPr>
        <p:spPr>
          <a:xfrm>
            <a:off x="4249003" y="3016024"/>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58D06EDF-79C2-4EB2-921F-1C6B8D1770DE}"/>
              </a:ext>
            </a:extLst>
          </p:cNvPr>
          <p:cNvCxnSpPr/>
          <p:nvPr/>
        </p:nvCxnSpPr>
        <p:spPr>
          <a:xfrm>
            <a:off x="3849389" y="4068133"/>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 xmlns:a16="http://schemas.microsoft.com/office/drawing/2014/main" id="{126E40CB-34F2-4DAF-B28A-D0FC5E72DAF5}"/>
              </a:ext>
            </a:extLst>
          </p:cNvPr>
          <p:cNvSpPr/>
          <p:nvPr/>
        </p:nvSpPr>
        <p:spPr>
          <a:xfrm>
            <a:off x="5614418" y="3314147"/>
            <a:ext cx="3499750" cy="489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Delete(D) </a:t>
            </a:r>
            <a:r>
              <a:rPr lang="en-US" dirty="0">
                <a:sym typeface="Wingdings" panose="05000000000000000000" pitchFamily="2" charset="2"/>
              </a:rPr>
              <a:t> True</a:t>
            </a:r>
            <a:endParaRPr lang="en-CA" dirty="0"/>
          </a:p>
        </p:txBody>
      </p:sp>
      <p:cxnSp>
        <p:nvCxnSpPr>
          <p:cNvPr id="21" name="Straight Connector 20">
            <a:extLst>
              <a:ext uri="{FF2B5EF4-FFF2-40B4-BE49-F238E27FC236}">
                <a16:creationId xmlns="" xmlns:a16="http://schemas.microsoft.com/office/drawing/2014/main" id="{C127FD33-511E-468A-9379-9E3540629659}"/>
              </a:ext>
            </a:extLst>
          </p:cNvPr>
          <p:cNvCxnSpPr/>
          <p:nvPr/>
        </p:nvCxnSpPr>
        <p:spPr>
          <a:xfrm>
            <a:off x="8449891" y="2967163"/>
            <a:ext cx="0" cy="105210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 xmlns:a16="http://schemas.microsoft.com/office/drawing/2014/main" id="{583D9402-7CD7-4773-A082-9B43D4C79166}"/>
              </a:ext>
            </a:extLst>
          </p:cNvPr>
          <p:cNvSpPr/>
          <p:nvPr/>
        </p:nvSpPr>
        <p:spPr>
          <a:xfrm>
            <a:off x="748734" y="5323728"/>
            <a:ext cx="10941692" cy="8941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solidFill>
                  <a:schemeClr val="tx1"/>
                </a:solidFill>
              </a:rPr>
              <a:t>Equivalent </a:t>
            </a:r>
            <a:r>
              <a:rPr lang="en-US" sz="2800" b="1" dirty="0">
                <a:solidFill>
                  <a:schemeClr val="tx1"/>
                </a:solidFill>
              </a:rPr>
              <a:t>sequential</a:t>
            </a:r>
            <a:r>
              <a:rPr lang="en-US" sz="2800" dirty="0">
                <a:solidFill>
                  <a:schemeClr val="tx1"/>
                </a:solidFill>
              </a:rPr>
              <a:t> execution:  </a:t>
            </a:r>
            <a:endParaRPr lang="en-US" sz="2800" dirty="0" smtClean="0">
              <a:solidFill>
                <a:schemeClr val="tx1"/>
              </a:solidFill>
            </a:endParaRPr>
          </a:p>
          <a:p>
            <a:pPr algn="ctr"/>
            <a:r>
              <a:rPr lang="en-US" sz="2800" b="1" dirty="0" smtClean="0">
                <a:solidFill>
                  <a:schemeClr val="tx1"/>
                </a:solidFill>
              </a:rPr>
              <a:t>Search(D) </a:t>
            </a:r>
            <a:r>
              <a:rPr lang="en-US" sz="2800" b="1" dirty="0" smtClean="0">
                <a:solidFill>
                  <a:schemeClr val="tx1"/>
                </a:solidFill>
                <a:sym typeface="Wingdings" panose="05000000000000000000" pitchFamily="2" charset="2"/>
              </a:rPr>
              <a:t></a:t>
            </a:r>
            <a:r>
              <a:rPr lang="en-US" sz="2800" b="1" dirty="0" smtClean="0">
                <a:solidFill>
                  <a:schemeClr val="tx1"/>
                </a:solidFill>
              </a:rPr>
              <a:t> </a:t>
            </a:r>
            <a:r>
              <a:rPr lang="en-US" sz="2800" b="1" dirty="0">
                <a:solidFill>
                  <a:schemeClr val="tx1"/>
                </a:solidFill>
              </a:rPr>
              <a:t>Insert(D</a:t>
            </a:r>
            <a:r>
              <a:rPr lang="en-US" sz="2800" b="1" dirty="0" smtClean="0">
                <a:solidFill>
                  <a:schemeClr val="tx1"/>
                </a:solidFill>
              </a:rPr>
              <a:t>) </a:t>
            </a:r>
            <a:r>
              <a:rPr lang="en-US" sz="2800" b="1" dirty="0" smtClean="0">
                <a:solidFill>
                  <a:schemeClr val="tx1"/>
                </a:solidFill>
                <a:sym typeface="Wingdings" panose="05000000000000000000" pitchFamily="2" charset="2"/>
              </a:rPr>
              <a:t></a:t>
            </a:r>
            <a:r>
              <a:rPr lang="en-US" sz="2800" b="1" dirty="0" smtClean="0">
                <a:solidFill>
                  <a:schemeClr val="tx1"/>
                </a:solidFill>
              </a:rPr>
              <a:t> </a:t>
            </a:r>
            <a:r>
              <a:rPr lang="en-US" sz="2800" b="1" dirty="0">
                <a:solidFill>
                  <a:schemeClr val="tx1"/>
                </a:solidFill>
              </a:rPr>
              <a:t>Delete(D);</a:t>
            </a:r>
            <a:endParaRPr lang="en-CA" sz="2800" b="1" dirty="0">
              <a:solidFill>
                <a:schemeClr val="tx1"/>
              </a:solidFill>
            </a:endParaRPr>
          </a:p>
        </p:txBody>
      </p:sp>
      <p:sp>
        <p:nvSpPr>
          <p:cNvPr id="23" name="Title 1">
            <a:extLst>
              <a:ext uri="{FF2B5EF4-FFF2-40B4-BE49-F238E27FC236}">
                <a16:creationId xmlns="" xmlns:a16="http://schemas.microsoft.com/office/drawing/2014/main" id="{3ED136E4-5AFC-49EA-97F6-A1F4116E5DE9}"/>
              </a:ext>
            </a:extLst>
          </p:cNvPr>
          <p:cNvSpPr txBox="1">
            <a:spLocks/>
          </p:cNvSpPr>
          <p:nvPr/>
        </p:nvSpPr>
        <p:spPr>
          <a:xfrm>
            <a:off x="1219200" y="7949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en-US" dirty="0"/>
              <a:t>Background – correctness conditions</a:t>
            </a:r>
            <a:endParaRPr lang="en-CA" dirty="0"/>
          </a:p>
        </p:txBody>
      </p:sp>
    </p:spTree>
    <p:extLst>
      <p:ext uri="{BB962C8B-B14F-4D97-AF65-F5344CB8AC3E}">
        <p14:creationId xmlns:p14="http://schemas.microsoft.com/office/powerpoint/2010/main" val="286972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par>
                                <p:cTn id="21" presetID="10"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animBg="1"/>
      <p:bldP spid="2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01D767A-B5D5-4145-B92C-DFCB48A8C515}"/>
              </a:ext>
            </a:extLst>
          </p:cNvPr>
          <p:cNvSpPr>
            <a:spLocks noGrp="1"/>
          </p:cNvSpPr>
          <p:nvPr>
            <p:ph idx="1"/>
          </p:nvPr>
        </p:nvSpPr>
        <p:spPr>
          <a:xfrm>
            <a:off x="692021" y="2166594"/>
            <a:ext cx="10797310" cy="4072841"/>
          </a:xfrm>
        </p:spPr>
        <p:txBody>
          <a:bodyPr>
            <a:normAutofit/>
          </a:bodyPr>
          <a:lstStyle/>
          <a:p>
            <a:r>
              <a:rPr lang="en-US" sz="2000" dirty="0"/>
              <a:t>Sometimes you </a:t>
            </a:r>
            <a:r>
              <a:rPr lang="en-US" sz="2000" b="1" dirty="0"/>
              <a:t>must</a:t>
            </a:r>
            <a:r>
              <a:rPr lang="en-US" sz="2000" dirty="0"/>
              <a:t> </a:t>
            </a:r>
            <a:r>
              <a:rPr lang="en-US" sz="2000" b="1" dirty="0"/>
              <a:t>finish</a:t>
            </a:r>
            <a:r>
              <a:rPr lang="en-US" sz="2000" dirty="0"/>
              <a:t> an operation that is concurrent with a power failure!</a:t>
            </a:r>
          </a:p>
          <a:p>
            <a:r>
              <a:rPr lang="en-US" sz="2000" b="1" dirty="0"/>
              <a:t>Recall: </a:t>
            </a:r>
            <a:r>
              <a:rPr lang="en-US" sz="2000" dirty="0"/>
              <a:t>must recover </a:t>
            </a:r>
            <a:r>
              <a:rPr lang="en-US" sz="2000" b="1" u="sng" dirty="0"/>
              <a:t>all</a:t>
            </a:r>
            <a:r>
              <a:rPr lang="en-US" sz="2000" dirty="0"/>
              <a:t> data structure operations that </a:t>
            </a:r>
            <a:r>
              <a:rPr lang="en-US" sz="2000" b="1" dirty="0"/>
              <a:t>terminated </a:t>
            </a:r>
            <a:r>
              <a:rPr lang="en-US" sz="2000" dirty="0"/>
              <a:t>before the crash</a:t>
            </a:r>
          </a:p>
          <a:p>
            <a:endParaRPr lang="en-US" sz="2000" dirty="0"/>
          </a:p>
        </p:txBody>
      </p:sp>
      <p:sp>
        <p:nvSpPr>
          <p:cNvPr id="4" name="Slide Number Placeholder 3">
            <a:extLst>
              <a:ext uri="{FF2B5EF4-FFF2-40B4-BE49-F238E27FC236}">
                <a16:creationId xmlns="" xmlns:a16="http://schemas.microsoft.com/office/drawing/2014/main" id="{28879698-3C19-495D-A128-084DF843CCE7}"/>
              </a:ext>
            </a:extLst>
          </p:cNvPr>
          <p:cNvSpPr>
            <a:spLocks noGrp="1"/>
          </p:cNvSpPr>
          <p:nvPr>
            <p:ph type="sldNum" sz="quarter" idx="12"/>
          </p:nvPr>
        </p:nvSpPr>
        <p:spPr/>
        <p:txBody>
          <a:bodyPr/>
          <a:lstStyle/>
          <a:p>
            <a:fld id="{3A98EE3D-8CD1-4C3F-BD1C-C98C9596463C}" type="slidenum">
              <a:rPr lang="en-US" smtClean="0"/>
              <a:pPr/>
              <a:t>32</a:t>
            </a:fld>
            <a:endParaRPr lang="en-US" dirty="0"/>
          </a:p>
        </p:txBody>
      </p:sp>
      <p:sp>
        <p:nvSpPr>
          <p:cNvPr id="6" name="TextBox 5">
            <a:extLst>
              <a:ext uri="{FF2B5EF4-FFF2-40B4-BE49-F238E27FC236}">
                <a16:creationId xmlns="" xmlns:a16="http://schemas.microsoft.com/office/drawing/2014/main" id="{AA25DC15-1214-43F5-8C05-B00BAB38701D}"/>
              </a:ext>
            </a:extLst>
          </p:cNvPr>
          <p:cNvSpPr txBox="1"/>
          <p:nvPr/>
        </p:nvSpPr>
        <p:spPr>
          <a:xfrm>
            <a:off x="1555970" y="3554174"/>
            <a:ext cx="1015406" cy="1477328"/>
          </a:xfrm>
          <a:prstGeom prst="rect">
            <a:avLst/>
          </a:prstGeom>
          <a:noFill/>
        </p:spPr>
        <p:txBody>
          <a:bodyPr wrap="none" rtlCol="0">
            <a:spAutoFit/>
          </a:bodyPr>
          <a:lstStyle/>
          <a:p>
            <a:r>
              <a:rPr lang="en-US" dirty="0"/>
              <a:t>Thread 1</a:t>
            </a:r>
          </a:p>
          <a:p>
            <a:endParaRPr lang="en-US" dirty="0"/>
          </a:p>
          <a:p>
            <a:endParaRPr lang="en-US" dirty="0"/>
          </a:p>
          <a:p>
            <a:endParaRPr lang="en-US" dirty="0"/>
          </a:p>
          <a:p>
            <a:r>
              <a:rPr lang="en-US" dirty="0"/>
              <a:t>Thread 2</a:t>
            </a:r>
            <a:endParaRPr lang="en-CA" dirty="0"/>
          </a:p>
        </p:txBody>
      </p:sp>
      <p:cxnSp>
        <p:nvCxnSpPr>
          <p:cNvPr id="7" name="Straight Arrow Connector 6">
            <a:extLst>
              <a:ext uri="{FF2B5EF4-FFF2-40B4-BE49-F238E27FC236}">
                <a16:creationId xmlns="" xmlns:a16="http://schemas.microsoft.com/office/drawing/2014/main" id="{DCEE0D9F-CD13-4ACE-B713-437E2DBF7652}"/>
              </a:ext>
            </a:extLst>
          </p:cNvPr>
          <p:cNvCxnSpPr/>
          <p:nvPr/>
        </p:nvCxnSpPr>
        <p:spPr>
          <a:xfrm>
            <a:off x="2519836" y="5417875"/>
            <a:ext cx="761534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6C6C86E7-D050-497F-90DF-0113FF192608}"/>
              </a:ext>
            </a:extLst>
          </p:cNvPr>
          <p:cNvSpPr txBox="1"/>
          <p:nvPr/>
        </p:nvSpPr>
        <p:spPr>
          <a:xfrm flipH="1">
            <a:off x="9255683" y="5447096"/>
            <a:ext cx="1164293" cy="369332"/>
          </a:xfrm>
          <a:prstGeom prst="rect">
            <a:avLst/>
          </a:prstGeom>
          <a:noFill/>
        </p:spPr>
        <p:txBody>
          <a:bodyPr wrap="square" rtlCol="0">
            <a:spAutoFit/>
          </a:bodyPr>
          <a:lstStyle/>
          <a:p>
            <a:r>
              <a:rPr lang="en-US" dirty="0"/>
              <a:t>time</a:t>
            </a:r>
            <a:endParaRPr lang="en-CA" dirty="0"/>
          </a:p>
        </p:txBody>
      </p:sp>
      <p:sp>
        <p:nvSpPr>
          <p:cNvPr id="9" name="Rectangle 8">
            <a:extLst>
              <a:ext uri="{FF2B5EF4-FFF2-40B4-BE49-F238E27FC236}">
                <a16:creationId xmlns="" xmlns:a16="http://schemas.microsoft.com/office/drawing/2014/main" id="{0564AC99-16C7-40A3-AA49-214AA0772CA1}"/>
              </a:ext>
            </a:extLst>
          </p:cNvPr>
          <p:cNvSpPr/>
          <p:nvPr/>
        </p:nvSpPr>
        <p:spPr>
          <a:xfrm>
            <a:off x="2896764" y="3572947"/>
            <a:ext cx="1877661" cy="607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Insert(D) </a:t>
            </a:r>
            <a:r>
              <a:rPr lang="en-US" dirty="0">
                <a:sym typeface="Wingdings" panose="05000000000000000000" pitchFamily="2" charset="2"/>
              </a:rPr>
              <a:t> True</a:t>
            </a:r>
            <a:endParaRPr lang="en-CA" dirty="0"/>
          </a:p>
        </p:txBody>
      </p:sp>
      <p:sp>
        <p:nvSpPr>
          <p:cNvPr id="10" name="Rectangle 9">
            <a:extLst>
              <a:ext uri="{FF2B5EF4-FFF2-40B4-BE49-F238E27FC236}">
                <a16:creationId xmlns="" xmlns:a16="http://schemas.microsoft.com/office/drawing/2014/main" id="{18EEDA3E-801D-4675-824E-B0CCD06E632C}"/>
              </a:ext>
            </a:extLst>
          </p:cNvPr>
          <p:cNvSpPr/>
          <p:nvPr/>
        </p:nvSpPr>
        <p:spPr>
          <a:xfrm>
            <a:off x="5388678" y="4375604"/>
            <a:ext cx="1877661" cy="634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Search(D) </a:t>
            </a:r>
            <a:r>
              <a:rPr lang="en-US" dirty="0">
                <a:sym typeface="Wingdings" panose="05000000000000000000" pitchFamily="2" charset="2"/>
              </a:rPr>
              <a:t> False</a:t>
            </a:r>
            <a:endParaRPr lang="en-CA" dirty="0"/>
          </a:p>
        </p:txBody>
      </p:sp>
      <p:sp>
        <p:nvSpPr>
          <p:cNvPr id="14" name="Rectangle 13">
            <a:extLst>
              <a:ext uri="{FF2B5EF4-FFF2-40B4-BE49-F238E27FC236}">
                <a16:creationId xmlns="" xmlns:a16="http://schemas.microsoft.com/office/drawing/2014/main" id="{3E53DD37-125B-4996-81EE-54AE8266ABC1}"/>
              </a:ext>
            </a:extLst>
          </p:cNvPr>
          <p:cNvSpPr/>
          <p:nvPr/>
        </p:nvSpPr>
        <p:spPr>
          <a:xfrm>
            <a:off x="6077019" y="3579266"/>
            <a:ext cx="1794269" cy="6008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Delete(D) </a:t>
            </a:r>
            <a:endParaRPr lang="en-CA" dirty="0"/>
          </a:p>
        </p:txBody>
      </p:sp>
      <p:cxnSp>
        <p:nvCxnSpPr>
          <p:cNvPr id="16" name="Straight Connector 15">
            <a:extLst>
              <a:ext uri="{FF2B5EF4-FFF2-40B4-BE49-F238E27FC236}">
                <a16:creationId xmlns="" xmlns:a16="http://schemas.microsoft.com/office/drawing/2014/main" id="{C8F6082F-06B0-4E1D-B5C0-DDE9AAA694C8}"/>
              </a:ext>
            </a:extLst>
          </p:cNvPr>
          <p:cNvCxnSpPr/>
          <p:nvPr/>
        </p:nvCxnSpPr>
        <p:spPr>
          <a:xfrm>
            <a:off x="7871288" y="3198848"/>
            <a:ext cx="0" cy="2909902"/>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 name="Speech Bubble: Rectangle 4">
            <a:extLst>
              <a:ext uri="{FF2B5EF4-FFF2-40B4-BE49-F238E27FC236}">
                <a16:creationId xmlns="" xmlns:a16="http://schemas.microsoft.com/office/drawing/2014/main" id="{FE80EFF8-D9F1-44D8-9886-17FD81AEA488}"/>
              </a:ext>
            </a:extLst>
          </p:cNvPr>
          <p:cNvSpPr/>
          <p:nvPr/>
        </p:nvSpPr>
        <p:spPr>
          <a:xfrm>
            <a:off x="3835594" y="5613366"/>
            <a:ext cx="3779751" cy="871193"/>
          </a:xfrm>
          <a:prstGeom prst="wedgeRectCallout">
            <a:avLst>
              <a:gd name="adj1" fmla="val 20164"/>
              <a:gd name="adj2" fmla="val -12658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For this to return false, Delete(D) must occur!</a:t>
            </a:r>
            <a:endParaRPr lang="en-CA" sz="2400" dirty="0"/>
          </a:p>
        </p:txBody>
      </p:sp>
      <p:sp>
        <p:nvSpPr>
          <p:cNvPr id="15" name="Title 1">
            <a:extLst>
              <a:ext uri="{FF2B5EF4-FFF2-40B4-BE49-F238E27FC236}">
                <a16:creationId xmlns="" xmlns:a16="http://schemas.microsoft.com/office/drawing/2014/main" id="{3ED136E4-5AFC-49EA-97F6-A1F4116E5DE9}"/>
              </a:ext>
            </a:extLst>
          </p:cNvPr>
          <p:cNvSpPr txBox="1">
            <a:spLocks/>
          </p:cNvSpPr>
          <p:nvPr/>
        </p:nvSpPr>
        <p:spPr>
          <a:xfrm>
            <a:off x="1219200" y="7949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en-US" dirty="0"/>
              <a:t>Background – correctness conditions</a:t>
            </a:r>
            <a:endParaRPr lang="en-CA" dirty="0"/>
          </a:p>
        </p:txBody>
      </p:sp>
    </p:spTree>
    <p:extLst>
      <p:ext uri="{BB962C8B-B14F-4D97-AF65-F5344CB8AC3E}">
        <p14:creationId xmlns:p14="http://schemas.microsoft.com/office/powerpoint/2010/main" val="14031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P spid="10" grpId="0" animBg="1"/>
      <p:bldP spid="1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01D767A-B5D5-4145-B92C-DFCB48A8C515}"/>
              </a:ext>
            </a:extLst>
          </p:cNvPr>
          <p:cNvSpPr>
            <a:spLocks noGrp="1"/>
          </p:cNvSpPr>
          <p:nvPr>
            <p:ph idx="1"/>
          </p:nvPr>
        </p:nvSpPr>
        <p:spPr>
          <a:xfrm>
            <a:off x="913794" y="2166594"/>
            <a:ext cx="10353762" cy="4067646"/>
          </a:xfrm>
        </p:spPr>
        <p:txBody>
          <a:bodyPr>
            <a:normAutofit/>
          </a:bodyPr>
          <a:lstStyle/>
          <a:p>
            <a:r>
              <a:rPr lang="en-US" sz="2400" b="1" u="sng" dirty="0"/>
              <a:t>Strict</a:t>
            </a:r>
            <a:r>
              <a:rPr lang="en-US" sz="2400" b="1" dirty="0"/>
              <a:t> </a:t>
            </a:r>
            <a:r>
              <a:rPr lang="en-US" sz="2400" b="1" dirty="0" err="1"/>
              <a:t>linearizability</a:t>
            </a:r>
            <a:r>
              <a:rPr lang="en-US" sz="2400" b="1" dirty="0" smtClean="0"/>
              <a:t>:</a:t>
            </a:r>
            <a:r>
              <a:rPr lang="en-US" sz="2400" dirty="0" smtClean="0"/>
              <a:t> described as stronger than durable </a:t>
            </a:r>
            <a:r>
              <a:rPr lang="en-US" sz="2400" dirty="0" err="1" smtClean="0"/>
              <a:t>linearizability</a:t>
            </a:r>
            <a:endParaRPr lang="en-US" sz="2400" dirty="0" smtClean="0"/>
          </a:p>
          <a:p>
            <a:r>
              <a:rPr lang="en-US" sz="2400" dirty="0" smtClean="0"/>
              <a:t>Intuition: </a:t>
            </a:r>
            <a:r>
              <a:rPr lang="en-US" sz="2400" dirty="0"/>
              <a:t>operations must </a:t>
            </a:r>
            <a:r>
              <a:rPr lang="en-US" sz="2400" dirty="0" smtClean="0"/>
              <a:t>take </a:t>
            </a:r>
            <a:r>
              <a:rPr lang="en-US" sz="2400" dirty="0"/>
              <a:t>effect </a:t>
            </a:r>
            <a:r>
              <a:rPr lang="en-US" sz="2400" b="1" u="sng" dirty="0"/>
              <a:t>before</a:t>
            </a:r>
            <a:r>
              <a:rPr lang="en-US" sz="2400" b="1" dirty="0"/>
              <a:t> </a:t>
            </a:r>
            <a:r>
              <a:rPr lang="en-US" sz="2400" dirty="0"/>
              <a:t>the </a:t>
            </a:r>
            <a:r>
              <a:rPr lang="en-US" sz="2400" dirty="0" smtClean="0"/>
              <a:t>crash or not at all</a:t>
            </a:r>
            <a:endParaRPr lang="en-US" sz="2400" dirty="0"/>
          </a:p>
          <a:p>
            <a:pPr lvl="1"/>
            <a:r>
              <a:rPr lang="en-US" sz="2000" dirty="0" smtClean="0"/>
              <a:t>No </a:t>
            </a:r>
            <a:r>
              <a:rPr lang="en-US" sz="2000" dirty="0"/>
              <a:t>“rewriting history</a:t>
            </a:r>
            <a:r>
              <a:rPr lang="en-US" sz="2000" dirty="0" smtClean="0"/>
              <a:t>”</a:t>
            </a:r>
          </a:p>
          <a:p>
            <a:r>
              <a:rPr lang="en-US" sz="2200" dirty="0" smtClean="0"/>
              <a:t>Intended to enforce </a:t>
            </a:r>
            <a:r>
              <a:rPr lang="en-US" sz="2200" b="1" dirty="0" smtClean="0"/>
              <a:t>limited effect</a:t>
            </a:r>
          </a:p>
          <a:p>
            <a:pPr lvl="1"/>
            <a:r>
              <a:rPr lang="en-US" sz="2000" dirty="0" smtClean="0"/>
              <a:t>Operation must take effect within some limited amount of time after it is invoked</a:t>
            </a:r>
            <a:endParaRPr lang="en-US" sz="2000" dirty="0"/>
          </a:p>
        </p:txBody>
      </p:sp>
      <p:sp>
        <p:nvSpPr>
          <p:cNvPr id="4" name="Slide Number Placeholder 3">
            <a:extLst>
              <a:ext uri="{FF2B5EF4-FFF2-40B4-BE49-F238E27FC236}">
                <a16:creationId xmlns="" xmlns:a16="http://schemas.microsoft.com/office/drawing/2014/main" id="{28879698-3C19-495D-A128-084DF843CCE7}"/>
              </a:ext>
            </a:extLst>
          </p:cNvPr>
          <p:cNvSpPr>
            <a:spLocks noGrp="1"/>
          </p:cNvSpPr>
          <p:nvPr>
            <p:ph type="sldNum" sz="quarter" idx="12"/>
          </p:nvPr>
        </p:nvSpPr>
        <p:spPr/>
        <p:txBody>
          <a:bodyPr/>
          <a:lstStyle/>
          <a:p>
            <a:fld id="{3A98EE3D-8CD1-4C3F-BD1C-C98C9596463C}" type="slidenum">
              <a:rPr lang="en-US" smtClean="0"/>
              <a:pPr/>
              <a:t>33</a:t>
            </a:fld>
            <a:endParaRPr lang="en-US" dirty="0"/>
          </a:p>
        </p:txBody>
      </p:sp>
      <p:sp>
        <p:nvSpPr>
          <p:cNvPr id="6" name="Title 1">
            <a:extLst>
              <a:ext uri="{FF2B5EF4-FFF2-40B4-BE49-F238E27FC236}">
                <a16:creationId xmlns="" xmlns:a16="http://schemas.microsoft.com/office/drawing/2014/main" id="{3ED136E4-5AFC-49EA-97F6-A1F4116E5DE9}"/>
              </a:ext>
            </a:extLst>
          </p:cNvPr>
          <p:cNvSpPr txBox="1">
            <a:spLocks/>
          </p:cNvSpPr>
          <p:nvPr/>
        </p:nvSpPr>
        <p:spPr>
          <a:xfrm>
            <a:off x="1219200" y="7949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en-US" dirty="0"/>
              <a:t>Background – correctness conditions</a:t>
            </a:r>
            <a:endParaRPr lang="en-CA" dirty="0"/>
          </a:p>
        </p:txBody>
      </p:sp>
    </p:spTree>
    <p:extLst>
      <p:ext uri="{BB962C8B-B14F-4D97-AF65-F5344CB8AC3E}">
        <p14:creationId xmlns:p14="http://schemas.microsoft.com/office/powerpoint/2010/main" val="4293095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597116-8126-4D8B-A9FA-9DE4C27FBB6F}"/>
              </a:ext>
            </a:extLst>
          </p:cNvPr>
          <p:cNvSpPr>
            <a:spLocks noGrp="1"/>
          </p:cNvSpPr>
          <p:nvPr>
            <p:ph type="title"/>
          </p:nvPr>
        </p:nvSpPr>
        <p:spPr/>
        <p:txBody>
          <a:bodyPr/>
          <a:lstStyle/>
          <a:p>
            <a:r>
              <a:rPr lang="en-US" dirty="0"/>
              <a:t>Need for </a:t>
            </a:r>
            <a:r>
              <a:rPr lang="en-US" dirty="0" smtClean="0"/>
              <a:t>explicit persistence</a:t>
            </a:r>
            <a:endParaRPr lang="en-CA" dirty="0"/>
          </a:p>
        </p:txBody>
      </p:sp>
      <p:sp>
        <p:nvSpPr>
          <p:cNvPr id="4" name="Slide Number Placeholder 3">
            <a:extLst>
              <a:ext uri="{FF2B5EF4-FFF2-40B4-BE49-F238E27FC236}">
                <a16:creationId xmlns="" xmlns:a16="http://schemas.microsoft.com/office/drawing/2014/main" id="{1259EC88-1E81-4857-9DA0-1BE93A346B28}"/>
              </a:ext>
            </a:extLst>
          </p:cNvPr>
          <p:cNvSpPr>
            <a:spLocks noGrp="1"/>
          </p:cNvSpPr>
          <p:nvPr>
            <p:ph type="sldNum" sz="quarter" idx="12"/>
          </p:nvPr>
        </p:nvSpPr>
        <p:spPr/>
        <p:txBody>
          <a:bodyPr/>
          <a:lstStyle/>
          <a:p>
            <a:fld id="{3A98EE3D-8CD1-4C3F-BD1C-C98C9596463C}" type="slidenum">
              <a:rPr lang="en-US" smtClean="0"/>
              <a:pPr/>
              <a:t>4</a:t>
            </a:fld>
            <a:endParaRPr lang="en-US" dirty="0"/>
          </a:p>
        </p:txBody>
      </p:sp>
      <p:sp>
        <p:nvSpPr>
          <p:cNvPr id="5" name="Rectangle 4">
            <a:extLst>
              <a:ext uri="{FF2B5EF4-FFF2-40B4-BE49-F238E27FC236}">
                <a16:creationId xmlns="" xmlns:a16="http://schemas.microsoft.com/office/drawing/2014/main" id="{6AF0F37A-F55A-496B-A603-3A564F4CC7F6}"/>
              </a:ext>
            </a:extLst>
          </p:cNvPr>
          <p:cNvSpPr/>
          <p:nvPr/>
        </p:nvSpPr>
        <p:spPr>
          <a:xfrm>
            <a:off x="2271750" y="2612840"/>
            <a:ext cx="718458" cy="62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endParaRPr lang="en-CA" sz="2800" dirty="0"/>
          </a:p>
        </p:txBody>
      </p:sp>
      <p:sp>
        <p:nvSpPr>
          <p:cNvPr id="8" name="Rectangle 7">
            <a:extLst>
              <a:ext uri="{FF2B5EF4-FFF2-40B4-BE49-F238E27FC236}">
                <a16:creationId xmlns="" xmlns:a16="http://schemas.microsoft.com/office/drawing/2014/main" id="{FD6AAA5E-00F8-4C2E-881B-88E960DAA64B}"/>
              </a:ext>
            </a:extLst>
          </p:cNvPr>
          <p:cNvSpPr/>
          <p:nvPr/>
        </p:nvSpPr>
        <p:spPr>
          <a:xfrm>
            <a:off x="4280164" y="2618282"/>
            <a:ext cx="718458" cy="62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a:t>
            </a:r>
            <a:endParaRPr lang="en-CA" sz="2800" dirty="0"/>
          </a:p>
        </p:txBody>
      </p:sp>
      <p:sp>
        <p:nvSpPr>
          <p:cNvPr id="9" name="Rectangle 8">
            <a:extLst>
              <a:ext uri="{FF2B5EF4-FFF2-40B4-BE49-F238E27FC236}">
                <a16:creationId xmlns="" xmlns:a16="http://schemas.microsoft.com/office/drawing/2014/main" id="{529733F9-99C7-4559-8731-F0216DF009E7}"/>
              </a:ext>
            </a:extLst>
          </p:cNvPr>
          <p:cNvSpPr/>
          <p:nvPr/>
        </p:nvSpPr>
        <p:spPr>
          <a:xfrm>
            <a:off x="8950135" y="2612839"/>
            <a:ext cx="718458" cy="62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a:t>
            </a:r>
            <a:endParaRPr lang="en-CA" sz="2800" dirty="0"/>
          </a:p>
        </p:txBody>
      </p:sp>
      <p:cxnSp>
        <p:nvCxnSpPr>
          <p:cNvPr id="12" name="Straight Arrow Connector 11">
            <a:extLst>
              <a:ext uri="{FF2B5EF4-FFF2-40B4-BE49-F238E27FC236}">
                <a16:creationId xmlns="" xmlns:a16="http://schemas.microsoft.com/office/drawing/2014/main" id="{FA93107C-F9D0-4562-A37B-4737397D8C28}"/>
              </a:ext>
            </a:extLst>
          </p:cNvPr>
          <p:cNvCxnSpPr>
            <a:stCxn id="5" idx="3"/>
            <a:endCxn id="8" idx="1"/>
          </p:cNvCxnSpPr>
          <p:nvPr/>
        </p:nvCxnSpPr>
        <p:spPr>
          <a:xfrm>
            <a:off x="2990208" y="2923083"/>
            <a:ext cx="1289956" cy="54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 xmlns:a16="http://schemas.microsoft.com/office/drawing/2014/main" id="{7D956D1E-7B34-4E95-B198-7F7E49222C36}"/>
              </a:ext>
            </a:extLst>
          </p:cNvPr>
          <p:cNvCxnSpPr>
            <a:cxnSpLocks/>
            <a:stCxn id="8" idx="3"/>
            <a:endCxn id="9" idx="1"/>
          </p:cNvCxnSpPr>
          <p:nvPr/>
        </p:nvCxnSpPr>
        <p:spPr>
          <a:xfrm flipV="1">
            <a:off x="4998622" y="2923082"/>
            <a:ext cx="3951513" cy="544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 xmlns:a16="http://schemas.microsoft.com/office/drawing/2014/main" id="{9FF97527-7BEC-4D18-8AF7-896754FA09C0}"/>
              </a:ext>
            </a:extLst>
          </p:cNvPr>
          <p:cNvCxnSpPr>
            <a:cxnSpLocks/>
            <a:stCxn id="9" idx="3"/>
          </p:cNvCxnSpPr>
          <p:nvPr/>
        </p:nvCxnSpPr>
        <p:spPr>
          <a:xfrm>
            <a:off x="9668593" y="2923082"/>
            <a:ext cx="129925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 xmlns:a16="http://schemas.microsoft.com/office/drawing/2014/main" id="{395E8A4A-94C5-44D7-8E0D-763806E84571}"/>
              </a:ext>
            </a:extLst>
          </p:cNvPr>
          <p:cNvSpPr txBox="1"/>
          <p:nvPr/>
        </p:nvSpPr>
        <p:spPr>
          <a:xfrm>
            <a:off x="11103920" y="2346139"/>
            <a:ext cx="675185" cy="830997"/>
          </a:xfrm>
          <a:prstGeom prst="rect">
            <a:avLst/>
          </a:prstGeom>
          <a:noFill/>
        </p:spPr>
        <p:txBody>
          <a:bodyPr wrap="none" rtlCol="0">
            <a:spAutoFit/>
          </a:bodyPr>
          <a:lstStyle/>
          <a:p>
            <a:r>
              <a:rPr lang="en-US" sz="4800" b="1" dirty="0"/>
              <a:t>…</a:t>
            </a:r>
            <a:endParaRPr lang="en-CA" sz="4800" b="1" dirty="0"/>
          </a:p>
        </p:txBody>
      </p:sp>
      <p:sp>
        <p:nvSpPr>
          <p:cNvPr id="19" name="TextBox 18">
            <a:extLst>
              <a:ext uri="{FF2B5EF4-FFF2-40B4-BE49-F238E27FC236}">
                <a16:creationId xmlns="" xmlns:a16="http://schemas.microsoft.com/office/drawing/2014/main" id="{62A6BB18-6FFC-491D-8425-28AA2D3B1CA6}"/>
              </a:ext>
            </a:extLst>
          </p:cNvPr>
          <p:cNvSpPr txBox="1"/>
          <p:nvPr/>
        </p:nvSpPr>
        <p:spPr>
          <a:xfrm>
            <a:off x="480673" y="2322916"/>
            <a:ext cx="1655005" cy="1200329"/>
          </a:xfrm>
          <a:prstGeom prst="rect">
            <a:avLst/>
          </a:prstGeom>
          <a:noFill/>
        </p:spPr>
        <p:txBody>
          <a:bodyPr wrap="none" rtlCol="0">
            <a:spAutoFit/>
          </a:bodyPr>
          <a:lstStyle/>
          <a:p>
            <a:pPr algn="ctr"/>
            <a:r>
              <a:rPr lang="en-US" sz="2400" b="1" dirty="0"/>
              <a:t>Contents of</a:t>
            </a:r>
          </a:p>
          <a:p>
            <a:pPr algn="ctr"/>
            <a:r>
              <a:rPr lang="en-US" sz="2400" b="1" u="sng" dirty="0"/>
              <a:t>volatile</a:t>
            </a:r>
          </a:p>
          <a:p>
            <a:pPr algn="ctr"/>
            <a:r>
              <a:rPr lang="en-US" sz="2400" b="1" dirty="0"/>
              <a:t>memory:</a:t>
            </a:r>
            <a:endParaRPr lang="en-CA" sz="2400" b="1" dirty="0"/>
          </a:p>
        </p:txBody>
      </p:sp>
      <p:sp>
        <p:nvSpPr>
          <p:cNvPr id="20" name="TextBox 19">
            <a:extLst>
              <a:ext uri="{FF2B5EF4-FFF2-40B4-BE49-F238E27FC236}">
                <a16:creationId xmlns="" xmlns:a16="http://schemas.microsoft.com/office/drawing/2014/main" id="{D3397899-5D67-41E1-A8B6-CFFE6CA89EBC}"/>
              </a:ext>
            </a:extLst>
          </p:cNvPr>
          <p:cNvSpPr txBox="1"/>
          <p:nvPr/>
        </p:nvSpPr>
        <p:spPr>
          <a:xfrm>
            <a:off x="480672" y="3934142"/>
            <a:ext cx="1655005" cy="1200329"/>
          </a:xfrm>
          <a:prstGeom prst="rect">
            <a:avLst/>
          </a:prstGeom>
          <a:noFill/>
        </p:spPr>
        <p:txBody>
          <a:bodyPr wrap="none" rtlCol="0">
            <a:spAutoFit/>
          </a:bodyPr>
          <a:lstStyle/>
          <a:p>
            <a:pPr algn="ctr"/>
            <a:r>
              <a:rPr lang="en-US" sz="2400" b="1" dirty="0"/>
              <a:t>Contents of</a:t>
            </a:r>
          </a:p>
          <a:p>
            <a:pPr algn="ctr"/>
            <a:r>
              <a:rPr lang="en-US" sz="2400" b="1" u="sng" dirty="0"/>
              <a:t>persistent</a:t>
            </a:r>
          </a:p>
          <a:p>
            <a:pPr algn="ctr"/>
            <a:r>
              <a:rPr lang="en-US" sz="2400" b="1" dirty="0"/>
              <a:t>memory:</a:t>
            </a:r>
            <a:endParaRPr lang="en-CA" sz="2400" b="1" dirty="0"/>
          </a:p>
        </p:txBody>
      </p:sp>
      <p:sp>
        <p:nvSpPr>
          <p:cNvPr id="21" name="Rectangle 20">
            <a:extLst>
              <a:ext uri="{FF2B5EF4-FFF2-40B4-BE49-F238E27FC236}">
                <a16:creationId xmlns="" xmlns:a16="http://schemas.microsoft.com/office/drawing/2014/main" id="{3498A6D4-9CFD-41CF-AB16-070EC18869E6}"/>
              </a:ext>
            </a:extLst>
          </p:cNvPr>
          <p:cNvSpPr/>
          <p:nvPr/>
        </p:nvSpPr>
        <p:spPr>
          <a:xfrm>
            <a:off x="2291442" y="4200843"/>
            <a:ext cx="718458" cy="62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endParaRPr lang="en-CA" sz="2800" dirty="0"/>
          </a:p>
        </p:txBody>
      </p:sp>
      <p:sp>
        <p:nvSpPr>
          <p:cNvPr id="22" name="Rectangle 21">
            <a:extLst>
              <a:ext uri="{FF2B5EF4-FFF2-40B4-BE49-F238E27FC236}">
                <a16:creationId xmlns="" xmlns:a16="http://schemas.microsoft.com/office/drawing/2014/main" id="{7BA553C2-D7FF-4ED0-83F1-E1F54FF71F3F}"/>
              </a:ext>
            </a:extLst>
          </p:cNvPr>
          <p:cNvSpPr/>
          <p:nvPr/>
        </p:nvSpPr>
        <p:spPr>
          <a:xfrm>
            <a:off x="4299856" y="4206285"/>
            <a:ext cx="718458" cy="62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a:t>
            </a:r>
            <a:endParaRPr lang="en-CA" sz="2800" dirty="0"/>
          </a:p>
        </p:txBody>
      </p:sp>
      <p:sp>
        <p:nvSpPr>
          <p:cNvPr id="23" name="Rectangle 22">
            <a:extLst>
              <a:ext uri="{FF2B5EF4-FFF2-40B4-BE49-F238E27FC236}">
                <a16:creationId xmlns="" xmlns:a16="http://schemas.microsoft.com/office/drawing/2014/main" id="{C6C0CEB3-C2BE-4407-A345-CB7C42B094EF}"/>
              </a:ext>
            </a:extLst>
          </p:cNvPr>
          <p:cNvSpPr/>
          <p:nvPr/>
        </p:nvSpPr>
        <p:spPr>
          <a:xfrm>
            <a:off x="8969827" y="4200842"/>
            <a:ext cx="718458" cy="62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a:t>
            </a:r>
            <a:endParaRPr lang="en-CA" sz="2800" dirty="0"/>
          </a:p>
        </p:txBody>
      </p:sp>
      <p:cxnSp>
        <p:nvCxnSpPr>
          <p:cNvPr id="24" name="Straight Arrow Connector 23">
            <a:extLst>
              <a:ext uri="{FF2B5EF4-FFF2-40B4-BE49-F238E27FC236}">
                <a16:creationId xmlns="" xmlns:a16="http://schemas.microsoft.com/office/drawing/2014/main" id="{49EA6099-4F44-41DC-AE3D-84B943992AC3}"/>
              </a:ext>
            </a:extLst>
          </p:cNvPr>
          <p:cNvCxnSpPr>
            <a:stCxn id="21" idx="3"/>
            <a:endCxn id="22" idx="1"/>
          </p:cNvCxnSpPr>
          <p:nvPr/>
        </p:nvCxnSpPr>
        <p:spPr>
          <a:xfrm>
            <a:off x="3009900" y="4511086"/>
            <a:ext cx="1289956" cy="54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 xmlns:a16="http://schemas.microsoft.com/office/drawing/2014/main" id="{EA5C4D3D-FA4A-4087-B1F8-BDA1BBDEFAFE}"/>
              </a:ext>
            </a:extLst>
          </p:cNvPr>
          <p:cNvCxnSpPr>
            <a:cxnSpLocks/>
            <a:stCxn id="22" idx="3"/>
            <a:endCxn id="23" idx="1"/>
          </p:cNvCxnSpPr>
          <p:nvPr/>
        </p:nvCxnSpPr>
        <p:spPr>
          <a:xfrm flipV="1">
            <a:off x="5018314" y="4511085"/>
            <a:ext cx="3951513" cy="544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 xmlns:a16="http://schemas.microsoft.com/office/drawing/2014/main" id="{09594932-E413-4109-91AF-C96A4E294FBC}"/>
              </a:ext>
            </a:extLst>
          </p:cNvPr>
          <p:cNvCxnSpPr>
            <a:cxnSpLocks/>
            <a:stCxn id="23" idx="3"/>
          </p:cNvCxnSpPr>
          <p:nvPr/>
        </p:nvCxnSpPr>
        <p:spPr>
          <a:xfrm>
            <a:off x="9688285" y="4511085"/>
            <a:ext cx="129925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 xmlns:a16="http://schemas.microsoft.com/office/drawing/2014/main" id="{C9820658-E9B7-4B73-BBF8-354E157EAEA0}"/>
              </a:ext>
            </a:extLst>
          </p:cNvPr>
          <p:cNvSpPr txBox="1"/>
          <p:nvPr/>
        </p:nvSpPr>
        <p:spPr>
          <a:xfrm>
            <a:off x="11123612" y="3934142"/>
            <a:ext cx="675185" cy="830997"/>
          </a:xfrm>
          <a:prstGeom prst="rect">
            <a:avLst/>
          </a:prstGeom>
          <a:noFill/>
        </p:spPr>
        <p:txBody>
          <a:bodyPr wrap="none" rtlCol="0">
            <a:spAutoFit/>
          </a:bodyPr>
          <a:lstStyle/>
          <a:p>
            <a:r>
              <a:rPr lang="en-US" sz="4800" b="1" dirty="0"/>
              <a:t>…</a:t>
            </a:r>
            <a:endParaRPr lang="en-CA" sz="4800" b="1" dirty="0"/>
          </a:p>
        </p:txBody>
      </p:sp>
      <p:sp>
        <p:nvSpPr>
          <p:cNvPr id="28" name="Rectangle 27">
            <a:extLst>
              <a:ext uri="{FF2B5EF4-FFF2-40B4-BE49-F238E27FC236}">
                <a16:creationId xmlns="" xmlns:a16="http://schemas.microsoft.com/office/drawing/2014/main" id="{E0B9DBB8-B7C2-402A-A017-A1961FFEF8D1}"/>
              </a:ext>
            </a:extLst>
          </p:cNvPr>
          <p:cNvSpPr/>
          <p:nvPr/>
        </p:nvSpPr>
        <p:spPr>
          <a:xfrm>
            <a:off x="6615149" y="2035896"/>
            <a:ext cx="718458" cy="62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D</a:t>
            </a:r>
            <a:endParaRPr lang="en-CA" sz="2800" dirty="0"/>
          </a:p>
        </p:txBody>
      </p:sp>
      <p:cxnSp>
        <p:nvCxnSpPr>
          <p:cNvPr id="30" name="Straight Arrow Connector 29">
            <a:extLst>
              <a:ext uri="{FF2B5EF4-FFF2-40B4-BE49-F238E27FC236}">
                <a16:creationId xmlns="" xmlns:a16="http://schemas.microsoft.com/office/drawing/2014/main" id="{269F4EE9-182D-4B87-90BD-435762235120}"/>
              </a:ext>
            </a:extLst>
          </p:cNvPr>
          <p:cNvCxnSpPr>
            <a:stCxn id="8" idx="3"/>
            <a:endCxn id="28" idx="1"/>
          </p:cNvCxnSpPr>
          <p:nvPr/>
        </p:nvCxnSpPr>
        <p:spPr>
          <a:xfrm flipV="1">
            <a:off x="4998622" y="2346139"/>
            <a:ext cx="1616527" cy="58238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 xmlns:a16="http://schemas.microsoft.com/office/drawing/2014/main" id="{2635B92B-754F-4DCF-9A59-26FC0C571B72}"/>
              </a:ext>
            </a:extLst>
          </p:cNvPr>
          <p:cNvCxnSpPr>
            <a:cxnSpLocks/>
            <a:stCxn id="28" idx="3"/>
            <a:endCxn id="9" idx="1"/>
          </p:cNvCxnSpPr>
          <p:nvPr/>
        </p:nvCxnSpPr>
        <p:spPr>
          <a:xfrm>
            <a:off x="7333607" y="2346139"/>
            <a:ext cx="1616528" cy="57694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 xmlns:a16="http://schemas.microsoft.com/office/drawing/2014/main" id="{EF3EC461-A3E7-4E98-AA50-6A9B8785D709}"/>
              </a:ext>
            </a:extLst>
          </p:cNvPr>
          <p:cNvSpPr txBox="1"/>
          <p:nvPr/>
        </p:nvSpPr>
        <p:spPr>
          <a:xfrm>
            <a:off x="6161327" y="1688336"/>
            <a:ext cx="1589281" cy="369332"/>
          </a:xfrm>
          <a:prstGeom prst="rect">
            <a:avLst/>
          </a:prstGeom>
          <a:noFill/>
        </p:spPr>
        <p:txBody>
          <a:bodyPr wrap="none" rtlCol="0">
            <a:spAutoFit/>
          </a:bodyPr>
          <a:lstStyle/>
          <a:p>
            <a:r>
              <a:rPr lang="en-US" dirty="0"/>
              <a:t>address 0x8000</a:t>
            </a:r>
            <a:endParaRPr lang="en-CA" dirty="0"/>
          </a:p>
        </p:txBody>
      </p:sp>
      <p:cxnSp>
        <p:nvCxnSpPr>
          <p:cNvPr id="36" name="Straight Arrow Connector 35">
            <a:extLst>
              <a:ext uri="{FF2B5EF4-FFF2-40B4-BE49-F238E27FC236}">
                <a16:creationId xmlns="" xmlns:a16="http://schemas.microsoft.com/office/drawing/2014/main" id="{AB3EDD3E-F0D6-4847-8859-8E437AB3F976}"/>
              </a:ext>
            </a:extLst>
          </p:cNvPr>
          <p:cNvCxnSpPr/>
          <p:nvPr/>
        </p:nvCxnSpPr>
        <p:spPr>
          <a:xfrm flipV="1">
            <a:off x="4998622" y="3939712"/>
            <a:ext cx="1616527" cy="58238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 xmlns:a16="http://schemas.microsoft.com/office/drawing/2014/main" id="{8A4C86AF-721D-4C4B-BD1E-45632C53E728}"/>
              </a:ext>
            </a:extLst>
          </p:cNvPr>
          <p:cNvSpPr txBox="1"/>
          <p:nvPr/>
        </p:nvSpPr>
        <p:spPr>
          <a:xfrm>
            <a:off x="6199429" y="3564810"/>
            <a:ext cx="1589281" cy="369332"/>
          </a:xfrm>
          <a:prstGeom prst="rect">
            <a:avLst/>
          </a:prstGeom>
          <a:noFill/>
        </p:spPr>
        <p:txBody>
          <a:bodyPr wrap="none" rtlCol="0">
            <a:spAutoFit/>
          </a:bodyPr>
          <a:lstStyle/>
          <a:p>
            <a:r>
              <a:rPr lang="en-US" dirty="0"/>
              <a:t>address 0x8000</a:t>
            </a:r>
            <a:endParaRPr lang="en-CA" dirty="0"/>
          </a:p>
        </p:txBody>
      </p:sp>
      <p:sp>
        <p:nvSpPr>
          <p:cNvPr id="38" name="Explosion: 14 Points 37">
            <a:extLst>
              <a:ext uri="{FF2B5EF4-FFF2-40B4-BE49-F238E27FC236}">
                <a16:creationId xmlns="" xmlns:a16="http://schemas.microsoft.com/office/drawing/2014/main" id="{2F4D2C70-6FBD-4E64-9529-6A0E9B3BD753}"/>
              </a:ext>
            </a:extLst>
          </p:cNvPr>
          <p:cNvSpPr/>
          <p:nvPr/>
        </p:nvSpPr>
        <p:spPr>
          <a:xfrm>
            <a:off x="3948790" y="4736432"/>
            <a:ext cx="6014357" cy="1275665"/>
          </a:xfrm>
          <a:prstGeom prst="irregularSeal2">
            <a:avLst/>
          </a:prstGeom>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ctr"/>
            <a:r>
              <a:rPr lang="en-US" sz="2800" dirty="0"/>
              <a:t>Power failure</a:t>
            </a:r>
            <a:endParaRPr lang="en-CA" sz="2800" dirty="0"/>
          </a:p>
        </p:txBody>
      </p:sp>
      <p:sp>
        <p:nvSpPr>
          <p:cNvPr id="39" name="TextBox 38">
            <a:extLst>
              <a:ext uri="{FF2B5EF4-FFF2-40B4-BE49-F238E27FC236}">
                <a16:creationId xmlns="" xmlns:a16="http://schemas.microsoft.com/office/drawing/2014/main" id="{62163543-0DAE-4261-AFBE-B75C5CC61AB1}"/>
              </a:ext>
            </a:extLst>
          </p:cNvPr>
          <p:cNvSpPr txBox="1"/>
          <p:nvPr/>
        </p:nvSpPr>
        <p:spPr>
          <a:xfrm>
            <a:off x="3654878" y="6047335"/>
            <a:ext cx="6481454" cy="369332"/>
          </a:xfrm>
          <a:prstGeom prst="rect">
            <a:avLst/>
          </a:prstGeom>
          <a:noFill/>
        </p:spPr>
        <p:txBody>
          <a:bodyPr wrap="none" rtlCol="0">
            <a:spAutoFit/>
          </a:bodyPr>
          <a:lstStyle/>
          <a:p>
            <a:r>
              <a:rPr lang="en-US" dirty="0"/>
              <a:t>Must flush contents of D and </a:t>
            </a:r>
            <a:r>
              <a:rPr lang="en-US" b="1" dirty="0"/>
              <a:t>fence</a:t>
            </a:r>
            <a:r>
              <a:rPr lang="en-US" dirty="0"/>
              <a:t> before changing B’s next pointer!</a:t>
            </a:r>
            <a:endParaRPr lang="en-CA" dirty="0"/>
          </a:p>
        </p:txBody>
      </p:sp>
    </p:spTree>
    <p:extLst>
      <p:ext uri="{BB962C8B-B14F-4D97-AF65-F5344CB8AC3E}">
        <p14:creationId xmlns:p14="http://schemas.microsoft.com/office/powerpoint/2010/main" val="314359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par>
                                <p:cTn id="17" presetID="10"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500"/>
                                        <p:tgtEl>
                                          <p:spTgt spid="13"/>
                                        </p:tgtEl>
                                      </p:cBhvr>
                                    </p:animEffect>
                                    <p:set>
                                      <p:cBhvr>
                                        <p:cTn id="44" dur="1" fill="hold">
                                          <p:stCondLst>
                                            <p:cond delay="499"/>
                                          </p:stCondLst>
                                        </p:cTn>
                                        <p:tgtEl>
                                          <p:spTgt spid="1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500"/>
                                        <p:tgtEl>
                                          <p:spTgt spid="25"/>
                                        </p:tgtEl>
                                      </p:cBhvr>
                                    </p:animEffect>
                                    <p:set>
                                      <p:cBhvr>
                                        <p:cTn id="54" dur="1" fill="hold">
                                          <p:stCondLst>
                                            <p:cond delay="499"/>
                                          </p:stCondLst>
                                        </p:cTn>
                                        <p:tgtEl>
                                          <p:spTgt spid="2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500"/>
                                        <p:tgtEl>
                                          <p:spTgt spid="3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500"/>
                                        <p:tgtEl>
                                          <p:spTgt spid="37"/>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anim calcmode="lin" valueType="num">
                                      <p:cBhvr additive="base">
                                        <p:cTn id="67" dur="250" fill="hold"/>
                                        <p:tgtEl>
                                          <p:spTgt spid="38"/>
                                        </p:tgtEl>
                                        <p:attrNameLst>
                                          <p:attrName>ppt_x</p:attrName>
                                        </p:attrNameLst>
                                      </p:cBhvr>
                                      <p:tavLst>
                                        <p:tav tm="0">
                                          <p:val>
                                            <p:strVal val="#ppt_x"/>
                                          </p:val>
                                        </p:tav>
                                        <p:tav tm="100000">
                                          <p:val>
                                            <p:strVal val="#ppt_x"/>
                                          </p:val>
                                        </p:tav>
                                      </p:tavLst>
                                    </p:anim>
                                    <p:anim calcmode="lin" valueType="num">
                                      <p:cBhvr additive="base">
                                        <p:cTn id="68" dur="25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fade">
                                      <p:cBhvr>
                                        <p:cTn id="7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2" grpId="0" animBg="1"/>
      <p:bldP spid="23" grpId="0" animBg="1"/>
      <p:bldP spid="27" grpId="0"/>
      <p:bldP spid="28" grpId="0" animBg="1"/>
      <p:bldP spid="35" grpId="0"/>
      <p:bldP spid="37" grpId="0"/>
      <p:bldP spid="38" grpId="0" animBg="1"/>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Persistent Sets</a:t>
            </a:r>
            <a:endParaRPr lang="en-CA" dirty="0"/>
          </a:p>
        </p:txBody>
      </p:sp>
      <p:sp>
        <p:nvSpPr>
          <p:cNvPr id="3" name="Content Placeholder 2"/>
          <p:cNvSpPr>
            <a:spLocks noGrp="1"/>
          </p:cNvSpPr>
          <p:nvPr>
            <p:ph idx="1"/>
          </p:nvPr>
        </p:nvSpPr>
        <p:spPr/>
        <p:txBody>
          <a:bodyPr>
            <a:normAutofit fontScale="92500"/>
          </a:bodyPr>
          <a:lstStyle/>
          <a:p>
            <a:r>
              <a:rPr lang="en-CA" sz="2800" dirty="0" smtClean="0"/>
              <a:t>How many flushes and </a:t>
            </a:r>
            <a:r>
              <a:rPr lang="en-CA" sz="2800" dirty="0" err="1" smtClean="0"/>
              <a:t>pfences</a:t>
            </a:r>
            <a:r>
              <a:rPr lang="en-CA" sz="2800" dirty="0" smtClean="0"/>
              <a:t> are required to implement persistent sets?</a:t>
            </a:r>
          </a:p>
          <a:p>
            <a:r>
              <a:rPr lang="en-CA" sz="2800" dirty="0" smtClean="0"/>
              <a:t>Are </a:t>
            </a:r>
            <a:r>
              <a:rPr lang="en-CA" sz="2800" dirty="0"/>
              <a:t>all required flushes and </a:t>
            </a:r>
            <a:r>
              <a:rPr lang="en-CA" sz="2800" dirty="0" err="1"/>
              <a:t>pfences</a:t>
            </a:r>
            <a:r>
              <a:rPr lang="en-CA" sz="2800" dirty="0"/>
              <a:t> useful</a:t>
            </a:r>
            <a:r>
              <a:rPr lang="en-CA" sz="2800" dirty="0" smtClean="0"/>
              <a:t>?</a:t>
            </a:r>
          </a:p>
          <a:p>
            <a:r>
              <a:rPr lang="en-US" sz="2800" dirty="0" smtClean="0"/>
              <a:t>How </a:t>
            </a:r>
            <a:r>
              <a:rPr lang="en-US" sz="2800" dirty="0"/>
              <a:t>fast can we recover after a </a:t>
            </a:r>
            <a:r>
              <a:rPr lang="en-US" sz="2800" dirty="0" smtClean="0"/>
              <a:t>crash?</a:t>
            </a:r>
            <a:endParaRPr lang="en-CA" sz="2800" dirty="0"/>
          </a:p>
          <a:p>
            <a:endParaRPr lang="en-CA" sz="2800" dirty="0"/>
          </a:p>
          <a:p>
            <a:r>
              <a:rPr lang="en-CA" sz="2800" b="1" dirty="0"/>
              <a:t>Do the answers differ based on the correctness condition?</a:t>
            </a:r>
          </a:p>
          <a:p>
            <a:r>
              <a:rPr lang="en-CA" sz="2800" b="1" dirty="0"/>
              <a:t>Do the answers differ based on the progress condition?</a:t>
            </a:r>
          </a:p>
          <a:p>
            <a:endParaRPr lang="en-CA"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5</a:t>
            </a:fld>
            <a:endParaRPr lang="en-US"/>
          </a:p>
        </p:txBody>
      </p:sp>
    </p:spTree>
    <p:extLst>
      <p:ext uri="{BB962C8B-B14F-4D97-AF65-F5344CB8AC3E}">
        <p14:creationId xmlns:p14="http://schemas.microsoft.com/office/powerpoint/2010/main" val="2123182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5D5BE4-E431-1980-267A-16DF79B53252}"/>
              </a:ext>
            </a:extLst>
          </p:cNvPr>
          <p:cNvSpPr>
            <a:spLocks noGrp="1"/>
          </p:cNvSpPr>
          <p:nvPr>
            <p:ph type="title"/>
          </p:nvPr>
        </p:nvSpPr>
        <p:spPr/>
        <p:txBody>
          <a:bodyPr/>
          <a:lstStyle/>
          <a:p>
            <a:r>
              <a:rPr lang="en-CA" dirty="0"/>
              <a:t>Our </a:t>
            </a:r>
            <a:r>
              <a:rPr lang="en-CA" dirty="0" smtClean="0"/>
              <a:t>Contribution</a:t>
            </a:r>
            <a:endParaRPr lang="en-CA" dirty="0"/>
          </a:p>
        </p:txBody>
      </p:sp>
      <p:sp>
        <p:nvSpPr>
          <p:cNvPr id="3" name="Content Placeholder 2">
            <a:extLst>
              <a:ext uri="{FF2B5EF4-FFF2-40B4-BE49-F238E27FC236}">
                <a16:creationId xmlns="" xmlns:a16="http://schemas.microsoft.com/office/drawing/2014/main" id="{B0B1D176-F966-F4D2-67F0-67A1E815C301}"/>
              </a:ext>
            </a:extLst>
          </p:cNvPr>
          <p:cNvSpPr>
            <a:spLocks noGrp="1"/>
          </p:cNvSpPr>
          <p:nvPr>
            <p:ph idx="1"/>
          </p:nvPr>
        </p:nvSpPr>
        <p:spPr/>
        <p:txBody>
          <a:bodyPr>
            <a:normAutofit/>
          </a:bodyPr>
          <a:lstStyle/>
          <a:p>
            <a:r>
              <a:rPr lang="en-US" sz="2400" b="1" dirty="0" smtClean="0"/>
              <a:t>S</a:t>
            </a:r>
            <a:r>
              <a:rPr lang="en-US" sz="2400" dirty="0" smtClean="0"/>
              <a:t>trict </a:t>
            </a:r>
            <a:r>
              <a:rPr lang="en-US" sz="2400" b="1" dirty="0" smtClean="0"/>
              <a:t>L</a:t>
            </a:r>
            <a:r>
              <a:rPr lang="en-US" sz="2400" dirty="0" smtClean="0"/>
              <a:t>imited </a:t>
            </a:r>
            <a:r>
              <a:rPr lang="en-US" sz="2400" b="1" dirty="0" smtClean="0"/>
              <a:t>E</a:t>
            </a:r>
            <a:r>
              <a:rPr lang="en-US" sz="2400" dirty="0" smtClean="0"/>
              <a:t>ffect (SLE) </a:t>
            </a:r>
            <a:r>
              <a:rPr lang="en-US" sz="2400" dirty="0" err="1"/>
              <a:t>Linearizability</a:t>
            </a:r>
            <a:r>
              <a:rPr lang="en-US" sz="2400" dirty="0" smtClean="0"/>
              <a:t>: </a:t>
            </a:r>
            <a:r>
              <a:rPr lang="en-US" sz="2400" dirty="0" smtClean="0"/>
              <a:t>a new </a:t>
            </a:r>
            <a:r>
              <a:rPr lang="en-US" sz="2400" dirty="0" smtClean="0"/>
              <a:t>correctness condition specifically for persistent sets</a:t>
            </a:r>
          </a:p>
          <a:p>
            <a:r>
              <a:rPr lang="en-US" sz="2400" dirty="0" smtClean="0"/>
              <a:t>Lower bound: SLE </a:t>
            </a:r>
            <a:r>
              <a:rPr lang="en-US" sz="2400" dirty="0" err="1" smtClean="0"/>
              <a:t>linearizable</a:t>
            </a:r>
            <a:r>
              <a:rPr lang="en-US" sz="2400" dirty="0" smtClean="0"/>
              <a:t> sets and persistence free searches</a:t>
            </a:r>
          </a:p>
          <a:p>
            <a:r>
              <a:rPr lang="en-US" sz="2400" dirty="0" smtClean="0"/>
              <a:t>Lower </a:t>
            </a:r>
            <a:r>
              <a:rPr lang="en-US" sz="2400" dirty="0"/>
              <a:t>bound: Durable </a:t>
            </a:r>
            <a:r>
              <a:rPr lang="en-US" sz="2400" dirty="0" err="1" smtClean="0"/>
              <a:t>linearizable</a:t>
            </a:r>
            <a:r>
              <a:rPr lang="en-US" sz="2400" dirty="0" smtClean="0"/>
              <a:t> sets and redundant flushes</a:t>
            </a:r>
          </a:p>
          <a:p>
            <a:r>
              <a:rPr lang="en-US" sz="2400" dirty="0" smtClean="0"/>
              <a:t>New technique for implementing </a:t>
            </a:r>
            <a:r>
              <a:rPr lang="en-US" sz="2400" dirty="0" smtClean="0"/>
              <a:t>persistent sets</a:t>
            </a:r>
            <a:endParaRPr lang="en-US" sz="2400" dirty="0" smtClean="0"/>
          </a:p>
          <a:p>
            <a:r>
              <a:rPr lang="en-US" sz="2400" dirty="0" smtClean="0"/>
              <a:t>Empirical </a:t>
            </a:r>
            <a:r>
              <a:rPr lang="en-US" sz="2400" dirty="0" smtClean="0"/>
              <a:t>analysis of hand-crafted </a:t>
            </a:r>
            <a:r>
              <a:rPr lang="en-US" sz="2400" dirty="0" smtClean="0"/>
              <a:t>persistent sets</a:t>
            </a:r>
          </a:p>
        </p:txBody>
      </p:sp>
      <p:sp>
        <p:nvSpPr>
          <p:cNvPr id="5" name="Slide Number Placeholder 4"/>
          <p:cNvSpPr>
            <a:spLocks noGrp="1"/>
          </p:cNvSpPr>
          <p:nvPr>
            <p:ph type="sldNum" sz="quarter" idx="12"/>
          </p:nvPr>
        </p:nvSpPr>
        <p:spPr/>
        <p:txBody>
          <a:bodyPr/>
          <a:lstStyle/>
          <a:p>
            <a:fld id="{34B7E4EF-A1BD-40F4-AB7B-04F084DD991D}" type="slidenum">
              <a:rPr lang="en-US" smtClean="0"/>
              <a:t>6</a:t>
            </a:fld>
            <a:endParaRPr lang="en-US"/>
          </a:p>
        </p:txBody>
      </p:sp>
    </p:spTree>
    <p:extLst>
      <p:ext uri="{BB962C8B-B14F-4D97-AF65-F5344CB8AC3E}">
        <p14:creationId xmlns:p14="http://schemas.microsoft.com/office/powerpoint/2010/main" val="2479167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Progress Conditions</a:t>
            </a:r>
            <a:endParaRPr lang="en-CA" dirty="0"/>
          </a:p>
        </p:txBody>
      </p:sp>
      <p:sp>
        <p:nvSpPr>
          <p:cNvPr id="3" name="Content Placeholder 2"/>
          <p:cNvSpPr>
            <a:spLocks noGrp="1"/>
          </p:cNvSpPr>
          <p:nvPr>
            <p:ph idx="1"/>
          </p:nvPr>
        </p:nvSpPr>
        <p:spPr/>
        <p:txBody>
          <a:bodyPr>
            <a:normAutofit/>
          </a:bodyPr>
          <a:lstStyle/>
          <a:p>
            <a:r>
              <a:rPr lang="en-CA" sz="2400" b="1" dirty="0"/>
              <a:t>Lock-freedom</a:t>
            </a:r>
            <a:r>
              <a:rPr lang="en-CA" sz="2400" dirty="0"/>
              <a:t> (non-blocking</a:t>
            </a:r>
            <a:r>
              <a:rPr lang="en-CA" sz="2400" dirty="0" smtClean="0"/>
              <a:t>):</a:t>
            </a:r>
            <a:endParaRPr lang="en-CA" sz="2400" dirty="0"/>
          </a:p>
          <a:p>
            <a:pPr lvl="1"/>
            <a:r>
              <a:rPr lang="en-CA" sz="2000" dirty="0"/>
              <a:t>If at least one thread continues to take steps then some threads will make progress even if some threads stop taking steps forever</a:t>
            </a:r>
          </a:p>
          <a:p>
            <a:r>
              <a:rPr lang="en-CA" sz="2400" b="1" dirty="0"/>
              <a:t>Dead-lock freedom </a:t>
            </a:r>
            <a:r>
              <a:rPr lang="en-CA" sz="2400" dirty="0"/>
              <a:t>(blocking</a:t>
            </a:r>
            <a:r>
              <a:rPr lang="en-CA" sz="2400" dirty="0" smtClean="0"/>
              <a:t>):</a:t>
            </a:r>
            <a:endParaRPr lang="en-CA" sz="2400" dirty="0"/>
          </a:p>
          <a:p>
            <a:pPr lvl="1"/>
            <a:r>
              <a:rPr lang="en-US" sz="2000" dirty="0"/>
              <a:t>If a thread stops taking steps forever then it might block other threads forever</a:t>
            </a:r>
          </a:p>
        </p:txBody>
      </p:sp>
      <p:sp>
        <p:nvSpPr>
          <p:cNvPr id="4" name="Slide Number Placeholder 3"/>
          <p:cNvSpPr>
            <a:spLocks noGrp="1"/>
          </p:cNvSpPr>
          <p:nvPr>
            <p:ph type="sldNum" sz="quarter" idx="12"/>
          </p:nvPr>
        </p:nvSpPr>
        <p:spPr/>
        <p:txBody>
          <a:bodyPr/>
          <a:lstStyle/>
          <a:p>
            <a:fld id="{34B7E4EF-A1BD-40F4-AB7B-04F084DD991D}" type="slidenum">
              <a:rPr lang="en-US" smtClean="0"/>
              <a:pPr/>
              <a:t>7</a:t>
            </a:fld>
            <a:endParaRPr lang="en-US"/>
          </a:p>
        </p:txBody>
      </p:sp>
    </p:spTree>
    <p:extLst>
      <p:ext uri="{BB962C8B-B14F-4D97-AF65-F5344CB8AC3E}">
        <p14:creationId xmlns:p14="http://schemas.microsoft.com/office/powerpoint/2010/main" val="3508831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Correctness Conditions</a:t>
            </a:r>
            <a:endParaRPr lang="en-CA" dirty="0"/>
          </a:p>
        </p:txBody>
      </p:sp>
      <p:sp>
        <p:nvSpPr>
          <p:cNvPr id="3" name="Content Placeholder 2"/>
          <p:cNvSpPr>
            <a:spLocks noGrp="1"/>
          </p:cNvSpPr>
          <p:nvPr>
            <p:ph idx="1"/>
          </p:nvPr>
        </p:nvSpPr>
        <p:spPr/>
        <p:txBody>
          <a:bodyPr/>
          <a:lstStyle/>
          <a:p>
            <a:r>
              <a:rPr lang="en-US" sz="2400" b="1" dirty="0" err="1" smtClean="0"/>
              <a:t>Linearizability</a:t>
            </a:r>
            <a:r>
              <a:rPr lang="en-US" sz="2400" dirty="0" smtClean="0"/>
              <a:t> </a:t>
            </a:r>
            <a:r>
              <a:rPr lang="en-US" sz="2400" b="1" dirty="0" smtClean="0"/>
              <a:t>(volatile memory):</a:t>
            </a:r>
            <a:r>
              <a:rPr lang="en-US" sz="2400" dirty="0" smtClean="0"/>
              <a:t> </a:t>
            </a:r>
            <a:r>
              <a:rPr lang="en-US" sz="2800" dirty="0"/>
              <a:t>each </a:t>
            </a:r>
            <a:r>
              <a:rPr lang="en-US" sz="2800" dirty="0" smtClean="0"/>
              <a:t>operation </a:t>
            </a:r>
            <a:r>
              <a:rPr lang="en-US" sz="2400" b="1" i="1" dirty="0"/>
              <a:t>takes effect</a:t>
            </a:r>
            <a:r>
              <a:rPr lang="en-US" sz="2400" b="1" dirty="0"/>
              <a:t> </a:t>
            </a:r>
            <a:r>
              <a:rPr lang="en-US" sz="2400" b="1" i="1" dirty="0"/>
              <a:t>atomically</a:t>
            </a:r>
            <a:r>
              <a:rPr lang="en-US" sz="2800" i="1" dirty="0"/>
              <a:t> </a:t>
            </a:r>
            <a:r>
              <a:rPr lang="en-US" sz="2800" dirty="0"/>
              <a:t>at some time during the </a:t>
            </a:r>
            <a:r>
              <a:rPr lang="en-US" sz="2800" dirty="0" smtClean="0"/>
              <a:t>operation</a:t>
            </a:r>
          </a:p>
          <a:p>
            <a:r>
              <a:rPr lang="en-US" sz="2400" b="1" u="sng" dirty="0"/>
              <a:t>Durable</a:t>
            </a:r>
            <a:r>
              <a:rPr lang="en-US" sz="2400" b="1" dirty="0"/>
              <a:t> </a:t>
            </a:r>
            <a:r>
              <a:rPr lang="en-US" sz="2400" b="1" dirty="0" err="1" smtClean="0"/>
              <a:t>linearizability</a:t>
            </a:r>
            <a:r>
              <a:rPr lang="en-US" sz="2400" b="1" dirty="0" smtClean="0"/>
              <a:t> (persistent memory): </a:t>
            </a:r>
            <a:r>
              <a:rPr lang="en-US" sz="2400" dirty="0" smtClean="0"/>
              <a:t>after </a:t>
            </a:r>
            <a:r>
              <a:rPr lang="en-US" sz="2400" dirty="0"/>
              <a:t>a power failure, must recover all data structure operations that </a:t>
            </a:r>
            <a:r>
              <a:rPr lang="en-US" sz="2400" b="1" dirty="0"/>
              <a:t>terminated </a:t>
            </a:r>
            <a:r>
              <a:rPr lang="en-US" sz="2400" dirty="0"/>
              <a:t>before the </a:t>
            </a:r>
            <a:r>
              <a:rPr lang="en-US" sz="2400" dirty="0" smtClean="0"/>
              <a:t>crash</a:t>
            </a:r>
            <a:endParaRPr lang="en-US" sz="2200" dirty="0" smtClean="0"/>
          </a:p>
          <a:p>
            <a:r>
              <a:rPr lang="en-US" sz="2400" b="1" u="sng" dirty="0" smtClean="0"/>
              <a:t>Strict</a:t>
            </a:r>
            <a:r>
              <a:rPr lang="en-US" sz="2400" b="1" dirty="0" smtClean="0"/>
              <a:t> </a:t>
            </a:r>
            <a:r>
              <a:rPr lang="en-US" sz="2400" b="1" dirty="0" err="1" smtClean="0"/>
              <a:t>linearizability</a:t>
            </a:r>
            <a:r>
              <a:rPr lang="en-US" sz="2400" b="1" dirty="0"/>
              <a:t> </a:t>
            </a:r>
            <a:r>
              <a:rPr lang="en-US" sz="2400" b="1" dirty="0" smtClean="0"/>
              <a:t>(adapted for persistent memory)</a:t>
            </a:r>
            <a:r>
              <a:rPr lang="en-US" sz="2400" dirty="0" smtClean="0"/>
              <a:t>: Intuitively </a:t>
            </a:r>
            <a:r>
              <a:rPr lang="en-US" sz="2400" dirty="0"/>
              <a:t>operations must take effect </a:t>
            </a:r>
            <a:r>
              <a:rPr lang="en-US" sz="2400" b="1" dirty="0"/>
              <a:t>before the crash </a:t>
            </a:r>
            <a:r>
              <a:rPr lang="en-US" sz="2400" dirty="0"/>
              <a:t>or not at </a:t>
            </a:r>
            <a:r>
              <a:rPr lang="en-US" sz="2400" dirty="0" smtClean="0"/>
              <a:t>all*</a:t>
            </a:r>
            <a:endParaRPr lang="en-US" sz="2400" dirty="0"/>
          </a:p>
          <a:p>
            <a:endParaRPr lang="en-US" sz="1600" b="1"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8</a:t>
            </a:fld>
            <a:endParaRPr lang="en-US"/>
          </a:p>
        </p:txBody>
      </p:sp>
    </p:spTree>
    <p:extLst>
      <p:ext uri="{BB962C8B-B14F-4D97-AF65-F5344CB8AC3E}">
        <p14:creationId xmlns:p14="http://schemas.microsoft.com/office/powerpoint/2010/main" val="3395816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Problem with the </a:t>
            </a:r>
            <a:r>
              <a:rPr lang="en-US" dirty="0" smtClean="0"/>
              <a:t>Strict </a:t>
            </a:r>
            <a:r>
              <a:rPr lang="en-US" dirty="0" err="1" smtClean="0"/>
              <a:t>L</a:t>
            </a:r>
            <a:r>
              <a:rPr lang="en-US" dirty="0" err="1" smtClean="0"/>
              <a:t>inearizability</a:t>
            </a:r>
            <a:endParaRPr lang="en-CA" dirty="0"/>
          </a:p>
        </p:txBody>
      </p:sp>
      <p:sp>
        <p:nvSpPr>
          <p:cNvPr id="3" name="Content Placeholder 2"/>
          <p:cNvSpPr>
            <a:spLocks noGrp="1"/>
          </p:cNvSpPr>
          <p:nvPr>
            <p:ph idx="1"/>
          </p:nvPr>
        </p:nvSpPr>
        <p:spPr/>
        <p:txBody>
          <a:bodyPr>
            <a:normAutofit/>
          </a:bodyPr>
          <a:lstStyle/>
          <a:p>
            <a:r>
              <a:rPr lang="en-US" sz="2400" dirty="0" smtClean="0"/>
              <a:t>The missile example:</a:t>
            </a:r>
          </a:p>
          <a:p>
            <a:pPr lvl="1"/>
            <a:r>
              <a:rPr lang="en-US" sz="2000" dirty="0" smtClean="0"/>
              <a:t>Solider during wartime presses a button to launch a missile but the system fails</a:t>
            </a:r>
          </a:p>
          <a:p>
            <a:pPr lvl="1"/>
            <a:r>
              <a:rPr lang="en-US" sz="2000" dirty="0" smtClean="0"/>
              <a:t>War ends after which the system recovers</a:t>
            </a:r>
          </a:p>
          <a:p>
            <a:pPr lvl="1"/>
            <a:r>
              <a:rPr lang="en-US" sz="2000" dirty="0" smtClean="0"/>
              <a:t>Would be bad if we launch the missile now</a:t>
            </a:r>
          </a:p>
          <a:p>
            <a:r>
              <a:rPr lang="en-US" sz="2400" dirty="0" smtClean="0"/>
              <a:t>Problem:</a:t>
            </a:r>
          </a:p>
          <a:p>
            <a:pPr lvl="1"/>
            <a:r>
              <a:rPr lang="en-US" sz="2000" dirty="0" smtClean="0"/>
              <a:t>Strict </a:t>
            </a:r>
            <a:r>
              <a:rPr lang="en-US" sz="2000" dirty="0" err="1" smtClean="0"/>
              <a:t>linearizability</a:t>
            </a:r>
            <a:r>
              <a:rPr lang="en-US" sz="2000" dirty="0" smtClean="0"/>
              <a:t> does </a:t>
            </a:r>
            <a:r>
              <a:rPr lang="en-US" sz="2000" b="1" dirty="0" smtClean="0"/>
              <a:t>not</a:t>
            </a:r>
            <a:r>
              <a:rPr lang="en-US" sz="2000" dirty="0" smtClean="0"/>
              <a:t> preclude this type of scenario </a:t>
            </a:r>
          </a:p>
          <a:p>
            <a:pPr lvl="1"/>
            <a:r>
              <a:rPr lang="en-US" sz="2000" dirty="0"/>
              <a:t>Operations need to just appear to take effect before </a:t>
            </a:r>
            <a:r>
              <a:rPr lang="en-US" sz="2000" dirty="0" smtClean="0"/>
              <a:t>crash</a:t>
            </a:r>
          </a:p>
          <a:p>
            <a:pPr lvl="1"/>
            <a:r>
              <a:rPr lang="en-US" sz="2000" dirty="0" smtClean="0"/>
              <a:t>Operations can be completed during or after recovery</a:t>
            </a:r>
          </a:p>
        </p:txBody>
      </p:sp>
      <p:sp>
        <p:nvSpPr>
          <p:cNvPr id="4" name="Slide Number Placeholder 3"/>
          <p:cNvSpPr>
            <a:spLocks noGrp="1"/>
          </p:cNvSpPr>
          <p:nvPr>
            <p:ph type="sldNum" sz="quarter" idx="12"/>
          </p:nvPr>
        </p:nvSpPr>
        <p:spPr/>
        <p:txBody>
          <a:bodyPr/>
          <a:lstStyle/>
          <a:p>
            <a:fld id="{34B7E4EF-A1BD-40F4-AB7B-04F084DD991D}" type="slidenum">
              <a:rPr lang="en-US" smtClean="0"/>
              <a:pPr/>
              <a:t>9</a:t>
            </a:fld>
            <a:endParaRPr lang="en-US"/>
          </a:p>
        </p:txBody>
      </p:sp>
    </p:spTree>
    <p:extLst>
      <p:ext uri="{BB962C8B-B14F-4D97-AF65-F5344CB8AC3E}">
        <p14:creationId xmlns:p14="http://schemas.microsoft.com/office/powerpoint/2010/main" val="2174202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16c05727-aa75-4e4a-9b5f-8a80a1165891"/>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37651BA-F45C-4845-9AB3-E0A65B39F5E1}">
  <ds:schemaRefs>
    <ds:schemaRef ds:uri="http://purl.org/dc/elements/1.1/"/>
    <ds:schemaRef ds:uri="http://schemas.openxmlformats.org/package/2006/metadata/core-properties"/>
    <ds:schemaRef ds:uri="http://purl.org/dc/dcmitype/"/>
    <ds:schemaRef ds:uri="http://purl.org/dc/terms/"/>
    <ds:schemaRef ds:uri="http://www.w3.org/XML/1998/namespace"/>
    <ds:schemaRef ds:uri="http://schemas.microsoft.com/office/infopath/2007/PartnerControls"/>
    <ds:schemaRef ds:uri="http://schemas.microsoft.com/office/2006/documentManagement/types"/>
    <ds:schemaRef ds:uri="16c05727-aa75-4e4a-9b5f-8a80a1165891"/>
    <ds:schemaRef ds:uri="71af3243-3dd4-4a8d-8c0d-dd76da1f02a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{07F3222C-0AE5-43DD-8A30-04073A4E70B4}tf78438558</Template>
  <TotalTime>42166</TotalTime>
  <Words>1653</Words>
  <Application>Microsoft Office PowerPoint</Application>
  <PresentationFormat>Widescreen</PresentationFormat>
  <Paragraphs>357</Paragraphs>
  <Slides>33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Century Gothic</vt:lpstr>
      <vt:lpstr>Garamond</vt:lpstr>
      <vt:lpstr>Wingdings</vt:lpstr>
      <vt:lpstr>SavonVTI</vt:lpstr>
      <vt:lpstr>The Fence Complexity  of Persistent Sets</vt:lpstr>
      <vt:lpstr>Motivation</vt:lpstr>
      <vt:lpstr>Motivation</vt:lpstr>
      <vt:lpstr>Need for explicit persistence</vt:lpstr>
      <vt:lpstr>Understanding Persistent Sets</vt:lpstr>
      <vt:lpstr>Our Contribution</vt:lpstr>
      <vt:lpstr>Background – Progress Conditions</vt:lpstr>
      <vt:lpstr>Background – Correctness Conditions</vt:lpstr>
      <vt:lpstr>The Problem with the Strict Linearizability</vt:lpstr>
      <vt:lpstr>Visualizing the Problem</vt:lpstr>
      <vt:lpstr>Strict Limited Effect (SLE) Linearizability for Sets</vt:lpstr>
      <vt:lpstr>Ordering Key Write and Crashes</vt:lpstr>
      <vt:lpstr>Ordering Key Write and Crashes</vt:lpstr>
      <vt:lpstr>PowerPoint Presentation</vt:lpstr>
      <vt:lpstr>SLE Linearizable Sets and Persistence Free Reads Impossibility</vt:lpstr>
      <vt:lpstr>PowerPoint Presentation</vt:lpstr>
      <vt:lpstr>Durable Linearizable Sets and Redundant Psyncs </vt:lpstr>
      <vt:lpstr>PowerPoint Presentation</vt:lpstr>
      <vt:lpstr>Extended Link and Persist</vt:lpstr>
      <vt:lpstr>Extended Link-and-Persist Example</vt:lpstr>
      <vt:lpstr>Experiments</vt:lpstr>
      <vt:lpstr>Experiments</vt:lpstr>
      <vt:lpstr>Experiments</vt:lpstr>
      <vt:lpstr>Conclusion</vt:lpstr>
      <vt:lpstr>PowerPoint Presentation</vt:lpstr>
      <vt:lpstr>PowerPoint Presentation</vt:lpstr>
      <vt:lpstr>Extra slides</vt:lpstr>
      <vt:lpstr>Background – Correctness conditions</vt:lpstr>
      <vt:lpstr>Background – Correctness conditions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infrastructure</dc:title>
  <dc:creator>Trevor Brown</dc:creator>
  <cp:lastModifiedBy>GuyPC-FAST</cp:lastModifiedBy>
  <cp:revision>267</cp:revision>
  <dcterms:created xsi:type="dcterms:W3CDTF">2022-05-30T23:19:58Z</dcterms:created>
  <dcterms:modified xsi:type="dcterms:W3CDTF">2023-09-27T21:32:02Z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