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60" r:id="rId4"/>
    <p:sldId id="257" r:id="rId5"/>
    <p:sldId id="258" r:id="rId6"/>
    <p:sldId id="262" r:id="rId7"/>
    <p:sldId id="261" r:id="rId8"/>
    <p:sldId id="263" r:id="rId9"/>
    <p:sldId id="265" r:id="rId10"/>
    <p:sldId id="266" r:id="rId11"/>
    <p:sldId id="278" r:id="rId12"/>
    <p:sldId id="268" r:id="rId13"/>
    <p:sldId id="267" r:id="rId14"/>
    <p:sldId id="272" r:id="rId15"/>
    <p:sldId id="264" r:id="rId16"/>
    <p:sldId id="271" r:id="rId17"/>
    <p:sldId id="273" r:id="rId18"/>
    <p:sldId id="270" r:id="rId19"/>
    <p:sldId id="276" r:id="rId20"/>
    <p:sldId id="277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000000"/>
    <a:srgbClr val="ED7D31"/>
    <a:srgbClr val="292929"/>
    <a:srgbClr val="A5A5A5"/>
    <a:srgbClr val="5B9BD5"/>
    <a:srgbClr val="FFFFFF"/>
    <a:srgbClr val="828282"/>
    <a:srgbClr val="BCBCBC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49" autoAdjust="0"/>
    <p:restoredTop sz="91387" autoAdjust="0"/>
  </p:normalViewPr>
  <p:slideViewPr>
    <p:cSldViewPr snapToGrid="0">
      <p:cViewPr varScale="1">
        <p:scale>
          <a:sx n="107" d="100"/>
          <a:sy n="107" d="100"/>
        </p:scale>
        <p:origin x="19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4ED56-6075-4843-B086-7FB257DE80BD}" type="datetimeFigureOut">
              <a:rPr lang="en-CA" smtClean="0"/>
              <a:t>2020-02-20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AB4F5-AF11-4218-9B32-48247ADF68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278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AB4F5-AF11-4218-9B32-48247ADF68B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146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AB4F5-AF11-4218-9B32-48247ADF68B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5701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AB4F5-AF11-4218-9B32-48247ADF68B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1268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AB4F5-AF11-4218-9B32-48247ADF68BE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8718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AB4F5-AF11-4218-9B32-48247ADF68BE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7354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AB4F5-AF11-4218-9B32-48247ADF68BE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8821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AB4F5-AF11-4218-9B32-48247ADF68BE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2555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AB4F5-AF11-4218-9B32-48247ADF68BE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5212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85778" y="1475517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70413"/>
            <a:ext cx="9601196" cy="8051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527464"/>
            <a:ext cx="9601196" cy="43484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0275" y="1871131"/>
            <a:ext cx="7479916" cy="1515533"/>
          </a:xfrm>
        </p:spPr>
        <p:txBody>
          <a:bodyPr/>
          <a:lstStyle/>
          <a:p>
            <a:r>
              <a:rPr lang="en-US" sz="3200" dirty="0"/>
              <a:t>Non-blocking </a:t>
            </a:r>
            <a:r>
              <a:rPr lang="en-US" sz="3200" b="1" dirty="0"/>
              <a:t>Interpolation</a:t>
            </a:r>
            <a:r>
              <a:rPr lang="en-US" sz="3200" dirty="0"/>
              <a:t> Search Trees with Doubly Logarithmic Running Time</a:t>
            </a:r>
            <a:endParaRPr lang="en-CA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Trevor Brown</a:t>
            </a:r>
            <a:endParaRPr lang="en-US" dirty="0"/>
          </a:p>
          <a:p>
            <a:r>
              <a:rPr lang="en-US" dirty="0"/>
              <a:t>University of Waterloo, Canada</a:t>
            </a:r>
          </a:p>
          <a:p>
            <a:r>
              <a:rPr lang="en-US" dirty="0" smtClean="0"/>
              <a:t>Joint </a:t>
            </a:r>
            <a:r>
              <a:rPr lang="en-US" dirty="0"/>
              <a:t>work with </a:t>
            </a:r>
            <a:r>
              <a:rPr lang="en-US" dirty="0" err="1"/>
              <a:t>Aleksandar</a:t>
            </a:r>
            <a:r>
              <a:rPr lang="en-US" dirty="0"/>
              <a:t> </a:t>
            </a:r>
            <a:r>
              <a:rPr lang="en-US" dirty="0" err="1"/>
              <a:t>Prokopec</a:t>
            </a:r>
            <a:r>
              <a:rPr lang="en-US" dirty="0"/>
              <a:t>, Dan </a:t>
            </a:r>
            <a:r>
              <a:rPr lang="en-US" dirty="0" err="1"/>
              <a:t>Alistarh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58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Deleting a Key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1527464"/>
            <a:ext cx="9601196" cy="606136"/>
          </a:xfrm>
        </p:spPr>
        <p:txBody>
          <a:bodyPr/>
          <a:lstStyle/>
          <a:p>
            <a:r>
              <a:rPr lang="en-US" dirty="0"/>
              <a:t>Let’s first pretend there is </a:t>
            </a:r>
            <a:r>
              <a:rPr lang="en-US" b="1" dirty="0"/>
              <a:t>no rebuilding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87338" y="2313179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35</a:t>
            </a:r>
            <a:endParaRPr lang="en-CA" sz="1600" dirty="0"/>
          </a:p>
        </p:txBody>
      </p:sp>
      <p:sp>
        <p:nvSpPr>
          <p:cNvPr id="5" name="Rectangle 4"/>
          <p:cNvSpPr/>
          <p:nvPr/>
        </p:nvSpPr>
        <p:spPr>
          <a:xfrm>
            <a:off x="4425821" y="2313179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67</a:t>
            </a:r>
            <a:endParaRPr lang="en-CA" sz="1600" dirty="0"/>
          </a:p>
        </p:txBody>
      </p:sp>
      <p:sp>
        <p:nvSpPr>
          <p:cNvPr id="6" name="Rectangle 5"/>
          <p:cNvSpPr/>
          <p:nvPr/>
        </p:nvSpPr>
        <p:spPr>
          <a:xfrm>
            <a:off x="4764304" y="2313179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141</a:t>
            </a:r>
            <a:endParaRPr lang="en-CA" sz="1600" dirty="0"/>
          </a:p>
        </p:txBody>
      </p:sp>
      <p:sp>
        <p:nvSpPr>
          <p:cNvPr id="7" name="Rectangle 6"/>
          <p:cNvSpPr/>
          <p:nvPr/>
        </p:nvSpPr>
        <p:spPr>
          <a:xfrm>
            <a:off x="5102787" y="2313179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143</a:t>
            </a:r>
            <a:endParaRPr lang="en-CA" sz="1600" dirty="0"/>
          </a:p>
        </p:txBody>
      </p:sp>
      <p:sp>
        <p:nvSpPr>
          <p:cNvPr id="8" name="Rectangle 7"/>
          <p:cNvSpPr/>
          <p:nvPr/>
        </p:nvSpPr>
        <p:spPr>
          <a:xfrm>
            <a:off x="5441270" y="2313179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180</a:t>
            </a:r>
            <a:endParaRPr lang="en-CA" sz="1600" dirty="0"/>
          </a:p>
        </p:txBody>
      </p:sp>
      <p:sp>
        <p:nvSpPr>
          <p:cNvPr id="9" name="Rectangle 8"/>
          <p:cNvSpPr/>
          <p:nvPr/>
        </p:nvSpPr>
        <p:spPr>
          <a:xfrm>
            <a:off x="5779753" y="2313179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287</a:t>
            </a:r>
            <a:endParaRPr lang="en-CA" sz="1600" dirty="0"/>
          </a:p>
        </p:txBody>
      </p:sp>
      <p:sp>
        <p:nvSpPr>
          <p:cNvPr id="10" name="Rectangle 9"/>
          <p:cNvSpPr/>
          <p:nvPr/>
        </p:nvSpPr>
        <p:spPr>
          <a:xfrm>
            <a:off x="6118236" y="2313179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371</a:t>
            </a:r>
            <a:endParaRPr lang="en-CA" sz="1600" dirty="0"/>
          </a:p>
        </p:txBody>
      </p:sp>
      <p:sp>
        <p:nvSpPr>
          <p:cNvPr id="11" name="Rectangle 10"/>
          <p:cNvSpPr/>
          <p:nvPr/>
        </p:nvSpPr>
        <p:spPr>
          <a:xfrm>
            <a:off x="6456719" y="2313179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372</a:t>
            </a:r>
            <a:endParaRPr lang="en-CA" sz="1600" dirty="0"/>
          </a:p>
        </p:txBody>
      </p:sp>
      <p:sp>
        <p:nvSpPr>
          <p:cNvPr id="12" name="Rectangle 11"/>
          <p:cNvSpPr/>
          <p:nvPr/>
        </p:nvSpPr>
        <p:spPr>
          <a:xfrm>
            <a:off x="6795202" y="2313179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401</a:t>
            </a:r>
            <a:endParaRPr lang="en-CA" sz="1600" dirty="0"/>
          </a:p>
        </p:txBody>
      </p:sp>
      <p:sp>
        <p:nvSpPr>
          <p:cNvPr id="13" name="Rectangle 12"/>
          <p:cNvSpPr/>
          <p:nvPr/>
        </p:nvSpPr>
        <p:spPr>
          <a:xfrm>
            <a:off x="7133685" y="2313179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490</a:t>
            </a:r>
            <a:endParaRPr lang="en-CA" sz="1600" dirty="0"/>
          </a:p>
        </p:txBody>
      </p:sp>
      <p:sp>
        <p:nvSpPr>
          <p:cNvPr id="14" name="Rectangle 13"/>
          <p:cNvSpPr/>
          <p:nvPr/>
        </p:nvSpPr>
        <p:spPr>
          <a:xfrm>
            <a:off x="7472168" y="2313179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550</a:t>
            </a:r>
            <a:endParaRPr lang="en-CA" sz="1600" dirty="0"/>
          </a:p>
        </p:txBody>
      </p:sp>
      <p:sp>
        <p:nvSpPr>
          <p:cNvPr id="15" name="Rectangle 14"/>
          <p:cNvSpPr/>
          <p:nvPr/>
        </p:nvSpPr>
        <p:spPr>
          <a:xfrm>
            <a:off x="7810651" y="2313179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591</a:t>
            </a:r>
            <a:endParaRPr lang="en-CA" sz="1600" dirty="0"/>
          </a:p>
        </p:txBody>
      </p:sp>
      <p:sp>
        <p:nvSpPr>
          <p:cNvPr id="16" name="Rectangle 15"/>
          <p:cNvSpPr/>
          <p:nvPr/>
        </p:nvSpPr>
        <p:spPr>
          <a:xfrm>
            <a:off x="8149134" y="2313179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670</a:t>
            </a:r>
            <a:endParaRPr lang="en-CA" sz="1600" dirty="0"/>
          </a:p>
        </p:txBody>
      </p:sp>
      <p:sp>
        <p:nvSpPr>
          <p:cNvPr id="17" name="Rectangle 16"/>
          <p:cNvSpPr/>
          <p:nvPr/>
        </p:nvSpPr>
        <p:spPr>
          <a:xfrm>
            <a:off x="8487617" y="2313179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715</a:t>
            </a:r>
            <a:endParaRPr lang="en-CA" sz="1600" dirty="0"/>
          </a:p>
        </p:txBody>
      </p:sp>
      <p:sp>
        <p:nvSpPr>
          <p:cNvPr id="18" name="Rectangle 17"/>
          <p:cNvSpPr/>
          <p:nvPr/>
        </p:nvSpPr>
        <p:spPr>
          <a:xfrm>
            <a:off x="8826100" y="2313179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771</a:t>
            </a:r>
            <a:endParaRPr lang="en-CA" sz="1600" dirty="0"/>
          </a:p>
        </p:txBody>
      </p:sp>
      <p:sp>
        <p:nvSpPr>
          <p:cNvPr id="19" name="Rectangle 18"/>
          <p:cNvSpPr/>
          <p:nvPr/>
        </p:nvSpPr>
        <p:spPr>
          <a:xfrm>
            <a:off x="9164583" y="2313179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779</a:t>
            </a:r>
            <a:endParaRPr lang="en-CA" sz="1600" dirty="0"/>
          </a:p>
        </p:txBody>
      </p:sp>
      <p:sp>
        <p:nvSpPr>
          <p:cNvPr id="20" name="Rectangle 19"/>
          <p:cNvSpPr/>
          <p:nvPr/>
        </p:nvSpPr>
        <p:spPr>
          <a:xfrm>
            <a:off x="3144946" y="318053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10</a:t>
            </a:r>
            <a:endParaRPr lang="en-CA" sz="1600" dirty="0"/>
          </a:p>
        </p:txBody>
      </p:sp>
      <p:sp>
        <p:nvSpPr>
          <p:cNvPr id="21" name="Rectangle 20"/>
          <p:cNvSpPr/>
          <p:nvPr/>
        </p:nvSpPr>
        <p:spPr>
          <a:xfrm>
            <a:off x="3483429" y="318053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18</a:t>
            </a:r>
            <a:endParaRPr lang="en-CA" sz="1600" dirty="0"/>
          </a:p>
        </p:txBody>
      </p:sp>
      <p:sp>
        <p:nvSpPr>
          <p:cNvPr id="22" name="Rectangle 21"/>
          <p:cNvSpPr/>
          <p:nvPr/>
        </p:nvSpPr>
        <p:spPr>
          <a:xfrm>
            <a:off x="3821912" y="318053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20</a:t>
            </a:r>
            <a:endParaRPr lang="en-CA" sz="1600" dirty="0"/>
          </a:p>
        </p:txBody>
      </p:sp>
      <p:sp>
        <p:nvSpPr>
          <p:cNvPr id="23" name="Rectangle 22"/>
          <p:cNvSpPr/>
          <p:nvPr/>
        </p:nvSpPr>
        <p:spPr>
          <a:xfrm>
            <a:off x="4160395" y="318053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30</a:t>
            </a:r>
            <a:endParaRPr lang="en-CA" sz="1600" dirty="0"/>
          </a:p>
        </p:txBody>
      </p:sp>
      <p:sp>
        <p:nvSpPr>
          <p:cNvPr id="25" name="Rectangle 24"/>
          <p:cNvSpPr/>
          <p:nvPr/>
        </p:nvSpPr>
        <p:spPr>
          <a:xfrm>
            <a:off x="2200502" y="3986082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3</a:t>
            </a:r>
            <a:endParaRPr lang="en-CA" sz="1600" dirty="0"/>
          </a:p>
        </p:txBody>
      </p:sp>
      <p:sp>
        <p:nvSpPr>
          <p:cNvPr id="26" name="Rectangle 25"/>
          <p:cNvSpPr/>
          <p:nvPr/>
        </p:nvSpPr>
        <p:spPr>
          <a:xfrm>
            <a:off x="2538985" y="3986082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5</a:t>
            </a:r>
            <a:endParaRPr lang="en-CA" sz="1600" dirty="0"/>
          </a:p>
        </p:txBody>
      </p:sp>
      <p:sp>
        <p:nvSpPr>
          <p:cNvPr id="27" name="Rectangle 26"/>
          <p:cNvSpPr/>
          <p:nvPr/>
        </p:nvSpPr>
        <p:spPr>
          <a:xfrm>
            <a:off x="3046709" y="3986082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12</a:t>
            </a:r>
            <a:endParaRPr lang="en-CA" sz="1600" dirty="0"/>
          </a:p>
        </p:txBody>
      </p:sp>
      <p:sp>
        <p:nvSpPr>
          <p:cNvPr id="28" name="Rectangle 27"/>
          <p:cNvSpPr/>
          <p:nvPr/>
        </p:nvSpPr>
        <p:spPr>
          <a:xfrm>
            <a:off x="3385192" y="3986082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16</a:t>
            </a:r>
            <a:endParaRPr lang="en-CA" sz="1600" dirty="0"/>
          </a:p>
        </p:txBody>
      </p:sp>
      <p:sp>
        <p:nvSpPr>
          <p:cNvPr id="29" name="Rectangle 28"/>
          <p:cNvSpPr/>
          <p:nvPr/>
        </p:nvSpPr>
        <p:spPr>
          <a:xfrm>
            <a:off x="4247179" y="3983515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dirty="0"/>
          </a:p>
        </p:txBody>
      </p:sp>
      <p:sp>
        <p:nvSpPr>
          <p:cNvPr id="31" name="Rectangle 30"/>
          <p:cNvSpPr/>
          <p:nvPr/>
        </p:nvSpPr>
        <p:spPr>
          <a:xfrm>
            <a:off x="5158467" y="3980438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21</a:t>
            </a:r>
            <a:endParaRPr lang="en-CA" sz="1600" dirty="0"/>
          </a:p>
        </p:txBody>
      </p:sp>
      <p:sp>
        <p:nvSpPr>
          <p:cNvPr id="32" name="Rectangle 31"/>
          <p:cNvSpPr/>
          <p:nvPr/>
        </p:nvSpPr>
        <p:spPr>
          <a:xfrm>
            <a:off x="5496950" y="3980438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22</a:t>
            </a:r>
            <a:endParaRPr lang="en-CA" sz="1600" dirty="0"/>
          </a:p>
        </p:txBody>
      </p:sp>
      <p:sp>
        <p:nvSpPr>
          <p:cNvPr id="33" name="Rectangle 32"/>
          <p:cNvSpPr/>
          <p:nvPr/>
        </p:nvSpPr>
        <p:spPr>
          <a:xfrm>
            <a:off x="1542196" y="4723201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2</a:t>
            </a:r>
            <a:endParaRPr lang="en-CA" sz="1600" dirty="0"/>
          </a:p>
        </p:txBody>
      </p:sp>
      <p:sp>
        <p:nvSpPr>
          <p:cNvPr id="34" name="Rectangle 33"/>
          <p:cNvSpPr/>
          <p:nvPr/>
        </p:nvSpPr>
        <p:spPr>
          <a:xfrm>
            <a:off x="1955854" y="4723201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3</a:t>
            </a:r>
            <a:endParaRPr lang="en-CA" sz="1600" dirty="0"/>
          </a:p>
        </p:txBody>
      </p:sp>
      <p:sp>
        <p:nvSpPr>
          <p:cNvPr id="35" name="Rectangle 34"/>
          <p:cNvSpPr/>
          <p:nvPr/>
        </p:nvSpPr>
        <p:spPr>
          <a:xfrm>
            <a:off x="2369743" y="4723201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7</a:t>
            </a:r>
            <a:endParaRPr lang="en-CA" sz="1600" dirty="0"/>
          </a:p>
        </p:txBody>
      </p:sp>
      <p:sp>
        <p:nvSpPr>
          <p:cNvPr id="36" name="Rectangle 35"/>
          <p:cNvSpPr/>
          <p:nvPr/>
        </p:nvSpPr>
        <p:spPr>
          <a:xfrm>
            <a:off x="2783401" y="4723201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9</a:t>
            </a:r>
            <a:endParaRPr lang="en-CA" sz="1600" dirty="0"/>
          </a:p>
        </p:txBody>
      </p:sp>
      <p:sp>
        <p:nvSpPr>
          <p:cNvPr id="37" name="Rectangle 36"/>
          <p:cNvSpPr/>
          <p:nvPr/>
        </p:nvSpPr>
        <p:spPr>
          <a:xfrm>
            <a:off x="3186192" y="4723201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15</a:t>
            </a:r>
            <a:endParaRPr lang="en-CA" sz="1600" dirty="0"/>
          </a:p>
        </p:txBody>
      </p:sp>
      <p:sp>
        <p:nvSpPr>
          <p:cNvPr id="38" name="Rectangle 37"/>
          <p:cNvSpPr/>
          <p:nvPr/>
        </p:nvSpPr>
        <p:spPr>
          <a:xfrm>
            <a:off x="4142931" y="471755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17</a:t>
            </a:r>
            <a:endParaRPr lang="en-CA" sz="1600" dirty="0"/>
          </a:p>
        </p:txBody>
      </p:sp>
      <p:sp>
        <p:nvSpPr>
          <p:cNvPr id="39" name="Rectangle 38"/>
          <p:cNvSpPr/>
          <p:nvPr/>
        </p:nvSpPr>
        <p:spPr>
          <a:xfrm>
            <a:off x="4554558" y="471755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20</a:t>
            </a:r>
            <a:endParaRPr lang="en-CA" sz="1600" dirty="0"/>
          </a:p>
        </p:txBody>
      </p:sp>
      <p:sp>
        <p:nvSpPr>
          <p:cNvPr id="40" name="Rectangle 39"/>
          <p:cNvSpPr/>
          <p:nvPr/>
        </p:nvSpPr>
        <p:spPr>
          <a:xfrm>
            <a:off x="4968216" y="471755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21</a:t>
            </a:r>
            <a:endParaRPr lang="en-CA" sz="1600" dirty="0"/>
          </a:p>
        </p:txBody>
      </p:sp>
      <p:sp>
        <p:nvSpPr>
          <p:cNvPr id="41" name="Rectangle 40"/>
          <p:cNvSpPr/>
          <p:nvPr/>
        </p:nvSpPr>
        <p:spPr>
          <a:xfrm>
            <a:off x="5382105" y="471755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22</a:t>
            </a:r>
            <a:endParaRPr lang="en-CA" sz="1600" dirty="0"/>
          </a:p>
        </p:txBody>
      </p:sp>
      <p:sp>
        <p:nvSpPr>
          <p:cNvPr id="42" name="Rectangle 41"/>
          <p:cNvSpPr/>
          <p:nvPr/>
        </p:nvSpPr>
        <p:spPr>
          <a:xfrm>
            <a:off x="5843241" y="471755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30</a:t>
            </a:r>
            <a:endParaRPr lang="en-CA" sz="1600" dirty="0"/>
          </a:p>
        </p:txBody>
      </p:sp>
      <p:sp>
        <p:nvSpPr>
          <p:cNvPr id="43" name="Rectangle 42"/>
          <p:cNvSpPr/>
          <p:nvPr/>
        </p:nvSpPr>
        <p:spPr>
          <a:xfrm>
            <a:off x="6256899" y="471755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31</a:t>
            </a:r>
            <a:endParaRPr lang="en-CA" sz="1600" dirty="0"/>
          </a:p>
        </p:txBody>
      </p:sp>
      <p:sp>
        <p:nvSpPr>
          <p:cNvPr id="44" name="Rectangle 43"/>
          <p:cNvSpPr/>
          <p:nvPr/>
        </p:nvSpPr>
        <p:spPr>
          <a:xfrm>
            <a:off x="6670788" y="471755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34</a:t>
            </a:r>
            <a:endParaRPr lang="en-CA" sz="1600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14E64F7-670B-4BF3-9316-58491E4B40A9}"/>
              </a:ext>
            </a:extLst>
          </p:cNvPr>
          <p:cNvCxnSpPr/>
          <p:nvPr/>
        </p:nvCxnSpPr>
        <p:spPr>
          <a:xfrm flipH="1">
            <a:off x="3821912" y="2650883"/>
            <a:ext cx="265426" cy="529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F2C17BD-9005-4FB5-B220-9992B64F65AA}"/>
              </a:ext>
            </a:extLst>
          </p:cNvPr>
          <p:cNvCxnSpPr/>
          <p:nvPr/>
        </p:nvCxnSpPr>
        <p:spPr>
          <a:xfrm flipH="1">
            <a:off x="2538985" y="3518241"/>
            <a:ext cx="605961" cy="467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32EC5C2-EE4D-4446-8828-5E4E09C99224}"/>
              </a:ext>
            </a:extLst>
          </p:cNvPr>
          <p:cNvCxnSpPr/>
          <p:nvPr/>
        </p:nvCxnSpPr>
        <p:spPr>
          <a:xfrm flipH="1">
            <a:off x="3385192" y="3518241"/>
            <a:ext cx="98237" cy="467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EA1ABE5-CD4F-4DFB-B9FE-104E54BE2418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3816185" y="3518241"/>
            <a:ext cx="600236" cy="465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0D4CAC1-F685-40C4-B95A-B67E23F96875}"/>
              </a:ext>
            </a:extLst>
          </p:cNvPr>
          <p:cNvCxnSpPr>
            <a:cxnSpLocks/>
          </p:cNvCxnSpPr>
          <p:nvPr/>
        </p:nvCxnSpPr>
        <p:spPr>
          <a:xfrm>
            <a:off x="4160395" y="3518241"/>
            <a:ext cx="1317450" cy="462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92F4AAC-E864-4312-8D13-621276ECDBDE}"/>
              </a:ext>
            </a:extLst>
          </p:cNvPr>
          <p:cNvCxnSpPr>
            <a:endCxn id="33" idx="0"/>
          </p:cNvCxnSpPr>
          <p:nvPr/>
        </p:nvCxnSpPr>
        <p:spPr>
          <a:xfrm flipH="1">
            <a:off x="1711438" y="4323786"/>
            <a:ext cx="489064" cy="399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EFF1F6E-7A95-446E-9A6B-A6CF7F19DD79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2125096" y="4323786"/>
            <a:ext cx="413888" cy="399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2B7812C-C12E-463C-82D2-83B8EDFB6398}"/>
              </a:ext>
            </a:extLst>
          </p:cNvPr>
          <p:cNvCxnSpPr>
            <a:cxnSpLocks/>
            <a:endCxn id="35" idx="0"/>
          </p:cNvCxnSpPr>
          <p:nvPr/>
        </p:nvCxnSpPr>
        <p:spPr>
          <a:xfrm flipH="1">
            <a:off x="2538985" y="4323786"/>
            <a:ext cx="347814" cy="399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60FB466-062C-4877-836F-98E84123C936}"/>
              </a:ext>
            </a:extLst>
          </p:cNvPr>
          <p:cNvCxnSpPr>
            <a:cxnSpLocks/>
            <a:endCxn id="36" idx="0"/>
          </p:cNvCxnSpPr>
          <p:nvPr/>
        </p:nvCxnSpPr>
        <p:spPr>
          <a:xfrm flipH="1">
            <a:off x="2952643" y="4323786"/>
            <a:ext cx="94068" cy="399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ECAA0DB-E6CC-4DD3-B85C-E64F485656F8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3355434" y="4309117"/>
            <a:ext cx="21715" cy="414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624E816-6944-423F-B566-4C3E46B37C79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3713076" y="4309117"/>
            <a:ext cx="599097" cy="408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832743D-D994-4389-B6BF-BD8140374AF8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4723800" y="4318142"/>
            <a:ext cx="434668" cy="399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85D47E3-BEC9-47F2-8F3B-853EB8505025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5137458" y="4318142"/>
            <a:ext cx="348896" cy="399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CBAE3DC-D182-49FE-ADA0-1972DD970D28}"/>
              </a:ext>
            </a:extLst>
          </p:cNvPr>
          <p:cNvCxnSpPr>
            <a:cxnSpLocks/>
            <a:endCxn id="41" idx="0"/>
          </p:cNvCxnSpPr>
          <p:nvPr/>
        </p:nvCxnSpPr>
        <p:spPr>
          <a:xfrm flipH="1">
            <a:off x="5551347" y="4318142"/>
            <a:ext cx="273489" cy="399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04F11437-A910-4EDD-B94B-3C6E588ED16E}"/>
              </a:ext>
            </a:extLst>
          </p:cNvPr>
          <p:cNvSpPr/>
          <p:nvPr/>
        </p:nvSpPr>
        <p:spPr>
          <a:xfrm>
            <a:off x="6012482" y="3983515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31</a:t>
            </a:r>
            <a:endParaRPr lang="en-CA" sz="1600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87BE194-1D4C-41ED-85E5-C94B491BB9CF}"/>
              </a:ext>
            </a:extLst>
          </p:cNvPr>
          <p:cNvSpPr/>
          <p:nvPr/>
        </p:nvSpPr>
        <p:spPr>
          <a:xfrm>
            <a:off x="6350965" y="3983515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34</a:t>
            </a:r>
            <a:endParaRPr lang="en-CA" sz="1600" dirty="0"/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3A49446-BECA-403E-952A-1A5C849E1C2E}"/>
              </a:ext>
            </a:extLst>
          </p:cNvPr>
          <p:cNvCxnSpPr>
            <a:cxnSpLocks/>
          </p:cNvCxnSpPr>
          <p:nvPr/>
        </p:nvCxnSpPr>
        <p:spPr>
          <a:xfrm>
            <a:off x="4498878" y="3518241"/>
            <a:ext cx="1834182" cy="458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CEA9BAC-6862-4280-80E4-7EFBD5FF8143}"/>
              </a:ext>
            </a:extLst>
          </p:cNvPr>
          <p:cNvCxnSpPr>
            <a:cxnSpLocks/>
            <a:endCxn id="42" idx="0"/>
          </p:cNvCxnSpPr>
          <p:nvPr/>
        </p:nvCxnSpPr>
        <p:spPr>
          <a:xfrm flipH="1">
            <a:off x="6012483" y="4318142"/>
            <a:ext cx="10598" cy="399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F89FD43-21F5-4EC3-AF23-0A42597AB2D5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6350966" y="4318142"/>
            <a:ext cx="75175" cy="399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5B86B7A3-77AD-4DDE-BF6C-F51AC5526EE6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6689448" y="4318142"/>
            <a:ext cx="150582" cy="399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8262B78-10FF-4BC1-8BA9-A8C64F31CCCE}"/>
              </a:ext>
            </a:extLst>
          </p:cNvPr>
          <p:cNvCxnSpPr>
            <a:cxnSpLocks/>
          </p:cNvCxnSpPr>
          <p:nvPr/>
        </p:nvCxnSpPr>
        <p:spPr>
          <a:xfrm>
            <a:off x="4425821" y="2654488"/>
            <a:ext cx="375011" cy="526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1CA1763-4557-433F-906C-D47940FFEF3C}"/>
              </a:ext>
            </a:extLst>
          </p:cNvPr>
          <p:cNvCxnSpPr>
            <a:cxnSpLocks/>
          </p:cNvCxnSpPr>
          <p:nvPr/>
        </p:nvCxnSpPr>
        <p:spPr>
          <a:xfrm>
            <a:off x="4771954" y="2658093"/>
            <a:ext cx="375011" cy="526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201596AA-5372-4B22-ABC6-E034C73EF2CE}"/>
              </a:ext>
            </a:extLst>
          </p:cNvPr>
          <p:cNvSpPr txBox="1"/>
          <p:nvPr/>
        </p:nvSpPr>
        <p:spPr>
          <a:xfrm>
            <a:off x="5101974" y="259550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/>
              <a:t>…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6F03DFB-C997-4355-9EEB-234A0D531A50}"/>
              </a:ext>
            </a:extLst>
          </p:cNvPr>
          <p:cNvSpPr/>
          <p:nvPr/>
        </p:nvSpPr>
        <p:spPr>
          <a:xfrm>
            <a:off x="7979893" y="2902900"/>
            <a:ext cx="1782206" cy="431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Delete(15)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AE657C59-D436-4444-AE42-D549DF2A7109}"/>
              </a:ext>
            </a:extLst>
          </p:cNvPr>
          <p:cNvSpPr/>
          <p:nvPr/>
        </p:nvSpPr>
        <p:spPr>
          <a:xfrm>
            <a:off x="7979893" y="3407629"/>
            <a:ext cx="1782206" cy="625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Replace Single with </a:t>
            </a:r>
            <a:r>
              <a:rPr lang="en-CA" b="1" dirty="0"/>
              <a:t>new Empty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11BC64D-3B20-4589-BCB0-77F84ED10DD2}"/>
              </a:ext>
            </a:extLst>
          </p:cNvPr>
          <p:cNvSpPr/>
          <p:nvPr/>
        </p:nvSpPr>
        <p:spPr>
          <a:xfrm>
            <a:off x="7979893" y="4036418"/>
            <a:ext cx="1782206" cy="34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(Using CAS)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FE31595-2F65-4E76-A7FA-1C9F4D924A38}"/>
              </a:ext>
            </a:extLst>
          </p:cNvPr>
          <p:cNvSpPr/>
          <p:nvPr/>
        </p:nvSpPr>
        <p:spPr>
          <a:xfrm>
            <a:off x="3635691" y="471755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b="1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31FE657-8F9A-414D-8219-7255991324B8}"/>
              </a:ext>
            </a:extLst>
          </p:cNvPr>
          <p:cNvSpPr txBox="1"/>
          <p:nvPr/>
        </p:nvSpPr>
        <p:spPr>
          <a:xfrm>
            <a:off x="3417910" y="2802215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&lt;35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01691404-D8F0-45DE-ADB9-28CED9FD980D}"/>
                  </a:ext>
                </a:extLst>
              </p:cNvPr>
              <p:cNvSpPr txBox="1"/>
              <p:nvPr/>
            </p:nvSpPr>
            <p:spPr>
              <a:xfrm>
                <a:off x="4116143" y="2777927"/>
                <a:ext cx="5757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CA" dirty="0"/>
                  <a:t>35</a:t>
                </a: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01691404-D8F0-45DE-ADB9-28CED9FD9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143" y="2777927"/>
                <a:ext cx="575799" cy="369332"/>
              </a:xfrm>
              <a:prstGeom prst="rect">
                <a:avLst/>
              </a:prstGeom>
              <a:blipFill>
                <a:blip r:embed="rId3"/>
                <a:stretch>
                  <a:fillRect t="-8333" r="-8421" b="-28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F610CA81-93D5-4EBF-B326-7980E423731A}"/>
              </a:ext>
            </a:extLst>
          </p:cNvPr>
          <p:cNvCxnSpPr>
            <a:cxnSpLocks/>
            <a:endCxn id="121" idx="0"/>
          </p:cNvCxnSpPr>
          <p:nvPr/>
        </p:nvCxnSpPr>
        <p:spPr>
          <a:xfrm>
            <a:off x="3377149" y="4318142"/>
            <a:ext cx="427784" cy="3994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E9D348ED-98A1-4EE0-AD07-26839E8A9217}"/>
              </a:ext>
            </a:extLst>
          </p:cNvPr>
          <p:cNvSpPr txBox="1"/>
          <p:nvPr/>
        </p:nvSpPr>
        <p:spPr>
          <a:xfrm rot="5806423">
            <a:off x="3222080" y="4370867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latin typeface="Agency FB" panose="020B0503020202020204" pitchFamily="34" charset="0"/>
              </a:rPr>
              <a:t>X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CAC5E35E-3729-423B-8C19-03C187421F1B}"/>
              </a:ext>
            </a:extLst>
          </p:cNvPr>
          <p:cNvSpPr/>
          <p:nvPr/>
        </p:nvSpPr>
        <p:spPr>
          <a:xfrm>
            <a:off x="3186192" y="4723201"/>
            <a:ext cx="338483" cy="337704"/>
          </a:xfrm>
          <a:prstGeom prst="rect">
            <a:avLst/>
          </a:prstGeom>
          <a:solidFill>
            <a:srgbClr val="F8F8F8"/>
          </a:solidFill>
          <a:ln>
            <a:solidFill>
              <a:srgbClr val="C8C8C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dirty="0">
                <a:solidFill>
                  <a:srgbClr val="828282"/>
                </a:solidFill>
              </a:rPr>
              <a:t>15</a:t>
            </a:r>
          </a:p>
        </p:txBody>
      </p:sp>
      <p:sp>
        <p:nvSpPr>
          <p:cNvPr id="114" name="Speech Bubble: Rectangle 113">
            <a:extLst>
              <a:ext uri="{FF2B5EF4-FFF2-40B4-BE49-F238E27FC236}">
                <a16:creationId xmlns:a16="http://schemas.microsoft.com/office/drawing/2014/main" id="{BB84278D-39AD-4774-B970-8F5FF3D4EA4B}"/>
              </a:ext>
            </a:extLst>
          </p:cNvPr>
          <p:cNvSpPr/>
          <p:nvPr/>
        </p:nvSpPr>
        <p:spPr>
          <a:xfrm>
            <a:off x="1510839" y="5122616"/>
            <a:ext cx="1028145" cy="709183"/>
          </a:xfrm>
          <a:prstGeom prst="wedgeRectCallout">
            <a:avLst>
              <a:gd name="adj1" fmla="val 118513"/>
              <a:gd name="adj2" fmla="val -770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Target location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09274A4-87B2-4CAC-B1EB-F0DFA859FAED}"/>
              </a:ext>
            </a:extLst>
          </p:cNvPr>
          <p:cNvSpPr/>
          <p:nvPr/>
        </p:nvSpPr>
        <p:spPr>
          <a:xfrm>
            <a:off x="7979893" y="4733563"/>
            <a:ext cx="3265050" cy="709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Insert and Delete are so simple! Nuance is in the rebuilding…</a:t>
            </a:r>
          </a:p>
        </p:txBody>
      </p:sp>
    </p:spTree>
    <p:extLst>
      <p:ext uri="{BB962C8B-B14F-4D97-AF65-F5344CB8AC3E}">
        <p14:creationId xmlns:p14="http://schemas.microsoft.com/office/powerpoint/2010/main" val="65631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11" grpId="0" animBg="1"/>
      <p:bldP spid="112" grpId="0" animBg="1"/>
      <p:bldP spid="121" grpId="0" animBg="1"/>
      <p:bldP spid="141" grpId="0"/>
      <p:bldP spid="144" grpId="0" animBg="1"/>
      <p:bldP spid="114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Rebuilding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1642039"/>
            <a:ext cx="10123713" cy="1963002"/>
          </a:xfrm>
        </p:spPr>
        <p:txBody>
          <a:bodyPr>
            <a:normAutofit/>
          </a:bodyPr>
          <a:lstStyle/>
          <a:p>
            <a:r>
              <a:rPr lang="en-US" b="1" dirty="0"/>
              <a:t>When </a:t>
            </a:r>
            <a:r>
              <a:rPr lang="en-US" dirty="0"/>
              <a:t>and </a:t>
            </a:r>
            <a:r>
              <a:rPr lang="en-US" b="1" dirty="0"/>
              <a:t>how </a:t>
            </a:r>
            <a:r>
              <a:rPr lang="en-US" dirty="0"/>
              <a:t>should we rebuild?</a:t>
            </a:r>
          </a:p>
          <a:p>
            <a:r>
              <a:rPr lang="en-US" dirty="0"/>
              <a:t>When?</a:t>
            </a:r>
          </a:p>
          <a:p>
            <a:pPr lvl="1"/>
            <a:r>
              <a:rPr lang="en-US" dirty="0" smtClean="0"/>
              <a:t>Consider </a:t>
            </a:r>
            <a:r>
              <a:rPr lang="en-US" dirty="0"/>
              <a:t>a </a:t>
            </a:r>
            <a:r>
              <a:rPr lang="en-US" b="1" dirty="0"/>
              <a:t>subtree </a:t>
            </a:r>
            <a:r>
              <a:rPr lang="en-US" dirty="0" smtClean="0"/>
              <a:t>that was </a:t>
            </a:r>
            <a:r>
              <a:rPr lang="en-US" b="1" dirty="0" smtClean="0"/>
              <a:t>rebuilt </a:t>
            </a:r>
            <a:r>
              <a:rPr lang="en-US" dirty="0" smtClean="0"/>
              <a:t>at </a:t>
            </a:r>
            <a:r>
              <a:rPr lang="en-US" b="1" dirty="0" smtClean="0"/>
              <a:t>time t</a:t>
            </a:r>
            <a:r>
              <a:rPr lang="en-US" dirty="0" smtClean="0"/>
              <a:t>, and contained </a:t>
            </a:r>
            <a:r>
              <a:rPr lang="en-US" b="1" dirty="0" smtClean="0"/>
              <a:t>n</a:t>
            </a:r>
            <a:r>
              <a:rPr lang="en-US" dirty="0" smtClean="0"/>
              <a:t> keys at that time</a:t>
            </a:r>
            <a:endParaRPr lang="en-US" dirty="0"/>
          </a:p>
          <a:p>
            <a:pPr lvl="1"/>
            <a:r>
              <a:rPr lang="en-US" dirty="0"/>
              <a:t>We rebuild it as soon as it has experienced </a:t>
            </a:r>
            <a:r>
              <a:rPr lang="en-US" b="1" dirty="0"/>
              <a:t>n/4</a:t>
            </a:r>
            <a:r>
              <a:rPr lang="en-US" dirty="0"/>
              <a:t> inserts or deletes since </a:t>
            </a:r>
            <a:r>
              <a:rPr lang="en-US" dirty="0" smtClean="0"/>
              <a:t>time </a:t>
            </a:r>
            <a:r>
              <a:rPr lang="en-US" b="1" dirty="0" smtClean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95380" y="4366189"/>
                <a:ext cx="6372277" cy="12873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Lemma: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CA" dirty="0" smtClean="0"/>
                  <a:t> be a probability density with finite support.</a:t>
                </a:r>
                <a:br>
                  <a:rPr lang="en-CA" dirty="0" smtClean="0"/>
                </a:br>
                <a:r>
                  <a:rPr lang="en-CA" dirty="0" smtClean="0"/>
                  <a:t>Expected </a:t>
                </a:r>
                <a:r>
                  <a:rPr lang="en-CA" b="1" dirty="0" smtClean="0"/>
                  <a:t>total cost </a:t>
                </a:r>
                <a:r>
                  <a:rPr lang="en-CA" dirty="0" smtClean="0"/>
                  <a:t>of a sequence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CA" b="1" dirty="0" smtClean="0"/>
                  <a:t>-random insertions</a:t>
                </a:r>
                <a:r>
                  <a:rPr lang="en-CA" dirty="0" smtClean="0"/>
                  <a:t> and </a:t>
                </a:r>
                <a:r>
                  <a:rPr lang="en-CA" b="1" dirty="0" smtClean="0"/>
                  <a:t>uniformly random deletions</a:t>
                </a:r>
                <a:r>
                  <a:rPr lang="en-CA" dirty="0" smtClean="0"/>
                  <a:t> in an initially empty C-IST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CA" dirty="0" smtClean="0"/>
                  <a:t> is a bound on interval contention</a:t>
                </a:r>
                <a:endParaRPr lang="en-CA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380" y="4366189"/>
                <a:ext cx="6372277" cy="1287312"/>
              </a:xfrm>
              <a:prstGeom prst="rect">
                <a:avLst/>
              </a:prstGeom>
              <a:blipFill>
                <a:blip r:embed="rId3"/>
                <a:stretch>
                  <a:fillRect b="-327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95380" y="3605041"/>
                <a:ext cx="6998481" cy="6604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Lemma: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CA" dirty="0" smtClean="0"/>
                  <a:t> be a </a:t>
                </a:r>
                <a:r>
                  <a:rPr lang="en-CA" b="1" dirty="0" smtClean="0"/>
                  <a:t>smooth</a:t>
                </a:r>
                <a:r>
                  <a:rPr lang="en-CA" dirty="0" smtClean="0"/>
                  <a:t> probability density [MehlkornTsakalidis93]. </a:t>
                </a:r>
                <a:r>
                  <a:rPr lang="en-CA" b="1" dirty="0" smtClean="0"/>
                  <a:t>E</a:t>
                </a:r>
                <a:r>
                  <a:rPr lang="en-US" b="1" dirty="0" err="1" smtClean="0"/>
                  <a:t>xpected</a:t>
                </a:r>
                <a:r>
                  <a:rPr lang="en-US" b="1" dirty="0" smtClean="0"/>
                  <a:t> search time</a:t>
                </a:r>
                <a:r>
                  <a:rPr lang="en-US" dirty="0" smtClean="0"/>
                  <a:t> in a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CA" dirty="0" smtClean="0"/>
                  <a:t>-random C-IST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380" y="3605041"/>
                <a:ext cx="6998481" cy="660456"/>
              </a:xfrm>
              <a:prstGeom prst="rect">
                <a:avLst/>
              </a:prstGeom>
              <a:blipFill>
                <a:blip r:embed="rId4"/>
                <a:stretch>
                  <a:fillRect t="-893" b="-1160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20949" y="3605041"/>
                <a:ext cx="3692082" cy="12873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Lemma: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be the number of concurrent threads modifying a C-IST containing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keys. The </a:t>
                </a:r>
                <a:r>
                  <a:rPr lang="en-US" b="1" dirty="0" smtClean="0"/>
                  <a:t>worst case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depth</a:t>
                </a:r>
                <a:r>
                  <a:rPr lang="en-US" dirty="0" smtClean="0"/>
                  <a:t> of this C-IST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49" y="3605041"/>
                <a:ext cx="3692082" cy="1287312"/>
              </a:xfrm>
              <a:prstGeom prst="rect">
                <a:avLst/>
              </a:prstGeom>
              <a:blipFill>
                <a:blip r:embed="rId5"/>
                <a:stretch>
                  <a:fillRect r="-821" b="-279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168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Rebuilding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642039"/>
            <a:ext cx="10123713" cy="3926004"/>
          </a:xfrm>
        </p:spPr>
        <p:txBody>
          <a:bodyPr>
            <a:normAutofit/>
          </a:bodyPr>
          <a:lstStyle/>
          <a:p>
            <a:r>
              <a:rPr lang="en-US" b="1" dirty="0"/>
              <a:t>When </a:t>
            </a:r>
            <a:r>
              <a:rPr lang="en-US" dirty="0"/>
              <a:t>and </a:t>
            </a:r>
            <a:r>
              <a:rPr lang="en-US" b="1" dirty="0"/>
              <a:t>how </a:t>
            </a:r>
            <a:r>
              <a:rPr lang="en-US" dirty="0"/>
              <a:t>should we rebuild?</a:t>
            </a:r>
          </a:p>
          <a:p>
            <a:r>
              <a:rPr lang="en-US" dirty="0" smtClean="0"/>
              <a:t>How</a:t>
            </a:r>
            <a:r>
              <a:rPr lang="en-US" dirty="0"/>
              <a:t>?</a:t>
            </a:r>
          </a:p>
          <a:p>
            <a:pPr lvl="1"/>
            <a:r>
              <a:rPr lang="en-US" dirty="0" smtClean="0"/>
              <a:t>Maintain </a:t>
            </a:r>
            <a:r>
              <a:rPr lang="en-US" b="1" dirty="0" smtClean="0"/>
              <a:t>exact counters </a:t>
            </a:r>
            <a:r>
              <a:rPr lang="en-US" dirty="0" smtClean="0"/>
              <a:t>at each node except the root</a:t>
            </a:r>
          </a:p>
          <a:p>
            <a:pPr lvl="1"/>
            <a:r>
              <a:rPr lang="en-US" dirty="0" smtClean="0"/>
              <a:t>The root has an </a:t>
            </a:r>
            <a:r>
              <a:rPr lang="en-US" b="1" dirty="0" smtClean="0"/>
              <a:t>approximate counter </a:t>
            </a:r>
            <a:r>
              <a:rPr lang="en-US" dirty="0" smtClean="0"/>
              <a:t>(</a:t>
            </a:r>
            <a:r>
              <a:rPr lang="en-US" dirty="0"/>
              <a:t>using [ABKLN18])</a:t>
            </a:r>
          </a:p>
          <a:p>
            <a:pPr lvl="1"/>
            <a:r>
              <a:rPr lang="en-US" dirty="0" smtClean="0"/>
              <a:t>These counters track how many inserts </a:t>
            </a:r>
            <a:r>
              <a:rPr lang="en-US" dirty="0"/>
              <a:t>&amp; deletes </a:t>
            </a:r>
            <a:r>
              <a:rPr lang="en-US" dirty="0" smtClean="0"/>
              <a:t>happen in </a:t>
            </a:r>
            <a:r>
              <a:rPr lang="en-US" b="1" dirty="0"/>
              <a:t>every</a:t>
            </a:r>
            <a:r>
              <a:rPr lang="en-US" dirty="0"/>
              <a:t> </a:t>
            </a:r>
            <a:r>
              <a:rPr lang="en-US" dirty="0" smtClean="0"/>
              <a:t>subtree</a:t>
            </a:r>
          </a:p>
          <a:p>
            <a:pPr lvl="1"/>
            <a:r>
              <a:rPr lang="en-US" b="1" dirty="0" smtClean="0"/>
              <a:t>Atomically </a:t>
            </a:r>
            <a:r>
              <a:rPr lang="en-US" b="1" dirty="0"/>
              <a:t>replace</a:t>
            </a:r>
            <a:r>
              <a:rPr lang="en-US" dirty="0"/>
              <a:t> any subtree </a:t>
            </a:r>
            <a:r>
              <a:rPr lang="en-US" dirty="0" smtClean="0"/>
              <a:t>over </a:t>
            </a:r>
            <a:r>
              <a:rPr lang="en-US" dirty="0"/>
              <a:t>the n/4 </a:t>
            </a:r>
            <a:r>
              <a:rPr lang="en-US" dirty="0" smtClean="0"/>
              <a:t>update threshold (since last rebuild)</a:t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/>
              <a:t>a </a:t>
            </a:r>
            <a:r>
              <a:rPr lang="en-US" b="1" dirty="0"/>
              <a:t>new subtree of ideal shape</a:t>
            </a:r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884ECF93-1D69-42E5-893B-B06A58CD3AC5}"/>
              </a:ext>
            </a:extLst>
          </p:cNvPr>
          <p:cNvSpPr/>
          <p:nvPr/>
        </p:nvSpPr>
        <p:spPr>
          <a:xfrm>
            <a:off x="1831566" y="4853630"/>
            <a:ext cx="1899558" cy="462643"/>
          </a:xfrm>
          <a:prstGeom prst="wedgeRectCallout">
            <a:avLst>
              <a:gd name="adj1" fmla="val 41437"/>
              <a:gd name="adj2" fmla="val -904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Let’s see this now</a:t>
            </a:r>
          </a:p>
        </p:txBody>
      </p:sp>
    </p:spTree>
    <p:extLst>
      <p:ext uri="{BB962C8B-B14F-4D97-AF65-F5344CB8AC3E}">
        <p14:creationId xmlns:p14="http://schemas.microsoft.com/office/powerpoint/2010/main" val="424719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Subtree Rebuilding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1527464"/>
            <a:ext cx="9601196" cy="946000"/>
          </a:xfrm>
        </p:spPr>
        <p:txBody>
          <a:bodyPr>
            <a:normAutofit/>
          </a:bodyPr>
          <a:lstStyle/>
          <a:p>
            <a:r>
              <a:rPr lang="en-US" dirty="0"/>
              <a:t>Each </a:t>
            </a:r>
            <a:r>
              <a:rPr lang="en-US" b="1" dirty="0"/>
              <a:t>Inner</a:t>
            </a:r>
            <a:r>
              <a:rPr lang="en-US" dirty="0"/>
              <a:t> node has a </a:t>
            </a:r>
            <a:r>
              <a:rPr lang="en-US" b="1" dirty="0"/>
              <a:t>status</a:t>
            </a:r>
            <a:r>
              <a:rPr lang="en-US" dirty="0"/>
              <a:t> field containing </a:t>
            </a:r>
            <a:r>
              <a:rPr lang="en-US" b="1" dirty="0"/>
              <a:t>[</a:t>
            </a:r>
            <a:r>
              <a:rPr lang="en-US" b="1" dirty="0">
                <a:solidFill>
                  <a:srgbClr val="FF0000"/>
                </a:solidFill>
              </a:rPr>
              <a:t>started</a:t>
            </a:r>
            <a:r>
              <a:rPr lang="en-US" b="1" dirty="0"/>
              <a:t>, </a:t>
            </a:r>
            <a:r>
              <a:rPr lang="en-US" b="1" dirty="0">
                <a:solidFill>
                  <a:srgbClr val="00B0F0"/>
                </a:solidFill>
              </a:rPr>
              <a:t>finished</a:t>
            </a:r>
            <a:r>
              <a:rPr lang="en-US" b="1" dirty="0"/>
              <a:t>, </a:t>
            </a:r>
            <a:r>
              <a:rPr lang="en-US" b="1" dirty="0">
                <a:solidFill>
                  <a:srgbClr val="828282"/>
                </a:solidFill>
              </a:rPr>
              <a:t>count</a:t>
            </a:r>
            <a:r>
              <a:rPr lang="en-US" b="1" dirty="0"/>
              <a:t>]</a:t>
            </a:r>
          </a:p>
        </p:txBody>
      </p:sp>
      <p:sp>
        <p:nvSpPr>
          <p:cNvPr id="4" name="Rectangle 3"/>
          <p:cNvSpPr/>
          <p:nvPr/>
        </p:nvSpPr>
        <p:spPr>
          <a:xfrm>
            <a:off x="3717224" y="202230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35</a:t>
            </a:r>
            <a:endParaRPr lang="en-CA" sz="1600" dirty="0"/>
          </a:p>
        </p:txBody>
      </p:sp>
      <p:sp>
        <p:nvSpPr>
          <p:cNvPr id="5" name="Rectangle 4"/>
          <p:cNvSpPr/>
          <p:nvPr/>
        </p:nvSpPr>
        <p:spPr>
          <a:xfrm>
            <a:off x="4055707" y="202230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67</a:t>
            </a:r>
            <a:endParaRPr lang="en-CA" sz="1600" dirty="0"/>
          </a:p>
        </p:txBody>
      </p:sp>
      <p:sp>
        <p:nvSpPr>
          <p:cNvPr id="6" name="Rectangle 5"/>
          <p:cNvSpPr/>
          <p:nvPr/>
        </p:nvSpPr>
        <p:spPr>
          <a:xfrm>
            <a:off x="4394190" y="202230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141</a:t>
            </a:r>
            <a:endParaRPr lang="en-CA" sz="1600" dirty="0"/>
          </a:p>
        </p:txBody>
      </p:sp>
      <p:sp>
        <p:nvSpPr>
          <p:cNvPr id="7" name="Rectangle 6"/>
          <p:cNvSpPr/>
          <p:nvPr/>
        </p:nvSpPr>
        <p:spPr>
          <a:xfrm>
            <a:off x="4732673" y="202230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143</a:t>
            </a:r>
            <a:endParaRPr lang="en-CA" sz="1600" dirty="0"/>
          </a:p>
        </p:txBody>
      </p:sp>
      <p:sp>
        <p:nvSpPr>
          <p:cNvPr id="8" name="Rectangle 7"/>
          <p:cNvSpPr/>
          <p:nvPr/>
        </p:nvSpPr>
        <p:spPr>
          <a:xfrm>
            <a:off x="5071156" y="202230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180</a:t>
            </a:r>
            <a:endParaRPr lang="en-CA" sz="1600" dirty="0"/>
          </a:p>
        </p:txBody>
      </p:sp>
      <p:sp>
        <p:nvSpPr>
          <p:cNvPr id="9" name="Rectangle 8"/>
          <p:cNvSpPr/>
          <p:nvPr/>
        </p:nvSpPr>
        <p:spPr>
          <a:xfrm>
            <a:off x="5409639" y="202230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287</a:t>
            </a:r>
            <a:endParaRPr lang="en-CA" sz="1600" dirty="0"/>
          </a:p>
        </p:txBody>
      </p:sp>
      <p:sp>
        <p:nvSpPr>
          <p:cNvPr id="10" name="Rectangle 9"/>
          <p:cNvSpPr/>
          <p:nvPr/>
        </p:nvSpPr>
        <p:spPr>
          <a:xfrm>
            <a:off x="5748122" y="202230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371</a:t>
            </a:r>
            <a:endParaRPr lang="en-CA" sz="1600" dirty="0"/>
          </a:p>
        </p:txBody>
      </p:sp>
      <p:sp>
        <p:nvSpPr>
          <p:cNvPr id="11" name="Rectangle 10"/>
          <p:cNvSpPr/>
          <p:nvPr/>
        </p:nvSpPr>
        <p:spPr>
          <a:xfrm>
            <a:off x="6086605" y="202230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372</a:t>
            </a:r>
            <a:endParaRPr lang="en-CA" sz="1600" dirty="0"/>
          </a:p>
        </p:txBody>
      </p:sp>
      <p:sp>
        <p:nvSpPr>
          <p:cNvPr id="12" name="Rectangle 11"/>
          <p:cNvSpPr/>
          <p:nvPr/>
        </p:nvSpPr>
        <p:spPr>
          <a:xfrm>
            <a:off x="6425088" y="202230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401</a:t>
            </a:r>
            <a:endParaRPr lang="en-CA" sz="1600" dirty="0"/>
          </a:p>
        </p:txBody>
      </p:sp>
      <p:sp>
        <p:nvSpPr>
          <p:cNvPr id="13" name="Rectangle 12"/>
          <p:cNvSpPr/>
          <p:nvPr/>
        </p:nvSpPr>
        <p:spPr>
          <a:xfrm>
            <a:off x="6763571" y="202230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490</a:t>
            </a:r>
            <a:endParaRPr lang="en-CA" sz="1600" dirty="0"/>
          </a:p>
        </p:txBody>
      </p:sp>
      <p:sp>
        <p:nvSpPr>
          <p:cNvPr id="14" name="Rectangle 13"/>
          <p:cNvSpPr/>
          <p:nvPr/>
        </p:nvSpPr>
        <p:spPr>
          <a:xfrm>
            <a:off x="7102054" y="202230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550</a:t>
            </a:r>
            <a:endParaRPr lang="en-CA" sz="1600" dirty="0"/>
          </a:p>
        </p:txBody>
      </p:sp>
      <p:sp>
        <p:nvSpPr>
          <p:cNvPr id="15" name="Rectangle 14"/>
          <p:cNvSpPr/>
          <p:nvPr/>
        </p:nvSpPr>
        <p:spPr>
          <a:xfrm>
            <a:off x="7440537" y="202230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591</a:t>
            </a:r>
            <a:endParaRPr lang="en-CA" sz="1600" dirty="0"/>
          </a:p>
        </p:txBody>
      </p:sp>
      <p:sp>
        <p:nvSpPr>
          <p:cNvPr id="16" name="Rectangle 15"/>
          <p:cNvSpPr/>
          <p:nvPr/>
        </p:nvSpPr>
        <p:spPr>
          <a:xfrm>
            <a:off x="7779020" y="202230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670</a:t>
            </a:r>
            <a:endParaRPr lang="en-CA" sz="1600" dirty="0"/>
          </a:p>
        </p:txBody>
      </p:sp>
      <p:sp>
        <p:nvSpPr>
          <p:cNvPr id="17" name="Rectangle 16"/>
          <p:cNvSpPr/>
          <p:nvPr/>
        </p:nvSpPr>
        <p:spPr>
          <a:xfrm>
            <a:off x="8117503" y="202230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715</a:t>
            </a:r>
            <a:endParaRPr lang="en-CA" sz="1600" dirty="0"/>
          </a:p>
        </p:txBody>
      </p:sp>
      <p:sp>
        <p:nvSpPr>
          <p:cNvPr id="18" name="Rectangle 17"/>
          <p:cNvSpPr/>
          <p:nvPr/>
        </p:nvSpPr>
        <p:spPr>
          <a:xfrm>
            <a:off x="8455986" y="202230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771</a:t>
            </a:r>
            <a:endParaRPr lang="en-CA" sz="1600" dirty="0"/>
          </a:p>
        </p:txBody>
      </p:sp>
      <p:sp>
        <p:nvSpPr>
          <p:cNvPr id="19" name="Rectangle 18"/>
          <p:cNvSpPr/>
          <p:nvPr/>
        </p:nvSpPr>
        <p:spPr>
          <a:xfrm>
            <a:off x="8794469" y="202230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779</a:t>
            </a:r>
            <a:endParaRPr lang="en-CA" sz="1600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14E64F7-670B-4BF3-9316-58491E4B40A9}"/>
              </a:ext>
            </a:extLst>
          </p:cNvPr>
          <p:cNvCxnSpPr>
            <a:cxnSpLocks/>
          </p:cNvCxnSpPr>
          <p:nvPr/>
        </p:nvCxnSpPr>
        <p:spPr>
          <a:xfrm flipH="1">
            <a:off x="3040131" y="2360011"/>
            <a:ext cx="677094" cy="1006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8262B78-10FF-4BC1-8BA9-A8C64F31CCCE}"/>
              </a:ext>
            </a:extLst>
          </p:cNvPr>
          <p:cNvCxnSpPr>
            <a:cxnSpLocks/>
          </p:cNvCxnSpPr>
          <p:nvPr/>
        </p:nvCxnSpPr>
        <p:spPr>
          <a:xfrm>
            <a:off x="4055707" y="2363616"/>
            <a:ext cx="182868" cy="202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1CA1763-4557-433F-906C-D47940FFEF3C}"/>
              </a:ext>
            </a:extLst>
          </p:cNvPr>
          <p:cNvCxnSpPr>
            <a:cxnSpLocks/>
          </p:cNvCxnSpPr>
          <p:nvPr/>
        </p:nvCxnSpPr>
        <p:spPr>
          <a:xfrm>
            <a:off x="4401840" y="2367221"/>
            <a:ext cx="220209" cy="199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201596AA-5372-4B22-ABC6-E034C73EF2CE}"/>
              </a:ext>
            </a:extLst>
          </p:cNvPr>
          <p:cNvSpPr txBox="1"/>
          <p:nvPr/>
        </p:nvSpPr>
        <p:spPr>
          <a:xfrm>
            <a:off x="4643671" y="212293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/>
              <a:t>…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6B47311E-5147-4568-A84F-591B4118D582}"/>
              </a:ext>
            </a:extLst>
          </p:cNvPr>
          <p:cNvSpPr/>
          <p:nvPr/>
        </p:nvSpPr>
        <p:spPr>
          <a:xfrm>
            <a:off x="9129761" y="2178773"/>
            <a:ext cx="338483" cy="181237"/>
          </a:xfrm>
          <a:prstGeom prst="rect">
            <a:avLst/>
          </a:prstGeom>
          <a:solidFill>
            <a:srgbClr val="828282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98E51E5-651D-4C2E-B4C1-9CB3527D2642}"/>
              </a:ext>
            </a:extLst>
          </p:cNvPr>
          <p:cNvSpPr/>
          <p:nvPr/>
        </p:nvSpPr>
        <p:spPr>
          <a:xfrm>
            <a:off x="9129762" y="2022307"/>
            <a:ext cx="172082" cy="156465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ED34BB5-68D3-4447-845F-42D0047A6DA9}"/>
              </a:ext>
            </a:extLst>
          </p:cNvPr>
          <p:cNvSpPr/>
          <p:nvPr/>
        </p:nvSpPr>
        <p:spPr>
          <a:xfrm>
            <a:off x="9305034" y="2022261"/>
            <a:ext cx="163210" cy="156465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b="1" dirty="0">
              <a:solidFill>
                <a:srgbClr val="FFFFFF"/>
              </a:solidFill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4CB49E70-7A17-493A-8D3F-281AADFA0E67}"/>
              </a:ext>
            </a:extLst>
          </p:cNvPr>
          <p:cNvSpPr/>
          <p:nvPr/>
        </p:nvSpPr>
        <p:spPr>
          <a:xfrm>
            <a:off x="2361660" y="3359102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10</a:t>
            </a:r>
            <a:endParaRPr lang="en-CA" sz="1600" dirty="0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D5A20784-8DCB-4BBC-A778-25C17EB41E93}"/>
              </a:ext>
            </a:extLst>
          </p:cNvPr>
          <p:cNvSpPr/>
          <p:nvPr/>
        </p:nvSpPr>
        <p:spPr>
          <a:xfrm>
            <a:off x="2700143" y="3359102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18</a:t>
            </a:r>
            <a:endParaRPr lang="en-CA" sz="1600" dirty="0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36741538-D8A5-4380-BE02-3AA1B3FB63DF}"/>
              </a:ext>
            </a:extLst>
          </p:cNvPr>
          <p:cNvSpPr/>
          <p:nvPr/>
        </p:nvSpPr>
        <p:spPr>
          <a:xfrm>
            <a:off x="3038626" y="3359102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20</a:t>
            </a:r>
            <a:endParaRPr lang="en-CA" sz="1600" dirty="0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A1C5EB9A-66B4-488B-BA5B-40935FDFE195}"/>
              </a:ext>
            </a:extLst>
          </p:cNvPr>
          <p:cNvSpPr/>
          <p:nvPr/>
        </p:nvSpPr>
        <p:spPr>
          <a:xfrm>
            <a:off x="3377109" y="3359102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30</a:t>
            </a:r>
            <a:endParaRPr lang="en-CA" sz="1600" dirty="0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7B32EC18-0983-4B80-AABD-B0E1E06887EA}"/>
              </a:ext>
            </a:extLst>
          </p:cNvPr>
          <p:cNvSpPr/>
          <p:nvPr/>
        </p:nvSpPr>
        <p:spPr>
          <a:xfrm>
            <a:off x="1030772" y="416464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3</a:t>
            </a:r>
            <a:endParaRPr lang="en-CA" sz="1600" dirty="0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A1B644D3-BF58-45B0-87CB-7D1DBECDFE37}"/>
              </a:ext>
            </a:extLst>
          </p:cNvPr>
          <p:cNvSpPr/>
          <p:nvPr/>
        </p:nvSpPr>
        <p:spPr>
          <a:xfrm>
            <a:off x="1369255" y="416464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5</a:t>
            </a:r>
            <a:endParaRPr lang="en-CA" sz="1600" dirty="0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4C96AC6F-0C76-4576-A37E-03167CFAC225}"/>
              </a:ext>
            </a:extLst>
          </p:cNvPr>
          <p:cNvSpPr/>
          <p:nvPr/>
        </p:nvSpPr>
        <p:spPr>
          <a:xfrm>
            <a:off x="2263423" y="416464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12</a:t>
            </a:r>
            <a:endParaRPr lang="en-CA" sz="1600" dirty="0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B325D702-4C66-49AF-AACA-41FA12869F94}"/>
              </a:ext>
            </a:extLst>
          </p:cNvPr>
          <p:cNvSpPr/>
          <p:nvPr/>
        </p:nvSpPr>
        <p:spPr>
          <a:xfrm>
            <a:off x="2601906" y="416464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16</a:t>
            </a:r>
            <a:endParaRPr lang="en-CA" sz="1600" dirty="0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CE5036E5-DADA-44D7-A46F-478095BB6630}"/>
              </a:ext>
            </a:extLst>
          </p:cNvPr>
          <p:cNvSpPr/>
          <p:nvPr/>
        </p:nvSpPr>
        <p:spPr>
          <a:xfrm>
            <a:off x="3463893" y="4162080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/>
              <a:t>19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5EDA2178-15F3-4043-B590-589037F28AD3}"/>
              </a:ext>
            </a:extLst>
          </p:cNvPr>
          <p:cNvSpPr/>
          <p:nvPr/>
        </p:nvSpPr>
        <p:spPr>
          <a:xfrm>
            <a:off x="4064938" y="4159003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21</a:t>
            </a:r>
            <a:endParaRPr lang="en-CA" sz="1600" dirty="0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C9573A26-F2A6-4D21-9686-406A9523B493}"/>
              </a:ext>
            </a:extLst>
          </p:cNvPr>
          <p:cNvSpPr/>
          <p:nvPr/>
        </p:nvSpPr>
        <p:spPr>
          <a:xfrm>
            <a:off x="4403421" y="4159003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22</a:t>
            </a:r>
            <a:endParaRPr lang="en-CA" sz="1600" dirty="0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C80845E7-4283-49FE-A1DE-DDDF891815E8}"/>
              </a:ext>
            </a:extLst>
          </p:cNvPr>
          <p:cNvSpPr/>
          <p:nvPr/>
        </p:nvSpPr>
        <p:spPr>
          <a:xfrm>
            <a:off x="758910" y="4901766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b="1" dirty="0"/>
              <a:t>2</a:t>
            </a:r>
            <a:endParaRPr lang="en-CA" sz="1600" b="1" dirty="0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EFD82064-C072-4A83-94B1-2F3ED722DCCE}"/>
              </a:ext>
            </a:extLst>
          </p:cNvPr>
          <p:cNvSpPr/>
          <p:nvPr/>
        </p:nvSpPr>
        <p:spPr>
          <a:xfrm>
            <a:off x="1172568" y="4901766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dirty="0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680879F7-2730-4858-8B67-12DF26498DEE}"/>
              </a:ext>
            </a:extLst>
          </p:cNvPr>
          <p:cNvSpPr/>
          <p:nvPr/>
        </p:nvSpPr>
        <p:spPr>
          <a:xfrm>
            <a:off x="1586457" y="4901766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b="1" dirty="0"/>
              <a:t>5</a:t>
            </a:r>
            <a:endParaRPr lang="en-CA" sz="1600" b="1" dirty="0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B04D7DED-C9F7-4B76-A793-F68E820B935F}"/>
              </a:ext>
            </a:extLst>
          </p:cNvPr>
          <p:cNvSpPr/>
          <p:nvPr/>
        </p:nvSpPr>
        <p:spPr>
          <a:xfrm>
            <a:off x="2000115" y="4901766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b="1" dirty="0"/>
              <a:t>8</a:t>
            </a:r>
            <a:endParaRPr lang="en-CA" sz="1600" b="1" dirty="0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9375CDDA-043A-4BE6-8BF6-555C3E95C747}"/>
              </a:ext>
            </a:extLst>
          </p:cNvPr>
          <p:cNvSpPr/>
          <p:nvPr/>
        </p:nvSpPr>
        <p:spPr>
          <a:xfrm>
            <a:off x="3359645" y="4896122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dirty="0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4DCCE650-D1A2-411E-B11E-99C570D3C420}"/>
              </a:ext>
            </a:extLst>
          </p:cNvPr>
          <p:cNvSpPr/>
          <p:nvPr/>
        </p:nvSpPr>
        <p:spPr>
          <a:xfrm>
            <a:off x="3771272" y="4896122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dirty="0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8E700112-D364-4CAD-A8BC-CA672CD72733}"/>
              </a:ext>
            </a:extLst>
          </p:cNvPr>
          <p:cNvSpPr/>
          <p:nvPr/>
        </p:nvSpPr>
        <p:spPr>
          <a:xfrm>
            <a:off x="4184930" y="4896122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dirty="0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755F5B36-04F1-4882-811C-BAAEB9AABD6E}"/>
              </a:ext>
            </a:extLst>
          </p:cNvPr>
          <p:cNvSpPr/>
          <p:nvPr/>
        </p:nvSpPr>
        <p:spPr>
          <a:xfrm>
            <a:off x="4598819" y="4896122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b="1" dirty="0"/>
              <a:t>23</a:t>
            </a:r>
            <a:endParaRPr lang="en-CA" sz="1600" b="1" dirty="0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2AD4DB61-4766-4303-90AA-12B8A15C02A2}"/>
              </a:ext>
            </a:extLst>
          </p:cNvPr>
          <p:cNvSpPr/>
          <p:nvPr/>
        </p:nvSpPr>
        <p:spPr>
          <a:xfrm>
            <a:off x="5059955" y="4896122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dirty="0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B125B977-4054-49A4-B56F-E5F9F0C4EBEB}"/>
              </a:ext>
            </a:extLst>
          </p:cNvPr>
          <p:cNvSpPr/>
          <p:nvPr/>
        </p:nvSpPr>
        <p:spPr>
          <a:xfrm>
            <a:off x="5473613" y="4896122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32</a:t>
            </a:r>
            <a:endParaRPr lang="en-CA" sz="1600" dirty="0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8246418E-7C94-4E7F-95C9-7CA5C1D357B5}"/>
              </a:ext>
            </a:extLst>
          </p:cNvPr>
          <p:cNvSpPr/>
          <p:nvPr/>
        </p:nvSpPr>
        <p:spPr>
          <a:xfrm>
            <a:off x="6191900" y="4896122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dirty="0"/>
          </a:p>
        </p:txBody>
      </p: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E96EE0B5-831E-445E-B395-AAE74FBB49F6}"/>
              </a:ext>
            </a:extLst>
          </p:cNvPr>
          <p:cNvCxnSpPr/>
          <p:nvPr/>
        </p:nvCxnSpPr>
        <p:spPr>
          <a:xfrm flipH="1">
            <a:off x="1755699" y="3696806"/>
            <a:ext cx="605961" cy="467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D8C8E67C-E2EA-4E0C-ACE9-116805310BC1}"/>
              </a:ext>
            </a:extLst>
          </p:cNvPr>
          <p:cNvCxnSpPr/>
          <p:nvPr/>
        </p:nvCxnSpPr>
        <p:spPr>
          <a:xfrm flipH="1">
            <a:off x="2601906" y="3696806"/>
            <a:ext cx="98237" cy="467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3C52F0B2-0A01-42A1-8CB7-1C2C49FB01BE}"/>
              </a:ext>
            </a:extLst>
          </p:cNvPr>
          <p:cNvCxnSpPr>
            <a:cxnSpLocks/>
            <a:endCxn id="167" idx="0"/>
          </p:cNvCxnSpPr>
          <p:nvPr/>
        </p:nvCxnSpPr>
        <p:spPr>
          <a:xfrm>
            <a:off x="3032899" y="3696806"/>
            <a:ext cx="600236" cy="465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649BB3C8-03FB-464B-A507-1771AA07BFB4}"/>
              </a:ext>
            </a:extLst>
          </p:cNvPr>
          <p:cNvCxnSpPr>
            <a:cxnSpLocks/>
          </p:cNvCxnSpPr>
          <p:nvPr/>
        </p:nvCxnSpPr>
        <p:spPr>
          <a:xfrm>
            <a:off x="3377109" y="3696806"/>
            <a:ext cx="1317450" cy="462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DF26CC9A-F705-4F36-BA4A-002A345A9F0E}"/>
              </a:ext>
            </a:extLst>
          </p:cNvPr>
          <p:cNvCxnSpPr>
            <a:cxnSpLocks/>
            <a:endCxn id="170" idx="0"/>
          </p:cNvCxnSpPr>
          <p:nvPr/>
        </p:nvCxnSpPr>
        <p:spPr>
          <a:xfrm flipH="1">
            <a:off x="928152" y="4496707"/>
            <a:ext cx="106278" cy="405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2854A740-76AB-450C-8D79-E52B8CAD941E}"/>
              </a:ext>
            </a:extLst>
          </p:cNvPr>
          <p:cNvCxnSpPr>
            <a:cxnSpLocks/>
            <a:endCxn id="171" idx="0"/>
          </p:cNvCxnSpPr>
          <p:nvPr/>
        </p:nvCxnSpPr>
        <p:spPr>
          <a:xfrm flipH="1">
            <a:off x="1341810" y="4496707"/>
            <a:ext cx="19035" cy="405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99389F1B-F88E-4451-9FFA-24FE86471726}"/>
              </a:ext>
            </a:extLst>
          </p:cNvPr>
          <p:cNvCxnSpPr>
            <a:cxnSpLocks/>
            <a:endCxn id="172" idx="0"/>
          </p:cNvCxnSpPr>
          <p:nvPr/>
        </p:nvCxnSpPr>
        <p:spPr>
          <a:xfrm>
            <a:off x="1685889" y="4496707"/>
            <a:ext cx="69810" cy="405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617B3C3D-9899-475E-8CFF-0EA2681B07EF}"/>
              </a:ext>
            </a:extLst>
          </p:cNvPr>
          <p:cNvCxnSpPr>
            <a:cxnSpLocks/>
            <a:endCxn id="173" idx="0"/>
          </p:cNvCxnSpPr>
          <p:nvPr/>
        </p:nvCxnSpPr>
        <p:spPr>
          <a:xfrm flipH="1">
            <a:off x="2169357" y="4502351"/>
            <a:ext cx="94068" cy="399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168CBC5C-0348-4073-84EF-9F8BC72D74BB}"/>
              </a:ext>
            </a:extLst>
          </p:cNvPr>
          <p:cNvCxnSpPr>
            <a:cxnSpLocks/>
            <a:endCxn id="175" idx="0"/>
          </p:cNvCxnSpPr>
          <p:nvPr/>
        </p:nvCxnSpPr>
        <p:spPr>
          <a:xfrm>
            <a:off x="2929790" y="4487682"/>
            <a:ext cx="599097" cy="408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097800AE-39C4-4FBB-954A-EE0CFBCB85D7}"/>
              </a:ext>
            </a:extLst>
          </p:cNvPr>
          <p:cNvCxnSpPr>
            <a:cxnSpLocks/>
            <a:endCxn id="176" idx="0"/>
          </p:cNvCxnSpPr>
          <p:nvPr/>
        </p:nvCxnSpPr>
        <p:spPr>
          <a:xfrm flipH="1">
            <a:off x="3940514" y="4499784"/>
            <a:ext cx="116137" cy="396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3732C10C-691A-4339-8654-40E7D093362F}"/>
              </a:ext>
            </a:extLst>
          </p:cNvPr>
          <p:cNvCxnSpPr>
            <a:cxnSpLocks/>
            <a:endCxn id="177" idx="0"/>
          </p:cNvCxnSpPr>
          <p:nvPr/>
        </p:nvCxnSpPr>
        <p:spPr>
          <a:xfrm flipH="1">
            <a:off x="4354172" y="4485428"/>
            <a:ext cx="38743" cy="410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0B0AA95F-AD14-4296-A83E-DA1030025C4D}"/>
              </a:ext>
            </a:extLst>
          </p:cNvPr>
          <p:cNvCxnSpPr>
            <a:cxnSpLocks/>
            <a:endCxn id="178" idx="0"/>
          </p:cNvCxnSpPr>
          <p:nvPr/>
        </p:nvCxnSpPr>
        <p:spPr>
          <a:xfrm>
            <a:off x="4741902" y="4493102"/>
            <a:ext cx="26159" cy="403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Rectangle 194">
            <a:extLst>
              <a:ext uri="{FF2B5EF4-FFF2-40B4-BE49-F238E27FC236}">
                <a16:creationId xmlns:a16="http://schemas.microsoft.com/office/drawing/2014/main" id="{09D2CC20-E12B-4B57-9257-58266CBDCA62}"/>
              </a:ext>
            </a:extLst>
          </p:cNvPr>
          <p:cNvSpPr/>
          <p:nvPr/>
        </p:nvSpPr>
        <p:spPr>
          <a:xfrm>
            <a:off x="5229196" y="4162080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31</a:t>
            </a:r>
            <a:endParaRPr lang="en-CA" sz="1600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1EED0E4C-23EA-4A25-9DD2-D3FEEEC8F9F0}"/>
              </a:ext>
            </a:extLst>
          </p:cNvPr>
          <p:cNvSpPr/>
          <p:nvPr/>
        </p:nvSpPr>
        <p:spPr>
          <a:xfrm>
            <a:off x="5567679" y="4162080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34</a:t>
            </a:r>
            <a:endParaRPr lang="en-CA" sz="1600" dirty="0"/>
          </a:p>
        </p:txBody>
      </p: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1089ABCE-CF78-45CA-BDDF-2F0DCC21230A}"/>
              </a:ext>
            </a:extLst>
          </p:cNvPr>
          <p:cNvCxnSpPr>
            <a:cxnSpLocks/>
          </p:cNvCxnSpPr>
          <p:nvPr/>
        </p:nvCxnSpPr>
        <p:spPr>
          <a:xfrm>
            <a:off x="3715592" y="3696806"/>
            <a:ext cx="1834182" cy="458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D253A0AF-1EE9-453B-AFC1-8BADE2056D6A}"/>
              </a:ext>
            </a:extLst>
          </p:cNvPr>
          <p:cNvCxnSpPr>
            <a:cxnSpLocks/>
            <a:endCxn id="179" idx="0"/>
          </p:cNvCxnSpPr>
          <p:nvPr/>
        </p:nvCxnSpPr>
        <p:spPr>
          <a:xfrm flipH="1">
            <a:off x="5229197" y="4496707"/>
            <a:ext cx="10598" cy="399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80123642-9C7E-43F2-A49F-55749F81B20A}"/>
              </a:ext>
            </a:extLst>
          </p:cNvPr>
          <p:cNvCxnSpPr>
            <a:cxnSpLocks/>
            <a:endCxn id="180" idx="0"/>
          </p:cNvCxnSpPr>
          <p:nvPr/>
        </p:nvCxnSpPr>
        <p:spPr>
          <a:xfrm>
            <a:off x="5567680" y="4496707"/>
            <a:ext cx="75175" cy="399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C74F43D9-BDFF-4045-B771-6C86C4E5EE46}"/>
              </a:ext>
            </a:extLst>
          </p:cNvPr>
          <p:cNvCxnSpPr>
            <a:cxnSpLocks/>
            <a:endCxn id="181" idx="0"/>
          </p:cNvCxnSpPr>
          <p:nvPr/>
        </p:nvCxnSpPr>
        <p:spPr>
          <a:xfrm>
            <a:off x="5901728" y="4506627"/>
            <a:ext cx="459414" cy="389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Rectangle 203">
            <a:extLst>
              <a:ext uri="{FF2B5EF4-FFF2-40B4-BE49-F238E27FC236}">
                <a16:creationId xmlns:a16="http://schemas.microsoft.com/office/drawing/2014/main" id="{E3BD4A69-7BA1-406F-8AC3-7CBC38618B2A}"/>
              </a:ext>
            </a:extLst>
          </p:cNvPr>
          <p:cNvSpPr/>
          <p:nvPr/>
        </p:nvSpPr>
        <p:spPr>
          <a:xfrm>
            <a:off x="2471405" y="4896122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15</a:t>
            </a:r>
            <a:endParaRPr lang="en-CA" sz="1600" dirty="0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856BF511-4126-4461-BF2D-D7C386821C34}"/>
              </a:ext>
            </a:extLst>
          </p:cNvPr>
          <p:cNvSpPr/>
          <p:nvPr/>
        </p:nvSpPr>
        <p:spPr>
          <a:xfrm>
            <a:off x="2253624" y="5563856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dirty="0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D7A830CD-8CD6-4D7E-B2D2-7B3580D3704B}"/>
              </a:ext>
            </a:extLst>
          </p:cNvPr>
          <p:cNvSpPr/>
          <p:nvPr/>
        </p:nvSpPr>
        <p:spPr>
          <a:xfrm>
            <a:off x="2686174" y="5563856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b="1" dirty="0"/>
              <a:t>15</a:t>
            </a:r>
            <a:endParaRPr lang="en-CA" sz="1600" b="1" dirty="0"/>
          </a:p>
        </p:txBody>
      </p: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F4AA785D-5120-4A4E-8FB3-C66AE856C97C}"/>
              </a:ext>
            </a:extLst>
          </p:cNvPr>
          <p:cNvCxnSpPr>
            <a:cxnSpLocks/>
            <a:endCxn id="205" idx="0"/>
          </p:cNvCxnSpPr>
          <p:nvPr/>
        </p:nvCxnSpPr>
        <p:spPr>
          <a:xfrm flipH="1">
            <a:off x="2422866" y="5233826"/>
            <a:ext cx="60176" cy="330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6E666C30-F882-4DAC-A257-F67AE363043D}"/>
              </a:ext>
            </a:extLst>
          </p:cNvPr>
          <p:cNvCxnSpPr>
            <a:cxnSpLocks/>
            <a:endCxn id="206" idx="0"/>
          </p:cNvCxnSpPr>
          <p:nvPr/>
        </p:nvCxnSpPr>
        <p:spPr>
          <a:xfrm>
            <a:off x="2790339" y="5233826"/>
            <a:ext cx="65077" cy="330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F3F80B6E-49E8-448F-A1EA-F8CDD25C1857}"/>
              </a:ext>
            </a:extLst>
          </p:cNvPr>
          <p:cNvCxnSpPr>
            <a:cxnSpLocks/>
            <a:endCxn id="204" idx="0"/>
          </p:cNvCxnSpPr>
          <p:nvPr/>
        </p:nvCxnSpPr>
        <p:spPr>
          <a:xfrm>
            <a:off x="2591305" y="4493102"/>
            <a:ext cx="49342" cy="403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Rectangle 215">
            <a:extLst>
              <a:ext uri="{FF2B5EF4-FFF2-40B4-BE49-F238E27FC236}">
                <a16:creationId xmlns:a16="http://schemas.microsoft.com/office/drawing/2014/main" id="{FD963CB7-2FE3-440B-8CC7-A76F4694940D}"/>
              </a:ext>
            </a:extLst>
          </p:cNvPr>
          <p:cNvSpPr/>
          <p:nvPr/>
        </p:nvSpPr>
        <p:spPr>
          <a:xfrm>
            <a:off x="5258816" y="5569500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/>
              <a:t>31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4AAAA2E0-BEAE-491B-A7FA-8037269CDC4B}"/>
              </a:ext>
            </a:extLst>
          </p:cNvPr>
          <p:cNvSpPr/>
          <p:nvPr/>
        </p:nvSpPr>
        <p:spPr>
          <a:xfrm>
            <a:off x="5691366" y="5569500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b="1" dirty="0"/>
              <a:t>32</a:t>
            </a:r>
            <a:endParaRPr lang="en-CA" sz="1600" b="1" dirty="0"/>
          </a:p>
        </p:txBody>
      </p: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7302395F-7EBF-44FB-8B72-DACEFAB1678B}"/>
              </a:ext>
            </a:extLst>
          </p:cNvPr>
          <p:cNvCxnSpPr>
            <a:cxnSpLocks/>
            <a:endCxn id="216" idx="0"/>
          </p:cNvCxnSpPr>
          <p:nvPr/>
        </p:nvCxnSpPr>
        <p:spPr>
          <a:xfrm flipH="1">
            <a:off x="5428058" y="5239470"/>
            <a:ext cx="60176" cy="330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108535AC-0AF2-4B24-AFE9-31E50219286A}"/>
              </a:ext>
            </a:extLst>
          </p:cNvPr>
          <p:cNvCxnSpPr>
            <a:cxnSpLocks/>
            <a:endCxn id="217" idx="0"/>
          </p:cNvCxnSpPr>
          <p:nvPr/>
        </p:nvCxnSpPr>
        <p:spPr>
          <a:xfrm>
            <a:off x="5795531" y="5239470"/>
            <a:ext cx="65077" cy="330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Speech Bubble: Rectangle 219">
            <a:extLst>
              <a:ext uri="{FF2B5EF4-FFF2-40B4-BE49-F238E27FC236}">
                <a16:creationId xmlns:a16="http://schemas.microsoft.com/office/drawing/2014/main" id="{2F264BEE-2902-48BB-BF0A-813AED718171}"/>
              </a:ext>
            </a:extLst>
          </p:cNvPr>
          <p:cNvSpPr/>
          <p:nvPr/>
        </p:nvSpPr>
        <p:spPr>
          <a:xfrm>
            <a:off x="683512" y="2043323"/>
            <a:ext cx="2040243" cy="981321"/>
          </a:xfrm>
          <a:prstGeom prst="wedgeRectCallout">
            <a:avLst>
              <a:gd name="adj1" fmla="val 36202"/>
              <a:gd name="adj2" fmla="val 835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1. An insert/delete </a:t>
            </a:r>
            <a:r>
              <a:rPr lang="en-CA" b="1" dirty="0"/>
              <a:t>notices</a:t>
            </a:r>
            <a:r>
              <a:rPr lang="en-CA" dirty="0"/>
              <a:t> this subtree needs rebuilding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9BCFC989-7BC5-479A-BB26-8E374050CC77}"/>
              </a:ext>
            </a:extLst>
          </p:cNvPr>
          <p:cNvSpPr/>
          <p:nvPr/>
        </p:nvSpPr>
        <p:spPr>
          <a:xfrm>
            <a:off x="3721319" y="3511979"/>
            <a:ext cx="338483" cy="181237"/>
          </a:xfrm>
          <a:prstGeom prst="rect">
            <a:avLst/>
          </a:prstGeom>
          <a:solidFill>
            <a:srgbClr val="828282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4A6EE338-0A8A-45F9-82B7-298FC844E8C2}"/>
              </a:ext>
            </a:extLst>
          </p:cNvPr>
          <p:cNvSpPr/>
          <p:nvPr/>
        </p:nvSpPr>
        <p:spPr>
          <a:xfrm>
            <a:off x="3721320" y="3355513"/>
            <a:ext cx="172082" cy="156465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4901582F-9A2B-4270-868C-F96811C56943}"/>
              </a:ext>
            </a:extLst>
          </p:cNvPr>
          <p:cNvSpPr/>
          <p:nvPr/>
        </p:nvSpPr>
        <p:spPr>
          <a:xfrm>
            <a:off x="3896592" y="3355467"/>
            <a:ext cx="163210" cy="156465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b="1" dirty="0">
              <a:solidFill>
                <a:srgbClr val="FFFFFF"/>
              </a:solidFill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43B1A4B9-9CC4-49D4-B448-1518CA87940F}"/>
              </a:ext>
            </a:extLst>
          </p:cNvPr>
          <p:cNvSpPr/>
          <p:nvPr/>
        </p:nvSpPr>
        <p:spPr>
          <a:xfrm>
            <a:off x="1706357" y="4325390"/>
            <a:ext cx="338483" cy="181237"/>
          </a:xfrm>
          <a:prstGeom prst="rect">
            <a:avLst/>
          </a:prstGeom>
          <a:solidFill>
            <a:srgbClr val="828282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FB0DDE67-21ED-4D28-BD88-30C3D0284482}"/>
              </a:ext>
            </a:extLst>
          </p:cNvPr>
          <p:cNvSpPr/>
          <p:nvPr/>
        </p:nvSpPr>
        <p:spPr>
          <a:xfrm>
            <a:off x="1706358" y="4168924"/>
            <a:ext cx="172082" cy="156465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63B18019-0F3D-4B56-A2F2-8314C04286BA}"/>
              </a:ext>
            </a:extLst>
          </p:cNvPr>
          <p:cNvSpPr/>
          <p:nvPr/>
        </p:nvSpPr>
        <p:spPr>
          <a:xfrm>
            <a:off x="1881630" y="4168878"/>
            <a:ext cx="163210" cy="156465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b="1" dirty="0">
              <a:solidFill>
                <a:srgbClr val="FFFFFF"/>
              </a:solidFill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012751A3-B661-4652-84C6-F41704228794}"/>
              </a:ext>
            </a:extLst>
          </p:cNvPr>
          <p:cNvSpPr/>
          <p:nvPr/>
        </p:nvSpPr>
        <p:spPr>
          <a:xfrm>
            <a:off x="2940388" y="4318547"/>
            <a:ext cx="338483" cy="181237"/>
          </a:xfrm>
          <a:prstGeom prst="rect">
            <a:avLst/>
          </a:prstGeom>
          <a:solidFill>
            <a:srgbClr val="828282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02498FE0-2706-496A-B8AC-4055163D4A74}"/>
              </a:ext>
            </a:extLst>
          </p:cNvPr>
          <p:cNvSpPr/>
          <p:nvPr/>
        </p:nvSpPr>
        <p:spPr>
          <a:xfrm>
            <a:off x="2940389" y="4162081"/>
            <a:ext cx="172082" cy="156465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ECF4E36D-705C-4A70-B901-825272187917}"/>
              </a:ext>
            </a:extLst>
          </p:cNvPr>
          <p:cNvSpPr/>
          <p:nvPr/>
        </p:nvSpPr>
        <p:spPr>
          <a:xfrm>
            <a:off x="3115661" y="4162035"/>
            <a:ext cx="163210" cy="156465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b="1" dirty="0">
              <a:solidFill>
                <a:srgbClr val="FFFFFF"/>
              </a:solidFill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8B75C75C-B614-47AB-8E08-80BE122360F5}"/>
              </a:ext>
            </a:extLst>
          </p:cNvPr>
          <p:cNvSpPr/>
          <p:nvPr/>
        </p:nvSpPr>
        <p:spPr>
          <a:xfrm>
            <a:off x="4742691" y="4317308"/>
            <a:ext cx="338483" cy="181237"/>
          </a:xfrm>
          <a:prstGeom prst="rect">
            <a:avLst/>
          </a:prstGeom>
          <a:solidFill>
            <a:srgbClr val="828282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8A4D115B-3B97-43AC-ADCD-CBD045986BC8}"/>
              </a:ext>
            </a:extLst>
          </p:cNvPr>
          <p:cNvSpPr/>
          <p:nvPr/>
        </p:nvSpPr>
        <p:spPr>
          <a:xfrm>
            <a:off x="4742692" y="4160842"/>
            <a:ext cx="172082" cy="156465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68D6C452-A92F-4293-A511-3E67A83A37DB}"/>
              </a:ext>
            </a:extLst>
          </p:cNvPr>
          <p:cNvSpPr/>
          <p:nvPr/>
        </p:nvSpPr>
        <p:spPr>
          <a:xfrm>
            <a:off x="4917964" y="4160796"/>
            <a:ext cx="163210" cy="156465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b="1" dirty="0">
              <a:solidFill>
                <a:srgbClr val="FFFFFF"/>
              </a:solidFill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48F1F793-4630-4B94-8695-427518F99A44}"/>
              </a:ext>
            </a:extLst>
          </p:cNvPr>
          <p:cNvSpPr/>
          <p:nvPr/>
        </p:nvSpPr>
        <p:spPr>
          <a:xfrm>
            <a:off x="5906162" y="4319108"/>
            <a:ext cx="338483" cy="181237"/>
          </a:xfrm>
          <a:prstGeom prst="rect">
            <a:avLst/>
          </a:prstGeom>
          <a:solidFill>
            <a:srgbClr val="828282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CEB0A808-8BE7-47BA-B478-0A3A4FAA916E}"/>
              </a:ext>
            </a:extLst>
          </p:cNvPr>
          <p:cNvSpPr/>
          <p:nvPr/>
        </p:nvSpPr>
        <p:spPr>
          <a:xfrm>
            <a:off x="5906163" y="4162642"/>
            <a:ext cx="172082" cy="156465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CA7B4748-D058-45C0-B954-22B477615077}"/>
              </a:ext>
            </a:extLst>
          </p:cNvPr>
          <p:cNvSpPr/>
          <p:nvPr/>
        </p:nvSpPr>
        <p:spPr>
          <a:xfrm>
            <a:off x="6081435" y="4162596"/>
            <a:ext cx="163210" cy="156465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b="1" dirty="0">
              <a:solidFill>
                <a:srgbClr val="FFFFFF"/>
              </a:solidFill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BECF1E70-EDD9-40D8-BC21-FCAE4365C618}"/>
              </a:ext>
            </a:extLst>
          </p:cNvPr>
          <p:cNvSpPr/>
          <p:nvPr/>
        </p:nvSpPr>
        <p:spPr>
          <a:xfrm>
            <a:off x="2793673" y="5052567"/>
            <a:ext cx="338483" cy="181237"/>
          </a:xfrm>
          <a:prstGeom prst="rect">
            <a:avLst/>
          </a:prstGeom>
          <a:solidFill>
            <a:srgbClr val="828282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5E61809B-0918-4C57-ADFE-E049BEDF7F09}"/>
              </a:ext>
            </a:extLst>
          </p:cNvPr>
          <p:cNvSpPr/>
          <p:nvPr/>
        </p:nvSpPr>
        <p:spPr>
          <a:xfrm>
            <a:off x="2793674" y="4896101"/>
            <a:ext cx="172082" cy="156465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4002E944-BA47-40D4-8A17-646918A38848}"/>
              </a:ext>
            </a:extLst>
          </p:cNvPr>
          <p:cNvSpPr/>
          <p:nvPr/>
        </p:nvSpPr>
        <p:spPr>
          <a:xfrm>
            <a:off x="2968946" y="4896055"/>
            <a:ext cx="163210" cy="156465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b="1" dirty="0">
              <a:solidFill>
                <a:srgbClr val="FFFFFF"/>
              </a:solidFill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1617C5AB-866E-432A-92C7-CEDD85104470}"/>
              </a:ext>
            </a:extLst>
          </p:cNvPr>
          <p:cNvSpPr/>
          <p:nvPr/>
        </p:nvSpPr>
        <p:spPr>
          <a:xfrm>
            <a:off x="5822153" y="5058233"/>
            <a:ext cx="338483" cy="181237"/>
          </a:xfrm>
          <a:prstGeom prst="rect">
            <a:avLst/>
          </a:prstGeom>
          <a:solidFill>
            <a:srgbClr val="828282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3039EADC-B6C9-4D5A-A431-9BDBC7FAE3EB}"/>
              </a:ext>
            </a:extLst>
          </p:cNvPr>
          <p:cNvSpPr/>
          <p:nvPr/>
        </p:nvSpPr>
        <p:spPr>
          <a:xfrm>
            <a:off x="5822154" y="4901767"/>
            <a:ext cx="172082" cy="156465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70E9A3AF-5450-4AD9-84D9-1ACF96BBCD96}"/>
              </a:ext>
            </a:extLst>
          </p:cNvPr>
          <p:cNvSpPr/>
          <p:nvPr/>
        </p:nvSpPr>
        <p:spPr>
          <a:xfrm>
            <a:off x="5997426" y="4901721"/>
            <a:ext cx="163210" cy="156465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b="1" dirty="0">
              <a:solidFill>
                <a:srgbClr val="FFFFFF"/>
              </a:solidFill>
            </a:endParaRPr>
          </a:p>
        </p:txBody>
      </p:sp>
      <p:sp>
        <p:nvSpPr>
          <p:cNvPr id="259" name="Speech Bubble: Rectangle 258">
            <a:extLst>
              <a:ext uri="{FF2B5EF4-FFF2-40B4-BE49-F238E27FC236}">
                <a16:creationId xmlns:a16="http://schemas.microsoft.com/office/drawing/2014/main" id="{71993A1A-7D58-40A6-B437-CD8909E32505}"/>
              </a:ext>
            </a:extLst>
          </p:cNvPr>
          <p:cNvSpPr/>
          <p:nvPr/>
        </p:nvSpPr>
        <p:spPr>
          <a:xfrm>
            <a:off x="4529072" y="2530686"/>
            <a:ext cx="2394242" cy="895017"/>
          </a:xfrm>
          <a:prstGeom prst="wedgeRectCallout">
            <a:avLst>
              <a:gd name="adj1" fmla="val -70742"/>
              <a:gd name="adj2" fmla="val -91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2. Create a special </a:t>
            </a:r>
            <a:r>
              <a:rPr lang="en-CA" b="1" dirty="0"/>
              <a:t>rebuilding</a:t>
            </a:r>
            <a:r>
              <a:rPr lang="en-CA" dirty="0"/>
              <a:t> </a:t>
            </a:r>
            <a:r>
              <a:rPr lang="en-CA" b="1" dirty="0"/>
              <a:t>node</a:t>
            </a:r>
            <a:r>
              <a:rPr lang="en-CA" dirty="0"/>
              <a:t> with a pass-through pointer</a:t>
            </a:r>
          </a:p>
        </p:txBody>
      </p: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60C66FF8-105C-4374-B1E4-A6B07CBCC211}"/>
              </a:ext>
            </a:extLst>
          </p:cNvPr>
          <p:cNvGrpSpPr/>
          <p:nvPr/>
        </p:nvGrpSpPr>
        <p:grpSpPr>
          <a:xfrm>
            <a:off x="3207868" y="2727420"/>
            <a:ext cx="861465" cy="631682"/>
            <a:chOff x="3207868" y="2727420"/>
            <a:chExt cx="861465" cy="631682"/>
          </a:xfrm>
        </p:grpSpPr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C7461ACD-4268-4043-A269-00A3C50A8595}"/>
                </a:ext>
              </a:extLst>
            </p:cNvPr>
            <p:cNvSpPr/>
            <p:nvPr/>
          </p:nvSpPr>
          <p:spPr>
            <a:xfrm>
              <a:off x="3730850" y="2727420"/>
              <a:ext cx="338483" cy="33770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CA" sz="1600" dirty="0"/>
            </a:p>
          </p:txBody>
        </p:sp>
        <p:cxnSp>
          <p:nvCxnSpPr>
            <p:cNvPr id="261" name="Straight Arrow Connector 260">
              <a:extLst>
                <a:ext uri="{FF2B5EF4-FFF2-40B4-BE49-F238E27FC236}">
                  <a16:creationId xmlns:a16="http://schemas.microsoft.com/office/drawing/2014/main" id="{74A81EF5-4258-4C1E-B0B7-288B95E07AF2}"/>
                </a:ext>
              </a:extLst>
            </p:cNvPr>
            <p:cNvCxnSpPr>
              <a:cxnSpLocks/>
              <a:stCxn id="84" idx="7"/>
              <a:endCxn id="161" idx="0"/>
            </p:cNvCxnSpPr>
            <p:nvPr/>
          </p:nvCxnSpPr>
          <p:spPr>
            <a:xfrm flipH="1">
              <a:off x="3207868" y="2847973"/>
              <a:ext cx="748931" cy="51112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2802C07-35DF-47F4-AE8E-C05FCDA02E45}"/>
                </a:ext>
              </a:extLst>
            </p:cNvPr>
            <p:cNvSpPr/>
            <p:nvPr/>
          </p:nvSpPr>
          <p:spPr>
            <a:xfrm>
              <a:off x="3838891" y="2827743"/>
              <a:ext cx="138138" cy="138138"/>
            </a:xfrm>
            <a:prstGeom prst="ellipse">
              <a:avLst/>
            </a:prstGeom>
            <a:ln>
              <a:solidFill>
                <a:srgbClr val="292929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65" name="Speech Bubble: Rectangle 264">
            <a:extLst>
              <a:ext uri="{FF2B5EF4-FFF2-40B4-BE49-F238E27FC236}">
                <a16:creationId xmlns:a16="http://schemas.microsoft.com/office/drawing/2014/main" id="{36DF5391-6080-40E9-9D2D-B1F86749FCFF}"/>
              </a:ext>
            </a:extLst>
          </p:cNvPr>
          <p:cNvSpPr/>
          <p:nvPr/>
        </p:nvSpPr>
        <p:spPr>
          <a:xfrm>
            <a:off x="4529072" y="3426732"/>
            <a:ext cx="2394242" cy="293095"/>
          </a:xfrm>
          <a:prstGeom prst="wedgeRectCallout">
            <a:avLst>
              <a:gd name="adj1" fmla="val -49600"/>
              <a:gd name="adj2" fmla="val 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Insert it with CAS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7183008D-746B-4B62-9992-F5BCB7DBBFAC}"/>
              </a:ext>
            </a:extLst>
          </p:cNvPr>
          <p:cNvSpPr txBox="1"/>
          <p:nvPr/>
        </p:nvSpPr>
        <p:spPr>
          <a:xfrm rot="7612837">
            <a:off x="3222759" y="2698699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latin typeface="Agency FB" panose="020B0503020202020204" pitchFamily="34" charset="0"/>
              </a:rPr>
              <a:t>X</a:t>
            </a:r>
          </a:p>
        </p:txBody>
      </p:sp>
      <p:cxnSp>
        <p:nvCxnSpPr>
          <p:cNvPr id="267" name="Straight Arrow Connector 266">
            <a:extLst>
              <a:ext uri="{FF2B5EF4-FFF2-40B4-BE49-F238E27FC236}">
                <a16:creationId xmlns:a16="http://schemas.microsoft.com/office/drawing/2014/main" id="{86268AEC-1F58-4703-96C9-1B25EF96E892}"/>
              </a:ext>
            </a:extLst>
          </p:cNvPr>
          <p:cNvCxnSpPr>
            <a:cxnSpLocks/>
            <a:endCxn id="221" idx="0"/>
          </p:cNvCxnSpPr>
          <p:nvPr/>
        </p:nvCxnSpPr>
        <p:spPr>
          <a:xfrm>
            <a:off x="3726251" y="2359964"/>
            <a:ext cx="173841" cy="36745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0" name="Speech Bubble: Rectangle 269">
            <a:extLst>
              <a:ext uri="{FF2B5EF4-FFF2-40B4-BE49-F238E27FC236}">
                <a16:creationId xmlns:a16="http://schemas.microsoft.com/office/drawing/2014/main" id="{03ACAA3D-0D08-4027-A312-EA75E299817A}"/>
              </a:ext>
            </a:extLst>
          </p:cNvPr>
          <p:cNvSpPr/>
          <p:nvPr/>
        </p:nvSpPr>
        <p:spPr>
          <a:xfrm>
            <a:off x="7164210" y="2523273"/>
            <a:ext cx="2870822" cy="895017"/>
          </a:xfrm>
          <a:prstGeom prst="wedgeRectCallout">
            <a:avLst>
              <a:gd name="adj1" fmla="val -49318"/>
              <a:gd name="adj2" fmla="val -189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3. Traverse the old subtree, using CAS to </a:t>
            </a:r>
            <a:r>
              <a:rPr lang="en-CA" b="1" dirty="0"/>
              <a:t>mark </a:t>
            </a:r>
            <a:r>
              <a:rPr lang="en-CA" dirty="0"/>
              <a:t>all Inner nodes and </a:t>
            </a:r>
            <a:r>
              <a:rPr lang="en-CA" b="1" dirty="0"/>
              <a:t>count keys</a:t>
            </a:r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CEF61572-97ED-42AD-A944-694FA9500226}"/>
              </a:ext>
            </a:extLst>
          </p:cNvPr>
          <p:cNvSpPr/>
          <p:nvPr/>
        </p:nvSpPr>
        <p:spPr>
          <a:xfrm>
            <a:off x="3721320" y="3355513"/>
            <a:ext cx="172082" cy="156465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9A0DFF87-5832-4FB7-89CB-AEB8EA83F45B}"/>
              </a:ext>
            </a:extLst>
          </p:cNvPr>
          <p:cNvSpPr/>
          <p:nvPr/>
        </p:nvSpPr>
        <p:spPr>
          <a:xfrm>
            <a:off x="1706358" y="4168924"/>
            <a:ext cx="172082" cy="156465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81D62C08-8E32-4F9D-B199-5101230D6D05}"/>
              </a:ext>
            </a:extLst>
          </p:cNvPr>
          <p:cNvSpPr/>
          <p:nvPr/>
        </p:nvSpPr>
        <p:spPr>
          <a:xfrm>
            <a:off x="1706357" y="4325390"/>
            <a:ext cx="338483" cy="181237"/>
          </a:xfrm>
          <a:prstGeom prst="rect">
            <a:avLst/>
          </a:prstGeom>
          <a:solidFill>
            <a:srgbClr val="828282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F6B615B2-45BA-4427-B0E3-D5A5098813CF}"/>
              </a:ext>
            </a:extLst>
          </p:cNvPr>
          <p:cNvSpPr/>
          <p:nvPr/>
        </p:nvSpPr>
        <p:spPr>
          <a:xfrm>
            <a:off x="1881630" y="4168878"/>
            <a:ext cx="163210" cy="156465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296" name="Speech Bubble: Rectangle 295">
            <a:extLst>
              <a:ext uri="{FF2B5EF4-FFF2-40B4-BE49-F238E27FC236}">
                <a16:creationId xmlns:a16="http://schemas.microsoft.com/office/drawing/2014/main" id="{68C774BD-FB33-4C6A-BB98-0651A2EBCEF1}"/>
              </a:ext>
            </a:extLst>
          </p:cNvPr>
          <p:cNvSpPr/>
          <p:nvPr/>
        </p:nvSpPr>
        <p:spPr>
          <a:xfrm>
            <a:off x="3813668" y="3807441"/>
            <a:ext cx="677094" cy="232584"/>
          </a:xfrm>
          <a:prstGeom prst="wedgeRectCallout">
            <a:avLst>
              <a:gd name="adj1" fmla="val -24614"/>
              <a:gd name="adj2" fmla="val -1572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CAS</a:t>
            </a:r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CB3A1F3C-DF48-4919-A9D9-C5074E42C0B0}"/>
              </a:ext>
            </a:extLst>
          </p:cNvPr>
          <p:cNvSpPr/>
          <p:nvPr/>
        </p:nvSpPr>
        <p:spPr>
          <a:xfrm>
            <a:off x="2940389" y="4162081"/>
            <a:ext cx="172082" cy="156465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3A6A07E2-F22B-4715-9A42-B665A2115ABA}"/>
              </a:ext>
            </a:extLst>
          </p:cNvPr>
          <p:cNvSpPr/>
          <p:nvPr/>
        </p:nvSpPr>
        <p:spPr>
          <a:xfrm>
            <a:off x="2793674" y="4896101"/>
            <a:ext cx="172082" cy="156465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B8AFB0BD-419D-40E6-B3CA-7E8893BCF877}"/>
              </a:ext>
            </a:extLst>
          </p:cNvPr>
          <p:cNvSpPr/>
          <p:nvPr/>
        </p:nvSpPr>
        <p:spPr>
          <a:xfrm>
            <a:off x="2793673" y="5052567"/>
            <a:ext cx="338483" cy="181237"/>
          </a:xfrm>
          <a:prstGeom prst="rect">
            <a:avLst/>
          </a:prstGeom>
          <a:solidFill>
            <a:srgbClr val="828282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14ADD1D7-A7C4-4C2D-963D-1250EF2E48A5}"/>
              </a:ext>
            </a:extLst>
          </p:cNvPr>
          <p:cNvSpPr/>
          <p:nvPr/>
        </p:nvSpPr>
        <p:spPr>
          <a:xfrm>
            <a:off x="2968946" y="4896055"/>
            <a:ext cx="163210" cy="156465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3A8C0142-B42A-4821-9009-B107854DA63B}"/>
              </a:ext>
            </a:extLst>
          </p:cNvPr>
          <p:cNvSpPr/>
          <p:nvPr/>
        </p:nvSpPr>
        <p:spPr>
          <a:xfrm>
            <a:off x="2940388" y="4318547"/>
            <a:ext cx="338483" cy="181237"/>
          </a:xfrm>
          <a:prstGeom prst="rect">
            <a:avLst/>
          </a:prstGeom>
          <a:solidFill>
            <a:srgbClr val="828282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E8D48AD1-9CE6-4E6E-87C1-1B72249DC7E7}"/>
              </a:ext>
            </a:extLst>
          </p:cNvPr>
          <p:cNvSpPr/>
          <p:nvPr/>
        </p:nvSpPr>
        <p:spPr>
          <a:xfrm>
            <a:off x="3115661" y="4162035"/>
            <a:ext cx="163210" cy="156465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9A4F4BC5-8DF6-4751-A63F-7718877E8E3A}"/>
              </a:ext>
            </a:extLst>
          </p:cNvPr>
          <p:cNvSpPr/>
          <p:nvPr/>
        </p:nvSpPr>
        <p:spPr>
          <a:xfrm>
            <a:off x="4742692" y="4160842"/>
            <a:ext cx="172082" cy="156465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B117AE7F-202E-4121-B718-04768666E234}"/>
              </a:ext>
            </a:extLst>
          </p:cNvPr>
          <p:cNvSpPr/>
          <p:nvPr/>
        </p:nvSpPr>
        <p:spPr>
          <a:xfrm>
            <a:off x="4742691" y="4317308"/>
            <a:ext cx="338483" cy="181237"/>
          </a:xfrm>
          <a:prstGeom prst="rect">
            <a:avLst/>
          </a:prstGeom>
          <a:solidFill>
            <a:srgbClr val="828282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48BEEBCC-6A5E-4F6F-B7C6-7683CEB17154}"/>
              </a:ext>
            </a:extLst>
          </p:cNvPr>
          <p:cNvSpPr/>
          <p:nvPr/>
        </p:nvSpPr>
        <p:spPr>
          <a:xfrm>
            <a:off x="4917964" y="4160796"/>
            <a:ext cx="163210" cy="156465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495CA006-ABBB-48CD-8092-AE9A76C00213}"/>
              </a:ext>
            </a:extLst>
          </p:cNvPr>
          <p:cNvSpPr/>
          <p:nvPr/>
        </p:nvSpPr>
        <p:spPr>
          <a:xfrm>
            <a:off x="5906163" y="4162642"/>
            <a:ext cx="172082" cy="156465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B223B278-5E6B-42D4-A76B-7B97CA38A6C1}"/>
              </a:ext>
            </a:extLst>
          </p:cNvPr>
          <p:cNvSpPr/>
          <p:nvPr/>
        </p:nvSpPr>
        <p:spPr>
          <a:xfrm>
            <a:off x="5822154" y="4901767"/>
            <a:ext cx="172082" cy="156465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FDE9124D-A528-4D5F-90DD-B1F8EBFB8020}"/>
              </a:ext>
            </a:extLst>
          </p:cNvPr>
          <p:cNvSpPr/>
          <p:nvPr/>
        </p:nvSpPr>
        <p:spPr>
          <a:xfrm>
            <a:off x="5822153" y="5058233"/>
            <a:ext cx="338483" cy="181237"/>
          </a:xfrm>
          <a:prstGeom prst="rect">
            <a:avLst/>
          </a:prstGeom>
          <a:solidFill>
            <a:srgbClr val="828282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AC925946-5394-45F5-81E4-A02C6B2E22F6}"/>
              </a:ext>
            </a:extLst>
          </p:cNvPr>
          <p:cNvSpPr/>
          <p:nvPr/>
        </p:nvSpPr>
        <p:spPr>
          <a:xfrm>
            <a:off x="5997426" y="4901721"/>
            <a:ext cx="163210" cy="156465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31990E13-A1A2-40C4-94F0-3EEDED668464}"/>
              </a:ext>
            </a:extLst>
          </p:cNvPr>
          <p:cNvSpPr/>
          <p:nvPr/>
        </p:nvSpPr>
        <p:spPr>
          <a:xfrm>
            <a:off x="5906162" y="4319108"/>
            <a:ext cx="338483" cy="181237"/>
          </a:xfrm>
          <a:prstGeom prst="rect">
            <a:avLst/>
          </a:prstGeom>
          <a:solidFill>
            <a:srgbClr val="828282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153DC318-821F-420B-AF24-EDC739B20345}"/>
              </a:ext>
            </a:extLst>
          </p:cNvPr>
          <p:cNvSpPr/>
          <p:nvPr/>
        </p:nvSpPr>
        <p:spPr>
          <a:xfrm>
            <a:off x="6081435" y="4162596"/>
            <a:ext cx="163210" cy="156465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CFDBF50D-91EE-42D9-8906-56F9704F8F44}"/>
              </a:ext>
            </a:extLst>
          </p:cNvPr>
          <p:cNvSpPr/>
          <p:nvPr/>
        </p:nvSpPr>
        <p:spPr>
          <a:xfrm>
            <a:off x="3721319" y="3511979"/>
            <a:ext cx="338483" cy="181237"/>
          </a:xfrm>
          <a:prstGeom prst="rect">
            <a:avLst/>
          </a:prstGeom>
          <a:solidFill>
            <a:srgbClr val="828282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8BEFCF5D-9E31-44F2-B85F-482B90503734}"/>
              </a:ext>
            </a:extLst>
          </p:cNvPr>
          <p:cNvSpPr/>
          <p:nvPr/>
        </p:nvSpPr>
        <p:spPr>
          <a:xfrm>
            <a:off x="3896592" y="3355467"/>
            <a:ext cx="163210" cy="156465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318" name="Speech Bubble: Rectangle 317">
            <a:extLst>
              <a:ext uri="{FF2B5EF4-FFF2-40B4-BE49-F238E27FC236}">
                <a16:creationId xmlns:a16="http://schemas.microsoft.com/office/drawing/2014/main" id="{F2A59E6C-E79C-469C-B55F-0DEC8766694D}"/>
              </a:ext>
            </a:extLst>
          </p:cNvPr>
          <p:cNvSpPr/>
          <p:nvPr/>
        </p:nvSpPr>
        <p:spPr>
          <a:xfrm>
            <a:off x="7164210" y="3418290"/>
            <a:ext cx="2870822" cy="621297"/>
          </a:xfrm>
          <a:prstGeom prst="wedgeRectCallout">
            <a:avLst>
              <a:gd name="adj1" fmla="val -49600"/>
              <a:gd name="adj2" fmla="val 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Claim:</a:t>
            </a:r>
            <a:r>
              <a:rPr lang="en-CA" dirty="0"/>
              <a:t> old subtree will never be changed again</a:t>
            </a:r>
          </a:p>
        </p:txBody>
      </p:sp>
      <p:sp>
        <p:nvSpPr>
          <p:cNvPr id="319" name="Speech Bubble: Rectangle 318">
            <a:extLst>
              <a:ext uri="{FF2B5EF4-FFF2-40B4-BE49-F238E27FC236}">
                <a16:creationId xmlns:a16="http://schemas.microsoft.com/office/drawing/2014/main" id="{B8B6CAF5-8FA4-45B2-B1ED-6AEC6EE9F8F1}"/>
              </a:ext>
            </a:extLst>
          </p:cNvPr>
          <p:cNvSpPr/>
          <p:nvPr/>
        </p:nvSpPr>
        <p:spPr>
          <a:xfrm>
            <a:off x="4529960" y="3421087"/>
            <a:ext cx="2394242" cy="293095"/>
          </a:xfrm>
          <a:prstGeom prst="wedgeRectCallout">
            <a:avLst>
              <a:gd name="adj1" fmla="val -49600"/>
              <a:gd name="adj2" fmla="val 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This facilitates </a:t>
            </a:r>
            <a:r>
              <a:rPr lang="en-CA" b="1" dirty="0"/>
              <a:t>helping</a:t>
            </a:r>
          </a:p>
        </p:txBody>
      </p:sp>
    </p:spTree>
    <p:extLst>
      <p:ext uri="{BB962C8B-B14F-4D97-AF65-F5344CB8AC3E}">
        <p14:creationId xmlns:p14="http://schemas.microsoft.com/office/powerpoint/2010/main" val="256061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5" grpId="0" animBg="1"/>
      <p:bldP spid="220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59" grpId="0" animBg="1"/>
      <p:bldP spid="265" grpId="0" animBg="1"/>
      <p:bldP spid="266" grpId="0"/>
      <p:bldP spid="270" grpId="0" animBg="1"/>
      <p:bldP spid="286" grpId="0" animBg="1"/>
      <p:bldP spid="287" grpId="0" animBg="1"/>
      <p:bldP spid="294" grpId="0" animBg="1"/>
      <p:bldP spid="295" grpId="0" animBg="1"/>
      <p:bldP spid="296" grpId="0" animBg="1"/>
      <p:bldP spid="296" grpId="1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8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Subtree Rebuilding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3717224" y="202230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35</a:t>
            </a:r>
            <a:endParaRPr lang="en-CA" sz="1600" dirty="0"/>
          </a:p>
        </p:txBody>
      </p:sp>
      <p:sp>
        <p:nvSpPr>
          <p:cNvPr id="5" name="Rectangle 4"/>
          <p:cNvSpPr/>
          <p:nvPr/>
        </p:nvSpPr>
        <p:spPr>
          <a:xfrm>
            <a:off x="4055707" y="202230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67</a:t>
            </a:r>
            <a:endParaRPr lang="en-CA" sz="1600" dirty="0"/>
          </a:p>
        </p:txBody>
      </p:sp>
      <p:sp>
        <p:nvSpPr>
          <p:cNvPr id="6" name="Rectangle 5"/>
          <p:cNvSpPr/>
          <p:nvPr/>
        </p:nvSpPr>
        <p:spPr>
          <a:xfrm>
            <a:off x="4394190" y="202230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141</a:t>
            </a:r>
            <a:endParaRPr lang="en-CA" sz="1600" dirty="0"/>
          </a:p>
        </p:txBody>
      </p:sp>
      <p:sp>
        <p:nvSpPr>
          <p:cNvPr id="7" name="Rectangle 6"/>
          <p:cNvSpPr/>
          <p:nvPr/>
        </p:nvSpPr>
        <p:spPr>
          <a:xfrm>
            <a:off x="4732673" y="202230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143</a:t>
            </a:r>
            <a:endParaRPr lang="en-CA" sz="1600" dirty="0"/>
          </a:p>
        </p:txBody>
      </p:sp>
      <p:sp>
        <p:nvSpPr>
          <p:cNvPr id="8" name="Rectangle 7"/>
          <p:cNvSpPr/>
          <p:nvPr/>
        </p:nvSpPr>
        <p:spPr>
          <a:xfrm>
            <a:off x="5071156" y="202230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180</a:t>
            </a:r>
            <a:endParaRPr lang="en-CA" sz="1600" dirty="0"/>
          </a:p>
        </p:txBody>
      </p:sp>
      <p:sp>
        <p:nvSpPr>
          <p:cNvPr id="9" name="Rectangle 8"/>
          <p:cNvSpPr/>
          <p:nvPr/>
        </p:nvSpPr>
        <p:spPr>
          <a:xfrm>
            <a:off x="5409639" y="202230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287</a:t>
            </a:r>
            <a:endParaRPr lang="en-CA" sz="1600" dirty="0"/>
          </a:p>
        </p:txBody>
      </p:sp>
      <p:sp>
        <p:nvSpPr>
          <p:cNvPr id="10" name="Rectangle 9"/>
          <p:cNvSpPr/>
          <p:nvPr/>
        </p:nvSpPr>
        <p:spPr>
          <a:xfrm>
            <a:off x="5748122" y="202230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371</a:t>
            </a:r>
            <a:endParaRPr lang="en-CA" sz="1600" dirty="0"/>
          </a:p>
        </p:txBody>
      </p:sp>
      <p:sp>
        <p:nvSpPr>
          <p:cNvPr id="11" name="Rectangle 10"/>
          <p:cNvSpPr/>
          <p:nvPr/>
        </p:nvSpPr>
        <p:spPr>
          <a:xfrm>
            <a:off x="6086605" y="202230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372</a:t>
            </a:r>
            <a:endParaRPr lang="en-CA" sz="1600" dirty="0"/>
          </a:p>
        </p:txBody>
      </p:sp>
      <p:sp>
        <p:nvSpPr>
          <p:cNvPr id="12" name="Rectangle 11"/>
          <p:cNvSpPr/>
          <p:nvPr/>
        </p:nvSpPr>
        <p:spPr>
          <a:xfrm>
            <a:off x="6425088" y="202230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401</a:t>
            </a:r>
            <a:endParaRPr lang="en-CA" sz="1600" dirty="0"/>
          </a:p>
        </p:txBody>
      </p:sp>
      <p:sp>
        <p:nvSpPr>
          <p:cNvPr id="13" name="Rectangle 12"/>
          <p:cNvSpPr/>
          <p:nvPr/>
        </p:nvSpPr>
        <p:spPr>
          <a:xfrm>
            <a:off x="6763571" y="202230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490</a:t>
            </a:r>
            <a:endParaRPr lang="en-CA" sz="1600" dirty="0"/>
          </a:p>
        </p:txBody>
      </p:sp>
      <p:sp>
        <p:nvSpPr>
          <p:cNvPr id="14" name="Rectangle 13"/>
          <p:cNvSpPr/>
          <p:nvPr/>
        </p:nvSpPr>
        <p:spPr>
          <a:xfrm>
            <a:off x="7102054" y="202230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550</a:t>
            </a:r>
            <a:endParaRPr lang="en-CA" sz="1600" dirty="0"/>
          </a:p>
        </p:txBody>
      </p:sp>
      <p:sp>
        <p:nvSpPr>
          <p:cNvPr id="15" name="Rectangle 14"/>
          <p:cNvSpPr/>
          <p:nvPr/>
        </p:nvSpPr>
        <p:spPr>
          <a:xfrm>
            <a:off x="7440537" y="202230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591</a:t>
            </a:r>
            <a:endParaRPr lang="en-CA" sz="1600" dirty="0"/>
          </a:p>
        </p:txBody>
      </p:sp>
      <p:sp>
        <p:nvSpPr>
          <p:cNvPr id="16" name="Rectangle 15"/>
          <p:cNvSpPr/>
          <p:nvPr/>
        </p:nvSpPr>
        <p:spPr>
          <a:xfrm>
            <a:off x="7779020" y="202230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670</a:t>
            </a:r>
            <a:endParaRPr lang="en-CA" sz="1600" dirty="0"/>
          </a:p>
        </p:txBody>
      </p:sp>
      <p:sp>
        <p:nvSpPr>
          <p:cNvPr id="17" name="Rectangle 16"/>
          <p:cNvSpPr/>
          <p:nvPr/>
        </p:nvSpPr>
        <p:spPr>
          <a:xfrm>
            <a:off x="8117503" y="202230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715</a:t>
            </a:r>
            <a:endParaRPr lang="en-CA" sz="1600" dirty="0"/>
          </a:p>
        </p:txBody>
      </p:sp>
      <p:sp>
        <p:nvSpPr>
          <p:cNvPr id="18" name="Rectangle 17"/>
          <p:cNvSpPr/>
          <p:nvPr/>
        </p:nvSpPr>
        <p:spPr>
          <a:xfrm>
            <a:off x="8455986" y="202230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771</a:t>
            </a:r>
            <a:endParaRPr lang="en-CA" sz="1600" dirty="0"/>
          </a:p>
        </p:txBody>
      </p:sp>
      <p:sp>
        <p:nvSpPr>
          <p:cNvPr id="19" name="Rectangle 18"/>
          <p:cNvSpPr/>
          <p:nvPr/>
        </p:nvSpPr>
        <p:spPr>
          <a:xfrm>
            <a:off x="8794469" y="202230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779</a:t>
            </a:r>
            <a:endParaRPr lang="en-CA" sz="1600" dirty="0"/>
          </a:p>
        </p:txBody>
      </p:sp>
      <p:sp>
        <p:nvSpPr>
          <p:cNvPr id="20" name="Rectangle 19"/>
          <p:cNvSpPr/>
          <p:nvPr/>
        </p:nvSpPr>
        <p:spPr>
          <a:xfrm>
            <a:off x="8237369" y="3350069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dirty="0"/>
              <a:t>8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575852" y="3350069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dirty="0"/>
              <a:t>19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914335" y="3350069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dirty="0"/>
              <a:t>31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080284" y="4159890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dirty="0"/>
              <a:t>5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848514" y="4897009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b="1" dirty="0"/>
              <a:t>2</a:t>
            </a:r>
            <a:endParaRPr lang="en-CA" sz="1600" b="1" dirty="0"/>
          </a:p>
        </p:txBody>
      </p:sp>
      <p:sp>
        <p:nvSpPr>
          <p:cNvPr id="40" name="Rectangle 39"/>
          <p:cNvSpPr/>
          <p:nvPr/>
        </p:nvSpPr>
        <p:spPr>
          <a:xfrm>
            <a:off x="7283944" y="4897009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b="1" dirty="0"/>
              <a:t>5</a:t>
            </a:r>
            <a:endParaRPr lang="en-CA" sz="1600" b="1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F2C17BD-9005-4FB5-B220-9992B64F65AA}"/>
              </a:ext>
            </a:extLst>
          </p:cNvPr>
          <p:cNvCxnSpPr>
            <a:cxnSpLocks/>
          </p:cNvCxnSpPr>
          <p:nvPr/>
        </p:nvCxnSpPr>
        <p:spPr>
          <a:xfrm flipH="1">
            <a:off x="7273378" y="3687773"/>
            <a:ext cx="963992" cy="465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32EC5C2-EE4D-4446-8828-5E4E09C99224}"/>
              </a:ext>
            </a:extLst>
          </p:cNvPr>
          <p:cNvCxnSpPr>
            <a:cxnSpLocks/>
            <a:endCxn id="139" idx="0"/>
          </p:cNvCxnSpPr>
          <p:nvPr/>
        </p:nvCxnSpPr>
        <p:spPr>
          <a:xfrm flipH="1">
            <a:off x="8243362" y="3687773"/>
            <a:ext cx="332492" cy="472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0D4CAC1-F685-40C4-B95A-B67E23F96875}"/>
              </a:ext>
            </a:extLst>
          </p:cNvPr>
          <p:cNvCxnSpPr>
            <a:cxnSpLocks/>
            <a:endCxn id="149" idx="0"/>
          </p:cNvCxnSpPr>
          <p:nvPr/>
        </p:nvCxnSpPr>
        <p:spPr>
          <a:xfrm>
            <a:off x="8909902" y="3683497"/>
            <a:ext cx="292175" cy="476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832743D-D994-4389-B6BF-BD8140374AF8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7017756" y="4497594"/>
            <a:ext cx="73977" cy="399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85D47E3-BEC9-47F2-8F3B-853EB8505025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7402179" y="4497594"/>
            <a:ext cx="51007" cy="399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3A49446-BECA-403E-952A-1A5C849E1C2E}"/>
              </a:ext>
            </a:extLst>
          </p:cNvPr>
          <p:cNvCxnSpPr>
            <a:cxnSpLocks/>
            <a:endCxn id="154" idx="0"/>
          </p:cNvCxnSpPr>
          <p:nvPr/>
        </p:nvCxnSpPr>
        <p:spPr>
          <a:xfrm>
            <a:off x="9248385" y="3687773"/>
            <a:ext cx="912407" cy="472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8262B78-10FF-4BC1-8BA9-A8C64F31CCCE}"/>
              </a:ext>
            </a:extLst>
          </p:cNvPr>
          <p:cNvCxnSpPr>
            <a:cxnSpLocks/>
          </p:cNvCxnSpPr>
          <p:nvPr/>
        </p:nvCxnSpPr>
        <p:spPr>
          <a:xfrm>
            <a:off x="4055707" y="2363616"/>
            <a:ext cx="182868" cy="202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1CA1763-4557-433F-906C-D47940FFEF3C}"/>
              </a:ext>
            </a:extLst>
          </p:cNvPr>
          <p:cNvCxnSpPr>
            <a:cxnSpLocks/>
          </p:cNvCxnSpPr>
          <p:nvPr/>
        </p:nvCxnSpPr>
        <p:spPr>
          <a:xfrm>
            <a:off x="4401840" y="2367221"/>
            <a:ext cx="220209" cy="199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201596AA-5372-4B22-ABC6-E034C73EF2CE}"/>
              </a:ext>
            </a:extLst>
          </p:cNvPr>
          <p:cNvSpPr txBox="1"/>
          <p:nvPr/>
        </p:nvSpPr>
        <p:spPr>
          <a:xfrm>
            <a:off x="4643671" y="212293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/>
              <a:t>…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6B47311E-5147-4568-A84F-591B4118D582}"/>
              </a:ext>
            </a:extLst>
          </p:cNvPr>
          <p:cNvSpPr/>
          <p:nvPr/>
        </p:nvSpPr>
        <p:spPr>
          <a:xfrm>
            <a:off x="9129761" y="2178773"/>
            <a:ext cx="338483" cy="181237"/>
          </a:xfrm>
          <a:prstGeom prst="rect">
            <a:avLst/>
          </a:prstGeom>
          <a:solidFill>
            <a:srgbClr val="828282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98E51E5-651D-4C2E-B4C1-9CB3527D2642}"/>
              </a:ext>
            </a:extLst>
          </p:cNvPr>
          <p:cNvSpPr/>
          <p:nvPr/>
        </p:nvSpPr>
        <p:spPr>
          <a:xfrm>
            <a:off x="9129762" y="2022307"/>
            <a:ext cx="172082" cy="156465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ED34BB5-68D3-4447-845F-42D0047A6DA9}"/>
              </a:ext>
            </a:extLst>
          </p:cNvPr>
          <p:cNvSpPr/>
          <p:nvPr/>
        </p:nvSpPr>
        <p:spPr>
          <a:xfrm>
            <a:off x="9305034" y="2022261"/>
            <a:ext cx="163210" cy="156465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b="1" dirty="0">
              <a:solidFill>
                <a:srgbClr val="FFFFFF"/>
              </a:solidFill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634B72C-7151-49E9-BF8D-817DCCCFF8B6}"/>
              </a:ext>
            </a:extLst>
          </p:cNvPr>
          <p:cNvSpPr/>
          <p:nvPr/>
        </p:nvSpPr>
        <p:spPr>
          <a:xfrm>
            <a:off x="8074120" y="4159890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dirty="0"/>
              <a:t>15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5B54741E-98C7-4EEB-B4E3-CB6AD9EA1F21}"/>
              </a:ext>
            </a:extLst>
          </p:cNvPr>
          <p:cNvSpPr/>
          <p:nvPr/>
        </p:nvSpPr>
        <p:spPr>
          <a:xfrm>
            <a:off x="7842350" y="4897009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b="1" dirty="0"/>
              <a:t>8</a:t>
            </a:r>
            <a:endParaRPr lang="en-CA" sz="1600" b="1" dirty="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493695F1-6F86-4407-9D95-6B492B885D71}"/>
              </a:ext>
            </a:extLst>
          </p:cNvPr>
          <p:cNvSpPr/>
          <p:nvPr/>
        </p:nvSpPr>
        <p:spPr>
          <a:xfrm>
            <a:off x="8277780" y="4897009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b="1" dirty="0"/>
              <a:t>15</a:t>
            </a:r>
            <a:endParaRPr lang="en-CA" sz="1600" b="1" dirty="0"/>
          </a:p>
        </p:txBody>
      </p: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224F428C-2324-4DB6-A9D8-569E2F9DAACD}"/>
              </a:ext>
            </a:extLst>
          </p:cNvPr>
          <p:cNvCxnSpPr>
            <a:cxnSpLocks/>
            <a:endCxn id="140" idx="0"/>
          </p:cNvCxnSpPr>
          <p:nvPr/>
        </p:nvCxnSpPr>
        <p:spPr>
          <a:xfrm flipH="1">
            <a:off x="8011592" y="4497594"/>
            <a:ext cx="73977" cy="399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BAF1A622-6EB5-4606-94F2-90BA68F9F68C}"/>
              </a:ext>
            </a:extLst>
          </p:cNvPr>
          <p:cNvCxnSpPr>
            <a:cxnSpLocks/>
            <a:endCxn id="146" idx="0"/>
          </p:cNvCxnSpPr>
          <p:nvPr/>
        </p:nvCxnSpPr>
        <p:spPr>
          <a:xfrm>
            <a:off x="8396015" y="4497594"/>
            <a:ext cx="51007" cy="399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ctangle 148">
            <a:extLst>
              <a:ext uri="{FF2B5EF4-FFF2-40B4-BE49-F238E27FC236}">
                <a16:creationId xmlns:a16="http://schemas.microsoft.com/office/drawing/2014/main" id="{8F74341B-17C8-48A4-A4DB-8446F0E8E023}"/>
              </a:ext>
            </a:extLst>
          </p:cNvPr>
          <p:cNvSpPr/>
          <p:nvPr/>
        </p:nvSpPr>
        <p:spPr>
          <a:xfrm>
            <a:off x="9032835" y="4159890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dirty="0"/>
              <a:t>23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AC57FA07-D0A1-4E97-87E4-21F0682F0C11}"/>
              </a:ext>
            </a:extLst>
          </p:cNvPr>
          <p:cNvSpPr/>
          <p:nvPr/>
        </p:nvSpPr>
        <p:spPr>
          <a:xfrm>
            <a:off x="8801065" y="4897009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b="1" dirty="0"/>
              <a:t>19</a:t>
            </a:r>
            <a:endParaRPr lang="en-CA" sz="1600" b="1" dirty="0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29DF6A6B-8568-4FE4-8B28-EB0DB35D83FC}"/>
              </a:ext>
            </a:extLst>
          </p:cNvPr>
          <p:cNvSpPr/>
          <p:nvPr/>
        </p:nvSpPr>
        <p:spPr>
          <a:xfrm>
            <a:off x="9236495" y="4897009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b="1" dirty="0"/>
              <a:t>23</a:t>
            </a:r>
            <a:endParaRPr lang="en-CA" sz="1600" b="1" dirty="0"/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647A7FE7-BDFD-460E-A09F-1E32FD6D9416}"/>
              </a:ext>
            </a:extLst>
          </p:cNvPr>
          <p:cNvCxnSpPr>
            <a:cxnSpLocks/>
            <a:endCxn id="150" idx="0"/>
          </p:cNvCxnSpPr>
          <p:nvPr/>
        </p:nvCxnSpPr>
        <p:spPr>
          <a:xfrm flipH="1">
            <a:off x="8970307" y="4497594"/>
            <a:ext cx="73977" cy="399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11169EC3-8F98-4535-BB4D-54EF4C7ADD72}"/>
              </a:ext>
            </a:extLst>
          </p:cNvPr>
          <p:cNvCxnSpPr>
            <a:cxnSpLocks/>
            <a:endCxn id="151" idx="0"/>
          </p:cNvCxnSpPr>
          <p:nvPr/>
        </p:nvCxnSpPr>
        <p:spPr>
          <a:xfrm>
            <a:off x="9354730" y="4497594"/>
            <a:ext cx="51007" cy="399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>
            <a:extLst>
              <a:ext uri="{FF2B5EF4-FFF2-40B4-BE49-F238E27FC236}">
                <a16:creationId xmlns:a16="http://schemas.microsoft.com/office/drawing/2014/main" id="{BC0577BA-7B93-4E14-9C01-FB01A91C50D7}"/>
              </a:ext>
            </a:extLst>
          </p:cNvPr>
          <p:cNvSpPr/>
          <p:nvPr/>
        </p:nvSpPr>
        <p:spPr>
          <a:xfrm>
            <a:off x="9991550" y="4159890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dirty="0"/>
              <a:t>32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8F526389-296A-4833-A626-735E90DAB57B}"/>
              </a:ext>
            </a:extLst>
          </p:cNvPr>
          <p:cNvSpPr/>
          <p:nvPr/>
        </p:nvSpPr>
        <p:spPr>
          <a:xfrm>
            <a:off x="9759780" y="4897009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b="1" dirty="0"/>
              <a:t>31</a:t>
            </a:r>
            <a:endParaRPr lang="en-CA" sz="1600" b="1" dirty="0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0A07D7CA-8E20-43EA-AEB2-B729D0A63AD2}"/>
              </a:ext>
            </a:extLst>
          </p:cNvPr>
          <p:cNvSpPr/>
          <p:nvPr/>
        </p:nvSpPr>
        <p:spPr>
          <a:xfrm>
            <a:off x="10195210" y="4897009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b="1" dirty="0"/>
              <a:t>32</a:t>
            </a:r>
            <a:endParaRPr lang="en-CA" sz="1600" b="1" dirty="0"/>
          </a:p>
        </p:txBody>
      </p: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4EDE1499-B73E-43D2-8C27-0B0B643E1C57}"/>
              </a:ext>
            </a:extLst>
          </p:cNvPr>
          <p:cNvCxnSpPr>
            <a:cxnSpLocks/>
            <a:endCxn id="155" idx="0"/>
          </p:cNvCxnSpPr>
          <p:nvPr/>
        </p:nvCxnSpPr>
        <p:spPr>
          <a:xfrm flipH="1">
            <a:off x="9929022" y="4497594"/>
            <a:ext cx="73977" cy="399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7B572431-09E2-449D-A815-B6EAEF457FBC}"/>
              </a:ext>
            </a:extLst>
          </p:cNvPr>
          <p:cNvCxnSpPr>
            <a:cxnSpLocks/>
            <a:endCxn id="156" idx="0"/>
          </p:cNvCxnSpPr>
          <p:nvPr/>
        </p:nvCxnSpPr>
        <p:spPr>
          <a:xfrm>
            <a:off x="10313445" y="4497594"/>
            <a:ext cx="51007" cy="399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ectangle 158">
            <a:extLst>
              <a:ext uri="{FF2B5EF4-FFF2-40B4-BE49-F238E27FC236}">
                <a16:creationId xmlns:a16="http://schemas.microsoft.com/office/drawing/2014/main" id="{4CB49E70-7A17-493A-8D3F-281AADFA0E67}"/>
              </a:ext>
            </a:extLst>
          </p:cNvPr>
          <p:cNvSpPr/>
          <p:nvPr/>
        </p:nvSpPr>
        <p:spPr>
          <a:xfrm>
            <a:off x="2361660" y="3359102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10</a:t>
            </a:r>
            <a:endParaRPr lang="en-CA" sz="1600" dirty="0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D5A20784-8DCB-4BBC-A778-25C17EB41E93}"/>
              </a:ext>
            </a:extLst>
          </p:cNvPr>
          <p:cNvSpPr/>
          <p:nvPr/>
        </p:nvSpPr>
        <p:spPr>
          <a:xfrm>
            <a:off x="2700143" y="3359102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18</a:t>
            </a:r>
            <a:endParaRPr lang="en-CA" sz="1600" dirty="0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36741538-D8A5-4380-BE02-3AA1B3FB63DF}"/>
              </a:ext>
            </a:extLst>
          </p:cNvPr>
          <p:cNvSpPr/>
          <p:nvPr/>
        </p:nvSpPr>
        <p:spPr>
          <a:xfrm>
            <a:off x="3038626" y="3359102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20</a:t>
            </a:r>
            <a:endParaRPr lang="en-CA" sz="1600" dirty="0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A1C5EB9A-66B4-488B-BA5B-40935FDFE195}"/>
              </a:ext>
            </a:extLst>
          </p:cNvPr>
          <p:cNvSpPr/>
          <p:nvPr/>
        </p:nvSpPr>
        <p:spPr>
          <a:xfrm>
            <a:off x="3377109" y="3359102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30</a:t>
            </a:r>
            <a:endParaRPr lang="en-CA" sz="1600" dirty="0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7B32EC18-0983-4B80-AABD-B0E1E06887EA}"/>
              </a:ext>
            </a:extLst>
          </p:cNvPr>
          <p:cNvSpPr/>
          <p:nvPr/>
        </p:nvSpPr>
        <p:spPr>
          <a:xfrm>
            <a:off x="1030772" y="416464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3</a:t>
            </a:r>
            <a:endParaRPr lang="en-CA" sz="1600" dirty="0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A1B644D3-BF58-45B0-87CB-7D1DBECDFE37}"/>
              </a:ext>
            </a:extLst>
          </p:cNvPr>
          <p:cNvSpPr/>
          <p:nvPr/>
        </p:nvSpPr>
        <p:spPr>
          <a:xfrm>
            <a:off x="1369255" y="416464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5</a:t>
            </a:r>
            <a:endParaRPr lang="en-CA" sz="1600" dirty="0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4C96AC6F-0C76-4576-A37E-03167CFAC225}"/>
              </a:ext>
            </a:extLst>
          </p:cNvPr>
          <p:cNvSpPr/>
          <p:nvPr/>
        </p:nvSpPr>
        <p:spPr>
          <a:xfrm>
            <a:off x="2263423" y="416464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12</a:t>
            </a:r>
            <a:endParaRPr lang="en-CA" sz="1600" dirty="0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B325D702-4C66-49AF-AACA-41FA12869F94}"/>
              </a:ext>
            </a:extLst>
          </p:cNvPr>
          <p:cNvSpPr/>
          <p:nvPr/>
        </p:nvSpPr>
        <p:spPr>
          <a:xfrm>
            <a:off x="2601906" y="4164647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16</a:t>
            </a:r>
            <a:endParaRPr lang="en-CA" sz="1600" dirty="0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CE5036E5-DADA-44D7-A46F-478095BB6630}"/>
              </a:ext>
            </a:extLst>
          </p:cNvPr>
          <p:cNvSpPr/>
          <p:nvPr/>
        </p:nvSpPr>
        <p:spPr>
          <a:xfrm>
            <a:off x="3463893" y="4162080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/>
              <a:t>19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5EDA2178-15F3-4043-B590-589037F28AD3}"/>
              </a:ext>
            </a:extLst>
          </p:cNvPr>
          <p:cNvSpPr/>
          <p:nvPr/>
        </p:nvSpPr>
        <p:spPr>
          <a:xfrm>
            <a:off x="4064938" y="4159003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21</a:t>
            </a:r>
            <a:endParaRPr lang="en-CA" sz="1600" dirty="0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C9573A26-F2A6-4D21-9686-406A9523B493}"/>
              </a:ext>
            </a:extLst>
          </p:cNvPr>
          <p:cNvSpPr/>
          <p:nvPr/>
        </p:nvSpPr>
        <p:spPr>
          <a:xfrm>
            <a:off x="4403421" y="4159003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22</a:t>
            </a:r>
            <a:endParaRPr lang="en-CA" sz="1600" dirty="0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C80845E7-4283-49FE-A1DE-DDDF891815E8}"/>
              </a:ext>
            </a:extLst>
          </p:cNvPr>
          <p:cNvSpPr/>
          <p:nvPr/>
        </p:nvSpPr>
        <p:spPr>
          <a:xfrm>
            <a:off x="758910" y="4901766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b="1" dirty="0"/>
              <a:t>2</a:t>
            </a:r>
            <a:endParaRPr lang="en-CA" sz="1600" b="1" dirty="0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EFD82064-C072-4A83-94B1-2F3ED722DCCE}"/>
              </a:ext>
            </a:extLst>
          </p:cNvPr>
          <p:cNvSpPr/>
          <p:nvPr/>
        </p:nvSpPr>
        <p:spPr>
          <a:xfrm>
            <a:off x="1172568" y="4901766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dirty="0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680879F7-2730-4858-8B67-12DF26498DEE}"/>
              </a:ext>
            </a:extLst>
          </p:cNvPr>
          <p:cNvSpPr/>
          <p:nvPr/>
        </p:nvSpPr>
        <p:spPr>
          <a:xfrm>
            <a:off x="1586457" y="4901766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b="1" dirty="0"/>
              <a:t>5</a:t>
            </a:r>
            <a:endParaRPr lang="en-CA" sz="1600" b="1" dirty="0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B04D7DED-C9F7-4B76-A793-F68E820B935F}"/>
              </a:ext>
            </a:extLst>
          </p:cNvPr>
          <p:cNvSpPr/>
          <p:nvPr/>
        </p:nvSpPr>
        <p:spPr>
          <a:xfrm>
            <a:off x="2000115" y="4901766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b="1" dirty="0"/>
              <a:t>8</a:t>
            </a:r>
            <a:endParaRPr lang="en-CA" sz="1600" b="1" dirty="0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9375CDDA-043A-4BE6-8BF6-555C3E95C747}"/>
              </a:ext>
            </a:extLst>
          </p:cNvPr>
          <p:cNvSpPr/>
          <p:nvPr/>
        </p:nvSpPr>
        <p:spPr>
          <a:xfrm>
            <a:off x="3359645" y="4896122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dirty="0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4DCCE650-D1A2-411E-B11E-99C570D3C420}"/>
              </a:ext>
            </a:extLst>
          </p:cNvPr>
          <p:cNvSpPr/>
          <p:nvPr/>
        </p:nvSpPr>
        <p:spPr>
          <a:xfrm>
            <a:off x="3771272" y="4896122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dirty="0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8E700112-D364-4CAD-A8BC-CA672CD72733}"/>
              </a:ext>
            </a:extLst>
          </p:cNvPr>
          <p:cNvSpPr/>
          <p:nvPr/>
        </p:nvSpPr>
        <p:spPr>
          <a:xfrm>
            <a:off x="4184930" y="4896122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dirty="0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755F5B36-04F1-4882-811C-BAAEB9AABD6E}"/>
              </a:ext>
            </a:extLst>
          </p:cNvPr>
          <p:cNvSpPr/>
          <p:nvPr/>
        </p:nvSpPr>
        <p:spPr>
          <a:xfrm>
            <a:off x="4598819" y="4896122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b="1" dirty="0"/>
              <a:t>23</a:t>
            </a:r>
            <a:endParaRPr lang="en-CA" sz="1600" b="1" dirty="0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2AD4DB61-4766-4303-90AA-12B8A15C02A2}"/>
              </a:ext>
            </a:extLst>
          </p:cNvPr>
          <p:cNvSpPr/>
          <p:nvPr/>
        </p:nvSpPr>
        <p:spPr>
          <a:xfrm>
            <a:off x="5059955" y="4896122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dirty="0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B125B977-4054-49A4-B56F-E5F9F0C4EBEB}"/>
              </a:ext>
            </a:extLst>
          </p:cNvPr>
          <p:cNvSpPr/>
          <p:nvPr/>
        </p:nvSpPr>
        <p:spPr>
          <a:xfrm>
            <a:off x="5473613" y="4896122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32</a:t>
            </a:r>
            <a:endParaRPr lang="en-CA" sz="1600" dirty="0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8246418E-7C94-4E7F-95C9-7CA5C1D357B5}"/>
              </a:ext>
            </a:extLst>
          </p:cNvPr>
          <p:cNvSpPr/>
          <p:nvPr/>
        </p:nvSpPr>
        <p:spPr>
          <a:xfrm>
            <a:off x="6191900" y="4896122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dirty="0"/>
          </a:p>
        </p:txBody>
      </p: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E96EE0B5-831E-445E-B395-AAE74FBB49F6}"/>
              </a:ext>
            </a:extLst>
          </p:cNvPr>
          <p:cNvCxnSpPr/>
          <p:nvPr/>
        </p:nvCxnSpPr>
        <p:spPr>
          <a:xfrm flipH="1">
            <a:off x="1755699" y="3696806"/>
            <a:ext cx="605961" cy="467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D8C8E67C-E2EA-4E0C-ACE9-116805310BC1}"/>
              </a:ext>
            </a:extLst>
          </p:cNvPr>
          <p:cNvCxnSpPr/>
          <p:nvPr/>
        </p:nvCxnSpPr>
        <p:spPr>
          <a:xfrm flipH="1">
            <a:off x="2601906" y="3696806"/>
            <a:ext cx="98237" cy="467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3C52F0B2-0A01-42A1-8CB7-1C2C49FB01BE}"/>
              </a:ext>
            </a:extLst>
          </p:cNvPr>
          <p:cNvCxnSpPr>
            <a:cxnSpLocks/>
            <a:endCxn id="167" idx="0"/>
          </p:cNvCxnSpPr>
          <p:nvPr/>
        </p:nvCxnSpPr>
        <p:spPr>
          <a:xfrm>
            <a:off x="3032899" y="3696806"/>
            <a:ext cx="600236" cy="465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649BB3C8-03FB-464B-A507-1771AA07BFB4}"/>
              </a:ext>
            </a:extLst>
          </p:cNvPr>
          <p:cNvCxnSpPr>
            <a:cxnSpLocks/>
          </p:cNvCxnSpPr>
          <p:nvPr/>
        </p:nvCxnSpPr>
        <p:spPr>
          <a:xfrm>
            <a:off x="3377109" y="3696806"/>
            <a:ext cx="1317450" cy="462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DF26CC9A-F705-4F36-BA4A-002A345A9F0E}"/>
              </a:ext>
            </a:extLst>
          </p:cNvPr>
          <p:cNvCxnSpPr>
            <a:cxnSpLocks/>
            <a:endCxn id="170" idx="0"/>
          </p:cNvCxnSpPr>
          <p:nvPr/>
        </p:nvCxnSpPr>
        <p:spPr>
          <a:xfrm flipH="1">
            <a:off x="928152" y="4496707"/>
            <a:ext cx="106278" cy="405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2854A740-76AB-450C-8D79-E52B8CAD941E}"/>
              </a:ext>
            </a:extLst>
          </p:cNvPr>
          <p:cNvCxnSpPr>
            <a:cxnSpLocks/>
            <a:endCxn id="171" idx="0"/>
          </p:cNvCxnSpPr>
          <p:nvPr/>
        </p:nvCxnSpPr>
        <p:spPr>
          <a:xfrm flipH="1">
            <a:off x="1341810" y="4496707"/>
            <a:ext cx="19035" cy="405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99389F1B-F88E-4451-9FFA-24FE86471726}"/>
              </a:ext>
            </a:extLst>
          </p:cNvPr>
          <p:cNvCxnSpPr>
            <a:cxnSpLocks/>
            <a:endCxn id="172" idx="0"/>
          </p:cNvCxnSpPr>
          <p:nvPr/>
        </p:nvCxnSpPr>
        <p:spPr>
          <a:xfrm>
            <a:off x="1685889" y="4496707"/>
            <a:ext cx="69810" cy="405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617B3C3D-9899-475E-8CFF-0EA2681B07EF}"/>
              </a:ext>
            </a:extLst>
          </p:cNvPr>
          <p:cNvCxnSpPr>
            <a:cxnSpLocks/>
            <a:endCxn id="173" idx="0"/>
          </p:cNvCxnSpPr>
          <p:nvPr/>
        </p:nvCxnSpPr>
        <p:spPr>
          <a:xfrm flipH="1">
            <a:off x="2169357" y="4502351"/>
            <a:ext cx="94068" cy="399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168CBC5C-0348-4073-84EF-9F8BC72D74BB}"/>
              </a:ext>
            </a:extLst>
          </p:cNvPr>
          <p:cNvCxnSpPr>
            <a:cxnSpLocks/>
            <a:endCxn id="175" idx="0"/>
          </p:cNvCxnSpPr>
          <p:nvPr/>
        </p:nvCxnSpPr>
        <p:spPr>
          <a:xfrm>
            <a:off x="2929790" y="4487682"/>
            <a:ext cx="599097" cy="408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097800AE-39C4-4FBB-954A-EE0CFBCB85D7}"/>
              </a:ext>
            </a:extLst>
          </p:cNvPr>
          <p:cNvCxnSpPr>
            <a:cxnSpLocks/>
            <a:endCxn id="176" idx="0"/>
          </p:cNvCxnSpPr>
          <p:nvPr/>
        </p:nvCxnSpPr>
        <p:spPr>
          <a:xfrm flipH="1">
            <a:off x="3940514" y="4499784"/>
            <a:ext cx="116137" cy="396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3732C10C-691A-4339-8654-40E7D093362F}"/>
              </a:ext>
            </a:extLst>
          </p:cNvPr>
          <p:cNvCxnSpPr>
            <a:cxnSpLocks/>
            <a:endCxn id="177" idx="0"/>
          </p:cNvCxnSpPr>
          <p:nvPr/>
        </p:nvCxnSpPr>
        <p:spPr>
          <a:xfrm flipH="1">
            <a:off x="4354172" y="4485428"/>
            <a:ext cx="38743" cy="410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0B0AA95F-AD14-4296-A83E-DA1030025C4D}"/>
              </a:ext>
            </a:extLst>
          </p:cNvPr>
          <p:cNvCxnSpPr>
            <a:cxnSpLocks/>
            <a:endCxn id="178" idx="0"/>
          </p:cNvCxnSpPr>
          <p:nvPr/>
        </p:nvCxnSpPr>
        <p:spPr>
          <a:xfrm>
            <a:off x="4741902" y="4493102"/>
            <a:ext cx="26159" cy="403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Rectangle 194">
            <a:extLst>
              <a:ext uri="{FF2B5EF4-FFF2-40B4-BE49-F238E27FC236}">
                <a16:creationId xmlns:a16="http://schemas.microsoft.com/office/drawing/2014/main" id="{09D2CC20-E12B-4B57-9257-58266CBDCA62}"/>
              </a:ext>
            </a:extLst>
          </p:cNvPr>
          <p:cNvSpPr/>
          <p:nvPr/>
        </p:nvSpPr>
        <p:spPr>
          <a:xfrm>
            <a:off x="5229196" y="4162080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31</a:t>
            </a:r>
            <a:endParaRPr lang="en-CA" sz="1600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1EED0E4C-23EA-4A25-9DD2-D3FEEEC8F9F0}"/>
              </a:ext>
            </a:extLst>
          </p:cNvPr>
          <p:cNvSpPr/>
          <p:nvPr/>
        </p:nvSpPr>
        <p:spPr>
          <a:xfrm>
            <a:off x="5567679" y="4162080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34</a:t>
            </a:r>
            <a:endParaRPr lang="en-CA" sz="1600" dirty="0"/>
          </a:p>
        </p:txBody>
      </p: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1089ABCE-CF78-45CA-BDDF-2F0DCC21230A}"/>
              </a:ext>
            </a:extLst>
          </p:cNvPr>
          <p:cNvCxnSpPr>
            <a:cxnSpLocks/>
          </p:cNvCxnSpPr>
          <p:nvPr/>
        </p:nvCxnSpPr>
        <p:spPr>
          <a:xfrm>
            <a:off x="3715592" y="3696806"/>
            <a:ext cx="1834182" cy="458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D253A0AF-1EE9-453B-AFC1-8BADE2056D6A}"/>
              </a:ext>
            </a:extLst>
          </p:cNvPr>
          <p:cNvCxnSpPr>
            <a:cxnSpLocks/>
            <a:endCxn id="179" idx="0"/>
          </p:cNvCxnSpPr>
          <p:nvPr/>
        </p:nvCxnSpPr>
        <p:spPr>
          <a:xfrm flipH="1">
            <a:off x="5229197" y="4496707"/>
            <a:ext cx="10598" cy="399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80123642-9C7E-43F2-A49F-55749F81B20A}"/>
              </a:ext>
            </a:extLst>
          </p:cNvPr>
          <p:cNvCxnSpPr>
            <a:cxnSpLocks/>
            <a:endCxn id="180" idx="0"/>
          </p:cNvCxnSpPr>
          <p:nvPr/>
        </p:nvCxnSpPr>
        <p:spPr>
          <a:xfrm>
            <a:off x="5567680" y="4496707"/>
            <a:ext cx="75175" cy="399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C74F43D9-BDFF-4045-B771-6C86C4E5EE46}"/>
              </a:ext>
            </a:extLst>
          </p:cNvPr>
          <p:cNvCxnSpPr>
            <a:cxnSpLocks/>
            <a:endCxn id="181" idx="0"/>
          </p:cNvCxnSpPr>
          <p:nvPr/>
        </p:nvCxnSpPr>
        <p:spPr>
          <a:xfrm>
            <a:off x="5901728" y="4506627"/>
            <a:ext cx="459414" cy="389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Rectangle 203">
            <a:extLst>
              <a:ext uri="{FF2B5EF4-FFF2-40B4-BE49-F238E27FC236}">
                <a16:creationId xmlns:a16="http://schemas.microsoft.com/office/drawing/2014/main" id="{E3BD4A69-7BA1-406F-8AC3-7CBC38618B2A}"/>
              </a:ext>
            </a:extLst>
          </p:cNvPr>
          <p:cNvSpPr/>
          <p:nvPr/>
        </p:nvSpPr>
        <p:spPr>
          <a:xfrm>
            <a:off x="2471405" y="4896122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15</a:t>
            </a:r>
            <a:endParaRPr lang="en-CA" sz="1600" dirty="0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856BF511-4126-4461-BF2D-D7C386821C34}"/>
              </a:ext>
            </a:extLst>
          </p:cNvPr>
          <p:cNvSpPr/>
          <p:nvPr/>
        </p:nvSpPr>
        <p:spPr>
          <a:xfrm>
            <a:off x="2253624" y="5563856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dirty="0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D7A830CD-8CD6-4D7E-B2D2-7B3580D3704B}"/>
              </a:ext>
            </a:extLst>
          </p:cNvPr>
          <p:cNvSpPr/>
          <p:nvPr/>
        </p:nvSpPr>
        <p:spPr>
          <a:xfrm>
            <a:off x="2686174" y="5563856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b="1" dirty="0"/>
              <a:t>15</a:t>
            </a:r>
            <a:endParaRPr lang="en-CA" sz="1600" b="1" dirty="0"/>
          </a:p>
        </p:txBody>
      </p: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F4AA785D-5120-4A4E-8FB3-C66AE856C97C}"/>
              </a:ext>
            </a:extLst>
          </p:cNvPr>
          <p:cNvCxnSpPr>
            <a:cxnSpLocks/>
            <a:endCxn id="205" idx="0"/>
          </p:cNvCxnSpPr>
          <p:nvPr/>
        </p:nvCxnSpPr>
        <p:spPr>
          <a:xfrm flipH="1">
            <a:off x="2422866" y="5233826"/>
            <a:ext cx="60176" cy="330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6E666C30-F882-4DAC-A257-F67AE363043D}"/>
              </a:ext>
            </a:extLst>
          </p:cNvPr>
          <p:cNvCxnSpPr>
            <a:cxnSpLocks/>
            <a:endCxn id="206" idx="0"/>
          </p:cNvCxnSpPr>
          <p:nvPr/>
        </p:nvCxnSpPr>
        <p:spPr>
          <a:xfrm>
            <a:off x="2790339" y="5233826"/>
            <a:ext cx="65077" cy="330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F3F80B6E-49E8-448F-A1EA-F8CDD25C1857}"/>
              </a:ext>
            </a:extLst>
          </p:cNvPr>
          <p:cNvCxnSpPr>
            <a:cxnSpLocks/>
            <a:endCxn id="204" idx="0"/>
          </p:cNvCxnSpPr>
          <p:nvPr/>
        </p:nvCxnSpPr>
        <p:spPr>
          <a:xfrm>
            <a:off x="2591305" y="4493102"/>
            <a:ext cx="49342" cy="403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Rectangle 215">
            <a:extLst>
              <a:ext uri="{FF2B5EF4-FFF2-40B4-BE49-F238E27FC236}">
                <a16:creationId xmlns:a16="http://schemas.microsoft.com/office/drawing/2014/main" id="{FD963CB7-2FE3-440B-8CC7-A76F4694940D}"/>
              </a:ext>
            </a:extLst>
          </p:cNvPr>
          <p:cNvSpPr/>
          <p:nvPr/>
        </p:nvSpPr>
        <p:spPr>
          <a:xfrm>
            <a:off x="5258816" y="5569500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/>
              <a:t>31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4AAAA2E0-BEAE-491B-A7FA-8037269CDC4B}"/>
              </a:ext>
            </a:extLst>
          </p:cNvPr>
          <p:cNvSpPr/>
          <p:nvPr/>
        </p:nvSpPr>
        <p:spPr>
          <a:xfrm>
            <a:off x="5691366" y="5569500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b="1" dirty="0"/>
              <a:t>32</a:t>
            </a:r>
            <a:endParaRPr lang="en-CA" sz="1600" b="1" dirty="0"/>
          </a:p>
        </p:txBody>
      </p: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7302395F-7EBF-44FB-8B72-DACEFAB1678B}"/>
              </a:ext>
            </a:extLst>
          </p:cNvPr>
          <p:cNvCxnSpPr>
            <a:cxnSpLocks/>
            <a:endCxn id="216" idx="0"/>
          </p:cNvCxnSpPr>
          <p:nvPr/>
        </p:nvCxnSpPr>
        <p:spPr>
          <a:xfrm flipH="1">
            <a:off x="5428058" y="5239470"/>
            <a:ext cx="60176" cy="330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108535AC-0AF2-4B24-AFE9-31E50219286A}"/>
              </a:ext>
            </a:extLst>
          </p:cNvPr>
          <p:cNvCxnSpPr>
            <a:cxnSpLocks/>
            <a:endCxn id="217" idx="0"/>
          </p:cNvCxnSpPr>
          <p:nvPr/>
        </p:nvCxnSpPr>
        <p:spPr>
          <a:xfrm>
            <a:off x="5795531" y="5239470"/>
            <a:ext cx="65077" cy="330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Rectangle 222">
            <a:extLst>
              <a:ext uri="{FF2B5EF4-FFF2-40B4-BE49-F238E27FC236}">
                <a16:creationId xmlns:a16="http://schemas.microsoft.com/office/drawing/2014/main" id="{9BCFC989-7BC5-479A-BB26-8E374050CC77}"/>
              </a:ext>
            </a:extLst>
          </p:cNvPr>
          <p:cNvSpPr/>
          <p:nvPr/>
        </p:nvSpPr>
        <p:spPr>
          <a:xfrm>
            <a:off x="3721319" y="3511979"/>
            <a:ext cx="338483" cy="181237"/>
          </a:xfrm>
          <a:prstGeom prst="rect">
            <a:avLst/>
          </a:prstGeom>
          <a:solidFill>
            <a:srgbClr val="828282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4A6EE338-0A8A-45F9-82B7-298FC844E8C2}"/>
              </a:ext>
            </a:extLst>
          </p:cNvPr>
          <p:cNvSpPr/>
          <p:nvPr/>
        </p:nvSpPr>
        <p:spPr>
          <a:xfrm>
            <a:off x="3721320" y="3355513"/>
            <a:ext cx="172082" cy="156465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4901582F-9A2B-4270-868C-F96811C56943}"/>
              </a:ext>
            </a:extLst>
          </p:cNvPr>
          <p:cNvSpPr/>
          <p:nvPr/>
        </p:nvSpPr>
        <p:spPr>
          <a:xfrm>
            <a:off x="3896592" y="3355467"/>
            <a:ext cx="163210" cy="156465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b="1" dirty="0">
              <a:solidFill>
                <a:srgbClr val="FFFFFF"/>
              </a:solidFill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43B1A4B9-9CC4-49D4-B448-1518CA87940F}"/>
              </a:ext>
            </a:extLst>
          </p:cNvPr>
          <p:cNvSpPr/>
          <p:nvPr/>
        </p:nvSpPr>
        <p:spPr>
          <a:xfrm>
            <a:off x="1706357" y="4325390"/>
            <a:ext cx="338483" cy="181237"/>
          </a:xfrm>
          <a:prstGeom prst="rect">
            <a:avLst/>
          </a:prstGeom>
          <a:solidFill>
            <a:srgbClr val="828282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FB0DDE67-21ED-4D28-BD88-30C3D0284482}"/>
              </a:ext>
            </a:extLst>
          </p:cNvPr>
          <p:cNvSpPr/>
          <p:nvPr/>
        </p:nvSpPr>
        <p:spPr>
          <a:xfrm>
            <a:off x="1706358" y="4168924"/>
            <a:ext cx="172082" cy="156465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63B18019-0F3D-4B56-A2F2-8314C04286BA}"/>
              </a:ext>
            </a:extLst>
          </p:cNvPr>
          <p:cNvSpPr/>
          <p:nvPr/>
        </p:nvSpPr>
        <p:spPr>
          <a:xfrm>
            <a:off x="1881630" y="4168878"/>
            <a:ext cx="163210" cy="156465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b="1" dirty="0">
              <a:solidFill>
                <a:srgbClr val="FFFFFF"/>
              </a:solidFill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012751A3-B661-4652-84C6-F41704228794}"/>
              </a:ext>
            </a:extLst>
          </p:cNvPr>
          <p:cNvSpPr/>
          <p:nvPr/>
        </p:nvSpPr>
        <p:spPr>
          <a:xfrm>
            <a:off x="2940388" y="4318547"/>
            <a:ext cx="338483" cy="181237"/>
          </a:xfrm>
          <a:prstGeom prst="rect">
            <a:avLst/>
          </a:prstGeom>
          <a:solidFill>
            <a:srgbClr val="828282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02498FE0-2706-496A-B8AC-4055163D4A74}"/>
              </a:ext>
            </a:extLst>
          </p:cNvPr>
          <p:cNvSpPr/>
          <p:nvPr/>
        </p:nvSpPr>
        <p:spPr>
          <a:xfrm>
            <a:off x="2940389" y="4162081"/>
            <a:ext cx="172082" cy="156465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ECF4E36D-705C-4A70-B901-825272187917}"/>
              </a:ext>
            </a:extLst>
          </p:cNvPr>
          <p:cNvSpPr/>
          <p:nvPr/>
        </p:nvSpPr>
        <p:spPr>
          <a:xfrm>
            <a:off x="3115661" y="4162035"/>
            <a:ext cx="163210" cy="156465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b="1" dirty="0">
              <a:solidFill>
                <a:srgbClr val="FFFFFF"/>
              </a:solidFill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8B75C75C-B614-47AB-8E08-80BE122360F5}"/>
              </a:ext>
            </a:extLst>
          </p:cNvPr>
          <p:cNvSpPr/>
          <p:nvPr/>
        </p:nvSpPr>
        <p:spPr>
          <a:xfrm>
            <a:off x="4742691" y="4317308"/>
            <a:ext cx="338483" cy="181237"/>
          </a:xfrm>
          <a:prstGeom prst="rect">
            <a:avLst/>
          </a:prstGeom>
          <a:solidFill>
            <a:srgbClr val="828282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8A4D115B-3B97-43AC-ADCD-CBD045986BC8}"/>
              </a:ext>
            </a:extLst>
          </p:cNvPr>
          <p:cNvSpPr/>
          <p:nvPr/>
        </p:nvSpPr>
        <p:spPr>
          <a:xfrm>
            <a:off x="4742692" y="4160842"/>
            <a:ext cx="172082" cy="156465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68D6C452-A92F-4293-A511-3E67A83A37DB}"/>
              </a:ext>
            </a:extLst>
          </p:cNvPr>
          <p:cNvSpPr/>
          <p:nvPr/>
        </p:nvSpPr>
        <p:spPr>
          <a:xfrm>
            <a:off x="4917964" y="4160796"/>
            <a:ext cx="163210" cy="156465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b="1" dirty="0">
              <a:solidFill>
                <a:srgbClr val="FFFFFF"/>
              </a:solidFill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48F1F793-4630-4B94-8695-427518F99A44}"/>
              </a:ext>
            </a:extLst>
          </p:cNvPr>
          <p:cNvSpPr/>
          <p:nvPr/>
        </p:nvSpPr>
        <p:spPr>
          <a:xfrm>
            <a:off x="5906162" y="4319108"/>
            <a:ext cx="338483" cy="181237"/>
          </a:xfrm>
          <a:prstGeom prst="rect">
            <a:avLst/>
          </a:prstGeom>
          <a:solidFill>
            <a:srgbClr val="828282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CEB0A808-8BE7-47BA-B478-0A3A4FAA916E}"/>
              </a:ext>
            </a:extLst>
          </p:cNvPr>
          <p:cNvSpPr/>
          <p:nvPr/>
        </p:nvSpPr>
        <p:spPr>
          <a:xfrm>
            <a:off x="5906163" y="4162642"/>
            <a:ext cx="172082" cy="156465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CA7B4748-D058-45C0-B954-22B477615077}"/>
              </a:ext>
            </a:extLst>
          </p:cNvPr>
          <p:cNvSpPr/>
          <p:nvPr/>
        </p:nvSpPr>
        <p:spPr>
          <a:xfrm>
            <a:off x="6081435" y="4162596"/>
            <a:ext cx="163210" cy="156465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b="1" dirty="0">
              <a:solidFill>
                <a:srgbClr val="FFFFFF"/>
              </a:solidFill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BECF1E70-EDD9-40D8-BC21-FCAE4365C618}"/>
              </a:ext>
            </a:extLst>
          </p:cNvPr>
          <p:cNvSpPr/>
          <p:nvPr/>
        </p:nvSpPr>
        <p:spPr>
          <a:xfrm>
            <a:off x="2793673" y="5052567"/>
            <a:ext cx="338483" cy="181237"/>
          </a:xfrm>
          <a:prstGeom prst="rect">
            <a:avLst/>
          </a:prstGeom>
          <a:solidFill>
            <a:srgbClr val="828282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5E61809B-0918-4C57-ADFE-E049BEDF7F09}"/>
              </a:ext>
            </a:extLst>
          </p:cNvPr>
          <p:cNvSpPr/>
          <p:nvPr/>
        </p:nvSpPr>
        <p:spPr>
          <a:xfrm>
            <a:off x="2793674" y="4896101"/>
            <a:ext cx="172082" cy="156465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4002E944-BA47-40D4-8A17-646918A38848}"/>
              </a:ext>
            </a:extLst>
          </p:cNvPr>
          <p:cNvSpPr/>
          <p:nvPr/>
        </p:nvSpPr>
        <p:spPr>
          <a:xfrm>
            <a:off x="2968946" y="4896055"/>
            <a:ext cx="163210" cy="156465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b="1" dirty="0">
              <a:solidFill>
                <a:srgbClr val="FFFFFF"/>
              </a:solidFill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1617C5AB-866E-432A-92C7-CEDD85104470}"/>
              </a:ext>
            </a:extLst>
          </p:cNvPr>
          <p:cNvSpPr/>
          <p:nvPr/>
        </p:nvSpPr>
        <p:spPr>
          <a:xfrm>
            <a:off x="5822153" y="5058233"/>
            <a:ext cx="338483" cy="181237"/>
          </a:xfrm>
          <a:prstGeom prst="rect">
            <a:avLst/>
          </a:prstGeom>
          <a:solidFill>
            <a:srgbClr val="828282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3039EADC-B6C9-4D5A-A431-9BDBC7FAE3EB}"/>
              </a:ext>
            </a:extLst>
          </p:cNvPr>
          <p:cNvSpPr/>
          <p:nvPr/>
        </p:nvSpPr>
        <p:spPr>
          <a:xfrm>
            <a:off x="5822154" y="4901767"/>
            <a:ext cx="172082" cy="156465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70E9A3AF-5450-4AD9-84D9-1ACF96BBCD96}"/>
              </a:ext>
            </a:extLst>
          </p:cNvPr>
          <p:cNvSpPr/>
          <p:nvPr/>
        </p:nvSpPr>
        <p:spPr>
          <a:xfrm>
            <a:off x="5997426" y="4901721"/>
            <a:ext cx="163210" cy="156465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b="1" dirty="0">
              <a:solidFill>
                <a:srgbClr val="FFFFFF"/>
              </a:solidFill>
            </a:endParaRP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8187D6F6-29E8-443A-BB50-6F4B5D16CF58}"/>
              </a:ext>
            </a:extLst>
          </p:cNvPr>
          <p:cNvSpPr/>
          <p:nvPr/>
        </p:nvSpPr>
        <p:spPr>
          <a:xfrm>
            <a:off x="9257251" y="3502260"/>
            <a:ext cx="338483" cy="181237"/>
          </a:xfrm>
          <a:prstGeom prst="rect">
            <a:avLst/>
          </a:prstGeom>
          <a:solidFill>
            <a:srgbClr val="828282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58C5C8B0-0F75-46FD-AE34-B29BF2498D26}"/>
              </a:ext>
            </a:extLst>
          </p:cNvPr>
          <p:cNvSpPr/>
          <p:nvPr/>
        </p:nvSpPr>
        <p:spPr>
          <a:xfrm>
            <a:off x="9257252" y="3345794"/>
            <a:ext cx="172082" cy="156465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9EDB32AE-9D22-465D-A2A2-836DA99CE80B}"/>
              </a:ext>
            </a:extLst>
          </p:cNvPr>
          <p:cNvSpPr/>
          <p:nvPr/>
        </p:nvSpPr>
        <p:spPr>
          <a:xfrm>
            <a:off x="9432524" y="3345748"/>
            <a:ext cx="163210" cy="156465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b="1" dirty="0">
              <a:solidFill>
                <a:srgbClr val="FFFFFF"/>
              </a:solidFill>
            </a:endParaRP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E4A83E50-46D9-4C40-8836-E0023D5F6A28}"/>
              </a:ext>
            </a:extLst>
          </p:cNvPr>
          <p:cNvSpPr/>
          <p:nvPr/>
        </p:nvSpPr>
        <p:spPr>
          <a:xfrm>
            <a:off x="7425170" y="4316357"/>
            <a:ext cx="338483" cy="181237"/>
          </a:xfrm>
          <a:prstGeom prst="rect">
            <a:avLst/>
          </a:prstGeom>
          <a:solidFill>
            <a:srgbClr val="828282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878A164B-1FE4-44A1-9037-2F20797220F7}"/>
              </a:ext>
            </a:extLst>
          </p:cNvPr>
          <p:cNvSpPr/>
          <p:nvPr/>
        </p:nvSpPr>
        <p:spPr>
          <a:xfrm>
            <a:off x="7425171" y="4159891"/>
            <a:ext cx="172082" cy="156465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3128E809-5358-4847-B254-C9F2101FC935}"/>
              </a:ext>
            </a:extLst>
          </p:cNvPr>
          <p:cNvSpPr/>
          <p:nvPr/>
        </p:nvSpPr>
        <p:spPr>
          <a:xfrm>
            <a:off x="7600443" y="4159845"/>
            <a:ext cx="163210" cy="156465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b="1" dirty="0">
              <a:solidFill>
                <a:srgbClr val="FFFFFF"/>
              </a:solidFill>
            </a:endParaRP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388E8109-6B9D-43D6-AE8B-38622D2F45E1}"/>
              </a:ext>
            </a:extLst>
          </p:cNvPr>
          <p:cNvSpPr/>
          <p:nvPr/>
        </p:nvSpPr>
        <p:spPr>
          <a:xfrm>
            <a:off x="8417520" y="4316357"/>
            <a:ext cx="338483" cy="181237"/>
          </a:xfrm>
          <a:prstGeom prst="rect">
            <a:avLst/>
          </a:prstGeom>
          <a:solidFill>
            <a:srgbClr val="828282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0A7BBE6A-74D9-4C69-919C-303763320E67}"/>
              </a:ext>
            </a:extLst>
          </p:cNvPr>
          <p:cNvSpPr/>
          <p:nvPr/>
        </p:nvSpPr>
        <p:spPr>
          <a:xfrm>
            <a:off x="8417521" y="4159891"/>
            <a:ext cx="172082" cy="156465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F7E6E9CA-1A80-4751-8165-5126CF79CA95}"/>
              </a:ext>
            </a:extLst>
          </p:cNvPr>
          <p:cNvSpPr/>
          <p:nvPr/>
        </p:nvSpPr>
        <p:spPr>
          <a:xfrm>
            <a:off x="8592793" y="4159845"/>
            <a:ext cx="163210" cy="156465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b="1" dirty="0">
              <a:solidFill>
                <a:srgbClr val="FFFFFF"/>
              </a:solidFill>
            </a:endParaRP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1E607AC6-9B27-4C53-AC73-28BE56ACC3BF}"/>
              </a:ext>
            </a:extLst>
          </p:cNvPr>
          <p:cNvSpPr/>
          <p:nvPr/>
        </p:nvSpPr>
        <p:spPr>
          <a:xfrm>
            <a:off x="9363670" y="4316572"/>
            <a:ext cx="338483" cy="181237"/>
          </a:xfrm>
          <a:prstGeom prst="rect">
            <a:avLst/>
          </a:prstGeom>
          <a:solidFill>
            <a:srgbClr val="828282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C9028009-587A-43D0-9826-DDEAFE15613D}"/>
              </a:ext>
            </a:extLst>
          </p:cNvPr>
          <p:cNvSpPr/>
          <p:nvPr/>
        </p:nvSpPr>
        <p:spPr>
          <a:xfrm>
            <a:off x="9363671" y="4160106"/>
            <a:ext cx="172082" cy="156465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050FC9DC-0AF6-4F85-A427-538FBF2BBA87}"/>
              </a:ext>
            </a:extLst>
          </p:cNvPr>
          <p:cNvSpPr/>
          <p:nvPr/>
        </p:nvSpPr>
        <p:spPr>
          <a:xfrm>
            <a:off x="9538943" y="4160060"/>
            <a:ext cx="163210" cy="156465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b="1" dirty="0">
              <a:solidFill>
                <a:srgbClr val="FFFFFF"/>
              </a:solidFill>
            </a:endParaRP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16FC859A-08A2-4F49-8FF4-D2BC24582081}"/>
              </a:ext>
            </a:extLst>
          </p:cNvPr>
          <p:cNvSpPr/>
          <p:nvPr/>
        </p:nvSpPr>
        <p:spPr>
          <a:xfrm>
            <a:off x="10334248" y="4316572"/>
            <a:ext cx="338483" cy="181237"/>
          </a:xfrm>
          <a:prstGeom prst="rect">
            <a:avLst/>
          </a:prstGeom>
          <a:solidFill>
            <a:srgbClr val="828282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0529BD52-17DF-4C2A-82DD-1A16E6E8B4A0}"/>
              </a:ext>
            </a:extLst>
          </p:cNvPr>
          <p:cNvSpPr/>
          <p:nvPr/>
        </p:nvSpPr>
        <p:spPr>
          <a:xfrm>
            <a:off x="10334249" y="4160106"/>
            <a:ext cx="172082" cy="156465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110D9CDF-BB21-434B-B3F8-8185E4D2D790}"/>
              </a:ext>
            </a:extLst>
          </p:cNvPr>
          <p:cNvSpPr/>
          <p:nvPr/>
        </p:nvSpPr>
        <p:spPr>
          <a:xfrm>
            <a:off x="10509521" y="4160060"/>
            <a:ext cx="163210" cy="156465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b="1" dirty="0">
              <a:solidFill>
                <a:srgbClr val="FFFFFF"/>
              </a:solidFill>
            </a:endParaRPr>
          </a:p>
        </p:txBody>
      </p: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60C66FF8-105C-4374-B1E4-A6B07CBCC211}"/>
              </a:ext>
            </a:extLst>
          </p:cNvPr>
          <p:cNvGrpSpPr/>
          <p:nvPr/>
        </p:nvGrpSpPr>
        <p:grpSpPr>
          <a:xfrm>
            <a:off x="3207868" y="2727420"/>
            <a:ext cx="861465" cy="631682"/>
            <a:chOff x="3207868" y="2727420"/>
            <a:chExt cx="861465" cy="631682"/>
          </a:xfrm>
        </p:grpSpPr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C7461ACD-4268-4043-A269-00A3C50A8595}"/>
                </a:ext>
              </a:extLst>
            </p:cNvPr>
            <p:cNvSpPr/>
            <p:nvPr/>
          </p:nvSpPr>
          <p:spPr>
            <a:xfrm>
              <a:off x="3730850" y="2727420"/>
              <a:ext cx="338483" cy="33770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CA" sz="1600" dirty="0"/>
            </a:p>
          </p:txBody>
        </p:sp>
        <p:cxnSp>
          <p:nvCxnSpPr>
            <p:cNvPr id="261" name="Straight Arrow Connector 260">
              <a:extLst>
                <a:ext uri="{FF2B5EF4-FFF2-40B4-BE49-F238E27FC236}">
                  <a16:creationId xmlns:a16="http://schemas.microsoft.com/office/drawing/2014/main" id="{74A81EF5-4258-4C1E-B0B7-288B95E07AF2}"/>
                </a:ext>
              </a:extLst>
            </p:cNvPr>
            <p:cNvCxnSpPr>
              <a:cxnSpLocks/>
              <a:stCxn id="84" idx="7"/>
              <a:endCxn id="161" idx="0"/>
            </p:cNvCxnSpPr>
            <p:nvPr/>
          </p:nvCxnSpPr>
          <p:spPr>
            <a:xfrm flipH="1">
              <a:off x="3207868" y="2847973"/>
              <a:ext cx="748931" cy="51112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2802C07-35DF-47F4-AE8E-C05FCDA02E45}"/>
                </a:ext>
              </a:extLst>
            </p:cNvPr>
            <p:cNvSpPr/>
            <p:nvPr/>
          </p:nvSpPr>
          <p:spPr>
            <a:xfrm>
              <a:off x="3838891" y="2827743"/>
              <a:ext cx="138138" cy="138138"/>
            </a:xfrm>
            <a:prstGeom prst="ellipse">
              <a:avLst/>
            </a:prstGeom>
            <a:ln>
              <a:solidFill>
                <a:srgbClr val="292929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cxnSp>
        <p:nvCxnSpPr>
          <p:cNvPr id="267" name="Straight Arrow Connector 266">
            <a:extLst>
              <a:ext uri="{FF2B5EF4-FFF2-40B4-BE49-F238E27FC236}">
                <a16:creationId xmlns:a16="http://schemas.microsoft.com/office/drawing/2014/main" id="{86268AEC-1F58-4703-96C9-1B25EF96E892}"/>
              </a:ext>
            </a:extLst>
          </p:cNvPr>
          <p:cNvCxnSpPr>
            <a:cxnSpLocks/>
            <a:endCxn id="221" idx="0"/>
          </p:cNvCxnSpPr>
          <p:nvPr/>
        </p:nvCxnSpPr>
        <p:spPr>
          <a:xfrm>
            <a:off x="3726251" y="2359964"/>
            <a:ext cx="173841" cy="36745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86" name="Rectangle 285">
            <a:extLst>
              <a:ext uri="{FF2B5EF4-FFF2-40B4-BE49-F238E27FC236}">
                <a16:creationId xmlns:a16="http://schemas.microsoft.com/office/drawing/2014/main" id="{CEF61572-97ED-42AD-A944-694FA9500226}"/>
              </a:ext>
            </a:extLst>
          </p:cNvPr>
          <p:cNvSpPr/>
          <p:nvPr/>
        </p:nvSpPr>
        <p:spPr>
          <a:xfrm>
            <a:off x="3721320" y="3355513"/>
            <a:ext cx="172082" cy="156465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9A0DFF87-5832-4FB7-89CB-AEB8EA83F45B}"/>
              </a:ext>
            </a:extLst>
          </p:cNvPr>
          <p:cNvSpPr/>
          <p:nvPr/>
        </p:nvSpPr>
        <p:spPr>
          <a:xfrm>
            <a:off x="1706358" y="4168924"/>
            <a:ext cx="172082" cy="156465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81D62C08-8E32-4F9D-B199-5101230D6D05}"/>
              </a:ext>
            </a:extLst>
          </p:cNvPr>
          <p:cNvSpPr/>
          <p:nvPr/>
        </p:nvSpPr>
        <p:spPr>
          <a:xfrm>
            <a:off x="1706357" y="4325390"/>
            <a:ext cx="338483" cy="181237"/>
          </a:xfrm>
          <a:prstGeom prst="rect">
            <a:avLst/>
          </a:prstGeom>
          <a:solidFill>
            <a:srgbClr val="828282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F6B615B2-45BA-4427-B0E3-D5A5098813CF}"/>
              </a:ext>
            </a:extLst>
          </p:cNvPr>
          <p:cNvSpPr/>
          <p:nvPr/>
        </p:nvSpPr>
        <p:spPr>
          <a:xfrm>
            <a:off x="1881630" y="4168878"/>
            <a:ext cx="163210" cy="156465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CB3A1F3C-DF48-4919-A9D9-C5074E42C0B0}"/>
              </a:ext>
            </a:extLst>
          </p:cNvPr>
          <p:cNvSpPr/>
          <p:nvPr/>
        </p:nvSpPr>
        <p:spPr>
          <a:xfrm>
            <a:off x="2940389" y="4162081"/>
            <a:ext cx="172082" cy="156465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3A6A07E2-F22B-4715-9A42-B665A2115ABA}"/>
              </a:ext>
            </a:extLst>
          </p:cNvPr>
          <p:cNvSpPr/>
          <p:nvPr/>
        </p:nvSpPr>
        <p:spPr>
          <a:xfrm>
            <a:off x="2793674" y="4896101"/>
            <a:ext cx="172082" cy="156465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B8AFB0BD-419D-40E6-B3CA-7E8893BCF877}"/>
              </a:ext>
            </a:extLst>
          </p:cNvPr>
          <p:cNvSpPr/>
          <p:nvPr/>
        </p:nvSpPr>
        <p:spPr>
          <a:xfrm>
            <a:off x="2793673" y="5052567"/>
            <a:ext cx="338483" cy="181237"/>
          </a:xfrm>
          <a:prstGeom prst="rect">
            <a:avLst/>
          </a:prstGeom>
          <a:solidFill>
            <a:srgbClr val="828282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14ADD1D7-A7C4-4C2D-963D-1250EF2E48A5}"/>
              </a:ext>
            </a:extLst>
          </p:cNvPr>
          <p:cNvSpPr/>
          <p:nvPr/>
        </p:nvSpPr>
        <p:spPr>
          <a:xfrm>
            <a:off x="2968946" y="4896055"/>
            <a:ext cx="163210" cy="156465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3A8C0142-B42A-4821-9009-B107854DA63B}"/>
              </a:ext>
            </a:extLst>
          </p:cNvPr>
          <p:cNvSpPr/>
          <p:nvPr/>
        </p:nvSpPr>
        <p:spPr>
          <a:xfrm>
            <a:off x="2940388" y="4318547"/>
            <a:ext cx="338483" cy="181237"/>
          </a:xfrm>
          <a:prstGeom prst="rect">
            <a:avLst/>
          </a:prstGeom>
          <a:solidFill>
            <a:srgbClr val="828282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E8D48AD1-9CE6-4E6E-87C1-1B72249DC7E7}"/>
              </a:ext>
            </a:extLst>
          </p:cNvPr>
          <p:cNvSpPr/>
          <p:nvPr/>
        </p:nvSpPr>
        <p:spPr>
          <a:xfrm>
            <a:off x="3115661" y="4162035"/>
            <a:ext cx="163210" cy="156465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9A4F4BC5-8DF6-4751-A63F-7718877E8E3A}"/>
              </a:ext>
            </a:extLst>
          </p:cNvPr>
          <p:cNvSpPr/>
          <p:nvPr/>
        </p:nvSpPr>
        <p:spPr>
          <a:xfrm>
            <a:off x="4742692" y="4160842"/>
            <a:ext cx="172082" cy="156465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B117AE7F-202E-4121-B718-04768666E234}"/>
              </a:ext>
            </a:extLst>
          </p:cNvPr>
          <p:cNvSpPr/>
          <p:nvPr/>
        </p:nvSpPr>
        <p:spPr>
          <a:xfrm>
            <a:off x="4742691" y="4317308"/>
            <a:ext cx="338483" cy="181237"/>
          </a:xfrm>
          <a:prstGeom prst="rect">
            <a:avLst/>
          </a:prstGeom>
          <a:solidFill>
            <a:srgbClr val="828282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48BEEBCC-6A5E-4F6F-B7C6-7683CEB17154}"/>
              </a:ext>
            </a:extLst>
          </p:cNvPr>
          <p:cNvSpPr/>
          <p:nvPr/>
        </p:nvSpPr>
        <p:spPr>
          <a:xfrm>
            <a:off x="4917964" y="4160796"/>
            <a:ext cx="163210" cy="156465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495CA006-ABBB-48CD-8092-AE9A76C00213}"/>
              </a:ext>
            </a:extLst>
          </p:cNvPr>
          <p:cNvSpPr/>
          <p:nvPr/>
        </p:nvSpPr>
        <p:spPr>
          <a:xfrm>
            <a:off x="5906163" y="4162642"/>
            <a:ext cx="172082" cy="156465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B223B278-5E6B-42D4-A76B-7B97CA38A6C1}"/>
              </a:ext>
            </a:extLst>
          </p:cNvPr>
          <p:cNvSpPr/>
          <p:nvPr/>
        </p:nvSpPr>
        <p:spPr>
          <a:xfrm>
            <a:off x="5822154" y="4901767"/>
            <a:ext cx="172082" cy="156465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FDE9124D-A528-4D5F-90DD-B1F8EBFB8020}"/>
              </a:ext>
            </a:extLst>
          </p:cNvPr>
          <p:cNvSpPr/>
          <p:nvPr/>
        </p:nvSpPr>
        <p:spPr>
          <a:xfrm>
            <a:off x="5822153" y="5058233"/>
            <a:ext cx="338483" cy="181237"/>
          </a:xfrm>
          <a:prstGeom prst="rect">
            <a:avLst/>
          </a:prstGeom>
          <a:solidFill>
            <a:srgbClr val="828282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AC925946-5394-45F5-81E4-A02C6B2E22F6}"/>
              </a:ext>
            </a:extLst>
          </p:cNvPr>
          <p:cNvSpPr/>
          <p:nvPr/>
        </p:nvSpPr>
        <p:spPr>
          <a:xfrm>
            <a:off x="5997426" y="4901721"/>
            <a:ext cx="163210" cy="156465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31990E13-A1A2-40C4-94F0-3EEDED668464}"/>
              </a:ext>
            </a:extLst>
          </p:cNvPr>
          <p:cNvSpPr/>
          <p:nvPr/>
        </p:nvSpPr>
        <p:spPr>
          <a:xfrm>
            <a:off x="5906162" y="4319108"/>
            <a:ext cx="338483" cy="181237"/>
          </a:xfrm>
          <a:prstGeom prst="rect">
            <a:avLst/>
          </a:prstGeom>
          <a:solidFill>
            <a:srgbClr val="828282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153DC318-821F-420B-AF24-EDC739B20345}"/>
              </a:ext>
            </a:extLst>
          </p:cNvPr>
          <p:cNvSpPr/>
          <p:nvPr/>
        </p:nvSpPr>
        <p:spPr>
          <a:xfrm>
            <a:off x="6081435" y="4162596"/>
            <a:ext cx="163210" cy="156465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CFDBF50D-91EE-42D9-8906-56F9704F8F44}"/>
              </a:ext>
            </a:extLst>
          </p:cNvPr>
          <p:cNvSpPr/>
          <p:nvPr/>
        </p:nvSpPr>
        <p:spPr>
          <a:xfrm>
            <a:off x="3721319" y="3511979"/>
            <a:ext cx="338483" cy="181237"/>
          </a:xfrm>
          <a:prstGeom prst="rect">
            <a:avLst/>
          </a:prstGeom>
          <a:solidFill>
            <a:srgbClr val="828282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8BEFCF5D-9E31-44F2-B85F-482B90503734}"/>
              </a:ext>
            </a:extLst>
          </p:cNvPr>
          <p:cNvSpPr/>
          <p:nvPr/>
        </p:nvSpPr>
        <p:spPr>
          <a:xfrm>
            <a:off x="3896592" y="3355467"/>
            <a:ext cx="163210" cy="156465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190" name="Speech Bubble: Rectangle 189">
            <a:extLst>
              <a:ext uri="{FF2B5EF4-FFF2-40B4-BE49-F238E27FC236}">
                <a16:creationId xmlns:a16="http://schemas.microsoft.com/office/drawing/2014/main" id="{DD9189A8-8775-4D31-A848-69E081C3665B}"/>
              </a:ext>
            </a:extLst>
          </p:cNvPr>
          <p:cNvSpPr/>
          <p:nvPr/>
        </p:nvSpPr>
        <p:spPr>
          <a:xfrm>
            <a:off x="701320" y="2247587"/>
            <a:ext cx="2870822" cy="621297"/>
          </a:xfrm>
          <a:prstGeom prst="wedgeRectCallout">
            <a:avLst>
              <a:gd name="adj1" fmla="val -49318"/>
              <a:gd name="adj2" fmla="val -189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4. Create new subtree with </a:t>
            </a:r>
            <a:r>
              <a:rPr lang="en-CA" b="1" dirty="0"/>
              <a:t>ideal</a:t>
            </a:r>
            <a:r>
              <a:rPr lang="en-CA" dirty="0"/>
              <a:t> shape</a:t>
            </a:r>
            <a:endParaRPr lang="en-CA" b="1" dirty="0"/>
          </a:p>
        </p:txBody>
      </p:sp>
      <p:sp>
        <p:nvSpPr>
          <p:cNvPr id="201" name="Speech Bubble: Rectangle 200">
            <a:extLst>
              <a:ext uri="{FF2B5EF4-FFF2-40B4-BE49-F238E27FC236}">
                <a16:creationId xmlns:a16="http://schemas.microsoft.com/office/drawing/2014/main" id="{AF4F7E18-10B9-4DF5-827C-7692DE55855B}"/>
              </a:ext>
            </a:extLst>
          </p:cNvPr>
          <p:cNvSpPr/>
          <p:nvPr/>
        </p:nvSpPr>
        <p:spPr>
          <a:xfrm>
            <a:off x="701320" y="1618530"/>
            <a:ext cx="2870822" cy="621297"/>
          </a:xfrm>
          <a:prstGeom prst="wedgeRectCallout">
            <a:avLst>
              <a:gd name="adj1" fmla="val -49600"/>
              <a:gd name="adj2" fmla="val 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Claim:</a:t>
            </a:r>
            <a:r>
              <a:rPr lang="en-CA" dirty="0"/>
              <a:t> old subtree will never be changed again</a:t>
            </a:r>
          </a:p>
        </p:txBody>
      </p:sp>
      <p:sp>
        <p:nvSpPr>
          <p:cNvPr id="202" name="Speech Bubble: Rectangle 201">
            <a:extLst>
              <a:ext uri="{FF2B5EF4-FFF2-40B4-BE49-F238E27FC236}">
                <a16:creationId xmlns:a16="http://schemas.microsoft.com/office/drawing/2014/main" id="{D145C286-CC33-4CC9-ABFC-E78BF17386C3}"/>
              </a:ext>
            </a:extLst>
          </p:cNvPr>
          <p:cNvSpPr/>
          <p:nvPr/>
        </p:nvSpPr>
        <p:spPr>
          <a:xfrm>
            <a:off x="9303899" y="2156721"/>
            <a:ext cx="2162598" cy="971635"/>
          </a:xfrm>
          <a:prstGeom prst="wedgeRectCallout">
            <a:avLst>
              <a:gd name="adj1" fmla="val -49318"/>
              <a:gd name="adj2" fmla="val -189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5. Replace rebuilding node with the new subtree using CAS</a:t>
            </a:r>
            <a:endParaRPr lang="en-CA" b="1" dirty="0"/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EFC33EA5-407C-451C-B87B-0DDB876FED40}"/>
              </a:ext>
            </a:extLst>
          </p:cNvPr>
          <p:cNvCxnSpPr>
            <a:cxnSpLocks/>
          </p:cNvCxnSpPr>
          <p:nvPr/>
        </p:nvCxnSpPr>
        <p:spPr>
          <a:xfrm>
            <a:off x="3715019" y="2343654"/>
            <a:ext cx="5194883" cy="99191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0" name="TextBox 209">
            <a:extLst>
              <a:ext uri="{FF2B5EF4-FFF2-40B4-BE49-F238E27FC236}">
                <a16:creationId xmlns:a16="http://schemas.microsoft.com/office/drawing/2014/main" id="{15807F17-00FD-4F63-9035-C976C502FABA}"/>
              </a:ext>
            </a:extLst>
          </p:cNvPr>
          <p:cNvSpPr txBox="1"/>
          <p:nvPr/>
        </p:nvSpPr>
        <p:spPr>
          <a:xfrm rot="14366474">
            <a:off x="3659623" y="2359049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latin typeface="Agency FB" panose="020B0503020202020204" pitchFamily="34" charset="0"/>
              </a:rPr>
              <a:t>X</a:t>
            </a:r>
          </a:p>
        </p:txBody>
      </p:sp>
      <p:sp>
        <p:nvSpPr>
          <p:cNvPr id="211" name="Speech Bubble: Rectangle 210">
            <a:extLst>
              <a:ext uri="{FF2B5EF4-FFF2-40B4-BE49-F238E27FC236}">
                <a16:creationId xmlns:a16="http://schemas.microsoft.com/office/drawing/2014/main" id="{08AB2DA9-D101-4245-8E1E-80D68C15C9BD}"/>
              </a:ext>
            </a:extLst>
          </p:cNvPr>
          <p:cNvSpPr/>
          <p:nvPr/>
        </p:nvSpPr>
        <p:spPr>
          <a:xfrm>
            <a:off x="8616263" y="5371625"/>
            <a:ext cx="3002634" cy="913535"/>
          </a:xfrm>
          <a:prstGeom prst="wedgeRectCallout">
            <a:avLst>
              <a:gd name="adj1" fmla="val -49318"/>
              <a:gd name="adj2" fmla="val -189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6. Garbage collect old subtree (must wait for concurrent operations in it to terminate)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16698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31" grpId="0" animBg="1"/>
      <p:bldP spid="39" grpId="0" animBg="1"/>
      <p:bldP spid="40" grpId="0" animBg="1"/>
      <p:bldP spid="139" grpId="0" animBg="1"/>
      <p:bldP spid="140" grpId="0" animBg="1"/>
      <p:bldP spid="146" grpId="0" animBg="1"/>
      <p:bldP spid="149" grpId="0" animBg="1"/>
      <p:bldP spid="150" grpId="0" animBg="1"/>
      <p:bldP spid="151" grpId="0" animBg="1"/>
      <p:bldP spid="154" grpId="0" animBg="1"/>
      <p:bldP spid="155" grpId="0" animBg="1"/>
      <p:bldP spid="156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190" grpId="0" animBg="1"/>
      <p:bldP spid="202" grpId="0" animBg="1"/>
      <p:bldP spid="210" grpId="0"/>
      <p:bldP spid="2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Synchronizing Between </a:t>
            </a:r>
            <a:r>
              <a:rPr lang="en-US" sz="3600" b="1" dirty="0"/>
              <a:t>Updates</a:t>
            </a:r>
            <a:r>
              <a:rPr lang="en-US" sz="3600" dirty="0"/>
              <a:t> and </a:t>
            </a:r>
            <a:r>
              <a:rPr lang="en-US" sz="3600" b="1" dirty="0"/>
              <a:t>Rebuilding</a:t>
            </a:r>
            <a:endParaRPr lang="en-C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527464"/>
            <a:ext cx="10156370" cy="4348404"/>
          </a:xfrm>
        </p:spPr>
        <p:txBody>
          <a:bodyPr>
            <a:normAutofit/>
          </a:bodyPr>
          <a:lstStyle/>
          <a:p>
            <a:r>
              <a:rPr lang="en-US" b="1" dirty="0"/>
              <a:t>Idea:</a:t>
            </a:r>
            <a:r>
              <a:rPr lang="en-US" dirty="0"/>
              <a:t> any modifications to nodes with </a:t>
            </a:r>
            <a:r>
              <a:rPr lang="en-US" b="1" dirty="0" smtClean="0"/>
              <a:t>started</a:t>
            </a:r>
            <a:r>
              <a:rPr lang="en-US" dirty="0" smtClean="0"/>
              <a:t> </a:t>
            </a:r>
            <a:r>
              <a:rPr lang="en-US" b="1" dirty="0"/>
              <a:t>set should</a:t>
            </a:r>
            <a:r>
              <a:rPr lang="en-US" dirty="0"/>
              <a:t> </a:t>
            </a:r>
            <a:r>
              <a:rPr lang="en-US" b="1" dirty="0"/>
              <a:t>fail</a:t>
            </a:r>
          </a:p>
          <a:p>
            <a:r>
              <a:rPr lang="en-US" dirty="0"/>
              <a:t>We accomplish this with </a:t>
            </a:r>
            <a:r>
              <a:rPr lang="en-US" b="1" dirty="0"/>
              <a:t>double-compare-single-swap (DCSS)</a:t>
            </a:r>
          </a:p>
          <a:p>
            <a:pPr lvl="1"/>
            <a:r>
              <a:rPr lang="en-US" dirty="0"/>
              <a:t>DCSS(addr1, addr2, exp1, exp2, new2) </a:t>
            </a:r>
            <a:r>
              <a:rPr lang="en-US" b="1" dirty="0"/>
              <a:t>atomically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checks whether addr1 = exp1 and addr2 = exp2, and if so sets addr2 to new2</a:t>
            </a:r>
          </a:p>
          <a:p>
            <a:pPr lvl="1"/>
            <a:r>
              <a:rPr lang="en-US" dirty="0"/>
              <a:t>Can be implemented using CAS	[Harris02, ArbelBrown18]</a:t>
            </a:r>
          </a:p>
          <a:p>
            <a:r>
              <a:rPr lang="en-US" dirty="0"/>
              <a:t>Replace our CAS steps in updates with DCSS steps</a:t>
            </a:r>
          </a:p>
          <a:p>
            <a:pPr lvl="1"/>
            <a:r>
              <a:rPr lang="en-US" dirty="0"/>
              <a:t>Consider a CAS that modifies a field of </a:t>
            </a:r>
            <a:r>
              <a:rPr lang="en-US" dirty="0" smtClean="0"/>
              <a:t>node</a:t>
            </a:r>
            <a:endParaRPr lang="en-US" dirty="0"/>
          </a:p>
          <a:p>
            <a:pPr lvl="1"/>
            <a:r>
              <a:rPr lang="en-US" dirty="0"/>
              <a:t>We use a DCSS that behaves the same as this CAS, but </a:t>
            </a:r>
            <a:r>
              <a:rPr lang="en-US" b="1" dirty="0"/>
              <a:t>fails if </a:t>
            </a:r>
            <a:r>
              <a:rPr lang="en-US" b="1" dirty="0" smtClean="0"/>
              <a:t>started </a:t>
            </a:r>
            <a:r>
              <a:rPr lang="en-US" b="1" dirty="0"/>
              <a:t>is set</a:t>
            </a:r>
          </a:p>
          <a:p>
            <a:pPr lvl="2"/>
            <a:r>
              <a:rPr lang="en-CA" dirty="0" smtClean="0"/>
              <a:t>In this case, </a:t>
            </a:r>
            <a:r>
              <a:rPr lang="en-CA" b="1" dirty="0"/>
              <a:t>the entire update operation </a:t>
            </a:r>
            <a:r>
              <a:rPr lang="en-CA" b="1" dirty="0" smtClean="0"/>
              <a:t>restarts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905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0CB6E-DC7B-45B2-82C5-52011B94B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Problem: rebuilding at the </a:t>
            </a:r>
            <a:r>
              <a:rPr lang="en-CA" b="1" dirty="0"/>
              <a:t>root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3219D-FDFF-4CD0-887A-B51C1BC73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previous algorithm essentially uses </a:t>
            </a:r>
            <a:r>
              <a:rPr lang="en-CA" b="1" dirty="0"/>
              <a:t>sequential helping</a:t>
            </a:r>
          </a:p>
          <a:p>
            <a:pPr lvl="1"/>
            <a:r>
              <a:rPr lang="en-CA" dirty="0"/>
              <a:t>Threads </a:t>
            </a:r>
            <a:r>
              <a:rPr lang="en-CA" b="1" dirty="0"/>
              <a:t>compete</a:t>
            </a:r>
            <a:r>
              <a:rPr lang="en-CA" dirty="0"/>
              <a:t> to mark and count and to build the new subtree (individually)</a:t>
            </a:r>
          </a:p>
          <a:p>
            <a:r>
              <a:rPr lang="en-CA" dirty="0" smtClean="0"/>
              <a:t>Not </a:t>
            </a:r>
            <a:r>
              <a:rPr lang="en-CA" dirty="0"/>
              <a:t>a problem for rebuilding small subtrees,</a:t>
            </a:r>
            <a:br>
              <a:rPr lang="en-CA" dirty="0"/>
            </a:br>
            <a:r>
              <a:rPr lang="en-CA" dirty="0"/>
              <a:t>but the </a:t>
            </a:r>
            <a:r>
              <a:rPr lang="en-CA" b="1" dirty="0"/>
              <a:t>entire tree </a:t>
            </a:r>
            <a:r>
              <a:rPr lang="en-CA" dirty="0"/>
              <a:t>is rebuilt </a:t>
            </a:r>
            <a:r>
              <a:rPr lang="en-CA" dirty="0" smtClean="0"/>
              <a:t>sometimes fairly often</a:t>
            </a:r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435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984F0-66A9-4C31-8CF8-E01E49C8F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Collaborative Rebuilding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7BEEC7-06FA-4F5D-A412-836FBC4224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CA" dirty="0"/>
                  <a:t>The </a:t>
                </a:r>
                <a:r>
                  <a:rPr lang="en-CA" b="1" dirty="0"/>
                  <a:t>root </a:t>
                </a:r>
                <a:r>
                  <a:rPr lang="en-CA" dirty="0"/>
                  <a:t>of the </a:t>
                </a:r>
                <a:r>
                  <a:rPr lang="en-CA" b="1" dirty="0"/>
                  <a:t>new tree </a:t>
                </a:r>
                <a:r>
                  <a:rPr lang="en-CA" dirty="0"/>
                  <a:t>functions like a lock-free work queue</a:t>
                </a:r>
              </a:p>
              <a:p>
                <a:pPr lvl="1"/>
                <a:r>
                  <a:rPr lang="en-CA" dirty="0"/>
                  <a:t>NIL pointers represent pending subtree-rebuilding </a:t>
                </a:r>
                <a:r>
                  <a:rPr lang="en-CA" dirty="0" smtClean="0"/>
                  <a:t>jobs </a:t>
                </a:r>
                <a:r>
                  <a:rPr lang="en-US" dirty="0" smtClean="0"/>
                  <a:t>(~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CA" dirty="0"/>
                  <a:t> of them</a:t>
                </a:r>
                <a:r>
                  <a:rPr lang="en-CA" dirty="0" smtClean="0"/>
                  <a:t>)</a:t>
                </a:r>
                <a:endParaRPr lang="en-CA" dirty="0"/>
              </a:p>
              <a:p>
                <a:pPr lvl="1"/>
                <a:r>
                  <a:rPr lang="en-CA" dirty="0" smtClean="0"/>
                  <a:t>Threads repeatedly </a:t>
                </a:r>
                <a:r>
                  <a:rPr lang="en-CA" dirty="0"/>
                  <a:t>“reserve” </a:t>
                </a:r>
                <a:r>
                  <a:rPr lang="en-CA" dirty="0" smtClean="0"/>
                  <a:t>a job and perform it</a:t>
                </a:r>
                <a:endParaRPr lang="en-CA" dirty="0"/>
              </a:p>
              <a:p>
                <a:pPr lvl="1"/>
                <a:r>
                  <a:rPr lang="en-CA" dirty="0"/>
                  <a:t>Redundant helping starts </a:t>
                </a:r>
                <a:r>
                  <a:rPr lang="en-CA" b="1" dirty="0"/>
                  <a:t>after </a:t>
                </a:r>
                <a:r>
                  <a:rPr lang="en-CA" dirty="0"/>
                  <a:t>all jobs are </a:t>
                </a:r>
                <a:r>
                  <a:rPr lang="en-CA" dirty="0" smtClean="0"/>
                  <a:t>reserved</a:t>
                </a:r>
                <a:endParaRPr lang="en-CA" b="1" dirty="0"/>
              </a:p>
              <a:p>
                <a:r>
                  <a:rPr lang="en-CA" dirty="0"/>
                  <a:t>Mark and count is also parallelized at each level of the tree</a:t>
                </a:r>
              </a:p>
              <a:p>
                <a:pPr lvl="1"/>
                <a:r>
                  <a:rPr lang="en-CA" dirty="0"/>
                  <a:t>At each node, helpers optimistically reserve independent subtrees</a:t>
                </a:r>
              </a:p>
              <a:p>
                <a:pPr lvl="1"/>
                <a:r>
                  <a:rPr lang="en-CA" dirty="0"/>
                  <a:t>Like above, they finish with a redundant helping pass over all subtrees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7BEEC7-06FA-4F5D-A412-836FBC4224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38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FF30B839-AE0F-4548-ABEB-31363FE382FB}"/>
              </a:ext>
            </a:extLst>
          </p:cNvPr>
          <p:cNvSpPr/>
          <p:nvPr/>
        </p:nvSpPr>
        <p:spPr>
          <a:xfrm>
            <a:off x="9096169" y="2762800"/>
            <a:ext cx="2344268" cy="668122"/>
          </a:xfrm>
          <a:prstGeom prst="wedgeRectCallout">
            <a:avLst>
              <a:gd name="adj1" fmla="val -123023"/>
              <a:gd name="adj2" fmla="val 2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Needed for non-blocking progress</a:t>
            </a:r>
            <a:endParaRPr lang="en-CA" b="1" dirty="0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A5D3CEF-CDC5-40E2-8907-097C1177B8C4}"/>
              </a:ext>
            </a:extLst>
          </p:cNvPr>
          <p:cNvSpPr/>
          <p:nvPr/>
        </p:nvSpPr>
        <p:spPr>
          <a:xfrm>
            <a:off x="9230842" y="5159290"/>
            <a:ext cx="2209595" cy="919687"/>
          </a:xfrm>
          <a:prstGeom prst="wedgeRectCallout">
            <a:avLst>
              <a:gd name="adj1" fmla="val -14807"/>
              <a:gd name="adj2" fmla="val 446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Old subtree </a:t>
            </a:r>
            <a:r>
              <a:rPr lang="en-CA" b="1" dirty="0"/>
              <a:t>garbage collection</a:t>
            </a:r>
            <a:r>
              <a:rPr lang="en-CA" dirty="0"/>
              <a:t> is also parallelized</a:t>
            </a:r>
          </a:p>
        </p:txBody>
      </p:sp>
    </p:spTree>
    <p:extLst>
      <p:ext uri="{BB962C8B-B14F-4D97-AF65-F5344CB8AC3E}">
        <p14:creationId xmlns:p14="http://schemas.microsoft.com/office/powerpoint/2010/main" val="238009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7DEFE-2163-4CFD-A896-D6A210E97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Experimental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01A34E-8AB0-4851-9E24-8F713B4AE1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1" y="1475517"/>
                <a:ext cx="10112828" cy="4598711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System: 4x 24 core / 48 thread Xeon Platinum 8160 3.7GHz, 384GB RAM</a:t>
                </a:r>
              </a:p>
              <a:p>
                <a:r>
                  <a:rPr lang="en-CA" dirty="0"/>
                  <a:t>Setup: synthetic benchmarks, 30 second timed trials</a:t>
                </a:r>
              </a:p>
              <a:p>
                <a:pPr lvl="1"/>
                <a:r>
                  <a:rPr lang="en-CA" dirty="0"/>
                  <a:t>n threads perform u% updates (half insert, half delete) and 100-u% searches</a:t>
                </a:r>
              </a:p>
              <a:p>
                <a:pPr lvl="1"/>
                <a:r>
                  <a:rPr lang="en-CA" dirty="0"/>
                  <a:t>uniform random keys from a fixed key range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1, 2⋅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/>
                  <a:t> (also Zipfian keys in paper)</a:t>
                </a:r>
              </a:p>
              <a:p>
                <a:r>
                  <a:rPr lang="en-CA" dirty="0"/>
                  <a:t>Algorithms compared: 10+ leading search trees </a:t>
                </a:r>
                <a:r>
                  <a:rPr lang="en-CA" b="1" dirty="0"/>
                  <a:t>(fastest 3 competitors shown)</a:t>
                </a:r>
              </a:p>
              <a:p>
                <a:pPr lvl="1"/>
                <a:r>
                  <a:rPr lang="en-CA" b="1" dirty="0"/>
                  <a:t>C-IST</a:t>
                </a:r>
                <a:r>
                  <a:rPr lang="en-CA" dirty="0"/>
                  <a:t>: our new lock-free concurrent interpolation search tree</a:t>
                </a:r>
              </a:p>
              <a:p>
                <a:pPr lvl="1"/>
                <a:r>
                  <a:rPr lang="en-CA" b="1" dirty="0"/>
                  <a:t>BCCO</a:t>
                </a:r>
                <a:r>
                  <a:rPr lang="en-CA" dirty="0"/>
                  <a:t>: partially external relaxed AVL tree with optimistic concurrency control</a:t>
                </a:r>
              </a:p>
              <a:p>
                <a:pPr lvl="1"/>
                <a:r>
                  <a:rPr lang="en-CA" b="1" dirty="0"/>
                  <a:t>NM</a:t>
                </a:r>
                <a:r>
                  <a:rPr lang="en-CA" dirty="0"/>
                  <a:t>: leading lock-free external unbalanced binary search tree</a:t>
                </a:r>
              </a:p>
              <a:p>
                <a:pPr lvl="1"/>
                <a:r>
                  <a:rPr lang="en-CA" b="1" dirty="0" err="1"/>
                  <a:t>ABTree</a:t>
                </a:r>
                <a:r>
                  <a:rPr lang="en-CA" dirty="0"/>
                  <a:t>: leading lock-free B-tree-like search tree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01A34E-8AB0-4851-9E24-8F713B4AE1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1475517"/>
                <a:ext cx="10112828" cy="4598711"/>
              </a:xfrm>
              <a:blipFill>
                <a:blip r:embed="rId2"/>
                <a:stretch>
                  <a:fillRect l="-1086" t="-21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179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7622A-9AB1-414B-BCE0-ECAE37C5E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Performance </a:t>
            </a:r>
            <a:r>
              <a:rPr lang="en-CA" dirty="0" smtClean="0"/>
              <a:t>Highlights</a:t>
            </a:r>
            <a:endParaRPr lang="en-CA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2140238-FFE1-4DEF-8D4D-9D7B57B96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0726" y="1559832"/>
            <a:ext cx="6958662" cy="4348163"/>
          </a:xfr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D6FD0589-5BA7-45DC-A07B-D88B58EC40C2}"/>
              </a:ext>
            </a:extLst>
          </p:cNvPr>
          <p:cNvSpPr/>
          <p:nvPr/>
        </p:nvSpPr>
        <p:spPr>
          <a:xfrm>
            <a:off x="4218214" y="1559832"/>
            <a:ext cx="3363686" cy="658586"/>
          </a:xfrm>
          <a:prstGeom prst="wedgeRectCallout">
            <a:avLst>
              <a:gd name="adj1" fmla="val -16302"/>
              <a:gd name="adj2" fmla="val 401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Ideal case for us.</a:t>
            </a:r>
            <a:br>
              <a:rPr lang="en-CA" dirty="0"/>
            </a:br>
            <a:r>
              <a:rPr lang="en-CA" dirty="0"/>
              <a:t>100% searches on </a:t>
            </a:r>
            <a:r>
              <a:rPr lang="en-CA" b="1" dirty="0"/>
              <a:t>1 billion </a:t>
            </a:r>
            <a:r>
              <a:rPr lang="en-CA" dirty="0"/>
              <a:t>keys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6ECADE61-A444-4062-BCE7-449B45997A05}"/>
              </a:ext>
            </a:extLst>
          </p:cNvPr>
          <p:cNvSpPr/>
          <p:nvPr/>
        </p:nvSpPr>
        <p:spPr>
          <a:xfrm>
            <a:off x="7652658" y="5537881"/>
            <a:ext cx="1921328" cy="388711"/>
          </a:xfrm>
          <a:prstGeom prst="wedgeRectCallout">
            <a:avLst>
              <a:gd name="adj1" fmla="val -12051"/>
              <a:gd name="adj2" fmla="val -223147"/>
            </a:avLst>
          </a:prstGeom>
          <a:solidFill>
            <a:srgbClr val="A5A5A5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NM</a:t>
            </a:r>
            <a:r>
              <a:rPr lang="en-CA" dirty="0">
                <a:solidFill>
                  <a:srgbClr val="000000"/>
                </a:solidFill>
              </a:rPr>
              <a:t> lock-free BST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AF5CD1A9-82B9-4BAC-976B-85E0B868E4F0}"/>
              </a:ext>
            </a:extLst>
          </p:cNvPr>
          <p:cNvSpPr/>
          <p:nvPr/>
        </p:nvSpPr>
        <p:spPr>
          <a:xfrm>
            <a:off x="9160328" y="4871860"/>
            <a:ext cx="1823357" cy="581706"/>
          </a:xfrm>
          <a:prstGeom prst="wedgeRectCallout">
            <a:avLst>
              <a:gd name="adj1" fmla="val -79215"/>
              <a:gd name="adj2" fmla="val -65954"/>
            </a:avLst>
          </a:prstGeom>
          <a:solidFill>
            <a:srgbClr val="5B9BD5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BCCO</a:t>
            </a:r>
            <a:r>
              <a:rPr lang="en-CA" dirty="0"/>
              <a:t> optimistic AVL tree BST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2678129B-B6DE-4748-8DDA-3E6B91D7581B}"/>
              </a:ext>
            </a:extLst>
          </p:cNvPr>
          <p:cNvSpPr/>
          <p:nvPr/>
        </p:nvSpPr>
        <p:spPr>
          <a:xfrm>
            <a:off x="9421585" y="4428819"/>
            <a:ext cx="1894115" cy="358726"/>
          </a:xfrm>
          <a:prstGeom prst="wedgeRectCallout">
            <a:avLst>
              <a:gd name="adj1" fmla="val -79215"/>
              <a:gd name="adj2" fmla="val -65954"/>
            </a:avLst>
          </a:prstGeom>
          <a:solidFill>
            <a:srgbClr val="ED7D31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Lock-free </a:t>
            </a:r>
            <a:r>
              <a:rPr lang="en-CA" b="1" dirty="0" err="1">
                <a:solidFill>
                  <a:srgbClr val="000000"/>
                </a:solidFill>
              </a:rPr>
              <a:t>ABTree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E6136660-AC6F-478F-B7C9-FFF93B90E181}"/>
              </a:ext>
            </a:extLst>
          </p:cNvPr>
          <p:cNvSpPr/>
          <p:nvPr/>
        </p:nvSpPr>
        <p:spPr>
          <a:xfrm>
            <a:off x="9486900" y="3846655"/>
            <a:ext cx="1894115" cy="358726"/>
          </a:xfrm>
          <a:prstGeom prst="wedgeRectCallout">
            <a:avLst>
              <a:gd name="adj1" fmla="val -73468"/>
              <a:gd name="adj2" fmla="val -61402"/>
            </a:avLst>
          </a:prstGeom>
          <a:solidFill>
            <a:srgbClr val="FFC000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Our new C-IST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772B4955-09BF-48FD-B19A-FF69AD709F65}"/>
              </a:ext>
            </a:extLst>
          </p:cNvPr>
          <p:cNvSpPr/>
          <p:nvPr/>
        </p:nvSpPr>
        <p:spPr>
          <a:xfrm>
            <a:off x="9091589" y="1610395"/>
            <a:ext cx="2373087" cy="358726"/>
          </a:xfrm>
          <a:prstGeom prst="wedgeRectCallout">
            <a:avLst>
              <a:gd name="adj1" fmla="val -49156"/>
              <a:gd name="adj2" fmla="val 135844"/>
            </a:avLst>
          </a:prstGeom>
          <a:solidFill>
            <a:srgbClr val="FFC000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~150M searches/sec</a:t>
            </a:r>
          </a:p>
        </p:txBody>
      </p:sp>
    </p:spTree>
    <p:extLst>
      <p:ext uri="{BB962C8B-B14F-4D97-AF65-F5344CB8AC3E}">
        <p14:creationId xmlns:p14="http://schemas.microsoft.com/office/powerpoint/2010/main" val="211382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475517"/>
            <a:ext cx="9601196" cy="4540819"/>
          </a:xfrm>
        </p:spPr>
        <p:txBody>
          <a:bodyPr>
            <a:normAutofit/>
          </a:bodyPr>
          <a:lstStyle/>
          <a:p>
            <a:r>
              <a:rPr lang="en-US" b="1" dirty="0"/>
              <a:t>Want fast non-blocking concurrent data structures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so we can implement better database indexes, KV-stores, etc.</a:t>
            </a:r>
          </a:p>
          <a:p>
            <a:pPr lvl="1"/>
            <a:r>
              <a:rPr lang="en-US" b="1" dirty="0"/>
              <a:t>Target workload:</a:t>
            </a:r>
            <a:r>
              <a:rPr lang="en-US" dirty="0"/>
              <a:t> large data sets, high search volumes, high concurrency</a:t>
            </a:r>
          </a:p>
          <a:p>
            <a:pPr lvl="1"/>
            <a:r>
              <a:rPr lang="en-US" b="1" dirty="0"/>
              <a:t>Ordered set </a:t>
            </a:r>
            <a:r>
              <a:rPr lang="en-US" dirty="0"/>
              <a:t>data structures are especially desirable</a:t>
            </a:r>
            <a:br>
              <a:rPr lang="en-US" dirty="0"/>
            </a:br>
            <a:r>
              <a:rPr lang="en-US" dirty="0"/>
              <a:t>(insert, delete, search, range search)</a:t>
            </a:r>
            <a:endParaRPr lang="en-CA" dirty="0"/>
          </a:p>
          <a:p>
            <a:r>
              <a:rPr lang="en-US" dirty="0"/>
              <a:t>Asynchronous shared memory </a:t>
            </a:r>
            <a:r>
              <a:rPr lang="en-US" dirty="0" smtClean="0"/>
              <a:t>model</a:t>
            </a:r>
            <a:endParaRPr lang="en-US" dirty="0"/>
          </a:p>
          <a:p>
            <a:pPr lvl="1"/>
            <a:r>
              <a:rPr lang="en-US" b="1" dirty="0"/>
              <a:t>Non-blocking:</a:t>
            </a:r>
            <a:r>
              <a:rPr lang="en-US" dirty="0"/>
              <a:t> always, eventually, some thread makes progress</a:t>
            </a:r>
          </a:p>
          <a:p>
            <a:pPr lvl="1"/>
            <a:r>
              <a:rPr lang="en-US" dirty="0"/>
              <a:t>Threads can experience </a:t>
            </a:r>
            <a:r>
              <a:rPr lang="en-US" b="1" dirty="0"/>
              <a:t>halting failures</a:t>
            </a:r>
            <a:endParaRPr lang="en-US" dirty="0"/>
          </a:p>
          <a:p>
            <a:pPr lvl="1"/>
            <a:r>
              <a:rPr lang="en-US" dirty="0"/>
              <a:t>Cannot use locks or we lose non-blocking </a:t>
            </a:r>
            <a:r>
              <a:rPr lang="en-US" dirty="0" smtClean="0"/>
              <a:t>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97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B4E73E-B9BA-4515-9E64-70611B978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27" y="1559832"/>
            <a:ext cx="6958662" cy="4348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47622A-9AB1-414B-BCE0-ECAE37C5E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Performance Highlights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D6FD0589-5BA7-45DC-A07B-D88B58EC40C2}"/>
              </a:ext>
            </a:extLst>
          </p:cNvPr>
          <p:cNvSpPr/>
          <p:nvPr/>
        </p:nvSpPr>
        <p:spPr>
          <a:xfrm>
            <a:off x="4108685" y="1577066"/>
            <a:ext cx="3582746" cy="658586"/>
          </a:xfrm>
          <a:prstGeom prst="wedgeRectCallout">
            <a:avLst>
              <a:gd name="adj1" fmla="val -16302"/>
              <a:gd name="adj2" fmla="val 401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20% insert, 20% delete, 60% search</a:t>
            </a:r>
          </a:p>
          <a:p>
            <a:pPr algn="ctr"/>
            <a:r>
              <a:rPr lang="en-CA" dirty="0"/>
              <a:t>on </a:t>
            </a:r>
            <a:r>
              <a:rPr lang="en-CA" b="1" dirty="0"/>
              <a:t>1 billion </a:t>
            </a:r>
            <a:r>
              <a:rPr lang="en-CA" dirty="0"/>
              <a:t>keys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6ECADE61-A444-4062-BCE7-449B45997A05}"/>
              </a:ext>
            </a:extLst>
          </p:cNvPr>
          <p:cNvSpPr/>
          <p:nvPr/>
        </p:nvSpPr>
        <p:spPr>
          <a:xfrm>
            <a:off x="7652658" y="5537881"/>
            <a:ext cx="1921328" cy="388711"/>
          </a:xfrm>
          <a:prstGeom prst="wedgeRectCallout">
            <a:avLst>
              <a:gd name="adj1" fmla="val -12051"/>
              <a:gd name="adj2" fmla="val -223147"/>
            </a:avLst>
          </a:prstGeom>
          <a:solidFill>
            <a:srgbClr val="A5A5A5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NM</a:t>
            </a:r>
            <a:r>
              <a:rPr lang="en-CA" dirty="0">
                <a:solidFill>
                  <a:srgbClr val="000000"/>
                </a:solidFill>
              </a:rPr>
              <a:t> lock-free BST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AF5CD1A9-82B9-4BAC-976B-85E0B868E4F0}"/>
              </a:ext>
            </a:extLst>
          </p:cNvPr>
          <p:cNvSpPr/>
          <p:nvPr/>
        </p:nvSpPr>
        <p:spPr>
          <a:xfrm>
            <a:off x="9160328" y="4871860"/>
            <a:ext cx="1823357" cy="581706"/>
          </a:xfrm>
          <a:prstGeom prst="wedgeRectCallout">
            <a:avLst>
              <a:gd name="adj1" fmla="val -79215"/>
              <a:gd name="adj2" fmla="val -65954"/>
            </a:avLst>
          </a:prstGeom>
          <a:solidFill>
            <a:srgbClr val="5B9BD5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BCCO</a:t>
            </a:r>
            <a:r>
              <a:rPr lang="en-CA" dirty="0"/>
              <a:t> optimistic AVL tree BST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2678129B-B6DE-4748-8DDA-3E6B91D7581B}"/>
              </a:ext>
            </a:extLst>
          </p:cNvPr>
          <p:cNvSpPr/>
          <p:nvPr/>
        </p:nvSpPr>
        <p:spPr>
          <a:xfrm>
            <a:off x="9421585" y="4428819"/>
            <a:ext cx="1894115" cy="358726"/>
          </a:xfrm>
          <a:prstGeom prst="wedgeRectCallout">
            <a:avLst>
              <a:gd name="adj1" fmla="val -79215"/>
              <a:gd name="adj2" fmla="val -65954"/>
            </a:avLst>
          </a:prstGeom>
          <a:solidFill>
            <a:srgbClr val="ED7D31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Lock-free </a:t>
            </a:r>
            <a:r>
              <a:rPr lang="en-CA" b="1" dirty="0" err="1">
                <a:solidFill>
                  <a:srgbClr val="000000"/>
                </a:solidFill>
              </a:rPr>
              <a:t>ABTree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E6136660-AC6F-478F-B7C9-FFF93B90E181}"/>
              </a:ext>
            </a:extLst>
          </p:cNvPr>
          <p:cNvSpPr/>
          <p:nvPr/>
        </p:nvSpPr>
        <p:spPr>
          <a:xfrm>
            <a:off x="9486900" y="3846655"/>
            <a:ext cx="1894115" cy="358726"/>
          </a:xfrm>
          <a:prstGeom prst="wedgeRectCallout">
            <a:avLst>
              <a:gd name="adj1" fmla="val -73468"/>
              <a:gd name="adj2" fmla="val -61402"/>
            </a:avLst>
          </a:prstGeom>
          <a:solidFill>
            <a:srgbClr val="FFC000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Our new C-IST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BF34679F-6CD5-4A46-9F0F-77D932D3F9D8}"/>
              </a:ext>
            </a:extLst>
          </p:cNvPr>
          <p:cNvSpPr/>
          <p:nvPr/>
        </p:nvSpPr>
        <p:spPr>
          <a:xfrm>
            <a:off x="9401158" y="1511013"/>
            <a:ext cx="2046515" cy="928781"/>
          </a:xfrm>
          <a:prstGeom prst="wedgeRectCallout">
            <a:avLst>
              <a:gd name="adj1" fmla="val -64159"/>
              <a:gd name="adj2" fmla="val 70453"/>
            </a:avLst>
          </a:prstGeom>
          <a:solidFill>
            <a:srgbClr val="FFC000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Even with 40% updates, C-IST still performs well</a:t>
            </a:r>
          </a:p>
        </p:txBody>
      </p:sp>
    </p:spTree>
    <p:extLst>
      <p:ext uri="{BB962C8B-B14F-4D97-AF65-F5344CB8AC3E}">
        <p14:creationId xmlns:p14="http://schemas.microsoft.com/office/powerpoint/2010/main" val="328260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59E3-46BB-4E38-96CD-08D9D8941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0E3C5-4C3B-4753-ADD8-932944150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C-IST</a:t>
            </a:r>
            <a:r>
              <a:rPr lang="en-CA" dirty="0"/>
              <a:t>: 	a new concurrent doubly-logarithmic search tree,</a:t>
            </a:r>
            <a:br>
              <a:rPr lang="en-CA" dirty="0"/>
            </a:br>
            <a:r>
              <a:rPr lang="en-CA" dirty="0"/>
              <a:t>			engineered for extremely fast searches</a:t>
            </a:r>
          </a:p>
          <a:p>
            <a:r>
              <a:rPr lang="en-CA" dirty="0"/>
              <a:t>Collaborative rebuilding approach is likely applicable to</a:t>
            </a:r>
            <a:br>
              <a:rPr lang="en-CA" dirty="0"/>
            </a:br>
            <a:r>
              <a:rPr lang="en-CA" dirty="0"/>
              <a:t>other data structures with rigid balance constraints</a:t>
            </a:r>
          </a:p>
          <a:p>
            <a:r>
              <a:rPr lang="en-CA" b="1" dirty="0"/>
              <a:t>Extensive experiments not shown here</a:t>
            </a:r>
          </a:p>
          <a:p>
            <a:pPr lvl="1"/>
            <a:r>
              <a:rPr lang="en-CA" dirty="0"/>
              <a:t>Application benchmarks (</a:t>
            </a:r>
            <a:r>
              <a:rPr lang="en-CA" dirty="0" err="1"/>
              <a:t>noSQL</a:t>
            </a:r>
            <a:r>
              <a:rPr lang="en-CA" dirty="0"/>
              <a:t> database workloads)</a:t>
            </a:r>
          </a:p>
          <a:p>
            <a:pPr lvl="1"/>
            <a:r>
              <a:rPr lang="en-CA" b="1" dirty="0"/>
              <a:t>Skewed</a:t>
            </a:r>
            <a:r>
              <a:rPr lang="en-CA" dirty="0"/>
              <a:t> key distributions, many key ranges and update rates</a:t>
            </a:r>
          </a:p>
          <a:p>
            <a:pPr lvl="1"/>
            <a:r>
              <a:rPr lang="en-CA" dirty="0"/>
              <a:t>Analysis of cache misses, tree height / average key depth, memory footprint</a:t>
            </a:r>
          </a:p>
          <a:p>
            <a:pPr lvl="1"/>
            <a:r>
              <a:rPr lang="en-CA" dirty="0"/>
              <a:t>Performance factor analysis (breaking down optimizations)</a:t>
            </a:r>
          </a:p>
        </p:txBody>
      </p:sp>
    </p:spTree>
    <p:extLst>
      <p:ext uri="{BB962C8B-B14F-4D97-AF65-F5344CB8AC3E}">
        <p14:creationId xmlns:p14="http://schemas.microsoft.com/office/powerpoint/2010/main" val="350816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solutions</a:t>
            </a:r>
            <a:endParaRPr lang="en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0598" y="1527464"/>
                <a:ext cx="10210802" cy="43484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Many concurrent ordered sets offer logarithmic time searches in the </a:t>
                </a:r>
                <a:r>
                  <a:rPr lang="en-US" b="1" dirty="0"/>
                  <a:t>worst case</a:t>
                </a:r>
                <a:endParaRPr lang="en-US" dirty="0"/>
              </a:p>
              <a:p>
                <a:pPr lvl="1"/>
                <a:r>
                  <a:rPr lang="en-US" dirty="0"/>
                  <a:t>binary search trees, B-trees, (</a:t>
                </a:r>
                <a:r>
                  <a:rPr lang="en-US" dirty="0" err="1"/>
                  <a:t>a,b</a:t>
                </a:r>
                <a:r>
                  <a:rPr lang="en-US" dirty="0"/>
                  <a:t>)-trees, skip lists, skip trees, …</a:t>
                </a:r>
              </a:p>
              <a:p>
                <a:r>
                  <a:rPr lang="en-US" dirty="0"/>
                  <a:t>In the sequential setting, many techniques improve the </a:t>
                </a:r>
                <a:r>
                  <a:rPr lang="en-US" b="1" dirty="0"/>
                  <a:t>average case</a:t>
                </a:r>
                <a:endParaRPr lang="en-US" dirty="0"/>
              </a:p>
              <a:p>
                <a:pPr lvl="1"/>
                <a:r>
                  <a:rPr lang="en-US" dirty="0"/>
                  <a:t>Very little work along these lines in the concurrent setting</a:t>
                </a:r>
              </a:p>
              <a:p>
                <a:pPr lvl="1"/>
                <a:r>
                  <a:rPr lang="en-US" dirty="0"/>
                  <a:t>Notable exception: Skip </a:t>
                </a:r>
                <a:r>
                  <a:rPr lang="en-US" dirty="0" err="1"/>
                  <a:t>trie</a:t>
                </a:r>
                <a:r>
                  <a:rPr lang="en-US" dirty="0"/>
                  <a:t> [OshmanShavit13]</a:t>
                </a:r>
              </a:p>
              <a:p>
                <a:pPr lvl="2"/>
                <a:r>
                  <a:rPr lang="en-US" dirty="0"/>
                  <a:t>Search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amortized expected</a:t>
                </a:r>
                <a:r>
                  <a:rPr lang="en-US" dirty="0"/>
                  <a:t> time</a:t>
                </a:r>
              </a:p>
              <a:p>
                <a:r>
                  <a:rPr lang="en-US" b="1" dirty="0"/>
                  <a:t>Our work: Interpolation search tree</a:t>
                </a:r>
              </a:p>
              <a:p>
                <a:pPr lvl="1"/>
                <a:r>
                  <a:rPr lang="en-US" dirty="0"/>
                  <a:t>Search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expected</a:t>
                </a:r>
                <a:r>
                  <a:rPr lang="en-US" dirty="0"/>
                  <a:t> time</a:t>
                </a:r>
                <a:br>
                  <a:rPr lang="en-US" dirty="0"/>
                </a:br>
                <a:r>
                  <a:rPr lang="en-US" dirty="0"/>
                  <a:t>by </a:t>
                </a:r>
                <a:r>
                  <a:rPr lang="en-US" dirty="0" smtClean="0"/>
                  <a:t>exploiting a </a:t>
                </a:r>
                <a:r>
                  <a:rPr lang="en-US" b="1" dirty="0"/>
                  <a:t>smoothness</a:t>
                </a:r>
                <a:r>
                  <a:rPr lang="en-US" dirty="0"/>
                  <a:t> </a:t>
                </a:r>
                <a:r>
                  <a:rPr lang="en-US" dirty="0" smtClean="0"/>
                  <a:t>assumption on the </a:t>
                </a:r>
                <a:r>
                  <a:rPr lang="en-US" dirty="0"/>
                  <a:t>key distribution</a:t>
                </a:r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598" y="1527464"/>
                <a:ext cx="10210802" cy="4348404"/>
              </a:xfrm>
              <a:blipFill>
                <a:blip r:embed="rId2"/>
                <a:stretch>
                  <a:fillRect l="-1014" t="-238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78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88473" y="660546"/>
            <a:ext cx="9601200" cy="799377"/>
          </a:xfrm>
        </p:spPr>
        <p:txBody>
          <a:bodyPr>
            <a:normAutofit/>
          </a:bodyPr>
          <a:lstStyle/>
          <a:p>
            <a:r>
              <a:rPr lang="en-US" b="1" dirty="0"/>
              <a:t>Interpolation Search</a:t>
            </a:r>
            <a:r>
              <a:rPr lang="en-US" dirty="0"/>
              <a:t>?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24" r="14536" b="-1"/>
          <a:stretch/>
        </p:blipFill>
        <p:spPr>
          <a:xfrm>
            <a:off x="2156406" y="1584622"/>
            <a:ext cx="7865334" cy="24886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114550" y="4229108"/>
            <a:ext cx="7962898" cy="160019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Make some </a:t>
            </a:r>
            <a:r>
              <a:rPr lang="en-US" b="1" dirty="0"/>
              <a:t>assumption </a:t>
            </a:r>
            <a:r>
              <a:rPr lang="en-US" dirty="0"/>
              <a:t>about the data</a:t>
            </a:r>
          </a:p>
          <a:p>
            <a:r>
              <a:rPr lang="en-US" dirty="0"/>
              <a:t>Predict the location of a key and jump right there</a:t>
            </a:r>
          </a:p>
          <a:p>
            <a:r>
              <a:rPr lang="en-US" dirty="0"/>
              <a:t>Wrong prediction? Prune the search space &amp; recurse.</a:t>
            </a:r>
          </a:p>
        </p:txBody>
      </p:sp>
    </p:spTree>
    <p:extLst>
      <p:ext uri="{BB962C8B-B14F-4D97-AF65-F5344CB8AC3E}">
        <p14:creationId xmlns:p14="http://schemas.microsoft.com/office/powerpoint/2010/main" val="216156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441" y="670413"/>
            <a:ext cx="9847118" cy="805104"/>
          </a:xfrm>
        </p:spPr>
        <p:txBody>
          <a:bodyPr/>
          <a:lstStyle/>
          <a:p>
            <a:r>
              <a:rPr lang="en-US" dirty="0"/>
              <a:t>Example: </a:t>
            </a:r>
            <a:r>
              <a:rPr lang="en-US" b="1" dirty="0"/>
              <a:t>Interpolation Search</a:t>
            </a:r>
            <a:r>
              <a:rPr lang="en-US" dirty="0"/>
              <a:t> for key 400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3278333" y="2914650"/>
            <a:ext cx="5413664" cy="4831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 | 32 | 141 | 143 | 180 | 287 | 371 | 372 | 401 | 490</a:t>
            </a:r>
            <a:endParaRPr lang="en-CA" dirty="0"/>
          </a:p>
        </p:txBody>
      </p:sp>
      <p:sp>
        <p:nvSpPr>
          <p:cNvPr id="5" name="Rectangular Callout 4"/>
          <p:cNvSpPr/>
          <p:nvPr/>
        </p:nvSpPr>
        <p:spPr>
          <a:xfrm>
            <a:off x="1080655" y="2660072"/>
            <a:ext cx="1719695" cy="696190"/>
          </a:xfrm>
          <a:prstGeom prst="wedgeRectCallout">
            <a:avLst>
              <a:gd name="adj1" fmla="val 78450"/>
              <a:gd name="adj2" fmla="val 2518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Array containing 10 keys</a:t>
            </a:r>
            <a:endParaRPr lang="en-CA" dirty="0"/>
          </a:p>
        </p:txBody>
      </p:sp>
      <p:sp>
        <p:nvSpPr>
          <p:cNvPr id="6" name="Rectangular Callout 5"/>
          <p:cNvSpPr/>
          <p:nvPr/>
        </p:nvSpPr>
        <p:spPr>
          <a:xfrm>
            <a:off x="3044537" y="1834001"/>
            <a:ext cx="1413163" cy="467587"/>
          </a:xfrm>
          <a:prstGeom prst="wedgeRectCallout">
            <a:avLst>
              <a:gd name="adj1" fmla="val -18598"/>
              <a:gd name="adj2" fmla="val 18631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Min = 17</a:t>
            </a:r>
            <a:endParaRPr lang="en-CA" dirty="0"/>
          </a:p>
        </p:txBody>
      </p:sp>
      <p:sp>
        <p:nvSpPr>
          <p:cNvPr id="7" name="Rectangular Callout 6"/>
          <p:cNvSpPr/>
          <p:nvPr/>
        </p:nvSpPr>
        <p:spPr>
          <a:xfrm>
            <a:off x="7888433" y="1854785"/>
            <a:ext cx="1413163" cy="467587"/>
          </a:xfrm>
          <a:prstGeom prst="wedgeRectCallout">
            <a:avLst>
              <a:gd name="adj1" fmla="val -18598"/>
              <a:gd name="adj2" fmla="val 18631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Max = 490</a:t>
            </a:r>
            <a:endParaRPr lang="en-CA" dirty="0"/>
          </a:p>
        </p:txBody>
      </p:sp>
      <p:sp>
        <p:nvSpPr>
          <p:cNvPr id="10" name="Rectangular Callout 9"/>
          <p:cNvSpPr/>
          <p:nvPr/>
        </p:nvSpPr>
        <p:spPr>
          <a:xfrm>
            <a:off x="4869008" y="1543924"/>
            <a:ext cx="2608117" cy="912662"/>
          </a:xfrm>
          <a:prstGeom prst="wedgeRectCallout">
            <a:avLst>
              <a:gd name="adj1" fmla="val -19241"/>
              <a:gd name="adj2" fmla="val 4564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Looking for 400,</a:t>
            </a:r>
            <a:br>
              <a:rPr lang="en-US" dirty="0"/>
            </a:br>
            <a:r>
              <a:rPr lang="en-US" dirty="0"/>
              <a:t>which is </a:t>
            </a:r>
            <a:r>
              <a:rPr lang="en-US" b="1" dirty="0"/>
              <a:t>84.5%</a:t>
            </a:r>
            <a:r>
              <a:rPr lang="en-US" dirty="0"/>
              <a:t> of the way from 17 to 490</a:t>
            </a:r>
            <a:endParaRPr lang="en-CA" dirty="0"/>
          </a:p>
        </p:txBody>
      </p:sp>
      <p:sp>
        <p:nvSpPr>
          <p:cNvPr id="11" name="Rectangular Callout 10"/>
          <p:cNvSpPr/>
          <p:nvPr/>
        </p:nvSpPr>
        <p:spPr>
          <a:xfrm>
            <a:off x="4961660" y="3767568"/>
            <a:ext cx="2608116" cy="721306"/>
          </a:xfrm>
          <a:prstGeom prst="wedgeRectCallout">
            <a:avLst>
              <a:gd name="adj1" fmla="val 37333"/>
              <a:gd name="adj2" fmla="val -11498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So jump to the ~84.5</a:t>
            </a:r>
            <a:r>
              <a:rPr lang="en-US" baseline="30000" dirty="0"/>
              <a:t>th</a:t>
            </a:r>
            <a:r>
              <a:rPr lang="en-US" dirty="0"/>
              <a:t> percentile key</a:t>
            </a:r>
            <a:endParaRPr lang="en-CA" dirty="0"/>
          </a:p>
        </p:txBody>
      </p:sp>
      <p:sp>
        <p:nvSpPr>
          <p:cNvPr id="13" name="Rectangular Callout 12"/>
          <p:cNvSpPr/>
          <p:nvPr/>
        </p:nvSpPr>
        <p:spPr>
          <a:xfrm>
            <a:off x="7726508" y="3782719"/>
            <a:ext cx="2422812" cy="414771"/>
          </a:xfrm>
          <a:prstGeom prst="wedgeRectCallout">
            <a:avLst>
              <a:gd name="adj1" fmla="val -45188"/>
              <a:gd name="adj2" fmla="val -15728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One more step to 401</a:t>
            </a:r>
            <a:endParaRPr lang="en-CA" dirty="0"/>
          </a:p>
        </p:txBody>
      </p:sp>
      <p:sp>
        <p:nvSpPr>
          <p:cNvPr id="15" name="Rectangular Callout 14"/>
          <p:cNvSpPr/>
          <p:nvPr/>
        </p:nvSpPr>
        <p:spPr>
          <a:xfrm>
            <a:off x="4869008" y="2456586"/>
            <a:ext cx="2608117" cy="322982"/>
          </a:xfrm>
          <a:prstGeom prst="wedgeRectCallout">
            <a:avLst>
              <a:gd name="adj1" fmla="val -19241"/>
              <a:gd name="adj2" fmla="val 4564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</a:t>
            </a:r>
            <a:r>
              <a:rPr lang="en-US" b="1" dirty="0"/>
              <a:t>linear </a:t>
            </a:r>
            <a:r>
              <a:rPr lang="en-US" dirty="0"/>
              <a:t>interpolation)</a:t>
            </a:r>
            <a:endParaRPr lang="en-CA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90597" y="4608790"/>
            <a:ext cx="10673197" cy="1267078"/>
          </a:xfrm>
        </p:spPr>
        <p:txBody>
          <a:bodyPr>
            <a:normAutofit/>
          </a:bodyPr>
          <a:lstStyle/>
          <a:p>
            <a:r>
              <a:rPr lang="en-US" dirty="0"/>
              <a:t>Strategy works well for </a:t>
            </a:r>
            <a:r>
              <a:rPr lang="en-US" b="1" dirty="0"/>
              <a:t>smooth key distributions </a:t>
            </a:r>
            <a:r>
              <a:rPr lang="en-US" dirty="0"/>
              <a:t>(actually a large class)</a:t>
            </a:r>
            <a:endParaRPr lang="en-US" b="1" dirty="0"/>
          </a:p>
          <a:p>
            <a:r>
              <a:rPr lang="en-US" dirty="0"/>
              <a:t>Well studied in the sequential setting [see, e.g., MelhornTsakalidis93]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2055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Interpolation Search Trees (ISTs)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399" y="1475517"/>
            <a:ext cx="5370369" cy="4400351"/>
          </a:xfrm>
        </p:spPr>
        <p:txBody>
          <a:bodyPr>
            <a:normAutofit/>
          </a:bodyPr>
          <a:lstStyle/>
          <a:p>
            <a:r>
              <a:rPr lang="en-US" b="1" dirty="0"/>
              <a:t>Inner </a:t>
            </a:r>
            <a:r>
              <a:rPr lang="en-US" dirty="0"/>
              <a:t>nodes have many keys;</a:t>
            </a:r>
            <a:br>
              <a:rPr lang="en-US" dirty="0"/>
            </a:br>
            <a:r>
              <a:rPr lang="en-US" b="1" dirty="0"/>
              <a:t>Single </a:t>
            </a:r>
            <a:r>
              <a:rPr lang="en-US" dirty="0"/>
              <a:t>has 1; </a:t>
            </a:r>
            <a:r>
              <a:rPr lang="en-US" b="1" dirty="0"/>
              <a:t>Empty</a:t>
            </a:r>
            <a:r>
              <a:rPr lang="en-US" dirty="0"/>
              <a:t> has 0</a:t>
            </a:r>
          </a:p>
          <a:p>
            <a:r>
              <a:rPr lang="en-US" b="1" dirty="0"/>
              <a:t>External:</a:t>
            </a:r>
            <a:r>
              <a:rPr lang="en-US" dirty="0"/>
              <a:t> all keys in the </a:t>
            </a:r>
            <a:r>
              <a:rPr lang="en-US" b="1" dirty="0"/>
              <a:t>set</a:t>
            </a:r>
            <a:r>
              <a:rPr lang="en-US" dirty="0"/>
              <a:t> are in </a:t>
            </a:r>
            <a:r>
              <a:rPr lang="en-US" b="1" dirty="0" smtClean="0"/>
              <a:t>Single</a:t>
            </a:r>
            <a:r>
              <a:rPr lang="en-US" dirty="0" smtClean="0"/>
              <a:t>s (“routing” keys in other nodes)</a:t>
            </a:r>
            <a:endParaRPr lang="en-US" dirty="0"/>
          </a:p>
          <a:p>
            <a:r>
              <a:rPr lang="en-US" b="1" dirty="0"/>
              <a:t>Search </a:t>
            </a:r>
            <a:r>
              <a:rPr lang="en-US" dirty="0"/>
              <a:t>with interpolation at each node to find the next child pointer to </a:t>
            </a:r>
            <a:r>
              <a:rPr lang="en-US" dirty="0" smtClean="0"/>
              <a:t>follow</a:t>
            </a:r>
          </a:p>
          <a:p>
            <a:r>
              <a:rPr lang="en-US" b="1" dirty="0" smtClean="0"/>
              <a:t>Insert </a:t>
            </a:r>
            <a:r>
              <a:rPr lang="en-US" dirty="0" smtClean="0"/>
              <a:t>and </a:t>
            </a:r>
            <a:r>
              <a:rPr lang="en-US" b="1" dirty="0" smtClean="0"/>
              <a:t>Delete </a:t>
            </a:r>
            <a:r>
              <a:rPr lang="en-US" dirty="0" smtClean="0"/>
              <a:t>at leaves</a:t>
            </a:r>
            <a:endParaRPr lang="en-US" dirty="0"/>
          </a:p>
          <a:p>
            <a:r>
              <a:rPr lang="en-US" b="1" dirty="0" smtClean="0"/>
              <a:t>Rebuild</a:t>
            </a:r>
            <a:r>
              <a:rPr lang="en-US" dirty="0" smtClean="0"/>
              <a:t> </a:t>
            </a:r>
            <a:r>
              <a:rPr lang="en-US" dirty="0"/>
              <a:t>entire subtrees periodically to maintain the </a:t>
            </a:r>
            <a:r>
              <a:rPr lang="en-US" b="1" dirty="0"/>
              <a:t>desired tree shape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527" y="1565996"/>
            <a:ext cx="4046394" cy="279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8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773" y="670413"/>
            <a:ext cx="10148454" cy="805104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u="sng" dirty="0"/>
              <a:t>Ideal</a:t>
            </a:r>
            <a:r>
              <a:rPr lang="en-US" dirty="0"/>
              <a:t> Interpolation Search Tree Shape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9616" y="5195949"/>
            <a:ext cx="6553197" cy="584365"/>
          </a:xfrm>
        </p:spPr>
        <p:txBody>
          <a:bodyPr/>
          <a:lstStyle/>
          <a:p>
            <a:r>
              <a:rPr lang="en-US" dirty="0"/>
              <a:t>When we </a:t>
            </a:r>
            <a:r>
              <a:rPr lang="en-US" b="1" dirty="0"/>
              <a:t>rebuild</a:t>
            </a:r>
            <a:r>
              <a:rPr lang="en-US" dirty="0"/>
              <a:t>, </a:t>
            </a:r>
            <a:r>
              <a:rPr lang="en-US" b="1" dirty="0"/>
              <a:t>this</a:t>
            </a:r>
            <a:r>
              <a:rPr lang="en-US" dirty="0"/>
              <a:t> is what we create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617" y="1759219"/>
            <a:ext cx="6553197" cy="3294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25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Making This Concurrent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Concurrent inserts/deletes must synchronize correctly with rebuilding</a:t>
                </a:r>
              </a:p>
              <a:p>
                <a:r>
                  <a:rPr lang="en-US" dirty="0"/>
                  <a:t>Ideally want </a:t>
                </a:r>
                <a:r>
                  <a:rPr lang="en-US" b="1" dirty="0"/>
                  <a:t>wait-free</a:t>
                </a:r>
                <a:r>
                  <a:rPr lang="en-US" dirty="0"/>
                  <a:t> </a:t>
                </a:r>
                <a:r>
                  <a:rPr lang="en-US" b="1" dirty="0"/>
                  <a:t>searches </a:t>
                </a:r>
                <a:r>
                  <a:rPr lang="en-US" dirty="0"/>
                  <a:t>(worst case log n time)</a:t>
                </a:r>
                <a:endParaRPr lang="en-US" b="1" dirty="0"/>
              </a:p>
              <a:p>
                <a:r>
                  <a:rPr lang="en-US" dirty="0"/>
                  <a:t>Rebuilding should not compromise scalability</a:t>
                </a:r>
              </a:p>
              <a:p>
                <a:r>
                  <a:rPr lang="en-US" dirty="0"/>
                  <a:t>Should guarantee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expected</a:t>
                </a:r>
                <a:r>
                  <a:rPr lang="en-US" dirty="0"/>
                  <a:t> time even with </a:t>
                </a:r>
                <a:r>
                  <a:rPr lang="en-US" b="1" dirty="0"/>
                  <a:t>concurrent updates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(as long as the key distribution is smooth)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38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25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a Key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1527464"/>
            <a:ext cx="9601196" cy="606136"/>
          </a:xfrm>
        </p:spPr>
        <p:txBody>
          <a:bodyPr/>
          <a:lstStyle/>
          <a:p>
            <a:r>
              <a:rPr lang="en-US" dirty="0"/>
              <a:t>Let’s first pretend there is </a:t>
            </a:r>
            <a:r>
              <a:rPr lang="en-US" b="1" dirty="0"/>
              <a:t>no rebuilding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55324" y="2133600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35</a:t>
            </a:r>
            <a:endParaRPr lang="en-CA" sz="1600" dirty="0"/>
          </a:p>
        </p:txBody>
      </p:sp>
      <p:sp>
        <p:nvSpPr>
          <p:cNvPr id="5" name="Rectangle 4"/>
          <p:cNvSpPr/>
          <p:nvPr/>
        </p:nvSpPr>
        <p:spPr>
          <a:xfrm>
            <a:off x="4093807" y="2133600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67</a:t>
            </a:r>
            <a:endParaRPr lang="en-CA" sz="1600" dirty="0"/>
          </a:p>
        </p:txBody>
      </p:sp>
      <p:sp>
        <p:nvSpPr>
          <p:cNvPr id="6" name="Rectangle 5"/>
          <p:cNvSpPr/>
          <p:nvPr/>
        </p:nvSpPr>
        <p:spPr>
          <a:xfrm>
            <a:off x="4432290" y="2133600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141</a:t>
            </a:r>
            <a:endParaRPr lang="en-CA" sz="1600" dirty="0"/>
          </a:p>
        </p:txBody>
      </p:sp>
      <p:sp>
        <p:nvSpPr>
          <p:cNvPr id="7" name="Rectangle 6"/>
          <p:cNvSpPr/>
          <p:nvPr/>
        </p:nvSpPr>
        <p:spPr>
          <a:xfrm>
            <a:off x="4770773" y="2133600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143</a:t>
            </a:r>
            <a:endParaRPr lang="en-CA" sz="1600" dirty="0"/>
          </a:p>
        </p:txBody>
      </p:sp>
      <p:sp>
        <p:nvSpPr>
          <p:cNvPr id="8" name="Rectangle 7"/>
          <p:cNvSpPr/>
          <p:nvPr/>
        </p:nvSpPr>
        <p:spPr>
          <a:xfrm>
            <a:off x="5109256" y="2133600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180</a:t>
            </a:r>
            <a:endParaRPr lang="en-CA" sz="1600" dirty="0"/>
          </a:p>
        </p:txBody>
      </p:sp>
      <p:sp>
        <p:nvSpPr>
          <p:cNvPr id="9" name="Rectangle 8"/>
          <p:cNvSpPr/>
          <p:nvPr/>
        </p:nvSpPr>
        <p:spPr>
          <a:xfrm>
            <a:off x="5447739" y="2133600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287</a:t>
            </a:r>
            <a:endParaRPr lang="en-CA" sz="1600" dirty="0"/>
          </a:p>
        </p:txBody>
      </p:sp>
      <p:sp>
        <p:nvSpPr>
          <p:cNvPr id="10" name="Rectangle 9"/>
          <p:cNvSpPr/>
          <p:nvPr/>
        </p:nvSpPr>
        <p:spPr>
          <a:xfrm>
            <a:off x="5786222" y="2133600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371</a:t>
            </a:r>
            <a:endParaRPr lang="en-CA" sz="1600" dirty="0"/>
          </a:p>
        </p:txBody>
      </p:sp>
      <p:sp>
        <p:nvSpPr>
          <p:cNvPr id="11" name="Rectangle 10"/>
          <p:cNvSpPr/>
          <p:nvPr/>
        </p:nvSpPr>
        <p:spPr>
          <a:xfrm>
            <a:off x="6124705" y="2133600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372</a:t>
            </a:r>
            <a:endParaRPr lang="en-CA" sz="1600" dirty="0"/>
          </a:p>
        </p:txBody>
      </p:sp>
      <p:sp>
        <p:nvSpPr>
          <p:cNvPr id="12" name="Rectangle 11"/>
          <p:cNvSpPr/>
          <p:nvPr/>
        </p:nvSpPr>
        <p:spPr>
          <a:xfrm>
            <a:off x="6463188" y="2133600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401</a:t>
            </a:r>
            <a:endParaRPr lang="en-CA" sz="1600" dirty="0"/>
          </a:p>
        </p:txBody>
      </p:sp>
      <p:sp>
        <p:nvSpPr>
          <p:cNvPr id="13" name="Rectangle 12"/>
          <p:cNvSpPr/>
          <p:nvPr/>
        </p:nvSpPr>
        <p:spPr>
          <a:xfrm>
            <a:off x="6801671" y="2133600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490</a:t>
            </a:r>
            <a:endParaRPr lang="en-CA" sz="1600" dirty="0"/>
          </a:p>
        </p:txBody>
      </p:sp>
      <p:sp>
        <p:nvSpPr>
          <p:cNvPr id="14" name="Rectangle 13"/>
          <p:cNvSpPr/>
          <p:nvPr/>
        </p:nvSpPr>
        <p:spPr>
          <a:xfrm>
            <a:off x="7140154" y="2133600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550</a:t>
            </a:r>
            <a:endParaRPr lang="en-CA" sz="1600" dirty="0"/>
          </a:p>
        </p:txBody>
      </p:sp>
      <p:sp>
        <p:nvSpPr>
          <p:cNvPr id="15" name="Rectangle 14"/>
          <p:cNvSpPr/>
          <p:nvPr/>
        </p:nvSpPr>
        <p:spPr>
          <a:xfrm>
            <a:off x="7478637" y="2133600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591</a:t>
            </a:r>
            <a:endParaRPr lang="en-CA" sz="1600" dirty="0"/>
          </a:p>
        </p:txBody>
      </p:sp>
      <p:sp>
        <p:nvSpPr>
          <p:cNvPr id="16" name="Rectangle 15"/>
          <p:cNvSpPr/>
          <p:nvPr/>
        </p:nvSpPr>
        <p:spPr>
          <a:xfrm>
            <a:off x="7817120" y="2133600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670</a:t>
            </a:r>
            <a:endParaRPr lang="en-CA" sz="1600" dirty="0"/>
          </a:p>
        </p:txBody>
      </p:sp>
      <p:sp>
        <p:nvSpPr>
          <p:cNvPr id="17" name="Rectangle 16"/>
          <p:cNvSpPr/>
          <p:nvPr/>
        </p:nvSpPr>
        <p:spPr>
          <a:xfrm>
            <a:off x="8155603" y="2133600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715</a:t>
            </a:r>
            <a:endParaRPr lang="en-CA" sz="1600" dirty="0"/>
          </a:p>
        </p:txBody>
      </p:sp>
      <p:sp>
        <p:nvSpPr>
          <p:cNvPr id="18" name="Rectangle 17"/>
          <p:cNvSpPr/>
          <p:nvPr/>
        </p:nvSpPr>
        <p:spPr>
          <a:xfrm>
            <a:off x="8494086" y="2133600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771</a:t>
            </a:r>
            <a:endParaRPr lang="en-CA" sz="1600" dirty="0"/>
          </a:p>
        </p:txBody>
      </p:sp>
      <p:sp>
        <p:nvSpPr>
          <p:cNvPr id="19" name="Rectangle 18"/>
          <p:cNvSpPr/>
          <p:nvPr/>
        </p:nvSpPr>
        <p:spPr>
          <a:xfrm>
            <a:off x="8832569" y="2133600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779</a:t>
            </a:r>
            <a:endParaRPr lang="en-CA" sz="1600" dirty="0"/>
          </a:p>
        </p:txBody>
      </p:sp>
      <p:sp>
        <p:nvSpPr>
          <p:cNvPr id="20" name="Rectangle 19"/>
          <p:cNvSpPr/>
          <p:nvPr/>
        </p:nvSpPr>
        <p:spPr>
          <a:xfrm>
            <a:off x="2812932" y="3000958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10</a:t>
            </a:r>
            <a:endParaRPr lang="en-CA" sz="1600" dirty="0"/>
          </a:p>
        </p:txBody>
      </p:sp>
      <p:sp>
        <p:nvSpPr>
          <p:cNvPr id="21" name="Rectangle 20"/>
          <p:cNvSpPr/>
          <p:nvPr/>
        </p:nvSpPr>
        <p:spPr>
          <a:xfrm>
            <a:off x="3151415" y="3000958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18</a:t>
            </a:r>
            <a:endParaRPr lang="en-CA" sz="1600" dirty="0"/>
          </a:p>
        </p:txBody>
      </p:sp>
      <p:sp>
        <p:nvSpPr>
          <p:cNvPr id="22" name="Rectangle 21"/>
          <p:cNvSpPr/>
          <p:nvPr/>
        </p:nvSpPr>
        <p:spPr>
          <a:xfrm>
            <a:off x="3489898" y="3000958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20</a:t>
            </a:r>
            <a:endParaRPr lang="en-CA" sz="1600" dirty="0"/>
          </a:p>
        </p:txBody>
      </p:sp>
      <p:sp>
        <p:nvSpPr>
          <p:cNvPr id="23" name="Rectangle 22"/>
          <p:cNvSpPr/>
          <p:nvPr/>
        </p:nvSpPr>
        <p:spPr>
          <a:xfrm>
            <a:off x="3828381" y="3000958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30</a:t>
            </a:r>
            <a:endParaRPr lang="en-CA" sz="1600" dirty="0"/>
          </a:p>
        </p:txBody>
      </p:sp>
      <p:sp>
        <p:nvSpPr>
          <p:cNvPr id="25" name="Rectangle 24"/>
          <p:cNvSpPr/>
          <p:nvPr/>
        </p:nvSpPr>
        <p:spPr>
          <a:xfrm>
            <a:off x="1868488" y="3806503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3</a:t>
            </a:r>
            <a:endParaRPr lang="en-CA" sz="1600" dirty="0"/>
          </a:p>
        </p:txBody>
      </p:sp>
      <p:sp>
        <p:nvSpPr>
          <p:cNvPr id="26" name="Rectangle 25"/>
          <p:cNvSpPr/>
          <p:nvPr/>
        </p:nvSpPr>
        <p:spPr>
          <a:xfrm>
            <a:off x="2206971" y="3806503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5</a:t>
            </a:r>
            <a:endParaRPr lang="en-CA" sz="1600" dirty="0"/>
          </a:p>
        </p:txBody>
      </p:sp>
      <p:sp>
        <p:nvSpPr>
          <p:cNvPr id="27" name="Rectangle 26"/>
          <p:cNvSpPr/>
          <p:nvPr/>
        </p:nvSpPr>
        <p:spPr>
          <a:xfrm>
            <a:off x="2714695" y="3806503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12</a:t>
            </a:r>
            <a:endParaRPr lang="en-CA" sz="1600" dirty="0"/>
          </a:p>
        </p:txBody>
      </p:sp>
      <p:sp>
        <p:nvSpPr>
          <p:cNvPr id="28" name="Rectangle 27"/>
          <p:cNvSpPr/>
          <p:nvPr/>
        </p:nvSpPr>
        <p:spPr>
          <a:xfrm>
            <a:off x="3053178" y="3806503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16</a:t>
            </a:r>
            <a:endParaRPr lang="en-CA" sz="1600" dirty="0"/>
          </a:p>
        </p:txBody>
      </p:sp>
      <p:sp>
        <p:nvSpPr>
          <p:cNvPr id="29" name="Rectangle 28"/>
          <p:cNvSpPr/>
          <p:nvPr/>
        </p:nvSpPr>
        <p:spPr>
          <a:xfrm>
            <a:off x="3915165" y="3803936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dirty="0"/>
          </a:p>
        </p:txBody>
      </p:sp>
      <p:sp>
        <p:nvSpPr>
          <p:cNvPr id="31" name="Rectangle 30"/>
          <p:cNvSpPr/>
          <p:nvPr/>
        </p:nvSpPr>
        <p:spPr>
          <a:xfrm>
            <a:off x="4826453" y="3800859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21</a:t>
            </a:r>
            <a:endParaRPr lang="en-CA" sz="1600" dirty="0"/>
          </a:p>
        </p:txBody>
      </p:sp>
      <p:sp>
        <p:nvSpPr>
          <p:cNvPr id="32" name="Rectangle 31"/>
          <p:cNvSpPr/>
          <p:nvPr/>
        </p:nvSpPr>
        <p:spPr>
          <a:xfrm>
            <a:off x="5164936" y="3800859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22</a:t>
            </a:r>
            <a:endParaRPr lang="en-CA" sz="1600" dirty="0"/>
          </a:p>
        </p:txBody>
      </p:sp>
      <p:sp>
        <p:nvSpPr>
          <p:cNvPr id="33" name="Rectangle 32"/>
          <p:cNvSpPr/>
          <p:nvPr/>
        </p:nvSpPr>
        <p:spPr>
          <a:xfrm>
            <a:off x="1210182" y="4543622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2</a:t>
            </a:r>
            <a:endParaRPr lang="en-CA" sz="1600" dirty="0"/>
          </a:p>
        </p:txBody>
      </p:sp>
      <p:sp>
        <p:nvSpPr>
          <p:cNvPr id="34" name="Rectangle 33"/>
          <p:cNvSpPr/>
          <p:nvPr/>
        </p:nvSpPr>
        <p:spPr>
          <a:xfrm>
            <a:off x="1623840" y="4543622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3</a:t>
            </a:r>
            <a:endParaRPr lang="en-CA" sz="1600" dirty="0"/>
          </a:p>
        </p:txBody>
      </p:sp>
      <p:sp>
        <p:nvSpPr>
          <p:cNvPr id="35" name="Rectangle 34"/>
          <p:cNvSpPr/>
          <p:nvPr/>
        </p:nvSpPr>
        <p:spPr>
          <a:xfrm>
            <a:off x="2037729" y="4543622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7</a:t>
            </a:r>
            <a:endParaRPr lang="en-CA" sz="1600" dirty="0"/>
          </a:p>
        </p:txBody>
      </p:sp>
      <p:sp>
        <p:nvSpPr>
          <p:cNvPr id="36" name="Rectangle 35"/>
          <p:cNvSpPr/>
          <p:nvPr/>
        </p:nvSpPr>
        <p:spPr>
          <a:xfrm>
            <a:off x="2451387" y="4543622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9</a:t>
            </a:r>
            <a:endParaRPr lang="en-CA" sz="1600" dirty="0"/>
          </a:p>
        </p:txBody>
      </p:sp>
      <p:sp>
        <p:nvSpPr>
          <p:cNvPr id="37" name="Rectangle 36"/>
          <p:cNvSpPr/>
          <p:nvPr/>
        </p:nvSpPr>
        <p:spPr>
          <a:xfrm>
            <a:off x="2854178" y="4543622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15</a:t>
            </a:r>
            <a:endParaRPr lang="en-CA" sz="1600" dirty="0"/>
          </a:p>
        </p:txBody>
      </p:sp>
      <p:sp>
        <p:nvSpPr>
          <p:cNvPr id="38" name="Rectangle 37"/>
          <p:cNvSpPr/>
          <p:nvPr/>
        </p:nvSpPr>
        <p:spPr>
          <a:xfrm>
            <a:off x="3810917" y="4537978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17</a:t>
            </a:r>
            <a:endParaRPr lang="en-CA" sz="1600" dirty="0"/>
          </a:p>
        </p:txBody>
      </p:sp>
      <p:sp>
        <p:nvSpPr>
          <p:cNvPr id="39" name="Rectangle 38"/>
          <p:cNvSpPr/>
          <p:nvPr/>
        </p:nvSpPr>
        <p:spPr>
          <a:xfrm>
            <a:off x="4222544" y="4537978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20</a:t>
            </a:r>
            <a:endParaRPr lang="en-CA" sz="1600" dirty="0"/>
          </a:p>
        </p:txBody>
      </p:sp>
      <p:sp>
        <p:nvSpPr>
          <p:cNvPr id="40" name="Rectangle 39"/>
          <p:cNvSpPr/>
          <p:nvPr/>
        </p:nvSpPr>
        <p:spPr>
          <a:xfrm>
            <a:off x="4636202" y="4537978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21</a:t>
            </a:r>
            <a:endParaRPr lang="en-CA" sz="1600" dirty="0"/>
          </a:p>
        </p:txBody>
      </p:sp>
      <p:sp>
        <p:nvSpPr>
          <p:cNvPr id="41" name="Rectangle 40"/>
          <p:cNvSpPr/>
          <p:nvPr/>
        </p:nvSpPr>
        <p:spPr>
          <a:xfrm>
            <a:off x="5050091" y="4537978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22</a:t>
            </a:r>
            <a:endParaRPr lang="en-CA" sz="1600" dirty="0"/>
          </a:p>
        </p:txBody>
      </p:sp>
      <p:sp>
        <p:nvSpPr>
          <p:cNvPr id="42" name="Rectangle 41"/>
          <p:cNvSpPr/>
          <p:nvPr/>
        </p:nvSpPr>
        <p:spPr>
          <a:xfrm>
            <a:off x="5511227" y="4537978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30</a:t>
            </a:r>
            <a:endParaRPr lang="en-CA" sz="1600" dirty="0"/>
          </a:p>
        </p:txBody>
      </p:sp>
      <p:sp>
        <p:nvSpPr>
          <p:cNvPr id="43" name="Rectangle 42"/>
          <p:cNvSpPr/>
          <p:nvPr/>
        </p:nvSpPr>
        <p:spPr>
          <a:xfrm>
            <a:off x="5924885" y="4537978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31</a:t>
            </a:r>
            <a:endParaRPr lang="en-CA" sz="1600" dirty="0"/>
          </a:p>
        </p:txBody>
      </p:sp>
      <p:sp>
        <p:nvSpPr>
          <p:cNvPr id="44" name="Rectangle 43"/>
          <p:cNvSpPr/>
          <p:nvPr/>
        </p:nvSpPr>
        <p:spPr>
          <a:xfrm>
            <a:off x="6338774" y="4537978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34</a:t>
            </a:r>
            <a:endParaRPr lang="en-CA" sz="1600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14E64F7-670B-4BF3-9316-58491E4B40A9}"/>
              </a:ext>
            </a:extLst>
          </p:cNvPr>
          <p:cNvCxnSpPr/>
          <p:nvPr/>
        </p:nvCxnSpPr>
        <p:spPr>
          <a:xfrm flipH="1">
            <a:off x="3489898" y="2471304"/>
            <a:ext cx="265426" cy="529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F2C17BD-9005-4FB5-B220-9992B64F65AA}"/>
              </a:ext>
            </a:extLst>
          </p:cNvPr>
          <p:cNvCxnSpPr/>
          <p:nvPr/>
        </p:nvCxnSpPr>
        <p:spPr>
          <a:xfrm flipH="1">
            <a:off x="2206971" y="3338662"/>
            <a:ext cx="605961" cy="467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32EC5C2-EE4D-4446-8828-5E4E09C99224}"/>
              </a:ext>
            </a:extLst>
          </p:cNvPr>
          <p:cNvCxnSpPr/>
          <p:nvPr/>
        </p:nvCxnSpPr>
        <p:spPr>
          <a:xfrm flipH="1">
            <a:off x="3053178" y="3338662"/>
            <a:ext cx="98237" cy="467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EA1ABE5-CD4F-4DFB-B9FE-104E54BE2418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3484171" y="3338662"/>
            <a:ext cx="600236" cy="465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0D4CAC1-F685-40C4-B95A-B67E23F96875}"/>
              </a:ext>
            </a:extLst>
          </p:cNvPr>
          <p:cNvCxnSpPr>
            <a:cxnSpLocks/>
          </p:cNvCxnSpPr>
          <p:nvPr/>
        </p:nvCxnSpPr>
        <p:spPr>
          <a:xfrm>
            <a:off x="3828381" y="3338662"/>
            <a:ext cx="1317450" cy="462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92F4AAC-E864-4312-8D13-621276ECDBDE}"/>
              </a:ext>
            </a:extLst>
          </p:cNvPr>
          <p:cNvCxnSpPr>
            <a:endCxn id="33" idx="0"/>
          </p:cNvCxnSpPr>
          <p:nvPr/>
        </p:nvCxnSpPr>
        <p:spPr>
          <a:xfrm flipH="1">
            <a:off x="1379424" y="4144207"/>
            <a:ext cx="489064" cy="399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EFF1F6E-7A95-446E-9A6B-A6CF7F19DD79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1793082" y="4144207"/>
            <a:ext cx="413888" cy="399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2B7812C-C12E-463C-82D2-83B8EDFB6398}"/>
              </a:ext>
            </a:extLst>
          </p:cNvPr>
          <p:cNvCxnSpPr>
            <a:cxnSpLocks/>
            <a:endCxn id="35" idx="0"/>
          </p:cNvCxnSpPr>
          <p:nvPr/>
        </p:nvCxnSpPr>
        <p:spPr>
          <a:xfrm flipH="1">
            <a:off x="2206971" y="4144207"/>
            <a:ext cx="347814" cy="399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60FB466-062C-4877-836F-98E84123C936}"/>
              </a:ext>
            </a:extLst>
          </p:cNvPr>
          <p:cNvCxnSpPr>
            <a:cxnSpLocks/>
            <a:endCxn id="36" idx="0"/>
          </p:cNvCxnSpPr>
          <p:nvPr/>
        </p:nvCxnSpPr>
        <p:spPr>
          <a:xfrm flipH="1">
            <a:off x="2620629" y="4144207"/>
            <a:ext cx="94068" cy="399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ECAA0DB-E6CC-4DD3-B85C-E64F485656F8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3023420" y="4129538"/>
            <a:ext cx="21715" cy="414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624E816-6944-423F-B566-4C3E46B37C79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3381062" y="4129538"/>
            <a:ext cx="599097" cy="408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832743D-D994-4389-B6BF-BD8140374AF8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4391786" y="4138563"/>
            <a:ext cx="434668" cy="399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85D47E3-BEC9-47F2-8F3B-853EB8505025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4805444" y="4138563"/>
            <a:ext cx="348896" cy="399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CBAE3DC-D182-49FE-ADA0-1972DD970D28}"/>
              </a:ext>
            </a:extLst>
          </p:cNvPr>
          <p:cNvCxnSpPr>
            <a:cxnSpLocks/>
            <a:endCxn id="41" idx="0"/>
          </p:cNvCxnSpPr>
          <p:nvPr/>
        </p:nvCxnSpPr>
        <p:spPr>
          <a:xfrm flipH="1">
            <a:off x="5219333" y="4138563"/>
            <a:ext cx="273489" cy="399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04F11437-A910-4EDD-B94B-3C6E588ED16E}"/>
              </a:ext>
            </a:extLst>
          </p:cNvPr>
          <p:cNvSpPr/>
          <p:nvPr/>
        </p:nvSpPr>
        <p:spPr>
          <a:xfrm>
            <a:off x="5680468" y="3803936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31</a:t>
            </a:r>
            <a:endParaRPr lang="en-CA" sz="1600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87BE194-1D4C-41ED-85E5-C94B491BB9CF}"/>
              </a:ext>
            </a:extLst>
          </p:cNvPr>
          <p:cNvSpPr/>
          <p:nvPr/>
        </p:nvSpPr>
        <p:spPr>
          <a:xfrm>
            <a:off x="6018951" y="3803936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/>
              <a:t>34</a:t>
            </a:r>
            <a:endParaRPr lang="en-CA" sz="1600" dirty="0"/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3A49446-BECA-403E-952A-1A5C849E1C2E}"/>
              </a:ext>
            </a:extLst>
          </p:cNvPr>
          <p:cNvCxnSpPr>
            <a:cxnSpLocks/>
          </p:cNvCxnSpPr>
          <p:nvPr/>
        </p:nvCxnSpPr>
        <p:spPr>
          <a:xfrm>
            <a:off x="4166864" y="3338662"/>
            <a:ext cx="1834182" cy="458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CEA9BAC-6862-4280-80E4-7EFBD5FF8143}"/>
              </a:ext>
            </a:extLst>
          </p:cNvPr>
          <p:cNvCxnSpPr>
            <a:cxnSpLocks/>
            <a:endCxn id="42" idx="0"/>
          </p:cNvCxnSpPr>
          <p:nvPr/>
        </p:nvCxnSpPr>
        <p:spPr>
          <a:xfrm flipH="1">
            <a:off x="5680469" y="4138563"/>
            <a:ext cx="10598" cy="399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F89FD43-21F5-4EC3-AF23-0A42597AB2D5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6018952" y="4138563"/>
            <a:ext cx="75175" cy="399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5B86B7A3-77AD-4DDE-BF6C-F51AC5526EE6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6357434" y="4138563"/>
            <a:ext cx="150582" cy="399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8262B78-10FF-4BC1-8BA9-A8C64F31CCCE}"/>
              </a:ext>
            </a:extLst>
          </p:cNvPr>
          <p:cNvCxnSpPr>
            <a:cxnSpLocks/>
          </p:cNvCxnSpPr>
          <p:nvPr/>
        </p:nvCxnSpPr>
        <p:spPr>
          <a:xfrm>
            <a:off x="4093807" y="2474909"/>
            <a:ext cx="375011" cy="526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1CA1763-4557-433F-906C-D47940FFEF3C}"/>
              </a:ext>
            </a:extLst>
          </p:cNvPr>
          <p:cNvCxnSpPr>
            <a:cxnSpLocks/>
          </p:cNvCxnSpPr>
          <p:nvPr/>
        </p:nvCxnSpPr>
        <p:spPr>
          <a:xfrm>
            <a:off x="4439940" y="2478514"/>
            <a:ext cx="375011" cy="526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201596AA-5372-4B22-ABC6-E034C73EF2CE}"/>
              </a:ext>
            </a:extLst>
          </p:cNvPr>
          <p:cNvSpPr txBox="1"/>
          <p:nvPr/>
        </p:nvSpPr>
        <p:spPr>
          <a:xfrm>
            <a:off x="4769960" y="241592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/>
              <a:t>…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6F03DFB-C997-4355-9EEB-234A0D531A50}"/>
              </a:ext>
            </a:extLst>
          </p:cNvPr>
          <p:cNvSpPr/>
          <p:nvPr/>
        </p:nvSpPr>
        <p:spPr>
          <a:xfrm>
            <a:off x="7050363" y="2670418"/>
            <a:ext cx="1782206" cy="431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Insert(19)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AC6266C0-1152-4D40-82D5-CDE8B56B11DA}"/>
              </a:ext>
            </a:extLst>
          </p:cNvPr>
          <p:cNvSpPr/>
          <p:nvPr/>
        </p:nvSpPr>
        <p:spPr>
          <a:xfrm>
            <a:off x="4334248" y="3800859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b="1" dirty="0"/>
              <a:t>19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288A3473-A880-47C5-A521-EEC3F36A8010}"/>
              </a:ext>
            </a:extLst>
          </p:cNvPr>
          <p:cNvCxnSpPr>
            <a:cxnSpLocks/>
            <a:endCxn id="107" idx="0"/>
          </p:cNvCxnSpPr>
          <p:nvPr/>
        </p:nvCxnSpPr>
        <p:spPr>
          <a:xfrm>
            <a:off x="3489897" y="3342267"/>
            <a:ext cx="1013593" cy="4585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48A63F30-02DA-4A1B-AB5C-66764262F06D}"/>
              </a:ext>
            </a:extLst>
          </p:cNvPr>
          <p:cNvSpPr txBox="1"/>
          <p:nvPr/>
        </p:nvSpPr>
        <p:spPr>
          <a:xfrm rot="2780945">
            <a:off x="3747869" y="3463598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latin typeface="Agency FB" panose="020B0503020202020204" pitchFamily="34" charset="0"/>
              </a:rPr>
              <a:t>X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AE657C59-D436-4444-AE42-D549DF2A7109}"/>
              </a:ext>
            </a:extLst>
          </p:cNvPr>
          <p:cNvSpPr/>
          <p:nvPr/>
        </p:nvSpPr>
        <p:spPr>
          <a:xfrm>
            <a:off x="7050363" y="3175147"/>
            <a:ext cx="1782206" cy="625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Replace Empty with </a:t>
            </a:r>
            <a:r>
              <a:rPr lang="en-CA" b="1" dirty="0"/>
              <a:t>new Single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11BC64D-3B20-4589-BCB0-77F84ED10DD2}"/>
              </a:ext>
            </a:extLst>
          </p:cNvPr>
          <p:cNvSpPr/>
          <p:nvPr/>
        </p:nvSpPr>
        <p:spPr>
          <a:xfrm>
            <a:off x="7050363" y="3865191"/>
            <a:ext cx="1782206" cy="625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Using compare-and-swap (CAS)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51712204-6D6B-4286-9BBD-482516DB2588}"/>
              </a:ext>
            </a:extLst>
          </p:cNvPr>
          <p:cNvSpPr/>
          <p:nvPr/>
        </p:nvSpPr>
        <p:spPr>
          <a:xfrm>
            <a:off x="9059785" y="2670418"/>
            <a:ext cx="1782206" cy="431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Insert(13)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0BFAC17-2ED8-4036-9FAA-03468050A533}"/>
              </a:ext>
            </a:extLst>
          </p:cNvPr>
          <p:cNvSpPr/>
          <p:nvPr/>
        </p:nvSpPr>
        <p:spPr>
          <a:xfrm>
            <a:off x="9059785" y="3175147"/>
            <a:ext cx="1782206" cy="901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Replace Single with </a:t>
            </a:r>
            <a:r>
              <a:rPr lang="en-CA" b="1" dirty="0"/>
              <a:t>new:</a:t>
            </a:r>
            <a:r>
              <a:rPr lang="en-CA" dirty="0"/>
              <a:t> </a:t>
            </a:r>
            <a:r>
              <a:rPr lang="en-CA" b="1" dirty="0"/>
              <a:t>Inner</a:t>
            </a:r>
            <a:r>
              <a:rPr lang="en-CA" dirty="0"/>
              <a:t> and two Singles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FE31595-2F65-4E76-A7FA-1C9F4D924A38}"/>
              </a:ext>
            </a:extLst>
          </p:cNvPr>
          <p:cNvSpPr/>
          <p:nvPr/>
        </p:nvSpPr>
        <p:spPr>
          <a:xfrm>
            <a:off x="3303677" y="4537978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b="1" dirty="0"/>
              <a:t>15</a:t>
            </a:r>
            <a:endParaRPr lang="en-CA" sz="1600" b="1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A2306C1-41E1-45F0-B337-D4C167DCCD35}"/>
              </a:ext>
            </a:extLst>
          </p:cNvPr>
          <p:cNvSpPr/>
          <p:nvPr/>
        </p:nvSpPr>
        <p:spPr>
          <a:xfrm>
            <a:off x="3085896" y="5205712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b="1" dirty="0"/>
              <a:t>13</a:t>
            </a:r>
            <a:endParaRPr lang="en-CA" sz="1600" b="1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31FE657-8F9A-414D-8219-7255991324B8}"/>
              </a:ext>
            </a:extLst>
          </p:cNvPr>
          <p:cNvSpPr txBox="1"/>
          <p:nvPr/>
        </p:nvSpPr>
        <p:spPr>
          <a:xfrm>
            <a:off x="3085896" y="262263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&lt;35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01691404-D8F0-45DE-ADB9-28CED9FD980D}"/>
                  </a:ext>
                </a:extLst>
              </p:cNvPr>
              <p:cNvSpPr txBox="1"/>
              <p:nvPr/>
            </p:nvSpPr>
            <p:spPr>
              <a:xfrm>
                <a:off x="3784129" y="2598348"/>
                <a:ext cx="5757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CA" dirty="0"/>
                  <a:t>35</a:t>
                </a: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01691404-D8F0-45DE-ADB9-28CED9FD9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129" y="2598348"/>
                <a:ext cx="575799" cy="369332"/>
              </a:xfrm>
              <a:prstGeom prst="rect">
                <a:avLst/>
              </a:prstGeom>
              <a:blipFill>
                <a:blip r:embed="rId3"/>
                <a:stretch>
                  <a:fillRect t="-6557" r="-8511" b="-2623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Rectangle 129">
            <a:extLst>
              <a:ext uri="{FF2B5EF4-FFF2-40B4-BE49-F238E27FC236}">
                <a16:creationId xmlns:a16="http://schemas.microsoft.com/office/drawing/2014/main" id="{23B67034-BE6E-4BF7-8C66-DE4DC78A6FE2}"/>
              </a:ext>
            </a:extLst>
          </p:cNvPr>
          <p:cNvSpPr/>
          <p:nvPr/>
        </p:nvSpPr>
        <p:spPr>
          <a:xfrm>
            <a:off x="3518446" y="5205712"/>
            <a:ext cx="338483" cy="337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b="1" dirty="0"/>
              <a:t>15</a:t>
            </a:r>
            <a:endParaRPr lang="en-CA" sz="1600" b="1" dirty="0"/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828F7B87-64C7-4AF3-BD21-3EBE8891CFE5}"/>
              </a:ext>
            </a:extLst>
          </p:cNvPr>
          <p:cNvCxnSpPr>
            <a:cxnSpLocks/>
            <a:endCxn id="122" idx="0"/>
          </p:cNvCxnSpPr>
          <p:nvPr/>
        </p:nvCxnSpPr>
        <p:spPr>
          <a:xfrm flipH="1">
            <a:off x="3255138" y="4875682"/>
            <a:ext cx="60176" cy="3300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D8D055B1-2A29-40C5-8EA0-C5FD5CA99097}"/>
              </a:ext>
            </a:extLst>
          </p:cNvPr>
          <p:cNvCxnSpPr>
            <a:cxnSpLocks/>
            <a:endCxn id="130" idx="0"/>
          </p:cNvCxnSpPr>
          <p:nvPr/>
        </p:nvCxnSpPr>
        <p:spPr>
          <a:xfrm>
            <a:off x="3622611" y="4875682"/>
            <a:ext cx="65077" cy="3300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F610CA81-93D5-4EBF-B326-7980E423731A}"/>
              </a:ext>
            </a:extLst>
          </p:cNvPr>
          <p:cNvCxnSpPr>
            <a:cxnSpLocks/>
            <a:endCxn id="121" idx="0"/>
          </p:cNvCxnSpPr>
          <p:nvPr/>
        </p:nvCxnSpPr>
        <p:spPr>
          <a:xfrm>
            <a:off x="3045135" y="4138563"/>
            <a:ext cx="427784" cy="3994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E9D348ED-98A1-4EE0-AD07-26839E8A9217}"/>
              </a:ext>
            </a:extLst>
          </p:cNvPr>
          <p:cNvSpPr txBox="1"/>
          <p:nvPr/>
        </p:nvSpPr>
        <p:spPr>
          <a:xfrm rot="5806423">
            <a:off x="2890066" y="4191288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latin typeface="Agency FB" panose="020B0503020202020204" pitchFamily="34" charset="0"/>
              </a:rPr>
              <a:t>X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40B540D-D9D2-4EA2-8246-155535BBBEA2}"/>
              </a:ext>
            </a:extLst>
          </p:cNvPr>
          <p:cNvSpPr/>
          <p:nvPr/>
        </p:nvSpPr>
        <p:spPr>
          <a:xfrm>
            <a:off x="9059785" y="4081301"/>
            <a:ext cx="1782206" cy="409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(Using CAS)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DC4BA196-D5A4-42AF-860F-CF45992DAC3E}"/>
              </a:ext>
            </a:extLst>
          </p:cNvPr>
          <p:cNvSpPr/>
          <p:nvPr/>
        </p:nvSpPr>
        <p:spPr>
          <a:xfrm>
            <a:off x="3915164" y="3803936"/>
            <a:ext cx="338483" cy="337704"/>
          </a:xfrm>
          <a:prstGeom prst="rect">
            <a:avLst/>
          </a:prstGeom>
          <a:solidFill>
            <a:srgbClr val="F8F8F8"/>
          </a:solidFill>
          <a:ln>
            <a:solidFill>
              <a:srgbClr val="C8C8C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dirty="0">
              <a:solidFill>
                <a:srgbClr val="828282"/>
              </a:solidFill>
            </a:endParaRPr>
          </a:p>
        </p:txBody>
      </p:sp>
      <p:sp>
        <p:nvSpPr>
          <p:cNvPr id="106" name="Speech Bubble: Rectangle 105">
            <a:extLst>
              <a:ext uri="{FF2B5EF4-FFF2-40B4-BE49-F238E27FC236}">
                <a16:creationId xmlns:a16="http://schemas.microsoft.com/office/drawing/2014/main" id="{89CFB9FE-5987-4508-B1E0-916035F76B10}"/>
              </a:ext>
            </a:extLst>
          </p:cNvPr>
          <p:cNvSpPr/>
          <p:nvPr/>
        </p:nvSpPr>
        <p:spPr>
          <a:xfrm>
            <a:off x="1795903" y="2927207"/>
            <a:ext cx="1040386" cy="699488"/>
          </a:xfrm>
          <a:prstGeom prst="wedgeRectCallout">
            <a:avLst>
              <a:gd name="adj1" fmla="val 156000"/>
              <a:gd name="adj2" fmla="val 907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Target location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CAC5E35E-3729-423B-8C19-03C187421F1B}"/>
              </a:ext>
            </a:extLst>
          </p:cNvPr>
          <p:cNvSpPr/>
          <p:nvPr/>
        </p:nvSpPr>
        <p:spPr>
          <a:xfrm>
            <a:off x="2854178" y="4543622"/>
            <a:ext cx="338483" cy="337704"/>
          </a:xfrm>
          <a:prstGeom prst="rect">
            <a:avLst/>
          </a:prstGeom>
          <a:solidFill>
            <a:srgbClr val="F8F8F8"/>
          </a:solidFill>
          <a:ln>
            <a:solidFill>
              <a:srgbClr val="C8C8C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dirty="0">
                <a:solidFill>
                  <a:srgbClr val="828282"/>
                </a:solidFill>
              </a:rPr>
              <a:t>15</a:t>
            </a:r>
          </a:p>
        </p:txBody>
      </p:sp>
      <p:sp>
        <p:nvSpPr>
          <p:cNvPr id="114" name="Speech Bubble: Rectangle 113">
            <a:extLst>
              <a:ext uri="{FF2B5EF4-FFF2-40B4-BE49-F238E27FC236}">
                <a16:creationId xmlns:a16="http://schemas.microsoft.com/office/drawing/2014/main" id="{BB84278D-39AD-4774-B970-8F5FF3D4EA4B}"/>
              </a:ext>
            </a:extLst>
          </p:cNvPr>
          <p:cNvSpPr/>
          <p:nvPr/>
        </p:nvSpPr>
        <p:spPr>
          <a:xfrm>
            <a:off x="1178825" y="4943037"/>
            <a:ext cx="1028145" cy="709183"/>
          </a:xfrm>
          <a:prstGeom prst="wedgeRectCallout">
            <a:avLst>
              <a:gd name="adj1" fmla="val 118513"/>
              <a:gd name="adj2" fmla="val -770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Target location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2F573F77-B85F-4B79-BDBD-F953553E929B}"/>
              </a:ext>
            </a:extLst>
          </p:cNvPr>
          <p:cNvSpPr/>
          <p:nvPr/>
        </p:nvSpPr>
        <p:spPr>
          <a:xfrm>
            <a:off x="7050364" y="4594018"/>
            <a:ext cx="3791628" cy="709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Note: Empty and Single</a:t>
            </a:r>
            <a:br>
              <a:rPr lang="en-CA" dirty="0"/>
            </a:br>
            <a:r>
              <a:rPr lang="en-CA" dirty="0"/>
              <a:t>are never modified, only replaced</a:t>
            </a:r>
          </a:p>
        </p:txBody>
      </p:sp>
    </p:spTree>
    <p:extLst>
      <p:ext uri="{BB962C8B-B14F-4D97-AF65-F5344CB8AC3E}">
        <p14:creationId xmlns:p14="http://schemas.microsoft.com/office/powerpoint/2010/main" val="377640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7" grpId="0" animBg="1"/>
      <p:bldP spid="110" grpId="0"/>
      <p:bldP spid="111" grpId="0" animBg="1"/>
      <p:bldP spid="112" grpId="0" animBg="1"/>
      <p:bldP spid="113" grpId="0" animBg="1"/>
      <p:bldP spid="117" grpId="0" animBg="1"/>
      <p:bldP spid="121" grpId="0" animBg="1"/>
      <p:bldP spid="122" grpId="0" animBg="1"/>
      <p:bldP spid="130" grpId="0" animBg="1"/>
      <p:bldP spid="141" grpId="0"/>
      <p:bldP spid="142" grpId="0" animBg="1"/>
      <p:bldP spid="143" grpId="0" animBg="1"/>
      <p:bldP spid="106" grpId="0" animBg="1"/>
      <p:bldP spid="106" grpId="1" animBg="1"/>
      <p:bldP spid="144" grpId="0" animBg="1"/>
      <p:bldP spid="114" grpId="0" animBg="1"/>
      <p:bldP spid="114" grpId="1" animBg="1"/>
      <p:bldP spid="14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849DB8"/>
      </a:dk1>
      <a:lt1>
        <a:sysClr val="window" lastClr="2D3640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849DB8"/>
      </a:dk1>
      <a:lt1>
        <a:sysClr val="window" lastClr="2D364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824</TotalTime>
  <Words>1699</Words>
  <Application>Microsoft Office PowerPoint</Application>
  <PresentationFormat>Widescreen</PresentationFormat>
  <Paragraphs>414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Agency FB</vt:lpstr>
      <vt:lpstr>Arial</vt:lpstr>
      <vt:lpstr>Calibri</vt:lpstr>
      <vt:lpstr>Cambria Math</vt:lpstr>
      <vt:lpstr>Garamond</vt:lpstr>
      <vt:lpstr>Organic</vt:lpstr>
      <vt:lpstr>Non-blocking Interpolation Search Trees with Doubly Logarithmic Running Time</vt:lpstr>
      <vt:lpstr>Setting</vt:lpstr>
      <vt:lpstr>Existing solutions</vt:lpstr>
      <vt:lpstr>Interpolation Search?</vt:lpstr>
      <vt:lpstr>Example: Interpolation Search for key 400</vt:lpstr>
      <vt:lpstr>Interpolation Search Trees (ISTs)</vt:lpstr>
      <vt:lpstr>The Ideal Interpolation Search Tree Shape</vt:lpstr>
      <vt:lpstr>Challenges in Making This Concurrent</vt:lpstr>
      <vt:lpstr>Inserting a Key</vt:lpstr>
      <vt:lpstr>Deleting a Key</vt:lpstr>
      <vt:lpstr>Partial Rebuilding</vt:lpstr>
      <vt:lpstr>Partial Rebuilding</vt:lpstr>
      <vt:lpstr>Atomic Subtree Rebuilding</vt:lpstr>
      <vt:lpstr>Atomic Subtree Rebuilding</vt:lpstr>
      <vt:lpstr>Synchronizing Between Updates and Rebuilding</vt:lpstr>
      <vt:lpstr>Problem: rebuilding at the root</vt:lpstr>
      <vt:lpstr>Collaborative Rebuilding</vt:lpstr>
      <vt:lpstr>Experimental setup</vt:lpstr>
      <vt:lpstr>Performance Highlights</vt:lpstr>
      <vt:lpstr>Performance Highlights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Non-blocking Interpolation Search Trees with Doubly Logarithmic Running Time</dc:title>
  <dc:creator>Trevor Brown</dc:creator>
  <cp:lastModifiedBy>Trevor Brown</cp:lastModifiedBy>
  <cp:revision>54</cp:revision>
  <dcterms:created xsi:type="dcterms:W3CDTF">2020-02-18T19:39:52Z</dcterms:created>
  <dcterms:modified xsi:type="dcterms:W3CDTF">2020-02-20T22:52:12Z</dcterms:modified>
</cp:coreProperties>
</file>