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6" r:id="rId11"/>
    <p:sldId id="265" r:id="rId12"/>
    <p:sldId id="267" r:id="rId13"/>
    <p:sldId id="269" r:id="rId14"/>
    <p:sldId id="270" r:id="rId15"/>
    <p:sldId id="271" r:id="rId16"/>
    <p:sldId id="272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8" autoAdjust="0"/>
    <p:restoredTop sz="94467" autoAdjust="0"/>
  </p:normalViewPr>
  <p:slideViewPr>
    <p:cSldViewPr>
      <p:cViewPr>
        <p:scale>
          <a:sx n="70" d="100"/>
          <a:sy n="70" d="100"/>
        </p:scale>
        <p:origin x="-4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21132-9338-4DFB-9684-D1049481D1E6}" type="datetimeFigureOut">
              <a:rPr lang="en-US" smtClean="0"/>
              <a:t>12/9/2011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F343-DBB0-4D1F-B79C-B620675476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trees are important</a:t>
            </a:r>
          </a:p>
          <a:p>
            <a:r>
              <a:rPr lang="en-US" dirty="0" smtClean="0"/>
              <a:t>parallel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algs</a:t>
            </a:r>
            <a:r>
              <a:rPr lang="en-US" baseline="0" dirty="0" smtClean="0"/>
              <a:t>. might want to use them</a:t>
            </a:r>
          </a:p>
          <a:p>
            <a:r>
              <a:rPr lang="en-US" baseline="0" dirty="0" smtClean="0"/>
              <a:t>up until last year, concurrent trees used locks or h/w inst. like MCAS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 use </a:t>
            </a:r>
            <a:r>
              <a:rPr lang="en-US" dirty="0" err="1" smtClean="0"/>
              <a:t>univ</a:t>
            </a:r>
            <a:r>
              <a:rPr lang="en-US" dirty="0" smtClean="0"/>
              <a:t>. constructions,</a:t>
            </a:r>
            <a:r>
              <a:rPr lang="en-US" baseline="0" dirty="0" smtClean="0"/>
              <a:t> but overkill</a:t>
            </a:r>
          </a:p>
          <a:p>
            <a:r>
              <a:rPr lang="en-US" baseline="0" dirty="0" smtClean="0"/>
              <a:t>first non-blocking </a:t>
            </a:r>
            <a:r>
              <a:rPr lang="en-US" baseline="0" dirty="0" err="1" smtClean="0"/>
              <a:t>bst</a:t>
            </a:r>
            <a:r>
              <a:rPr lang="en-US" baseline="0" dirty="0" smtClean="0"/>
              <a:t> at </a:t>
            </a:r>
            <a:r>
              <a:rPr lang="en-US" baseline="0" dirty="0" err="1" smtClean="0"/>
              <a:t>podc</a:t>
            </a:r>
            <a:r>
              <a:rPr lang="en-US" baseline="0" dirty="0" smtClean="0"/>
              <a:t> last year</a:t>
            </a:r>
          </a:p>
          <a:p>
            <a:r>
              <a:rPr lang="en-US" baseline="0" dirty="0" smtClean="0"/>
              <a:t>it was not implemented</a:t>
            </a:r>
          </a:p>
          <a:p>
            <a:r>
              <a:rPr lang="en-US" baseline="0" dirty="0" smtClean="0"/>
              <a:t>natural question: can we generalize to k-</a:t>
            </a:r>
            <a:r>
              <a:rPr lang="en-US" baseline="0" dirty="0" err="1" smtClean="0"/>
              <a:t>ary</a:t>
            </a:r>
            <a:r>
              <a:rPr lang="en-US" baseline="0" dirty="0" smtClean="0"/>
              <a:t> trees?  yes.</a:t>
            </a:r>
          </a:p>
          <a:p>
            <a:r>
              <a:rPr lang="en-US" baseline="0" dirty="0" smtClean="0"/>
              <a:t>stepping stone to </a:t>
            </a:r>
            <a:r>
              <a:rPr lang="en-US" baseline="0" dirty="0" err="1" smtClean="0"/>
              <a:t>b+trees</a:t>
            </a:r>
            <a:r>
              <a:rPr lang="en-US" baseline="0" dirty="0" smtClean="0"/>
              <a:t>, priority queues,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F343-DBB0-4D1F-B79C-B620675476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we flag a node, but cannot mark its child (before we delete it)</a:t>
            </a:r>
          </a:p>
          <a:p>
            <a:r>
              <a:rPr lang="en-US" dirty="0" smtClean="0"/>
              <a:t>Then some other update has flagged it</a:t>
            </a:r>
          </a:p>
          <a:p>
            <a:pPr lvl="1"/>
            <a:r>
              <a:rPr lang="en-US" dirty="0" smtClean="0"/>
              <a:t>We first help the other update complete</a:t>
            </a:r>
          </a:p>
          <a:p>
            <a:pPr lvl="1"/>
            <a:r>
              <a:rPr lang="en-US" dirty="0" smtClean="0"/>
              <a:t>Then we remove our flag and try again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F343-DBB0-4D1F-B79C-B6206754768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12/9/2011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12/9/2011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Non-blocking k-</a:t>
            </a:r>
            <a:r>
              <a:rPr lang="en-US" sz="3800" dirty="0" err="1" smtClean="0"/>
              <a:t>ary</a:t>
            </a:r>
            <a:r>
              <a:rPr lang="en-US" sz="3800" dirty="0" smtClean="0"/>
              <a:t> Search Trees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816936"/>
          </a:xfrm>
        </p:spPr>
        <p:txBody>
          <a:bodyPr/>
          <a:lstStyle/>
          <a:p>
            <a:pPr algn="ctr"/>
            <a:r>
              <a:rPr lang="en-US" sz="2000" dirty="0" smtClean="0"/>
              <a:t>Trevor Brown – University of Toronto</a:t>
            </a:r>
          </a:p>
          <a:p>
            <a:pPr algn="ctr"/>
            <a:r>
              <a:rPr lang="en-US" sz="2000" dirty="0" smtClean="0"/>
              <a:t>Joanna Helga – York University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895600"/>
            <a:ext cx="2241564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429000"/>
            <a:ext cx="3486150" cy="124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6096000"/>
            <a:ext cx="7516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Ellen, </a:t>
            </a:r>
            <a:r>
              <a:rPr lang="en-US" sz="1600" dirty="0" err="1" smtClean="0"/>
              <a:t>Fatourou</a:t>
            </a:r>
            <a:r>
              <a:rPr lang="en-US" sz="1600" dirty="0" smtClean="0"/>
              <a:t>, Ruppert, and van </a:t>
            </a:r>
            <a:r>
              <a:rPr lang="en-US" sz="1600" dirty="0" err="1" smtClean="0"/>
              <a:t>Breugel</a:t>
            </a:r>
            <a:r>
              <a:rPr lang="en-US" sz="1600" dirty="0" smtClean="0"/>
              <a:t>.  Non-blocking binary search trees.</a:t>
            </a:r>
          </a:p>
          <a:p>
            <a:r>
              <a:rPr lang="en-US" sz="1600" dirty="0" smtClean="0"/>
              <a:t>In Proc. 29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ACM Symposium on Principles of Distributed Computing, July 2010.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processes: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</a:t>
            </a:r>
            <a:r>
              <a:rPr lang="en-US" sz="3100" dirty="0" smtClean="0"/>
              <a:t>implementing flags, marks and helping</a:t>
            </a:r>
            <a:endParaRPr lang="en-US" dirty="0"/>
          </a:p>
        </p:txBody>
      </p:sp>
      <p:pic>
        <p:nvPicPr>
          <p:cNvPr id="11" name="Content Placeholder 10" descr="fig-helping-dele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3445082"/>
            <a:ext cx="6038850" cy="3184318"/>
          </a:xfrm>
        </p:spPr>
      </p:pic>
      <p:cxnSp>
        <p:nvCxnSpPr>
          <p:cNvPr id="6" name="Straight Arrow Connector 5"/>
          <p:cNvCxnSpPr>
            <a:endCxn id="9" idx="2"/>
          </p:cNvCxnSpPr>
          <p:nvPr/>
        </p:nvCxnSpPr>
        <p:spPr>
          <a:xfrm rot="5400000" flipH="1" flipV="1">
            <a:off x="5143500" y="30861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owchart: Process 8"/>
          <p:cNvSpPr/>
          <p:nvPr/>
        </p:nvSpPr>
        <p:spPr>
          <a:xfrm>
            <a:off x="4648200" y="2667000"/>
            <a:ext cx="25908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Flag: Pruning Delete(9)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295400" y="16002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 Delete(9)</a:t>
            </a:r>
            <a:r>
              <a:rPr kumimoji="0" lang="en-US" sz="3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the following tree</a:t>
            </a:r>
            <a:endParaRPr kumimoji="0" lang="en-US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>
            <a:endCxn id="19" idx="2"/>
          </p:cNvCxnSpPr>
          <p:nvPr/>
        </p:nvCxnSpPr>
        <p:spPr>
          <a:xfrm rot="5400000" flipH="1" flipV="1">
            <a:off x="6819900" y="42291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/>
          <p:cNvSpPr/>
          <p:nvPr/>
        </p:nvSpPr>
        <p:spPr>
          <a:xfrm>
            <a:off x="7162800" y="3810000"/>
            <a:ext cx="9144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Mark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9" idx="0"/>
            <a:endCxn id="9" idx="3"/>
          </p:cNvCxnSpPr>
          <p:nvPr/>
        </p:nvCxnSpPr>
        <p:spPr>
          <a:xfrm rot="16200000" flipV="1">
            <a:off x="6953250" y="3143250"/>
            <a:ext cx="9525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Process 34"/>
          <p:cNvSpPr/>
          <p:nvPr/>
        </p:nvSpPr>
        <p:spPr>
          <a:xfrm>
            <a:off x="5486400" y="2667000"/>
            <a:ext cx="9144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36" name="Flowchart: Process 35"/>
          <p:cNvSpPr/>
          <p:nvPr/>
        </p:nvSpPr>
        <p:spPr>
          <a:xfrm>
            <a:off x="7162800" y="3810000"/>
            <a:ext cx="9144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processes: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</a:t>
            </a:r>
            <a:r>
              <a:rPr lang="en-US" sz="3100" dirty="0" smtClean="0"/>
              <a:t>backtracking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100" dirty="0" smtClean="0"/>
              <a:t>Consider Delete(9) on the following tree</a:t>
            </a:r>
          </a:p>
          <a:p>
            <a:r>
              <a:rPr lang="en-US" sz="3100" dirty="0" smtClean="0"/>
              <a:t>Insert(18) has already flagged a node</a:t>
            </a:r>
          </a:p>
        </p:txBody>
      </p:sp>
      <p:pic>
        <p:nvPicPr>
          <p:cNvPr id="5" name="Content Placeholder 10" descr="fig-helping-del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445082"/>
            <a:ext cx="6038850" cy="3184318"/>
          </a:xfrm>
          <a:prstGeom prst="rect">
            <a:avLst/>
          </a:prstGeom>
        </p:spPr>
      </p:pic>
      <p:cxnSp>
        <p:nvCxnSpPr>
          <p:cNvPr id="6" name="Straight Arrow Connector 5"/>
          <p:cNvCxnSpPr>
            <a:endCxn id="7" idx="2"/>
          </p:cNvCxnSpPr>
          <p:nvPr/>
        </p:nvCxnSpPr>
        <p:spPr>
          <a:xfrm flipV="1">
            <a:off x="6858000" y="4191000"/>
            <a:ext cx="11811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Process 6"/>
          <p:cNvSpPr/>
          <p:nvPr/>
        </p:nvSpPr>
        <p:spPr>
          <a:xfrm>
            <a:off x="7162800" y="3810000"/>
            <a:ext cx="17526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Flag: Insert(18)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2" idx="2"/>
          </p:cNvCxnSpPr>
          <p:nvPr/>
        </p:nvCxnSpPr>
        <p:spPr>
          <a:xfrm rot="5400000" flipH="1" flipV="1">
            <a:off x="5143500" y="30861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4648200" y="2667000"/>
            <a:ext cx="25908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Flag: Pruning Delete(9)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318" y="5915637"/>
            <a:ext cx="702310" cy="62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lowchart: Process 14"/>
          <p:cNvSpPr/>
          <p:nvPr/>
        </p:nvSpPr>
        <p:spPr>
          <a:xfrm>
            <a:off x="7543800" y="3810000"/>
            <a:ext cx="9144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5486400" y="2667000"/>
            <a:ext cx="9144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Clean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5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data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key range: [0, 10</a:t>
            </a:r>
            <a:r>
              <a:rPr lang="en-US" sz="3000" baseline="30000" dirty="0" smtClean="0"/>
              <a:t>6</a:t>
            </a:r>
            <a:r>
              <a:rPr lang="en-US" sz="3000" dirty="0" smtClean="0"/>
              <a:t>); 100% Search</a:t>
            </a:r>
            <a:endParaRPr lang="en-US" sz="3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1048" t="12959" r="1442" b="5324"/>
          <a:stretch>
            <a:fillRect/>
          </a:stretch>
        </p:blipFill>
        <p:spPr bwMode="auto">
          <a:xfrm>
            <a:off x="1600200" y="2209800"/>
            <a:ext cx="708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data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key range: [0, 10</a:t>
            </a:r>
            <a:r>
              <a:rPr lang="en-US" sz="3000" baseline="30000" dirty="0" smtClean="0"/>
              <a:t>6</a:t>
            </a:r>
            <a:r>
              <a:rPr lang="en-US" sz="3000" dirty="0" smtClean="0"/>
              <a:t>); 8% Insert, 2% Delete</a:t>
            </a:r>
            <a:endParaRPr lang="en-US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100" t="2197" r="2078" b="6415"/>
          <a:stretch>
            <a:fillRect/>
          </a:stretch>
        </p:blipFill>
        <p:spPr bwMode="auto">
          <a:xfrm>
            <a:off x="1600200" y="2102812"/>
            <a:ext cx="7010400" cy="460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data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key range: [0, 10</a:t>
            </a:r>
            <a:r>
              <a:rPr lang="en-US" sz="2800" baseline="30000" dirty="0" smtClean="0"/>
              <a:t>6</a:t>
            </a:r>
            <a:r>
              <a:rPr lang="en-US" sz="2800" dirty="0" smtClean="0"/>
              <a:t>); 50% Insert, 50% Delete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078" t="4246" r="2078" b="5633"/>
          <a:stretch>
            <a:fillRect/>
          </a:stretch>
        </p:blipFill>
        <p:spPr bwMode="auto">
          <a:xfrm>
            <a:off x="1676400" y="2149930"/>
            <a:ext cx="6934200" cy="459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22238"/>
            <a:ext cx="7498080" cy="7159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Performance vs. operation mix</a:t>
            </a:r>
            <a:endParaRPr lang="en-US" sz="4000" dirty="0"/>
          </a:p>
        </p:txBody>
      </p:sp>
      <p:pic>
        <p:nvPicPr>
          <p:cNvPr id="4" name="Content Placeholder 3" descr="fig-rati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766" y="879566"/>
            <a:ext cx="8116234" cy="5913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Performance vs. </a:t>
            </a:r>
            <a:r>
              <a:rPr lang="en-US" dirty="0" err="1" smtClean="0"/>
              <a:t>arity</a:t>
            </a:r>
            <a:r>
              <a:rPr lang="en-US" dirty="0" smtClean="0"/>
              <a:t> of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11300"/>
            <a:ext cx="73596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much helping actually occurs?</a:t>
            </a:r>
            <a:endParaRPr lang="en-US" sz="3600" dirty="0"/>
          </a:p>
        </p:txBody>
      </p:sp>
      <p:pic>
        <p:nvPicPr>
          <p:cNvPr id="4" name="Content Placeholder 3" descr="fig-helping.png"/>
          <p:cNvPicPr>
            <a:picLocks noGrp="1" noChangeAspect="1"/>
          </p:cNvPicPr>
          <p:nvPr>
            <p:ph idx="1"/>
          </p:nvPr>
        </p:nvPicPr>
        <p:blipFill>
          <a:blip r:embed="rId2"/>
          <a:srcRect l="33113"/>
          <a:stretch>
            <a:fillRect/>
          </a:stretch>
        </p:blipFill>
        <p:spPr>
          <a:xfrm>
            <a:off x="1066800" y="1600200"/>
            <a:ext cx="7924800" cy="4183000"/>
          </a:xfrm>
        </p:spPr>
      </p:pic>
      <p:sp>
        <p:nvSpPr>
          <p:cNvPr id="5" name="TextBox 4"/>
          <p:cNvSpPr txBox="1"/>
          <p:nvPr/>
        </p:nvSpPr>
        <p:spPr>
          <a:xfrm>
            <a:off x="1219200" y="6211669"/>
            <a:ext cx="738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Approx. 100-200 helps per 1000 operations for 4ST key range [0, 10</a:t>
            </a:r>
            <a:r>
              <a:rPr lang="en-US" baseline="30000" dirty="0" smtClean="0"/>
              <a:t>2</a:t>
            </a:r>
            <a:r>
              <a:rPr lang="en-US" dirty="0" smtClean="0"/>
              <a:t>),</a:t>
            </a:r>
          </a:p>
          <a:p>
            <a:r>
              <a:rPr lang="en-US" dirty="0" smtClean="0"/>
              <a:t>and roughly half as much helping for BST.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balancing</a:t>
            </a:r>
          </a:p>
          <a:p>
            <a:r>
              <a:rPr lang="en-US" dirty="0" smtClean="0"/>
              <a:t>Generalize these techniques</a:t>
            </a:r>
          </a:p>
          <a:p>
            <a:r>
              <a:rPr lang="en-US" dirty="0" smtClean="0"/>
              <a:t>Other non-blocking algorithms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B+trees</a:t>
            </a:r>
            <a:r>
              <a:rPr lang="en-US" dirty="0" smtClean="0"/>
              <a:t>, priority queues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k-ST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Operations: Insert, Delete, Search</a:t>
            </a:r>
          </a:p>
          <a:p>
            <a:r>
              <a:rPr lang="en-US" dirty="0" smtClean="0"/>
              <a:t>Leaf-oriented tree</a:t>
            </a:r>
          </a:p>
          <a:p>
            <a:r>
              <a:rPr lang="en-US" dirty="0" smtClean="0"/>
              <a:t>Nodes have k children and k-1 keys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429000"/>
            <a:ext cx="6115050" cy="27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cases for Insert: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438400"/>
            <a:ext cx="7092950" cy="405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 to the structure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cases for Delete: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438400"/>
            <a:ext cx="70693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Danger of concurrent modifications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Concurrently: Delete(b), Insert(d)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514600"/>
            <a:ext cx="7620000" cy="346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processes: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flags and marks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Before a process can modify the tree:</a:t>
            </a:r>
          </a:p>
          <a:p>
            <a:pPr lvl="1"/>
            <a:r>
              <a:rPr lang="en-US" dirty="0" smtClean="0"/>
              <a:t>If changing a child pointer of a node, it must </a:t>
            </a:r>
            <a:r>
              <a:rPr lang="en-US" b="1" dirty="0" smtClean="0"/>
              <a:t>flag </a:t>
            </a:r>
            <a:r>
              <a:rPr lang="en-US" dirty="0" smtClean="0"/>
              <a:t>the node (temporary)</a:t>
            </a:r>
          </a:p>
          <a:p>
            <a:pPr lvl="1"/>
            <a:r>
              <a:rPr lang="en-US" dirty="0" smtClean="0"/>
              <a:t>If deleting a node, it</a:t>
            </a:r>
            <a:br>
              <a:rPr lang="en-US" dirty="0" smtClean="0"/>
            </a:br>
            <a:r>
              <a:rPr lang="en-US" dirty="0" smtClean="0"/>
              <a:t>must </a:t>
            </a:r>
            <a:r>
              <a:rPr lang="en-US" b="1" dirty="0" smtClean="0"/>
              <a:t>mark </a:t>
            </a:r>
            <a:r>
              <a:rPr lang="en-US" dirty="0" smtClean="0"/>
              <a:t>the node* (permanent)</a:t>
            </a:r>
          </a:p>
          <a:p>
            <a:r>
              <a:rPr lang="en-US" dirty="0" smtClean="0"/>
              <a:t>Can only flag or mark a node that is </a:t>
            </a:r>
            <a:r>
              <a:rPr lang="en-US" dirty="0" err="1" smtClean="0"/>
              <a:t>unflagged</a:t>
            </a:r>
            <a:r>
              <a:rPr lang="en-US" dirty="0" smtClean="0"/>
              <a:t> and unmarked.</a:t>
            </a:r>
            <a:endParaRPr lang="en-US" dirty="0"/>
          </a:p>
        </p:txBody>
      </p:sp>
      <p:pic>
        <p:nvPicPr>
          <p:cNvPr id="6146" name="Picture 2" descr="C:\Users\trev\AppData\Local\Microsoft\Windows\Temporary Internet Files\Content.IE5\0G9VECUH\MC900434741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2711970"/>
            <a:ext cx="685657" cy="685657"/>
          </a:xfrm>
          <a:prstGeom prst="rect">
            <a:avLst/>
          </a:prstGeom>
          <a:noFill/>
        </p:spPr>
      </p:pic>
      <p:pic>
        <p:nvPicPr>
          <p:cNvPr id="6147" name="Picture 3" descr="C:\Users\trev\AppData\Local\Microsoft\Windows\Temporary Internet Files\Content.IE5\8JCILQRW\MC900432537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5780" y="3733800"/>
            <a:ext cx="526946" cy="52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processes: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</a:t>
            </a:r>
            <a:r>
              <a:rPr lang="en-US" sz="3100" dirty="0" smtClean="0"/>
              <a:t>which nodes are flagged </a:t>
            </a:r>
            <a:r>
              <a:rPr lang="en-US" sz="3100" dirty="0" smtClean="0"/>
              <a:t>and </a:t>
            </a:r>
            <a:r>
              <a:rPr lang="en-US" sz="3100" dirty="0" smtClean="0"/>
              <a:t>marked</a:t>
            </a:r>
            <a:endParaRPr lang="en-US" dirty="0"/>
          </a:p>
        </p:txBody>
      </p:sp>
      <p:pic>
        <p:nvPicPr>
          <p:cNvPr id="4" name="Content Placeholder 3" descr="fig-insert-flags-and-mar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840" y="1828800"/>
            <a:ext cx="6004751" cy="4800600"/>
          </a:xfrm>
        </p:spPr>
      </p:pic>
      <p:pic>
        <p:nvPicPr>
          <p:cNvPr id="5" name="Picture 2" descr="C:\Users\trev\AppData\Local\Microsoft\Windows\Temporary Internet Files\Content.IE5\0G9VECUH\MC9004347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8251" y="1948292"/>
            <a:ext cx="685657" cy="685657"/>
          </a:xfrm>
          <a:prstGeom prst="rect">
            <a:avLst/>
          </a:prstGeom>
          <a:noFill/>
        </p:spPr>
      </p:pic>
      <p:pic>
        <p:nvPicPr>
          <p:cNvPr id="6" name="Picture 2" descr="C:\Users\trev\AppData\Local\Microsoft\Windows\Temporary Internet Files\Content.IE5\0G9VECUH\MC9004347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735417"/>
            <a:ext cx="685657" cy="68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processes: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</a:t>
            </a:r>
            <a:r>
              <a:rPr lang="en-US" sz="3100" dirty="0" smtClean="0"/>
              <a:t>which nodes are flagged </a:t>
            </a:r>
            <a:r>
              <a:rPr lang="en-US" sz="3100" dirty="0" smtClean="0"/>
              <a:t>and </a:t>
            </a:r>
            <a:r>
              <a:rPr lang="en-US" sz="3100" dirty="0" smtClean="0"/>
              <a:t>marked</a:t>
            </a:r>
            <a:endParaRPr lang="en-US" dirty="0"/>
          </a:p>
        </p:txBody>
      </p:sp>
      <p:pic>
        <p:nvPicPr>
          <p:cNvPr id="8" name="Content Placeholder 7" descr="fig-delete-flags-and-mark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310" y="1828800"/>
            <a:ext cx="5520690" cy="4800600"/>
          </a:xfrm>
        </p:spPr>
      </p:pic>
      <p:pic>
        <p:nvPicPr>
          <p:cNvPr id="9" name="Picture 2" descr="C:\Users\trev\AppData\Local\Microsoft\Windows\Temporary Internet Files\Content.IE5\0G9VECUH\MC9004347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3685" y="1828800"/>
            <a:ext cx="685657" cy="685657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581400" y="3124200"/>
            <a:ext cx="1277039" cy="40119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58448" y="3106757"/>
            <a:ext cx="1288974" cy="42965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7" name="Picture 2" descr="C:\Users\trev\AppData\Local\Microsoft\Windows\Temporary Internet Files\Content.IE5\0G9VECUH\MC9004347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783" y="4800600"/>
            <a:ext cx="685657" cy="68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Coordinating processes: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	helping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if we try to flag or mark a node x that is already flagged or marked?</a:t>
            </a:r>
          </a:p>
          <a:p>
            <a:pPr lvl="1"/>
            <a:r>
              <a:rPr lang="en-US" dirty="0" smtClean="0"/>
              <a:t>Flags and marks contain extra information</a:t>
            </a:r>
          </a:p>
          <a:p>
            <a:pPr lvl="1"/>
            <a:r>
              <a:rPr lang="en-US" dirty="0" smtClean="0"/>
              <a:t>Read this information and help complete the update that flagged or marked x</a:t>
            </a:r>
          </a:p>
          <a:p>
            <a:pPr lvl="1"/>
            <a:r>
              <a:rPr lang="en-US" dirty="0" smtClean="0"/>
              <a:t>Then retry our own operation from scratch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446</TotalTime>
  <Words>448</Words>
  <Application>Microsoft Office PowerPoint</Application>
  <PresentationFormat>On-screen Show (4:3)</PresentationFormat>
  <Paragraphs>72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Non-blocking k-ary Search Trees</vt:lpstr>
      <vt:lpstr>k-ST data structure</vt:lpstr>
      <vt:lpstr>Updates to the structure</vt:lpstr>
      <vt:lpstr>Updates to the structure</vt:lpstr>
      <vt:lpstr>Danger of concurrent modifications</vt:lpstr>
      <vt:lpstr>Coordinating processes:  flags and marks</vt:lpstr>
      <vt:lpstr>Coordinating processes:  which nodes are flagged and marked</vt:lpstr>
      <vt:lpstr>Coordinating processes:  which nodes are flagged and marked</vt:lpstr>
      <vt:lpstr>Coordinating processes:  helping</vt:lpstr>
      <vt:lpstr>Coordinating processes:  implementing flags, marks and helping</vt:lpstr>
      <vt:lpstr>Coordinating processes:  backtracking</vt:lpstr>
      <vt:lpstr>Performance data (1)</vt:lpstr>
      <vt:lpstr>Performance data (2)</vt:lpstr>
      <vt:lpstr>Performance data (3)</vt:lpstr>
      <vt:lpstr>Performance vs. operation mix</vt:lpstr>
      <vt:lpstr>Performance vs. arity of nodes</vt:lpstr>
      <vt:lpstr>How much helping actually occurs?</vt:lpstr>
      <vt:lpstr>Future directions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Non-blocking k-ary Search Trees</dc:title>
  <dc:creator>trev</dc:creator>
  <cp:lastModifiedBy>trev</cp:lastModifiedBy>
  <cp:revision>22</cp:revision>
  <dcterms:created xsi:type="dcterms:W3CDTF">2011-12-09T07:43:22Z</dcterms:created>
  <dcterms:modified xsi:type="dcterms:W3CDTF">2011-12-09T15:09:30Z</dcterms:modified>
</cp:coreProperties>
</file>