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75" r:id="rId3"/>
    <p:sldId id="257" r:id="rId4"/>
    <p:sldId id="268" r:id="rId5"/>
    <p:sldId id="259" r:id="rId6"/>
    <p:sldId id="271" r:id="rId7"/>
    <p:sldId id="272" r:id="rId8"/>
    <p:sldId id="273" r:id="rId9"/>
    <p:sldId id="260" r:id="rId10"/>
    <p:sldId id="261" r:id="rId11"/>
    <p:sldId id="262" r:id="rId12"/>
    <p:sldId id="263" r:id="rId13"/>
    <p:sldId id="264" r:id="rId14"/>
    <p:sldId id="274" r:id="rId15"/>
    <p:sldId id="267" r:id="rId16"/>
    <p:sldId id="266" r:id="rId17"/>
    <p:sldId id="270" r:id="rId18"/>
    <p:sldId id="276" r:id="rId19"/>
    <p:sldId id="269" r:id="rId20"/>
    <p:sldId id="25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jay Singh" initials="AS" lastIdx="2" clrIdx="0">
    <p:extLst>
      <p:ext uri="{19B8F6BF-5375-455C-9EA6-DF929625EA0E}">
        <p15:presenceInfo xmlns:p15="http://schemas.microsoft.com/office/powerpoint/2012/main" userId="S::a529sing@uwaterloo.ca::b91dc500-8479-455d-a8d3-77d48c60e2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1495B-C5DF-12DD-195D-24D57C8642FB}" v="325" dt="2021-02-03T17:22:47.868"/>
    <p1510:client id="{0C980043-A25E-0FDD-1350-46F04C89C64D}" v="838" dt="2021-02-04T18:40:49.320"/>
    <p1510:client id="{25248BCF-624D-49A6-A211-D3E7583B3B43}" v="935" dt="2021-01-29T20:16:25.664"/>
    <p1510:client id="{4437B164-E056-665F-6229-E44ABE5C7389}" v="495" dt="2021-02-02T17:15:39.141"/>
    <p1510:client id="{57085624-6691-984B-97A6-C7ACF780CC67}" v="135" dt="2021-02-04T15:42:15.258"/>
    <p1510:client id="{B3F74961-9C79-B27E-0CE3-A387C7C920D4}" v="2390" dt="2021-02-01T23:06:08.489"/>
    <p1510:client id="{D926E4DC-1B4F-7D2D-CB9A-97F4E764CF91}" v="549" dt="2021-02-04T02:04:08.025"/>
    <p1510:client id="{F228AF92-E689-5803-54CE-8912567CCF33}" v="1520" dt="2021-02-03T18:19:16.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01T07:42:54.911" idx="1">
    <p:pos x="10" y="10"/>
    <p:text>remove talkin about usability, conss, appl now in favour of telling the story about motivation of NBR.. readers giveup and writers reserve.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2-01T14:52:01.742" idx="2">
    <p:pos x="6960" y="1505"/>
    <p:text>I am skeptic about the title NBR+ is not just a side effect its our main algo.. gotta  sell it differently??
</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52F1C-27DB-4967-9BAD-9C3D6019FE19}" type="doc">
      <dgm:prSet loTypeId="urn:microsoft.com/office/officeart/2008/layout/LinedList" loCatId="list" qsTypeId="urn:microsoft.com/office/officeart/2005/8/quickstyle/simple1" qsCatId="simple" csTypeId="urn:microsoft.com/office/officeart/2018/5/colors/Iconchunking_neutralicon_colorful1" csCatId="colorful" phldr="1"/>
      <dgm:spPr/>
      <dgm:t>
        <a:bodyPr/>
        <a:lstStyle/>
        <a:p>
          <a:endParaRPr lang="en-US"/>
        </a:p>
      </dgm:t>
    </dgm:pt>
    <dgm:pt modelId="{4DC5580B-B6F8-4A6E-A00E-00B5BA02CEFB}">
      <dgm:prSet/>
      <dgm:spPr/>
      <dgm:t>
        <a:bodyPr/>
        <a:lstStyle/>
        <a:p>
          <a:pPr rtl="0">
            <a:lnSpc>
              <a:spcPct val="100000"/>
            </a:lnSpc>
            <a:defRPr cap="all"/>
          </a:pPr>
          <a:r>
            <a:rPr lang="en-US" dirty="0">
              <a:latin typeface="Century Gothic" panose="020B0502020202020204"/>
            </a:rPr>
            <a:t>(A,B) Tree [Brown et al]</a:t>
          </a:r>
          <a:endParaRPr lang="en-US" dirty="0"/>
        </a:p>
      </dgm:t>
    </dgm:pt>
    <dgm:pt modelId="{95B5FAE0-CAD5-4B42-96CE-7A128A1A743A}" type="parTrans" cxnId="{21C03F67-8583-49BD-88A1-94FD35C21502}">
      <dgm:prSet/>
      <dgm:spPr/>
      <dgm:t>
        <a:bodyPr/>
        <a:lstStyle/>
        <a:p>
          <a:endParaRPr lang="en-US"/>
        </a:p>
      </dgm:t>
    </dgm:pt>
    <dgm:pt modelId="{3EA7BF10-0147-49C3-8A8B-5D262E0DAFA8}" type="sibTrans" cxnId="{21C03F67-8583-49BD-88A1-94FD35C21502}">
      <dgm:prSet/>
      <dgm:spPr/>
      <dgm:t>
        <a:bodyPr/>
        <a:lstStyle/>
        <a:p>
          <a:endParaRPr lang="en-US"/>
        </a:p>
      </dgm:t>
    </dgm:pt>
    <dgm:pt modelId="{6388CE83-22FE-44CD-8C3F-A784AB6FB63D}">
      <dgm:prSet/>
      <dgm:spPr/>
      <dgm:t>
        <a:bodyPr/>
        <a:lstStyle/>
        <a:p>
          <a:pPr rtl="0">
            <a:lnSpc>
              <a:spcPct val="100000"/>
            </a:lnSpc>
            <a:defRPr cap="all"/>
          </a:pPr>
          <a:r>
            <a:rPr lang="en-US" dirty="0">
              <a:latin typeface="Century Gothic" panose="020B0502020202020204"/>
            </a:rPr>
            <a:t>Harris Michael list (in paper*)</a:t>
          </a:r>
          <a:endParaRPr lang="en-US" dirty="0"/>
        </a:p>
      </dgm:t>
    </dgm:pt>
    <dgm:pt modelId="{80EA7B60-F255-4F2C-AC56-B504EF7FEE73}" type="parTrans" cxnId="{D2E572E7-D2BE-404B-8FBE-57735CC2D66D}">
      <dgm:prSet/>
      <dgm:spPr/>
      <dgm:t>
        <a:bodyPr/>
        <a:lstStyle/>
        <a:p>
          <a:endParaRPr lang="en-US"/>
        </a:p>
      </dgm:t>
    </dgm:pt>
    <dgm:pt modelId="{D156841B-7206-4EDD-AB21-A5A86008F776}" type="sibTrans" cxnId="{D2E572E7-D2BE-404B-8FBE-57735CC2D66D}">
      <dgm:prSet/>
      <dgm:spPr/>
      <dgm:t>
        <a:bodyPr/>
        <a:lstStyle/>
        <a:p>
          <a:endParaRPr lang="en-US"/>
        </a:p>
      </dgm:t>
    </dgm:pt>
    <dgm:pt modelId="{41759C6F-C787-4CDD-A006-FCBA938B7FF7}">
      <dgm:prSet phldr="0"/>
      <dgm:spPr/>
      <dgm:t>
        <a:bodyPr/>
        <a:lstStyle/>
        <a:p>
          <a:pPr rtl="0">
            <a:defRPr cap="all"/>
          </a:pPr>
          <a:r>
            <a:rPr lang="en-US" dirty="0">
              <a:latin typeface="Century Gothic" panose="020B0502020202020204"/>
            </a:rPr>
            <a:t>Binary search tree [DGT15, </a:t>
          </a:r>
          <a:r>
            <a:rPr lang="en-US" dirty="0" err="1">
              <a:latin typeface="Century Gothic" panose="020B0502020202020204"/>
            </a:rPr>
            <a:t>tudor</a:t>
          </a:r>
          <a:r>
            <a:rPr lang="en-US" dirty="0">
              <a:latin typeface="Century Gothic" panose="020B0502020202020204"/>
            </a:rPr>
            <a:t> et al]</a:t>
          </a:r>
        </a:p>
      </dgm:t>
    </dgm:pt>
    <dgm:pt modelId="{4DE58653-9925-401D-BF1A-A32773D4E6FA}" type="parTrans" cxnId="{F4A9E404-2893-4701-8ADF-53F27568B953}">
      <dgm:prSet/>
      <dgm:spPr/>
    </dgm:pt>
    <dgm:pt modelId="{0A2AC75E-30D3-4652-84AF-3F1F83E79598}" type="sibTrans" cxnId="{F4A9E404-2893-4701-8ADF-53F27568B953}">
      <dgm:prSet/>
      <dgm:spPr/>
      <dgm:t>
        <a:bodyPr/>
        <a:lstStyle/>
        <a:p>
          <a:endParaRPr lang="en-US"/>
        </a:p>
      </dgm:t>
    </dgm:pt>
    <dgm:pt modelId="{80E656F6-0D70-4E34-8AD9-90C689EF4250}">
      <dgm:prSet phldr="0"/>
      <dgm:spPr/>
      <dgm:t>
        <a:bodyPr/>
        <a:lstStyle/>
        <a:p>
          <a:pPr rtl="0">
            <a:lnSpc>
              <a:spcPct val="100000"/>
            </a:lnSpc>
            <a:defRPr cap="all"/>
          </a:pPr>
          <a:r>
            <a:rPr lang="en-US" dirty="0"/>
            <a:t>Lazylist</a:t>
          </a:r>
          <a:r>
            <a:rPr lang="en-US" dirty="0">
              <a:latin typeface="Century Gothic" panose="020B0502020202020204"/>
            </a:rPr>
            <a:t> </a:t>
          </a:r>
          <a:r>
            <a:rPr lang="en-US" dirty="0"/>
            <a:t>(in paper</a:t>
          </a:r>
          <a:r>
            <a:rPr lang="en-US" dirty="0">
              <a:latin typeface="Century Gothic" panose="020B0502020202020204"/>
            </a:rPr>
            <a:t>*)</a:t>
          </a:r>
          <a:endParaRPr lang="en-US" dirty="0"/>
        </a:p>
      </dgm:t>
    </dgm:pt>
    <dgm:pt modelId="{AAA13FB9-261F-4144-9453-39C7D6817025}" type="parTrans" cxnId="{7585DA0B-F756-41D1-9D1C-998904298DCF}">
      <dgm:prSet/>
      <dgm:spPr/>
    </dgm:pt>
    <dgm:pt modelId="{80423EF4-8A6C-4515-9C1E-1E2057A71452}" type="sibTrans" cxnId="{7585DA0B-F756-41D1-9D1C-998904298DCF}">
      <dgm:prSet/>
      <dgm:spPr/>
      <dgm:t>
        <a:bodyPr/>
        <a:lstStyle/>
        <a:p>
          <a:endParaRPr lang="en-US"/>
        </a:p>
      </dgm:t>
    </dgm:pt>
    <dgm:pt modelId="{95AADBB9-0B27-4BA0-9BEF-8BEBB642952D}" type="pres">
      <dgm:prSet presAssocID="{8F452F1C-27DB-4967-9BAD-9C3D6019FE19}" presName="vert0" presStyleCnt="0">
        <dgm:presLayoutVars>
          <dgm:dir/>
          <dgm:animOne val="branch"/>
          <dgm:animLvl val="lvl"/>
        </dgm:presLayoutVars>
      </dgm:prSet>
      <dgm:spPr/>
    </dgm:pt>
    <dgm:pt modelId="{D125A6C6-EC0E-40FE-821F-0DE4A3986EE1}" type="pres">
      <dgm:prSet presAssocID="{41759C6F-C787-4CDD-A006-FCBA938B7FF7}" presName="thickLine" presStyleLbl="alignNode1" presStyleIdx="0" presStyleCnt="4"/>
      <dgm:spPr/>
    </dgm:pt>
    <dgm:pt modelId="{5A7BA1FA-F86B-4F4A-9D4D-B134C5FA0DAF}" type="pres">
      <dgm:prSet presAssocID="{41759C6F-C787-4CDD-A006-FCBA938B7FF7}" presName="horz1" presStyleCnt="0"/>
      <dgm:spPr/>
    </dgm:pt>
    <dgm:pt modelId="{470BE98E-1094-4327-86F8-FF3E7BCAD1D5}" type="pres">
      <dgm:prSet presAssocID="{41759C6F-C787-4CDD-A006-FCBA938B7FF7}" presName="tx1" presStyleLbl="revTx" presStyleIdx="0" presStyleCnt="4"/>
      <dgm:spPr/>
    </dgm:pt>
    <dgm:pt modelId="{21B3376C-9E90-4BE9-A0BD-7743257EE3B1}" type="pres">
      <dgm:prSet presAssocID="{41759C6F-C787-4CDD-A006-FCBA938B7FF7}" presName="vert1" presStyleCnt="0"/>
      <dgm:spPr/>
    </dgm:pt>
    <dgm:pt modelId="{3FFAE291-665C-4AF5-97A3-5F9FA7C21E0A}" type="pres">
      <dgm:prSet presAssocID="{80E656F6-0D70-4E34-8AD9-90C689EF4250}" presName="thickLine" presStyleLbl="alignNode1" presStyleIdx="1" presStyleCnt="4"/>
      <dgm:spPr/>
    </dgm:pt>
    <dgm:pt modelId="{03D88230-E65C-4B16-8AFA-77E107533D79}" type="pres">
      <dgm:prSet presAssocID="{80E656F6-0D70-4E34-8AD9-90C689EF4250}" presName="horz1" presStyleCnt="0"/>
      <dgm:spPr/>
    </dgm:pt>
    <dgm:pt modelId="{1845707A-E450-4F71-B86C-1890ABCA7FFA}" type="pres">
      <dgm:prSet presAssocID="{80E656F6-0D70-4E34-8AD9-90C689EF4250}" presName="tx1" presStyleLbl="revTx" presStyleIdx="1" presStyleCnt="4"/>
      <dgm:spPr/>
    </dgm:pt>
    <dgm:pt modelId="{CF2CEBCC-A728-4929-93D1-77B17B900629}" type="pres">
      <dgm:prSet presAssocID="{80E656F6-0D70-4E34-8AD9-90C689EF4250}" presName="vert1" presStyleCnt="0"/>
      <dgm:spPr/>
    </dgm:pt>
    <dgm:pt modelId="{B64D8AF6-6676-46AC-AAB3-72E4AA5E6C6C}" type="pres">
      <dgm:prSet presAssocID="{4DC5580B-B6F8-4A6E-A00E-00B5BA02CEFB}" presName="thickLine" presStyleLbl="alignNode1" presStyleIdx="2" presStyleCnt="4"/>
      <dgm:spPr/>
    </dgm:pt>
    <dgm:pt modelId="{CB3BE065-8FDE-402B-B81A-087B31702F94}" type="pres">
      <dgm:prSet presAssocID="{4DC5580B-B6F8-4A6E-A00E-00B5BA02CEFB}" presName="horz1" presStyleCnt="0"/>
      <dgm:spPr/>
    </dgm:pt>
    <dgm:pt modelId="{795BA44C-A332-4DE3-8992-0CE7D290952A}" type="pres">
      <dgm:prSet presAssocID="{4DC5580B-B6F8-4A6E-A00E-00B5BA02CEFB}" presName="tx1" presStyleLbl="revTx" presStyleIdx="2" presStyleCnt="4"/>
      <dgm:spPr/>
    </dgm:pt>
    <dgm:pt modelId="{F09E333F-E914-4B4F-B517-B15FD2C20FFB}" type="pres">
      <dgm:prSet presAssocID="{4DC5580B-B6F8-4A6E-A00E-00B5BA02CEFB}" presName="vert1" presStyleCnt="0"/>
      <dgm:spPr/>
    </dgm:pt>
    <dgm:pt modelId="{074AEAE0-3DBA-4656-A466-FC7242ED07C5}" type="pres">
      <dgm:prSet presAssocID="{6388CE83-22FE-44CD-8C3F-A784AB6FB63D}" presName="thickLine" presStyleLbl="alignNode1" presStyleIdx="3" presStyleCnt="4"/>
      <dgm:spPr/>
    </dgm:pt>
    <dgm:pt modelId="{8F16ABE4-624B-4CC3-B065-17CDBB526B78}" type="pres">
      <dgm:prSet presAssocID="{6388CE83-22FE-44CD-8C3F-A784AB6FB63D}" presName="horz1" presStyleCnt="0"/>
      <dgm:spPr/>
    </dgm:pt>
    <dgm:pt modelId="{46101A56-BD3D-4ACB-A12F-E833C8BA5FC6}" type="pres">
      <dgm:prSet presAssocID="{6388CE83-22FE-44CD-8C3F-A784AB6FB63D}" presName="tx1" presStyleLbl="revTx" presStyleIdx="3" presStyleCnt="4"/>
      <dgm:spPr/>
    </dgm:pt>
    <dgm:pt modelId="{A7E6E401-BED3-47AB-A6B7-09CE7BBAAE1A}" type="pres">
      <dgm:prSet presAssocID="{6388CE83-22FE-44CD-8C3F-A784AB6FB63D}" presName="vert1" presStyleCnt="0"/>
      <dgm:spPr/>
    </dgm:pt>
  </dgm:ptLst>
  <dgm:cxnLst>
    <dgm:cxn modelId="{F4A9E404-2893-4701-8ADF-53F27568B953}" srcId="{8F452F1C-27DB-4967-9BAD-9C3D6019FE19}" destId="{41759C6F-C787-4CDD-A006-FCBA938B7FF7}" srcOrd="0" destOrd="0" parTransId="{4DE58653-9925-401D-BF1A-A32773D4E6FA}" sibTransId="{0A2AC75E-30D3-4652-84AF-3F1F83E79598}"/>
    <dgm:cxn modelId="{7585DA0B-F756-41D1-9D1C-998904298DCF}" srcId="{8F452F1C-27DB-4967-9BAD-9C3D6019FE19}" destId="{80E656F6-0D70-4E34-8AD9-90C689EF4250}" srcOrd="1" destOrd="0" parTransId="{AAA13FB9-261F-4144-9453-39C7D6817025}" sibTransId="{80423EF4-8A6C-4515-9C1E-1E2057A71452}"/>
    <dgm:cxn modelId="{50F03E28-C89C-4F87-BF4B-7243B2710A0A}" type="presOf" srcId="{8F452F1C-27DB-4967-9BAD-9C3D6019FE19}" destId="{95AADBB9-0B27-4BA0-9BEF-8BEBB642952D}" srcOrd="0" destOrd="0" presId="urn:microsoft.com/office/officeart/2008/layout/LinedList"/>
    <dgm:cxn modelId="{21C03F67-8583-49BD-88A1-94FD35C21502}" srcId="{8F452F1C-27DB-4967-9BAD-9C3D6019FE19}" destId="{4DC5580B-B6F8-4A6E-A00E-00B5BA02CEFB}" srcOrd="2" destOrd="0" parTransId="{95B5FAE0-CAD5-4B42-96CE-7A128A1A743A}" sibTransId="{3EA7BF10-0147-49C3-8A8B-5D262E0DAFA8}"/>
    <dgm:cxn modelId="{FECAEA69-1B38-49E8-9F94-9AADCAC56592}" type="presOf" srcId="{6388CE83-22FE-44CD-8C3F-A784AB6FB63D}" destId="{46101A56-BD3D-4ACB-A12F-E833C8BA5FC6}" srcOrd="0" destOrd="0" presId="urn:microsoft.com/office/officeart/2008/layout/LinedList"/>
    <dgm:cxn modelId="{B324366B-DC68-49E8-8842-157CC344B201}" type="presOf" srcId="{80E656F6-0D70-4E34-8AD9-90C689EF4250}" destId="{1845707A-E450-4F71-B86C-1890ABCA7FFA}" srcOrd="0" destOrd="0" presId="urn:microsoft.com/office/officeart/2008/layout/LinedList"/>
    <dgm:cxn modelId="{D6D0B655-B8AF-4110-BB58-01323769F590}" type="presOf" srcId="{4DC5580B-B6F8-4A6E-A00E-00B5BA02CEFB}" destId="{795BA44C-A332-4DE3-8992-0CE7D290952A}" srcOrd="0" destOrd="0" presId="urn:microsoft.com/office/officeart/2008/layout/LinedList"/>
    <dgm:cxn modelId="{3FBE49AE-DB32-4F22-B960-D364F9B72C24}" type="presOf" srcId="{41759C6F-C787-4CDD-A006-FCBA938B7FF7}" destId="{470BE98E-1094-4327-86F8-FF3E7BCAD1D5}" srcOrd="0" destOrd="0" presId="urn:microsoft.com/office/officeart/2008/layout/LinedList"/>
    <dgm:cxn modelId="{D2E572E7-D2BE-404B-8FBE-57735CC2D66D}" srcId="{8F452F1C-27DB-4967-9BAD-9C3D6019FE19}" destId="{6388CE83-22FE-44CD-8C3F-A784AB6FB63D}" srcOrd="3" destOrd="0" parTransId="{80EA7B60-F255-4F2C-AC56-B504EF7FEE73}" sibTransId="{D156841B-7206-4EDD-AB21-A5A86008F776}"/>
    <dgm:cxn modelId="{2B393805-A3A9-49B4-A010-3F216AF83904}" type="presParOf" srcId="{95AADBB9-0B27-4BA0-9BEF-8BEBB642952D}" destId="{D125A6C6-EC0E-40FE-821F-0DE4A3986EE1}" srcOrd="0" destOrd="0" presId="urn:microsoft.com/office/officeart/2008/layout/LinedList"/>
    <dgm:cxn modelId="{2948EB92-DAE2-42AF-A750-D85CFA94F69C}" type="presParOf" srcId="{95AADBB9-0B27-4BA0-9BEF-8BEBB642952D}" destId="{5A7BA1FA-F86B-4F4A-9D4D-B134C5FA0DAF}" srcOrd="1" destOrd="0" presId="urn:microsoft.com/office/officeart/2008/layout/LinedList"/>
    <dgm:cxn modelId="{73C578B6-11A5-42B4-AAC1-90E2D8183B34}" type="presParOf" srcId="{5A7BA1FA-F86B-4F4A-9D4D-B134C5FA0DAF}" destId="{470BE98E-1094-4327-86F8-FF3E7BCAD1D5}" srcOrd="0" destOrd="0" presId="urn:microsoft.com/office/officeart/2008/layout/LinedList"/>
    <dgm:cxn modelId="{D4770903-5FF7-4CB4-AB02-F514DCE19D2A}" type="presParOf" srcId="{5A7BA1FA-F86B-4F4A-9D4D-B134C5FA0DAF}" destId="{21B3376C-9E90-4BE9-A0BD-7743257EE3B1}" srcOrd="1" destOrd="0" presId="urn:microsoft.com/office/officeart/2008/layout/LinedList"/>
    <dgm:cxn modelId="{28A7E0ED-CD9F-4697-8108-FE645DB5349F}" type="presParOf" srcId="{95AADBB9-0B27-4BA0-9BEF-8BEBB642952D}" destId="{3FFAE291-665C-4AF5-97A3-5F9FA7C21E0A}" srcOrd="2" destOrd="0" presId="urn:microsoft.com/office/officeart/2008/layout/LinedList"/>
    <dgm:cxn modelId="{1FE95CA7-840A-447A-B4EC-141A592184EE}" type="presParOf" srcId="{95AADBB9-0B27-4BA0-9BEF-8BEBB642952D}" destId="{03D88230-E65C-4B16-8AFA-77E107533D79}" srcOrd="3" destOrd="0" presId="urn:microsoft.com/office/officeart/2008/layout/LinedList"/>
    <dgm:cxn modelId="{D2F666C1-E7F7-443B-BBE8-39436140E532}" type="presParOf" srcId="{03D88230-E65C-4B16-8AFA-77E107533D79}" destId="{1845707A-E450-4F71-B86C-1890ABCA7FFA}" srcOrd="0" destOrd="0" presId="urn:microsoft.com/office/officeart/2008/layout/LinedList"/>
    <dgm:cxn modelId="{FDC7A603-7D92-40C8-B32D-FC8CE7D49F59}" type="presParOf" srcId="{03D88230-E65C-4B16-8AFA-77E107533D79}" destId="{CF2CEBCC-A728-4929-93D1-77B17B900629}" srcOrd="1" destOrd="0" presId="urn:microsoft.com/office/officeart/2008/layout/LinedList"/>
    <dgm:cxn modelId="{E5E17D9D-3B9A-41C7-B04D-8AD86B959050}" type="presParOf" srcId="{95AADBB9-0B27-4BA0-9BEF-8BEBB642952D}" destId="{B64D8AF6-6676-46AC-AAB3-72E4AA5E6C6C}" srcOrd="4" destOrd="0" presId="urn:microsoft.com/office/officeart/2008/layout/LinedList"/>
    <dgm:cxn modelId="{17271C62-1D5A-4341-9E8A-9BB9974C7C71}" type="presParOf" srcId="{95AADBB9-0B27-4BA0-9BEF-8BEBB642952D}" destId="{CB3BE065-8FDE-402B-B81A-087B31702F94}" srcOrd="5" destOrd="0" presId="urn:microsoft.com/office/officeart/2008/layout/LinedList"/>
    <dgm:cxn modelId="{2450FD4F-5200-4919-8D12-E33295B337C4}" type="presParOf" srcId="{CB3BE065-8FDE-402B-B81A-087B31702F94}" destId="{795BA44C-A332-4DE3-8992-0CE7D290952A}" srcOrd="0" destOrd="0" presId="urn:microsoft.com/office/officeart/2008/layout/LinedList"/>
    <dgm:cxn modelId="{001248B1-8680-4ECC-A493-AAC1E859D476}" type="presParOf" srcId="{CB3BE065-8FDE-402B-B81A-087B31702F94}" destId="{F09E333F-E914-4B4F-B517-B15FD2C20FFB}" srcOrd="1" destOrd="0" presId="urn:microsoft.com/office/officeart/2008/layout/LinedList"/>
    <dgm:cxn modelId="{D1D2018F-3800-4966-B3FD-0A809BC2B3B6}" type="presParOf" srcId="{95AADBB9-0B27-4BA0-9BEF-8BEBB642952D}" destId="{074AEAE0-3DBA-4656-A466-FC7242ED07C5}" srcOrd="6" destOrd="0" presId="urn:microsoft.com/office/officeart/2008/layout/LinedList"/>
    <dgm:cxn modelId="{DB987472-1612-4E6E-9AE5-46B313566300}" type="presParOf" srcId="{95AADBB9-0B27-4BA0-9BEF-8BEBB642952D}" destId="{8F16ABE4-624B-4CC3-B065-17CDBB526B78}" srcOrd="7" destOrd="0" presId="urn:microsoft.com/office/officeart/2008/layout/LinedList"/>
    <dgm:cxn modelId="{C77B40FC-9C17-4F18-B30C-2F83A6253008}" type="presParOf" srcId="{8F16ABE4-624B-4CC3-B065-17CDBB526B78}" destId="{46101A56-BD3D-4ACB-A12F-E833C8BA5FC6}" srcOrd="0" destOrd="0" presId="urn:microsoft.com/office/officeart/2008/layout/LinedList"/>
    <dgm:cxn modelId="{C080DEAD-3CE5-48A5-9DA5-009F22E3D1D3}" type="presParOf" srcId="{8F16ABE4-624B-4CC3-B065-17CDBB526B78}" destId="{A7E6E401-BED3-47AB-A6B7-09CE7BBAAE1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5A6C6-EC0E-40FE-821F-0DE4A3986EE1}">
      <dsp:nvSpPr>
        <dsp:cNvPr id="0" name=""/>
        <dsp:cNvSpPr/>
      </dsp:nvSpPr>
      <dsp:spPr>
        <a:xfrm>
          <a:off x="0" y="0"/>
          <a:ext cx="8128000"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0BE98E-1094-4327-86F8-FF3E7BCAD1D5}">
      <dsp:nvSpPr>
        <dsp:cNvPr id="0" name=""/>
        <dsp:cNvSpPr/>
      </dsp:nvSpPr>
      <dsp:spPr>
        <a:xfrm>
          <a:off x="0" y="0"/>
          <a:ext cx="8128000" cy="555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defRPr cap="all"/>
          </a:pPr>
          <a:r>
            <a:rPr lang="en-US" sz="2400" kern="1200" dirty="0">
              <a:latin typeface="Century Gothic" panose="020B0502020202020204"/>
            </a:rPr>
            <a:t>Binary search tree [DGT15, </a:t>
          </a:r>
          <a:r>
            <a:rPr lang="en-US" sz="2400" kern="1200" dirty="0" err="1">
              <a:latin typeface="Century Gothic" panose="020B0502020202020204"/>
            </a:rPr>
            <a:t>tudor</a:t>
          </a:r>
          <a:r>
            <a:rPr lang="en-US" sz="2400" kern="1200" dirty="0">
              <a:latin typeface="Century Gothic" panose="020B0502020202020204"/>
            </a:rPr>
            <a:t> et al]</a:t>
          </a:r>
        </a:p>
      </dsp:txBody>
      <dsp:txXfrm>
        <a:off x="0" y="0"/>
        <a:ext cx="8128000" cy="555229"/>
      </dsp:txXfrm>
    </dsp:sp>
    <dsp:sp modelId="{3FFAE291-665C-4AF5-97A3-5F9FA7C21E0A}">
      <dsp:nvSpPr>
        <dsp:cNvPr id="0" name=""/>
        <dsp:cNvSpPr/>
      </dsp:nvSpPr>
      <dsp:spPr>
        <a:xfrm>
          <a:off x="0" y="555229"/>
          <a:ext cx="8128000"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45707A-E450-4F71-B86C-1890ABCA7FFA}">
      <dsp:nvSpPr>
        <dsp:cNvPr id="0" name=""/>
        <dsp:cNvSpPr/>
      </dsp:nvSpPr>
      <dsp:spPr>
        <a:xfrm>
          <a:off x="0" y="555229"/>
          <a:ext cx="8128000" cy="555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100000"/>
            </a:lnSpc>
            <a:spcBef>
              <a:spcPct val="0"/>
            </a:spcBef>
            <a:spcAft>
              <a:spcPct val="35000"/>
            </a:spcAft>
            <a:buNone/>
            <a:defRPr cap="all"/>
          </a:pPr>
          <a:r>
            <a:rPr lang="en-US" sz="2400" kern="1200" dirty="0"/>
            <a:t>Lazylist</a:t>
          </a:r>
          <a:r>
            <a:rPr lang="en-US" sz="2400" kern="1200" dirty="0">
              <a:latin typeface="Century Gothic" panose="020B0502020202020204"/>
            </a:rPr>
            <a:t> </a:t>
          </a:r>
          <a:r>
            <a:rPr lang="en-US" sz="2400" kern="1200" dirty="0"/>
            <a:t>(in paper</a:t>
          </a:r>
          <a:r>
            <a:rPr lang="en-US" sz="2400" kern="1200" dirty="0">
              <a:latin typeface="Century Gothic" panose="020B0502020202020204"/>
            </a:rPr>
            <a:t>*)</a:t>
          </a:r>
          <a:endParaRPr lang="en-US" sz="2400" kern="1200" dirty="0"/>
        </a:p>
      </dsp:txBody>
      <dsp:txXfrm>
        <a:off x="0" y="555229"/>
        <a:ext cx="8128000" cy="555229"/>
      </dsp:txXfrm>
    </dsp:sp>
    <dsp:sp modelId="{B64D8AF6-6676-46AC-AAB3-72E4AA5E6C6C}">
      <dsp:nvSpPr>
        <dsp:cNvPr id="0" name=""/>
        <dsp:cNvSpPr/>
      </dsp:nvSpPr>
      <dsp:spPr>
        <a:xfrm>
          <a:off x="0" y="1110459"/>
          <a:ext cx="8128000"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BA44C-A332-4DE3-8992-0CE7D290952A}">
      <dsp:nvSpPr>
        <dsp:cNvPr id="0" name=""/>
        <dsp:cNvSpPr/>
      </dsp:nvSpPr>
      <dsp:spPr>
        <a:xfrm>
          <a:off x="0" y="1110459"/>
          <a:ext cx="8128000" cy="555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100000"/>
            </a:lnSpc>
            <a:spcBef>
              <a:spcPct val="0"/>
            </a:spcBef>
            <a:spcAft>
              <a:spcPct val="35000"/>
            </a:spcAft>
            <a:buNone/>
            <a:defRPr cap="all"/>
          </a:pPr>
          <a:r>
            <a:rPr lang="en-US" sz="2400" kern="1200" dirty="0">
              <a:latin typeface="Century Gothic" panose="020B0502020202020204"/>
            </a:rPr>
            <a:t>(A,B) Tree [Brown et al]</a:t>
          </a:r>
          <a:endParaRPr lang="en-US" sz="2400" kern="1200" dirty="0"/>
        </a:p>
      </dsp:txBody>
      <dsp:txXfrm>
        <a:off x="0" y="1110459"/>
        <a:ext cx="8128000" cy="555229"/>
      </dsp:txXfrm>
    </dsp:sp>
    <dsp:sp modelId="{074AEAE0-3DBA-4656-A466-FC7242ED07C5}">
      <dsp:nvSpPr>
        <dsp:cNvPr id="0" name=""/>
        <dsp:cNvSpPr/>
      </dsp:nvSpPr>
      <dsp:spPr>
        <a:xfrm>
          <a:off x="0" y="1665688"/>
          <a:ext cx="8128000"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01A56-BD3D-4ACB-A12F-E833C8BA5FC6}">
      <dsp:nvSpPr>
        <dsp:cNvPr id="0" name=""/>
        <dsp:cNvSpPr/>
      </dsp:nvSpPr>
      <dsp:spPr>
        <a:xfrm>
          <a:off x="0" y="1665688"/>
          <a:ext cx="8128000" cy="555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100000"/>
            </a:lnSpc>
            <a:spcBef>
              <a:spcPct val="0"/>
            </a:spcBef>
            <a:spcAft>
              <a:spcPct val="35000"/>
            </a:spcAft>
            <a:buNone/>
            <a:defRPr cap="all"/>
          </a:pPr>
          <a:r>
            <a:rPr lang="en-US" sz="2400" kern="1200" dirty="0">
              <a:latin typeface="Century Gothic" panose="020B0502020202020204"/>
            </a:rPr>
            <a:t>Harris Michael list (in paper*)</a:t>
          </a:r>
          <a:endParaRPr lang="en-US" sz="2400" kern="1200" dirty="0"/>
        </a:p>
      </dsp:txBody>
      <dsp:txXfrm>
        <a:off x="0" y="1665688"/>
        <a:ext cx="8128000" cy="5552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F43DA-F12C-4B79-8C49-A190E407214A}" type="datetimeFigureOut">
              <a:rPr lang="en-US"/>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2CD6E-5317-4308-A515-5ABF21BC7A46}" type="slidenum">
              <a:rPr lang="en-US"/>
              <a:t>‹#›</a:t>
            </a:fld>
            <a:endParaRPr lang="en-US"/>
          </a:p>
        </p:txBody>
      </p:sp>
    </p:spTree>
    <p:extLst>
      <p:ext uri="{BB962C8B-B14F-4D97-AF65-F5344CB8AC3E}">
        <p14:creationId xmlns:p14="http://schemas.microsoft.com/office/powerpoint/2010/main" val="2390551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Welcome every one</a:t>
            </a:r>
          </a:p>
          <a:p>
            <a:r>
              <a:rPr lang="en-US" dirty="0">
                <a:cs typeface="Calibri"/>
              </a:rPr>
              <a:t>This talk is about a neutralization based algorithm to solve the problem of safe memory reclamation in concurrent data structures.</a:t>
            </a:r>
          </a:p>
          <a:p>
            <a:r>
              <a:rPr lang="en-US" dirty="0">
                <a:cs typeface="Calibri"/>
              </a:rPr>
              <a:t>This work is done in collaboration with Prof Trevor Brown and Prof Ali </a:t>
            </a:r>
            <a:r>
              <a:rPr lang="en-US" dirty="0" err="1">
                <a:cs typeface="Calibri"/>
              </a:rPr>
              <a:t>Mashtizadeh</a:t>
            </a:r>
            <a:r>
              <a:rPr lang="en-US" dirty="0">
                <a:cs typeface="Calibri"/>
              </a:rPr>
              <a:t>.</a:t>
            </a:r>
          </a:p>
        </p:txBody>
      </p:sp>
      <p:sp>
        <p:nvSpPr>
          <p:cNvPr id="4" name="Slide Number Placeholder 3"/>
          <p:cNvSpPr>
            <a:spLocks noGrp="1"/>
          </p:cNvSpPr>
          <p:nvPr>
            <p:ph type="sldNum" sz="quarter" idx="5"/>
          </p:nvPr>
        </p:nvSpPr>
        <p:spPr/>
        <p:txBody>
          <a:bodyPr/>
          <a:lstStyle/>
          <a:p>
            <a:fld id="{CBD2CD6E-5317-4308-A515-5ABF21BC7A46}" type="slidenum">
              <a:rPr lang="en-US"/>
              <a:t>1</a:t>
            </a:fld>
            <a:endParaRPr lang="en-US"/>
          </a:p>
        </p:txBody>
      </p:sp>
    </p:spTree>
    <p:extLst>
      <p:ext uri="{BB962C8B-B14F-4D97-AF65-F5344CB8AC3E}">
        <p14:creationId xmlns:p14="http://schemas.microsoft.com/office/powerpoint/2010/main" val="99642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After a thread accumulates enough number of records in its private buffer (depending on some threshold) it sends neutralization signal to other threads.</a:t>
            </a:r>
          </a:p>
          <a:p>
            <a:endParaRPr lang="en-US" dirty="0">
              <a:cs typeface="Calibri"/>
            </a:endParaRPr>
          </a:p>
          <a:p>
            <a:r>
              <a:rPr lang="en-US">
                <a:cs typeface="Calibri"/>
              </a:rPr>
              <a:t>When a thread recieves a neutralization signal:</a:t>
            </a:r>
            <a:endParaRPr lang="en-US" dirty="0">
              <a:cs typeface="Calibri"/>
            </a:endParaRPr>
          </a:p>
          <a:p>
            <a:r>
              <a:rPr lang="en-US">
                <a:cs typeface="Calibri"/>
              </a:rPr>
              <a:t>It could be in read phase of a data structure operation:</a:t>
            </a:r>
          </a:p>
          <a:p>
            <a:r>
              <a:rPr lang="en-US">
                <a:cs typeface="Calibri"/>
              </a:rPr>
              <a:t>In that case since it hasnot done any changes to underlying ds yet, it could safely restart yielding all private references to underlyingds (list in this case)</a:t>
            </a:r>
          </a:p>
          <a:p>
            <a:r>
              <a:rPr lang="en-US">
                <a:cs typeface="Calibri"/>
              </a:rPr>
              <a:t> In doing so T1 (reader) guarantees that it holds no pointers to retired records in it private buffer.</a:t>
            </a:r>
            <a:endParaRPr lang="en-US" dirty="0">
              <a:cs typeface="Calibri"/>
            </a:endParaRPr>
          </a:p>
          <a:p>
            <a:r>
              <a:rPr lang="en-US">
                <a:cs typeface="Calibri"/>
              </a:rPr>
              <a:t>Thus achieving a reader-reclaimer handshake where reclaimer inform readers befoire reclamaing and readers discard private shared memory references.</a:t>
            </a:r>
            <a:endParaRPr lang="en-US" dirty="0">
              <a:cs typeface="Calibri"/>
            </a:endParaRPr>
          </a:p>
          <a:p>
            <a:endParaRPr lang="en-US" dirty="0">
              <a:cs typeface="Calibri"/>
            </a:endParaRPr>
          </a:p>
          <a:p>
            <a:r>
              <a:rPr lang="en-US">
                <a:cs typeface="Calibri"/>
              </a:rPr>
              <a:t>Additionally, a thread cold be in write phase, where they would have alread reserved the records they would need to access in write phase. Thus threads in write phase could simply continue what they were doing upon recipt of a nz signal</a:t>
            </a:r>
          </a:p>
          <a:p>
            <a:r>
              <a:rPr lang="en-US">
                <a:cs typeface="Calibri"/>
              </a:rPr>
              <a:t>Essentially, writers guarantee that they will reserve records they would need in write phase and reclaimers intyurn guarantee that they will not reclaim anyreserved record  in their buffer.</a:t>
            </a:r>
            <a:endParaRPr lang="en-US" dirty="0">
              <a:cs typeface="Calibri"/>
            </a:endParaRPr>
          </a:p>
          <a:p>
            <a:endParaRPr lang="en-US" dirty="0">
              <a:cs typeface="Calibri"/>
            </a:endParaRPr>
          </a:p>
          <a:p>
            <a:r>
              <a:rPr lang="en-US" dirty="0">
                <a:cs typeface="Calibri"/>
              </a:rPr>
              <a:t>So, after a reclaimer I sdone sending signals to all the threads it is assured that no thread holds a reference to a record in its buffer or if it does then that record is actually reserved. Therefore a reclaimer could actually free all </a:t>
            </a:r>
            <a:r>
              <a:rPr lang="en-US" b="1" dirty="0">
                <a:cs typeface="Calibri"/>
              </a:rPr>
              <a:t>unreserved records</a:t>
            </a:r>
            <a:r>
              <a:rPr lang="en-US">
                <a:cs typeface="Calibri"/>
              </a:rPr>
              <a:t> in its buffer.</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BD2CD6E-5317-4308-A515-5ABF21BC7A46}" type="slidenum">
              <a:rPr lang="en-US"/>
              <a:t>11</a:t>
            </a:fld>
            <a:endParaRPr lang="en-US"/>
          </a:p>
        </p:txBody>
      </p:sp>
    </p:spTree>
    <p:extLst>
      <p:ext uri="{BB962C8B-B14F-4D97-AF65-F5344CB8AC3E}">
        <p14:creationId xmlns:p14="http://schemas.microsoft.com/office/powerpoint/2010/main" val="1490901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Observation in NBR:</a:t>
            </a:r>
          </a:p>
          <a:p>
            <a:r>
              <a:rPr lang="en-US" dirty="0">
                <a:cs typeface="Calibri"/>
              </a:rPr>
              <a:t>It appears that the neutralization signal broadcast by a single thread is enough for all threads to reclaim their own buffer. </a:t>
            </a:r>
          </a:p>
          <a:p>
            <a:r>
              <a:rPr lang="en-US" dirty="0">
                <a:cs typeface="Calibri"/>
              </a:rPr>
              <a:t>As shown in figure when a thread starts sending signals at t1 and by the time it finishes sending neutralization signal at t2. Every thread either looses pointers to records retired before t1 or must have reserved them.</a:t>
            </a:r>
          </a:p>
          <a:p>
            <a:r>
              <a:rPr lang="en-US" dirty="0">
                <a:cs typeface="Calibri"/>
              </a:rPr>
              <a:t>Thus all threads could piggyback on the quiescence enforced by this thread to reclaim their own buffers.</a:t>
            </a:r>
          </a:p>
          <a:p>
            <a:endParaRPr lang="en-US" dirty="0">
              <a:cs typeface="Calibri"/>
            </a:endParaRPr>
          </a:p>
          <a:p>
            <a:r>
              <a:rPr lang="en-US" dirty="0">
                <a:cs typeface="Calibri"/>
              </a:rPr>
              <a:t>Neutralization signal broadcast by one thread is enough for all other threads to reclaim their buffers.</a:t>
            </a:r>
            <a:endParaRPr lang="en-US" dirty="0"/>
          </a:p>
          <a:p>
            <a:endParaRPr lang="en-US">
              <a:cs typeface="Calibri"/>
            </a:endParaRPr>
          </a:p>
          <a:p>
            <a:r>
              <a:rPr lang="en-US" dirty="0">
                <a:cs typeface="Calibri"/>
              </a:rPr>
              <a:t>Adv: </a:t>
            </a:r>
          </a:p>
          <a:p>
            <a:r>
              <a:rPr lang="en-US" dirty="0">
                <a:cs typeface="Calibri"/>
              </a:rPr>
              <a:t>&gt; less cost of signal delivery</a:t>
            </a:r>
          </a:p>
          <a:p>
            <a:r>
              <a:rPr lang="en-US" dirty="0">
                <a:cs typeface="Calibri"/>
              </a:rPr>
              <a:t>&gt; low number of times readers </a:t>
            </a:r>
            <a:r>
              <a:rPr lang="en-US" dirty="0" err="1">
                <a:cs typeface="Calibri"/>
              </a:rPr>
              <a:t>wil</a:t>
            </a:r>
            <a:r>
              <a:rPr lang="en-US" dirty="0">
                <a:cs typeface="Calibri"/>
              </a:rPr>
              <a:t> have to discard their work in restarting their search.</a:t>
            </a:r>
          </a:p>
          <a:p>
            <a:endParaRPr lang="en-US">
              <a:cs typeface="Calibri"/>
            </a:endParaRPr>
          </a:p>
          <a:p>
            <a:r>
              <a:rPr lang="en-US" dirty="0">
                <a:cs typeface="Calibri"/>
              </a:rPr>
              <a:t>How?</a:t>
            </a:r>
          </a:p>
          <a:p>
            <a:endParaRPr lang="en-US">
              <a:cs typeface="Calibri"/>
            </a:endParaRPr>
          </a:p>
        </p:txBody>
      </p:sp>
      <p:sp>
        <p:nvSpPr>
          <p:cNvPr id="4" name="Slide Number Placeholder 3"/>
          <p:cNvSpPr>
            <a:spLocks noGrp="1"/>
          </p:cNvSpPr>
          <p:nvPr>
            <p:ph type="sldNum" sz="quarter" idx="5"/>
          </p:nvPr>
        </p:nvSpPr>
        <p:spPr/>
        <p:txBody>
          <a:bodyPr/>
          <a:lstStyle/>
          <a:p>
            <a:fld id="{CBD2CD6E-5317-4308-A515-5ABF21BC7A46}" type="slidenum">
              <a:rPr lang="en-US"/>
              <a:t>12</a:t>
            </a:fld>
            <a:endParaRPr lang="en-US"/>
          </a:p>
        </p:txBody>
      </p:sp>
    </p:spTree>
    <p:extLst>
      <p:ext uri="{BB962C8B-B14F-4D97-AF65-F5344CB8AC3E}">
        <p14:creationId xmlns:p14="http://schemas.microsoft.com/office/powerpoint/2010/main" val="636191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lead us to design NBR+ which is an optimization over the top of vanilla NBR .</a:t>
            </a:r>
          </a:p>
          <a:p>
            <a:endParaRPr lang="en-US" dirty="0">
              <a:cs typeface="Calibri"/>
            </a:endParaRPr>
          </a:p>
          <a:p>
            <a:r>
              <a:rPr lang="en-US" dirty="0">
                <a:cs typeface="Calibri"/>
              </a:rPr>
              <a:t>Each thread now maintains two thresholds lets say c1 and c2.</a:t>
            </a:r>
          </a:p>
          <a:p>
            <a:r>
              <a:rPr lang="en-US" dirty="0">
                <a:cs typeface="Calibri"/>
              </a:rPr>
              <a:t>Whenever a thread reaches c2 in its buffer its broadcasts signals as in plain NBR, additionally it maintains a SWMR timestamp variable which it increments twice. Once before it starts sending signals and once after it finishes sending signals.</a:t>
            </a:r>
          </a:p>
          <a:p>
            <a:endParaRPr lang="en-US" dirty="0">
              <a:cs typeface="Calibri"/>
            </a:endParaRPr>
          </a:p>
          <a:p>
            <a:r>
              <a:rPr lang="en-US" dirty="0">
                <a:cs typeface="Calibri"/>
              </a:rPr>
              <a:t>Other threads passively monitor these time stamps once they hit C1 and as soon as they realize that some thread has enforced quiescence they too piggyback and reclaim the records in its buffer retired before it started monitoring quiescence by other threads which is </a:t>
            </a:r>
            <a:r>
              <a:rPr lang="en-US" dirty="0" err="1">
                <a:cs typeface="Calibri"/>
              </a:rPr>
              <a:t>befopre</a:t>
            </a:r>
            <a:r>
              <a:rPr lang="en-US" dirty="0">
                <a:cs typeface="Calibri"/>
              </a:rPr>
              <a:t> t1.</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BD2CD6E-5317-4308-A515-5ABF21BC7A46}" type="slidenum">
              <a:rPr lang="en-US"/>
              <a:t>13</a:t>
            </a:fld>
            <a:endParaRPr lang="en-US"/>
          </a:p>
        </p:txBody>
      </p:sp>
    </p:spTree>
    <p:extLst>
      <p:ext uri="{BB962C8B-B14F-4D97-AF65-F5344CB8AC3E}">
        <p14:creationId xmlns:p14="http://schemas.microsoft.com/office/powerpoint/2010/main" val="3000763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We validate NBR+ by integrating it with </a:t>
            </a:r>
            <a:r>
              <a:rPr lang="en-US" dirty="0" err="1">
                <a:cs typeface="Calibri"/>
              </a:rPr>
              <a:t>bst</a:t>
            </a:r>
            <a:r>
              <a:rPr lang="en-US" dirty="0">
                <a:cs typeface="Calibri"/>
              </a:rPr>
              <a:t> </a:t>
            </a:r>
            <a:r>
              <a:rPr lang="en-US" dirty="0" err="1">
                <a:cs typeface="Calibri"/>
              </a:rPr>
              <a:t>ll</a:t>
            </a:r>
            <a:r>
              <a:rPr lang="en-US" dirty="0">
                <a:cs typeface="Calibri"/>
              </a:rPr>
              <a:t> ab tree and HM list on 4 socket machine with 192 threads.</a:t>
            </a:r>
          </a:p>
        </p:txBody>
      </p:sp>
      <p:sp>
        <p:nvSpPr>
          <p:cNvPr id="4" name="Slide Number Placeholder 3"/>
          <p:cNvSpPr>
            <a:spLocks noGrp="1"/>
          </p:cNvSpPr>
          <p:nvPr>
            <p:ph type="sldNum" sz="quarter" idx="5"/>
          </p:nvPr>
        </p:nvSpPr>
        <p:spPr/>
        <p:txBody>
          <a:bodyPr/>
          <a:lstStyle/>
          <a:p>
            <a:fld id="{CBD2CD6E-5317-4308-A515-5ABF21BC7A46}" type="slidenum">
              <a:rPr lang="en-US"/>
              <a:t>14</a:t>
            </a:fld>
            <a:endParaRPr lang="en-US"/>
          </a:p>
        </p:txBody>
      </p:sp>
    </p:spTree>
    <p:extLst>
      <p:ext uri="{BB962C8B-B14F-4D97-AF65-F5344CB8AC3E}">
        <p14:creationId xmlns:p14="http://schemas.microsoft.com/office/powerpoint/2010/main" val="1950767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this </a:t>
            </a:r>
            <a:r>
              <a:rPr lang="en-US" dirty="0" err="1">
                <a:cs typeface="Calibri"/>
              </a:rPr>
              <a:t>ext</a:t>
            </a:r>
            <a:r>
              <a:rPr lang="en-US" dirty="0">
                <a:cs typeface="Calibri"/>
              </a:rPr>
              <a:t> </a:t>
            </a:r>
            <a:r>
              <a:rPr lang="en-US" dirty="0" err="1">
                <a:cs typeface="Calibri"/>
              </a:rPr>
              <a:t>bst</a:t>
            </a:r>
            <a:r>
              <a:rPr lang="en-US" dirty="0">
                <a:cs typeface="Calibri"/>
              </a:rPr>
              <a:t> NBR+ is faster than best know EBR algo DEBRA in update intensive workloads and matches </a:t>
            </a:r>
            <a:r>
              <a:rPr lang="en-US" dirty="0" err="1">
                <a:cs typeface="Calibri"/>
              </a:rPr>
              <a:t>debra</a:t>
            </a:r>
            <a:r>
              <a:rPr lang="en-US" dirty="0">
                <a:cs typeface="Calibri"/>
              </a:rPr>
              <a:t> in middle and read-intensive workloads. And Beats all other SMRs across all workload types.</a:t>
            </a:r>
          </a:p>
          <a:p>
            <a:r>
              <a:rPr lang="en-US" dirty="0">
                <a:cs typeface="Calibri"/>
              </a:rPr>
              <a:t>Even under oversubscription NBR+ doesn't degrade much.</a:t>
            </a:r>
          </a:p>
          <a:p>
            <a:r>
              <a:rPr lang="en-US" dirty="0">
                <a:cs typeface="Calibri"/>
              </a:rPr>
              <a:t>One interesting observation is the point at which NBR+ crosses DEBRA, we think this is because </a:t>
            </a:r>
            <a:r>
              <a:rPr lang="en-US" dirty="0" err="1">
                <a:cs typeface="Calibri"/>
              </a:rPr>
              <a:t>ebr</a:t>
            </a:r>
            <a:r>
              <a:rPr lang="en-US" dirty="0">
                <a:cs typeface="Calibri"/>
              </a:rPr>
              <a:t> based algorithms are susceptible to delayed thread which increases as more </a:t>
            </a:r>
            <a:r>
              <a:rPr lang="en-US" dirty="0" err="1">
                <a:cs typeface="Calibri"/>
              </a:rPr>
              <a:t>numa</a:t>
            </a:r>
            <a:r>
              <a:rPr lang="en-US" dirty="0">
                <a:cs typeface="Calibri"/>
              </a:rPr>
              <a:t> nodes come into play at higher threads. This combined with hyperthreading this leads to accumulation of large number of records in thread's buffers which leads to a reclamation burst that bottlenecks the allocator.</a:t>
            </a:r>
          </a:p>
          <a:p>
            <a:r>
              <a:rPr lang="en-US" dirty="0">
                <a:cs typeface="Calibri"/>
              </a:rPr>
              <a:t>This phenomenon becomes severe with update intensive workloads leading to different cross over points at different workload types.</a:t>
            </a:r>
          </a:p>
        </p:txBody>
      </p:sp>
      <p:sp>
        <p:nvSpPr>
          <p:cNvPr id="4" name="Slide Number Placeholder 3"/>
          <p:cNvSpPr>
            <a:spLocks noGrp="1"/>
          </p:cNvSpPr>
          <p:nvPr>
            <p:ph type="sldNum" sz="quarter" idx="5"/>
          </p:nvPr>
        </p:nvSpPr>
        <p:spPr/>
        <p:txBody>
          <a:bodyPr/>
          <a:lstStyle/>
          <a:p>
            <a:fld id="{CBD2CD6E-5317-4308-A515-5ABF21BC7A46}" type="slidenum">
              <a:rPr lang="en-US"/>
              <a:t>15</a:t>
            </a:fld>
            <a:endParaRPr lang="en-US"/>
          </a:p>
        </p:txBody>
      </p:sp>
    </p:spTree>
    <p:extLst>
      <p:ext uri="{BB962C8B-B14F-4D97-AF65-F5344CB8AC3E}">
        <p14:creationId xmlns:p14="http://schemas.microsoft.com/office/powerpoint/2010/main" val="3312501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Say there some data structures where HP applies but NBR doesn't for example: Partially external AVL, Harris Michael list.</a:t>
            </a:r>
          </a:p>
          <a:p>
            <a:endParaRPr lang="en-US" dirty="0">
              <a:cs typeface="Calibri"/>
            </a:endParaRPr>
          </a:p>
          <a:p>
            <a:r>
              <a:rPr lang="en-US" dirty="0"/>
              <a:t>is as fast as fastest known EBR algorithm DEBRA.</a:t>
            </a:r>
            <a:endParaRPr lang="en-US" dirty="0">
              <a:cs typeface="Calibri"/>
            </a:endParaRPr>
          </a:p>
          <a:p>
            <a:endParaRPr lang="en-US" dirty="0">
              <a:cs typeface="Calibri"/>
            </a:endParaRPr>
          </a:p>
          <a:p>
            <a:r>
              <a:rPr lang="en-US" dirty="0"/>
              <a:t>performance doesn't drastically vary across workload types, subscription rates, data structures types, data  sizes.</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BD2CD6E-5317-4308-A515-5ABF21BC7A46}" type="slidenum">
              <a:rPr lang="en-US"/>
              <a:t>17</a:t>
            </a:fld>
            <a:endParaRPr lang="en-US"/>
          </a:p>
        </p:txBody>
      </p:sp>
    </p:spTree>
    <p:extLst>
      <p:ext uri="{BB962C8B-B14F-4D97-AF65-F5344CB8AC3E}">
        <p14:creationId xmlns:p14="http://schemas.microsoft.com/office/powerpoint/2010/main" val="51814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will briefly discuss what is Safe memory reclamation properties, then we will see categories existing SMRs fall into in regards with those properties and our motivation for the contribution of this work NBR.</a:t>
            </a:r>
          </a:p>
          <a:p>
            <a:r>
              <a:rPr lang="en-US" dirty="0">
                <a:cs typeface="Calibri"/>
              </a:rPr>
              <a:t>Then we will see some results followed by conclusion of our work.</a:t>
            </a:r>
          </a:p>
        </p:txBody>
      </p:sp>
      <p:sp>
        <p:nvSpPr>
          <p:cNvPr id="4" name="Slide Number Placeholder 3"/>
          <p:cNvSpPr>
            <a:spLocks noGrp="1"/>
          </p:cNvSpPr>
          <p:nvPr>
            <p:ph type="sldNum" sz="quarter" idx="5"/>
          </p:nvPr>
        </p:nvSpPr>
        <p:spPr/>
        <p:txBody>
          <a:bodyPr/>
          <a:lstStyle/>
          <a:p>
            <a:fld id="{CBD2CD6E-5317-4308-A515-5ABF21BC7A46}" type="slidenum">
              <a:rPr lang="en-US"/>
              <a:t>2</a:t>
            </a:fld>
            <a:endParaRPr lang="en-US"/>
          </a:p>
        </p:txBody>
      </p:sp>
    </p:spTree>
    <p:extLst>
      <p:ext uri="{BB962C8B-B14F-4D97-AF65-F5344CB8AC3E}">
        <p14:creationId xmlns:p14="http://schemas.microsoft.com/office/powerpoint/2010/main" val="258017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Problem of Safe memory reclamation boils down to the issue of use-after-free types of conflicts in concurrent data structures where a thread might access a concurrently freed shard memory address.</a:t>
            </a:r>
          </a:p>
          <a:p>
            <a:endParaRPr lang="en-US" dirty="0">
              <a:cs typeface="Calibri"/>
            </a:endParaRPr>
          </a:p>
          <a:p>
            <a:r>
              <a:rPr lang="en-US" dirty="0">
                <a:cs typeface="Calibri"/>
              </a:rPr>
              <a:t>For example, consider a simple linked list and two threads T1 and T2. Where T1 is executing find (n3) and T2 is deleting n2.</a:t>
            </a:r>
          </a:p>
          <a:p>
            <a:r>
              <a:rPr lang="en-US" dirty="0">
                <a:cs typeface="Calibri"/>
              </a:rPr>
              <a:t>T2 </a:t>
            </a:r>
            <a:r>
              <a:rPr lang="en-US" dirty="0" err="1">
                <a:cs typeface="Calibri"/>
              </a:rPr>
              <a:t>enroute</a:t>
            </a:r>
            <a:r>
              <a:rPr lang="en-US" dirty="0">
                <a:cs typeface="Calibri"/>
              </a:rPr>
              <a:t> n3 sleeps after reading a </a:t>
            </a:r>
            <a:r>
              <a:rPr lang="en-US" dirty="0" err="1">
                <a:cs typeface="Calibri"/>
              </a:rPr>
              <a:t>poionter</a:t>
            </a:r>
            <a:r>
              <a:rPr lang="en-US" dirty="0">
                <a:cs typeface="Calibri"/>
              </a:rPr>
              <a:t> to n2. Simultaneously T2 unlinks and frees n2.</a:t>
            </a:r>
          </a:p>
          <a:p>
            <a:r>
              <a:rPr lang="en-US" dirty="0">
                <a:cs typeface="Calibri"/>
              </a:rPr>
              <a:t>Now if T2 wakes up and tries to dereference the pointer to n2, it will crash.</a:t>
            </a:r>
          </a:p>
          <a:p>
            <a:r>
              <a:rPr lang="en-US" dirty="0">
                <a:cs typeface="Calibri"/>
              </a:rPr>
              <a:t>Set of algorithms which solve this problem of concurrent memory reclamation are safe memory reclamation algorithms.</a:t>
            </a:r>
          </a:p>
        </p:txBody>
      </p:sp>
      <p:sp>
        <p:nvSpPr>
          <p:cNvPr id="4" name="Slide Number Placeholder 3"/>
          <p:cNvSpPr>
            <a:spLocks noGrp="1"/>
          </p:cNvSpPr>
          <p:nvPr>
            <p:ph type="sldNum" sz="quarter" idx="5"/>
          </p:nvPr>
        </p:nvSpPr>
        <p:spPr/>
        <p:txBody>
          <a:bodyPr/>
          <a:lstStyle/>
          <a:p>
            <a:fld id="{CBD2CD6E-5317-4308-A515-5ABF21BC7A46}" type="slidenum">
              <a:rPr lang="en-US"/>
              <a:t>3</a:t>
            </a:fld>
            <a:endParaRPr lang="en-US"/>
          </a:p>
        </p:txBody>
      </p:sp>
    </p:spTree>
    <p:extLst>
      <p:ext uri="{BB962C8B-B14F-4D97-AF65-F5344CB8AC3E}">
        <p14:creationId xmlns:p14="http://schemas.microsoft.com/office/powerpoint/2010/main" val="174294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These safe memory reclamation algorithms should have certain desirable properties. Namely</a:t>
            </a:r>
          </a:p>
          <a:p>
            <a:r>
              <a:rPr lang="en-US" dirty="0">
                <a:cs typeface="Calibri"/>
              </a:rPr>
              <a:t>They should have high throughput (or should have less overhead for underlying ds), should bound garbage to maintain progress properties of underlying ds.</a:t>
            </a:r>
          </a:p>
          <a:p>
            <a:r>
              <a:rPr lang="en-US" dirty="0">
                <a:cs typeface="Calibri"/>
              </a:rPr>
              <a:t>An </a:t>
            </a:r>
            <a:r>
              <a:rPr lang="en-US" dirty="0" err="1">
                <a:cs typeface="Calibri" panose="020F0502020204030204"/>
              </a:rPr>
              <a:t>smr</a:t>
            </a:r>
            <a:r>
              <a:rPr lang="en-US" dirty="0">
                <a:cs typeface="Calibri" panose="020F0502020204030204"/>
              </a:rPr>
              <a:t> algo could be widely adapted if it doesn't involve intrusive changes to code and build </a:t>
            </a:r>
            <a:r>
              <a:rPr lang="en-US" dirty="0" err="1">
                <a:cs typeface="Calibri" panose="020F0502020204030204"/>
              </a:rPr>
              <a:t>environemnet</a:t>
            </a:r>
            <a:r>
              <a:rPr lang="en-US" dirty="0">
                <a:cs typeface="Calibri" panose="020F0502020204030204"/>
              </a:rPr>
              <a:t> or special primitives or compiler support.</a:t>
            </a:r>
          </a:p>
          <a:p>
            <a:r>
              <a:rPr lang="en-US" dirty="0">
                <a:cs typeface="Calibri" panose="020F0502020204030204"/>
              </a:rPr>
              <a:t>Their performance should not drastically wary across different workload types, subscription rates, ds types and their sizes.</a:t>
            </a:r>
          </a:p>
          <a:p>
            <a:endParaRPr lang="en-US" dirty="0">
              <a:cs typeface="Calibri" panose="020F0502020204030204"/>
            </a:endParaRPr>
          </a:p>
          <a:p>
            <a:r>
              <a:rPr lang="en-US" dirty="0">
                <a:cs typeface="Calibri" panose="020F0502020204030204"/>
              </a:rPr>
              <a:t>Last but not least it is important that a SMR algo is widely applicable to as many ds as possible.</a:t>
            </a:r>
          </a:p>
        </p:txBody>
      </p:sp>
      <p:sp>
        <p:nvSpPr>
          <p:cNvPr id="4" name="Slide Number Placeholder 3"/>
          <p:cNvSpPr>
            <a:spLocks noGrp="1"/>
          </p:cNvSpPr>
          <p:nvPr>
            <p:ph type="sldNum" sz="quarter" idx="5"/>
          </p:nvPr>
        </p:nvSpPr>
        <p:spPr/>
        <p:txBody>
          <a:bodyPr/>
          <a:lstStyle/>
          <a:p>
            <a:fld id="{CBD2CD6E-5317-4308-A515-5ABF21BC7A46}" type="slidenum">
              <a:rPr lang="en-US"/>
              <a:t>4</a:t>
            </a:fld>
            <a:endParaRPr lang="en-US"/>
          </a:p>
        </p:txBody>
      </p:sp>
    </p:spTree>
    <p:extLst>
      <p:ext uri="{BB962C8B-B14F-4D97-AF65-F5344CB8AC3E}">
        <p14:creationId xmlns:p14="http://schemas.microsoft.com/office/powerpoint/2010/main" val="52658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Current SMR algos could roughly be </a:t>
            </a:r>
            <a:r>
              <a:rPr lang="en-US" dirty="0" err="1">
                <a:cs typeface="Calibri"/>
              </a:rPr>
              <a:t>categorised</a:t>
            </a:r>
            <a:r>
              <a:rPr lang="en-US" dirty="0">
                <a:cs typeface="Calibri"/>
              </a:rPr>
              <a:t> into </a:t>
            </a:r>
            <a:r>
              <a:rPr lang="en-US" dirty="0" err="1">
                <a:cs typeface="Calibri"/>
              </a:rPr>
              <a:t>RCBRm</a:t>
            </a:r>
            <a:r>
              <a:rPr lang="en-US" dirty="0">
                <a:cs typeface="Calibri"/>
              </a:rPr>
              <a:t> HPBR and EBR.</a:t>
            </a:r>
          </a:p>
          <a:p>
            <a:r>
              <a:rPr lang="en-US" dirty="0">
                <a:cs typeface="Calibri"/>
              </a:rPr>
              <a:t>RCBR involves incrementing and decrementing a per record counter to ensure use-after free conflicts are </a:t>
            </a:r>
            <a:r>
              <a:rPr lang="en-US" dirty="0" err="1">
                <a:cs typeface="Calibri"/>
              </a:rPr>
              <a:t>resol;ved</a:t>
            </a:r>
            <a:r>
              <a:rPr lang="en-US" dirty="0">
                <a:cs typeface="Calibri"/>
              </a:rPr>
              <a:t>. This </a:t>
            </a:r>
            <a:r>
              <a:rPr lang="en-US" dirty="0" err="1">
                <a:cs typeface="Calibri"/>
              </a:rPr>
              <a:t>incurrs</a:t>
            </a:r>
            <a:r>
              <a:rPr lang="en-US" dirty="0">
                <a:cs typeface="Calibri"/>
              </a:rPr>
              <a:t> overhead for read only operations as well. And it has conditionally bounded garbage as in case of cycles in garbage the amount of garbage may increase </a:t>
            </a:r>
            <a:r>
              <a:rPr lang="en-US" dirty="0" err="1">
                <a:cs typeface="Calibri"/>
              </a:rPr>
              <a:t>indefintely</a:t>
            </a:r>
            <a:r>
              <a:rPr lang="en-US" dirty="0">
                <a:cs typeface="Calibri"/>
              </a:rPr>
              <a:t>.</a:t>
            </a:r>
          </a:p>
          <a:p>
            <a:endParaRPr lang="en-US" dirty="0">
              <a:cs typeface="Calibri"/>
            </a:endParaRPr>
          </a:p>
          <a:p>
            <a:r>
              <a:rPr lang="en-US" dirty="0">
                <a:cs typeface="Calibri"/>
              </a:rPr>
              <a:t>HPBR on the other hand bound the amount of </a:t>
            </a:r>
            <a:r>
              <a:rPr lang="en-US" dirty="0" err="1">
                <a:cs typeface="Calibri"/>
              </a:rPr>
              <a:t>unreclamed</a:t>
            </a:r>
            <a:r>
              <a:rPr lang="en-US" dirty="0">
                <a:cs typeface="Calibri"/>
              </a:rPr>
              <a:t> records and involves reservation/</a:t>
            </a:r>
            <a:r>
              <a:rPr lang="en-US" dirty="0" err="1">
                <a:cs typeface="Calibri"/>
              </a:rPr>
              <a:t>unreservation</a:t>
            </a:r>
            <a:r>
              <a:rPr lang="en-US" dirty="0">
                <a:cs typeface="Calibri"/>
              </a:rPr>
              <a:t> of accesses pointers to resolve </a:t>
            </a:r>
            <a:r>
              <a:rPr lang="en-US" dirty="0" err="1">
                <a:cs typeface="Calibri"/>
              </a:rPr>
              <a:t>uase</a:t>
            </a:r>
            <a:r>
              <a:rPr lang="en-US" dirty="0">
                <a:cs typeface="Calibri"/>
              </a:rPr>
              <a:t>-after-free conflicts. This mechanism of </a:t>
            </a:r>
            <a:r>
              <a:rPr lang="en-US" dirty="0" err="1">
                <a:cs typeface="Calibri"/>
              </a:rPr>
              <a:t>preotection</a:t>
            </a:r>
            <a:r>
              <a:rPr lang="en-US" dirty="0">
                <a:cs typeface="Calibri"/>
              </a:rPr>
              <a:t> of accessed records again incurs </a:t>
            </a:r>
            <a:r>
              <a:rPr lang="en-US" dirty="0" err="1">
                <a:cs typeface="Calibri"/>
              </a:rPr>
              <a:t>ovehead</a:t>
            </a:r>
            <a:r>
              <a:rPr lang="en-US" dirty="0">
                <a:cs typeface="Calibri"/>
              </a:rPr>
              <a:t> for read operations.</a:t>
            </a:r>
          </a:p>
          <a:p>
            <a:endParaRPr lang="en-US" dirty="0">
              <a:cs typeface="Calibri"/>
            </a:endParaRPr>
          </a:p>
          <a:p>
            <a:r>
              <a:rPr lang="en-US" dirty="0">
                <a:cs typeface="Calibri"/>
              </a:rPr>
              <a:t>On the contrary EBR is faster as it doesn't have per read overhead as in the other two but it suffers the issue of unbounded garbage. Which makes it useless for lock free data structures.</a:t>
            </a:r>
          </a:p>
          <a:p>
            <a:endParaRPr lang="en-US" dirty="0">
              <a:cs typeface="Calibri"/>
            </a:endParaRPr>
          </a:p>
          <a:p>
            <a:endParaRPr lang="en-US" dirty="0">
              <a:cs typeface="Calibri"/>
            </a:endParaRPr>
          </a:p>
          <a:p>
            <a:r>
              <a:rPr lang="en-US" dirty="0">
                <a:cs typeface="Calibri"/>
              </a:rPr>
              <a:t>Additionally, in regards with</a:t>
            </a:r>
          </a:p>
          <a:p>
            <a:r>
              <a:rPr lang="en-US" dirty="0">
                <a:cs typeface="Calibri"/>
              </a:rPr>
              <a:t>CONSISTENCY: EBR is susceptible to delayed threads which could lead to accumulation of retired records which when freed together could bottleneck the underlying allocator. Leading to inconsistency in performance.</a:t>
            </a:r>
            <a:br>
              <a:rPr lang="en-US" dirty="0">
                <a:cs typeface="+mn-lt"/>
              </a:rPr>
            </a:br>
            <a:endParaRPr lang="en-US" dirty="0">
              <a:cs typeface="Calibri"/>
            </a:endParaRPr>
          </a:p>
          <a:p>
            <a:r>
              <a:rPr lang="en-US" dirty="0">
                <a:cs typeface="Calibri"/>
              </a:rPr>
              <a:t>USABILITY: Though having bounded garbage HP are difficult to use: reasoning about when a node is definitely reachable from the root is difficult for many ds and requires significant programming effort.</a:t>
            </a:r>
          </a:p>
          <a:p>
            <a:endParaRPr lang="en-US" dirty="0">
              <a:cs typeface="Calibri"/>
            </a:endParaRPr>
          </a:p>
          <a:p>
            <a:r>
              <a:rPr lang="en-US" dirty="0">
                <a:cs typeface="Calibri"/>
              </a:rPr>
              <a:t>Finally, HP is not applicable to many data structures where </a:t>
            </a:r>
            <a:r>
              <a:rPr lang="en-US" dirty="0" err="1">
                <a:cs typeface="Calibri"/>
              </a:rPr>
              <a:t>traveral</a:t>
            </a:r>
            <a:r>
              <a:rPr lang="en-US" dirty="0">
                <a:cs typeface="Calibri"/>
              </a:rPr>
              <a:t> of sequence of marked or logically deleted node is possible. As discussed in previous papers for example Brown's DEBRA.</a:t>
            </a:r>
          </a:p>
          <a:p>
            <a:r>
              <a:rPr lang="en-US" dirty="0">
                <a:cs typeface="Calibri"/>
              </a:rPr>
              <a:t>A few notable examples include  NM tree, brown interpolation search tree </a:t>
            </a:r>
            <a:r>
              <a:rPr lang="en-US" dirty="0" err="1">
                <a:cs typeface="Calibri"/>
              </a:rPr>
              <a:t>lazylist</a:t>
            </a:r>
            <a:r>
              <a:rPr lang="en-US" dirty="0">
                <a:cs typeface="Calibri"/>
              </a:rPr>
              <a:t> etc....</a:t>
            </a:r>
          </a:p>
        </p:txBody>
      </p:sp>
      <p:sp>
        <p:nvSpPr>
          <p:cNvPr id="4" name="Slide Number Placeholder 3"/>
          <p:cNvSpPr>
            <a:spLocks noGrp="1"/>
          </p:cNvSpPr>
          <p:nvPr>
            <p:ph type="sldNum" sz="quarter" idx="5"/>
          </p:nvPr>
        </p:nvSpPr>
        <p:spPr/>
        <p:txBody>
          <a:bodyPr/>
          <a:lstStyle/>
          <a:p>
            <a:fld id="{CBD2CD6E-5317-4308-A515-5ABF21BC7A46}" type="slidenum">
              <a:rPr lang="en-US"/>
              <a:t>5</a:t>
            </a:fld>
            <a:endParaRPr lang="en-US"/>
          </a:p>
        </p:txBody>
      </p:sp>
    </p:spTree>
    <p:extLst>
      <p:ext uri="{BB962C8B-B14F-4D97-AF65-F5344CB8AC3E}">
        <p14:creationId xmlns:p14="http://schemas.microsoft.com/office/powerpoint/2010/main" val="159672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HP does not apply to many ds like lazylist, external BST's of faith etal, natarajan and Mittal as its hard to argue about the reachability of nodes from root to reserve a pointer to a node thatis being read.</a:t>
            </a:r>
          </a:p>
        </p:txBody>
      </p:sp>
      <p:sp>
        <p:nvSpPr>
          <p:cNvPr id="4" name="Slide Number Placeholder 3"/>
          <p:cNvSpPr>
            <a:spLocks noGrp="1"/>
          </p:cNvSpPr>
          <p:nvPr>
            <p:ph type="sldNum" sz="quarter" idx="5"/>
          </p:nvPr>
        </p:nvSpPr>
        <p:spPr/>
        <p:txBody>
          <a:bodyPr/>
          <a:lstStyle/>
          <a:p>
            <a:fld id="{CBD2CD6E-5317-4308-A515-5ABF21BC7A46}" type="slidenum">
              <a:rPr lang="en-US"/>
              <a:t>6</a:t>
            </a:fld>
            <a:endParaRPr lang="en-US"/>
          </a:p>
        </p:txBody>
      </p:sp>
    </p:spTree>
    <p:extLst>
      <p:ext uri="{BB962C8B-B14F-4D97-AF65-F5344CB8AC3E}">
        <p14:creationId xmlns:p14="http://schemas.microsoft.com/office/powerpoint/2010/main" val="1621913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 really our ambition is to design a SMR algorithm which bounds garbage and yet is as fast as any EBR algorithm. Additionally it should be easy to use and apply to as many data structures as possible.</a:t>
            </a:r>
            <a:br>
              <a:rPr lang="en-US">
                <a:cs typeface="+mn-lt"/>
              </a:rPr>
            </a:br>
            <a:r>
              <a:rPr lang="en-US">
                <a:cs typeface="Calibri"/>
              </a:rPr>
              <a:t>Thus our war cry is to design such a SMR algorithm.</a:t>
            </a:r>
          </a:p>
        </p:txBody>
      </p:sp>
      <p:sp>
        <p:nvSpPr>
          <p:cNvPr id="4" name="Slide Number Placeholder 3"/>
          <p:cNvSpPr>
            <a:spLocks noGrp="1"/>
          </p:cNvSpPr>
          <p:nvPr>
            <p:ph type="sldNum" sz="quarter" idx="5"/>
          </p:nvPr>
        </p:nvSpPr>
        <p:spPr/>
        <p:txBody>
          <a:bodyPr/>
          <a:lstStyle/>
          <a:p>
            <a:fld id="{CBD2CD6E-5317-4308-A515-5ABF21BC7A46}" type="slidenum">
              <a:rPr lang="en-US"/>
              <a:t>8</a:t>
            </a:fld>
            <a:endParaRPr lang="en-US"/>
          </a:p>
        </p:txBody>
      </p:sp>
    </p:spTree>
    <p:extLst>
      <p:ext uri="{BB962C8B-B14F-4D97-AF65-F5344CB8AC3E}">
        <p14:creationId xmlns:p14="http://schemas.microsoft.com/office/powerpoint/2010/main" val="839235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NBR alternatively achieves bounded garbage and is as fast as EBR. It does so without requiring synchronization at every shared memory read unlike HP and RCBR.</a:t>
            </a:r>
            <a:endParaRPr lang="en-US"/>
          </a:p>
          <a:p>
            <a:r>
              <a:rPr lang="en-US">
                <a:cs typeface="Calibri"/>
              </a:rPr>
              <a:t>It does so by enforcing quiescence across threads.</a:t>
            </a:r>
          </a:p>
          <a:p>
            <a:endParaRPr lang="en-US">
              <a:cs typeface="Calibri"/>
            </a:endParaRPr>
          </a:p>
          <a:p>
            <a:r>
              <a:rPr lang="en-US">
                <a:cs typeface="Calibri"/>
              </a:rPr>
              <a:t>Intuitively it does so by : explain second chart.</a:t>
            </a:r>
          </a:p>
        </p:txBody>
      </p:sp>
      <p:sp>
        <p:nvSpPr>
          <p:cNvPr id="4" name="Slide Number Placeholder 3"/>
          <p:cNvSpPr>
            <a:spLocks noGrp="1"/>
          </p:cNvSpPr>
          <p:nvPr>
            <p:ph type="sldNum" sz="quarter" idx="5"/>
          </p:nvPr>
        </p:nvSpPr>
        <p:spPr/>
        <p:txBody>
          <a:bodyPr/>
          <a:lstStyle/>
          <a:p>
            <a:fld id="{CBD2CD6E-5317-4308-A515-5ABF21BC7A46}" type="slidenum">
              <a:rPr lang="en-US"/>
              <a:t>9</a:t>
            </a:fld>
            <a:endParaRPr lang="en-US"/>
          </a:p>
        </p:txBody>
      </p:sp>
    </p:spTree>
    <p:extLst>
      <p:ext uri="{BB962C8B-B14F-4D97-AF65-F5344CB8AC3E}">
        <p14:creationId xmlns:p14="http://schemas.microsoft.com/office/powerpoint/2010/main" val="451128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requires NBR to assume that DS operations consist of two broad phases:</a:t>
            </a:r>
          </a:p>
          <a:p>
            <a:r>
              <a:rPr lang="en-US"/>
              <a:t>first where a thread only reads the underlying shared records and thus could be safely restarted without impacting correctness. </a:t>
            </a:r>
          </a:p>
          <a:p>
            <a:r>
              <a:rPr lang="en-US"/>
              <a:t>And second optional phase where a thread could be modifying the underlying ds.</a:t>
            </a:r>
          </a:p>
          <a:p>
            <a:endParaRPr lang="en-US"/>
          </a:p>
          <a:p>
            <a:r>
              <a:rPr lang="en-US"/>
              <a:t>For example, in a lzylist a long search phase is followed  by a updates at target nodes. NBR terms them as read-phase and write phase.</a:t>
            </a:r>
            <a:endParaRPr lang="en-US">
              <a:cs typeface="Calibri"/>
            </a:endParaRPr>
          </a:p>
          <a:p>
            <a:r>
              <a:rPr lang="en-US">
                <a:cs typeface="Calibri"/>
              </a:rPr>
              <a:t>At read phase a thread could discard pointers to underlying data structure at any time and restart.</a:t>
            </a:r>
          </a:p>
          <a:p>
            <a:r>
              <a:rPr lang="en-US">
                <a:cs typeface="Calibri"/>
              </a:rPr>
              <a:t>At write phase, a thread may not be able to discard its pointer as it might be in middle of a update. So, it reserves the records needed in write before entering the write phase at the coneptual reservation phase...</a:t>
            </a:r>
            <a:br>
              <a:rPr lang="en-US">
                <a:cs typeface="+mn-lt"/>
              </a:rPr>
            </a:br>
            <a:r>
              <a:rPr lang="en-US">
                <a:cs typeface="Calibri"/>
              </a:rPr>
              <a:t>This requires that set of records needed in write phase should be known beforehand.  --- assumption2 animation.</a:t>
            </a:r>
          </a:p>
          <a:p>
            <a:endParaRPr lang="en-US"/>
          </a:p>
        </p:txBody>
      </p:sp>
      <p:sp>
        <p:nvSpPr>
          <p:cNvPr id="4" name="Slide Number Placeholder 3"/>
          <p:cNvSpPr>
            <a:spLocks noGrp="1"/>
          </p:cNvSpPr>
          <p:nvPr>
            <p:ph type="sldNum" sz="quarter" idx="5"/>
          </p:nvPr>
        </p:nvSpPr>
        <p:spPr/>
        <p:txBody>
          <a:bodyPr/>
          <a:lstStyle/>
          <a:p>
            <a:fld id="{CBD2CD6E-5317-4308-A515-5ABF21BC7A46}" type="slidenum">
              <a:rPr lang="en-US"/>
              <a:t>10</a:t>
            </a:fld>
            <a:endParaRPr lang="en-US"/>
          </a:p>
        </p:txBody>
      </p:sp>
    </p:spTree>
    <p:extLst>
      <p:ext uri="{BB962C8B-B14F-4D97-AF65-F5344CB8AC3E}">
        <p14:creationId xmlns:p14="http://schemas.microsoft.com/office/powerpoint/2010/main" val="2543185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2/4/2021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2/4/2021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25.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effectLst>
                  <a:glow rad="38100">
                    <a:prstClr val="black">
                      <a:lumMod val="65000"/>
                      <a:lumOff val="35000"/>
                      <a:alpha val="50000"/>
                    </a:prstClr>
                  </a:glow>
                  <a:outerShdw blurRad="28575" dist="31750" dir="13200000" algn="tl" rotWithShape="0">
                    <a:srgbClr val="000000">
                      <a:alpha val="25000"/>
                    </a:srgbClr>
                  </a:outerShdw>
                </a:effectLst>
              </a:rPr>
              <a:t>Neutralization Based Reclamation</a:t>
            </a:r>
            <a:endParaRPr lang="en-US"/>
          </a:p>
        </p:txBody>
      </p:sp>
      <p:sp>
        <p:nvSpPr>
          <p:cNvPr id="3" name="Subtitle 2"/>
          <p:cNvSpPr>
            <a:spLocks noGrp="1"/>
          </p:cNvSpPr>
          <p:nvPr>
            <p:ph type="subTitle" idx="1"/>
          </p:nvPr>
        </p:nvSpPr>
        <p:spPr/>
        <p:txBody>
          <a:bodyPr/>
          <a:lstStyle/>
          <a:p>
            <a:r>
              <a:rPr lang="en-US" u="sng" dirty="0">
                <a:effectLst>
                  <a:glow rad="38100">
                    <a:prstClr val="black">
                      <a:lumMod val="50000"/>
                      <a:lumOff val="50000"/>
                      <a:alpha val="20000"/>
                    </a:prstClr>
                  </a:glow>
                  <a:outerShdw blurRad="44450" dist="12700" dir="13860000" algn="tl" rotWithShape="0">
                    <a:srgbClr val="000000">
                      <a:alpha val="20000"/>
                    </a:srgbClr>
                  </a:outerShdw>
                </a:effectLst>
              </a:rPr>
              <a:t>Ajay Singh</a:t>
            </a:r>
            <a:r>
              <a:rPr lang="en-US" dirty="0">
                <a:effectLst>
                  <a:glow rad="38100">
                    <a:prstClr val="black">
                      <a:lumMod val="50000"/>
                      <a:lumOff val="50000"/>
                      <a:alpha val="20000"/>
                    </a:prstClr>
                  </a:glow>
                  <a:outerShdw blurRad="44450" dist="12700" dir="13860000" algn="tl" rotWithShape="0">
                    <a:srgbClr val="000000">
                      <a:alpha val="20000"/>
                    </a:srgbClr>
                  </a:outerShdw>
                </a:effectLst>
              </a:rPr>
              <a:t>, Trevor Brown and Ali </a:t>
            </a:r>
            <a:r>
              <a:rPr lang="en-US" dirty="0" err="1">
                <a:effectLst>
                  <a:glow rad="38100">
                    <a:prstClr val="black">
                      <a:lumMod val="50000"/>
                      <a:lumOff val="50000"/>
                      <a:alpha val="20000"/>
                    </a:prstClr>
                  </a:glow>
                  <a:outerShdw blurRad="44450" dist="12700" dir="13860000" algn="tl" rotWithShape="0">
                    <a:srgbClr val="000000">
                      <a:alpha val="20000"/>
                    </a:srgbClr>
                  </a:outerShdw>
                </a:effectLst>
              </a:rPr>
              <a:t>Mashtizadeh</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(Multicore Lab, University of Waterloo)</a:t>
            </a:r>
          </a:p>
        </p:txBody>
      </p:sp>
    </p:spTree>
    <p:extLst>
      <p:ext uri="{BB962C8B-B14F-4D97-AF65-F5344CB8AC3E}">
        <p14:creationId xmlns:p14="http://schemas.microsoft.com/office/powerpoint/2010/main" val="2979223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4F81-1F4C-4563-A39B-EAA2CA5870F1}"/>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AssumptionS:</a:t>
            </a:r>
            <a:endParaRPr lang="en-US"/>
          </a:p>
        </p:txBody>
      </p:sp>
      <p:pic>
        <p:nvPicPr>
          <p:cNvPr id="31" name="Picture 31" descr="Text&#10;&#10;Description automatically generated">
            <a:extLst>
              <a:ext uri="{FF2B5EF4-FFF2-40B4-BE49-F238E27FC236}">
                <a16:creationId xmlns:a16="http://schemas.microsoft.com/office/drawing/2014/main" id="{D01989FA-63BE-4CE0-8409-A0A0240A7A61}"/>
              </a:ext>
            </a:extLst>
          </p:cNvPr>
          <p:cNvPicPr>
            <a:picLocks noChangeAspect="1"/>
          </p:cNvPicPr>
          <p:nvPr/>
        </p:nvPicPr>
        <p:blipFill>
          <a:blip r:embed="rId3"/>
          <a:stretch>
            <a:fillRect/>
          </a:stretch>
        </p:blipFill>
        <p:spPr>
          <a:xfrm>
            <a:off x="1140178" y="2452320"/>
            <a:ext cx="2743200" cy="3458547"/>
          </a:xfrm>
          <a:prstGeom prst="rect">
            <a:avLst/>
          </a:prstGeom>
        </p:spPr>
      </p:pic>
      <p:grpSp>
        <p:nvGrpSpPr>
          <p:cNvPr id="8" name="Group 7">
            <a:extLst>
              <a:ext uri="{FF2B5EF4-FFF2-40B4-BE49-F238E27FC236}">
                <a16:creationId xmlns:a16="http://schemas.microsoft.com/office/drawing/2014/main" id="{F63B2653-16E0-477A-A70E-36A24ED34706}"/>
              </a:ext>
            </a:extLst>
          </p:cNvPr>
          <p:cNvGrpSpPr/>
          <p:nvPr/>
        </p:nvGrpSpPr>
        <p:grpSpPr>
          <a:xfrm>
            <a:off x="1267884" y="2419471"/>
            <a:ext cx="5455118" cy="3337508"/>
            <a:chOff x="1267884" y="2419471"/>
            <a:chExt cx="5455118" cy="3337508"/>
          </a:xfrm>
        </p:grpSpPr>
        <p:grpSp>
          <p:nvGrpSpPr>
            <p:cNvPr id="5" name="Group 4">
              <a:extLst>
                <a:ext uri="{FF2B5EF4-FFF2-40B4-BE49-F238E27FC236}">
                  <a16:creationId xmlns:a16="http://schemas.microsoft.com/office/drawing/2014/main" id="{FD0BEB54-9B2C-4ADA-9B69-8A1E963E8B2C}"/>
                </a:ext>
              </a:extLst>
            </p:cNvPr>
            <p:cNvGrpSpPr/>
            <p:nvPr/>
          </p:nvGrpSpPr>
          <p:grpSpPr>
            <a:xfrm>
              <a:off x="1267884" y="2419471"/>
              <a:ext cx="5455118" cy="1633004"/>
              <a:chOff x="1267884" y="2419471"/>
              <a:chExt cx="5455118" cy="1633004"/>
            </a:xfrm>
          </p:grpSpPr>
          <p:sp>
            <p:nvSpPr>
              <p:cNvPr id="34" name="Rectangle 33">
                <a:extLst>
                  <a:ext uri="{FF2B5EF4-FFF2-40B4-BE49-F238E27FC236}">
                    <a16:creationId xmlns:a16="http://schemas.microsoft.com/office/drawing/2014/main" id="{800D16E5-2454-4DB3-8579-29536BED2E21}"/>
                  </a:ext>
                </a:extLst>
              </p:cNvPr>
              <p:cNvSpPr/>
              <p:nvPr/>
            </p:nvSpPr>
            <p:spPr>
              <a:xfrm>
                <a:off x="1267884" y="2782476"/>
                <a:ext cx="2497666" cy="126999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llout: Line 35">
                <a:extLst>
                  <a:ext uri="{FF2B5EF4-FFF2-40B4-BE49-F238E27FC236}">
                    <a16:creationId xmlns:a16="http://schemas.microsoft.com/office/drawing/2014/main" id="{33D3BD41-C03F-4C10-BD24-B682C69E184A}"/>
                  </a:ext>
                </a:extLst>
              </p:cNvPr>
              <p:cNvSpPr/>
              <p:nvPr/>
            </p:nvSpPr>
            <p:spPr>
              <a:xfrm>
                <a:off x="4460522" y="2419471"/>
                <a:ext cx="2262480" cy="324556"/>
              </a:xfrm>
              <a:prstGeom prst="borderCallout1">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Read-phase:</a:t>
                </a:r>
              </a:p>
            </p:txBody>
          </p:sp>
        </p:grpSp>
        <p:grpSp>
          <p:nvGrpSpPr>
            <p:cNvPr id="6" name="Group 5">
              <a:extLst>
                <a:ext uri="{FF2B5EF4-FFF2-40B4-BE49-F238E27FC236}">
                  <a16:creationId xmlns:a16="http://schemas.microsoft.com/office/drawing/2014/main" id="{F0B5B99F-AA3E-414A-B9BF-A4CB662E6368}"/>
                </a:ext>
              </a:extLst>
            </p:cNvPr>
            <p:cNvGrpSpPr/>
            <p:nvPr/>
          </p:nvGrpSpPr>
          <p:grpSpPr>
            <a:xfrm>
              <a:off x="1269648" y="4411721"/>
              <a:ext cx="5453353" cy="1345258"/>
              <a:chOff x="1269648" y="4411721"/>
              <a:chExt cx="5453353" cy="1345258"/>
            </a:xfrm>
          </p:grpSpPr>
          <p:sp>
            <p:nvSpPr>
              <p:cNvPr id="35" name="Rectangle 34">
                <a:extLst>
                  <a:ext uri="{FF2B5EF4-FFF2-40B4-BE49-F238E27FC236}">
                    <a16:creationId xmlns:a16="http://schemas.microsoft.com/office/drawing/2014/main" id="{FFB46933-2804-43EA-80BA-AEE77C54B86D}"/>
                  </a:ext>
                </a:extLst>
              </p:cNvPr>
              <p:cNvSpPr/>
              <p:nvPr/>
            </p:nvSpPr>
            <p:spPr>
              <a:xfrm>
                <a:off x="1269648" y="4411721"/>
                <a:ext cx="2554109" cy="134525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allout: Line 37">
                <a:extLst>
                  <a:ext uri="{FF2B5EF4-FFF2-40B4-BE49-F238E27FC236}">
                    <a16:creationId xmlns:a16="http://schemas.microsoft.com/office/drawing/2014/main" id="{7BA3D65A-8272-4834-837D-E95B7FA35296}"/>
                  </a:ext>
                </a:extLst>
              </p:cNvPr>
              <p:cNvSpPr/>
              <p:nvPr/>
            </p:nvSpPr>
            <p:spPr>
              <a:xfrm>
                <a:off x="4465225" y="5387509"/>
                <a:ext cx="2257776" cy="324556"/>
              </a:xfrm>
              <a:prstGeom prst="borderCallout1">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t>write-phase</a:t>
                </a:r>
              </a:p>
            </p:txBody>
          </p:sp>
        </p:grpSp>
      </p:grpSp>
      <p:grpSp>
        <p:nvGrpSpPr>
          <p:cNvPr id="7" name="Group 6">
            <a:extLst>
              <a:ext uri="{FF2B5EF4-FFF2-40B4-BE49-F238E27FC236}">
                <a16:creationId xmlns:a16="http://schemas.microsoft.com/office/drawing/2014/main" id="{94F6F0C7-3746-4A30-A840-28AEC161CEDB}"/>
              </a:ext>
            </a:extLst>
          </p:cNvPr>
          <p:cNvGrpSpPr/>
          <p:nvPr/>
        </p:nvGrpSpPr>
        <p:grpSpPr>
          <a:xfrm>
            <a:off x="1267883" y="3978281"/>
            <a:ext cx="5457001" cy="384638"/>
            <a:chOff x="1267883" y="3978281"/>
            <a:chExt cx="5457001" cy="384638"/>
          </a:xfrm>
        </p:grpSpPr>
        <p:sp>
          <p:nvSpPr>
            <p:cNvPr id="40" name="Callout: Line 39">
              <a:extLst>
                <a:ext uri="{FF2B5EF4-FFF2-40B4-BE49-F238E27FC236}">
                  <a16:creationId xmlns:a16="http://schemas.microsoft.com/office/drawing/2014/main" id="{DBA840C2-1C33-4AD2-BE7A-4CD0D4489B54}"/>
                </a:ext>
              </a:extLst>
            </p:cNvPr>
            <p:cNvSpPr/>
            <p:nvPr/>
          </p:nvSpPr>
          <p:spPr>
            <a:xfrm>
              <a:off x="4467107" y="3978281"/>
              <a:ext cx="2257777" cy="272813"/>
            </a:xfrm>
            <a:prstGeom prst="borderCallout1">
              <a:avLst/>
            </a:prstGeom>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Bef>
                  <a:spcPct val="0"/>
                </a:spcBef>
              </a:pPr>
              <a:r>
                <a:rPr lang="en-US"/>
                <a:t>reservation-phase:</a:t>
              </a:r>
            </a:p>
          </p:txBody>
        </p:sp>
        <p:sp>
          <p:nvSpPr>
            <p:cNvPr id="43" name="Rectangle 42">
              <a:extLst>
                <a:ext uri="{FF2B5EF4-FFF2-40B4-BE49-F238E27FC236}">
                  <a16:creationId xmlns:a16="http://schemas.microsoft.com/office/drawing/2014/main" id="{D1A1E582-4226-4198-9EAF-9014F9B9DC5D}"/>
                </a:ext>
              </a:extLst>
            </p:cNvPr>
            <p:cNvSpPr/>
            <p:nvPr/>
          </p:nvSpPr>
          <p:spPr>
            <a:xfrm>
              <a:off x="1267883" y="4301771"/>
              <a:ext cx="2554110" cy="611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croll: Horizontal 3">
            <a:extLst>
              <a:ext uri="{FF2B5EF4-FFF2-40B4-BE49-F238E27FC236}">
                <a16:creationId xmlns:a16="http://schemas.microsoft.com/office/drawing/2014/main" id="{F3809674-6EA4-4A74-8219-5B674E0645C6}"/>
              </a:ext>
            </a:extLst>
          </p:cNvPr>
          <p:cNvSpPr/>
          <p:nvPr/>
        </p:nvSpPr>
        <p:spPr>
          <a:xfrm>
            <a:off x="6893277" y="2023365"/>
            <a:ext cx="5225815" cy="238948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ea typeface="+mn-lt"/>
                <a:cs typeface="+mn-lt"/>
              </a:rPr>
              <a:t>Operations consist of (or can be presented in) two phases:</a:t>
            </a:r>
          </a:p>
          <a:p>
            <a:pPr marL="342900" indent="-342900">
              <a:buAutoNum type="arabicPeriod"/>
            </a:pPr>
            <a:r>
              <a:rPr lang="en-US">
                <a:ea typeface="+mn-lt"/>
                <a:cs typeface="+mn-lt"/>
              </a:rPr>
              <a:t>Phase where threads only read the underlying data structure.</a:t>
            </a:r>
          </a:p>
          <a:p>
            <a:pPr marL="342900" indent="-342900">
              <a:buAutoNum type="arabicPeriod"/>
            </a:pPr>
            <a:r>
              <a:rPr lang="en-US" b="1">
                <a:ea typeface="+mn-lt"/>
                <a:cs typeface="+mn-lt"/>
              </a:rPr>
              <a:t>Optional</a:t>
            </a:r>
            <a:r>
              <a:rPr lang="en-US">
                <a:ea typeface="+mn-lt"/>
                <a:cs typeface="+mn-lt"/>
              </a:rPr>
              <a:t> phase where threads modify the underlying data structure.</a:t>
            </a:r>
          </a:p>
        </p:txBody>
      </p:sp>
      <p:sp>
        <p:nvSpPr>
          <p:cNvPr id="12" name="Scroll: Horizontal 11">
            <a:extLst>
              <a:ext uri="{FF2B5EF4-FFF2-40B4-BE49-F238E27FC236}">
                <a16:creationId xmlns:a16="http://schemas.microsoft.com/office/drawing/2014/main" id="{3D080F6C-949C-4114-82F9-3BF5D0284392}"/>
              </a:ext>
            </a:extLst>
          </p:cNvPr>
          <p:cNvSpPr/>
          <p:nvPr/>
        </p:nvSpPr>
        <p:spPr>
          <a:xfrm>
            <a:off x="6869759" y="4455179"/>
            <a:ext cx="5225815" cy="103481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ea typeface="+mn-lt"/>
                <a:cs typeface="+mn-lt"/>
              </a:rPr>
              <a:t>Set of records required in the write-phase are known beforehand.</a:t>
            </a:r>
            <a:endParaRPr lang="en-US"/>
          </a:p>
        </p:txBody>
      </p:sp>
    </p:spTree>
    <p:extLst>
      <p:ext uri="{BB962C8B-B14F-4D97-AF65-F5344CB8AC3E}">
        <p14:creationId xmlns:p14="http://schemas.microsoft.com/office/powerpoint/2010/main" val="406388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0D2D-9D49-4E2F-8E57-5804F1CFA7BF}"/>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Working of NBr</a:t>
            </a:r>
            <a:endParaRPr lang="en-US"/>
          </a:p>
        </p:txBody>
      </p:sp>
      <p:pic>
        <p:nvPicPr>
          <p:cNvPr id="4" name="Picture 31" descr="Text&#10;&#10;Description automatically generated">
            <a:extLst>
              <a:ext uri="{FF2B5EF4-FFF2-40B4-BE49-F238E27FC236}">
                <a16:creationId xmlns:a16="http://schemas.microsoft.com/office/drawing/2014/main" id="{4B6CEF21-94B5-42D3-A94E-D9EDAC17E7F5}"/>
              </a:ext>
            </a:extLst>
          </p:cNvPr>
          <p:cNvPicPr>
            <a:picLocks noChangeAspect="1"/>
          </p:cNvPicPr>
          <p:nvPr/>
        </p:nvPicPr>
        <p:blipFill>
          <a:blip r:embed="rId3"/>
          <a:stretch>
            <a:fillRect/>
          </a:stretch>
        </p:blipFill>
        <p:spPr>
          <a:xfrm>
            <a:off x="707437" y="2395875"/>
            <a:ext cx="2460978" cy="3110473"/>
          </a:xfrm>
          <a:prstGeom prst="rect">
            <a:avLst/>
          </a:prstGeom>
        </p:spPr>
      </p:pic>
      <p:sp>
        <p:nvSpPr>
          <p:cNvPr id="6" name="Rectangle 5">
            <a:extLst>
              <a:ext uri="{FF2B5EF4-FFF2-40B4-BE49-F238E27FC236}">
                <a16:creationId xmlns:a16="http://schemas.microsoft.com/office/drawing/2014/main" id="{08F04DF9-7796-4F90-8F00-F395BF411E65}"/>
              </a:ext>
            </a:extLst>
          </p:cNvPr>
          <p:cNvSpPr/>
          <p:nvPr/>
        </p:nvSpPr>
        <p:spPr>
          <a:xfrm>
            <a:off x="816328" y="2631957"/>
            <a:ext cx="2107259" cy="1274701"/>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1" descr="Text&#10;&#10;Description automatically generated">
            <a:extLst>
              <a:ext uri="{FF2B5EF4-FFF2-40B4-BE49-F238E27FC236}">
                <a16:creationId xmlns:a16="http://schemas.microsoft.com/office/drawing/2014/main" id="{853DCDA6-26B7-4B7A-A345-6954EECF07F4}"/>
              </a:ext>
            </a:extLst>
          </p:cNvPr>
          <p:cNvPicPr>
            <a:picLocks noChangeAspect="1"/>
          </p:cNvPicPr>
          <p:nvPr/>
        </p:nvPicPr>
        <p:blipFill>
          <a:blip r:embed="rId3"/>
          <a:stretch>
            <a:fillRect/>
          </a:stretch>
        </p:blipFill>
        <p:spPr>
          <a:xfrm>
            <a:off x="9216437" y="2221838"/>
            <a:ext cx="2602089" cy="3284510"/>
          </a:xfrm>
          <a:prstGeom prst="rect">
            <a:avLst/>
          </a:prstGeom>
        </p:spPr>
      </p:pic>
      <p:sp>
        <p:nvSpPr>
          <p:cNvPr id="11" name="Rectangle 10">
            <a:extLst>
              <a:ext uri="{FF2B5EF4-FFF2-40B4-BE49-F238E27FC236}">
                <a16:creationId xmlns:a16="http://schemas.microsoft.com/office/drawing/2014/main" id="{F96E9246-BE36-4BCA-8B82-61530772BE2D}"/>
              </a:ext>
            </a:extLst>
          </p:cNvPr>
          <p:cNvSpPr/>
          <p:nvPr/>
        </p:nvSpPr>
        <p:spPr>
          <a:xfrm>
            <a:off x="9374128" y="4049535"/>
            <a:ext cx="2422406" cy="127940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2" name="Arrow: Curved Down 11">
            <a:extLst>
              <a:ext uri="{FF2B5EF4-FFF2-40B4-BE49-F238E27FC236}">
                <a16:creationId xmlns:a16="http://schemas.microsoft.com/office/drawing/2014/main" id="{E73C5234-4496-4118-8842-9DB6F494DD01}"/>
              </a:ext>
            </a:extLst>
          </p:cNvPr>
          <p:cNvSpPr/>
          <p:nvPr/>
        </p:nvSpPr>
        <p:spPr>
          <a:xfrm rot="15540000">
            <a:off x="-84281" y="3048929"/>
            <a:ext cx="987778" cy="639703"/>
          </a:xfrm>
          <a:prstGeom prst="curved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CA00A1C5-9B6E-4B29-B2A2-7DDFFE8C9B07}"/>
              </a:ext>
            </a:extLst>
          </p:cNvPr>
          <p:cNvSpPr txBox="1"/>
          <p:nvPr/>
        </p:nvSpPr>
        <p:spPr>
          <a:xfrm>
            <a:off x="635706" y="1990372"/>
            <a:ext cx="20470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T1: Read-phase</a:t>
            </a:r>
          </a:p>
        </p:txBody>
      </p:sp>
      <p:sp>
        <p:nvSpPr>
          <p:cNvPr id="17" name="TextBox 16">
            <a:extLst>
              <a:ext uri="{FF2B5EF4-FFF2-40B4-BE49-F238E27FC236}">
                <a16:creationId xmlns:a16="http://schemas.microsoft.com/office/drawing/2014/main" id="{1364FCCB-EAC2-4A2E-ABB4-AA3001DCB357}"/>
              </a:ext>
            </a:extLst>
          </p:cNvPr>
          <p:cNvSpPr txBox="1"/>
          <p:nvPr/>
        </p:nvSpPr>
        <p:spPr>
          <a:xfrm>
            <a:off x="9130595" y="1877483"/>
            <a:ext cx="20470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T2: Write-phase</a:t>
            </a:r>
          </a:p>
        </p:txBody>
      </p:sp>
      <p:sp>
        <p:nvSpPr>
          <p:cNvPr id="18" name="Arrow: Right 17">
            <a:extLst>
              <a:ext uri="{FF2B5EF4-FFF2-40B4-BE49-F238E27FC236}">
                <a16:creationId xmlns:a16="http://schemas.microsoft.com/office/drawing/2014/main" id="{969AAC0A-72F9-448D-8D60-B6EFEFE3A49A}"/>
              </a:ext>
            </a:extLst>
          </p:cNvPr>
          <p:cNvSpPr/>
          <p:nvPr/>
        </p:nvSpPr>
        <p:spPr>
          <a:xfrm>
            <a:off x="6698645" y="3826973"/>
            <a:ext cx="2469442" cy="79965"/>
          </a:xfrm>
          <a:prstGeom prst="right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Left 18">
            <a:extLst>
              <a:ext uri="{FF2B5EF4-FFF2-40B4-BE49-F238E27FC236}">
                <a16:creationId xmlns:a16="http://schemas.microsoft.com/office/drawing/2014/main" id="{8BF07621-8512-4497-856A-7E34312FA3A1}"/>
              </a:ext>
            </a:extLst>
          </p:cNvPr>
          <p:cNvSpPr/>
          <p:nvPr/>
        </p:nvSpPr>
        <p:spPr>
          <a:xfrm>
            <a:off x="3050333" y="3786404"/>
            <a:ext cx="2337740" cy="70558"/>
          </a:xfrm>
          <a:prstGeom prst="left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372E44E-8FEC-442F-A0D8-8377840EFC55}"/>
              </a:ext>
            </a:extLst>
          </p:cNvPr>
          <p:cNvSpPr txBox="1"/>
          <p:nvPr/>
        </p:nvSpPr>
        <p:spPr>
          <a:xfrm>
            <a:off x="3544946" y="3860094"/>
            <a:ext cx="20141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Neutralize signal</a:t>
            </a:r>
          </a:p>
        </p:txBody>
      </p:sp>
      <p:sp>
        <p:nvSpPr>
          <p:cNvPr id="22" name="TextBox 21">
            <a:extLst>
              <a:ext uri="{FF2B5EF4-FFF2-40B4-BE49-F238E27FC236}">
                <a16:creationId xmlns:a16="http://schemas.microsoft.com/office/drawing/2014/main" id="{8EC1269B-EF93-4AF6-9B43-2E95C9DCBC8E}"/>
              </a:ext>
            </a:extLst>
          </p:cNvPr>
          <p:cNvSpPr txBox="1"/>
          <p:nvPr/>
        </p:nvSpPr>
        <p:spPr>
          <a:xfrm>
            <a:off x="7115059" y="3864798"/>
            <a:ext cx="20141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Neutralize signal</a:t>
            </a:r>
          </a:p>
        </p:txBody>
      </p:sp>
      <p:sp>
        <p:nvSpPr>
          <p:cNvPr id="23" name="Arrow: Left 22">
            <a:extLst>
              <a:ext uri="{FF2B5EF4-FFF2-40B4-BE49-F238E27FC236}">
                <a16:creationId xmlns:a16="http://schemas.microsoft.com/office/drawing/2014/main" id="{19CAB930-F1DC-47BD-9960-1DE4FB49ED65}"/>
              </a:ext>
            </a:extLst>
          </p:cNvPr>
          <p:cNvSpPr/>
          <p:nvPr/>
        </p:nvSpPr>
        <p:spPr>
          <a:xfrm rot="10800000">
            <a:off x="3003296" y="2873885"/>
            <a:ext cx="2394184" cy="70558"/>
          </a:xfrm>
          <a:prstGeom prst="left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647DDB7-B395-4440-A545-C0FEA8FEFEDF}"/>
              </a:ext>
            </a:extLst>
          </p:cNvPr>
          <p:cNvSpPr txBox="1"/>
          <p:nvPr/>
        </p:nvSpPr>
        <p:spPr>
          <a:xfrm>
            <a:off x="3165710" y="2558933"/>
            <a:ext cx="23951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Discarding pointers</a:t>
            </a:r>
          </a:p>
        </p:txBody>
      </p:sp>
      <p:sp>
        <p:nvSpPr>
          <p:cNvPr id="26" name="Arrow: Bent 25">
            <a:extLst>
              <a:ext uri="{FF2B5EF4-FFF2-40B4-BE49-F238E27FC236}">
                <a16:creationId xmlns:a16="http://schemas.microsoft.com/office/drawing/2014/main" id="{428CE7AB-D20F-4D89-B603-D3D0F21DDAD8}"/>
              </a:ext>
            </a:extLst>
          </p:cNvPr>
          <p:cNvSpPr/>
          <p:nvPr/>
        </p:nvSpPr>
        <p:spPr>
          <a:xfrm rot="16200000">
            <a:off x="7306056" y="3048722"/>
            <a:ext cx="870184" cy="285044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7FE058F1-615B-46FD-9A1A-88F8E394DA96}"/>
              </a:ext>
            </a:extLst>
          </p:cNvPr>
          <p:cNvSpPr txBox="1"/>
          <p:nvPr/>
        </p:nvSpPr>
        <p:spPr>
          <a:xfrm>
            <a:off x="6773451" y="4383970"/>
            <a:ext cx="23951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reserved pointers </a:t>
            </a:r>
          </a:p>
        </p:txBody>
      </p:sp>
      <p:sp>
        <p:nvSpPr>
          <p:cNvPr id="28" name="Arrow: Down 27">
            <a:extLst>
              <a:ext uri="{FF2B5EF4-FFF2-40B4-BE49-F238E27FC236}">
                <a16:creationId xmlns:a16="http://schemas.microsoft.com/office/drawing/2014/main" id="{D1E25495-A475-4553-B6DB-B555F4B509DA}"/>
              </a:ext>
            </a:extLst>
          </p:cNvPr>
          <p:cNvSpPr/>
          <p:nvPr/>
        </p:nvSpPr>
        <p:spPr>
          <a:xfrm>
            <a:off x="5979507" y="4048694"/>
            <a:ext cx="155223" cy="1157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843E307-8CD3-4A06-930E-EC5CB3BF332F}"/>
              </a:ext>
            </a:extLst>
          </p:cNvPr>
          <p:cNvSpPr txBox="1"/>
          <p:nvPr/>
        </p:nvSpPr>
        <p:spPr>
          <a:xfrm>
            <a:off x="4769673" y="5207118"/>
            <a:ext cx="2578570" cy="646331"/>
          </a:xfrm>
          <a:prstGeom prst="rect">
            <a:avLst/>
          </a:prstGeom>
          <a:noFill/>
          <a:ln>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Free pointers that are not reserved</a:t>
            </a:r>
          </a:p>
        </p:txBody>
      </p:sp>
      <p:sp>
        <p:nvSpPr>
          <p:cNvPr id="30" name="TextBox 29">
            <a:extLst>
              <a:ext uri="{FF2B5EF4-FFF2-40B4-BE49-F238E27FC236}">
                <a16:creationId xmlns:a16="http://schemas.microsoft.com/office/drawing/2014/main" id="{485F9E92-BBF9-421F-91E1-456553B275A5}"/>
              </a:ext>
            </a:extLst>
          </p:cNvPr>
          <p:cNvSpPr txBox="1"/>
          <p:nvPr/>
        </p:nvSpPr>
        <p:spPr>
          <a:xfrm>
            <a:off x="5315890" y="2093853"/>
            <a:ext cx="16425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T3: reclaimer</a:t>
            </a:r>
          </a:p>
        </p:txBody>
      </p:sp>
      <p:pic>
        <p:nvPicPr>
          <p:cNvPr id="31" name="Graphic 31" descr="Processor with solid fill">
            <a:extLst>
              <a:ext uri="{FF2B5EF4-FFF2-40B4-BE49-F238E27FC236}">
                <a16:creationId xmlns:a16="http://schemas.microsoft.com/office/drawing/2014/main" id="{8980DA6B-C2FE-4F66-8DC7-1BBB8F6B83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81318" y="2350911"/>
            <a:ext cx="1634067" cy="1836325"/>
          </a:xfrm>
          <a:prstGeom prst="rect">
            <a:avLst/>
          </a:prstGeom>
        </p:spPr>
      </p:pic>
      <p:sp>
        <p:nvSpPr>
          <p:cNvPr id="3" name="Rectangle: Rounded Corners 2">
            <a:extLst>
              <a:ext uri="{FF2B5EF4-FFF2-40B4-BE49-F238E27FC236}">
                <a16:creationId xmlns:a16="http://schemas.microsoft.com/office/drawing/2014/main" id="{A2DA13F1-F361-414F-B09C-6C21618DF795}"/>
              </a:ext>
            </a:extLst>
          </p:cNvPr>
          <p:cNvSpPr/>
          <p:nvPr/>
        </p:nvSpPr>
        <p:spPr>
          <a:xfrm>
            <a:off x="3211690" y="2948281"/>
            <a:ext cx="2182517" cy="809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Reader-reclaimer handshake</a:t>
            </a:r>
          </a:p>
        </p:txBody>
      </p:sp>
      <p:sp>
        <p:nvSpPr>
          <p:cNvPr id="25" name="Rectangle: Rounded Corners 24">
            <a:extLst>
              <a:ext uri="{FF2B5EF4-FFF2-40B4-BE49-F238E27FC236}">
                <a16:creationId xmlns:a16="http://schemas.microsoft.com/office/drawing/2014/main" id="{0B230D8B-8B6B-4198-AE54-E6FC422D5500}"/>
              </a:ext>
            </a:extLst>
          </p:cNvPr>
          <p:cNvSpPr/>
          <p:nvPr/>
        </p:nvSpPr>
        <p:spPr>
          <a:xfrm>
            <a:off x="6866468" y="2976503"/>
            <a:ext cx="2135480" cy="738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writer-</a:t>
            </a:r>
            <a:r>
              <a:rPr lang="en-US" err="1"/>
              <a:t>reclaimer</a:t>
            </a:r>
            <a:r>
              <a:rPr lang="en-US"/>
              <a:t> handshake</a:t>
            </a:r>
          </a:p>
        </p:txBody>
      </p:sp>
      <p:sp>
        <p:nvSpPr>
          <p:cNvPr id="5" name="Cloud Callout 4"/>
          <p:cNvSpPr/>
          <p:nvPr/>
        </p:nvSpPr>
        <p:spPr>
          <a:xfrm>
            <a:off x="5257173" y="1325777"/>
            <a:ext cx="3316424" cy="7378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Enough garbage! I </a:t>
            </a:r>
            <a:r>
              <a:rPr lang="en-US" err="1"/>
              <a:t>wanna</a:t>
            </a:r>
            <a:r>
              <a:rPr lang="en-US"/>
              <a:t> recycle</a:t>
            </a:r>
          </a:p>
        </p:txBody>
      </p:sp>
    </p:spTree>
    <p:extLst>
      <p:ext uri="{BB962C8B-B14F-4D97-AF65-F5344CB8AC3E}">
        <p14:creationId xmlns:p14="http://schemas.microsoft.com/office/powerpoint/2010/main" val="131915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4" grpId="0"/>
      <p:bldP spid="17" grpId="0"/>
      <p:bldP spid="18" grpId="0" animBg="1"/>
      <p:bldP spid="19" grpId="0" animBg="1"/>
      <p:bldP spid="21" grpId="0"/>
      <p:bldP spid="22" grpId="0"/>
      <p:bldP spid="23" grpId="0" animBg="1"/>
      <p:bldP spid="24" grpId="0"/>
      <p:bldP spid="26" grpId="0" animBg="1"/>
      <p:bldP spid="27" grpId="0"/>
      <p:bldP spid="28" grpId="0" animBg="1"/>
      <p:bldP spid="29" grpId="0" animBg="1"/>
      <p:bldP spid="3" grpId="0" animBg="1"/>
      <p:bldP spid="25"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22F5-991F-46A1-992E-E635F1F46332}"/>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NBR+: A sweet side effEct of enforced Quiescence in NBR</a:t>
            </a:r>
            <a:endParaRPr lang="en-US"/>
          </a:p>
        </p:txBody>
      </p:sp>
      <p:sp>
        <p:nvSpPr>
          <p:cNvPr id="4" name="Scroll: Horizontal 3">
            <a:extLst>
              <a:ext uri="{FF2B5EF4-FFF2-40B4-BE49-F238E27FC236}">
                <a16:creationId xmlns:a16="http://schemas.microsoft.com/office/drawing/2014/main" id="{8123E609-C8F8-4A9D-A918-5F7584CDF372}"/>
              </a:ext>
            </a:extLst>
          </p:cNvPr>
          <p:cNvSpPr/>
          <p:nvPr/>
        </p:nvSpPr>
        <p:spPr>
          <a:xfrm>
            <a:off x="1143739" y="2138934"/>
            <a:ext cx="9906000" cy="1034761"/>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t>Signal broadcast by a thread is enough for all threads to reclaim their buffers.</a:t>
            </a:r>
          </a:p>
        </p:txBody>
      </p:sp>
      <p:cxnSp>
        <p:nvCxnSpPr>
          <p:cNvPr id="5" name="Straight Arrow Connector 4">
            <a:extLst>
              <a:ext uri="{FF2B5EF4-FFF2-40B4-BE49-F238E27FC236}">
                <a16:creationId xmlns:a16="http://schemas.microsoft.com/office/drawing/2014/main" id="{D91CA34A-340F-4615-B646-3ED1E96F01AF}"/>
              </a:ext>
            </a:extLst>
          </p:cNvPr>
          <p:cNvCxnSpPr/>
          <p:nvPr/>
        </p:nvCxnSpPr>
        <p:spPr>
          <a:xfrm>
            <a:off x="1098231" y="4613018"/>
            <a:ext cx="4892704" cy="9782"/>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05A23591-525E-444C-98AF-EBEFCA9B6B37}"/>
              </a:ext>
            </a:extLst>
          </p:cNvPr>
          <p:cNvCxnSpPr>
            <a:cxnSpLocks/>
          </p:cNvCxnSpPr>
          <p:nvPr/>
        </p:nvCxnSpPr>
        <p:spPr>
          <a:xfrm flipV="1">
            <a:off x="8739985" y="4617561"/>
            <a:ext cx="2363769" cy="4489"/>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grpSp>
        <p:nvGrpSpPr>
          <p:cNvPr id="20" name="Group 19">
            <a:extLst>
              <a:ext uri="{FF2B5EF4-FFF2-40B4-BE49-F238E27FC236}">
                <a16:creationId xmlns:a16="http://schemas.microsoft.com/office/drawing/2014/main" id="{12D4A4D6-706E-41A8-8271-70516B2E0E8D}"/>
              </a:ext>
            </a:extLst>
          </p:cNvPr>
          <p:cNvGrpSpPr/>
          <p:nvPr/>
        </p:nvGrpSpPr>
        <p:grpSpPr>
          <a:xfrm>
            <a:off x="4886243" y="3951549"/>
            <a:ext cx="5012180" cy="1777366"/>
            <a:chOff x="3085152" y="4468957"/>
            <a:chExt cx="5012180" cy="1777366"/>
          </a:xfrm>
        </p:grpSpPr>
        <p:sp>
          <p:nvSpPr>
            <p:cNvPr id="7" name="Double Brace 6">
              <a:extLst>
                <a:ext uri="{FF2B5EF4-FFF2-40B4-BE49-F238E27FC236}">
                  <a16:creationId xmlns:a16="http://schemas.microsoft.com/office/drawing/2014/main" id="{C6D5BFB6-0225-40F4-ABD4-D53C371F3B5B}"/>
                </a:ext>
              </a:extLst>
            </p:cNvPr>
            <p:cNvSpPr/>
            <p:nvPr/>
          </p:nvSpPr>
          <p:spPr>
            <a:xfrm>
              <a:off x="4223781" y="4887597"/>
              <a:ext cx="2676406" cy="503296"/>
            </a:xfrm>
            <a:prstGeom prst="bracePair">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A3426D75-A854-4534-AC90-2B857B47BE44}"/>
                </a:ext>
              </a:extLst>
            </p:cNvPr>
            <p:cNvSpPr/>
            <p:nvPr/>
          </p:nvSpPr>
          <p:spPr>
            <a:xfrm>
              <a:off x="6919243" y="5641570"/>
              <a:ext cx="1178089" cy="603951"/>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t2: end signaling</a:t>
              </a:r>
            </a:p>
          </p:txBody>
        </p:sp>
        <p:cxnSp>
          <p:nvCxnSpPr>
            <p:cNvPr id="10" name="Straight Arrow Connector 9">
              <a:extLst>
                <a:ext uri="{FF2B5EF4-FFF2-40B4-BE49-F238E27FC236}">
                  <a16:creationId xmlns:a16="http://schemas.microsoft.com/office/drawing/2014/main" id="{1DB146E7-BC1D-427C-9D52-90838F0B2A38}"/>
                </a:ext>
              </a:extLst>
            </p:cNvPr>
            <p:cNvCxnSpPr>
              <a:cxnSpLocks/>
            </p:cNvCxnSpPr>
            <p:nvPr/>
          </p:nvCxnSpPr>
          <p:spPr>
            <a:xfrm flipV="1">
              <a:off x="6921343" y="5382439"/>
              <a:ext cx="2479" cy="558327"/>
            </a:xfrm>
            <a:prstGeom prst="straightConnector1">
              <a:avLst/>
            </a:prstGeom>
            <a:ln>
              <a:solidFill>
                <a:schemeClr val="accent6"/>
              </a:solidFill>
              <a:tailEnd type="triangle"/>
            </a:ln>
          </p:spPr>
          <p:style>
            <a:lnRef idx="3">
              <a:schemeClr val="accent2"/>
            </a:lnRef>
            <a:fillRef idx="0">
              <a:schemeClr val="accent2"/>
            </a:fillRef>
            <a:effectRef idx="2">
              <a:schemeClr val="accent2"/>
            </a:effectRef>
            <a:fontRef idx="minor">
              <a:schemeClr val="tx1"/>
            </a:fontRef>
          </p:style>
        </p:cxnSp>
        <p:sp>
          <p:nvSpPr>
            <p:cNvPr id="13" name="Rectangle 12">
              <a:extLst>
                <a:ext uri="{FF2B5EF4-FFF2-40B4-BE49-F238E27FC236}">
                  <a16:creationId xmlns:a16="http://schemas.microsoft.com/office/drawing/2014/main" id="{83C8F98D-E2B1-4BFB-98E8-BF510D8CF292}"/>
                </a:ext>
              </a:extLst>
            </p:cNvPr>
            <p:cNvSpPr/>
            <p:nvPr/>
          </p:nvSpPr>
          <p:spPr>
            <a:xfrm flipH="1">
              <a:off x="3085152" y="5674687"/>
              <a:ext cx="1181245" cy="571636"/>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t1: start signaling</a:t>
              </a:r>
            </a:p>
          </p:txBody>
        </p:sp>
        <p:cxnSp>
          <p:nvCxnSpPr>
            <p:cNvPr id="14" name="Straight Arrow Connector 13">
              <a:extLst>
                <a:ext uri="{FF2B5EF4-FFF2-40B4-BE49-F238E27FC236}">
                  <a16:creationId xmlns:a16="http://schemas.microsoft.com/office/drawing/2014/main" id="{89F84A87-4BC1-4FBA-928D-94F483F4D244}"/>
                </a:ext>
              </a:extLst>
            </p:cNvPr>
            <p:cNvCxnSpPr>
              <a:cxnSpLocks/>
            </p:cNvCxnSpPr>
            <p:nvPr/>
          </p:nvCxnSpPr>
          <p:spPr>
            <a:xfrm flipV="1">
              <a:off x="4281381" y="5388709"/>
              <a:ext cx="2179" cy="352746"/>
            </a:xfrm>
            <a:prstGeom prst="straightConnector1">
              <a:avLst/>
            </a:prstGeom>
            <a:ln>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32371F92-A9B1-4836-A642-A1C98EB7AEAB}"/>
                </a:ext>
              </a:extLst>
            </p:cNvPr>
            <p:cNvCxnSpPr/>
            <p:nvPr/>
          </p:nvCxnSpPr>
          <p:spPr>
            <a:xfrm flipV="1">
              <a:off x="4283653" y="5137439"/>
              <a:ext cx="2550965" cy="34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40C4247-7527-4BDD-8DF1-3DD9A528F6EC}"/>
                </a:ext>
              </a:extLst>
            </p:cNvPr>
            <p:cNvSpPr txBox="1"/>
            <p:nvPr/>
          </p:nvSpPr>
          <p:spPr>
            <a:xfrm>
              <a:off x="4304434" y="4468957"/>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All threads go quiescent eventually</a:t>
              </a:r>
            </a:p>
          </p:txBody>
        </p:sp>
      </p:grpSp>
      <p:sp>
        <p:nvSpPr>
          <p:cNvPr id="19" name="Arrow: Left 18">
            <a:extLst>
              <a:ext uri="{FF2B5EF4-FFF2-40B4-BE49-F238E27FC236}">
                <a16:creationId xmlns:a16="http://schemas.microsoft.com/office/drawing/2014/main" id="{D615C381-3265-4D62-AA33-D93780292E68}"/>
              </a:ext>
            </a:extLst>
          </p:cNvPr>
          <p:cNvSpPr/>
          <p:nvPr/>
        </p:nvSpPr>
        <p:spPr>
          <a:xfrm>
            <a:off x="1138703" y="3262422"/>
            <a:ext cx="4805795" cy="1134341"/>
          </a:xfrm>
          <a:prstGeom prst="lef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Records retired before t1 are safe to free</a:t>
            </a:r>
          </a:p>
        </p:txBody>
      </p:sp>
      <p:sp>
        <p:nvSpPr>
          <p:cNvPr id="3" name="Scroll: Horizontal 2">
            <a:extLst>
              <a:ext uri="{FF2B5EF4-FFF2-40B4-BE49-F238E27FC236}">
                <a16:creationId xmlns:a16="http://schemas.microsoft.com/office/drawing/2014/main" id="{C2200481-5438-4861-89B4-DDFE60EB3F3E}"/>
              </a:ext>
            </a:extLst>
          </p:cNvPr>
          <p:cNvSpPr/>
          <p:nvPr/>
        </p:nvSpPr>
        <p:spPr>
          <a:xfrm>
            <a:off x="466406" y="4979972"/>
            <a:ext cx="4021667" cy="170268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t>ADVANTAGE:</a:t>
            </a:r>
          </a:p>
          <a:p>
            <a:pPr marL="285750" indent="-285750">
              <a:buFont typeface="Arial"/>
              <a:buChar char="•"/>
            </a:pPr>
            <a:r>
              <a:rPr lang="en-US"/>
              <a:t>Less number of signals</a:t>
            </a:r>
          </a:p>
          <a:p>
            <a:pPr marL="285750" indent="-285750">
              <a:buFont typeface="Arial"/>
              <a:buChar char="•"/>
            </a:pPr>
            <a:r>
              <a:rPr lang="en-US"/>
              <a:t>Lower amount of  wasted work for readers.</a:t>
            </a:r>
          </a:p>
        </p:txBody>
      </p:sp>
    </p:spTree>
    <p:extLst>
      <p:ext uri="{BB962C8B-B14F-4D97-AF65-F5344CB8AC3E}">
        <p14:creationId xmlns:p14="http://schemas.microsoft.com/office/powerpoint/2010/main" val="226373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6C50-ED58-4426-BA6C-683553C9F036}"/>
              </a:ext>
            </a:extLst>
          </p:cNvPr>
          <p:cNvSpPr>
            <a:spLocks noGrp="1"/>
          </p:cNvSpPr>
          <p:nvPr>
            <p:ph type="title"/>
          </p:nvPr>
        </p:nvSpPr>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Working of </a:t>
            </a:r>
            <a:r>
              <a:rPr lang="en-US" dirty="0" err="1">
                <a:effectLst>
                  <a:glow rad="38100">
                    <a:prstClr val="black">
                      <a:lumMod val="65000"/>
                      <a:lumOff val="35000"/>
                      <a:alpha val="40000"/>
                    </a:prstClr>
                  </a:glow>
                  <a:outerShdw blurRad="28575" dist="38100" dir="14040000" algn="tl" rotWithShape="0">
                    <a:srgbClr val="000000">
                      <a:alpha val="25000"/>
                    </a:srgbClr>
                  </a:outerShdw>
                </a:effectLst>
              </a:rPr>
              <a:t>nbr</a:t>
            </a:r>
            <a:r>
              <a:rPr lang="en-US" dirty="0">
                <a:effectLst>
                  <a:glow rad="38100">
                    <a:prstClr val="black">
                      <a:lumMod val="65000"/>
                      <a:lumOff val="35000"/>
                      <a:alpha val="40000"/>
                    </a:prstClr>
                  </a:glow>
                  <a:outerShdw blurRad="28575" dist="38100" dir="14040000" algn="tl" rotWithShape="0">
                    <a:srgbClr val="000000">
                      <a:alpha val="25000"/>
                    </a:srgbClr>
                  </a:outerShdw>
                </a:effectLst>
              </a:rPr>
              <a:t>+</a:t>
            </a:r>
            <a:endParaRPr lang="en-US" dirty="0"/>
          </a:p>
        </p:txBody>
      </p:sp>
      <p:sp>
        <p:nvSpPr>
          <p:cNvPr id="4" name="Scroll: Horizontal 3">
            <a:extLst>
              <a:ext uri="{FF2B5EF4-FFF2-40B4-BE49-F238E27FC236}">
                <a16:creationId xmlns:a16="http://schemas.microsoft.com/office/drawing/2014/main" id="{D4AE7C7B-D90B-4E9F-B853-704C7C8EE80E}"/>
              </a:ext>
            </a:extLst>
          </p:cNvPr>
          <p:cNvSpPr/>
          <p:nvPr/>
        </p:nvSpPr>
        <p:spPr>
          <a:xfrm>
            <a:off x="1143740" y="1861415"/>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t>All threads maintain two thresholds </a:t>
            </a:r>
            <a:r>
              <a:rPr lang="en-US" i="1"/>
              <a:t>C1 &amp; C2 </a:t>
            </a:r>
            <a:r>
              <a:rPr lang="en-US"/>
              <a:t>in its buffer</a:t>
            </a:r>
            <a:r>
              <a:rPr lang="en-US" i="1"/>
              <a:t>. </a:t>
            </a:r>
            <a:r>
              <a:rPr lang="en-US"/>
              <a:t>(</a:t>
            </a:r>
            <a:r>
              <a:rPr lang="en-US" i="1"/>
              <a:t>C1&lt; C2</a:t>
            </a:r>
            <a:r>
              <a:rPr lang="en-US" dirty="0"/>
              <a:t>)</a:t>
            </a:r>
          </a:p>
        </p:txBody>
      </p:sp>
      <p:sp>
        <p:nvSpPr>
          <p:cNvPr id="5" name="Scroll: Horizontal 4">
            <a:extLst>
              <a:ext uri="{FF2B5EF4-FFF2-40B4-BE49-F238E27FC236}">
                <a16:creationId xmlns:a16="http://schemas.microsoft.com/office/drawing/2014/main" id="{FF619808-932D-466E-B488-B90006D1F89E}"/>
              </a:ext>
            </a:extLst>
          </p:cNvPr>
          <p:cNvSpPr/>
          <p:nvPr/>
        </p:nvSpPr>
        <p:spPr>
          <a:xfrm>
            <a:off x="1143740" y="2595193"/>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t>At C2, a thread T</a:t>
            </a:r>
            <a:r>
              <a:rPr lang="en-US" baseline="-25000"/>
              <a:t>J</a:t>
            </a:r>
            <a:r>
              <a:rPr lang="en-US"/>
              <a:t> enforces quiescence and reclaims its buffer as in NBR.</a:t>
            </a:r>
          </a:p>
          <a:p>
            <a:r>
              <a:rPr lang="en-US"/>
              <a:t>Additionally, maintains a SWMR timestamp which it increments once at t1 and at t2.</a:t>
            </a:r>
          </a:p>
        </p:txBody>
      </p:sp>
      <p:sp>
        <p:nvSpPr>
          <p:cNvPr id="6" name="Scroll: Horizontal 5">
            <a:extLst>
              <a:ext uri="{FF2B5EF4-FFF2-40B4-BE49-F238E27FC236}">
                <a16:creationId xmlns:a16="http://schemas.microsoft.com/office/drawing/2014/main" id="{8E7A8244-5CF9-4AD5-871C-B2C80D80D2E5}"/>
              </a:ext>
            </a:extLst>
          </p:cNvPr>
          <p:cNvSpPr/>
          <p:nvPr/>
        </p:nvSpPr>
        <p:spPr>
          <a:xfrm>
            <a:off x="1143740" y="3343082"/>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t>After reaching C1, a thread T</a:t>
            </a:r>
            <a:r>
              <a:rPr lang="en-US" baseline="-25000" dirty="0"/>
              <a:t>I</a:t>
            </a:r>
            <a:r>
              <a:rPr lang="en-US"/>
              <a:t> passively monitors for some T</a:t>
            </a:r>
            <a:r>
              <a:rPr lang="en-US" baseline="-25000" dirty="0"/>
              <a:t>J</a:t>
            </a:r>
            <a:r>
              <a:rPr lang="en-US"/>
              <a:t> that could be sending signals so that it could piggyback on signals sent by T</a:t>
            </a:r>
            <a:r>
              <a:rPr lang="en-US" baseline="-25000" dirty="0"/>
              <a:t>J</a:t>
            </a:r>
            <a:r>
              <a:rPr lang="en-US"/>
              <a:t> to reclaim its own buffer.</a:t>
            </a:r>
          </a:p>
        </p:txBody>
      </p:sp>
      <p:cxnSp>
        <p:nvCxnSpPr>
          <p:cNvPr id="3" name="Straight Arrow Connector 2">
            <a:extLst>
              <a:ext uri="{FF2B5EF4-FFF2-40B4-BE49-F238E27FC236}">
                <a16:creationId xmlns:a16="http://schemas.microsoft.com/office/drawing/2014/main" id="{B735AD64-E02A-4807-A275-B181CD239D86}"/>
              </a:ext>
            </a:extLst>
          </p:cNvPr>
          <p:cNvCxnSpPr/>
          <p:nvPr/>
        </p:nvCxnSpPr>
        <p:spPr>
          <a:xfrm>
            <a:off x="1098231" y="5111611"/>
            <a:ext cx="4892704" cy="9782"/>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346C464F-059B-452D-A9F2-3690ECF0136F}"/>
              </a:ext>
            </a:extLst>
          </p:cNvPr>
          <p:cNvCxnSpPr>
            <a:cxnSpLocks/>
          </p:cNvCxnSpPr>
          <p:nvPr/>
        </p:nvCxnSpPr>
        <p:spPr>
          <a:xfrm flipV="1">
            <a:off x="8739985" y="5116154"/>
            <a:ext cx="2363769" cy="4489"/>
          </a:xfrm>
          <a:prstGeom prst="straightConnector1">
            <a:avLst/>
          </a:prstGeom>
          <a:ln>
            <a:solidFill>
              <a:schemeClr val="accent6"/>
            </a:solidFill>
          </a:ln>
        </p:spPr>
        <p:style>
          <a:lnRef idx="3">
            <a:schemeClr val="dk1"/>
          </a:lnRef>
          <a:fillRef idx="0">
            <a:schemeClr val="dk1"/>
          </a:fillRef>
          <a:effectRef idx="2">
            <a:schemeClr val="dk1"/>
          </a:effectRef>
          <a:fontRef idx="minor">
            <a:schemeClr val="tx1"/>
          </a:fontRef>
        </p:style>
      </p:cxnSp>
      <p:grpSp>
        <p:nvGrpSpPr>
          <p:cNvPr id="19" name="Group 18">
            <a:extLst>
              <a:ext uri="{FF2B5EF4-FFF2-40B4-BE49-F238E27FC236}">
                <a16:creationId xmlns:a16="http://schemas.microsoft.com/office/drawing/2014/main" id="{D823AA72-861C-4A48-A33E-2143C82DCA75}"/>
              </a:ext>
            </a:extLst>
          </p:cNvPr>
          <p:cNvGrpSpPr/>
          <p:nvPr/>
        </p:nvGrpSpPr>
        <p:grpSpPr>
          <a:xfrm>
            <a:off x="4886243" y="4450142"/>
            <a:ext cx="5012180" cy="1777366"/>
            <a:chOff x="3085152" y="4468957"/>
            <a:chExt cx="5012180" cy="1777366"/>
          </a:xfrm>
        </p:grpSpPr>
        <p:sp>
          <p:nvSpPr>
            <p:cNvPr id="12" name="Double Brace 11">
              <a:extLst>
                <a:ext uri="{FF2B5EF4-FFF2-40B4-BE49-F238E27FC236}">
                  <a16:creationId xmlns:a16="http://schemas.microsoft.com/office/drawing/2014/main" id="{1E99522A-950E-48F6-8450-FA80A12E80DF}"/>
                </a:ext>
              </a:extLst>
            </p:cNvPr>
            <p:cNvSpPr/>
            <p:nvPr/>
          </p:nvSpPr>
          <p:spPr>
            <a:xfrm>
              <a:off x="4223781" y="4887597"/>
              <a:ext cx="2676406" cy="503296"/>
            </a:xfrm>
            <a:prstGeom prst="bracePair">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a:extLst>
                <a:ext uri="{FF2B5EF4-FFF2-40B4-BE49-F238E27FC236}">
                  <a16:creationId xmlns:a16="http://schemas.microsoft.com/office/drawing/2014/main" id="{4A7F6921-3F30-4CCD-BC1F-9133AE49C9EF}"/>
                </a:ext>
              </a:extLst>
            </p:cNvPr>
            <p:cNvSpPr/>
            <p:nvPr/>
          </p:nvSpPr>
          <p:spPr>
            <a:xfrm>
              <a:off x="6919243" y="5641570"/>
              <a:ext cx="1178089" cy="603951"/>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t2: end signaling</a:t>
              </a:r>
            </a:p>
          </p:txBody>
        </p:sp>
        <p:cxnSp>
          <p:nvCxnSpPr>
            <p:cNvPr id="14" name="Straight Arrow Connector 13">
              <a:extLst>
                <a:ext uri="{FF2B5EF4-FFF2-40B4-BE49-F238E27FC236}">
                  <a16:creationId xmlns:a16="http://schemas.microsoft.com/office/drawing/2014/main" id="{06F04C42-1DF8-42A5-AAD3-6D66FB0240D6}"/>
                </a:ext>
              </a:extLst>
            </p:cNvPr>
            <p:cNvCxnSpPr>
              <a:cxnSpLocks/>
            </p:cNvCxnSpPr>
            <p:nvPr/>
          </p:nvCxnSpPr>
          <p:spPr>
            <a:xfrm flipV="1">
              <a:off x="6921343" y="5382439"/>
              <a:ext cx="2479" cy="558327"/>
            </a:xfrm>
            <a:prstGeom prst="straightConnector1">
              <a:avLst/>
            </a:prstGeom>
            <a:ln>
              <a:solidFill>
                <a:schemeClr val="accent6"/>
              </a:solidFill>
              <a:tailEnd type="triangle"/>
            </a:ln>
          </p:spPr>
          <p:style>
            <a:lnRef idx="3">
              <a:schemeClr val="accent2"/>
            </a:lnRef>
            <a:fillRef idx="0">
              <a:schemeClr val="accent2"/>
            </a:fillRef>
            <a:effectRef idx="2">
              <a:schemeClr val="accent2"/>
            </a:effectRef>
            <a:fontRef idx="minor">
              <a:schemeClr val="tx1"/>
            </a:fontRef>
          </p:style>
        </p:cxnSp>
        <p:sp>
          <p:nvSpPr>
            <p:cNvPr id="15" name="Rectangle 14">
              <a:extLst>
                <a:ext uri="{FF2B5EF4-FFF2-40B4-BE49-F238E27FC236}">
                  <a16:creationId xmlns:a16="http://schemas.microsoft.com/office/drawing/2014/main" id="{0C34F080-48A8-48FE-9167-9D7563465004}"/>
                </a:ext>
              </a:extLst>
            </p:cNvPr>
            <p:cNvSpPr/>
            <p:nvPr/>
          </p:nvSpPr>
          <p:spPr>
            <a:xfrm flipH="1">
              <a:off x="3085152" y="5674687"/>
              <a:ext cx="1181245" cy="571636"/>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t1: start signaling</a:t>
              </a:r>
            </a:p>
          </p:txBody>
        </p:sp>
        <p:cxnSp>
          <p:nvCxnSpPr>
            <p:cNvPr id="16" name="Straight Arrow Connector 15">
              <a:extLst>
                <a:ext uri="{FF2B5EF4-FFF2-40B4-BE49-F238E27FC236}">
                  <a16:creationId xmlns:a16="http://schemas.microsoft.com/office/drawing/2014/main" id="{C2B75583-2618-4987-923F-434622169649}"/>
                </a:ext>
              </a:extLst>
            </p:cNvPr>
            <p:cNvCxnSpPr>
              <a:cxnSpLocks/>
            </p:cNvCxnSpPr>
            <p:nvPr/>
          </p:nvCxnSpPr>
          <p:spPr>
            <a:xfrm flipV="1">
              <a:off x="4281381" y="5388709"/>
              <a:ext cx="2179" cy="352746"/>
            </a:xfrm>
            <a:prstGeom prst="straightConnector1">
              <a:avLst/>
            </a:prstGeom>
            <a:ln>
              <a:solidFill>
                <a:schemeClr val="accent6"/>
              </a:solidFill>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C5E1CE0A-8B1A-461D-9917-0981AE18DBEF}"/>
                </a:ext>
              </a:extLst>
            </p:cNvPr>
            <p:cNvCxnSpPr/>
            <p:nvPr/>
          </p:nvCxnSpPr>
          <p:spPr>
            <a:xfrm flipV="1">
              <a:off x="4283653" y="5137439"/>
              <a:ext cx="2550965" cy="34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4BE05F8-F638-4D8C-B61D-14B0C94417D7}"/>
                </a:ext>
              </a:extLst>
            </p:cNvPr>
            <p:cNvSpPr txBox="1"/>
            <p:nvPr/>
          </p:nvSpPr>
          <p:spPr>
            <a:xfrm>
              <a:off x="4304434" y="4468957"/>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All threads go quiescent eventually</a:t>
              </a:r>
            </a:p>
          </p:txBody>
        </p:sp>
      </p:grpSp>
      <p:sp>
        <p:nvSpPr>
          <p:cNvPr id="21" name="Arrow: Left 20">
            <a:extLst>
              <a:ext uri="{FF2B5EF4-FFF2-40B4-BE49-F238E27FC236}">
                <a16:creationId xmlns:a16="http://schemas.microsoft.com/office/drawing/2014/main" id="{D387585F-790F-4B8D-9887-81AD25BBE50B}"/>
              </a:ext>
            </a:extLst>
          </p:cNvPr>
          <p:cNvSpPr/>
          <p:nvPr/>
        </p:nvSpPr>
        <p:spPr>
          <a:xfrm>
            <a:off x="1148110" y="4640607"/>
            <a:ext cx="4899869" cy="452304"/>
          </a:xfrm>
          <a:prstGeom prst="lef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Records retired before t1 are safe to free</a:t>
            </a:r>
          </a:p>
        </p:txBody>
      </p:sp>
      <p:pic>
        <p:nvPicPr>
          <p:cNvPr id="23" name="Graphic 23" descr="Megaphone with solid fill">
            <a:extLst>
              <a:ext uri="{FF2B5EF4-FFF2-40B4-BE49-F238E27FC236}">
                <a16:creationId xmlns:a16="http://schemas.microsoft.com/office/drawing/2014/main" id="{691901AB-359F-44AB-AC4B-7B1E3237DB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88319" y="3230504"/>
            <a:ext cx="914400" cy="914400"/>
          </a:xfrm>
          <a:prstGeom prst="rect">
            <a:avLst/>
          </a:prstGeom>
        </p:spPr>
      </p:pic>
      <p:sp>
        <p:nvSpPr>
          <p:cNvPr id="24" name="TextBox 23">
            <a:extLst>
              <a:ext uri="{FF2B5EF4-FFF2-40B4-BE49-F238E27FC236}">
                <a16:creationId xmlns:a16="http://schemas.microsoft.com/office/drawing/2014/main" id="{D67DCE51-2667-4269-9B34-8BA95A7B80FE}"/>
              </a:ext>
            </a:extLst>
          </p:cNvPr>
          <p:cNvSpPr txBox="1"/>
          <p:nvPr/>
        </p:nvSpPr>
        <p:spPr>
          <a:xfrm>
            <a:off x="707437" y="4931364"/>
            <a:ext cx="386646" cy="3740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T</a:t>
            </a:r>
            <a:r>
              <a:rPr lang="en-US" baseline="-25000"/>
              <a:t>J</a:t>
            </a:r>
          </a:p>
        </p:txBody>
      </p:sp>
    </p:spTree>
    <p:extLst>
      <p:ext uri="{BB962C8B-B14F-4D97-AF65-F5344CB8AC3E}">
        <p14:creationId xmlns:p14="http://schemas.microsoft.com/office/powerpoint/2010/main" val="122646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5685F-EEB1-425C-A4B5-61DFFACE8254}"/>
              </a:ext>
            </a:extLst>
          </p:cNvPr>
          <p:cNvSpPr>
            <a:spLocks noGrp="1"/>
          </p:cNvSpPr>
          <p:nvPr>
            <p:ph type="title"/>
          </p:nvPr>
        </p:nvSpPr>
        <p:spPr>
          <a:xfrm>
            <a:off x="1141413" y="609600"/>
            <a:ext cx="9905998" cy="1468582"/>
          </a:xfrm>
        </p:spPr>
        <p:txBody>
          <a:bodyPr vert="horz" lIns="91440" tIns="45720" rIns="91440" bIns="45720" rtlCol="0" anchor="ctr">
            <a:normAutofit/>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Experiments</a:t>
            </a:r>
            <a:endParaRPr lang="en-US" sz="32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graphicFrame>
        <p:nvGraphicFramePr>
          <p:cNvPr id="84" name="TextBox 2">
            <a:extLst>
              <a:ext uri="{FF2B5EF4-FFF2-40B4-BE49-F238E27FC236}">
                <a16:creationId xmlns:a16="http://schemas.microsoft.com/office/drawing/2014/main" id="{ED0F02F9-4085-43C3-BD1A-F12930400E43}"/>
              </a:ext>
            </a:extLst>
          </p:cNvPr>
          <p:cNvGraphicFramePr/>
          <p:nvPr>
            <p:extLst>
              <p:ext uri="{D42A27DB-BD31-4B8C-83A1-F6EECF244321}">
                <p14:modId xmlns:p14="http://schemas.microsoft.com/office/powerpoint/2010/main" val="1622125680"/>
              </p:ext>
            </p:extLst>
          </p:nvPr>
        </p:nvGraphicFramePr>
        <p:xfrm>
          <a:off x="2030413" y="2046112"/>
          <a:ext cx="8128000" cy="22209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33" name="TextBox 732">
            <a:extLst>
              <a:ext uri="{FF2B5EF4-FFF2-40B4-BE49-F238E27FC236}">
                <a16:creationId xmlns:a16="http://schemas.microsoft.com/office/drawing/2014/main" id="{1D3914B3-1613-4FB9-B224-0BA5D549A584}"/>
              </a:ext>
            </a:extLst>
          </p:cNvPr>
          <p:cNvSpPr txBox="1"/>
          <p:nvPr/>
        </p:nvSpPr>
        <p:spPr>
          <a:xfrm>
            <a:off x="1718734" y="4771437"/>
            <a:ext cx="508094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Quad socket Intel Xeon </a:t>
            </a:r>
          </a:p>
          <a:p>
            <a:pPr marL="285750" indent="-285750">
              <a:buFont typeface="Arial"/>
              <a:buChar char="•"/>
            </a:pPr>
            <a:r>
              <a:rPr lang="en-US">
                <a:ea typeface="+mn-lt"/>
                <a:cs typeface="+mn-lt"/>
              </a:rPr>
              <a:t>192 Hardware threads </a:t>
            </a:r>
          </a:p>
          <a:p>
            <a:pPr marL="285750" indent="-285750">
              <a:buFont typeface="Arial"/>
              <a:buChar char="•"/>
            </a:pPr>
            <a:r>
              <a:rPr lang="en-US">
                <a:ea typeface="+mn-lt"/>
                <a:cs typeface="+mn-lt"/>
              </a:rPr>
              <a:t>Ubuntu 18.04, G++ 7.4, -O3 enabled.</a:t>
            </a:r>
          </a:p>
          <a:p>
            <a:pPr marL="285750" indent="-285750">
              <a:buFont typeface="Arial"/>
              <a:buChar char="•"/>
            </a:pPr>
            <a:r>
              <a:rPr lang="en-US">
                <a:ea typeface="+mn-lt"/>
                <a:cs typeface="+mn-lt"/>
              </a:rPr>
              <a:t>5 second trials </a:t>
            </a:r>
          </a:p>
          <a:p>
            <a:pPr algn="l"/>
            <a:endParaRPr lang="en-US" dirty="0"/>
          </a:p>
        </p:txBody>
      </p:sp>
      <p:sp>
        <p:nvSpPr>
          <p:cNvPr id="149" name="TextBox 148">
            <a:extLst>
              <a:ext uri="{FF2B5EF4-FFF2-40B4-BE49-F238E27FC236}">
                <a16:creationId xmlns:a16="http://schemas.microsoft.com/office/drawing/2014/main" id="{DBA18819-E600-489C-A07F-BA6B208D442A}"/>
              </a:ext>
            </a:extLst>
          </p:cNvPr>
          <p:cNvSpPr txBox="1"/>
          <p:nvPr/>
        </p:nvSpPr>
        <p:spPr>
          <a:xfrm>
            <a:off x="6577660" y="4771437"/>
            <a:ext cx="508094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mn-lt"/>
                <a:cs typeface="+mn-lt"/>
              </a:rPr>
              <a:t>DEBRA</a:t>
            </a:r>
          </a:p>
          <a:p>
            <a:pPr marL="285750" indent="-285750">
              <a:buFont typeface="Arial"/>
              <a:buChar char="•"/>
            </a:pPr>
            <a:r>
              <a:rPr lang="en-US" dirty="0">
                <a:ea typeface="+mn-lt"/>
                <a:cs typeface="+mn-lt"/>
              </a:rPr>
              <a:t>HP</a:t>
            </a:r>
          </a:p>
          <a:p>
            <a:pPr marL="285750" indent="-285750">
              <a:buFont typeface="Arial"/>
              <a:buChar char="•"/>
            </a:pPr>
            <a:r>
              <a:rPr lang="en-US" dirty="0">
                <a:ea typeface="+mn-lt"/>
                <a:cs typeface="+mn-lt"/>
              </a:rPr>
              <a:t>IBR</a:t>
            </a:r>
          </a:p>
          <a:p>
            <a:pPr marL="285750" indent="-285750">
              <a:buFont typeface="Arial"/>
              <a:buChar char="•"/>
            </a:pPr>
            <a:r>
              <a:rPr lang="en-US" dirty="0">
                <a:ea typeface="+mn-lt"/>
                <a:cs typeface="+mn-lt"/>
              </a:rPr>
              <a:t>QSBR</a:t>
            </a:r>
            <a:endParaRPr lang="en-US" dirty="0"/>
          </a:p>
          <a:p>
            <a:pPr marL="285750" indent="-285750" algn="l">
              <a:buFont typeface="Arial"/>
              <a:buChar char="•"/>
            </a:pPr>
            <a:r>
              <a:rPr lang="en-US" dirty="0"/>
              <a:t>RCU</a:t>
            </a:r>
          </a:p>
        </p:txBody>
      </p:sp>
    </p:spTree>
    <p:extLst>
      <p:ext uri="{BB962C8B-B14F-4D97-AF65-F5344CB8AC3E}">
        <p14:creationId xmlns:p14="http://schemas.microsoft.com/office/powerpoint/2010/main" val="2882187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6B5F0F39-CE44-4E7E-9C48-029B73288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Chart, line chart&#10;&#10;Description automatically generated">
            <a:extLst>
              <a:ext uri="{FF2B5EF4-FFF2-40B4-BE49-F238E27FC236}">
                <a16:creationId xmlns:a16="http://schemas.microsoft.com/office/drawing/2014/main" id="{22F985EF-72B2-4B6D-A759-E235EA147FEE}"/>
              </a:ext>
            </a:extLst>
          </p:cNvPr>
          <p:cNvPicPr>
            <a:picLocks noChangeAspect="1"/>
          </p:cNvPicPr>
          <p:nvPr/>
        </p:nvPicPr>
        <p:blipFill>
          <a:blip r:embed="rId4"/>
          <a:stretch>
            <a:fillRect/>
          </a:stretch>
        </p:blipFill>
        <p:spPr>
          <a:xfrm>
            <a:off x="640080" y="1191137"/>
            <a:ext cx="3422791" cy="2053674"/>
          </a:xfrm>
          <a:prstGeom prst="rect">
            <a:avLst/>
          </a:prstGeom>
        </p:spPr>
      </p:pic>
      <p:pic>
        <p:nvPicPr>
          <p:cNvPr id="4" name="Picture 4" descr="Chart, line chart&#10;&#10;Description automatically generated">
            <a:extLst>
              <a:ext uri="{FF2B5EF4-FFF2-40B4-BE49-F238E27FC236}">
                <a16:creationId xmlns:a16="http://schemas.microsoft.com/office/drawing/2014/main" id="{55444DC8-364B-430D-868D-1BDFCF3178C7}"/>
              </a:ext>
            </a:extLst>
          </p:cNvPr>
          <p:cNvPicPr>
            <a:picLocks noChangeAspect="1"/>
          </p:cNvPicPr>
          <p:nvPr/>
        </p:nvPicPr>
        <p:blipFill>
          <a:blip r:embed="rId5"/>
          <a:stretch>
            <a:fillRect/>
          </a:stretch>
        </p:blipFill>
        <p:spPr>
          <a:xfrm>
            <a:off x="4384604" y="1190581"/>
            <a:ext cx="3422791" cy="2053674"/>
          </a:xfrm>
          <a:prstGeom prst="rect">
            <a:avLst/>
          </a:prstGeom>
        </p:spPr>
      </p:pic>
      <p:pic>
        <p:nvPicPr>
          <p:cNvPr id="3" name="Picture 3" descr="Chart, line chart&#10;&#10;Description automatically generated">
            <a:extLst>
              <a:ext uri="{FF2B5EF4-FFF2-40B4-BE49-F238E27FC236}">
                <a16:creationId xmlns:a16="http://schemas.microsoft.com/office/drawing/2014/main" id="{3F529184-F063-4A09-A412-61718528BACF}"/>
              </a:ext>
            </a:extLst>
          </p:cNvPr>
          <p:cNvPicPr>
            <a:picLocks noChangeAspect="1"/>
          </p:cNvPicPr>
          <p:nvPr/>
        </p:nvPicPr>
        <p:blipFill>
          <a:blip r:embed="rId6"/>
          <a:stretch>
            <a:fillRect/>
          </a:stretch>
        </p:blipFill>
        <p:spPr>
          <a:xfrm>
            <a:off x="8129128" y="1190580"/>
            <a:ext cx="3422792" cy="2053675"/>
          </a:xfrm>
          <a:prstGeom prst="rect">
            <a:avLst/>
          </a:prstGeom>
        </p:spPr>
      </p:pic>
      <p:sp>
        <p:nvSpPr>
          <p:cNvPr id="7" name="TextBox 6">
            <a:extLst>
              <a:ext uri="{FF2B5EF4-FFF2-40B4-BE49-F238E27FC236}">
                <a16:creationId xmlns:a16="http://schemas.microsoft.com/office/drawing/2014/main" id="{13564067-0CD0-42AC-8374-B7F8980EC373}"/>
              </a:ext>
            </a:extLst>
          </p:cNvPr>
          <p:cNvSpPr txBox="1"/>
          <p:nvPr/>
        </p:nvSpPr>
        <p:spPr>
          <a:xfrm>
            <a:off x="642145" y="4543868"/>
            <a:ext cx="779678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Data Structure:</a:t>
            </a:r>
          </a:p>
          <a:p>
            <a:pPr marL="285750" indent="-285750">
              <a:buFont typeface="Arial"/>
              <a:buChar char="•"/>
            </a:pPr>
            <a:r>
              <a:rPr lang="en-US" u="sng"/>
              <a:t>External Binary search Tree (DGT15)</a:t>
            </a:r>
          </a:p>
          <a:p>
            <a:pPr marL="285750" indent="-285750">
              <a:buFont typeface="Arial"/>
              <a:buChar char="•"/>
            </a:pPr>
            <a:r>
              <a:rPr lang="en-US"/>
              <a:t>Size: 2M keys</a:t>
            </a:r>
          </a:p>
        </p:txBody>
      </p:sp>
      <p:grpSp>
        <p:nvGrpSpPr>
          <p:cNvPr id="10" name="Group 9">
            <a:extLst>
              <a:ext uri="{FF2B5EF4-FFF2-40B4-BE49-F238E27FC236}">
                <a16:creationId xmlns:a16="http://schemas.microsoft.com/office/drawing/2014/main" id="{1C8DF177-A76A-415D-A6C2-FF2C1560CF90}"/>
              </a:ext>
            </a:extLst>
          </p:cNvPr>
          <p:cNvGrpSpPr/>
          <p:nvPr/>
        </p:nvGrpSpPr>
        <p:grpSpPr>
          <a:xfrm>
            <a:off x="3610878" y="621560"/>
            <a:ext cx="2052285" cy="1457662"/>
            <a:chOff x="3610878" y="657002"/>
            <a:chExt cx="2052285" cy="1457662"/>
          </a:xfrm>
        </p:grpSpPr>
        <p:sp>
          <p:nvSpPr>
            <p:cNvPr id="25" name="Rectangle 24">
              <a:extLst>
                <a:ext uri="{FF2B5EF4-FFF2-40B4-BE49-F238E27FC236}">
                  <a16:creationId xmlns:a16="http://schemas.microsoft.com/office/drawing/2014/main" id="{66989D5E-CA00-4959-8341-4C91BE15F94E}"/>
                </a:ext>
              </a:extLst>
            </p:cNvPr>
            <p:cNvSpPr/>
            <p:nvPr/>
          </p:nvSpPr>
          <p:spPr>
            <a:xfrm>
              <a:off x="3673991" y="657002"/>
              <a:ext cx="1989172" cy="363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oversubscription</a:t>
              </a:r>
            </a:p>
          </p:txBody>
        </p:sp>
        <p:sp>
          <p:nvSpPr>
            <p:cNvPr id="28" name="Arrow: Down 27">
              <a:extLst>
                <a:ext uri="{FF2B5EF4-FFF2-40B4-BE49-F238E27FC236}">
                  <a16:creationId xmlns:a16="http://schemas.microsoft.com/office/drawing/2014/main" id="{BEA83ACB-8AEF-406C-9F2D-F35A46D08952}"/>
                </a:ext>
              </a:extLst>
            </p:cNvPr>
            <p:cNvSpPr/>
            <p:nvPr/>
          </p:nvSpPr>
          <p:spPr>
            <a:xfrm>
              <a:off x="3610878" y="657118"/>
              <a:ext cx="62023" cy="1457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0160202-BCE5-483F-9CC6-13C0C7CB67A8}"/>
              </a:ext>
            </a:extLst>
          </p:cNvPr>
          <p:cNvGrpSpPr/>
          <p:nvPr/>
        </p:nvGrpSpPr>
        <p:grpSpPr>
          <a:xfrm>
            <a:off x="85503" y="621560"/>
            <a:ext cx="2050107" cy="1705755"/>
            <a:chOff x="112084" y="657002"/>
            <a:chExt cx="2050107" cy="1705755"/>
          </a:xfrm>
        </p:grpSpPr>
        <p:sp>
          <p:nvSpPr>
            <p:cNvPr id="30" name="Rectangle 29">
              <a:extLst>
                <a:ext uri="{FF2B5EF4-FFF2-40B4-BE49-F238E27FC236}">
                  <a16:creationId xmlns:a16="http://schemas.microsoft.com/office/drawing/2014/main" id="{11B9C8F2-7B5F-4127-9574-F3727DDC29A7}"/>
                </a:ext>
              </a:extLst>
            </p:cNvPr>
            <p:cNvSpPr/>
            <p:nvPr/>
          </p:nvSpPr>
          <p:spPr>
            <a:xfrm>
              <a:off x="112084" y="657002"/>
              <a:ext cx="1989172" cy="363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Crosses Debra</a:t>
              </a:r>
            </a:p>
          </p:txBody>
        </p:sp>
        <p:sp>
          <p:nvSpPr>
            <p:cNvPr id="31" name="Arrow: Down 30">
              <a:extLst>
                <a:ext uri="{FF2B5EF4-FFF2-40B4-BE49-F238E27FC236}">
                  <a16:creationId xmlns:a16="http://schemas.microsoft.com/office/drawing/2014/main" id="{71017C3C-793F-4008-89A9-7CA42E555AA4}"/>
                </a:ext>
              </a:extLst>
            </p:cNvPr>
            <p:cNvSpPr/>
            <p:nvPr/>
          </p:nvSpPr>
          <p:spPr>
            <a:xfrm>
              <a:off x="2091308" y="657118"/>
              <a:ext cx="70883" cy="1705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7EE90EC5-7426-400E-B7FF-7B8C2CC370B4}"/>
              </a:ext>
            </a:extLst>
          </p:cNvPr>
          <p:cNvSpPr/>
          <p:nvPr/>
        </p:nvSpPr>
        <p:spPr>
          <a:xfrm>
            <a:off x="4488908" y="3816168"/>
            <a:ext cx="3132173" cy="40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Workload types</a:t>
            </a:r>
          </a:p>
        </p:txBody>
      </p:sp>
      <p:sp>
        <p:nvSpPr>
          <p:cNvPr id="35" name="TextBox 34">
            <a:extLst>
              <a:ext uri="{FF2B5EF4-FFF2-40B4-BE49-F238E27FC236}">
                <a16:creationId xmlns:a16="http://schemas.microsoft.com/office/drawing/2014/main" id="{568D000C-EADC-4D0E-B647-7622A630FC77}"/>
              </a:ext>
            </a:extLst>
          </p:cNvPr>
          <p:cNvSpPr txBox="1"/>
          <p:nvPr/>
        </p:nvSpPr>
        <p:spPr>
          <a:xfrm>
            <a:off x="1020726" y="3244702"/>
            <a:ext cx="29602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50% inserts – 50% deletes</a:t>
            </a:r>
          </a:p>
        </p:txBody>
      </p:sp>
      <p:sp>
        <p:nvSpPr>
          <p:cNvPr id="37" name="TextBox 36">
            <a:extLst>
              <a:ext uri="{FF2B5EF4-FFF2-40B4-BE49-F238E27FC236}">
                <a16:creationId xmlns:a16="http://schemas.microsoft.com/office/drawing/2014/main" id="{6A901ACA-D1B0-4BE8-B85F-4BE962D10C02}"/>
              </a:ext>
            </a:extLst>
          </p:cNvPr>
          <p:cNvSpPr txBox="1"/>
          <p:nvPr/>
        </p:nvSpPr>
        <p:spPr>
          <a:xfrm>
            <a:off x="4631365" y="3244702"/>
            <a:ext cx="2924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25% inserts – 25% deletes</a:t>
            </a:r>
          </a:p>
        </p:txBody>
      </p:sp>
      <p:sp>
        <p:nvSpPr>
          <p:cNvPr id="39" name="TextBox 38">
            <a:extLst>
              <a:ext uri="{FF2B5EF4-FFF2-40B4-BE49-F238E27FC236}">
                <a16:creationId xmlns:a16="http://schemas.microsoft.com/office/drawing/2014/main" id="{72389BFF-0913-4A5B-95A9-662175DBC505}"/>
              </a:ext>
            </a:extLst>
          </p:cNvPr>
          <p:cNvSpPr txBox="1"/>
          <p:nvPr/>
        </p:nvSpPr>
        <p:spPr>
          <a:xfrm>
            <a:off x="8370481" y="324470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5% inserts – 5% deletes</a:t>
            </a:r>
          </a:p>
        </p:txBody>
      </p:sp>
      <p:cxnSp>
        <p:nvCxnSpPr>
          <p:cNvPr id="8" name="Straight Arrow Connector 7">
            <a:extLst>
              <a:ext uri="{FF2B5EF4-FFF2-40B4-BE49-F238E27FC236}">
                <a16:creationId xmlns:a16="http://schemas.microsoft.com/office/drawing/2014/main" id="{3DCDE55B-1DC3-4469-84F8-4CB019CA08B8}"/>
              </a:ext>
            </a:extLst>
          </p:cNvPr>
          <p:cNvCxnSpPr/>
          <p:nvPr/>
        </p:nvCxnSpPr>
        <p:spPr>
          <a:xfrm>
            <a:off x="1021528" y="4041304"/>
            <a:ext cx="3142071" cy="4705"/>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28EEAB4-A004-4633-8E1A-D21F42457864}"/>
              </a:ext>
            </a:extLst>
          </p:cNvPr>
          <p:cNvCxnSpPr/>
          <p:nvPr/>
        </p:nvCxnSpPr>
        <p:spPr>
          <a:xfrm>
            <a:off x="7721365" y="4038364"/>
            <a:ext cx="3689585" cy="1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42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6B5F0F39-CE44-4E7E-9C48-029B732882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Chart, line chart&#10;&#10;Description automatically generated">
            <a:extLst>
              <a:ext uri="{FF2B5EF4-FFF2-40B4-BE49-F238E27FC236}">
                <a16:creationId xmlns:a16="http://schemas.microsoft.com/office/drawing/2014/main" id="{24692FDE-00D8-40F7-AF15-3D49A93170DA}"/>
              </a:ext>
            </a:extLst>
          </p:cNvPr>
          <p:cNvPicPr>
            <a:picLocks noChangeAspect="1"/>
          </p:cNvPicPr>
          <p:nvPr/>
        </p:nvPicPr>
        <p:blipFill>
          <a:blip r:embed="rId3"/>
          <a:stretch>
            <a:fillRect/>
          </a:stretch>
        </p:blipFill>
        <p:spPr>
          <a:xfrm>
            <a:off x="8184767" y="1195567"/>
            <a:ext cx="3422791" cy="2053674"/>
          </a:xfrm>
          <a:prstGeom prst="rect">
            <a:avLst/>
          </a:prstGeom>
        </p:spPr>
      </p:pic>
      <p:pic>
        <p:nvPicPr>
          <p:cNvPr id="4" name="Picture 4" descr="Chart, line chart&#10;&#10;Description automatically generated">
            <a:extLst>
              <a:ext uri="{FF2B5EF4-FFF2-40B4-BE49-F238E27FC236}">
                <a16:creationId xmlns:a16="http://schemas.microsoft.com/office/drawing/2014/main" id="{DDDF10E8-68FA-4CC1-BD88-A3993025B55B}"/>
              </a:ext>
            </a:extLst>
          </p:cNvPr>
          <p:cNvPicPr>
            <a:picLocks noChangeAspect="1"/>
          </p:cNvPicPr>
          <p:nvPr/>
        </p:nvPicPr>
        <p:blipFill>
          <a:blip r:embed="rId4"/>
          <a:stretch>
            <a:fillRect/>
          </a:stretch>
        </p:blipFill>
        <p:spPr>
          <a:xfrm>
            <a:off x="4384604" y="1190581"/>
            <a:ext cx="3422791" cy="2053674"/>
          </a:xfrm>
          <a:prstGeom prst="rect">
            <a:avLst/>
          </a:prstGeom>
        </p:spPr>
      </p:pic>
      <p:pic>
        <p:nvPicPr>
          <p:cNvPr id="3" name="Picture 3" descr="Chart, line chart&#10;&#10;Description automatically generated">
            <a:extLst>
              <a:ext uri="{FF2B5EF4-FFF2-40B4-BE49-F238E27FC236}">
                <a16:creationId xmlns:a16="http://schemas.microsoft.com/office/drawing/2014/main" id="{24E56548-1398-4F90-BE04-9EA98F9DA8DF}"/>
              </a:ext>
            </a:extLst>
          </p:cNvPr>
          <p:cNvPicPr>
            <a:picLocks noChangeAspect="1"/>
          </p:cNvPicPr>
          <p:nvPr/>
        </p:nvPicPr>
        <p:blipFill>
          <a:blip r:embed="rId5"/>
          <a:stretch>
            <a:fillRect/>
          </a:stretch>
        </p:blipFill>
        <p:spPr>
          <a:xfrm>
            <a:off x="557861" y="1195010"/>
            <a:ext cx="3422792" cy="2053675"/>
          </a:xfrm>
          <a:prstGeom prst="rect">
            <a:avLst/>
          </a:prstGeom>
        </p:spPr>
      </p:pic>
      <p:sp>
        <p:nvSpPr>
          <p:cNvPr id="6" name="TextBox 5">
            <a:extLst>
              <a:ext uri="{FF2B5EF4-FFF2-40B4-BE49-F238E27FC236}">
                <a16:creationId xmlns:a16="http://schemas.microsoft.com/office/drawing/2014/main" id="{B99EF2F1-6313-43C7-AD95-E9C7322BA24A}"/>
              </a:ext>
            </a:extLst>
          </p:cNvPr>
          <p:cNvSpPr txBox="1"/>
          <p:nvPr/>
        </p:nvSpPr>
        <p:spPr>
          <a:xfrm>
            <a:off x="1020726" y="3244702"/>
            <a:ext cx="29602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50% inserts – 50% deletes</a:t>
            </a:r>
          </a:p>
        </p:txBody>
      </p:sp>
      <p:sp>
        <p:nvSpPr>
          <p:cNvPr id="7" name="TextBox 6">
            <a:extLst>
              <a:ext uri="{FF2B5EF4-FFF2-40B4-BE49-F238E27FC236}">
                <a16:creationId xmlns:a16="http://schemas.microsoft.com/office/drawing/2014/main" id="{EAD75D65-1E0D-499C-A991-64B7125D26AB}"/>
              </a:ext>
            </a:extLst>
          </p:cNvPr>
          <p:cNvSpPr txBox="1"/>
          <p:nvPr/>
        </p:nvSpPr>
        <p:spPr>
          <a:xfrm>
            <a:off x="4631365" y="3244702"/>
            <a:ext cx="29248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25% inserts – 25% deletes</a:t>
            </a:r>
          </a:p>
        </p:txBody>
      </p:sp>
      <p:sp>
        <p:nvSpPr>
          <p:cNvPr id="8" name="TextBox 7">
            <a:extLst>
              <a:ext uri="{FF2B5EF4-FFF2-40B4-BE49-F238E27FC236}">
                <a16:creationId xmlns:a16="http://schemas.microsoft.com/office/drawing/2014/main" id="{56AA5E40-9644-4428-AC5B-BE680089125D}"/>
              </a:ext>
            </a:extLst>
          </p:cNvPr>
          <p:cNvSpPr txBox="1"/>
          <p:nvPr/>
        </p:nvSpPr>
        <p:spPr>
          <a:xfrm>
            <a:off x="8370481" y="324470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5% inserts – 5% deletes</a:t>
            </a:r>
          </a:p>
        </p:txBody>
      </p:sp>
      <p:sp>
        <p:nvSpPr>
          <p:cNvPr id="13" name="TextBox 12">
            <a:extLst>
              <a:ext uri="{FF2B5EF4-FFF2-40B4-BE49-F238E27FC236}">
                <a16:creationId xmlns:a16="http://schemas.microsoft.com/office/drawing/2014/main" id="{5DE5565C-C5FF-430F-AC7A-D47314EA0C70}"/>
              </a:ext>
            </a:extLst>
          </p:cNvPr>
          <p:cNvSpPr txBox="1"/>
          <p:nvPr/>
        </p:nvSpPr>
        <p:spPr>
          <a:xfrm>
            <a:off x="557478" y="4694387"/>
            <a:ext cx="554841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Data Structure:</a:t>
            </a:r>
          </a:p>
          <a:p>
            <a:pPr marL="285750" indent="-285750">
              <a:buFont typeface="Arial"/>
              <a:buChar char="•"/>
            </a:pPr>
            <a:r>
              <a:rPr lang="en-US" u="sng"/>
              <a:t>Brown's (a,b)-Tree </a:t>
            </a:r>
          </a:p>
          <a:p>
            <a:pPr marL="285750" indent="-285750">
              <a:buFont typeface="Arial"/>
              <a:buChar char="•"/>
            </a:pPr>
            <a:r>
              <a:rPr lang="en-US"/>
              <a:t>Size: 2M keys</a:t>
            </a:r>
          </a:p>
        </p:txBody>
      </p:sp>
      <p:sp>
        <p:nvSpPr>
          <p:cNvPr id="2" name="Rectangle 1">
            <a:extLst>
              <a:ext uri="{FF2B5EF4-FFF2-40B4-BE49-F238E27FC236}">
                <a16:creationId xmlns:a16="http://schemas.microsoft.com/office/drawing/2014/main" id="{77F0553A-812A-4B82-8D7F-45BFDAF3A34C}"/>
              </a:ext>
            </a:extLst>
          </p:cNvPr>
          <p:cNvSpPr/>
          <p:nvPr/>
        </p:nvSpPr>
        <p:spPr>
          <a:xfrm>
            <a:off x="4488908" y="3816168"/>
            <a:ext cx="3132173" cy="40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Workload types</a:t>
            </a:r>
          </a:p>
        </p:txBody>
      </p:sp>
      <p:cxnSp>
        <p:nvCxnSpPr>
          <p:cNvPr id="10" name="Straight Arrow Connector 9">
            <a:extLst>
              <a:ext uri="{FF2B5EF4-FFF2-40B4-BE49-F238E27FC236}">
                <a16:creationId xmlns:a16="http://schemas.microsoft.com/office/drawing/2014/main" id="{2C13CBA0-D91F-4D44-B1E9-302AF0503F17}"/>
              </a:ext>
            </a:extLst>
          </p:cNvPr>
          <p:cNvCxnSpPr/>
          <p:nvPr/>
        </p:nvCxnSpPr>
        <p:spPr>
          <a:xfrm>
            <a:off x="1021528" y="4041304"/>
            <a:ext cx="3142071" cy="4705"/>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37D6398-BAEE-4511-AA03-0EF1D7476F73}"/>
              </a:ext>
            </a:extLst>
          </p:cNvPr>
          <p:cNvCxnSpPr/>
          <p:nvPr/>
        </p:nvCxnSpPr>
        <p:spPr>
          <a:xfrm>
            <a:off x="7721365" y="4038364"/>
            <a:ext cx="3689585" cy="1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63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B5841-E9BF-4176-81B0-F146E2035A61}"/>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Conclusion</a:t>
            </a:r>
            <a:endParaRPr lang="en-US"/>
          </a:p>
        </p:txBody>
      </p:sp>
      <p:sp>
        <p:nvSpPr>
          <p:cNvPr id="4" name="Scroll: Horizontal 3">
            <a:extLst>
              <a:ext uri="{FF2B5EF4-FFF2-40B4-BE49-F238E27FC236}">
                <a16:creationId xmlns:a16="http://schemas.microsoft.com/office/drawing/2014/main" id="{97E05EBD-4485-4902-99DF-F2478B363A79}"/>
              </a:ext>
            </a:extLst>
          </p:cNvPr>
          <p:cNvSpPr/>
          <p:nvPr/>
        </p:nvSpPr>
        <p:spPr>
          <a:xfrm>
            <a:off x="1143740" y="1955489"/>
            <a:ext cx="2657593"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t>Fast                           : </a:t>
            </a:r>
          </a:p>
        </p:txBody>
      </p:sp>
      <p:sp>
        <p:nvSpPr>
          <p:cNvPr id="6" name="Scroll: Horizontal 5">
            <a:extLst>
              <a:ext uri="{FF2B5EF4-FFF2-40B4-BE49-F238E27FC236}">
                <a16:creationId xmlns:a16="http://schemas.microsoft.com/office/drawing/2014/main" id="{EBF23FB1-9C7C-4EED-B003-929A38294F54}"/>
              </a:ext>
            </a:extLst>
          </p:cNvPr>
          <p:cNvSpPr/>
          <p:nvPr/>
        </p:nvSpPr>
        <p:spPr>
          <a:xfrm>
            <a:off x="1141228" y="2673109"/>
            <a:ext cx="2657593"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t>Bounded Garbage : </a:t>
            </a:r>
          </a:p>
        </p:txBody>
      </p:sp>
      <p:sp>
        <p:nvSpPr>
          <p:cNvPr id="8" name="Scroll: Horizontal 7">
            <a:extLst>
              <a:ext uri="{FF2B5EF4-FFF2-40B4-BE49-F238E27FC236}">
                <a16:creationId xmlns:a16="http://schemas.microsoft.com/office/drawing/2014/main" id="{261E2599-35EE-4EB6-AAAC-B0DEAF894D0C}"/>
              </a:ext>
            </a:extLst>
          </p:cNvPr>
          <p:cNvSpPr/>
          <p:nvPr/>
        </p:nvSpPr>
        <p:spPr>
          <a:xfrm>
            <a:off x="1145415" y="3372307"/>
            <a:ext cx="2657593"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t>Usable                      : </a:t>
            </a:r>
          </a:p>
        </p:txBody>
      </p:sp>
      <p:sp>
        <p:nvSpPr>
          <p:cNvPr id="10" name="Scroll: Horizontal 9">
            <a:extLst>
              <a:ext uri="{FF2B5EF4-FFF2-40B4-BE49-F238E27FC236}">
                <a16:creationId xmlns:a16="http://schemas.microsoft.com/office/drawing/2014/main" id="{A080DB16-29F8-46BD-B204-643E47F8D8D3}"/>
              </a:ext>
            </a:extLst>
          </p:cNvPr>
          <p:cNvSpPr/>
          <p:nvPr/>
        </p:nvSpPr>
        <p:spPr>
          <a:xfrm>
            <a:off x="1145415" y="4075691"/>
            <a:ext cx="2657593"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t>Consistent                : </a:t>
            </a:r>
          </a:p>
        </p:txBody>
      </p:sp>
      <p:sp>
        <p:nvSpPr>
          <p:cNvPr id="12" name="Scroll: Horizontal 11">
            <a:extLst>
              <a:ext uri="{FF2B5EF4-FFF2-40B4-BE49-F238E27FC236}">
                <a16:creationId xmlns:a16="http://schemas.microsoft.com/office/drawing/2014/main" id="{2BE9885F-522A-440E-83FF-DA84B91A63DD}"/>
              </a:ext>
            </a:extLst>
          </p:cNvPr>
          <p:cNvSpPr/>
          <p:nvPr/>
        </p:nvSpPr>
        <p:spPr>
          <a:xfrm>
            <a:off x="1141228" y="4800010"/>
            <a:ext cx="2657593"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t>Applicable               : </a:t>
            </a:r>
          </a:p>
        </p:txBody>
      </p:sp>
      <p:sp>
        <p:nvSpPr>
          <p:cNvPr id="9" name="Scroll: Horizontal 8">
            <a:extLst>
              <a:ext uri="{FF2B5EF4-FFF2-40B4-BE49-F238E27FC236}">
                <a16:creationId xmlns:a16="http://schemas.microsoft.com/office/drawing/2014/main" id="{B40A1C95-69F5-42F4-BB19-1C0CF58CE57B}"/>
              </a:ext>
            </a:extLst>
          </p:cNvPr>
          <p:cNvSpPr/>
          <p:nvPr/>
        </p:nvSpPr>
        <p:spPr>
          <a:xfrm>
            <a:off x="3876592" y="1875526"/>
            <a:ext cx="7168444"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ea typeface="+mn-lt"/>
                <a:cs typeface="+mn-lt"/>
              </a:rPr>
              <a:t>As fast as fastest known EBR algorithm DEBRA.</a:t>
            </a:r>
          </a:p>
        </p:txBody>
      </p:sp>
      <p:sp>
        <p:nvSpPr>
          <p:cNvPr id="13" name="Scroll: Horizontal 12">
            <a:extLst>
              <a:ext uri="{FF2B5EF4-FFF2-40B4-BE49-F238E27FC236}">
                <a16:creationId xmlns:a16="http://schemas.microsoft.com/office/drawing/2014/main" id="{C99F25D9-8ED4-476C-BDBA-010AE271662C}"/>
              </a:ext>
            </a:extLst>
          </p:cNvPr>
          <p:cNvSpPr/>
          <p:nvPr/>
        </p:nvSpPr>
        <p:spPr>
          <a:xfrm>
            <a:off x="3876592" y="4001600"/>
            <a:ext cx="7168444"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ea typeface="+mn-lt"/>
                <a:cs typeface="+mn-lt"/>
              </a:rPr>
              <a:t>Performance doesn't drastically vary across workload types, subscription rates, data structures types, data  sizes.</a:t>
            </a:r>
          </a:p>
        </p:txBody>
      </p:sp>
      <p:sp>
        <p:nvSpPr>
          <p:cNvPr id="15" name="Scroll: Horizontal 14">
            <a:extLst>
              <a:ext uri="{FF2B5EF4-FFF2-40B4-BE49-F238E27FC236}">
                <a16:creationId xmlns:a16="http://schemas.microsoft.com/office/drawing/2014/main" id="{52A6F5AA-08A4-4A0F-9178-7F037A71ED82}"/>
              </a:ext>
            </a:extLst>
          </p:cNvPr>
          <p:cNvSpPr/>
          <p:nvPr/>
        </p:nvSpPr>
        <p:spPr>
          <a:xfrm>
            <a:off x="3876592" y="3277229"/>
            <a:ext cx="7168444"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ea typeface="+mn-lt"/>
                <a:cs typeface="+mn-lt"/>
              </a:rPr>
              <a:t>Doesn't require special primitives, compiler support or intrusive code/build environment changes.</a:t>
            </a:r>
            <a:endParaRPr lang="en-US" dirty="0"/>
          </a:p>
        </p:txBody>
      </p:sp>
      <p:sp>
        <p:nvSpPr>
          <p:cNvPr id="16" name="Scroll: Horizontal 15">
            <a:extLst>
              <a:ext uri="{FF2B5EF4-FFF2-40B4-BE49-F238E27FC236}">
                <a16:creationId xmlns:a16="http://schemas.microsoft.com/office/drawing/2014/main" id="{3C17D5BA-DB1E-4760-9CA8-51A8E01063EC}"/>
              </a:ext>
            </a:extLst>
          </p:cNvPr>
          <p:cNvSpPr/>
          <p:nvPr/>
        </p:nvSpPr>
        <p:spPr>
          <a:xfrm>
            <a:off x="3876592" y="2571674"/>
            <a:ext cx="7168444"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ea typeface="+mn-lt"/>
                <a:cs typeface="+mn-lt"/>
              </a:rPr>
              <a:t>Per reclamation event number of </a:t>
            </a:r>
            <a:r>
              <a:rPr lang="en-US" dirty="0" err="1">
                <a:ea typeface="+mn-lt"/>
                <a:cs typeface="+mn-lt"/>
              </a:rPr>
              <a:t>unreclaimed</a:t>
            </a:r>
            <a:r>
              <a:rPr lang="en-US" dirty="0">
                <a:ea typeface="+mn-lt"/>
                <a:cs typeface="+mn-lt"/>
              </a:rPr>
              <a:t> records are bounded. Linear in (#threads x max reservations)</a:t>
            </a:r>
          </a:p>
        </p:txBody>
      </p:sp>
    </p:spTree>
    <p:extLst>
      <p:ext uri="{BB962C8B-B14F-4D97-AF65-F5344CB8AC3E}">
        <p14:creationId xmlns:p14="http://schemas.microsoft.com/office/powerpoint/2010/main" val="92402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2A156-6FE1-4B4A-AC9C-30B856A7FE6D}"/>
              </a:ext>
            </a:extLst>
          </p:cNvPr>
          <p:cNvSpPr>
            <a:spLocks noGrp="1"/>
          </p:cNvSpPr>
          <p:nvPr>
            <p:ph type="title"/>
          </p:nvPr>
        </p:nvSpPr>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Conclusion: Applicability</a:t>
            </a:r>
            <a:endParaRPr lang="en-US" dirty="0" err="1"/>
          </a:p>
        </p:txBody>
      </p:sp>
      <p:graphicFrame>
        <p:nvGraphicFramePr>
          <p:cNvPr id="3" name="Table 3">
            <a:extLst>
              <a:ext uri="{FF2B5EF4-FFF2-40B4-BE49-F238E27FC236}">
                <a16:creationId xmlns:a16="http://schemas.microsoft.com/office/drawing/2014/main" id="{212F06F8-4288-4FE1-9C4E-5363BDF95F5E}"/>
              </a:ext>
            </a:extLst>
          </p:cNvPr>
          <p:cNvGraphicFramePr>
            <a:graphicFrameLocks noGrp="1"/>
          </p:cNvGraphicFramePr>
          <p:nvPr>
            <p:extLst>
              <p:ext uri="{D42A27DB-BD31-4B8C-83A1-F6EECF244321}">
                <p14:modId xmlns:p14="http://schemas.microsoft.com/office/powerpoint/2010/main" val="1040011369"/>
              </p:ext>
            </p:extLst>
          </p:nvPr>
        </p:nvGraphicFramePr>
        <p:xfrm>
          <a:off x="1232370" y="2295408"/>
          <a:ext cx="8956393" cy="3780111"/>
        </p:xfrm>
        <a:graphic>
          <a:graphicData uri="http://schemas.openxmlformats.org/drawingml/2006/table">
            <a:tbl>
              <a:tblPr firstRow="1" bandRow="1">
                <a:tableStyleId>{5C22544A-7EE6-4342-B048-85BDC9FD1C3A}</a:tableStyleId>
              </a:tblPr>
              <a:tblGrid>
                <a:gridCol w="4622799">
                  <a:extLst>
                    <a:ext uri="{9D8B030D-6E8A-4147-A177-3AD203B41FA5}">
                      <a16:colId xmlns:a16="http://schemas.microsoft.com/office/drawing/2014/main" val="3096305337"/>
                    </a:ext>
                  </a:extLst>
                </a:gridCol>
                <a:gridCol w="1405466">
                  <a:extLst>
                    <a:ext uri="{9D8B030D-6E8A-4147-A177-3AD203B41FA5}">
                      <a16:colId xmlns:a16="http://schemas.microsoft.com/office/drawing/2014/main" val="4053876522"/>
                    </a:ext>
                  </a:extLst>
                </a:gridCol>
                <a:gridCol w="1591286">
                  <a:extLst>
                    <a:ext uri="{9D8B030D-6E8A-4147-A177-3AD203B41FA5}">
                      <a16:colId xmlns:a16="http://schemas.microsoft.com/office/drawing/2014/main" val="2501925472"/>
                    </a:ext>
                  </a:extLst>
                </a:gridCol>
                <a:gridCol w="1336842">
                  <a:extLst>
                    <a:ext uri="{9D8B030D-6E8A-4147-A177-3AD203B41FA5}">
                      <a16:colId xmlns:a16="http://schemas.microsoft.com/office/drawing/2014/main" val="500216303"/>
                    </a:ext>
                  </a:extLst>
                </a:gridCol>
              </a:tblGrid>
              <a:tr h="246270">
                <a:tc>
                  <a:txBody>
                    <a:bodyPr/>
                    <a:lstStyle/>
                    <a:p>
                      <a:r>
                        <a:rPr lang="en-US" dirty="0"/>
                        <a:t>Data structure</a:t>
                      </a:r>
                    </a:p>
                  </a:txBody>
                  <a:tcPr/>
                </a:tc>
                <a:tc>
                  <a:txBody>
                    <a:bodyPr/>
                    <a:lstStyle/>
                    <a:p>
                      <a:r>
                        <a:rPr lang="en-US" dirty="0"/>
                        <a:t>HP</a:t>
                      </a:r>
                    </a:p>
                  </a:txBody>
                  <a:tcPr/>
                </a:tc>
                <a:tc>
                  <a:txBody>
                    <a:bodyPr/>
                    <a:lstStyle/>
                    <a:p>
                      <a:r>
                        <a:rPr lang="en-US" dirty="0"/>
                        <a:t>EBR</a:t>
                      </a:r>
                    </a:p>
                  </a:txBody>
                  <a:tcPr/>
                </a:tc>
                <a:tc>
                  <a:txBody>
                    <a:bodyPr/>
                    <a:lstStyle/>
                    <a:p>
                      <a:r>
                        <a:rPr lang="en-US" dirty="0"/>
                        <a:t>NBR</a:t>
                      </a:r>
                    </a:p>
                  </a:txBody>
                  <a:tcPr/>
                </a:tc>
                <a:extLst>
                  <a:ext uri="{0D108BD9-81ED-4DB2-BD59-A6C34878D82A}">
                    <a16:rowId xmlns:a16="http://schemas.microsoft.com/office/drawing/2014/main" val="1253971245"/>
                  </a:ext>
                </a:extLst>
              </a:tr>
              <a:tr h="246271">
                <a:tc>
                  <a:txBody>
                    <a:bodyPr/>
                    <a:lstStyle/>
                    <a:p>
                      <a:r>
                        <a:rPr lang="en-US" dirty="0"/>
                        <a:t>Lazy list [Heller et al 2005]</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55443177"/>
                  </a:ext>
                </a:extLst>
              </a:tr>
              <a:tr h="246271">
                <a:tc>
                  <a:txBody>
                    <a:bodyPr/>
                    <a:lstStyle/>
                    <a:p>
                      <a:r>
                        <a:rPr lang="en-US" dirty="0"/>
                        <a:t>Harris list [Harris 2001]</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63706422"/>
                  </a:ext>
                </a:extLst>
              </a:tr>
              <a:tr h="246271">
                <a:tc>
                  <a:txBody>
                    <a:bodyPr/>
                    <a:lstStyle/>
                    <a:p>
                      <a:r>
                        <a:rPr lang="en-US" dirty="0"/>
                        <a:t>EFRB BST [Ellen et al 2010]</a:t>
                      </a:r>
                    </a:p>
                  </a:txBody>
                  <a:tcPr/>
                </a:tc>
                <a:tc>
                  <a:txBody>
                    <a:bodyPr/>
                    <a:lstStyle/>
                    <a:p>
                      <a:pPr lvl="0">
                        <a:buNone/>
                      </a:pP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7982031"/>
                  </a:ext>
                </a:extLst>
              </a:tr>
              <a:tr h="621542">
                <a:tc>
                  <a:txBody>
                    <a:bodyPr/>
                    <a:lstStyle/>
                    <a:p>
                      <a:r>
                        <a:rPr lang="en-US" dirty="0"/>
                        <a:t>External (</a:t>
                      </a:r>
                      <a:r>
                        <a:rPr lang="en-US" dirty="0" err="1"/>
                        <a:t>a,b</a:t>
                      </a:r>
                      <a:r>
                        <a:rPr lang="en-US" dirty="0"/>
                        <a:t>) tree [Brown et al, 2017]</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33342800"/>
                  </a:ext>
                </a:extLst>
              </a:tr>
              <a:tr h="433907">
                <a:tc>
                  <a:txBody>
                    <a:bodyPr/>
                    <a:lstStyle/>
                    <a:p>
                      <a:r>
                        <a:rPr lang="en-US" dirty="0"/>
                        <a:t>Howey-Joney internal BST [2017]</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56742007"/>
                  </a:ext>
                </a:extLst>
              </a:tr>
              <a:tr h="621542">
                <a:tc>
                  <a:txBody>
                    <a:bodyPr/>
                    <a:lstStyle/>
                    <a:p>
                      <a:r>
                        <a:rPr lang="en-US" dirty="0"/>
                        <a:t>External chromatic tree [Brown et al, 2014]</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32020226"/>
                  </a:ext>
                </a:extLst>
              </a:tr>
              <a:tr h="621542">
                <a:tc>
                  <a:txBody>
                    <a:bodyPr/>
                    <a:lstStyle/>
                    <a:p>
                      <a:r>
                        <a:rPr lang="en-US" dirty="0"/>
                        <a:t>External AVL tree [Brown et al, 2017]</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66417735"/>
                  </a:ext>
                </a:extLst>
              </a:tr>
            </a:tbl>
          </a:graphicData>
        </a:graphic>
      </p:graphicFrame>
      <p:grpSp>
        <p:nvGrpSpPr>
          <p:cNvPr id="27" name="Group 26">
            <a:extLst>
              <a:ext uri="{FF2B5EF4-FFF2-40B4-BE49-F238E27FC236}">
                <a16:creationId xmlns:a16="http://schemas.microsoft.com/office/drawing/2014/main" id="{8EB0726B-74EE-43A0-B6EF-05113CE545F0}"/>
              </a:ext>
            </a:extLst>
          </p:cNvPr>
          <p:cNvGrpSpPr/>
          <p:nvPr/>
        </p:nvGrpSpPr>
        <p:grpSpPr>
          <a:xfrm>
            <a:off x="6019800" y="2666059"/>
            <a:ext cx="3371499" cy="3228622"/>
            <a:chOff x="6052726" y="3037652"/>
            <a:chExt cx="3371499" cy="3228622"/>
          </a:xfrm>
        </p:grpSpPr>
        <p:pic>
          <p:nvPicPr>
            <p:cNvPr id="4" name="Graphic 4" descr="Close with solid fill">
              <a:extLst>
                <a:ext uri="{FF2B5EF4-FFF2-40B4-BE49-F238E27FC236}">
                  <a16:creationId xmlns:a16="http://schemas.microsoft.com/office/drawing/2014/main" id="{E72B069F-58F9-48E4-B67C-3018B6CC48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52726" y="3799652"/>
              <a:ext cx="302919" cy="302919"/>
            </a:xfrm>
            <a:prstGeom prst="rect">
              <a:avLst/>
            </a:prstGeom>
          </p:spPr>
        </p:pic>
        <p:pic>
          <p:nvPicPr>
            <p:cNvPr id="5" name="Graphic 5" descr="Checkmark with solid fill">
              <a:extLst>
                <a:ext uri="{FF2B5EF4-FFF2-40B4-BE49-F238E27FC236}">
                  <a16:creationId xmlns:a16="http://schemas.microsoft.com/office/drawing/2014/main" id="{BA6D7DCC-3FC4-446E-9BB3-2888799CF6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2638" y="3801415"/>
              <a:ext cx="298215" cy="298215"/>
            </a:xfrm>
            <a:prstGeom prst="rect">
              <a:avLst/>
            </a:prstGeom>
          </p:spPr>
        </p:pic>
        <p:pic>
          <p:nvPicPr>
            <p:cNvPr id="6" name="Graphic 5" descr="Checkmark with solid fill">
              <a:extLst>
                <a:ext uri="{FF2B5EF4-FFF2-40B4-BE49-F238E27FC236}">
                  <a16:creationId xmlns:a16="http://schemas.microsoft.com/office/drawing/2014/main" id="{7D6DD2FD-21B0-4FFE-B5ED-B562617166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2638" y="3429822"/>
              <a:ext cx="298215" cy="298215"/>
            </a:xfrm>
            <a:prstGeom prst="rect">
              <a:avLst/>
            </a:prstGeom>
          </p:spPr>
        </p:pic>
        <p:pic>
          <p:nvPicPr>
            <p:cNvPr id="7" name="Graphic 5" descr="Checkmark with solid fill">
              <a:extLst>
                <a:ext uri="{FF2B5EF4-FFF2-40B4-BE49-F238E27FC236}">
                  <a16:creationId xmlns:a16="http://schemas.microsoft.com/office/drawing/2014/main" id="{673A79C8-D421-41B0-819F-63AC18684B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2638" y="4431711"/>
              <a:ext cx="298215" cy="298215"/>
            </a:xfrm>
            <a:prstGeom prst="rect">
              <a:avLst/>
            </a:prstGeom>
          </p:spPr>
        </p:pic>
        <p:pic>
          <p:nvPicPr>
            <p:cNvPr id="8" name="Graphic 5" descr="Checkmark with solid fill">
              <a:extLst>
                <a:ext uri="{FF2B5EF4-FFF2-40B4-BE49-F238E27FC236}">
                  <a16:creationId xmlns:a16="http://schemas.microsoft.com/office/drawing/2014/main" id="{4E46A856-EFD7-429F-BB02-E961A0DC3B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2638" y="4775081"/>
              <a:ext cx="298215" cy="298215"/>
            </a:xfrm>
            <a:prstGeom prst="rect">
              <a:avLst/>
            </a:prstGeom>
          </p:spPr>
        </p:pic>
        <p:pic>
          <p:nvPicPr>
            <p:cNvPr id="10" name="Graphic 5" descr="Checkmark with solid fill">
              <a:extLst>
                <a:ext uri="{FF2B5EF4-FFF2-40B4-BE49-F238E27FC236}">
                  <a16:creationId xmlns:a16="http://schemas.microsoft.com/office/drawing/2014/main" id="{2A20F240-4C50-4BCC-B0BF-D8039E9C01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2639" y="5424192"/>
              <a:ext cx="298215" cy="298215"/>
            </a:xfrm>
            <a:prstGeom prst="rect">
              <a:avLst/>
            </a:prstGeom>
          </p:spPr>
        </p:pic>
        <p:pic>
          <p:nvPicPr>
            <p:cNvPr id="11" name="Graphic 5" descr="Checkmark with solid fill">
              <a:extLst>
                <a:ext uri="{FF2B5EF4-FFF2-40B4-BE49-F238E27FC236}">
                  <a16:creationId xmlns:a16="http://schemas.microsoft.com/office/drawing/2014/main" id="{F4E540AC-7173-4BBB-A00D-7B3DA36757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2638" y="3039414"/>
              <a:ext cx="298215" cy="298215"/>
            </a:xfrm>
            <a:prstGeom prst="rect">
              <a:avLst/>
            </a:prstGeom>
          </p:spPr>
        </p:pic>
        <p:pic>
          <p:nvPicPr>
            <p:cNvPr id="12" name="Graphic 4" descr="Close with solid fill">
              <a:extLst>
                <a:ext uri="{FF2B5EF4-FFF2-40B4-BE49-F238E27FC236}">
                  <a16:creationId xmlns:a16="http://schemas.microsoft.com/office/drawing/2014/main" id="{6A4679AE-9E49-4D71-BF0A-C35C92A4E0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52726" y="3037652"/>
              <a:ext cx="302919" cy="302919"/>
            </a:xfrm>
            <a:prstGeom prst="rect">
              <a:avLst/>
            </a:prstGeom>
          </p:spPr>
        </p:pic>
        <p:pic>
          <p:nvPicPr>
            <p:cNvPr id="13" name="Graphic 12" descr="Checkmark with solid fill">
              <a:extLst>
                <a:ext uri="{FF2B5EF4-FFF2-40B4-BE49-F238E27FC236}">
                  <a16:creationId xmlns:a16="http://schemas.microsoft.com/office/drawing/2014/main" id="{36E6F630-7CE2-45D1-AAF6-A31F1B6DA2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4491" y="3429823"/>
              <a:ext cx="298215" cy="298215"/>
            </a:xfrm>
            <a:prstGeom prst="rect">
              <a:avLst/>
            </a:prstGeom>
          </p:spPr>
        </p:pic>
        <p:pic>
          <p:nvPicPr>
            <p:cNvPr id="14" name="Graphic 13" descr="Checkmark with solid fill">
              <a:extLst>
                <a:ext uri="{FF2B5EF4-FFF2-40B4-BE49-F238E27FC236}">
                  <a16:creationId xmlns:a16="http://schemas.microsoft.com/office/drawing/2014/main" id="{0B06C6DA-555C-47BD-94B9-2FA1EEFAA9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26009" y="3458045"/>
              <a:ext cx="298215" cy="298215"/>
            </a:xfrm>
            <a:prstGeom prst="rect">
              <a:avLst/>
            </a:prstGeom>
          </p:spPr>
        </p:pic>
        <p:pic>
          <p:nvPicPr>
            <p:cNvPr id="15" name="Graphic 4" descr="Close with solid fill">
              <a:extLst>
                <a:ext uri="{FF2B5EF4-FFF2-40B4-BE49-F238E27FC236}">
                  <a16:creationId xmlns:a16="http://schemas.microsoft.com/office/drawing/2014/main" id="{0C6727CF-CA39-4ED8-BD5F-800D914D0D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5059" y="4397022"/>
              <a:ext cx="302919" cy="302919"/>
            </a:xfrm>
            <a:prstGeom prst="rect">
              <a:avLst/>
            </a:prstGeom>
          </p:spPr>
        </p:pic>
        <p:pic>
          <p:nvPicPr>
            <p:cNvPr id="16" name="Graphic 4" descr="Close with solid fill">
              <a:extLst>
                <a:ext uri="{FF2B5EF4-FFF2-40B4-BE49-F238E27FC236}">
                  <a16:creationId xmlns:a16="http://schemas.microsoft.com/office/drawing/2014/main" id="{354A199B-7AB9-4FBA-A31B-A6852DEF50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5059" y="4801541"/>
              <a:ext cx="302919" cy="302919"/>
            </a:xfrm>
            <a:prstGeom prst="rect">
              <a:avLst/>
            </a:prstGeom>
          </p:spPr>
        </p:pic>
        <p:pic>
          <p:nvPicPr>
            <p:cNvPr id="17" name="Graphic 5" descr="Checkmark with solid fill">
              <a:extLst>
                <a:ext uri="{FF2B5EF4-FFF2-40B4-BE49-F238E27FC236}">
                  <a16:creationId xmlns:a16="http://schemas.microsoft.com/office/drawing/2014/main" id="{9CD6E3E8-1AB7-4314-93CD-A51AC51BC4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26008" y="4803304"/>
              <a:ext cx="298215" cy="298215"/>
            </a:xfrm>
            <a:prstGeom prst="rect">
              <a:avLst/>
            </a:prstGeom>
          </p:spPr>
        </p:pic>
        <p:pic>
          <p:nvPicPr>
            <p:cNvPr id="18" name="Graphic 4" descr="Close with solid fill">
              <a:extLst>
                <a:ext uri="{FF2B5EF4-FFF2-40B4-BE49-F238E27FC236}">
                  <a16:creationId xmlns:a16="http://schemas.microsoft.com/office/drawing/2014/main" id="{2C09F8A2-DA03-4635-B0D2-612ECB6AAC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5059" y="5422429"/>
              <a:ext cx="302919" cy="302919"/>
            </a:xfrm>
            <a:prstGeom prst="rect">
              <a:avLst/>
            </a:prstGeom>
          </p:spPr>
        </p:pic>
        <p:pic>
          <p:nvPicPr>
            <p:cNvPr id="19" name="Graphic 5" descr="Checkmark with solid fill">
              <a:extLst>
                <a:ext uri="{FF2B5EF4-FFF2-40B4-BE49-F238E27FC236}">
                  <a16:creationId xmlns:a16="http://schemas.microsoft.com/office/drawing/2014/main" id="{EDF80050-1195-45B8-AEA5-B55661B9CB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26010" y="5424192"/>
              <a:ext cx="298215" cy="298215"/>
            </a:xfrm>
            <a:prstGeom prst="rect">
              <a:avLst/>
            </a:prstGeom>
          </p:spPr>
        </p:pic>
        <p:pic>
          <p:nvPicPr>
            <p:cNvPr id="20" name="Graphic 5" descr="Checkmark with solid fill">
              <a:extLst>
                <a:ext uri="{FF2B5EF4-FFF2-40B4-BE49-F238E27FC236}">
                  <a16:creationId xmlns:a16="http://schemas.microsoft.com/office/drawing/2014/main" id="{529BE734-FD46-4F2E-A87C-18689573C5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26008" y="4337637"/>
              <a:ext cx="298215" cy="298215"/>
            </a:xfrm>
            <a:prstGeom prst="rect">
              <a:avLst/>
            </a:prstGeom>
          </p:spPr>
        </p:pic>
        <p:pic>
          <p:nvPicPr>
            <p:cNvPr id="21" name="Graphic 5" descr="Checkmark with solid fill">
              <a:extLst>
                <a:ext uri="{FF2B5EF4-FFF2-40B4-BE49-F238E27FC236}">
                  <a16:creationId xmlns:a16="http://schemas.microsoft.com/office/drawing/2014/main" id="{054B7873-A965-46B7-8B64-AE5A9BDA56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26008" y="3759081"/>
              <a:ext cx="298215" cy="298215"/>
            </a:xfrm>
            <a:prstGeom prst="rect">
              <a:avLst/>
            </a:prstGeom>
          </p:spPr>
        </p:pic>
        <p:pic>
          <p:nvPicPr>
            <p:cNvPr id="22" name="Graphic 21" descr="Checkmark with solid fill">
              <a:extLst>
                <a:ext uri="{FF2B5EF4-FFF2-40B4-BE49-F238E27FC236}">
                  <a16:creationId xmlns:a16="http://schemas.microsoft.com/office/drawing/2014/main" id="{22B2044A-7AD2-4D9F-9ECA-907978D1BC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26009" y="3062934"/>
              <a:ext cx="298215" cy="298215"/>
            </a:xfrm>
            <a:prstGeom prst="rect">
              <a:avLst/>
            </a:prstGeom>
          </p:spPr>
        </p:pic>
        <p:pic>
          <p:nvPicPr>
            <p:cNvPr id="24" name="Graphic 4" descr="Close with solid fill">
              <a:extLst>
                <a:ext uri="{FF2B5EF4-FFF2-40B4-BE49-F238E27FC236}">
                  <a16:creationId xmlns:a16="http://schemas.microsoft.com/office/drawing/2014/main" id="{8C9F8B43-5ABF-4F5E-AE23-DF85DFDD5C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52726" y="5963355"/>
              <a:ext cx="302919" cy="302919"/>
            </a:xfrm>
            <a:prstGeom prst="rect">
              <a:avLst/>
            </a:prstGeom>
          </p:spPr>
        </p:pic>
        <p:pic>
          <p:nvPicPr>
            <p:cNvPr id="25" name="Graphic 5" descr="Checkmark with solid fill">
              <a:extLst>
                <a:ext uri="{FF2B5EF4-FFF2-40B4-BE49-F238E27FC236}">
                  <a16:creationId xmlns:a16="http://schemas.microsoft.com/office/drawing/2014/main" id="{FFB1E11C-ADC3-4956-AED2-296619997B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2639" y="5903970"/>
              <a:ext cx="298215" cy="298215"/>
            </a:xfrm>
            <a:prstGeom prst="rect">
              <a:avLst/>
            </a:prstGeom>
          </p:spPr>
        </p:pic>
        <p:pic>
          <p:nvPicPr>
            <p:cNvPr id="26" name="Graphic 5" descr="Checkmark with solid fill">
              <a:extLst>
                <a:ext uri="{FF2B5EF4-FFF2-40B4-BE49-F238E27FC236}">
                  <a16:creationId xmlns:a16="http://schemas.microsoft.com/office/drawing/2014/main" id="{74BB724A-1C7D-4418-AB06-5B4FD58228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26009" y="5965118"/>
              <a:ext cx="298215" cy="298215"/>
            </a:xfrm>
            <a:prstGeom prst="rect">
              <a:avLst/>
            </a:prstGeom>
          </p:spPr>
        </p:pic>
      </p:grpSp>
    </p:spTree>
    <p:extLst>
      <p:ext uri="{BB962C8B-B14F-4D97-AF65-F5344CB8AC3E}">
        <p14:creationId xmlns:p14="http://schemas.microsoft.com/office/powerpoint/2010/main" val="3410849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70355-A904-4D46-8682-4CB04EE30687}"/>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references</a:t>
            </a:r>
            <a:endParaRPr lang="en-US"/>
          </a:p>
        </p:txBody>
      </p:sp>
      <p:sp>
        <p:nvSpPr>
          <p:cNvPr id="4" name="Scroll: Horizontal 3">
            <a:extLst>
              <a:ext uri="{FF2B5EF4-FFF2-40B4-BE49-F238E27FC236}">
                <a16:creationId xmlns:a16="http://schemas.microsoft.com/office/drawing/2014/main" id="{EFA9F782-2929-458F-8F99-CEA54B60F6D1}"/>
              </a:ext>
            </a:extLst>
          </p:cNvPr>
          <p:cNvSpPr/>
          <p:nvPr/>
        </p:nvSpPr>
        <p:spPr>
          <a:xfrm>
            <a:off x="1143740" y="1833193"/>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u="sng">
                <a:ea typeface="+mn-lt"/>
                <a:cs typeface="+mn-lt"/>
              </a:rPr>
              <a:t>DGT15</a:t>
            </a:r>
            <a:r>
              <a:rPr lang="en-US" sz="1200">
                <a:ea typeface="+mn-lt"/>
                <a:cs typeface="+mn-lt"/>
              </a:rPr>
              <a:t>:Tudor David, Rachid Guerraoui, and Vasileios Trigonakis. 2015. Asynchronized concurrency: The secret to scaling concurrent search data structures. ACM SIGARCH Computer Architecture News 43, 1 (2015), 631–644.</a:t>
            </a:r>
            <a:endParaRPr lang="en-US" sz="1200"/>
          </a:p>
        </p:txBody>
      </p:sp>
      <p:sp>
        <p:nvSpPr>
          <p:cNvPr id="6" name="Scroll: Horizontal 5">
            <a:extLst>
              <a:ext uri="{FF2B5EF4-FFF2-40B4-BE49-F238E27FC236}">
                <a16:creationId xmlns:a16="http://schemas.microsoft.com/office/drawing/2014/main" id="{70C6E58E-2341-436A-AA67-F11D2551BD69}"/>
              </a:ext>
            </a:extLst>
          </p:cNvPr>
          <p:cNvSpPr/>
          <p:nvPr/>
        </p:nvSpPr>
        <p:spPr>
          <a:xfrm>
            <a:off x="1141228" y="2550813"/>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u="sng">
                <a:ea typeface="+mn-lt"/>
                <a:cs typeface="+mn-lt"/>
              </a:rPr>
              <a:t>Brown's (a,b)-Tree</a:t>
            </a:r>
            <a:r>
              <a:rPr lang="en-US" sz="1200">
                <a:ea typeface="+mn-lt"/>
                <a:cs typeface="+mn-lt"/>
              </a:rPr>
              <a:t>: Trevor Brown. 2017. Techniques for Constructing Efficient Lock-free</a:t>
            </a:r>
          </a:p>
          <a:p>
            <a:r>
              <a:rPr lang="en-US" sz="1200">
                <a:ea typeface="+mn-lt"/>
                <a:cs typeface="+mn-lt"/>
              </a:rPr>
              <a:t>Data Structures. arXiv preprint arXiv:1712.05406 (2017).</a:t>
            </a:r>
          </a:p>
        </p:txBody>
      </p:sp>
      <p:sp>
        <p:nvSpPr>
          <p:cNvPr id="8" name="Scroll: Horizontal 7">
            <a:extLst>
              <a:ext uri="{FF2B5EF4-FFF2-40B4-BE49-F238E27FC236}">
                <a16:creationId xmlns:a16="http://schemas.microsoft.com/office/drawing/2014/main" id="{412C4A49-F2A6-47BD-AD6F-6D00C095A6B3}"/>
              </a:ext>
            </a:extLst>
          </p:cNvPr>
          <p:cNvSpPr/>
          <p:nvPr/>
        </p:nvSpPr>
        <p:spPr>
          <a:xfrm>
            <a:off x="1145415" y="3250011"/>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a:ea typeface="+mn-lt"/>
                <a:cs typeface="+mn-lt"/>
              </a:rPr>
              <a:t>https://gitlab.com/aajayssingh/nbr_setbench</a:t>
            </a:r>
            <a:endParaRPr lang="en-US" sz="1100"/>
          </a:p>
        </p:txBody>
      </p:sp>
    </p:spTree>
    <p:extLst>
      <p:ext uri="{BB962C8B-B14F-4D97-AF65-F5344CB8AC3E}">
        <p14:creationId xmlns:p14="http://schemas.microsoft.com/office/powerpoint/2010/main" val="306177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3C85-9EEF-4C7E-8937-626AE9442853}"/>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OUTLine</a:t>
            </a:r>
            <a:endParaRPr lang="en-US"/>
          </a:p>
        </p:txBody>
      </p:sp>
      <p:sp>
        <p:nvSpPr>
          <p:cNvPr id="3" name="Content Placeholder 2">
            <a:extLst>
              <a:ext uri="{FF2B5EF4-FFF2-40B4-BE49-F238E27FC236}">
                <a16:creationId xmlns:a16="http://schemas.microsoft.com/office/drawing/2014/main" id="{98453B72-DAEA-4637-8BCD-13A90006EB1C}"/>
              </a:ext>
            </a:extLst>
          </p:cNvPr>
          <p:cNvSpPr>
            <a:spLocks noGrp="1"/>
          </p:cNvSpPr>
          <p:nvPr>
            <p:ph idx="1"/>
          </p:nvPr>
        </p:nvSpPr>
        <p:spPr/>
        <p:txBody>
          <a:bodyPr>
            <a:normAutofit fontScale="92500" lnSpcReduction="10000"/>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rPr>
              <a:t>Safe memory reclamation (SMR)</a:t>
            </a:r>
          </a:p>
          <a:p>
            <a:pPr>
              <a:buClr>
                <a:srgbClr val="FFFFFF"/>
              </a:buClr>
            </a:pPr>
            <a:r>
              <a:rPr lang="en-US" dirty="0">
                <a:effectLst>
                  <a:glow rad="38100">
                    <a:prstClr val="black">
                      <a:lumMod val="50000"/>
                      <a:lumOff val="50000"/>
                      <a:alpha val="20000"/>
                    </a:prstClr>
                  </a:glow>
                  <a:outerShdw blurRad="44450" dist="12700" dir="13860000" algn="tl" rotWithShape="0">
                    <a:srgbClr val="000000">
                      <a:alpha val="20000"/>
                    </a:srgbClr>
                  </a:outerShdw>
                </a:effectLst>
              </a:rPr>
              <a:t>Desirable properties of SMR</a:t>
            </a:r>
          </a:p>
          <a:p>
            <a:pPr>
              <a:buClr>
                <a:srgbClr val="FFFFFF"/>
              </a:buClr>
            </a:pPr>
            <a:r>
              <a:rPr lang="en-US" dirty="0">
                <a:effectLst>
                  <a:glow rad="38100">
                    <a:prstClr val="black">
                      <a:lumMod val="50000"/>
                      <a:lumOff val="50000"/>
                      <a:alpha val="20000"/>
                    </a:prstClr>
                  </a:glow>
                  <a:outerShdw blurRad="44450" dist="12700" dir="13860000" algn="tl" rotWithShape="0">
                    <a:srgbClr val="000000">
                      <a:alpha val="20000"/>
                    </a:srgbClr>
                  </a:outerShdw>
                </a:effectLst>
              </a:rPr>
              <a:t>Existing SMRs</a:t>
            </a:r>
          </a:p>
          <a:p>
            <a:pPr>
              <a:buClr>
                <a:srgbClr val="FFFFFF"/>
              </a:buClr>
            </a:pPr>
            <a:r>
              <a:rPr lang="en-US" dirty="0">
                <a:effectLst>
                  <a:glow rad="38100">
                    <a:prstClr val="black">
                      <a:lumMod val="50000"/>
                      <a:lumOff val="50000"/>
                      <a:alpha val="20000"/>
                    </a:prstClr>
                  </a:glow>
                  <a:outerShdw blurRad="44450" dist="12700" dir="13860000" algn="tl" rotWithShape="0">
                    <a:srgbClr val="000000">
                      <a:alpha val="20000"/>
                    </a:srgbClr>
                  </a:outerShdw>
                </a:effectLst>
              </a:rPr>
              <a:t>Our contribution</a:t>
            </a:r>
          </a:p>
          <a:p>
            <a:pPr lvl="1">
              <a:buClr>
                <a:srgbClr val="FFFFFF"/>
              </a:buClr>
            </a:pPr>
            <a:r>
              <a:rPr lang="en-US" dirty="0">
                <a:effectLst>
                  <a:glow rad="38100">
                    <a:prstClr val="black">
                      <a:lumMod val="50000"/>
                      <a:lumOff val="50000"/>
                      <a:alpha val="20000"/>
                    </a:prstClr>
                  </a:glow>
                  <a:outerShdw blurRad="44450" dist="12700" dir="13860000" algn="tl" rotWithShape="0">
                    <a:srgbClr val="000000">
                      <a:alpha val="20000"/>
                    </a:srgbClr>
                  </a:outerShdw>
                </a:effectLst>
              </a:rPr>
              <a:t>NBR</a:t>
            </a:r>
          </a:p>
          <a:p>
            <a:pPr lvl="1">
              <a:buClr>
                <a:srgbClr val="FFFFFF"/>
              </a:buClr>
            </a:pPr>
            <a:r>
              <a:rPr lang="en-US" dirty="0">
                <a:effectLst>
                  <a:glow rad="38100">
                    <a:prstClr val="black">
                      <a:lumMod val="50000"/>
                      <a:lumOff val="50000"/>
                      <a:alpha val="20000"/>
                    </a:prstClr>
                  </a:glow>
                  <a:outerShdw blurRad="44450" dist="12700" dir="13860000" algn="tl" rotWithShape="0">
                    <a:srgbClr val="000000">
                      <a:alpha val="20000"/>
                    </a:srgbClr>
                  </a:outerShdw>
                </a:effectLst>
              </a:rPr>
              <a:t>NBR+</a:t>
            </a:r>
          </a:p>
          <a:p>
            <a:pPr>
              <a:buClr>
                <a:srgbClr val="FFFFFF"/>
              </a:buClr>
            </a:pPr>
            <a:r>
              <a:rPr lang="en-US" dirty="0">
                <a:effectLst>
                  <a:glow rad="38100">
                    <a:prstClr val="black">
                      <a:lumMod val="50000"/>
                      <a:lumOff val="50000"/>
                      <a:alpha val="20000"/>
                    </a:prstClr>
                  </a:glow>
                  <a:outerShdw blurRad="44450" dist="12700" dir="13860000" algn="tl" rotWithShape="0">
                    <a:srgbClr val="000000">
                      <a:alpha val="20000"/>
                    </a:srgbClr>
                  </a:outerShdw>
                </a:effectLst>
              </a:rPr>
              <a:t>Results </a:t>
            </a:r>
          </a:p>
          <a:p>
            <a:pPr>
              <a:buClr>
                <a:srgbClr val="FFFFFF"/>
              </a:buClr>
            </a:pPr>
            <a:r>
              <a:rPr lang="en-US" dirty="0">
                <a:effectLst>
                  <a:glow rad="38100">
                    <a:prstClr val="black">
                      <a:lumMod val="50000"/>
                      <a:lumOff val="50000"/>
                      <a:alpha val="20000"/>
                    </a:prstClr>
                  </a:glow>
                  <a:outerShdw blurRad="44450" dist="12700" dir="13860000" algn="tl" rotWithShape="0">
                    <a:srgbClr val="000000">
                      <a:alpha val="20000"/>
                    </a:srgbClr>
                  </a:outerShdw>
                </a:effectLst>
              </a:rPr>
              <a:t>Conclusion</a:t>
            </a:r>
          </a:p>
        </p:txBody>
      </p:sp>
    </p:spTree>
    <p:extLst>
      <p:ext uri="{BB962C8B-B14F-4D97-AF65-F5344CB8AC3E}">
        <p14:creationId xmlns:p14="http://schemas.microsoft.com/office/powerpoint/2010/main" val="3711835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 name="Straight Arrow Connector 1">
            <a:extLst>
              <a:ext uri="{FF2B5EF4-FFF2-40B4-BE49-F238E27FC236}">
                <a16:creationId xmlns:a16="http://schemas.microsoft.com/office/drawing/2014/main" id="{8192D086-0C8A-406B-8844-5E6B88320C39}"/>
              </a:ext>
            </a:extLst>
          </p:cNvPr>
          <p:cNvCxnSpPr/>
          <p:nvPr/>
        </p:nvCxnSpPr>
        <p:spPr>
          <a:xfrm flipV="1">
            <a:off x="2989944" y="4453162"/>
            <a:ext cx="469899" cy="181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 name="Straight Arrow Connector 2">
            <a:extLst>
              <a:ext uri="{FF2B5EF4-FFF2-40B4-BE49-F238E27FC236}">
                <a16:creationId xmlns:a16="http://schemas.microsoft.com/office/drawing/2014/main" id="{9F995962-CDD6-47D1-B96E-4CE542DD4C66}"/>
              </a:ext>
            </a:extLst>
          </p:cNvPr>
          <p:cNvCxnSpPr>
            <a:cxnSpLocks/>
          </p:cNvCxnSpPr>
          <p:nvPr/>
        </p:nvCxnSpPr>
        <p:spPr>
          <a:xfrm flipV="1">
            <a:off x="4024086" y="4462233"/>
            <a:ext cx="469899" cy="181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 name="Flowchart: Connector 3">
            <a:extLst>
              <a:ext uri="{FF2B5EF4-FFF2-40B4-BE49-F238E27FC236}">
                <a16:creationId xmlns:a16="http://schemas.microsoft.com/office/drawing/2014/main" id="{428AD105-0895-45DC-A130-07D6FC72572D}"/>
              </a:ext>
            </a:extLst>
          </p:cNvPr>
          <p:cNvSpPr/>
          <p:nvPr/>
        </p:nvSpPr>
        <p:spPr>
          <a:xfrm>
            <a:off x="3565524" y="4431844"/>
            <a:ext cx="86179" cy="77108"/>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E66F5DA0-9833-4FD3-BFD9-FC9A3C406130}"/>
              </a:ext>
            </a:extLst>
          </p:cNvPr>
          <p:cNvSpPr/>
          <p:nvPr/>
        </p:nvSpPr>
        <p:spPr>
          <a:xfrm>
            <a:off x="3710666" y="4431843"/>
            <a:ext cx="86179" cy="77108"/>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48D0C68-E41A-4C68-98DD-58BB6C81FCFC}"/>
              </a:ext>
            </a:extLst>
          </p:cNvPr>
          <p:cNvSpPr/>
          <p:nvPr/>
        </p:nvSpPr>
        <p:spPr>
          <a:xfrm>
            <a:off x="3837666" y="4431843"/>
            <a:ext cx="86179" cy="77108"/>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84CB5E3-7C79-4072-875C-25E6DC717243}"/>
              </a:ext>
            </a:extLst>
          </p:cNvPr>
          <p:cNvSpPr/>
          <p:nvPr/>
        </p:nvSpPr>
        <p:spPr>
          <a:xfrm flipV="1">
            <a:off x="527050" y="4550227"/>
            <a:ext cx="489857" cy="63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CEB092-6431-458E-AD6C-7D245A51044D}"/>
              </a:ext>
            </a:extLst>
          </p:cNvPr>
          <p:cNvSpPr/>
          <p:nvPr/>
        </p:nvSpPr>
        <p:spPr>
          <a:xfrm flipV="1">
            <a:off x="527049" y="4468584"/>
            <a:ext cx="489857" cy="63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E52C20-7779-48CF-ACD3-8C3AF4B2471E}"/>
              </a:ext>
            </a:extLst>
          </p:cNvPr>
          <p:cNvSpPr/>
          <p:nvPr/>
        </p:nvSpPr>
        <p:spPr>
          <a:xfrm flipV="1">
            <a:off x="527050" y="4396013"/>
            <a:ext cx="489857" cy="63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2BB2DF-D8A5-4D2C-B8CF-7ACED04A656F}"/>
              </a:ext>
            </a:extLst>
          </p:cNvPr>
          <p:cNvSpPr/>
          <p:nvPr/>
        </p:nvSpPr>
        <p:spPr>
          <a:xfrm flipV="1">
            <a:off x="527049" y="4314369"/>
            <a:ext cx="489857" cy="63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C01A9F-9D77-4025-AFB6-A336A5E832FC}"/>
              </a:ext>
            </a:extLst>
          </p:cNvPr>
          <p:cNvSpPr/>
          <p:nvPr/>
        </p:nvSpPr>
        <p:spPr>
          <a:xfrm flipV="1">
            <a:off x="527048" y="4232726"/>
            <a:ext cx="489857" cy="63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9531FAF-3108-4DFA-97E7-3DF8A9EC00FC}"/>
              </a:ext>
            </a:extLst>
          </p:cNvPr>
          <p:cNvSpPr txBox="1"/>
          <p:nvPr/>
        </p:nvSpPr>
        <p:spPr>
          <a:xfrm>
            <a:off x="1147989" y="4159702"/>
            <a:ext cx="15503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T1 (reclaim)</a:t>
            </a:r>
          </a:p>
        </p:txBody>
      </p:sp>
      <p:sp>
        <p:nvSpPr>
          <p:cNvPr id="14" name="Arrow: Right 13">
            <a:extLst>
              <a:ext uri="{FF2B5EF4-FFF2-40B4-BE49-F238E27FC236}">
                <a16:creationId xmlns:a16="http://schemas.microsoft.com/office/drawing/2014/main" id="{54DF6A8A-E0A9-4BB6-AEA7-28A1B29BB132}"/>
              </a:ext>
            </a:extLst>
          </p:cNvPr>
          <p:cNvSpPr/>
          <p:nvPr/>
        </p:nvSpPr>
        <p:spPr>
          <a:xfrm flipV="1">
            <a:off x="136726" y="4102895"/>
            <a:ext cx="390072" cy="163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uble Bracket 14">
            <a:extLst>
              <a:ext uri="{FF2B5EF4-FFF2-40B4-BE49-F238E27FC236}">
                <a16:creationId xmlns:a16="http://schemas.microsoft.com/office/drawing/2014/main" id="{E671A93F-0B41-4575-813F-CA75139A558A}"/>
              </a:ext>
            </a:extLst>
          </p:cNvPr>
          <p:cNvSpPr/>
          <p:nvPr/>
        </p:nvSpPr>
        <p:spPr>
          <a:xfrm>
            <a:off x="4461783" y="4166960"/>
            <a:ext cx="1220106" cy="526143"/>
          </a:xfrm>
          <a:prstGeom prst="bracketPair">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2124E7F7-63ED-42F6-A730-A178B779B4D9}"/>
              </a:ext>
            </a:extLst>
          </p:cNvPr>
          <p:cNvSpPr txBox="1"/>
          <p:nvPr/>
        </p:nvSpPr>
        <p:spPr>
          <a:xfrm>
            <a:off x="1147988" y="3234415"/>
            <a:ext cx="12055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T2del(n5)</a:t>
            </a:r>
          </a:p>
        </p:txBody>
      </p:sp>
      <p:sp>
        <p:nvSpPr>
          <p:cNvPr id="17" name="TextBox 16">
            <a:extLst>
              <a:ext uri="{FF2B5EF4-FFF2-40B4-BE49-F238E27FC236}">
                <a16:creationId xmlns:a16="http://schemas.microsoft.com/office/drawing/2014/main" id="{CBCACE43-BAF5-4227-88C9-A49AC8D284AE}"/>
              </a:ext>
            </a:extLst>
          </p:cNvPr>
          <p:cNvSpPr txBox="1"/>
          <p:nvPr/>
        </p:nvSpPr>
        <p:spPr>
          <a:xfrm>
            <a:off x="1147988" y="5239202"/>
            <a:ext cx="12010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T3 ins(n4)</a:t>
            </a:r>
          </a:p>
        </p:txBody>
      </p:sp>
      <p:cxnSp>
        <p:nvCxnSpPr>
          <p:cNvPr id="19" name="Straight Arrow Connector 18">
            <a:extLst>
              <a:ext uri="{FF2B5EF4-FFF2-40B4-BE49-F238E27FC236}">
                <a16:creationId xmlns:a16="http://schemas.microsoft.com/office/drawing/2014/main" id="{D69AEE37-D056-4A0A-8689-7D2317C8A60D}"/>
              </a:ext>
            </a:extLst>
          </p:cNvPr>
          <p:cNvCxnSpPr>
            <a:cxnSpLocks/>
          </p:cNvCxnSpPr>
          <p:nvPr/>
        </p:nvCxnSpPr>
        <p:spPr>
          <a:xfrm>
            <a:off x="4028623" y="5416548"/>
            <a:ext cx="1127577" cy="7259"/>
          </a:xfrm>
          <a:prstGeom prst="straightConnector1">
            <a:avLst/>
          </a:prstGeom>
          <a:ln>
            <a:solidFill>
              <a:srgbClr val="FFFF00"/>
            </a:solidFill>
            <a:tailEnd type="triangle"/>
          </a:ln>
        </p:spPr>
        <p:style>
          <a:lnRef idx="3">
            <a:schemeClr val="accent6"/>
          </a:lnRef>
          <a:fillRef idx="0">
            <a:schemeClr val="accent6"/>
          </a:fillRef>
          <a:effectRef idx="2">
            <a:schemeClr val="accent6"/>
          </a:effectRef>
          <a:fontRef idx="minor">
            <a:schemeClr val="tx1"/>
          </a:fontRef>
        </p:style>
      </p:cxnSp>
      <p:sp>
        <p:nvSpPr>
          <p:cNvPr id="20" name="Double Bracket 19">
            <a:extLst>
              <a:ext uri="{FF2B5EF4-FFF2-40B4-BE49-F238E27FC236}">
                <a16:creationId xmlns:a16="http://schemas.microsoft.com/office/drawing/2014/main" id="{1782D274-3505-4316-8FBA-ECA8F458C8D1}"/>
              </a:ext>
            </a:extLst>
          </p:cNvPr>
          <p:cNvSpPr/>
          <p:nvPr/>
        </p:nvSpPr>
        <p:spPr>
          <a:xfrm>
            <a:off x="3019426" y="3205389"/>
            <a:ext cx="2281463" cy="535214"/>
          </a:xfrm>
          <a:prstGeom prst="bracketPair">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Double Bracket 20">
            <a:extLst>
              <a:ext uri="{FF2B5EF4-FFF2-40B4-BE49-F238E27FC236}">
                <a16:creationId xmlns:a16="http://schemas.microsoft.com/office/drawing/2014/main" id="{4F8CE00F-6A27-4891-9562-B0B5E65E1F95}"/>
              </a:ext>
            </a:extLst>
          </p:cNvPr>
          <p:cNvSpPr/>
          <p:nvPr/>
        </p:nvSpPr>
        <p:spPr>
          <a:xfrm>
            <a:off x="3949247" y="5155747"/>
            <a:ext cx="2249712" cy="535214"/>
          </a:xfrm>
          <a:prstGeom prst="bracketPair">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a:extLst>
              <a:ext uri="{FF2B5EF4-FFF2-40B4-BE49-F238E27FC236}">
                <a16:creationId xmlns:a16="http://schemas.microsoft.com/office/drawing/2014/main" id="{3E3C7311-419A-4575-8D56-E067150C113F}"/>
              </a:ext>
            </a:extLst>
          </p:cNvPr>
          <p:cNvSpPr/>
          <p:nvPr/>
        </p:nvSpPr>
        <p:spPr>
          <a:xfrm>
            <a:off x="5238134" y="5289550"/>
            <a:ext cx="154214" cy="263072"/>
          </a:xfrm>
          <a:prstGeom prst="lef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a:extLst>
              <a:ext uri="{FF2B5EF4-FFF2-40B4-BE49-F238E27FC236}">
                <a16:creationId xmlns:a16="http://schemas.microsoft.com/office/drawing/2014/main" id="{47C9E822-E9E2-4AC9-9065-F8F8B5A1E15C}"/>
              </a:ext>
            </a:extLst>
          </p:cNvPr>
          <p:cNvSpPr/>
          <p:nvPr/>
        </p:nvSpPr>
        <p:spPr>
          <a:xfrm>
            <a:off x="5889009" y="5296353"/>
            <a:ext cx="163286" cy="263072"/>
          </a:xfrm>
          <a:prstGeom prst="righ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E8378B17-ACB9-4AF4-AAC8-78C318908B1B}"/>
              </a:ext>
            </a:extLst>
          </p:cNvPr>
          <p:cNvCxnSpPr>
            <a:cxnSpLocks/>
          </p:cNvCxnSpPr>
          <p:nvPr/>
        </p:nvCxnSpPr>
        <p:spPr>
          <a:xfrm>
            <a:off x="3067052" y="3466191"/>
            <a:ext cx="1345291" cy="7259"/>
          </a:xfrm>
          <a:prstGeom prst="straightConnector1">
            <a:avLst/>
          </a:prstGeom>
          <a:ln>
            <a:solidFill>
              <a:srgbClr val="92D050"/>
            </a:solidFill>
            <a:tailEnd type="triangle"/>
          </a:ln>
        </p:spPr>
        <p:style>
          <a:lnRef idx="3">
            <a:schemeClr val="accent6"/>
          </a:lnRef>
          <a:fillRef idx="0">
            <a:schemeClr val="accent6"/>
          </a:fillRef>
          <a:effectRef idx="2">
            <a:schemeClr val="accent6"/>
          </a:effectRef>
          <a:fontRef idx="minor">
            <a:schemeClr val="tx1"/>
          </a:fontRef>
        </p:style>
      </p:cxnSp>
      <p:sp>
        <p:nvSpPr>
          <p:cNvPr id="27" name="Left Brace 26">
            <a:extLst>
              <a:ext uri="{FF2B5EF4-FFF2-40B4-BE49-F238E27FC236}">
                <a16:creationId xmlns:a16="http://schemas.microsoft.com/office/drawing/2014/main" id="{9363B749-96BF-45AF-934A-E8FEEEB76624}"/>
              </a:ext>
            </a:extLst>
          </p:cNvPr>
          <p:cNvSpPr/>
          <p:nvPr/>
        </p:nvSpPr>
        <p:spPr>
          <a:xfrm>
            <a:off x="4421706" y="3339193"/>
            <a:ext cx="154214" cy="263072"/>
          </a:xfrm>
          <a:prstGeom prst="lef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id="{F7560353-8909-412A-9724-BF0460F88DEA}"/>
              </a:ext>
            </a:extLst>
          </p:cNvPr>
          <p:cNvSpPr/>
          <p:nvPr/>
        </p:nvSpPr>
        <p:spPr>
          <a:xfrm>
            <a:off x="5072581" y="3345996"/>
            <a:ext cx="163286" cy="263072"/>
          </a:xfrm>
          <a:prstGeom prst="righ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9" name="Group 58">
            <a:extLst>
              <a:ext uri="{FF2B5EF4-FFF2-40B4-BE49-F238E27FC236}">
                <a16:creationId xmlns:a16="http://schemas.microsoft.com/office/drawing/2014/main" id="{7C6559F4-F360-42AC-BA73-6315C0D4ACA0}"/>
              </a:ext>
            </a:extLst>
          </p:cNvPr>
          <p:cNvGrpSpPr/>
          <p:nvPr/>
        </p:nvGrpSpPr>
        <p:grpSpPr>
          <a:xfrm>
            <a:off x="6899730" y="2023835"/>
            <a:ext cx="4408715" cy="612322"/>
            <a:chOff x="3887723" y="2418442"/>
            <a:chExt cx="6069077" cy="784679"/>
          </a:xfrm>
        </p:grpSpPr>
        <p:sp>
          <p:nvSpPr>
            <p:cNvPr id="48" name="Rectangle: Rounded Corners 47">
              <a:extLst>
                <a:ext uri="{FF2B5EF4-FFF2-40B4-BE49-F238E27FC236}">
                  <a16:creationId xmlns:a16="http://schemas.microsoft.com/office/drawing/2014/main" id="{85E8013F-7560-4E5D-A48D-DB1DF9DE61B4}"/>
                </a:ext>
              </a:extLst>
            </p:cNvPr>
            <p:cNvSpPr/>
            <p:nvPr/>
          </p:nvSpPr>
          <p:spPr>
            <a:xfrm>
              <a:off x="5280479" y="2418443"/>
              <a:ext cx="680357" cy="303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n1</a:t>
              </a:r>
            </a:p>
          </p:txBody>
        </p:sp>
        <p:sp>
          <p:nvSpPr>
            <p:cNvPr id="49" name="Rectangle: Rounded Corners 48">
              <a:extLst>
                <a:ext uri="{FF2B5EF4-FFF2-40B4-BE49-F238E27FC236}">
                  <a16:creationId xmlns:a16="http://schemas.microsoft.com/office/drawing/2014/main" id="{C9F1BD5E-2195-4879-97DF-7F906E0C3CBF}"/>
                </a:ext>
              </a:extLst>
            </p:cNvPr>
            <p:cNvSpPr/>
            <p:nvPr/>
          </p:nvSpPr>
          <p:spPr>
            <a:xfrm>
              <a:off x="6409871" y="2418442"/>
              <a:ext cx="680357" cy="303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n2</a:t>
              </a:r>
            </a:p>
          </p:txBody>
        </p:sp>
        <p:sp>
          <p:nvSpPr>
            <p:cNvPr id="50" name="Rectangle: Rounded Corners 49">
              <a:extLst>
                <a:ext uri="{FF2B5EF4-FFF2-40B4-BE49-F238E27FC236}">
                  <a16:creationId xmlns:a16="http://schemas.microsoft.com/office/drawing/2014/main" id="{E54EC30A-F772-4DF6-9D1A-D6768C1E5A01}"/>
                </a:ext>
              </a:extLst>
            </p:cNvPr>
            <p:cNvSpPr/>
            <p:nvPr/>
          </p:nvSpPr>
          <p:spPr>
            <a:xfrm>
              <a:off x="7639049" y="2418442"/>
              <a:ext cx="680357" cy="303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n3</a:t>
              </a:r>
            </a:p>
          </p:txBody>
        </p:sp>
        <p:sp>
          <p:nvSpPr>
            <p:cNvPr id="51" name="Rectangle: Rounded Corners 50">
              <a:extLst>
                <a:ext uri="{FF2B5EF4-FFF2-40B4-BE49-F238E27FC236}">
                  <a16:creationId xmlns:a16="http://schemas.microsoft.com/office/drawing/2014/main" id="{811239BC-4264-42BB-A335-BBD3452A38B0}"/>
                </a:ext>
              </a:extLst>
            </p:cNvPr>
            <p:cNvSpPr/>
            <p:nvPr/>
          </p:nvSpPr>
          <p:spPr>
            <a:xfrm>
              <a:off x="8460014" y="2899228"/>
              <a:ext cx="680357" cy="303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n4</a:t>
              </a:r>
            </a:p>
          </p:txBody>
        </p:sp>
        <p:sp>
          <p:nvSpPr>
            <p:cNvPr id="52" name="Rectangle: Rounded Corners 51">
              <a:extLst>
                <a:ext uri="{FF2B5EF4-FFF2-40B4-BE49-F238E27FC236}">
                  <a16:creationId xmlns:a16="http://schemas.microsoft.com/office/drawing/2014/main" id="{41D0773D-824E-4EA8-A962-CC8D50247B89}"/>
                </a:ext>
              </a:extLst>
            </p:cNvPr>
            <p:cNvSpPr/>
            <p:nvPr/>
          </p:nvSpPr>
          <p:spPr>
            <a:xfrm>
              <a:off x="9276443" y="2418443"/>
              <a:ext cx="680357" cy="303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n5</a:t>
              </a:r>
            </a:p>
          </p:txBody>
        </p:sp>
        <p:cxnSp>
          <p:nvCxnSpPr>
            <p:cNvPr id="53" name="Straight Arrow Connector 52">
              <a:extLst>
                <a:ext uri="{FF2B5EF4-FFF2-40B4-BE49-F238E27FC236}">
                  <a16:creationId xmlns:a16="http://schemas.microsoft.com/office/drawing/2014/main" id="{5963761B-F3E3-4DB1-8DDC-C98B51538590}"/>
                </a:ext>
              </a:extLst>
            </p:cNvPr>
            <p:cNvCxnSpPr/>
            <p:nvPr/>
          </p:nvCxnSpPr>
          <p:spPr>
            <a:xfrm flipV="1">
              <a:off x="5963105" y="2550431"/>
              <a:ext cx="465362" cy="18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4" name="Straight Arrow Connector 53">
              <a:extLst>
                <a:ext uri="{FF2B5EF4-FFF2-40B4-BE49-F238E27FC236}">
                  <a16:creationId xmlns:a16="http://schemas.microsoft.com/office/drawing/2014/main" id="{D4F012AA-EFF1-4F0B-B867-430AB441D230}"/>
                </a:ext>
              </a:extLst>
            </p:cNvPr>
            <p:cNvCxnSpPr>
              <a:cxnSpLocks/>
            </p:cNvCxnSpPr>
            <p:nvPr/>
          </p:nvCxnSpPr>
          <p:spPr>
            <a:xfrm flipV="1">
              <a:off x="7087961" y="2564037"/>
              <a:ext cx="560611" cy="63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5" name="Straight Arrow Connector 54">
              <a:extLst>
                <a:ext uri="{FF2B5EF4-FFF2-40B4-BE49-F238E27FC236}">
                  <a16:creationId xmlns:a16="http://schemas.microsoft.com/office/drawing/2014/main" id="{16DD730E-54E9-43B6-9CDB-82579CDD31E9}"/>
                </a:ext>
              </a:extLst>
            </p:cNvPr>
            <p:cNvCxnSpPr>
              <a:cxnSpLocks/>
            </p:cNvCxnSpPr>
            <p:nvPr/>
          </p:nvCxnSpPr>
          <p:spPr>
            <a:xfrm flipV="1">
              <a:off x="8970281" y="2564037"/>
              <a:ext cx="297539" cy="29663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6" name="Straight Arrow Connector 55">
              <a:extLst>
                <a:ext uri="{FF2B5EF4-FFF2-40B4-BE49-F238E27FC236}">
                  <a16:creationId xmlns:a16="http://schemas.microsoft.com/office/drawing/2014/main" id="{303A2BCD-08AA-48B6-A5CD-8BB19D83914B}"/>
                </a:ext>
              </a:extLst>
            </p:cNvPr>
            <p:cNvCxnSpPr>
              <a:cxnSpLocks/>
            </p:cNvCxnSpPr>
            <p:nvPr/>
          </p:nvCxnSpPr>
          <p:spPr>
            <a:xfrm flipV="1">
              <a:off x="8357960" y="2564037"/>
              <a:ext cx="896253" cy="1088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7" name="Rectangle: Rounded Corners 56">
              <a:extLst>
                <a:ext uri="{FF2B5EF4-FFF2-40B4-BE49-F238E27FC236}">
                  <a16:creationId xmlns:a16="http://schemas.microsoft.com/office/drawing/2014/main" id="{57885561-F44C-4C0F-A38E-5D20A2FABD13}"/>
                </a:ext>
              </a:extLst>
            </p:cNvPr>
            <p:cNvSpPr/>
            <p:nvPr/>
          </p:nvSpPr>
          <p:spPr>
            <a:xfrm>
              <a:off x="3887723" y="2421702"/>
              <a:ext cx="930113" cy="309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root</a:t>
              </a:r>
            </a:p>
          </p:txBody>
        </p:sp>
        <p:cxnSp>
          <p:nvCxnSpPr>
            <p:cNvPr id="58" name="Straight Arrow Connector 57">
              <a:extLst>
                <a:ext uri="{FF2B5EF4-FFF2-40B4-BE49-F238E27FC236}">
                  <a16:creationId xmlns:a16="http://schemas.microsoft.com/office/drawing/2014/main" id="{B6D8569C-C1C9-43AB-8FC6-5BBDD9E10601}"/>
                </a:ext>
              </a:extLst>
            </p:cNvPr>
            <p:cNvCxnSpPr>
              <a:cxnSpLocks/>
            </p:cNvCxnSpPr>
            <p:nvPr/>
          </p:nvCxnSpPr>
          <p:spPr>
            <a:xfrm flipV="1">
              <a:off x="4820104" y="2559502"/>
              <a:ext cx="465362" cy="181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grpSp>
        <p:nvGrpSpPr>
          <p:cNvPr id="60" name="Group 59">
            <a:extLst>
              <a:ext uri="{FF2B5EF4-FFF2-40B4-BE49-F238E27FC236}">
                <a16:creationId xmlns:a16="http://schemas.microsoft.com/office/drawing/2014/main" id="{C845396A-FEDE-4D08-936B-0AD29A2A4DDA}"/>
              </a:ext>
            </a:extLst>
          </p:cNvPr>
          <p:cNvGrpSpPr/>
          <p:nvPr/>
        </p:nvGrpSpPr>
        <p:grpSpPr>
          <a:xfrm>
            <a:off x="8795656" y="1298120"/>
            <a:ext cx="383722" cy="595251"/>
            <a:chOff x="3656692" y="713014"/>
            <a:chExt cx="524329" cy="702981"/>
          </a:xfrm>
        </p:grpSpPr>
        <p:pic>
          <p:nvPicPr>
            <p:cNvPr id="61" name="Graphic 36" descr="Processor outline">
              <a:extLst>
                <a:ext uri="{FF2B5EF4-FFF2-40B4-BE49-F238E27FC236}">
                  <a16:creationId xmlns:a16="http://schemas.microsoft.com/office/drawing/2014/main" id="{541A0AE0-53E8-4BF9-B287-DD4D45A17D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6692" y="713014"/>
              <a:ext cx="524329" cy="528865"/>
            </a:xfrm>
            <a:prstGeom prst="rect">
              <a:avLst/>
            </a:prstGeom>
          </p:spPr>
        </p:pic>
        <p:sp>
          <p:nvSpPr>
            <p:cNvPr id="62" name="Arrow: Up-Down 61">
              <a:extLst>
                <a:ext uri="{FF2B5EF4-FFF2-40B4-BE49-F238E27FC236}">
                  <a16:creationId xmlns:a16="http://schemas.microsoft.com/office/drawing/2014/main" id="{E7D7945F-B80D-4A96-90CF-F2D0286C61D7}"/>
                </a:ext>
              </a:extLst>
            </p:cNvPr>
            <p:cNvSpPr/>
            <p:nvPr/>
          </p:nvSpPr>
          <p:spPr>
            <a:xfrm>
              <a:off x="3865534" y="1194870"/>
              <a:ext cx="85418" cy="221125"/>
            </a:xfrm>
            <a:prstGeom prst="up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856B13E1-2B6A-4C0F-855D-0EFA2E41A9E0}"/>
              </a:ext>
            </a:extLst>
          </p:cNvPr>
          <p:cNvGrpSpPr/>
          <p:nvPr/>
        </p:nvGrpSpPr>
        <p:grpSpPr>
          <a:xfrm>
            <a:off x="9807121" y="2297047"/>
            <a:ext cx="370115" cy="627581"/>
            <a:chOff x="4636407" y="5676155"/>
            <a:chExt cx="524329" cy="831688"/>
          </a:xfrm>
        </p:grpSpPr>
        <p:pic>
          <p:nvPicPr>
            <p:cNvPr id="64" name="Graphic 37" descr="Processor outline" title="write-phase">
              <a:extLst>
                <a:ext uri="{FF2B5EF4-FFF2-40B4-BE49-F238E27FC236}">
                  <a16:creationId xmlns:a16="http://schemas.microsoft.com/office/drawing/2014/main" id="{19D03843-DF0C-47CE-B69D-0B9BADE4F2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6407" y="5978978"/>
              <a:ext cx="524329" cy="528865"/>
            </a:xfrm>
            <a:prstGeom prst="rect">
              <a:avLst/>
            </a:prstGeom>
          </p:spPr>
        </p:pic>
        <p:sp>
          <p:nvSpPr>
            <p:cNvPr id="65" name="Arrow: Up-Down 64">
              <a:extLst>
                <a:ext uri="{FF2B5EF4-FFF2-40B4-BE49-F238E27FC236}">
                  <a16:creationId xmlns:a16="http://schemas.microsoft.com/office/drawing/2014/main" id="{51F9F3F1-92DE-4F23-BA3E-E83092D55B24}"/>
                </a:ext>
              </a:extLst>
            </p:cNvPr>
            <p:cNvSpPr/>
            <p:nvPr/>
          </p:nvSpPr>
          <p:spPr>
            <a:xfrm>
              <a:off x="4880772" y="5676155"/>
              <a:ext cx="40823" cy="335645"/>
            </a:xfrm>
            <a:prstGeom prst="up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8797565D-7778-4481-81BF-099D165A5C3D}"/>
              </a:ext>
            </a:extLst>
          </p:cNvPr>
          <p:cNvGrpSpPr/>
          <p:nvPr/>
        </p:nvGrpSpPr>
        <p:grpSpPr>
          <a:xfrm>
            <a:off x="4221842" y="2810783"/>
            <a:ext cx="1763940" cy="585557"/>
            <a:chOff x="4085771" y="2574926"/>
            <a:chExt cx="1763940" cy="585557"/>
          </a:xfrm>
        </p:grpSpPr>
        <p:sp>
          <p:nvSpPr>
            <p:cNvPr id="25" name="Rectangle 24">
              <a:extLst>
                <a:ext uri="{FF2B5EF4-FFF2-40B4-BE49-F238E27FC236}">
                  <a16:creationId xmlns:a16="http://schemas.microsoft.com/office/drawing/2014/main" id="{9D0DBF3A-3507-469C-81B0-F22B0F8BEDDB}"/>
                </a:ext>
              </a:extLst>
            </p:cNvPr>
            <p:cNvSpPr/>
            <p:nvPr/>
          </p:nvSpPr>
          <p:spPr>
            <a:xfrm>
              <a:off x="4107996" y="2574926"/>
              <a:ext cx="1741715" cy="208643"/>
            </a:xfrm>
            <a:prstGeom prst="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 read-phase</a:t>
              </a:r>
            </a:p>
          </p:txBody>
        </p:sp>
        <p:cxnSp>
          <p:nvCxnSpPr>
            <p:cNvPr id="29" name="Straight Arrow Connector 28">
              <a:extLst>
                <a:ext uri="{FF2B5EF4-FFF2-40B4-BE49-F238E27FC236}">
                  <a16:creationId xmlns:a16="http://schemas.microsoft.com/office/drawing/2014/main" id="{99024DD6-8882-4940-8179-981B3760955A}"/>
                </a:ext>
              </a:extLst>
            </p:cNvPr>
            <p:cNvCxnSpPr/>
            <p:nvPr/>
          </p:nvCxnSpPr>
          <p:spPr>
            <a:xfrm flipH="1">
              <a:off x="4085771" y="2599871"/>
              <a:ext cx="1814" cy="560612"/>
            </a:xfrm>
            <a:prstGeom prst="straightConnector1">
              <a:avLst/>
            </a:prstGeom>
            <a:ln>
              <a:solidFill>
                <a:srgbClr val="92D050"/>
              </a:solidFill>
              <a:tailEnd type="triangle"/>
            </a:ln>
          </p:spPr>
          <p:style>
            <a:lnRef idx="3">
              <a:schemeClr val="accent2"/>
            </a:lnRef>
            <a:fillRef idx="0">
              <a:schemeClr val="accent2"/>
            </a:fillRef>
            <a:effectRef idx="2">
              <a:schemeClr val="accent2"/>
            </a:effectRef>
            <a:fontRef idx="minor">
              <a:schemeClr val="tx1"/>
            </a:fontRef>
          </p:style>
        </p:cxnSp>
      </p:grpSp>
      <p:grpSp>
        <p:nvGrpSpPr>
          <p:cNvPr id="33" name="Group 32">
            <a:extLst>
              <a:ext uri="{FF2B5EF4-FFF2-40B4-BE49-F238E27FC236}">
                <a16:creationId xmlns:a16="http://schemas.microsoft.com/office/drawing/2014/main" id="{638E3104-FDE2-42CD-9C9E-0CAA30702B14}"/>
              </a:ext>
            </a:extLst>
          </p:cNvPr>
          <p:cNvGrpSpPr/>
          <p:nvPr/>
        </p:nvGrpSpPr>
        <p:grpSpPr>
          <a:xfrm>
            <a:off x="2355116" y="2781472"/>
            <a:ext cx="1256393" cy="562880"/>
            <a:chOff x="2978603" y="2579459"/>
            <a:chExt cx="1256393" cy="562880"/>
          </a:xfrm>
        </p:grpSpPr>
        <p:sp>
          <p:nvSpPr>
            <p:cNvPr id="68" name="Rectangle 67">
              <a:extLst>
                <a:ext uri="{FF2B5EF4-FFF2-40B4-BE49-F238E27FC236}">
                  <a16:creationId xmlns:a16="http://schemas.microsoft.com/office/drawing/2014/main" id="{29E81697-F799-44AD-81CD-C66E5EA1455B}"/>
                </a:ext>
              </a:extLst>
            </p:cNvPr>
            <p:cNvSpPr/>
            <p:nvPr/>
          </p:nvSpPr>
          <p:spPr>
            <a:xfrm>
              <a:off x="2978603" y="2579459"/>
              <a:ext cx="1256393" cy="185966"/>
            </a:xfrm>
            <a:prstGeom prst="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T2 restarts</a:t>
              </a:r>
            </a:p>
          </p:txBody>
        </p:sp>
        <p:cxnSp>
          <p:nvCxnSpPr>
            <p:cNvPr id="69" name="Straight Arrow Connector 68">
              <a:extLst>
                <a:ext uri="{FF2B5EF4-FFF2-40B4-BE49-F238E27FC236}">
                  <a16:creationId xmlns:a16="http://schemas.microsoft.com/office/drawing/2014/main" id="{C775FC0E-6635-4434-B13C-680B1A3F9F95}"/>
                </a:ext>
              </a:extLst>
            </p:cNvPr>
            <p:cNvCxnSpPr>
              <a:cxnSpLocks/>
            </p:cNvCxnSpPr>
            <p:nvPr/>
          </p:nvCxnSpPr>
          <p:spPr>
            <a:xfrm flipH="1">
              <a:off x="2979056" y="2581727"/>
              <a:ext cx="1814" cy="560612"/>
            </a:xfrm>
            <a:prstGeom prst="straightConnector1">
              <a:avLst/>
            </a:prstGeom>
            <a:ln>
              <a:solidFill>
                <a:srgbClr val="92D050"/>
              </a:solidFill>
              <a:tailEnd type="triangle"/>
            </a:ln>
          </p:spPr>
          <p:style>
            <a:lnRef idx="3">
              <a:schemeClr val="accent2"/>
            </a:lnRef>
            <a:fillRef idx="0">
              <a:schemeClr val="accent2"/>
            </a:fillRef>
            <a:effectRef idx="2">
              <a:schemeClr val="accent2"/>
            </a:effectRef>
            <a:fontRef idx="minor">
              <a:schemeClr val="tx1"/>
            </a:fontRef>
          </p:style>
        </p:cxnSp>
      </p:grpSp>
      <p:grpSp>
        <p:nvGrpSpPr>
          <p:cNvPr id="32" name="Group 31">
            <a:extLst>
              <a:ext uri="{FF2B5EF4-FFF2-40B4-BE49-F238E27FC236}">
                <a16:creationId xmlns:a16="http://schemas.microsoft.com/office/drawing/2014/main" id="{283057E6-9F16-42F3-B848-A8EFBB327478}"/>
              </a:ext>
            </a:extLst>
          </p:cNvPr>
          <p:cNvGrpSpPr/>
          <p:nvPr/>
        </p:nvGrpSpPr>
        <p:grpSpPr>
          <a:xfrm>
            <a:off x="6901053" y="5609768"/>
            <a:ext cx="1768473" cy="491673"/>
            <a:chOff x="5641521" y="5845625"/>
            <a:chExt cx="1768473" cy="491673"/>
          </a:xfrm>
        </p:grpSpPr>
        <p:sp>
          <p:nvSpPr>
            <p:cNvPr id="71" name="Rectangle 70">
              <a:extLst>
                <a:ext uri="{FF2B5EF4-FFF2-40B4-BE49-F238E27FC236}">
                  <a16:creationId xmlns:a16="http://schemas.microsoft.com/office/drawing/2014/main" id="{8FC359A9-3047-47FE-8C2E-6E45C458760F}"/>
                </a:ext>
              </a:extLst>
            </p:cNvPr>
            <p:cNvSpPr/>
            <p:nvPr/>
          </p:nvSpPr>
          <p:spPr>
            <a:xfrm>
              <a:off x="5645601" y="6117316"/>
              <a:ext cx="1764393" cy="21771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in write-phase</a:t>
              </a:r>
            </a:p>
          </p:txBody>
        </p:sp>
        <p:cxnSp>
          <p:nvCxnSpPr>
            <p:cNvPr id="72" name="Straight Arrow Connector 71">
              <a:extLst>
                <a:ext uri="{FF2B5EF4-FFF2-40B4-BE49-F238E27FC236}">
                  <a16:creationId xmlns:a16="http://schemas.microsoft.com/office/drawing/2014/main" id="{423C63F8-68E1-4DEC-9FBC-EFEB0DD40691}"/>
                </a:ext>
              </a:extLst>
            </p:cNvPr>
            <p:cNvCxnSpPr>
              <a:cxnSpLocks/>
            </p:cNvCxnSpPr>
            <p:nvPr/>
          </p:nvCxnSpPr>
          <p:spPr>
            <a:xfrm flipH="1" flipV="1">
              <a:off x="5641521" y="5845625"/>
              <a:ext cx="10883" cy="491673"/>
            </a:xfrm>
            <a:prstGeom prst="straightConnector1">
              <a:avLst/>
            </a:prstGeom>
            <a:ln>
              <a:solidFill>
                <a:srgbClr val="FFFF00"/>
              </a:solidFill>
              <a:tailEnd type="triangle"/>
            </a:ln>
          </p:spPr>
          <p:style>
            <a:lnRef idx="3">
              <a:schemeClr val="accent2"/>
            </a:lnRef>
            <a:fillRef idx="0">
              <a:schemeClr val="accent2"/>
            </a:fillRef>
            <a:effectRef idx="2">
              <a:schemeClr val="accent2"/>
            </a:effectRef>
            <a:fontRef idx="minor">
              <a:schemeClr val="tx1"/>
            </a:fontRef>
          </p:style>
        </p:cxnSp>
      </p:grpSp>
      <p:grpSp>
        <p:nvGrpSpPr>
          <p:cNvPr id="73" name="Group 72">
            <a:extLst>
              <a:ext uri="{FF2B5EF4-FFF2-40B4-BE49-F238E27FC236}">
                <a16:creationId xmlns:a16="http://schemas.microsoft.com/office/drawing/2014/main" id="{57879E45-B589-4BC3-BD14-B4894194BA3E}"/>
              </a:ext>
            </a:extLst>
          </p:cNvPr>
          <p:cNvGrpSpPr/>
          <p:nvPr/>
        </p:nvGrpSpPr>
        <p:grpSpPr>
          <a:xfrm>
            <a:off x="5727699" y="5609767"/>
            <a:ext cx="1001938" cy="491673"/>
            <a:chOff x="5641521" y="5845625"/>
            <a:chExt cx="1001938" cy="491673"/>
          </a:xfrm>
        </p:grpSpPr>
        <p:sp>
          <p:nvSpPr>
            <p:cNvPr id="74" name="Rectangle 73">
              <a:extLst>
                <a:ext uri="{FF2B5EF4-FFF2-40B4-BE49-F238E27FC236}">
                  <a16:creationId xmlns:a16="http://schemas.microsoft.com/office/drawing/2014/main" id="{77A91CA9-544F-48D9-B921-9EACC3721010}"/>
                </a:ext>
              </a:extLst>
            </p:cNvPr>
            <p:cNvSpPr/>
            <p:nvPr/>
          </p:nvSpPr>
          <p:spPr>
            <a:xfrm>
              <a:off x="5645601" y="6117316"/>
              <a:ext cx="997858" cy="208644"/>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resume</a:t>
              </a:r>
            </a:p>
          </p:txBody>
        </p:sp>
        <p:cxnSp>
          <p:nvCxnSpPr>
            <p:cNvPr id="75" name="Straight Arrow Connector 74">
              <a:extLst>
                <a:ext uri="{FF2B5EF4-FFF2-40B4-BE49-F238E27FC236}">
                  <a16:creationId xmlns:a16="http://schemas.microsoft.com/office/drawing/2014/main" id="{A8DA58CA-EDE4-4884-916D-30D464A03E03}"/>
                </a:ext>
              </a:extLst>
            </p:cNvPr>
            <p:cNvCxnSpPr>
              <a:cxnSpLocks/>
            </p:cNvCxnSpPr>
            <p:nvPr/>
          </p:nvCxnSpPr>
          <p:spPr>
            <a:xfrm flipH="1" flipV="1">
              <a:off x="5641521" y="5845625"/>
              <a:ext cx="10883" cy="491673"/>
            </a:xfrm>
            <a:prstGeom prst="straightConnector1">
              <a:avLst/>
            </a:prstGeom>
            <a:ln>
              <a:solidFill>
                <a:srgbClr val="FFFF00"/>
              </a:solidFill>
              <a:tailEnd type="triangle"/>
            </a:ln>
          </p:spPr>
          <p:style>
            <a:lnRef idx="3">
              <a:schemeClr val="accent2"/>
            </a:lnRef>
            <a:fillRef idx="0">
              <a:schemeClr val="accent2"/>
            </a:fillRef>
            <a:effectRef idx="2">
              <a:schemeClr val="accent2"/>
            </a:effectRef>
            <a:fontRef idx="minor">
              <a:schemeClr val="tx1"/>
            </a:fontRef>
          </p:style>
        </p:cxnSp>
      </p:grpSp>
      <p:grpSp>
        <p:nvGrpSpPr>
          <p:cNvPr id="78" name="Group 77">
            <a:extLst>
              <a:ext uri="{FF2B5EF4-FFF2-40B4-BE49-F238E27FC236}">
                <a16:creationId xmlns:a16="http://schemas.microsoft.com/office/drawing/2014/main" id="{8A04F0E4-E678-4B35-9BB7-D65BC68818B3}"/>
              </a:ext>
            </a:extLst>
          </p:cNvPr>
          <p:cNvGrpSpPr/>
          <p:nvPr/>
        </p:nvGrpSpPr>
        <p:grpSpPr>
          <a:xfrm flipH="1">
            <a:off x="3409494" y="5609771"/>
            <a:ext cx="1829072" cy="439786"/>
            <a:chOff x="5640745" y="5845625"/>
            <a:chExt cx="1900391" cy="499714"/>
          </a:xfrm>
        </p:grpSpPr>
        <p:sp>
          <p:nvSpPr>
            <p:cNvPr id="79" name="Rectangle 78">
              <a:extLst>
                <a:ext uri="{FF2B5EF4-FFF2-40B4-BE49-F238E27FC236}">
                  <a16:creationId xmlns:a16="http://schemas.microsoft.com/office/drawing/2014/main" id="{31672E19-0188-4D60-BE97-69BD14D0947F}"/>
                </a:ext>
              </a:extLst>
            </p:cNvPr>
            <p:cNvSpPr/>
            <p:nvPr/>
          </p:nvSpPr>
          <p:spPr>
            <a:xfrm>
              <a:off x="5640745" y="6122470"/>
              <a:ext cx="1900391" cy="222869"/>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reserve n3, n5</a:t>
              </a:r>
            </a:p>
          </p:txBody>
        </p:sp>
        <p:cxnSp>
          <p:nvCxnSpPr>
            <p:cNvPr id="80" name="Straight Arrow Connector 79">
              <a:extLst>
                <a:ext uri="{FF2B5EF4-FFF2-40B4-BE49-F238E27FC236}">
                  <a16:creationId xmlns:a16="http://schemas.microsoft.com/office/drawing/2014/main" id="{FDDF7C05-A185-48C7-A839-18D92199E5A7}"/>
                </a:ext>
              </a:extLst>
            </p:cNvPr>
            <p:cNvCxnSpPr>
              <a:cxnSpLocks/>
            </p:cNvCxnSpPr>
            <p:nvPr/>
          </p:nvCxnSpPr>
          <p:spPr>
            <a:xfrm flipH="1" flipV="1">
              <a:off x="5641521" y="5845625"/>
              <a:ext cx="10883" cy="491673"/>
            </a:xfrm>
            <a:prstGeom prst="straightConnector1">
              <a:avLst/>
            </a:prstGeom>
            <a:ln>
              <a:solidFill>
                <a:srgbClr val="FFFF00"/>
              </a:solidFill>
              <a:tailEnd type="triangle"/>
            </a:ln>
          </p:spPr>
          <p:style>
            <a:lnRef idx="3">
              <a:schemeClr val="accent2"/>
            </a:lnRef>
            <a:fillRef idx="0">
              <a:schemeClr val="accent2"/>
            </a:fillRef>
            <a:effectRef idx="2">
              <a:schemeClr val="accent2"/>
            </a:effectRef>
            <a:fontRef idx="minor">
              <a:schemeClr val="tx1"/>
            </a:fontRef>
          </p:style>
        </p:cxnSp>
      </p:grpSp>
      <p:cxnSp>
        <p:nvCxnSpPr>
          <p:cNvPr id="40" name="Connector: Curved 39">
            <a:extLst>
              <a:ext uri="{FF2B5EF4-FFF2-40B4-BE49-F238E27FC236}">
                <a16:creationId xmlns:a16="http://schemas.microsoft.com/office/drawing/2014/main" id="{E58CC469-89A2-43EA-97E7-53EC5E1365FF}"/>
              </a:ext>
            </a:extLst>
          </p:cNvPr>
          <p:cNvCxnSpPr/>
          <p:nvPr/>
        </p:nvCxnSpPr>
        <p:spPr>
          <a:xfrm>
            <a:off x="5228318" y="4461783"/>
            <a:ext cx="442687" cy="864505"/>
          </a:xfrm>
          <a:prstGeom prst="curved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1" name="Connector: Curved 40">
            <a:extLst>
              <a:ext uri="{FF2B5EF4-FFF2-40B4-BE49-F238E27FC236}">
                <a16:creationId xmlns:a16="http://schemas.microsoft.com/office/drawing/2014/main" id="{F308222F-C6AE-4B6E-A642-D330D34220DC}"/>
              </a:ext>
            </a:extLst>
          </p:cNvPr>
          <p:cNvCxnSpPr/>
          <p:nvPr/>
        </p:nvCxnSpPr>
        <p:spPr>
          <a:xfrm flipH="1" flipV="1">
            <a:off x="4099379" y="3500664"/>
            <a:ext cx="854528" cy="972455"/>
          </a:xfrm>
          <a:prstGeom prst="curved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24362131-495E-4F30-81AB-63850AE899F6}"/>
              </a:ext>
            </a:extLst>
          </p:cNvPr>
          <p:cNvSpPr/>
          <p:nvPr/>
        </p:nvSpPr>
        <p:spPr>
          <a:xfrm flipH="1">
            <a:off x="6495143" y="4334859"/>
            <a:ext cx="2550250" cy="182535"/>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reclaim non-reserved</a:t>
            </a:r>
          </a:p>
        </p:txBody>
      </p:sp>
      <p:grpSp>
        <p:nvGrpSpPr>
          <p:cNvPr id="83" name="Group 82">
            <a:extLst>
              <a:ext uri="{FF2B5EF4-FFF2-40B4-BE49-F238E27FC236}">
                <a16:creationId xmlns:a16="http://schemas.microsoft.com/office/drawing/2014/main" id="{3CC1D1CA-B206-48E3-B832-FD1A1D3C22D5}"/>
              </a:ext>
            </a:extLst>
          </p:cNvPr>
          <p:cNvGrpSpPr/>
          <p:nvPr/>
        </p:nvGrpSpPr>
        <p:grpSpPr>
          <a:xfrm>
            <a:off x="6777262" y="1402441"/>
            <a:ext cx="383722" cy="595251"/>
            <a:chOff x="3656692" y="713014"/>
            <a:chExt cx="524329" cy="702981"/>
          </a:xfrm>
        </p:grpSpPr>
        <p:pic>
          <p:nvPicPr>
            <p:cNvPr id="84" name="Graphic 36" descr="Processor outline">
              <a:extLst>
                <a:ext uri="{FF2B5EF4-FFF2-40B4-BE49-F238E27FC236}">
                  <a16:creationId xmlns:a16="http://schemas.microsoft.com/office/drawing/2014/main" id="{1D846851-56FB-4039-83AF-BAAC0BFF1C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6692" y="713014"/>
              <a:ext cx="524329" cy="528865"/>
            </a:xfrm>
            <a:prstGeom prst="rect">
              <a:avLst/>
            </a:prstGeom>
          </p:spPr>
        </p:pic>
        <p:sp>
          <p:nvSpPr>
            <p:cNvPr id="85" name="Arrow: Up-Down 84">
              <a:extLst>
                <a:ext uri="{FF2B5EF4-FFF2-40B4-BE49-F238E27FC236}">
                  <a16:creationId xmlns:a16="http://schemas.microsoft.com/office/drawing/2014/main" id="{226DC276-0415-4B43-841E-5984F3FE264E}"/>
                </a:ext>
              </a:extLst>
            </p:cNvPr>
            <p:cNvSpPr/>
            <p:nvPr/>
          </p:nvSpPr>
          <p:spPr>
            <a:xfrm>
              <a:off x="3865534" y="1194870"/>
              <a:ext cx="85418" cy="221125"/>
            </a:xfrm>
            <a:prstGeom prst="up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a:extLst>
              <a:ext uri="{FF2B5EF4-FFF2-40B4-BE49-F238E27FC236}">
                <a16:creationId xmlns:a16="http://schemas.microsoft.com/office/drawing/2014/main" id="{96728C65-F872-4D96-B59B-E0FBC5E05DF2}"/>
              </a:ext>
            </a:extLst>
          </p:cNvPr>
          <p:cNvCxnSpPr>
            <a:cxnSpLocks/>
          </p:cNvCxnSpPr>
          <p:nvPr/>
        </p:nvCxnSpPr>
        <p:spPr>
          <a:xfrm>
            <a:off x="10145197" y="2175880"/>
            <a:ext cx="251915" cy="20922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itle 6">
            <a:extLst>
              <a:ext uri="{FF2B5EF4-FFF2-40B4-BE49-F238E27FC236}">
                <a16:creationId xmlns:a16="http://schemas.microsoft.com/office/drawing/2014/main" id="{061F81BF-E509-498C-B890-AEBE319D472E}"/>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NBR: Execution Trace</a:t>
            </a:r>
            <a:endParaRPr lang="en-US"/>
          </a:p>
        </p:txBody>
      </p:sp>
    </p:spTree>
    <p:extLst>
      <p:ext uri="{BB962C8B-B14F-4D97-AF65-F5344CB8AC3E}">
        <p14:creationId xmlns:p14="http://schemas.microsoft.com/office/powerpoint/2010/main" val="442053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048F-6166-4B80-99CE-19C7B5D29E41}"/>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Safe MEMORY RECLAMATION</a:t>
            </a:r>
            <a:endParaRPr lang="en-US"/>
          </a:p>
        </p:txBody>
      </p:sp>
      <p:sp>
        <p:nvSpPr>
          <p:cNvPr id="4" name="Rectangle: Rounded Corners 3">
            <a:extLst>
              <a:ext uri="{FF2B5EF4-FFF2-40B4-BE49-F238E27FC236}">
                <a16:creationId xmlns:a16="http://schemas.microsoft.com/office/drawing/2014/main" id="{5466D9D0-69BC-4E1E-A85E-DE6778405DBE}"/>
              </a:ext>
            </a:extLst>
          </p:cNvPr>
          <p:cNvSpPr/>
          <p:nvPr/>
        </p:nvSpPr>
        <p:spPr>
          <a:xfrm>
            <a:off x="6153000" y="4682462"/>
            <a:ext cx="494227" cy="2371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n1</a:t>
            </a:r>
          </a:p>
        </p:txBody>
      </p:sp>
      <p:sp>
        <p:nvSpPr>
          <p:cNvPr id="5" name="Rectangle: Rounded Corners 4">
            <a:extLst>
              <a:ext uri="{FF2B5EF4-FFF2-40B4-BE49-F238E27FC236}">
                <a16:creationId xmlns:a16="http://schemas.microsoft.com/office/drawing/2014/main" id="{AF7EE472-EFDF-4192-8D9A-E17F4440BFC4}"/>
              </a:ext>
            </a:extLst>
          </p:cNvPr>
          <p:cNvSpPr/>
          <p:nvPr/>
        </p:nvSpPr>
        <p:spPr>
          <a:xfrm>
            <a:off x="7429778" y="4690834"/>
            <a:ext cx="494227" cy="2371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n2</a:t>
            </a:r>
          </a:p>
        </p:txBody>
      </p:sp>
      <p:sp>
        <p:nvSpPr>
          <p:cNvPr id="6" name="Rectangle: Rounded Corners 5">
            <a:extLst>
              <a:ext uri="{FF2B5EF4-FFF2-40B4-BE49-F238E27FC236}">
                <a16:creationId xmlns:a16="http://schemas.microsoft.com/office/drawing/2014/main" id="{DB6E8279-B0DD-4FE5-A7A7-D42A71741CF4}"/>
              </a:ext>
            </a:extLst>
          </p:cNvPr>
          <p:cNvSpPr/>
          <p:nvPr/>
        </p:nvSpPr>
        <p:spPr>
          <a:xfrm>
            <a:off x="8825099" y="4699208"/>
            <a:ext cx="494227" cy="2371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n3</a:t>
            </a:r>
          </a:p>
        </p:txBody>
      </p:sp>
      <p:cxnSp>
        <p:nvCxnSpPr>
          <p:cNvPr id="9" name="Straight Arrow Connector 8">
            <a:extLst>
              <a:ext uri="{FF2B5EF4-FFF2-40B4-BE49-F238E27FC236}">
                <a16:creationId xmlns:a16="http://schemas.microsoft.com/office/drawing/2014/main" id="{24CCFEA4-C541-4297-8928-3B2F829E42E0}"/>
              </a:ext>
            </a:extLst>
          </p:cNvPr>
          <p:cNvCxnSpPr/>
          <p:nvPr/>
        </p:nvCxnSpPr>
        <p:spPr>
          <a:xfrm>
            <a:off x="6673996" y="4807808"/>
            <a:ext cx="752544" cy="69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CD323C4A-FE9D-453E-A34B-5D61D151BD60}"/>
              </a:ext>
            </a:extLst>
          </p:cNvPr>
          <p:cNvCxnSpPr>
            <a:cxnSpLocks/>
          </p:cNvCxnSpPr>
          <p:nvPr/>
        </p:nvCxnSpPr>
        <p:spPr>
          <a:xfrm>
            <a:off x="7930733" y="4809405"/>
            <a:ext cx="897098" cy="341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Rectangle: Rounded Corners 12">
            <a:extLst>
              <a:ext uri="{FF2B5EF4-FFF2-40B4-BE49-F238E27FC236}">
                <a16:creationId xmlns:a16="http://schemas.microsoft.com/office/drawing/2014/main" id="{CADA1692-5586-41FF-9562-3DE2121E8AC6}"/>
              </a:ext>
            </a:extLst>
          </p:cNvPr>
          <p:cNvSpPr/>
          <p:nvPr/>
        </p:nvSpPr>
        <p:spPr>
          <a:xfrm>
            <a:off x="4471380" y="4588709"/>
            <a:ext cx="847314" cy="333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head</a:t>
            </a:r>
          </a:p>
        </p:txBody>
      </p:sp>
      <p:cxnSp>
        <p:nvCxnSpPr>
          <p:cNvPr id="14" name="Straight Arrow Connector 13">
            <a:extLst>
              <a:ext uri="{FF2B5EF4-FFF2-40B4-BE49-F238E27FC236}">
                <a16:creationId xmlns:a16="http://schemas.microsoft.com/office/drawing/2014/main" id="{D47ABA16-9BC4-44C5-B971-B34F34300174}"/>
              </a:ext>
            </a:extLst>
          </p:cNvPr>
          <p:cNvCxnSpPr>
            <a:cxnSpLocks/>
          </p:cNvCxnSpPr>
          <p:nvPr/>
        </p:nvCxnSpPr>
        <p:spPr>
          <a:xfrm>
            <a:off x="5320342" y="4785581"/>
            <a:ext cx="811160" cy="69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6" name="Scroll: Horizontal 25">
            <a:extLst>
              <a:ext uri="{FF2B5EF4-FFF2-40B4-BE49-F238E27FC236}">
                <a16:creationId xmlns:a16="http://schemas.microsoft.com/office/drawing/2014/main" id="{161D71E7-5D3F-4B7A-BA10-686AEC8AA9DF}"/>
              </a:ext>
            </a:extLst>
          </p:cNvPr>
          <p:cNvSpPr/>
          <p:nvPr/>
        </p:nvSpPr>
        <p:spPr>
          <a:xfrm>
            <a:off x="1140907" y="2225727"/>
            <a:ext cx="6372329" cy="103414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Addresses the issue of "use-after-free" in concurrent programs using dynamic memory.</a:t>
            </a:r>
          </a:p>
        </p:txBody>
      </p:sp>
      <p:grpSp>
        <p:nvGrpSpPr>
          <p:cNvPr id="32" name="Group 31">
            <a:extLst>
              <a:ext uri="{FF2B5EF4-FFF2-40B4-BE49-F238E27FC236}">
                <a16:creationId xmlns:a16="http://schemas.microsoft.com/office/drawing/2014/main" id="{B5313138-F6A7-4C11-A4E2-08FE50B9EA3B}"/>
              </a:ext>
            </a:extLst>
          </p:cNvPr>
          <p:cNvGrpSpPr/>
          <p:nvPr/>
        </p:nvGrpSpPr>
        <p:grpSpPr>
          <a:xfrm>
            <a:off x="5000066" y="4943720"/>
            <a:ext cx="370115" cy="577339"/>
            <a:chOff x="4870869" y="5386915"/>
            <a:chExt cx="370115" cy="577339"/>
          </a:xfrm>
        </p:grpSpPr>
        <p:pic>
          <p:nvPicPr>
            <p:cNvPr id="17" name="Graphic 37" descr="Processor outline" title="write-phase">
              <a:extLst>
                <a:ext uri="{FF2B5EF4-FFF2-40B4-BE49-F238E27FC236}">
                  <a16:creationId xmlns:a16="http://schemas.microsoft.com/office/drawing/2014/main" id="{DB2F4D90-D78E-4C90-B708-8460179ABE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70869" y="5565179"/>
              <a:ext cx="370115" cy="399075"/>
            </a:xfrm>
            <a:prstGeom prst="rect">
              <a:avLst/>
            </a:prstGeom>
          </p:spPr>
        </p:pic>
        <p:sp>
          <p:nvSpPr>
            <p:cNvPr id="18" name="Arrow: Up-Down 17">
              <a:extLst>
                <a:ext uri="{FF2B5EF4-FFF2-40B4-BE49-F238E27FC236}">
                  <a16:creationId xmlns:a16="http://schemas.microsoft.com/office/drawing/2014/main" id="{E4311B88-4913-4F49-B317-8CCF02D26D83}"/>
                </a:ext>
              </a:extLst>
            </p:cNvPr>
            <p:cNvSpPr/>
            <p:nvPr/>
          </p:nvSpPr>
          <p:spPr>
            <a:xfrm flipH="1">
              <a:off x="5021937" y="5386915"/>
              <a:ext cx="63293" cy="219779"/>
            </a:xfrm>
            <a:prstGeom prst="up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grpSp>
      <p:grpSp>
        <p:nvGrpSpPr>
          <p:cNvPr id="33" name="Group 32">
            <a:extLst>
              <a:ext uri="{FF2B5EF4-FFF2-40B4-BE49-F238E27FC236}">
                <a16:creationId xmlns:a16="http://schemas.microsoft.com/office/drawing/2014/main" id="{E7E2F7D5-9408-4F2D-ACC8-B9CAF6303DDF}"/>
              </a:ext>
            </a:extLst>
          </p:cNvPr>
          <p:cNvGrpSpPr/>
          <p:nvPr/>
        </p:nvGrpSpPr>
        <p:grpSpPr>
          <a:xfrm>
            <a:off x="6884377" y="5518324"/>
            <a:ext cx="1155247" cy="369332"/>
            <a:chOff x="5498542" y="5874203"/>
            <a:chExt cx="1155247" cy="369332"/>
          </a:xfrm>
        </p:grpSpPr>
        <p:sp>
          <p:nvSpPr>
            <p:cNvPr id="30" name="Speech Bubble: Rectangle with Corners Rounded 29">
              <a:extLst>
                <a:ext uri="{FF2B5EF4-FFF2-40B4-BE49-F238E27FC236}">
                  <a16:creationId xmlns:a16="http://schemas.microsoft.com/office/drawing/2014/main" id="{DF993F8B-9C9E-48A9-AD60-18EAA7A103DA}"/>
                </a:ext>
              </a:extLst>
            </p:cNvPr>
            <p:cNvSpPr/>
            <p:nvPr/>
          </p:nvSpPr>
          <p:spPr>
            <a:xfrm rot="10800000">
              <a:off x="5498542" y="5896440"/>
              <a:ext cx="1122065" cy="322385"/>
            </a:xfrm>
            <a:prstGeom prst="wedgeRound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1" name="TextBox 30">
              <a:extLst>
                <a:ext uri="{FF2B5EF4-FFF2-40B4-BE49-F238E27FC236}">
                  <a16:creationId xmlns:a16="http://schemas.microsoft.com/office/drawing/2014/main" id="{F2CC34C3-2B19-4A4C-A626-DC7849806D28}"/>
                </a:ext>
              </a:extLst>
            </p:cNvPr>
            <p:cNvSpPr txBox="1"/>
            <p:nvPr/>
          </p:nvSpPr>
          <p:spPr>
            <a:xfrm>
              <a:off x="5530885" y="5874203"/>
              <a:ext cx="11229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Free(n2)</a:t>
              </a:r>
            </a:p>
          </p:txBody>
        </p:sp>
      </p:grpSp>
      <p:pic>
        <p:nvPicPr>
          <p:cNvPr id="35" name="Graphic 36" descr="Processor outline">
            <a:extLst>
              <a:ext uri="{FF2B5EF4-FFF2-40B4-BE49-F238E27FC236}">
                <a16:creationId xmlns:a16="http://schemas.microsoft.com/office/drawing/2014/main" id="{AA0E1BFF-014B-4C74-95F2-ED40AA30D7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9300" y="3953884"/>
            <a:ext cx="383722" cy="447818"/>
          </a:xfrm>
          <a:prstGeom prst="rect">
            <a:avLst/>
          </a:prstGeom>
        </p:spPr>
      </p:pic>
      <p:pic>
        <p:nvPicPr>
          <p:cNvPr id="37" name="Graphic 37" descr="Processor outline" title="write-phase">
            <a:extLst>
              <a:ext uri="{FF2B5EF4-FFF2-40B4-BE49-F238E27FC236}">
                <a16:creationId xmlns:a16="http://schemas.microsoft.com/office/drawing/2014/main" id="{81038086-611E-4C84-BA56-6A2725FF9E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2093" y="4541084"/>
            <a:ext cx="370115" cy="399075"/>
          </a:xfrm>
          <a:prstGeom prst="rect">
            <a:avLst/>
          </a:prstGeom>
        </p:spPr>
      </p:pic>
      <p:sp>
        <p:nvSpPr>
          <p:cNvPr id="38" name="TextBox 37">
            <a:extLst>
              <a:ext uri="{FF2B5EF4-FFF2-40B4-BE49-F238E27FC236}">
                <a16:creationId xmlns:a16="http://schemas.microsoft.com/office/drawing/2014/main" id="{0B63B1FF-5102-4E79-ADA4-7CD2298675DB}"/>
              </a:ext>
            </a:extLst>
          </p:cNvPr>
          <p:cNvSpPr txBox="1"/>
          <p:nvPr/>
        </p:nvSpPr>
        <p:spPr>
          <a:xfrm>
            <a:off x="1445079" y="40325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T1: Find (n3)</a:t>
            </a:r>
          </a:p>
        </p:txBody>
      </p:sp>
      <p:sp>
        <p:nvSpPr>
          <p:cNvPr id="39" name="TextBox 38">
            <a:extLst>
              <a:ext uri="{FF2B5EF4-FFF2-40B4-BE49-F238E27FC236}">
                <a16:creationId xmlns:a16="http://schemas.microsoft.com/office/drawing/2014/main" id="{AF84D1BD-C656-4D6A-A773-C9C8B203F3F3}"/>
              </a:ext>
            </a:extLst>
          </p:cNvPr>
          <p:cNvSpPr txBox="1"/>
          <p:nvPr/>
        </p:nvSpPr>
        <p:spPr>
          <a:xfrm>
            <a:off x="1445602" y="456896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T2: delete(n2)</a:t>
            </a:r>
          </a:p>
        </p:txBody>
      </p:sp>
      <p:grpSp>
        <p:nvGrpSpPr>
          <p:cNvPr id="50" name="Group 49">
            <a:extLst>
              <a:ext uri="{FF2B5EF4-FFF2-40B4-BE49-F238E27FC236}">
                <a16:creationId xmlns:a16="http://schemas.microsoft.com/office/drawing/2014/main" id="{BF18D821-9D73-41E5-B056-28C8C8154931}"/>
              </a:ext>
            </a:extLst>
          </p:cNvPr>
          <p:cNvGrpSpPr/>
          <p:nvPr/>
        </p:nvGrpSpPr>
        <p:grpSpPr>
          <a:xfrm>
            <a:off x="4947778" y="3977337"/>
            <a:ext cx="383722" cy="595251"/>
            <a:chOff x="3656692" y="713014"/>
            <a:chExt cx="524329" cy="702981"/>
          </a:xfrm>
        </p:grpSpPr>
        <p:pic>
          <p:nvPicPr>
            <p:cNvPr id="52" name="Graphic 36" descr="Processor outline">
              <a:extLst>
                <a:ext uri="{FF2B5EF4-FFF2-40B4-BE49-F238E27FC236}">
                  <a16:creationId xmlns:a16="http://schemas.microsoft.com/office/drawing/2014/main" id="{FD8EDD40-4CB9-46CF-8F4B-177DE7F1A7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6692" y="713014"/>
              <a:ext cx="524329" cy="528865"/>
            </a:xfrm>
            <a:prstGeom prst="rect">
              <a:avLst/>
            </a:prstGeom>
          </p:spPr>
        </p:pic>
        <p:sp>
          <p:nvSpPr>
            <p:cNvPr id="53" name="Arrow: Up-Down 52">
              <a:extLst>
                <a:ext uri="{FF2B5EF4-FFF2-40B4-BE49-F238E27FC236}">
                  <a16:creationId xmlns:a16="http://schemas.microsoft.com/office/drawing/2014/main" id="{58B0F690-D4B0-4689-A49E-F03AB5D19AF9}"/>
                </a:ext>
              </a:extLst>
            </p:cNvPr>
            <p:cNvSpPr/>
            <p:nvPr/>
          </p:nvSpPr>
          <p:spPr>
            <a:xfrm>
              <a:off x="3865534" y="1194870"/>
              <a:ext cx="85418" cy="221125"/>
            </a:xfrm>
            <a:prstGeom prst="up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Speech Bubble: Rectangle with Corners Rounded 50">
            <a:extLst>
              <a:ext uri="{FF2B5EF4-FFF2-40B4-BE49-F238E27FC236}">
                <a16:creationId xmlns:a16="http://schemas.microsoft.com/office/drawing/2014/main" id="{E85696F7-537E-4664-A46F-B2669C49A9D7}"/>
              </a:ext>
            </a:extLst>
          </p:cNvPr>
          <p:cNvSpPr/>
          <p:nvPr/>
        </p:nvSpPr>
        <p:spPr>
          <a:xfrm>
            <a:off x="7241789" y="3780059"/>
            <a:ext cx="1193241" cy="280516"/>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Sleep</a:t>
            </a:r>
          </a:p>
        </p:txBody>
      </p:sp>
      <p:pic>
        <p:nvPicPr>
          <p:cNvPr id="56" name="Graphic 56" descr="Close outline">
            <a:extLst>
              <a:ext uri="{FF2B5EF4-FFF2-40B4-BE49-F238E27FC236}">
                <a16:creationId xmlns:a16="http://schemas.microsoft.com/office/drawing/2014/main" id="{A7F920E3-63A4-463D-8952-FE2440A9EA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15088" y="4385350"/>
            <a:ext cx="914400" cy="914400"/>
          </a:xfrm>
          <a:prstGeom prst="rect">
            <a:avLst/>
          </a:prstGeom>
        </p:spPr>
      </p:pic>
      <p:sp>
        <p:nvSpPr>
          <p:cNvPr id="21" name="Curved Left Arrow 20"/>
          <p:cNvSpPr/>
          <p:nvPr/>
        </p:nvSpPr>
        <p:spPr>
          <a:xfrm rot="16200000">
            <a:off x="7577425" y="3516457"/>
            <a:ext cx="338976" cy="215637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Speech Bubble: Rectangle with Corners Rounded 48">
            <a:extLst>
              <a:ext uri="{FF2B5EF4-FFF2-40B4-BE49-F238E27FC236}">
                <a16:creationId xmlns:a16="http://schemas.microsoft.com/office/drawing/2014/main" id="{52E697FF-043E-4C52-80F8-E31BA8612EF2}"/>
              </a:ext>
            </a:extLst>
          </p:cNvPr>
          <p:cNvSpPr/>
          <p:nvPr/>
        </p:nvSpPr>
        <p:spPr>
          <a:xfrm>
            <a:off x="7241789" y="3780059"/>
            <a:ext cx="1193241" cy="280516"/>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Awake!</a:t>
            </a:r>
          </a:p>
        </p:txBody>
      </p:sp>
      <p:sp>
        <p:nvSpPr>
          <p:cNvPr id="49" name="Speech Bubble: Rectangle with Corners Rounded 48">
            <a:extLst>
              <a:ext uri="{FF2B5EF4-FFF2-40B4-BE49-F238E27FC236}">
                <a16:creationId xmlns:a16="http://schemas.microsoft.com/office/drawing/2014/main" id="{52E697FF-043E-4C52-80F8-E31BA8612EF2}"/>
              </a:ext>
            </a:extLst>
          </p:cNvPr>
          <p:cNvSpPr/>
          <p:nvPr/>
        </p:nvSpPr>
        <p:spPr>
          <a:xfrm>
            <a:off x="7241788" y="3788515"/>
            <a:ext cx="1193241" cy="280516"/>
          </a:xfrm>
          <a:prstGeom prst="wedgeRoundRect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Crash!</a:t>
            </a:r>
          </a:p>
        </p:txBody>
      </p:sp>
    </p:spTree>
    <p:extLst>
      <p:ext uri="{BB962C8B-B14F-4D97-AF65-F5344CB8AC3E}">
        <p14:creationId xmlns:p14="http://schemas.microsoft.com/office/powerpoint/2010/main" val="409607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2969 -0.00093 L 0.02969 -0.00093 C 0.04766 0.00069 0.0474 -0.00023 0.06146 0.00301 C 0.06407 0.00347 0.0668 0.00416 0.06941 0.00509 C 0.07162 0.00555 0.07396 0.00648 0.07618 0.00694 C 0.07995 0.00787 0.08373 0.00833 0.0875 0.00903 C 0.09102 0.00972 0.09441 0.01088 0.09779 0.01111 L 0.20352 0.01111 L 0.20352 0.01111 " pathEditMode="relative" ptsTypes="AAAAAAAAA">
                                      <p:cBhvr>
                                        <p:cTn id="22" dur="2000" fill="hold"/>
                                        <p:tgtEl>
                                          <p:spTgt spid="50"/>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2813 0.01875 L 0.02813 0.01875 L 0.21341 0.01875 L 0.21341 0.01875 " pathEditMode="relative" ptsTypes="AAAA">
                                      <p:cBhvr>
                                        <p:cTn id="30" dur="2000" fill="hold"/>
                                        <p:tgtEl>
                                          <p:spTgt spid="32"/>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51" grpId="0" animBg="1"/>
      <p:bldP spid="21" grpId="0" animBg="1"/>
      <p:bldP spid="46" grpId="0" animBg="1"/>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B5841-E9BF-4176-81B0-F146E2035A61}"/>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Desirable Properties In a SMR algorithm</a:t>
            </a:r>
            <a:endParaRPr lang="en-US"/>
          </a:p>
        </p:txBody>
      </p:sp>
      <p:sp>
        <p:nvSpPr>
          <p:cNvPr id="4" name="Scroll: Horizontal 3">
            <a:extLst>
              <a:ext uri="{FF2B5EF4-FFF2-40B4-BE49-F238E27FC236}">
                <a16:creationId xmlns:a16="http://schemas.microsoft.com/office/drawing/2014/main" id="{97E05EBD-4485-4902-99DF-F2478B363A79}"/>
              </a:ext>
            </a:extLst>
          </p:cNvPr>
          <p:cNvSpPr/>
          <p:nvPr/>
        </p:nvSpPr>
        <p:spPr>
          <a:xfrm>
            <a:off x="1143740" y="1833193"/>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t>Performance            : low latency and high throughput.</a:t>
            </a:r>
          </a:p>
        </p:txBody>
      </p:sp>
      <p:sp>
        <p:nvSpPr>
          <p:cNvPr id="6" name="Scroll: Horizontal 5">
            <a:extLst>
              <a:ext uri="{FF2B5EF4-FFF2-40B4-BE49-F238E27FC236}">
                <a16:creationId xmlns:a16="http://schemas.microsoft.com/office/drawing/2014/main" id="{EBF23FB1-9C7C-4EED-B003-929A38294F54}"/>
              </a:ext>
            </a:extLst>
          </p:cNvPr>
          <p:cNvSpPr/>
          <p:nvPr/>
        </p:nvSpPr>
        <p:spPr>
          <a:xfrm>
            <a:off x="1141228" y="2550813"/>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t>Bounded Garbage : number of records not yet reclaimed should be bounded to ensure lock freedom.</a:t>
            </a:r>
          </a:p>
        </p:txBody>
      </p:sp>
      <p:sp>
        <p:nvSpPr>
          <p:cNvPr id="8" name="Scroll: Horizontal 7">
            <a:extLst>
              <a:ext uri="{FF2B5EF4-FFF2-40B4-BE49-F238E27FC236}">
                <a16:creationId xmlns:a16="http://schemas.microsoft.com/office/drawing/2014/main" id="{261E2599-35EE-4EB6-AAAC-B0DEAF894D0C}"/>
              </a:ext>
            </a:extLst>
          </p:cNvPr>
          <p:cNvSpPr/>
          <p:nvPr/>
        </p:nvSpPr>
        <p:spPr>
          <a:xfrm>
            <a:off x="1145415" y="3250011"/>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t>Usable                      : minimum intrusive changes to code, data or build environment.</a:t>
            </a:r>
          </a:p>
        </p:txBody>
      </p:sp>
      <p:sp>
        <p:nvSpPr>
          <p:cNvPr id="10" name="Scroll: Horizontal 9">
            <a:extLst>
              <a:ext uri="{FF2B5EF4-FFF2-40B4-BE49-F238E27FC236}">
                <a16:creationId xmlns:a16="http://schemas.microsoft.com/office/drawing/2014/main" id="{A080DB16-29F8-46BD-B204-643E47F8D8D3}"/>
              </a:ext>
            </a:extLst>
          </p:cNvPr>
          <p:cNvSpPr/>
          <p:nvPr/>
        </p:nvSpPr>
        <p:spPr>
          <a:xfrm>
            <a:off x="1145415" y="3953395"/>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t>Consistent                : relative performance should not drastically vary across workloadtypes, subscription rates, data structures types and data  sizes.</a:t>
            </a:r>
          </a:p>
        </p:txBody>
      </p:sp>
      <p:sp>
        <p:nvSpPr>
          <p:cNvPr id="12" name="Scroll: Horizontal 11">
            <a:extLst>
              <a:ext uri="{FF2B5EF4-FFF2-40B4-BE49-F238E27FC236}">
                <a16:creationId xmlns:a16="http://schemas.microsoft.com/office/drawing/2014/main" id="{2BE9885F-522A-440E-83FF-DA84B91A63DD}"/>
              </a:ext>
            </a:extLst>
          </p:cNvPr>
          <p:cNvSpPr/>
          <p:nvPr/>
        </p:nvSpPr>
        <p:spPr>
          <a:xfrm>
            <a:off x="1141228" y="4677714"/>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t>Applicable               : Applies to many data structure</a:t>
            </a:r>
          </a:p>
        </p:txBody>
      </p:sp>
    </p:spTree>
    <p:extLst>
      <p:ext uri="{BB962C8B-B14F-4D97-AF65-F5344CB8AC3E}">
        <p14:creationId xmlns:p14="http://schemas.microsoft.com/office/powerpoint/2010/main" val="201638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6EF6-7EC7-4A46-A316-D50A9BEB2983}"/>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Existing Safe Memory Reclamation</a:t>
            </a:r>
            <a:endParaRPr lang="en-US"/>
          </a:p>
        </p:txBody>
      </p:sp>
      <p:sp>
        <p:nvSpPr>
          <p:cNvPr id="3" name="Scroll: Vertical 2">
            <a:extLst>
              <a:ext uri="{FF2B5EF4-FFF2-40B4-BE49-F238E27FC236}">
                <a16:creationId xmlns:a16="http://schemas.microsoft.com/office/drawing/2014/main" id="{9B9090FE-7A4A-4AA2-AE11-74F647679A37}"/>
              </a:ext>
            </a:extLst>
          </p:cNvPr>
          <p:cNvSpPr/>
          <p:nvPr/>
        </p:nvSpPr>
        <p:spPr>
          <a:xfrm>
            <a:off x="1141342" y="2517231"/>
            <a:ext cx="3370383" cy="216039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Reference Counting Based:</a:t>
            </a:r>
          </a:p>
          <a:p>
            <a:pPr marL="285750" indent="-285750">
              <a:buFont typeface="Arial"/>
              <a:buChar char="•"/>
            </a:pPr>
            <a:r>
              <a:rPr lang="en-US"/>
              <a:t>Overhead on readers</a:t>
            </a:r>
          </a:p>
          <a:p>
            <a:pPr marL="285750" indent="-285750">
              <a:buFont typeface="Arial"/>
              <a:buChar char="•"/>
            </a:pPr>
            <a:r>
              <a:rPr lang="en-US"/>
              <a:t>Conditionally bounds garbage</a:t>
            </a:r>
          </a:p>
        </p:txBody>
      </p:sp>
      <p:sp>
        <p:nvSpPr>
          <p:cNvPr id="4" name="Scroll: Vertical 3">
            <a:extLst>
              <a:ext uri="{FF2B5EF4-FFF2-40B4-BE49-F238E27FC236}">
                <a16:creationId xmlns:a16="http://schemas.microsoft.com/office/drawing/2014/main" id="{FB559595-440F-4B11-919E-3452AE4C02AC}"/>
              </a:ext>
            </a:extLst>
          </p:cNvPr>
          <p:cNvSpPr/>
          <p:nvPr/>
        </p:nvSpPr>
        <p:spPr>
          <a:xfrm>
            <a:off x="4411242" y="2517230"/>
            <a:ext cx="3370383" cy="216458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t>Hazard Pointer Based:</a:t>
            </a:r>
            <a:br>
              <a:rPr lang="en-US" b="1"/>
            </a:br>
            <a:endParaRPr lang="en-US"/>
          </a:p>
          <a:p>
            <a:pPr marL="285750" indent="-285750">
              <a:buFont typeface="Arial"/>
              <a:buChar char="•"/>
            </a:pPr>
            <a:r>
              <a:rPr lang="en-US"/>
              <a:t>Overhead on readers</a:t>
            </a:r>
          </a:p>
          <a:p>
            <a:pPr marL="285750" indent="-285750">
              <a:buFont typeface="Arial"/>
              <a:buChar char="•"/>
            </a:pPr>
            <a:r>
              <a:rPr lang="en-US"/>
              <a:t>Bounds garbage</a:t>
            </a:r>
            <a:br>
              <a:rPr lang="en-US"/>
            </a:br>
            <a:endParaRPr lang="en-US"/>
          </a:p>
        </p:txBody>
      </p:sp>
      <p:sp>
        <p:nvSpPr>
          <p:cNvPr id="5" name="Scroll: Vertical 4">
            <a:extLst>
              <a:ext uri="{FF2B5EF4-FFF2-40B4-BE49-F238E27FC236}">
                <a16:creationId xmlns:a16="http://schemas.microsoft.com/office/drawing/2014/main" id="{803063D0-B7B7-42CE-964B-4FE43E212730}"/>
              </a:ext>
            </a:extLst>
          </p:cNvPr>
          <p:cNvSpPr/>
          <p:nvPr/>
        </p:nvSpPr>
        <p:spPr>
          <a:xfrm>
            <a:off x="7676957" y="2517231"/>
            <a:ext cx="3370383" cy="216458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t>EBR Based:</a:t>
            </a:r>
            <a:br>
              <a:rPr lang="en-US" b="1"/>
            </a:br>
            <a:endParaRPr lang="en-US"/>
          </a:p>
          <a:p>
            <a:pPr marL="285750" indent="-285750">
              <a:buFont typeface="Arial"/>
              <a:buChar char="•"/>
            </a:pPr>
            <a:r>
              <a:rPr lang="en-US"/>
              <a:t>No overhead on readers</a:t>
            </a:r>
          </a:p>
          <a:p>
            <a:pPr marL="285750" indent="-285750">
              <a:buFont typeface="Arial"/>
              <a:buChar char="•"/>
            </a:pPr>
            <a:r>
              <a:rPr lang="en-US"/>
              <a:t>Unbounded garbage</a:t>
            </a:r>
          </a:p>
        </p:txBody>
      </p:sp>
    </p:spTree>
    <p:extLst>
      <p:ext uri="{BB962C8B-B14F-4D97-AF65-F5344CB8AC3E}">
        <p14:creationId xmlns:p14="http://schemas.microsoft.com/office/powerpoint/2010/main" val="83306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B2C5-7FE4-4DF9-B5CE-8D4C28B6035C}"/>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Data structures where Hazard Pointer based SMR does not apply</a:t>
            </a:r>
            <a:endParaRPr lang="en-US"/>
          </a:p>
        </p:txBody>
      </p:sp>
      <p:sp>
        <p:nvSpPr>
          <p:cNvPr id="4" name="Scroll: Horizontal 3">
            <a:extLst>
              <a:ext uri="{FF2B5EF4-FFF2-40B4-BE49-F238E27FC236}">
                <a16:creationId xmlns:a16="http://schemas.microsoft.com/office/drawing/2014/main" id="{F502104B-DA01-4F21-8D17-889D34B9CCC3}"/>
              </a:ext>
            </a:extLst>
          </p:cNvPr>
          <p:cNvSpPr/>
          <p:nvPr/>
        </p:nvSpPr>
        <p:spPr>
          <a:xfrm>
            <a:off x="1143740" y="2425860"/>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ea typeface="+mn-lt"/>
                <a:cs typeface="+mn-lt"/>
              </a:rPr>
              <a:t>Steve Heller, Maurice Herlihy, Victor Luchangco, Mark Moir, William N Scherer, and Nir Shavit. 2005. A lazy concurrent list-based set algorithm. In International Conference On Principles Of Distributed Systems. Springer, 3–16.</a:t>
            </a:r>
            <a:endParaRPr lang="en-US" sz="1200"/>
          </a:p>
        </p:txBody>
      </p:sp>
      <p:sp>
        <p:nvSpPr>
          <p:cNvPr id="6" name="Scroll: Horizontal 5">
            <a:extLst>
              <a:ext uri="{FF2B5EF4-FFF2-40B4-BE49-F238E27FC236}">
                <a16:creationId xmlns:a16="http://schemas.microsoft.com/office/drawing/2014/main" id="{5E40CCDA-4498-449F-BAF5-FFB10BED4B02}"/>
              </a:ext>
            </a:extLst>
          </p:cNvPr>
          <p:cNvSpPr/>
          <p:nvPr/>
        </p:nvSpPr>
        <p:spPr>
          <a:xfrm>
            <a:off x="1141228" y="3143480"/>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ea typeface="+mn-lt"/>
                <a:cs typeface="+mn-lt"/>
              </a:rPr>
              <a:t>Faith Ellen, Panagiota Fatourou, Eric Ruppert, and Franck van Breugel. 2010. Non-blocking binary search trees. In Proceedings of the 29th ACM SIGACT-SIGOPS symposium on Principles of distributed computing. 131–140.</a:t>
            </a:r>
            <a:endParaRPr lang="en-US" sz="1200"/>
          </a:p>
        </p:txBody>
      </p:sp>
      <p:sp>
        <p:nvSpPr>
          <p:cNvPr id="8" name="Scroll: Horizontal 7">
            <a:extLst>
              <a:ext uri="{FF2B5EF4-FFF2-40B4-BE49-F238E27FC236}">
                <a16:creationId xmlns:a16="http://schemas.microsoft.com/office/drawing/2014/main" id="{D8741F34-3EEA-41B2-B207-7F1B64873C86}"/>
              </a:ext>
            </a:extLst>
          </p:cNvPr>
          <p:cNvSpPr/>
          <p:nvPr/>
        </p:nvSpPr>
        <p:spPr>
          <a:xfrm>
            <a:off x="1145415" y="4543530"/>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ea typeface="+mn-lt"/>
                <a:cs typeface="+mn-lt"/>
              </a:rPr>
              <a:t>Aravind Natarajan and Neeraj Mittal. 2014. Fast concurrent lock-free binary search trees. In Proceedings of the 19th ACM SIGPLAN symposium on Principles and practice of parallel programming. 317–328.</a:t>
            </a:r>
            <a:endParaRPr lang="en-US" sz="1200"/>
          </a:p>
        </p:txBody>
      </p:sp>
      <p:sp>
        <p:nvSpPr>
          <p:cNvPr id="10" name="Scroll: Horizontal 9">
            <a:extLst>
              <a:ext uri="{FF2B5EF4-FFF2-40B4-BE49-F238E27FC236}">
                <a16:creationId xmlns:a16="http://schemas.microsoft.com/office/drawing/2014/main" id="{3E6DF3C5-C0AB-4F7F-8AC0-A674BD4121CB}"/>
              </a:ext>
            </a:extLst>
          </p:cNvPr>
          <p:cNvSpPr/>
          <p:nvPr/>
        </p:nvSpPr>
        <p:spPr>
          <a:xfrm>
            <a:off x="1145415" y="3849914"/>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ea typeface="+mn-lt"/>
                <a:cs typeface="+mn-lt"/>
              </a:rPr>
              <a:t>Faith Ellen, Panagiota Fatourou, Joanna Helga, and Eric Ruppert. 2014. The amortized complexity of non-blocking binary search trees. In Proceedings of the 2014 ACM symposium on Principles of distributed computing. 332–340.</a:t>
            </a:r>
            <a:endParaRPr lang="en-US" sz="1200"/>
          </a:p>
        </p:txBody>
      </p:sp>
      <p:sp>
        <p:nvSpPr>
          <p:cNvPr id="12" name="Scroll: Horizontal 11">
            <a:extLst>
              <a:ext uri="{FF2B5EF4-FFF2-40B4-BE49-F238E27FC236}">
                <a16:creationId xmlns:a16="http://schemas.microsoft.com/office/drawing/2014/main" id="{084C530F-ABBB-4EE4-B455-EDC7F8FA0E7C}"/>
              </a:ext>
            </a:extLst>
          </p:cNvPr>
          <p:cNvSpPr/>
          <p:nvPr/>
        </p:nvSpPr>
        <p:spPr>
          <a:xfrm>
            <a:off x="1141228" y="5270381"/>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ea typeface="+mn-lt"/>
                <a:cs typeface="+mn-lt"/>
              </a:rPr>
              <a:t>Dana Drachsler, Martin Vechev, and Eran Yahav. 2014. Practical concurrent binary search trees via logical ordering. In Proceedings of the 19th ACM SIGPLAN symposium on Principles and practice of parallel programming. 343–356.</a:t>
            </a:r>
            <a:endParaRPr lang="en-US" sz="1200"/>
          </a:p>
        </p:txBody>
      </p:sp>
    </p:spTree>
    <p:extLst>
      <p:ext uri="{BB962C8B-B14F-4D97-AF65-F5344CB8AC3E}">
        <p14:creationId xmlns:p14="http://schemas.microsoft.com/office/powerpoint/2010/main" val="382775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B2C5-7FE4-4DF9-B5CE-8D4C28B6035C}"/>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Data structures where Hazard Pointer based SMR does not apply CONTD ...</a:t>
            </a:r>
            <a:endParaRPr lang="en-US"/>
          </a:p>
        </p:txBody>
      </p:sp>
      <p:sp>
        <p:nvSpPr>
          <p:cNvPr id="4" name="Scroll: Horizontal 3">
            <a:extLst>
              <a:ext uri="{FF2B5EF4-FFF2-40B4-BE49-F238E27FC236}">
                <a16:creationId xmlns:a16="http://schemas.microsoft.com/office/drawing/2014/main" id="{F502104B-DA01-4F21-8D17-889D34B9CCC3}"/>
              </a:ext>
            </a:extLst>
          </p:cNvPr>
          <p:cNvSpPr/>
          <p:nvPr/>
        </p:nvSpPr>
        <p:spPr>
          <a:xfrm>
            <a:off x="1143740" y="2425860"/>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ea typeface="+mn-lt"/>
                <a:cs typeface="+mn-lt"/>
              </a:rPr>
              <a:t>Shane V Howley and Jeremy Jones. 2012. A non-blocking internal binary search tree. In Proceedings of the twenty-fourth annual ACM symposium on Parallelism in algorithms and architectures. 161–171.</a:t>
            </a:r>
            <a:endParaRPr lang="en-US"/>
          </a:p>
        </p:txBody>
      </p:sp>
      <p:sp>
        <p:nvSpPr>
          <p:cNvPr id="6" name="Scroll: Horizontal 5">
            <a:extLst>
              <a:ext uri="{FF2B5EF4-FFF2-40B4-BE49-F238E27FC236}">
                <a16:creationId xmlns:a16="http://schemas.microsoft.com/office/drawing/2014/main" id="{5E40CCDA-4498-449F-BAF5-FFB10BED4B02}"/>
              </a:ext>
            </a:extLst>
          </p:cNvPr>
          <p:cNvSpPr/>
          <p:nvPr/>
        </p:nvSpPr>
        <p:spPr>
          <a:xfrm>
            <a:off x="1141228" y="3143480"/>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ea typeface="+mn-lt"/>
                <a:cs typeface="+mn-lt"/>
              </a:rPr>
              <a:t>Arunmoezhi Ramachandran and Neeraj Mittal. 2015. A fast lock-free internal binary search tree. In Proceedings of the 2015 International Conference on Distributed Computing and Networking. 1–10.</a:t>
            </a:r>
            <a:endParaRPr lang="en-US">
              <a:ea typeface="+mn-lt"/>
              <a:cs typeface="+mn-lt"/>
            </a:endParaRPr>
          </a:p>
        </p:txBody>
      </p:sp>
      <p:sp>
        <p:nvSpPr>
          <p:cNvPr id="8" name="Scroll: Horizontal 7">
            <a:extLst>
              <a:ext uri="{FF2B5EF4-FFF2-40B4-BE49-F238E27FC236}">
                <a16:creationId xmlns:a16="http://schemas.microsoft.com/office/drawing/2014/main" id="{D8741F34-3EEA-41B2-B207-7F1B64873C86}"/>
              </a:ext>
            </a:extLst>
          </p:cNvPr>
          <p:cNvSpPr/>
          <p:nvPr/>
        </p:nvSpPr>
        <p:spPr>
          <a:xfrm>
            <a:off x="1145415" y="4543530"/>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ea typeface="+mn-lt"/>
                <a:cs typeface="+mn-lt"/>
              </a:rPr>
              <a:t>Trevor Brown, Aleksandar Prokopec, and Dan Alistarh. 2020. Non-blocking interpolation search trees with doubly-logarithmic running time. In Proceedings of the 25th ACM SIGPLAN Symposium on Principles and Practice of Parallel Programming. 276–291.</a:t>
            </a:r>
            <a:endParaRPr lang="en-US">
              <a:ea typeface="+mn-lt"/>
              <a:cs typeface="+mn-lt"/>
            </a:endParaRPr>
          </a:p>
        </p:txBody>
      </p:sp>
      <p:sp>
        <p:nvSpPr>
          <p:cNvPr id="10" name="Scroll: Horizontal 9">
            <a:extLst>
              <a:ext uri="{FF2B5EF4-FFF2-40B4-BE49-F238E27FC236}">
                <a16:creationId xmlns:a16="http://schemas.microsoft.com/office/drawing/2014/main" id="{3E6DF3C5-C0AB-4F7F-8AC0-A674BD4121CB}"/>
              </a:ext>
            </a:extLst>
          </p:cNvPr>
          <p:cNvSpPr/>
          <p:nvPr/>
        </p:nvSpPr>
        <p:spPr>
          <a:xfrm>
            <a:off x="1145415" y="3849914"/>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ea typeface="+mn-lt"/>
                <a:cs typeface="+mn-lt"/>
              </a:rPr>
              <a:t>Trevor Brown, Faith Ellen, and Eric Ruppert. 2014. A general technique for non-blocking trees. In Proceedings of the 19th ACM SIGPLAN symposium on Principles and practice of parallel programming. 329–342.</a:t>
            </a:r>
            <a:endParaRPr lang="en-US">
              <a:ea typeface="+mn-lt"/>
              <a:cs typeface="+mn-lt"/>
            </a:endParaRPr>
          </a:p>
        </p:txBody>
      </p:sp>
      <p:sp>
        <p:nvSpPr>
          <p:cNvPr id="12" name="Scroll: Horizontal 11">
            <a:extLst>
              <a:ext uri="{FF2B5EF4-FFF2-40B4-BE49-F238E27FC236}">
                <a16:creationId xmlns:a16="http://schemas.microsoft.com/office/drawing/2014/main" id="{084C530F-ABBB-4EE4-B455-EDC7F8FA0E7C}"/>
              </a:ext>
            </a:extLst>
          </p:cNvPr>
          <p:cNvSpPr/>
          <p:nvPr/>
        </p:nvSpPr>
        <p:spPr>
          <a:xfrm>
            <a:off x="1141228" y="5270381"/>
            <a:ext cx="9906000" cy="7995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ea typeface="+mn-lt"/>
                <a:cs typeface="+mn-lt"/>
              </a:rPr>
              <a:t>Niloufar Shafiei. 2013. Non-blocking Patricia tries with replace operations. In 2013 IEEE 33rd International Conference on Distributed</a:t>
            </a:r>
            <a:endParaRPr lang="en-US"/>
          </a:p>
          <a:p>
            <a:r>
              <a:rPr lang="en-US" sz="1200">
                <a:ea typeface="+mn-lt"/>
                <a:cs typeface="+mn-lt"/>
              </a:rPr>
              <a:t>Computing Systems. IEEE, 216–225.</a:t>
            </a:r>
            <a:endParaRPr lang="en-US">
              <a:ea typeface="+mn-lt"/>
              <a:cs typeface="+mn-lt"/>
            </a:endParaRPr>
          </a:p>
        </p:txBody>
      </p:sp>
    </p:spTree>
    <p:extLst>
      <p:ext uri="{BB962C8B-B14F-4D97-AF65-F5344CB8AC3E}">
        <p14:creationId xmlns:p14="http://schemas.microsoft.com/office/powerpoint/2010/main" val="154193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DC25-00EE-45E8-AEC1-B7EC36C666B7}"/>
              </a:ext>
            </a:extLst>
          </p:cNvPr>
          <p:cNvSpPr>
            <a:spLocks noGrp="1"/>
          </p:cNvSpPr>
          <p:nvPr>
            <p:ph type="title"/>
          </p:nvPr>
        </p:nvSpPr>
        <p:spPr/>
        <p:txBody>
          <a:bodyPr/>
          <a:lstStyle/>
          <a:p>
            <a:pPr algn="ctr"/>
            <a:r>
              <a:rPr lang="en-US">
                <a:effectLst>
                  <a:glow rad="38100">
                    <a:prstClr val="black">
                      <a:lumMod val="65000"/>
                      <a:lumOff val="35000"/>
                      <a:alpha val="40000"/>
                    </a:prstClr>
                  </a:glow>
                  <a:outerShdw blurRad="28575" dist="38100" dir="14040000" algn="tl" rotWithShape="0">
                    <a:srgbClr val="000000">
                      <a:alpha val="25000"/>
                    </a:srgbClr>
                  </a:outerShdw>
                </a:effectLst>
              </a:rPr>
              <a:t>War CRy</a:t>
            </a:r>
          </a:p>
        </p:txBody>
      </p:sp>
      <p:pic>
        <p:nvPicPr>
          <p:cNvPr id="5" name="Picture 5" descr="A statue of a person&#10;&#10;Description automatically generated">
            <a:extLst>
              <a:ext uri="{FF2B5EF4-FFF2-40B4-BE49-F238E27FC236}">
                <a16:creationId xmlns:a16="http://schemas.microsoft.com/office/drawing/2014/main" id="{A81315D1-E124-462D-97AB-EFDBC47B9158}"/>
              </a:ext>
            </a:extLst>
          </p:cNvPr>
          <p:cNvPicPr>
            <a:picLocks noGrp="1" noChangeAspect="1"/>
          </p:cNvPicPr>
          <p:nvPr>
            <p:ph idx="1"/>
          </p:nvPr>
        </p:nvPicPr>
        <p:blipFill>
          <a:blip r:embed="rId3"/>
          <a:stretch>
            <a:fillRect/>
          </a:stretch>
        </p:blipFill>
        <p:spPr>
          <a:xfrm>
            <a:off x="5103812" y="624479"/>
            <a:ext cx="5943601" cy="5151844"/>
          </a:xfrm>
        </p:spPr>
      </p:pic>
      <p:sp>
        <p:nvSpPr>
          <p:cNvPr id="4" name="Text Placeholder 3">
            <a:extLst>
              <a:ext uri="{FF2B5EF4-FFF2-40B4-BE49-F238E27FC236}">
                <a16:creationId xmlns:a16="http://schemas.microsoft.com/office/drawing/2014/main" id="{A6AE8AD6-A062-4FEA-AD20-97ECFCE8ED07}"/>
              </a:ext>
            </a:extLst>
          </p:cNvPr>
          <p:cNvSpPr>
            <a:spLocks noGrp="1"/>
          </p:cNvSpPr>
          <p:nvPr>
            <p:ph type="body" sz="half" idx="2"/>
          </p:nvPr>
        </p:nvSpPr>
        <p:spPr/>
        <p:txBody>
          <a:bodyPr/>
          <a:lstStyle/>
          <a:p>
            <a:pPr algn="ctr"/>
            <a:r>
              <a:rPr lang="en-US">
                <a:effectLst>
                  <a:glow rad="38100">
                    <a:prstClr val="black">
                      <a:lumMod val="50000"/>
                      <a:lumOff val="50000"/>
                      <a:alpha val="20000"/>
                    </a:prstClr>
                  </a:glow>
                  <a:outerShdw blurRad="44450" dist="12700" dir="13860000" algn="tl" rotWithShape="0">
                    <a:srgbClr val="000000">
                      <a:alpha val="20000"/>
                    </a:srgbClr>
                  </a:outerShdw>
                </a:effectLst>
              </a:rPr>
              <a:t>" Fast SMR which bounds garbage, is usable and applies to many data structures  "</a:t>
            </a:r>
          </a:p>
        </p:txBody>
      </p:sp>
      <p:sp>
        <p:nvSpPr>
          <p:cNvPr id="3" name="TextBox 2">
            <a:extLst>
              <a:ext uri="{FF2B5EF4-FFF2-40B4-BE49-F238E27FC236}">
                <a16:creationId xmlns:a16="http://schemas.microsoft.com/office/drawing/2014/main" id="{6881F96C-D851-4BAF-99DA-53CC3B4CC881}"/>
              </a:ext>
            </a:extLst>
          </p:cNvPr>
          <p:cNvSpPr txBox="1"/>
          <p:nvPr/>
        </p:nvSpPr>
        <p:spPr>
          <a:xfrm>
            <a:off x="5016030" y="5566363"/>
            <a:ext cx="619101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https://www.thequint.com/voices/opinion/jhansis-lakshmibai-mutiny-heroine-or-a-reluctant-rebel</a:t>
            </a:r>
          </a:p>
        </p:txBody>
      </p:sp>
    </p:spTree>
    <p:extLst>
      <p:ext uri="{BB962C8B-B14F-4D97-AF65-F5344CB8AC3E}">
        <p14:creationId xmlns:p14="http://schemas.microsoft.com/office/powerpoint/2010/main" val="5144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5AC76F27-ECCE-4771-AD3F-E1CD9CA0F582}"/>
              </a:ext>
            </a:extLst>
          </p:cNvPr>
          <p:cNvSpPr/>
          <p:nvPr/>
        </p:nvSpPr>
        <p:spPr>
          <a:xfrm>
            <a:off x="1137556" y="2355707"/>
            <a:ext cx="9906000" cy="422971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AutoNum type="arabicPeriod"/>
            </a:pPr>
            <a:r>
              <a:rPr lang="en-US"/>
              <a:t>Every thread accumulates retired records in its private buffer.</a:t>
            </a:r>
          </a:p>
          <a:p>
            <a:pPr marL="342900" indent="-342900">
              <a:buAutoNum type="arabicPeriod"/>
            </a:pPr>
            <a:r>
              <a:rPr lang="en-US"/>
              <a:t>After reaching a certain buffer size a thread </a:t>
            </a:r>
            <a:r>
              <a:rPr lang="en-US" b="1"/>
              <a:t>T</a:t>
            </a:r>
            <a:r>
              <a:rPr lang="en-US" b="1" baseline="-25000"/>
              <a:t>I</a:t>
            </a:r>
            <a:r>
              <a:rPr lang="en-US"/>
              <a:t> broadcasts a neutralizing signal (POSIX) to other threads.</a:t>
            </a:r>
            <a:br>
              <a:rPr lang="en-US"/>
            </a:br>
            <a:endParaRPr lang="en-US"/>
          </a:p>
          <a:p>
            <a:pPr marL="342900" indent="-342900">
              <a:buAutoNum type="arabicPeriod"/>
            </a:pPr>
            <a:r>
              <a:rPr lang="en-US"/>
              <a:t>Upon receiving a neutralization signal other thread </a:t>
            </a:r>
            <a:r>
              <a:rPr lang="en-US" b="1"/>
              <a:t>T</a:t>
            </a:r>
            <a:r>
              <a:rPr lang="en-US" b="1" baseline="-25000"/>
              <a:t>J</a:t>
            </a:r>
            <a:r>
              <a:rPr lang="en-US"/>
              <a:t>:</a:t>
            </a:r>
          </a:p>
          <a:p>
            <a:pPr marL="800100" lvl="1" indent="-342900">
              <a:buAutoNum type="alphaLcParenR"/>
            </a:pPr>
            <a:r>
              <a:rPr lang="en-US"/>
              <a:t>Either discard its private shared memory pointers.</a:t>
            </a:r>
            <a:br>
              <a:rPr lang="en-US"/>
            </a:br>
            <a:br>
              <a:rPr lang="en-US"/>
            </a:br>
            <a:endParaRPr lang="en-US"/>
          </a:p>
          <a:p>
            <a:pPr marL="800100" lvl="1" indent="-342900">
              <a:buAutoNum type="alphaLcParenR"/>
            </a:pPr>
            <a:r>
              <a:rPr lang="en-US"/>
              <a:t>If not, they should have reserved all of their shared memory pointers.</a:t>
            </a:r>
          </a:p>
        </p:txBody>
      </p:sp>
      <p:sp>
        <p:nvSpPr>
          <p:cNvPr id="2" name="Title 1">
            <a:extLst>
              <a:ext uri="{FF2B5EF4-FFF2-40B4-BE49-F238E27FC236}">
                <a16:creationId xmlns:a16="http://schemas.microsoft.com/office/drawing/2014/main" id="{CFC1D822-D353-40CA-97D6-6F6D9CEBA173}"/>
              </a:ext>
            </a:extLst>
          </p:cNvPr>
          <p:cNvSpPr>
            <a:spLocks noGrp="1"/>
          </p:cNvSpPr>
          <p:nvPr>
            <p:ph type="title"/>
          </p:nvPr>
        </p:nvSpPr>
        <p:spPr/>
        <p:txBody>
          <a:bodyPr/>
          <a:lstStyle/>
          <a:p>
            <a:r>
              <a:rPr lang="en-US">
                <a:effectLst>
                  <a:glow rad="38100">
                    <a:prstClr val="black">
                      <a:lumMod val="65000"/>
                      <a:lumOff val="35000"/>
                      <a:alpha val="40000"/>
                    </a:prstClr>
                  </a:glow>
                  <a:outerShdw blurRad="28575" dist="38100" dir="14040000" algn="tl" rotWithShape="0">
                    <a:srgbClr val="000000">
                      <a:alpha val="25000"/>
                    </a:srgbClr>
                  </a:outerShdw>
                </a:effectLst>
              </a:rPr>
              <a:t>Neutralization based reclamation (NBR)</a:t>
            </a:r>
            <a:endParaRPr lang="en-US"/>
          </a:p>
        </p:txBody>
      </p:sp>
      <p:sp>
        <p:nvSpPr>
          <p:cNvPr id="7" name="Scroll: Horizontal 6">
            <a:extLst>
              <a:ext uri="{FF2B5EF4-FFF2-40B4-BE49-F238E27FC236}">
                <a16:creationId xmlns:a16="http://schemas.microsoft.com/office/drawing/2014/main" id="{4DBD42DA-760C-4C25-8A3F-7FB6CE419AE4}"/>
              </a:ext>
            </a:extLst>
          </p:cNvPr>
          <p:cNvSpPr/>
          <p:nvPr/>
        </p:nvSpPr>
        <p:spPr>
          <a:xfrm>
            <a:off x="1148443" y="1833193"/>
            <a:ext cx="9906000" cy="103476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t>Achieves </a:t>
            </a:r>
            <a:r>
              <a:rPr lang="en-US" u="sng"/>
              <a:t>Bounded garbage</a:t>
            </a:r>
            <a:r>
              <a:rPr lang="en-US"/>
              <a:t> and matches (sometimes surpasses) EBR's </a:t>
            </a:r>
            <a:r>
              <a:rPr lang="en-US" u="sng"/>
              <a:t>throughput</a:t>
            </a:r>
            <a:r>
              <a:rPr lang="en-US"/>
              <a:t> by enforcing QUIESCENCE through neutralization signals.</a:t>
            </a:r>
          </a:p>
        </p:txBody>
      </p:sp>
      <p:sp>
        <p:nvSpPr>
          <p:cNvPr id="9" name="Scroll: Horizontal 8">
            <a:extLst>
              <a:ext uri="{FF2B5EF4-FFF2-40B4-BE49-F238E27FC236}">
                <a16:creationId xmlns:a16="http://schemas.microsoft.com/office/drawing/2014/main" id="{D11DCEDC-FDB0-42CF-A134-41D7A85616EC}"/>
              </a:ext>
            </a:extLst>
          </p:cNvPr>
          <p:cNvSpPr/>
          <p:nvPr/>
        </p:nvSpPr>
        <p:spPr>
          <a:xfrm>
            <a:off x="2592159" y="4900368"/>
            <a:ext cx="6525985" cy="429986"/>
          </a:xfrm>
          <a:prstGeom prst="horizontalScroll">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ea typeface="+mn-lt"/>
                <a:cs typeface="+mn-lt"/>
              </a:rPr>
              <a:t>T</a:t>
            </a:r>
            <a:r>
              <a:rPr lang="en-US" b="1" baseline="-25000">
                <a:ea typeface="+mn-lt"/>
                <a:cs typeface="+mn-lt"/>
              </a:rPr>
              <a:t>J</a:t>
            </a:r>
            <a:r>
              <a:rPr lang="en-US"/>
              <a:t> will not use a record that could be freed concurrently.</a:t>
            </a:r>
          </a:p>
        </p:txBody>
      </p:sp>
      <p:sp>
        <p:nvSpPr>
          <p:cNvPr id="11" name="Scroll: Horizontal 10">
            <a:extLst>
              <a:ext uri="{FF2B5EF4-FFF2-40B4-BE49-F238E27FC236}">
                <a16:creationId xmlns:a16="http://schemas.microsoft.com/office/drawing/2014/main" id="{21814B0E-E7FF-4E29-9A75-A4E39D819393}"/>
              </a:ext>
            </a:extLst>
          </p:cNvPr>
          <p:cNvSpPr/>
          <p:nvPr/>
        </p:nvSpPr>
        <p:spPr>
          <a:xfrm>
            <a:off x="2592161" y="5689582"/>
            <a:ext cx="7848599" cy="419100"/>
          </a:xfrm>
          <a:prstGeom prst="horizontalScroll">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a:ea typeface="+mn-lt"/>
                <a:cs typeface="+mn-lt"/>
              </a:rPr>
              <a:t>T</a:t>
            </a:r>
            <a:r>
              <a:rPr lang="en-US" b="1" baseline="-25000">
                <a:ea typeface="+mn-lt"/>
                <a:cs typeface="+mn-lt"/>
              </a:rPr>
              <a:t>I</a:t>
            </a:r>
            <a:r>
              <a:rPr lang="en-US"/>
              <a:t> will not free a record that is being used by </a:t>
            </a:r>
            <a:r>
              <a:rPr lang="en-US" b="1">
                <a:ea typeface="+mn-lt"/>
                <a:cs typeface="+mn-lt"/>
              </a:rPr>
              <a:t>T</a:t>
            </a:r>
            <a:r>
              <a:rPr lang="en-US" b="1" baseline="-25000">
                <a:ea typeface="+mn-lt"/>
                <a:cs typeface="+mn-lt"/>
              </a:rPr>
              <a:t>J</a:t>
            </a:r>
            <a:r>
              <a:rPr lang="en-US" b="1">
                <a:ea typeface="+mn-lt"/>
                <a:cs typeface="+mn-lt"/>
              </a:rPr>
              <a:t> .</a:t>
            </a:r>
            <a:endParaRPr lang="en-US"/>
          </a:p>
        </p:txBody>
      </p:sp>
      <p:sp>
        <p:nvSpPr>
          <p:cNvPr id="3" name="Scroll: Horizontal 2">
            <a:extLst>
              <a:ext uri="{FF2B5EF4-FFF2-40B4-BE49-F238E27FC236}">
                <a16:creationId xmlns:a16="http://schemas.microsoft.com/office/drawing/2014/main" id="{9C2E1871-59C2-4B3D-A524-0C7E459D8BBD}"/>
              </a:ext>
            </a:extLst>
          </p:cNvPr>
          <p:cNvSpPr/>
          <p:nvPr/>
        </p:nvSpPr>
        <p:spPr>
          <a:xfrm>
            <a:off x="2005568" y="4014786"/>
            <a:ext cx="8904761" cy="2315934"/>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HOLY GRAIL: Quiescence is enforced across threads to mitigate use-after-free conflicts.</a:t>
            </a:r>
          </a:p>
        </p:txBody>
      </p:sp>
    </p:spTree>
    <p:extLst>
      <p:ext uri="{BB962C8B-B14F-4D97-AF65-F5344CB8AC3E}">
        <p14:creationId xmlns:p14="http://schemas.microsoft.com/office/powerpoint/2010/main" val="36742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TC103457485[[fn=Mesh]]</Template>
  <Application>Microsoft Office PowerPoint</Application>
  <PresentationFormat>Widescreen</PresentationFormat>
  <Slides>20</Slides>
  <Notes>15</Notes>
  <HiddenSlides>1</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Mesh</vt:lpstr>
      <vt:lpstr>Neutralization Based Reclamation</vt:lpstr>
      <vt:lpstr>OUTLine</vt:lpstr>
      <vt:lpstr>Safe MEMORY RECLAMATION</vt:lpstr>
      <vt:lpstr>Desirable Properties In a SMR algorithm</vt:lpstr>
      <vt:lpstr>Existing Safe Memory Reclamation</vt:lpstr>
      <vt:lpstr>Data structures where Hazard Pointer based SMR does not apply</vt:lpstr>
      <vt:lpstr>Data structures where Hazard Pointer based SMR does not apply CONTD ...</vt:lpstr>
      <vt:lpstr>War CRy</vt:lpstr>
      <vt:lpstr>Neutralization based reclamation (NBR)</vt:lpstr>
      <vt:lpstr>AssumptionS:</vt:lpstr>
      <vt:lpstr>Working of NBr</vt:lpstr>
      <vt:lpstr>NBR+: A sweet side effEct of enforced Quiescence in NBR</vt:lpstr>
      <vt:lpstr>Working of nbr+</vt:lpstr>
      <vt:lpstr>Experiments</vt:lpstr>
      <vt:lpstr>PowerPoint Presentation</vt:lpstr>
      <vt:lpstr>PowerPoint Presentation</vt:lpstr>
      <vt:lpstr>Conclusion</vt:lpstr>
      <vt:lpstr>Conclusion: Applicability</vt:lpstr>
      <vt:lpstr>references</vt:lpstr>
      <vt:lpstr>NBR: Execution Trace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721</cp:revision>
  <dcterms:created xsi:type="dcterms:W3CDTF">2021-01-28T17:50:30Z</dcterms:created>
  <dcterms:modified xsi:type="dcterms:W3CDTF">2021-02-04T19:59:41Z</dcterms:modified>
</cp:coreProperties>
</file>