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3E52F6E-FE88-42F2-999F-71B0B54FD41D}">
  <a:tblStyle styleId="{93E52F6E-FE88-42F2-999F-71B0B54FD4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28" y="-9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75008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Shape 5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Shape 6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4" name="Shape 6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Shape 6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5" name="Shape 6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Shape 6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dirty="0" smtClean="0"/>
              <a:t>First line</a:t>
            </a:r>
          </a:p>
          <a:p>
            <a:pPr lvl="1"/>
            <a:r>
              <a:rPr lang="en-US" dirty="0" smtClean="0"/>
              <a:t>Second line</a:t>
            </a:r>
          </a:p>
          <a:p>
            <a:pPr lvl="2"/>
            <a:r>
              <a:rPr lang="en-US" dirty="0" smtClean="0"/>
              <a:t>Third line</a:t>
            </a:r>
          </a:p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dirty="0" smtClean="0"/>
              <a:t>First line</a:t>
            </a:r>
          </a:p>
          <a:p>
            <a:pPr lvl="1"/>
            <a:r>
              <a:rPr lang="en-US" dirty="0" smtClean="0"/>
              <a:t>Second line</a:t>
            </a:r>
          </a:p>
          <a:p>
            <a:pPr lvl="2"/>
            <a:r>
              <a:rPr lang="en-US" dirty="0" smtClean="0"/>
              <a:t>Third line</a:t>
            </a:r>
          </a:p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body" idx="2" hasCustomPrompt="1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dirty="0" smtClean="0"/>
              <a:t>First line</a:t>
            </a:r>
          </a:p>
          <a:p>
            <a:pPr lvl="1"/>
            <a:r>
              <a:rPr lang="en-US" dirty="0" smtClean="0"/>
              <a:t>Second line</a:t>
            </a:r>
          </a:p>
          <a:p>
            <a:pPr lvl="2"/>
            <a:r>
              <a:rPr lang="en-US" dirty="0" smtClean="0"/>
              <a:t>Third line</a:t>
            </a:r>
          </a:p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ONLY_1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54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843558"/>
            <a:ext cx="8229600" cy="394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dirty="0" smtClean="0"/>
              <a:t>First line</a:t>
            </a:r>
          </a:p>
          <a:p>
            <a:pPr lvl="1"/>
            <a:r>
              <a:rPr lang="en-US" dirty="0" smtClean="0"/>
              <a:t>Second line</a:t>
            </a:r>
          </a:p>
          <a:p>
            <a:pPr lvl="2"/>
            <a:r>
              <a:rPr lang="en-US" dirty="0" smtClean="0"/>
              <a:t>Third line</a:t>
            </a:r>
          </a:p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5439" y="5002020"/>
            <a:ext cx="2133599" cy="11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2439" y="5002020"/>
            <a:ext cx="2895600" cy="11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1439" y="5002020"/>
            <a:ext cx="2133599" cy="11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SzPct val="100000"/>
              <a:buChar char="●"/>
              <a:defRPr sz="3000"/>
            </a:lvl1pPr>
            <a:lvl2pPr lvl="1">
              <a:spcBef>
                <a:spcPts val="480"/>
              </a:spcBef>
              <a:buSzPct val="100000"/>
              <a:buChar char="○"/>
              <a:defRPr sz="2400"/>
            </a:lvl2pPr>
            <a:lvl3pPr lvl="2">
              <a:spcBef>
                <a:spcPts val="480"/>
              </a:spcBef>
              <a:buSzPct val="100000"/>
              <a:buChar char="■"/>
              <a:defRPr sz="2400"/>
            </a:lvl3pPr>
            <a:lvl4pPr lvl="3">
              <a:spcBef>
                <a:spcPts val="360"/>
              </a:spcBef>
              <a:buSzPct val="100000"/>
              <a:buChar char="●"/>
              <a:defRPr sz="1800"/>
            </a:lvl4pPr>
            <a:lvl5pPr lvl="4">
              <a:spcBef>
                <a:spcPts val="360"/>
              </a:spcBef>
              <a:buSzPct val="100000"/>
              <a:buChar char="○"/>
              <a:defRPr sz="1800"/>
            </a:lvl5pPr>
            <a:lvl6pPr lvl="5">
              <a:spcBef>
                <a:spcPts val="360"/>
              </a:spcBef>
              <a:buSzPct val="100000"/>
              <a:buChar char="■"/>
              <a:defRPr sz="1800"/>
            </a:lvl6pPr>
            <a:lvl7pPr lvl="6">
              <a:spcBef>
                <a:spcPts val="360"/>
              </a:spcBef>
              <a:buSzPct val="100000"/>
              <a:buChar char="●"/>
              <a:defRPr sz="1800"/>
            </a:lvl7pPr>
            <a:lvl8pPr lvl="7">
              <a:spcBef>
                <a:spcPts val="360"/>
              </a:spcBef>
              <a:buSzPct val="100000"/>
              <a:buChar char="○"/>
              <a:defRPr sz="1800"/>
            </a:lvl8pPr>
            <a:lvl9pPr lvl="8">
              <a:spcBef>
                <a:spcPts val="360"/>
              </a:spcBef>
              <a:buSzPct val="100000"/>
              <a:buChar char="■"/>
              <a:defRPr sz="1800"/>
            </a:lvl9pPr>
          </a:lstStyle>
          <a:p>
            <a:r>
              <a:rPr lang="en-US" dirty="0" smtClean="0"/>
              <a:t>  First line</a:t>
            </a:r>
          </a:p>
          <a:p>
            <a:pPr lvl="1"/>
            <a:r>
              <a:rPr lang="en-US" dirty="0" smtClean="0"/>
              <a:t>  Second line</a:t>
            </a:r>
          </a:p>
          <a:p>
            <a:pPr lvl="2"/>
            <a:r>
              <a:rPr lang="en-US" dirty="0" smtClean="0"/>
              <a:t>  Third line</a:t>
            </a:r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L="274320"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L="548640"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221775" y="514350"/>
            <a:ext cx="8794200" cy="451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dirty="0"/>
              <a:t>Cost of Concurrency in Hybrid Transactional Memory</a:t>
            </a:r>
          </a:p>
          <a:p>
            <a:pPr lvl="0" algn="ctr" rtl="0">
              <a:spcBef>
                <a:spcPts val="0"/>
              </a:spcBef>
              <a:buNone/>
            </a:pPr>
            <a:endParaRPr b="1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 dirty="0"/>
              <a:t>Trevor Brown </a:t>
            </a:r>
            <a:r>
              <a:rPr lang="en" sz="2400" b="1" dirty="0" smtClean="0"/>
              <a:t>(IST </a:t>
            </a:r>
            <a:r>
              <a:rPr lang="en" sz="2400" b="1" dirty="0" smtClean="0"/>
              <a:t>Austria*) </a:t>
            </a:r>
            <a:endParaRPr lang="en" sz="2400" b="1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 dirty="0"/>
              <a:t>Srivatsan Ravi </a:t>
            </a:r>
            <a:r>
              <a:rPr lang="en" sz="2400" b="1" dirty="0" smtClean="0"/>
              <a:t>(University of Southern </a:t>
            </a:r>
            <a:r>
              <a:rPr lang="en" sz="2400" b="1" dirty="0" smtClean="0"/>
              <a:t>California*)</a:t>
            </a:r>
            <a:endParaRPr lang="en" sz="2400" b="1" dirty="0"/>
          </a:p>
          <a:p>
            <a:pPr lvl="0" algn="ctr">
              <a:spcBef>
                <a:spcPts val="0"/>
              </a:spcBef>
              <a:buNone/>
            </a:pPr>
            <a:r>
              <a:rPr lang="en" sz="2400" b="1" dirty="0"/>
              <a:t> 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178475" y="126225"/>
            <a:ext cx="8869799" cy="9011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Instrumentation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567000" y="1061550"/>
            <a:ext cx="8192400" cy="192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 dirty="0" smtClean="0"/>
              <a:t>Fast-path transactions intuitively need “instrumentation”</a:t>
            </a:r>
          </a:p>
          <a:p>
            <a:pPr marL="822960" indent="-347472">
              <a:buSzPct val="100000"/>
              <a:buFont typeface="Courier New" panose="02070309020205020404" pitchFamily="49" charset="0"/>
              <a:buChar char="o"/>
            </a:pPr>
            <a:r>
              <a:rPr lang="en" sz="2400" dirty="0" smtClean="0"/>
              <a:t>Detect </a:t>
            </a:r>
            <a:r>
              <a:rPr lang="en" sz="2400" dirty="0"/>
              <a:t>overlap contention with </a:t>
            </a:r>
            <a:r>
              <a:rPr lang="en" sz="2400" dirty="0" smtClean="0"/>
              <a:t>slow-path</a:t>
            </a:r>
          </a:p>
          <a:p>
            <a:pPr marL="1097280" indent="-274320">
              <a:buSzPct val="100000"/>
              <a:buFont typeface="Wingdings" panose="05000000000000000000" pitchFamily="2" charset="2"/>
              <a:buChar char="§"/>
            </a:pPr>
            <a:r>
              <a:rPr lang="en" sz="2400" dirty="0" smtClean="0"/>
              <a:t>Global timestamp, ownership records, etc.</a:t>
            </a:r>
          </a:p>
          <a:p>
            <a:pPr marL="822960" indent="-347472">
              <a:buSzPct val="100000"/>
              <a:buFont typeface="Courier New" panose="02070309020205020404" pitchFamily="49" charset="0"/>
              <a:buChar char="o"/>
            </a:pPr>
            <a:r>
              <a:rPr lang="en" sz="2400" dirty="0" smtClean="0"/>
              <a:t>Instrumentation </a:t>
            </a:r>
            <a:r>
              <a:rPr lang="en" sz="2400" dirty="0"/>
              <a:t>affects </a:t>
            </a:r>
            <a:r>
              <a:rPr lang="en" sz="2400" dirty="0" smtClean="0"/>
              <a:t>performance</a:t>
            </a:r>
          </a:p>
          <a:p>
            <a:pPr marL="754380">
              <a:buSzPct val="100000"/>
            </a:pPr>
            <a:endParaRPr lang="en" sz="2400" dirty="0" smtClean="0"/>
          </a:p>
          <a:p>
            <a:pPr lvl="0" rtl="0">
              <a:spcBef>
                <a:spcPts val="480"/>
              </a:spcBef>
              <a:buNone/>
            </a:pPr>
            <a:endParaRPr sz="3000" dirty="0"/>
          </a:p>
        </p:txBody>
      </p:sp>
      <p:grpSp>
        <p:nvGrpSpPr>
          <p:cNvPr id="244" name="Shape 244"/>
          <p:cNvGrpSpPr/>
          <p:nvPr/>
        </p:nvGrpSpPr>
        <p:grpSpPr>
          <a:xfrm>
            <a:off x="1077475" y="3119112"/>
            <a:ext cx="7412449" cy="1630687"/>
            <a:chOff x="1077475" y="3119112"/>
            <a:chExt cx="7412449" cy="1630687"/>
          </a:xfrm>
        </p:grpSpPr>
        <p:cxnSp>
          <p:nvCxnSpPr>
            <p:cNvPr id="245" name="Shape 245"/>
            <p:cNvCxnSpPr/>
            <p:nvPr/>
          </p:nvCxnSpPr>
          <p:spPr>
            <a:xfrm rot="10800000" flipH="1">
              <a:off x="2223575" y="3812399"/>
              <a:ext cx="2130299" cy="171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246" name="Shape 246"/>
            <p:cNvSpPr txBox="1"/>
            <p:nvPr/>
          </p:nvSpPr>
          <p:spPr>
            <a:xfrm>
              <a:off x="1697175" y="3569980"/>
              <a:ext cx="548699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T0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2185312" y="3772294"/>
              <a:ext cx="94500" cy="86399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077475" y="3134825"/>
              <a:ext cx="1094400" cy="451499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Slow-path </a:t>
              </a:r>
            </a:p>
          </p:txBody>
        </p:sp>
        <p:cxnSp>
          <p:nvCxnSpPr>
            <p:cNvPr id="249" name="Shape 249"/>
            <p:cNvCxnSpPr/>
            <p:nvPr/>
          </p:nvCxnSpPr>
          <p:spPr>
            <a:xfrm rot="10800000" flipH="1">
              <a:off x="6558995" y="3781598"/>
              <a:ext cx="998100" cy="129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250" name="Shape 250"/>
            <p:cNvSpPr txBox="1"/>
            <p:nvPr/>
          </p:nvSpPr>
          <p:spPr>
            <a:xfrm>
              <a:off x="5907161" y="3535404"/>
              <a:ext cx="548699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T1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6450668" y="3751298"/>
              <a:ext cx="94500" cy="86399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3358600" y="4047700"/>
              <a:ext cx="1539300" cy="639600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Partial commit of X and Y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5437400" y="3119112"/>
              <a:ext cx="1094400" cy="451499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Fast-path</a:t>
              </a:r>
            </a:p>
          </p:txBody>
        </p:sp>
        <p:cxnSp>
          <p:nvCxnSpPr>
            <p:cNvPr id="254" name="Shape 254"/>
            <p:cNvCxnSpPr/>
            <p:nvPr/>
          </p:nvCxnSpPr>
          <p:spPr>
            <a:xfrm rot="10800000" flipH="1">
              <a:off x="4397803" y="3794079"/>
              <a:ext cx="754500" cy="16499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lg" len="lg"/>
              <a:tailEnd type="none" w="lg" len="lg"/>
            </a:ln>
          </p:spPr>
        </p:cxnSp>
        <p:sp>
          <p:nvSpPr>
            <p:cNvPr id="255" name="Shape 255"/>
            <p:cNvSpPr txBox="1"/>
            <p:nvPr/>
          </p:nvSpPr>
          <p:spPr>
            <a:xfrm>
              <a:off x="2483950" y="3383000"/>
              <a:ext cx="8250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W(X,1)</a:t>
              </a:r>
            </a:p>
          </p:txBody>
        </p:sp>
        <p:sp>
          <p:nvSpPr>
            <p:cNvPr id="256" name="Shape 256"/>
            <p:cNvSpPr txBox="1"/>
            <p:nvPr/>
          </p:nvSpPr>
          <p:spPr>
            <a:xfrm>
              <a:off x="3398250" y="3383000"/>
              <a:ext cx="8250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W(Y,1)</a:t>
              </a:r>
            </a:p>
          </p:txBody>
        </p:sp>
        <p:sp>
          <p:nvSpPr>
            <p:cNvPr id="257" name="Shape 257"/>
            <p:cNvSpPr txBox="1"/>
            <p:nvPr/>
          </p:nvSpPr>
          <p:spPr>
            <a:xfrm>
              <a:off x="6669151" y="3306800"/>
              <a:ext cx="9981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R(X)→</a:t>
              </a:r>
              <a:r>
                <a:rPr lang="en" sz="180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258" name="Shape 258"/>
            <p:cNvSpPr/>
            <p:nvPr/>
          </p:nvSpPr>
          <p:spPr>
            <a:xfrm>
              <a:off x="5949225" y="4022900"/>
              <a:ext cx="2540699" cy="726900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T1 must access “meta-information” to detect contention with T0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  <p:sp>
        <p:nvSpPr>
          <p:cNvPr id="264" name="Shape 264"/>
          <p:cNvSpPr/>
          <p:nvPr/>
        </p:nvSpPr>
        <p:spPr>
          <a:xfrm>
            <a:off x="766375" y="2257125"/>
            <a:ext cx="7726800" cy="34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65" name="Shape 265"/>
          <p:cNvCxnSpPr>
            <a:endCxn id="264" idx="1"/>
          </p:cNvCxnSpPr>
          <p:nvPr/>
        </p:nvCxnSpPr>
        <p:spPr>
          <a:xfrm flipH="1">
            <a:off x="766375" y="2057775"/>
            <a:ext cx="10500" cy="372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66" name="Shape 266"/>
          <p:cNvSpPr/>
          <p:nvPr/>
        </p:nvSpPr>
        <p:spPr>
          <a:xfrm>
            <a:off x="115474" y="1406775"/>
            <a:ext cx="1520100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/>
              <a:t>Sequential</a:t>
            </a:r>
          </a:p>
        </p:txBody>
      </p:sp>
      <p:sp>
        <p:nvSpPr>
          <p:cNvPr id="267" name="Shape 267"/>
          <p:cNvSpPr/>
          <p:nvPr/>
        </p:nvSpPr>
        <p:spPr>
          <a:xfrm>
            <a:off x="7075850" y="1406775"/>
            <a:ext cx="1700700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</a:t>
            </a:r>
          </a:p>
        </p:txBody>
      </p:sp>
      <p:cxnSp>
        <p:nvCxnSpPr>
          <p:cNvPr id="268" name="Shape 268"/>
          <p:cNvCxnSpPr/>
          <p:nvPr/>
        </p:nvCxnSpPr>
        <p:spPr>
          <a:xfrm>
            <a:off x="8168275" y="2057650"/>
            <a:ext cx="7500" cy="472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69" name="Shape 269"/>
          <p:cNvSpPr txBox="1"/>
          <p:nvPr/>
        </p:nvSpPr>
        <p:spPr>
          <a:xfrm>
            <a:off x="115475" y="2540575"/>
            <a:ext cx="1784700" cy="37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Minimal concurrency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075850" y="2540575"/>
            <a:ext cx="1931700" cy="37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More concurrency</a:t>
            </a:r>
          </a:p>
        </p:txBody>
      </p:sp>
      <p:sp>
        <p:nvSpPr>
          <p:cNvPr id="271" name="Shape 271"/>
          <p:cNvSpPr/>
          <p:nvPr/>
        </p:nvSpPr>
        <p:spPr>
          <a:xfrm rot="5400000">
            <a:off x="678100" y="2885325"/>
            <a:ext cx="732600" cy="5694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272" name="Shape 272"/>
          <p:cNvSpPr txBox="1"/>
          <p:nvPr/>
        </p:nvSpPr>
        <p:spPr>
          <a:xfrm>
            <a:off x="152400" y="3591575"/>
            <a:ext cx="2030400" cy="6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O(1) fast-path instrumentation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6871875" y="3529444"/>
            <a:ext cx="2030400" cy="6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Ω(m) fast-path instrumentation</a:t>
            </a:r>
          </a:p>
        </p:txBody>
      </p:sp>
      <p:sp>
        <p:nvSpPr>
          <p:cNvPr id="274" name="Shape 274"/>
          <p:cNvSpPr/>
          <p:nvPr/>
        </p:nvSpPr>
        <p:spPr>
          <a:xfrm rot="5400000">
            <a:off x="7629900" y="2878275"/>
            <a:ext cx="732600" cy="5835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Cost of concurrency in HyTM</a:t>
            </a:r>
          </a:p>
        </p:txBody>
      </p:sp>
      <p:grpSp>
        <p:nvGrpSpPr>
          <p:cNvPr id="276" name="Shape 276"/>
          <p:cNvGrpSpPr/>
          <p:nvPr/>
        </p:nvGrpSpPr>
        <p:grpSpPr>
          <a:xfrm>
            <a:off x="2880925" y="3306525"/>
            <a:ext cx="3497700" cy="953700"/>
            <a:chOff x="2880925" y="3306525"/>
            <a:chExt cx="3497700" cy="953700"/>
          </a:xfrm>
        </p:grpSpPr>
        <p:sp>
          <p:nvSpPr>
            <p:cNvPr id="277" name="Shape 277"/>
            <p:cNvSpPr/>
            <p:nvPr/>
          </p:nvSpPr>
          <p:spPr>
            <a:xfrm>
              <a:off x="2880925" y="3306525"/>
              <a:ext cx="3497700" cy="9537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400" b="1"/>
                <a:t>Cost on slow-path transactions?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3252500" y="3306525"/>
              <a:ext cx="2820300" cy="8997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sp>
        <p:nvSpPr>
          <p:cNvPr id="284" name="Shape 284"/>
          <p:cNvSpPr/>
          <p:nvPr/>
        </p:nvSpPr>
        <p:spPr>
          <a:xfrm>
            <a:off x="3023350" y="3900375"/>
            <a:ext cx="2460600" cy="955200"/>
          </a:xfrm>
          <a:prstGeom prst="wedgeRoundRectCallout">
            <a:avLst>
              <a:gd name="adj1" fmla="val 5849"/>
              <a:gd name="adj2" fmla="val -114398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(m-1) invisible reads of distinct  data items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/>
              <a:t>X</a:t>
            </a:r>
            <a:r>
              <a:rPr lang="en" sz="1600" b="1" baseline="-25000"/>
              <a:t>1</a:t>
            </a:r>
            <a:r>
              <a:rPr lang="en" sz="1600" b="1"/>
              <a:t> …. X</a:t>
            </a:r>
            <a:r>
              <a:rPr lang="en" sz="1600" b="1" baseline="-25000"/>
              <a:t>m-1</a:t>
            </a:r>
            <a:r>
              <a:rPr lang="en" sz="1600" b="1"/>
              <a:t> </a:t>
            </a:r>
          </a:p>
        </p:txBody>
      </p:sp>
      <p:sp>
        <p:nvSpPr>
          <p:cNvPr id="285" name="Shape 285"/>
          <p:cNvSpPr/>
          <p:nvPr/>
        </p:nvSpPr>
        <p:spPr>
          <a:xfrm>
            <a:off x="6147550" y="3900375"/>
            <a:ext cx="2460600" cy="955200"/>
          </a:xfrm>
          <a:prstGeom prst="wedgeRoundRectCallout">
            <a:avLst>
              <a:gd name="adj1" fmla="val -8512"/>
              <a:gd name="adj2" fmla="val -115766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Read of X</a:t>
            </a:r>
            <a:r>
              <a:rPr lang="en" sz="1600" b="1" baseline="-25000"/>
              <a:t>m</a:t>
            </a:r>
            <a:r>
              <a:rPr lang="en" sz="1600" b="1"/>
              <a:t> must return the value 1 updated by T</a:t>
            </a:r>
            <a:r>
              <a:rPr lang="en" sz="1600" b="1" baseline="-25000"/>
              <a:t>m</a:t>
            </a:r>
          </a:p>
        </p:txBody>
      </p:sp>
      <p:sp>
        <p:nvSpPr>
          <p:cNvPr id="286" name="Shape 286"/>
          <p:cNvSpPr/>
          <p:nvPr/>
        </p:nvSpPr>
        <p:spPr>
          <a:xfrm>
            <a:off x="330750" y="1312275"/>
            <a:ext cx="8482500" cy="9552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 opaque HyTM+Invisible reads ⇒ Linear time and space complexity for slow-path transactions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457200" y="31538"/>
            <a:ext cx="8229600" cy="7640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Linear validation cost in HyTM</a:t>
            </a:r>
          </a:p>
        </p:txBody>
      </p:sp>
      <p:grpSp>
        <p:nvGrpSpPr>
          <p:cNvPr id="288" name="Shape 288"/>
          <p:cNvGrpSpPr/>
          <p:nvPr/>
        </p:nvGrpSpPr>
        <p:grpSpPr>
          <a:xfrm>
            <a:off x="303875" y="2388891"/>
            <a:ext cx="2336695" cy="927143"/>
            <a:chOff x="303875" y="2388891"/>
            <a:chExt cx="2336695" cy="927143"/>
          </a:xfrm>
        </p:grpSpPr>
        <p:grpSp>
          <p:nvGrpSpPr>
            <p:cNvPr id="289" name="Shape 289"/>
            <p:cNvGrpSpPr/>
            <p:nvPr/>
          </p:nvGrpSpPr>
          <p:grpSpPr>
            <a:xfrm>
              <a:off x="303875" y="2828550"/>
              <a:ext cx="2336695" cy="487484"/>
              <a:chOff x="2285075" y="3819150"/>
              <a:chExt cx="2336695" cy="487484"/>
            </a:xfrm>
          </p:grpSpPr>
          <p:sp>
            <p:nvSpPr>
              <p:cNvPr id="290" name="Shape 290"/>
              <p:cNvSpPr txBox="1"/>
              <p:nvPr/>
            </p:nvSpPr>
            <p:spPr>
              <a:xfrm>
                <a:off x="3560970" y="3841334"/>
                <a:ext cx="1060800" cy="46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>
                    <a:solidFill>
                      <a:srgbClr val="FF0000"/>
                    </a:solidFill>
                  </a:rPr>
                  <a:t>Commits</a:t>
                </a:r>
              </a:p>
            </p:txBody>
          </p:sp>
          <p:grpSp>
            <p:nvGrpSpPr>
              <p:cNvPr id="291" name="Shape 291"/>
              <p:cNvGrpSpPr/>
              <p:nvPr/>
            </p:nvGrpSpPr>
            <p:grpSpPr>
              <a:xfrm>
                <a:off x="2285075" y="3819150"/>
                <a:ext cx="1471850" cy="454751"/>
                <a:chOff x="2285075" y="3819150"/>
                <a:chExt cx="1471850" cy="454751"/>
              </a:xfrm>
            </p:grpSpPr>
            <p:sp>
              <p:nvSpPr>
                <p:cNvPr id="292" name="Shape 292"/>
                <p:cNvSpPr txBox="1"/>
                <p:nvPr/>
              </p:nvSpPr>
              <p:spPr>
                <a:xfrm>
                  <a:off x="2285075" y="3840825"/>
                  <a:ext cx="585600" cy="356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>
                      <a:solidFill>
                        <a:srgbClr val="FF0000"/>
                      </a:solidFill>
                    </a:rPr>
                    <a:t>T</a:t>
                  </a:r>
                  <a:r>
                    <a:rPr lang="en" baseline="-25000">
                      <a:solidFill>
                        <a:srgbClr val="FF0000"/>
                      </a:solidFill>
                    </a:rPr>
                    <a:t>m</a:t>
                  </a:r>
                </a:p>
              </p:txBody>
            </p:sp>
            <p:sp>
              <p:nvSpPr>
                <p:cNvPr id="293" name="Shape 293"/>
                <p:cNvSpPr txBox="1"/>
                <p:nvPr/>
              </p:nvSpPr>
              <p:spPr>
                <a:xfrm>
                  <a:off x="2696125" y="3819150"/>
                  <a:ext cx="1060800" cy="393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W(X</a:t>
                  </a:r>
                  <a:r>
                    <a:rPr lang="en" baseline="-25000"/>
                    <a:t>m</a:t>
                  </a:r>
                  <a:r>
                    <a:rPr lang="en"/>
                    <a:t>,1)</a:t>
                  </a:r>
                </a:p>
              </p:txBody>
            </p:sp>
            <p:cxnSp>
              <p:nvCxnSpPr>
                <p:cNvPr id="294" name="Shape 294"/>
                <p:cNvCxnSpPr/>
                <p:nvPr/>
              </p:nvCxnSpPr>
              <p:spPr>
                <a:xfrm rot="10800000" flipH="1">
                  <a:off x="2729400" y="4229050"/>
                  <a:ext cx="860100" cy="108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</p:cxnSp>
            <p:sp>
              <p:nvSpPr>
                <p:cNvPr id="295" name="Shape 295"/>
                <p:cNvSpPr/>
                <p:nvPr/>
              </p:nvSpPr>
              <p:spPr>
                <a:xfrm>
                  <a:off x="2716000" y="4187501"/>
                  <a:ext cx="94500" cy="86400"/>
                </a:xfrm>
                <a:prstGeom prst="rect">
                  <a:avLst/>
                </a:prstGeom>
                <a:solidFill>
                  <a:schemeClr val="lt2"/>
                </a:solidFill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96" name="Shape 296"/>
                <p:cNvSpPr/>
                <p:nvPr/>
              </p:nvSpPr>
              <p:spPr>
                <a:xfrm>
                  <a:off x="3554200" y="4187501"/>
                  <a:ext cx="94500" cy="86400"/>
                </a:xfrm>
                <a:prstGeom prst="rect">
                  <a:avLst/>
                </a:prstGeom>
                <a:solidFill>
                  <a:schemeClr val="lt2"/>
                </a:solidFill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</p:grpSp>
        <p:sp>
          <p:nvSpPr>
            <p:cNvPr id="297" name="Shape 297"/>
            <p:cNvSpPr/>
            <p:nvPr/>
          </p:nvSpPr>
          <p:spPr>
            <a:xfrm>
              <a:off x="583093" y="2388891"/>
              <a:ext cx="1094400" cy="4515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Fast-path </a:t>
              </a:r>
            </a:p>
          </p:txBody>
        </p:sp>
      </p:grpSp>
      <p:grpSp>
        <p:nvGrpSpPr>
          <p:cNvPr id="298" name="Shape 298"/>
          <p:cNvGrpSpPr/>
          <p:nvPr/>
        </p:nvGrpSpPr>
        <p:grpSpPr>
          <a:xfrm>
            <a:off x="2764525" y="2388891"/>
            <a:ext cx="5138275" cy="943796"/>
            <a:chOff x="2764525" y="2388891"/>
            <a:chExt cx="5138275" cy="943796"/>
          </a:xfrm>
        </p:grpSpPr>
        <p:grpSp>
          <p:nvGrpSpPr>
            <p:cNvPr id="299" name="Shape 299"/>
            <p:cNvGrpSpPr/>
            <p:nvPr/>
          </p:nvGrpSpPr>
          <p:grpSpPr>
            <a:xfrm>
              <a:off x="2764525" y="2811887"/>
              <a:ext cx="5138275" cy="520800"/>
              <a:chOff x="2764525" y="2811887"/>
              <a:chExt cx="5138275" cy="520800"/>
            </a:xfrm>
          </p:grpSpPr>
          <p:grpSp>
            <p:nvGrpSpPr>
              <p:cNvPr id="300" name="Shape 300"/>
              <p:cNvGrpSpPr/>
              <p:nvPr/>
            </p:nvGrpSpPr>
            <p:grpSpPr>
              <a:xfrm>
                <a:off x="2764525" y="2811887"/>
                <a:ext cx="5138275" cy="520800"/>
                <a:chOff x="2764525" y="2811887"/>
                <a:chExt cx="5138275" cy="520800"/>
              </a:xfrm>
            </p:grpSpPr>
            <p:grpSp>
              <p:nvGrpSpPr>
                <p:cNvPr id="301" name="Shape 301"/>
                <p:cNvGrpSpPr/>
                <p:nvPr/>
              </p:nvGrpSpPr>
              <p:grpSpPr>
                <a:xfrm>
                  <a:off x="2764525" y="2811887"/>
                  <a:ext cx="5138275" cy="520800"/>
                  <a:chOff x="1558425" y="3060575"/>
                  <a:chExt cx="5138275" cy="520800"/>
                </a:xfrm>
              </p:grpSpPr>
              <p:grpSp>
                <p:nvGrpSpPr>
                  <p:cNvPr id="302" name="Shape 302"/>
                  <p:cNvGrpSpPr/>
                  <p:nvPr/>
                </p:nvGrpSpPr>
                <p:grpSpPr>
                  <a:xfrm>
                    <a:off x="1558425" y="3060575"/>
                    <a:ext cx="5138275" cy="520800"/>
                    <a:chOff x="1558425" y="3060575"/>
                    <a:chExt cx="5138275" cy="520800"/>
                  </a:xfrm>
                </p:grpSpPr>
                <p:cxnSp>
                  <p:nvCxnSpPr>
                    <p:cNvPr id="303" name="Shape 303"/>
                    <p:cNvCxnSpPr/>
                    <p:nvPr/>
                  </p:nvCxnSpPr>
                  <p:spPr>
                    <a:xfrm rot="10800000" flipH="1">
                      <a:off x="1991625" y="3428975"/>
                      <a:ext cx="4685100" cy="17100"/>
                    </a:xfrm>
                    <a:prstGeom prst="straightConnector1">
                      <a:avLst/>
                    </a:prstGeom>
                    <a:noFill/>
                    <a:ln w="19050" cap="flat" cmpd="sng">
                      <a:solidFill>
                        <a:srgbClr val="666666"/>
                      </a:solidFill>
                      <a:prstDash val="solid"/>
                      <a:round/>
                      <a:headEnd type="none" w="lg" len="lg"/>
                      <a:tailEnd type="none" w="lg" len="lg"/>
                    </a:ln>
                  </p:spPr>
                </p:cxnSp>
                <p:sp>
                  <p:nvSpPr>
                    <p:cNvPr id="304" name="Shape 304"/>
                    <p:cNvSpPr txBox="1"/>
                    <p:nvPr/>
                  </p:nvSpPr>
                  <p:spPr>
                    <a:xfrm>
                      <a:off x="1558425" y="3116075"/>
                      <a:ext cx="585600" cy="4653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91425" tIns="91425" rIns="91425" bIns="91425" anchor="t" anchorCtr="0"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" baseline="-2500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p:txBody>
                </p:sp>
                <p:sp>
                  <p:nvSpPr>
                    <p:cNvPr id="305" name="Shape 305"/>
                    <p:cNvSpPr txBox="1"/>
                    <p:nvPr/>
                  </p:nvSpPr>
                  <p:spPr>
                    <a:xfrm>
                      <a:off x="1991625" y="3060575"/>
                      <a:ext cx="1060800" cy="3936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lIns="91425" tIns="91425" rIns="91425" bIns="91425" anchor="t" anchorCtr="0"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R(X</a:t>
                      </a:r>
                      <a:r>
                        <a:rPr lang="en" baseline="-25000"/>
                        <a:t>1</a:t>
                      </a:r>
                      <a:r>
                        <a:rPr lang="en"/>
                        <a:t>)→0</a:t>
                      </a:r>
                    </a:p>
                  </p:txBody>
                </p:sp>
                <p:sp>
                  <p:nvSpPr>
                    <p:cNvPr id="306" name="Shape 306"/>
                    <p:cNvSpPr/>
                    <p:nvPr/>
                  </p:nvSpPr>
                  <p:spPr>
                    <a:xfrm>
                      <a:off x="1954000" y="3414881"/>
                      <a:ext cx="94500" cy="86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lIns="91425" tIns="91425" rIns="91425" bIns="91425" anchor="ctr" anchorCtr="0"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p:txBody>
                </p:sp>
                <p:sp>
                  <p:nvSpPr>
                    <p:cNvPr id="307" name="Shape 307"/>
                    <p:cNvSpPr/>
                    <p:nvPr/>
                  </p:nvSpPr>
                  <p:spPr>
                    <a:xfrm>
                      <a:off x="6602200" y="3381162"/>
                      <a:ext cx="94500" cy="86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lIns="91425" tIns="91425" rIns="91425" bIns="91425" anchor="ctr" anchorCtr="0"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p:txBody>
                </p:sp>
              </p:grpSp>
              <p:sp>
                <p:nvSpPr>
                  <p:cNvPr id="308" name="Shape 308"/>
                  <p:cNvSpPr txBox="1"/>
                  <p:nvPr/>
                </p:nvSpPr>
                <p:spPr>
                  <a:xfrm>
                    <a:off x="5615925" y="3073660"/>
                    <a:ext cx="1060800" cy="356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/>
                      <a:t>R(X</a:t>
                    </a:r>
                    <a:r>
                      <a:rPr lang="en" baseline="-25000"/>
                      <a:t>m</a:t>
                    </a:r>
                    <a:r>
                      <a:rPr lang="en"/>
                      <a:t>)→1</a:t>
                    </a:r>
                  </a:p>
                </p:txBody>
              </p:sp>
            </p:grpSp>
            <p:sp>
              <p:nvSpPr>
                <p:cNvPr id="309" name="Shape 309"/>
                <p:cNvSpPr txBox="1"/>
                <p:nvPr/>
              </p:nvSpPr>
              <p:spPr>
                <a:xfrm>
                  <a:off x="4493125" y="2811887"/>
                  <a:ext cx="1060800" cy="393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R(X</a:t>
                  </a:r>
                  <a:r>
                    <a:rPr lang="en" baseline="-25000"/>
                    <a:t>m-1</a:t>
                  </a:r>
                  <a:r>
                    <a:rPr lang="en"/>
                    <a:t>)→0</a:t>
                  </a:r>
                </a:p>
              </p:txBody>
            </p:sp>
          </p:grpSp>
          <p:cxnSp>
            <p:nvCxnSpPr>
              <p:cNvPr id="310" name="Shape 310"/>
              <p:cNvCxnSpPr>
                <a:endCxn id="309" idx="1"/>
              </p:cNvCxnSpPr>
              <p:nvPr/>
            </p:nvCxnSpPr>
            <p:spPr>
              <a:xfrm>
                <a:off x="4186225" y="2995487"/>
                <a:ext cx="306900" cy="132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666666"/>
                </a:solidFill>
                <a:prstDash val="dot"/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311" name="Shape 311"/>
            <p:cNvSpPr/>
            <p:nvPr/>
          </p:nvSpPr>
          <p:spPr>
            <a:xfrm>
              <a:off x="3478693" y="2388891"/>
              <a:ext cx="1094400" cy="4515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Slow-path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  <p:grpSp>
        <p:nvGrpSpPr>
          <p:cNvPr id="317" name="Shape 317"/>
          <p:cNvGrpSpPr/>
          <p:nvPr/>
        </p:nvGrpSpPr>
        <p:grpSpPr>
          <a:xfrm>
            <a:off x="4266275" y="3666750"/>
            <a:ext cx="2412895" cy="487484"/>
            <a:chOff x="3123275" y="3666750"/>
            <a:chExt cx="2412895" cy="487484"/>
          </a:xfrm>
        </p:grpSpPr>
        <p:sp>
          <p:nvSpPr>
            <p:cNvPr id="318" name="Shape 318"/>
            <p:cNvSpPr txBox="1"/>
            <p:nvPr/>
          </p:nvSpPr>
          <p:spPr>
            <a:xfrm>
              <a:off x="4475370" y="3688934"/>
              <a:ext cx="1060800" cy="4653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Commits</a:t>
              </a:r>
            </a:p>
          </p:txBody>
        </p:sp>
        <p:grpSp>
          <p:nvGrpSpPr>
            <p:cNvPr id="319" name="Shape 319"/>
            <p:cNvGrpSpPr/>
            <p:nvPr/>
          </p:nvGrpSpPr>
          <p:grpSpPr>
            <a:xfrm>
              <a:off x="3123275" y="3666750"/>
              <a:ext cx="1471850" cy="454751"/>
              <a:chOff x="2285075" y="3819150"/>
              <a:chExt cx="1471850" cy="454751"/>
            </a:xfrm>
          </p:grpSpPr>
          <p:sp>
            <p:nvSpPr>
              <p:cNvPr id="320" name="Shape 320"/>
              <p:cNvSpPr txBox="1"/>
              <p:nvPr/>
            </p:nvSpPr>
            <p:spPr>
              <a:xfrm>
                <a:off x="2285075" y="3840825"/>
                <a:ext cx="585600" cy="35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>
                    <a:solidFill>
                      <a:srgbClr val="FF0000"/>
                    </a:solidFill>
                  </a:rPr>
                  <a:t>T</a:t>
                </a:r>
                <a:r>
                  <a:rPr lang="en" baseline="-25000">
                    <a:solidFill>
                      <a:srgbClr val="FF0000"/>
                    </a:solidFill>
                  </a:rPr>
                  <a:t>m</a:t>
                </a:r>
              </a:p>
            </p:txBody>
          </p:sp>
          <p:sp>
            <p:nvSpPr>
              <p:cNvPr id="321" name="Shape 321"/>
              <p:cNvSpPr txBox="1"/>
              <p:nvPr/>
            </p:nvSpPr>
            <p:spPr>
              <a:xfrm>
                <a:off x="2696125" y="3819150"/>
                <a:ext cx="1060800" cy="39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W(X</a:t>
                </a:r>
                <a:r>
                  <a:rPr lang="en" baseline="-25000"/>
                  <a:t>m</a:t>
                </a:r>
                <a:r>
                  <a:rPr lang="en"/>
                  <a:t>,1)</a:t>
                </a:r>
              </a:p>
            </p:txBody>
          </p:sp>
          <p:cxnSp>
            <p:nvCxnSpPr>
              <p:cNvPr id="322" name="Shape 322"/>
              <p:cNvCxnSpPr/>
              <p:nvPr/>
            </p:nvCxnSpPr>
            <p:spPr>
              <a:xfrm rot="10800000" flipH="1">
                <a:off x="2729400" y="4229050"/>
                <a:ext cx="860100" cy="108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sp>
            <p:nvSpPr>
              <p:cNvPr id="323" name="Shape 323"/>
              <p:cNvSpPr/>
              <p:nvPr/>
            </p:nvSpPr>
            <p:spPr>
              <a:xfrm>
                <a:off x="2716000" y="4187501"/>
                <a:ext cx="94500" cy="864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4" name="Shape 324"/>
              <p:cNvSpPr/>
              <p:nvPr/>
            </p:nvSpPr>
            <p:spPr>
              <a:xfrm>
                <a:off x="3554200" y="4187501"/>
                <a:ext cx="94500" cy="864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325" name="Shape 325"/>
          <p:cNvSpPr/>
          <p:nvPr/>
        </p:nvSpPr>
        <p:spPr>
          <a:xfrm>
            <a:off x="796400" y="3666750"/>
            <a:ext cx="2023500" cy="1215900"/>
          </a:xfrm>
          <a:prstGeom prst="wedgeRoundRectCallout">
            <a:avLst>
              <a:gd name="adj1" fmla="val 47414"/>
              <a:gd name="adj2" fmla="val -64882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T</a:t>
            </a:r>
            <a:r>
              <a:rPr lang="en" sz="1600" b="1" baseline="-25000"/>
              <a:t>0</a:t>
            </a:r>
            <a:r>
              <a:rPr lang="en" sz="1600" b="1"/>
              <a:t> does not observe T</a:t>
            </a:r>
            <a:r>
              <a:rPr lang="en" sz="1600" b="1" baseline="-25000"/>
              <a:t>m</a:t>
            </a:r>
            <a:r>
              <a:rPr lang="en" sz="1600" b="1"/>
              <a:t> until the access of data item X</a:t>
            </a:r>
            <a:r>
              <a:rPr lang="en" sz="1600" b="1" baseline="-25000"/>
              <a:t>m</a:t>
            </a:r>
          </a:p>
        </p:txBody>
      </p:sp>
      <p:sp>
        <p:nvSpPr>
          <p:cNvPr id="326" name="Shape 326"/>
          <p:cNvSpPr/>
          <p:nvPr/>
        </p:nvSpPr>
        <p:spPr>
          <a:xfrm>
            <a:off x="6892400" y="3590550"/>
            <a:ext cx="2023500" cy="1215900"/>
          </a:xfrm>
          <a:prstGeom prst="wedgeRoundRectCallout">
            <a:avLst>
              <a:gd name="adj1" fmla="val -74495"/>
              <a:gd name="adj2" fmla="val -62910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Read of X</a:t>
            </a:r>
            <a:r>
              <a:rPr lang="en" sz="1600" b="1" baseline="-25000"/>
              <a:t>m</a:t>
            </a:r>
            <a:r>
              <a:rPr lang="en" sz="1600" b="1"/>
              <a:t> by T</a:t>
            </a:r>
            <a:r>
              <a:rPr lang="en" sz="1600" b="1" baseline="-25000"/>
              <a:t>0</a:t>
            </a:r>
            <a:r>
              <a:rPr lang="en" sz="1600" b="1"/>
              <a:t> must return the value 1</a:t>
            </a:r>
          </a:p>
        </p:txBody>
      </p:sp>
      <p:grpSp>
        <p:nvGrpSpPr>
          <p:cNvPr id="327" name="Shape 327"/>
          <p:cNvGrpSpPr/>
          <p:nvPr/>
        </p:nvGrpSpPr>
        <p:grpSpPr>
          <a:xfrm>
            <a:off x="1621525" y="2964287"/>
            <a:ext cx="5138275" cy="520800"/>
            <a:chOff x="2764525" y="2811887"/>
            <a:chExt cx="5138275" cy="520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2764525" y="2811887"/>
              <a:ext cx="5138275" cy="520800"/>
              <a:chOff x="2764525" y="2811887"/>
              <a:chExt cx="5138275" cy="520800"/>
            </a:xfrm>
          </p:grpSpPr>
          <p:grpSp>
            <p:nvGrpSpPr>
              <p:cNvPr id="329" name="Shape 329"/>
              <p:cNvGrpSpPr/>
              <p:nvPr/>
            </p:nvGrpSpPr>
            <p:grpSpPr>
              <a:xfrm>
                <a:off x="2764525" y="2811887"/>
                <a:ext cx="5138275" cy="520800"/>
                <a:chOff x="1558425" y="3060575"/>
                <a:chExt cx="5138275" cy="520800"/>
              </a:xfrm>
            </p:grpSpPr>
            <p:grpSp>
              <p:nvGrpSpPr>
                <p:cNvPr id="330" name="Shape 330"/>
                <p:cNvGrpSpPr/>
                <p:nvPr/>
              </p:nvGrpSpPr>
              <p:grpSpPr>
                <a:xfrm>
                  <a:off x="1558425" y="3060575"/>
                  <a:ext cx="5138275" cy="520800"/>
                  <a:chOff x="1558425" y="3060575"/>
                  <a:chExt cx="5138275" cy="520800"/>
                </a:xfrm>
              </p:grpSpPr>
              <p:cxnSp>
                <p:nvCxnSpPr>
                  <p:cNvPr id="331" name="Shape 331"/>
                  <p:cNvCxnSpPr/>
                  <p:nvPr/>
                </p:nvCxnSpPr>
                <p:spPr>
                  <a:xfrm rot="10800000" flipH="1">
                    <a:off x="1991625" y="3428975"/>
                    <a:ext cx="4685100" cy="1710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666666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332" name="Shape 332"/>
                  <p:cNvSpPr txBox="1"/>
                  <p:nvPr/>
                </p:nvSpPr>
                <p:spPr>
                  <a:xfrm>
                    <a:off x="1558425" y="3116075"/>
                    <a:ext cx="585600" cy="465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" baseline="-25000">
                        <a:solidFill>
                          <a:srgbClr val="FF0000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33" name="Shape 333"/>
                  <p:cNvSpPr txBox="1"/>
                  <p:nvPr/>
                </p:nvSpPr>
                <p:spPr>
                  <a:xfrm>
                    <a:off x="1991625" y="3060575"/>
                    <a:ext cx="1060800" cy="393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/>
                      <a:t>R(X</a:t>
                    </a:r>
                    <a:r>
                      <a:rPr lang="en" baseline="-25000"/>
                      <a:t>1</a:t>
                    </a:r>
                    <a:r>
                      <a:rPr lang="en"/>
                      <a:t>)→0</a:t>
                    </a:r>
                  </a:p>
                </p:txBody>
              </p:sp>
              <p:sp>
                <p:nvSpPr>
                  <p:cNvPr id="334" name="Shape 334"/>
                  <p:cNvSpPr/>
                  <p:nvPr/>
                </p:nvSpPr>
                <p:spPr>
                  <a:xfrm>
                    <a:off x="1954000" y="3414881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  <p:sp>
                <p:nvSpPr>
                  <p:cNvPr id="335" name="Shape 335"/>
                  <p:cNvSpPr/>
                  <p:nvPr/>
                </p:nvSpPr>
                <p:spPr>
                  <a:xfrm>
                    <a:off x="6602200" y="3381162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</p:grpSp>
            <p:sp>
              <p:nvSpPr>
                <p:cNvPr id="336" name="Shape 336"/>
                <p:cNvSpPr txBox="1"/>
                <p:nvPr/>
              </p:nvSpPr>
              <p:spPr>
                <a:xfrm>
                  <a:off x="5615925" y="3073660"/>
                  <a:ext cx="1060800" cy="356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R(X</a:t>
                  </a:r>
                  <a:r>
                    <a:rPr lang="en" baseline="-25000"/>
                    <a:t>m</a:t>
                  </a:r>
                  <a:r>
                    <a:rPr lang="en"/>
                    <a:t>)→1</a:t>
                  </a:r>
                </a:p>
              </p:txBody>
            </p:sp>
          </p:grpSp>
          <p:sp>
            <p:nvSpPr>
              <p:cNvPr id="337" name="Shape 337"/>
              <p:cNvSpPr txBox="1"/>
              <p:nvPr/>
            </p:nvSpPr>
            <p:spPr>
              <a:xfrm>
                <a:off x="4493125" y="2811887"/>
                <a:ext cx="1060800" cy="39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R(X</a:t>
                </a:r>
                <a:r>
                  <a:rPr lang="en" baseline="-25000"/>
                  <a:t>m-1</a:t>
                </a:r>
                <a:r>
                  <a:rPr lang="en"/>
                  <a:t>)→0</a:t>
                </a:r>
              </a:p>
            </p:txBody>
          </p:sp>
        </p:grpSp>
        <p:cxnSp>
          <p:nvCxnSpPr>
            <p:cNvPr id="338" name="Shape 338"/>
            <p:cNvCxnSpPr>
              <a:endCxn id="337" idx="1"/>
            </p:cNvCxnSpPr>
            <p:nvPr/>
          </p:nvCxnSpPr>
          <p:spPr>
            <a:xfrm>
              <a:off x="4186225" y="2995487"/>
              <a:ext cx="306900" cy="132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dot"/>
              <a:round/>
              <a:headEnd type="none" w="lg" len="lg"/>
              <a:tailEnd type="none" w="lg" len="lg"/>
            </a:ln>
          </p:spPr>
        </p:cxnSp>
      </p:grpSp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457200" y="31538"/>
            <a:ext cx="8229600" cy="7640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Linear validation cost in HyTM</a:t>
            </a:r>
          </a:p>
        </p:txBody>
      </p:sp>
      <p:sp>
        <p:nvSpPr>
          <p:cNvPr id="340" name="Shape 340"/>
          <p:cNvSpPr/>
          <p:nvPr/>
        </p:nvSpPr>
        <p:spPr>
          <a:xfrm>
            <a:off x="330750" y="1312275"/>
            <a:ext cx="8482500" cy="9552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 opaque HyTM+Invisible reads ⇒ Linear time and space complexity for slow-path transactions</a:t>
            </a:r>
          </a:p>
        </p:txBody>
      </p:sp>
      <p:sp>
        <p:nvSpPr>
          <p:cNvPr id="341" name="Shape 341"/>
          <p:cNvSpPr/>
          <p:nvPr/>
        </p:nvSpPr>
        <p:spPr>
          <a:xfrm>
            <a:off x="3478693" y="2388891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Slow-path </a:t>
            </a:r>
          </a:p>
        </p:txBody>
      </p:sp>
      <p:sp>
        <p:nvSpPr>
          <p:cNvPr id="342" name="Shape 342"/>
          <p:cNvSpPr/>
          <p:nvPr/>
        </p:nvSpPr>
        <p:spPr>
          <a:xfrm>
            <a:off x="3173893" y="3684291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Fast-path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grpSp>
        <p:nvGrpSpPr>
          <p:cNvPr id="348" name="Shape 348"/>
          <p:cNvGrpSpPr/>
          <p:nvPr/>
        </p:nvGrpSpPr>
        <p:grpSpPr>
          <a:xfrm>
            <a:off x="3643587" y="3666750"/>
            <a:ext cx="1471850" cy="454751"/>
            <a:chOff x="2285075" y="3819150"/>
            <a:chExt cx="1471850" cy="454751"/>
          </a:xfrm>
        </p:grpSpPr>
        <p:sp>
          <p:nvSpPr>
            <p:cNvPr id="349" name="Shape 349"/>
            <p:cNvSpPr txBox="1"/>
            <p:nvPr/>
          </p:nvSpPr>
          <p:spPr>
            <a:xfrm>
              <a:off x="2285075" y="3840825"/>
              <a:ext cx="585600" cy="3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</a:t>
              </a:r>
              <a:r>
                <a:rPr lang="en" baseline="-25000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350" name="Shape 350"/>
            <p:cNvSpPr txBox="1"/>
            <p:nvPr/>
          </p:nvSpPr>
          <p:spPr>
            <a:xfrm>
              <a:off x="2696125" y="3819150"/>
              <a:ext cx="10608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W(X</a:t>
              </a:r>
              <a:r>
                <a:rPr lang="en" baseline="-25000"/>
                <a:t>m</a:t>
              </a:r>
              <a:r>
                <a:rPr lang="en"/>
                <a:t>,1)</a:t>
              </a:r>
            </a:p>
          </p:txBody>
        </p:sp>
        <p:cxnSp>
          <p:nvCxnSpPr>
            <p:cNvPr id="351" name="Shape 351"/>
            <p:cNvCxnSpPr/>
            <p:nvPr/>
          </p:nvCxnSpPr>
          <p:spPr>
            <a:xfrm rot="10800000" flipH="1">
              <a:off x="2729400" y="4229050"/>
              <a:ext cx="860100" cy="10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352" name="Shape 352"/>
            <p:cNvSpPr/>
            <p:nvPr/>
          </p:nvSpPr>
          <p:spPr>
            <a:xfrm>
              <a:off x="27160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35542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54" name="Shape 354"/>
          <p:cNvGrpSpPr/>
          <p:nvPr/>
        </p:nvGrpSpPr>
        <p:grpSpPr>
          <a:xfrm>
            <a:off x="1621525" y="2940336"/>
            <a:ext cx="5138275" cy="544750"/>
            <a:chOff x="2764525" y="2787936"/>
            <a:chExt cx="5138275" cy="544750"/>
          </a:xfrm>
        </p:grpSpPr>
        <p:grpSp>
          <p:nvGrpSpPr>
            <p:cNvPr id="355" name="Shape 355"/>
            <p:cNvGrpSpPr/>
            <p:nvPr/>
          </p:nvGrpSpPr>
          <p:grpSpPr>
            <a:xfrm>
              <a:off x="2764525" y="2787936"/>
              <a:ext cx="5138275" cy="544750"/>
              <a:chOff x="2764525" y="2787936"/>
              <a:chExt cx="5138275" cy="544750"/>
            </a:xfrm>
          </p:grpSpPr>
          <p:grpSp>
            <p:nvGrpSpPr>
              <p:cNvPr id="356" name="Shape 356"/>
              <p:cNvGrpSpPr/>
              <p:nvPr/>
            </p:nvGrpSpPr>
            <p:grpSpPr>
              <a:xfrm>
                <a:off x="2764525" y="2787936"/>
                <a:ext cx="5138275" cy="544750"/>
                <a:chOff x="1558425" y="3036624"/>
                <a:chExt cx="5138275" cy="544750"/>
              </a:xfrm>
            </p:grpSpPr>
            <p:grpSp>
              <p:nvGrpSpPr>
                <p:cNvPr id="357" name="Shape 357"/>
                <p:cNvGrpSpPr/>
                <p:nvPr/>
              </p:nvGrpSpPr>
              <p:grpSpPr>
                <a:xfrm>
                  <a:off x="1558425" y="3060575"/>
                  <a:ext cx="5138275" cy="520800"/>
                  <a:chOff x="1558425" y="3060575"/>
                  <a:chExt cx="5138275" cy="520800"/>
                </a:xfrm>
              </p:grpSpPr>
              <p:cxnSp>
                <p:nvCxnSpPr>
                  <p:cNvPr id="358" name="Shape 358"/>
                  <p:cNvCxnSpPr/>
                  <p:nvPr/>
                </p:nvCxnSpPr>
                <p:spPr>
                  <a:xfrm rot="10800000" flipH="1">
                    <a:off x="1991625" y="3428975"/>
                    <a:ext cx="4685100" cy="1710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666666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359" name="Shape 359"/>
                  <p:cNvSpPr txBox="1"/>
                  <p:nvPr/>
                </p:nvSpPr>
                <p:spPr>
                  <a:xfrm>
                    <a:off x="1558425" y="3116075"/>
                    <a:ext cx="585600" cy="465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" baseline="-25000">
                        <a:solidFill>
                          <a:srgbClr val="FF0000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60" name="Shape 360"/>
                  <p:cNvSpPr txBox="1"/>
                  <p:nvPr/>
                </p:nvSpPr>
                <p:spPr>
                  <a:xfrm>
                    <a:off x="1991625" y="3060575"/>
                    <a:ext cx="1060800" cy="393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/>
                      <a:t>R(X</a:t>
                    </a:r>
                    <a:r>
                      <a:rPr lang="en" baseline="-25000"/>
                      <a:t>1</a:t>
                    </a:r>
                    <a:r>
                      <a:rPr lang="en"/>
                      <a:t>)→0</a:t>
                    </a:r>
                  </a:p>
                </p:txBody>
              </p:sp>
              <p:sp>
                <p:nvSpPr>
                  <p:cNvPr id="361" name="Shape 361"/>
                  <p:cNvSpPr/>
                  <p:nvPr/>
                </p:nvSpPr>
                <p:spPr>
                  <a:xfrm>
                    <a:off x="1954000" y="3414881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  <p:sp>
                <p:nvSpPr>
                  <p:cNvPr id="362" name="Shape 362"/>
                  <p:cNvSpPr/>
                  <p:nvPr/>
                </p:nvSpPr>
                <p:spPr>
                  <a:xfrm>
                    <a:off x="6602200" y="3381162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</p:grpSp>
            <p:sp>
              <p:nvSpPr>
                <p:cNvPr id="363" name="Shape 363"/>
                <p:cNvSpPr txBox="1"/>
                <p:nvPr/>
              </p:nvSpPr>
              <p:spPr>
                <a:xfrm>
                  <a:off x="5615925" y="3036624"/>
                  <a:ext cx="1060800" cy="356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R(X</a:t>
                  </a:r>
                  <a:r>
                    <a:rPr lang="en" baseline="-25000"/>
                    <a:t>m</a:t>
                  </a:r>
                  <a:r>
                    <a:rPr lang="en"/>
                    <a:t>)→</a:t>
                  </a:r>
                  <a:r>
                    <a:rPr lang="en" sz="1800" b="1"/>
                    <a:t>?</a:t>
                  </a:r>
                </a:p>
              </p:txBody>
            </p:sp>
          </p:grpSp>
          <p:sp>
            <p:nvSpPr>
              <p:cNvPr id="364" name="Shape 364"/>
              <p:cNvSpPr txBox="1"/>
              <p:nvPr/>
            </p:nvSpPr>
            <p:spPr>
              <a:xfrm>
                <a:off x="4493125" y="2811887"/>
                <a:ext cx="1060800" cy="39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R(X</a:t>
                </a:r>
                <a:r>
                  <a:rPr lang="en" baseline="-25000"/>
                  <a:t>m-1</a:t>
                </a:r>
                <a:r>
                  <a:rPr lang="en"/>
                  <a:t>)→0</a:t>
                </a:r>
              </a:p>
            </p:txBody>
          </p:sp>
        </p:grpSp>
        <p:cxnSp>
          <p:nvCxnSpPr>
            <p:cNvPr id="365" name="Shape 365"/>
            <p:cNvCxnSpPr>
              <a:endCxn id="364" idx="1"/>
            </p:cNvCxnSpPr>
            <p:nvPr/>
          </p:nvCxnSpPr>
          <p:spPr>
            <a:xfrm>
              <a:off x="4186225" y="2995487"/>
              <a:ext cx="306900" cy="132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dot"/>
              <a:round/>
              <a:headEnd type="none" w="lg" len="lg"/>
              <a:tailEnd type="none" w="lg" len="lg"/>
            </a:ln>
          </p:spPr>
        </p:cxnSp>
      </p:grpSp>
      <p:cxnSp>
        <p:nvCxnSpPr>
          <p:cNvPr id="366" name="Shape 366"/>
          <p:cNvCxnSpPr/>
          <p:nvPr/>
        </p:nvCxnSpPr>
        <p:spPr>
          <a:xfrm rot="10800000">
            <a:off x="5665525" y="3407475"/>
            <a:ext cx="15900" cy="7641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67" name="Shape 367"/>
          <p:cNvCxnSpPr/>
          <p:nvPr/>
        </p:nvCxnSpPr>
        <p:spPr>
          <a:xfrm>
            <a:off x="5392875" y="44518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68" name="Shape 368"/>
          <p:cNvSpPr txBox="1"/>
          <p:nvPr/>
        </p:nvSpPr>
        <p:spPr>
          <a:xfrm>
            <a:off x="5392875" y="4055225"/>
            <a:ext cx="925500" cy="2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1</a:t>
            </a:r>
            <a:r>
              <a:rPr lang="en"/>
              <a:t>,1)</a:t>
            </a:r>
          </a:p>
        </p:txBody>
      </p:sp>
      <p:sp>
        <p:nvSpPr>
          <p:cNvPr id="369" name="Shape 369"/>
          <p:cNvSpPr/>
          <p:nvPr/>
        </p:nvSpPr>
        <p:spPr>
          <a:xfrm>
            <a:off x="53095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62239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7156025" y="2826225"/>
            <a:ext cx="1723200" cy="955200"/>
          </a:xfrm>
          <a:prstGeom prst="wedgeRoundRectCallout">
            <a:avLst>
              <a:gd name="adj1" fmla="val -81060"/>
              <a:gd name="adj2" fmla="val -15117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Cannot return value  1--cycle in serialization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675700" y="4462775"/>
            <a:ext cx="526200" cy="32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851925" y="3775823"/>
            <a:ext cx="526200" cy="32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8330800" y="4333900"/>
            <a:ext cx="526200" cy="32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75" name="Shape 375"/>
          <p:cNvSpPr/>
          <p:nvPr/>
        </p:nvSpPr>
        <p:spPr>
          <a:xfrm>
            <a:off x="7758125" y="3967175"/>
            <a:ext cx="818100" cy="818100"/>
          </a:xfrm>
          <a:prstGeom prst="arc">
            <a:avLst>
              <a:gd name="adj1" fmla="val 16200000"/>
              <a:gd name="adj2" fmla="val 633081"/>
            </a:avLst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7758125" y="3967175"/>
            <a:ext cx="818100" cy="818100"/>
          </a:xfrm>
          <a:prstGeom prst="arc">
            <a:avLst>
              <a:gd name="adj1" fmla="val 2383776"/>
              <a:gd name="adj2" fmla="val 7110818"/>
            </a:avLst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/>
          <p:cNvSpPr/>
          <p:nvPr/>
        </p:nvSpPr>
        <p:spPr>
          <a:xfrm>
            <a:off x="7758125" y="3943362"/>
            <a:ext cx="818100" cy="818100"/>
          </a:xfrm>
          <a:prstGeom prst="arc">
            <a:avLst>
              <a:gd name="adj1" fmla="val 8936369"/>
              <a:gd name="adj2" fmla="val 14277232"/>
            </a:avLst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stealth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 txBox="1"/>
          <p:nvPr/>
        </p:nvSpPr>
        <p:spPr>
          <a:xfrm>
            <a:off x="4821925" y="4162787"/>
            <a:ext cx="585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9" name="Shape 379"/>
          <p:cNvSpPr/>
          <p:nvPr/>
        </p:nvSpPr>
        <p:spPr>
          <a:xfrm>
            <a:off x="2081025" y="4234150"/>
            <a:ext cx="2323200" cy="818100"/>
          </a:xfrm>
          <a:prstGeom prst="wedgeRoundRectCallout">
            <a:avLst>
              <a:gd name="adj1" fmla="val 68304"/>
              <a:gd name="adj2" fmla="val -28407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Write new value to data item X</a:t>
            </a:r>
            <a:r>
              <a:rPr lang="en" sz="1600" b="1" baseline="-25000"/>
              <a:t>1</a:t>
            </a:r>
            <a:r>
              <a:rPr lang="en" sz="1600" b="1"/>
              <a:t> and commit</a:t>
            </a:r>
          </a:p>
        </p:txBody>
      </p:sp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31538"/>
            <a:ext cx="8229600" cy="7640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Linear validation cost in HyTM</a:t>
            </a:r>
          </a:p>
        </p:txBody>
      </p:sp>
      <p:sp>
        <p:nvSpPr>
          <p:cNvPr id="381" name="Shape 381"/>
          <p:cNvSpPr/>
          <p:nvPr/>
        </p:nvSpPr>
        <p:spPr>
          <a:xfrm>
            <a:off x="330750" y="1312275"/>
            <a:ext cx="8482500" cy="9552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 opaque HyTM+Invisible reads ⇒ Linear time and space complexity for slow-path transactions</a:t>
            </a:r>
          </a:p>
        </p:txBody>
      </p:sp>
      <p:sp>
        <p:nvSpPr>
          <p:cNvPr id="382" name="Shape 382"/>
          <p:cNvSpPr/>
          <p:nvPr/>
        </p:nvSpPr>
        <p:spPr>
          <a:xfrm>
            <a:off x="3478693" y="2388891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Slow-path </a:t>
            </a:r>
          </a:p>
        </p:txBody>
      </p:sp>
      <p:sp>
        <p:nvSpPr>
          <p:cNvPr id="383" name="Shape 383"/>
          <p:cNvSpPr/>
          <p:nvPr/>
        </p:nvSpPr>
        <p:spPr>
          <a:xfrm>
            <a:off x="2564293" y="3684291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Fast-path </a:t>
            </a:r>
          </a:p>
        </p:txBody>
      </p:sp>
      <p:sp>
        <p:nvSpPr>
          <p:cNvPr id="384" name="Shape 384"/>
          <p:cNvSpPr/>
          <p:nvPr/>
        </p:nvSpPr>
        <p:spPr>
          <a:xfrm>
            <a:off x="5307493" y="4598691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Fast-path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Shape 389"/>
          <p:cNvGrpSpPr/>
          <p:nvPr/>
        </p:nvGrpSpPr>
        <p:grpSpPr>
          <a:xfrm>
            <a:off x="3656675" y="3666750"/>
            <a:ext cx="1471850" cy="454751"/>
            <a:chOff x="2285075" y="3819150"/>
            <a:chExt cx="1471850" cy="454751"/>
          </a:xfrm>
        </p:grpSpPr>
        <p:sp>
          <p:nvSpPr>
            <p:cNvPr id="390" name="Shape 390"/>
            <p:cNvSpPr txBox="1"/>
            <p:nvPr/>
          </p:nvSpPr>
          <p:spPr>
            <a:xfrm>
              <a:off x="2285075" y="3840825"/>
              <a:ext cx="585600" cy="3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</a:t>
              </a:r>
              <a:r>
                <a:rPr lang="en" baseline="-25000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391" name="Shape 391"/>
            <p:cNvSpPr txBox="1"/>
            <p:nvPr/>
          </p:nvSpPr>
          <p:spPr>
            <a:xfrm>
              <a:off x="2696125" y="3819150"/>
              <a:ext cx="10608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W(X</a:t>
              </a:r>
              <a:r>
                <a:rPr lang="en" baseline="-25000"/>
                <a:t>m</a:t>
              </a:r>
              <a:r>
                <a:rPr lang="en"/>
                <a:t>,1)</a:t>
              </a:r>
            </a:p>
          </p:txBody>
        </p:sp>
        <p:cxnSp>
          <p:nvCxnSpPr>
            <p:cNvPr id="392" name="Shape 392"/>
            <p:cNvCxnSpPr/>
            <p:nvPr/>
          </p:nvCxnSpPr>
          <p:spPr>
            <a:xfrm rot="10800000" flipH="1">
              <a:off x="2729400" y="4229050"/>
              <a:ext cx="860100" cy="10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393" name="Shape 393"/>
            <p:cNvSpPr/>
            <p:nvPr/>
          </p:nvSpPr>
          <p:spPr>
            <a:xfrm>
              <a:off x="27160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35542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95" name="Shape 395"/>
          <p:cNvGrpSpPr/>
          <p:nvPr/>
        </p:nvGrpSpPr>
        <p:grpSpPr>
          <a:xfrm>
            <a:off x="1621525" y="2940336"/>
            <a:ext cx="5138275" cy="544750"/>
            <a:chOff x="2764525" y="2787936"/>
            <a:chExt cx="5138275" cy="544750"/>
          </a:xfrm>
        </p:grpSpPr>
        <p:grpSp>
          <p:nvGrpSpPr>
            <p:cNvPr id="396" name="Shape 396"/>
            <p:cNvGrpSpPr/>
            <p:nvPr/>
          </p:nvGrpSpPr>
          <p:grpSpPr>
            <a:xfrm>
              <a:off x="2764525" y="2787936"/>
              <a:ext cx="5138275" cy="544750"/>
              <a:chOff x="2764525" y="2787936"/>
              <a:chExt cx="5138275" cy="544750"/>
            </a:xfrm>
          </p:grpSpPr>
          <p:grpSp>
            <p:nvGrpSpPr>
              <p:cNvPr id="397" name="Shape 397"/>
              <p:cNvGrpSpPr/>
              <p:nvPr/>
            </p:nvGrpSpPr>
            <p:grpSpPr>
              <a:xfrm>
                <a:off x="2764525" y="2787936"/>
                <a:ext cx="5138275" cy="544750"/>
                <a:chOff x="1558425" y="3036624"/>
                <a:chExt cx="5138275" cy="544750"/>
              </a:xfrm>
            </p:grpSpPr>
            <p:grpSp>
              <p:nvGrpSpPr>
                <p:cNvPr id="398" name="Shape 398"/>
                <p:cNvGrpSpPr/>
                <p:nvPr/>
              </p:nvGrpSpPr>
              <p:grpSpPr>
                <a:xfrm>
                  <a:off x="1558425" y="3060575"/>
                  <a:ext cx="5138275" cy="520800"/>
                  <a:chOff x="1558425" y="3060575"/>
                  <a:chExt cx="5138275" cy="520800"/>
                </a:xfrm>
              </p:grpSpPr>
              <p:cxnSp>
                <p:nvCxnSpPr>
                  <p:cNvPr id="399" name="Shape 399"/>
                  <p:cNvCxnSpPr/>
                  <p:nvPr/>
                </p:nvCxnSpPr>
                <p:spPr>
                  <a:xfrm rot="10800000" flipH="1">
                    <a:off x="1991625" y="3428975"/>
                    <a:ext cx="4685100" cy="1710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666666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400" name="Shape 400"/>
                  <p:cNvSpPr txBox="1"/>
                  <p:nvPr/>
                </p:nvSpPr>
                <p:spPr>
                  <a:xfrm>
                    <a:off x="1558425" y="3116075"/>
                    <a:ext cx="585600" cy="465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" baseline="-25000">
                        <a:solidFill>
                          <a:srgbClr val="FF0000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401" name="Shape 401"/>
                  <p:cNvSpPr txBox="1"/>
                  <p:nvPr/>
                </p:nvSpPr>
                <p:spPr>
                  <a:xfrm>
                    <a:off x="1991625" y="3060575"/>
                    <a:ext cx="1060800" cy="393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/>
                      <a:t>R(X</a:t>
                    </a:r>
                    <a:r>
                      <a:rPr lang="en" baseline="-25000"/>
                      <a:t>1</a:t>
                    </a:r>
                    <a:r>
                      <a:rPr lang="en"/>
                      <a:t>)→0</a:t>
                    </a:r>
                  </a:p>
                </p:txBody>
              </p:sp>
              <p:sp>
                <p:nvSpPr>
                  <p:cNvPr id="402" name="Shape 402"/>
                  <p:cNvSpPr/>
                  <p:nvPr/>
                </p:nvSpPr>
                <p:spPr>
                  <a:xfrm>
                    <a:off x="1954000" y="3414881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  <p:sp>
                <p:nvSpPr>
                  <p:cNvPr id="403" name="Shape 403"/>
                  <p:cNvSpPr/>
                  <p:nvPr/>
                </p:nvSpPr>
                <p:spPr>
                  <a:xfrm>
                    <a:off x="6602200" y="3381162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</p:grpSp>
            <p:sp>
              <p:nvSpPr>
                <p:cNvPr id="404" name="Shape 404"/>
                <p:cNvSpPr txBox="1"/>
                <p:nvPr/>
              </p:nvSpPr>
              <p:spPr>
                <a:xfrm>
                  <a:off x="5615925" y="3036624"/>
                  <a:ext cx="1060800" cy="356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R(X</a:t>
                  </a:r>
                  <a:r>
                    <a:rPr lang="en" baseline="-25000"/>
                    <a:t>m</a:t>
                  </a:r>
                  <a:r>
                    <a:rPr lang="en"/>
                    <a:t>)</a:t>
                  </a:r>
                </a:p>
              </p:txBody>
            </p:sp>
          </p:grpSp>
          <p:sp>
            <p:nvSpPr>
              <p:cNvPr id="405" name="Shape 405"/>
              <p:cNvSpPr txBox="1"/>
              <p:nvPr/>
            </p:nvSpPr>
            <p:spPr>
              <a:xfrm>
                <a:off x="4493125" y="2811887"/>
                <a:ext cx="1060800" cy="39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R(X</a:t>
                </a:r>
                <a:r>
                  <a:rPr lang="en" baseline="-25000"/>
                  <a:t>m-1</a:t>
                </a:r>
                <a:r>
                  <a:rPr lang="en"/>
                  <a:t>)→0</a:t>
                </a:r>
              </a:p>
            </p:txBody>
          </p:sp>
        </p:grpSp>
        <p:cxnSp>
          <p:nvCxnSpPr>
            <p:cNvPr id="406" name="Shape 406"/>
            <p:cNvCxnSpPr>
              <a:endCxn id="405" idx="1"/>
            </p:cNvCxnSpPr>
            <p:nvPr/>
          </p:nvCxnSpPr>
          <p:spPr>
            <a:xfrm>
              <a:off x="4186225" y="2995487"/>
              <a:ext cx="306900" cy="132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dot"/>
              <a:round/>
              <a:headEnd type="none" w="lg" len="lg"/>
              <a:tailEnd type="none" w="lg" len="lg"/>
            </a:ln>
          </p:spPr>
        </p:cxnSp>
      </p:grpSp>
      <p:cxnSp>
        <p:nvCxnSpPr>
          <p:cNvPr id="407" name="Shape 407"/>
          <p:cNvCxnSpPr/>
          <p:nvPr/>
        </p:nvCxnSpPr>
        <p:spPr>
          <a:xfrm rot="10800000">
            <a:off x="5665525" y="3407475"/>
            <a:ext cx="15900" cy="7641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08" name="Shape 408"/>
          <p:cNvCxnSpPr/>
          <p:nvPr/>
        </p:nvCxnSpPr>
        <p:spPr>
          <a:xfrm>
            <a:off x="5392875" y="44518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09" name="Shape 409"/>
          <p:cNvSpPr txBox="1"/>
          <p:nvPr/>
        </p:nvSpPr>
        <p:spPr>
          <a:xfrm>
            <a:off x="5392875" y="4055225"/>
            <a:ext cx="925500" cy="2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1</a:t>
            </a:r>
            <a:r>
              <a:rPr lang="en"/>
              <a:t>,1)</a:t>
            </a:r>
          </a:p>
        </p:txBody>
      </p:sp>
      <p:sp>
        <p:nvSpPr>
          <p:cNvPr id="410" name="Shape 410"/>
          <p:cNvSpPr/>
          <p:nvPr/>
        </p:nvSpPr>
        <p:spPr>
          <a:xfrm>
            <a:off x="53095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62239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2" name="Shape 412"/>
          <p:cNvSpPr txBox="1"/>
          <p:nvPr/>
        </p:nvSpPr>
        <p:spPr>
          <a:xfrm>
            <a:off x="4810997" y="4162787"/>
            <a:ext cx="585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13" name="Shape 413"/>
          <p:cNvCxnSpPr/>
          <p:nvPr/>
        </p:nvCxnSpPr>
        <p:spPr>
          <a:xfrm>
            <a:off x="5691969" y="4512053"/>
            <a:ext cx="12900" cy="4098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414" name="Shape 414"/>
          <p:cNvCxnSpPr/>
          <p:nvPr/>
        </p:nvCxnSpPr>
        <p:spPr>
          <a:xfrm>
            <a:off x="5429911" y="49852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15" name="Shape 415"/>
          <p:cNvSpPr txBox="1"/>
          <p:nvPr/>
        </p:nvSpPr>
        <p:spPr>
          <a:xfrm>
            <a:off x="5429900" y="4588625"/>
            <a:ext cx="10842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m-1</a:t>
            </a:r>
            <a:r>
              <a:rPr lang="en"/>
              <a:t>,1)</a:t>
            </a:r>
          </a:p>
        </p:txBody>
      </p:sp>
      <p:sp>
        <p:nvSpPr>
          <p:cNvPr id="416" name="Shape 416"/>
          <p:cNvSpPr/>
          <p:nvPr/>
        </p:nvSpPr>
        <p:spPr>
          <a:xfrm>
            <a:off x="5346548" y="49362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6260948" y="49362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 txBox="1"/>
          <p:nvPr/>
        </p:nvSpPr>
        <p:spPr>
          <a:xfrm>
            <a:off x="4791022" y="4696200"/>
            <a:ext cx="729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m-1</a:t>
            </a:r>
          </a:p>
        </p:txBody>
      </p:sp>
      <p:sp>
        <p:nvSpPr>
          <p:cNvPr id="419" name="Shape 4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  <p:sp>
        <p:nvSpPr>
          <p:cNvPr id="420" name="Shape 420"/>
          <p:cNvSpPr/>
          <p:nvPr/>
        </p:nvSpPr>
        <p:spPr>
          <a:xfrm>
            <a:off x="7062500" y="3261725"/>
            <a:ext cx="2043000" cy="1434600"/>
          </a:xfrm>
          <a:prstGeom prst="wedgeRoundRectCallout">
            <a:avLst>
              <a:gd name="adj1" fmla="val -65391"/>
              <a:gd name="adj2" fmla="val 37787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Each fast-path transaction writes new values to data objects X</a:t>
            </a:r>
            <a:r>
              <a:rPr lang="en" sz="1600" b="1" baseline="-25000"/>
              <a:t>1</a:t>
            </a:r>
            <a:r>
              <a:rPr lang="en" sz="1600" b="1"/>
              <a:t> to X</a:t>
            </a:r>
            <a:r>
              <a:rPr lang="en" sz="1600" b="1" baseline="-25000"/>
              <a:t>m-1</a:t>
            </a:r>
          </a:p>
        </p:txBody>
      </p:sp>
      <p:sp>
        <p:nvSpPr>
          <p:cNvPr id="421" name="Shape 421"/>
          <p:cNvSpPr/>
          <p:nvPr/>
        </p:nvSpPr>
        <p:spPr>
          <a:xfrm>
            <a:off x="6420475" y="4440250"/>
            <a:ext cx="441600" cy="5448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422" name="Shape 422"/>
          <p:cNvSpPr/>
          <p:nvPr/>
        </p:nvSpPr>
        <p:spPr>
          <a:xfrm>
            <a:off x="2053075" y="2426950"/>
            <a:ext cx="5009400" cy="393600"/>
          </a:xfrm>
          <a:prstGeom prst="wedgeRoundRectCallout">
            <a:avLst>
              <a:gd name="adj1" fmla="val -20872"/>
              <a:gd name="adj2" fmla="val 79541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T</a:t>
            </a:r>
            <a:r>
              <a:rPr lang="en" sz="1600" b="1" baseline="-25000"/>
              <a:t>0</a:t>
            </a:r>
            <a:r>
              <a:rPr lang="en" sz="1600" b="1"/>
              <a:t> is invisible to fast-path transactions T</a:t>
            </a:r>
            <a:r>
              <a:rPr lang="en" sz="1600" b="1" baseline="-25000"/>
              <a:t>1</a:t>
            </a:r>
            <a:r>
              <a:rPr lang="en" sz="1600" b="1"/>
              <a:t> …… T</a:t>
            </a:r>
            <a:r>
              <a:rPr lang="en" sz="1600" b="1" baseline="-25000"/>
              <a:t>m</a:t>
            </a:r>
          </a:p>
        </p:txBody>
      </p:sp>
      <p:sp>
        <p:nvSpPr>
          <p:cNvPr id="423" name="Shape 423"/>
          <p:cNvSpPr txBox="1">
            <a:spLocks noGrp="1"/>
          </p:cNvSpPr>
          <p:nvPr>
            <p:ph type="title"/>
          </p:nvPr>
        </p:nvSpPr>
        <p:spPr>
          <a:xfrm>
            <a:off x="457200" y="31538"/>
            <a:ext cx="8229600" cy="7640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Linear validation cost in HyTM</a:t>
            </a:r>
          </a:p>
        </p:txBody>
      </p:sp>
      <p:sp>
        <p:nvSpPr>
          <p:cNvPr id="424" name="Shape 424"/>
          <p:cNvSpPr/>
          <p:nvPr/>
        </p:nvSpPr>
        <p:spPr>
          <a:xfrm>
            <a:off x="330750" y="1312275"/>
            <a:ext cx="8482500" cy="9552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 opaque HyTM+Invisible reads ⇒ Linear time and space complexity for slow-path transactions</a:t>
            </a:r>
          </a:p>
        </p:txBody>
      </p:sp>
      <p:sp>
        <p:nvSpPr>
          <p:cNvPr id="425" name="Shape 425"/>
          <p:cNvSpPr/>
          <p:nvPr/>
        </p:nvSpPr>
        <p:spPr>
          <a:xfrm rot="10800000">
            <a:off x="3143925" y="3906739"/>
            <a:ext cx="441600" cy="10785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426" name="Shape 426"/>
          <p:cNvSpPr/>
          <p:nvPr/>
        </p:nvSpPr>
        <p:spPr>
          <a:xfrm>
            <a:off x="1954693" y="4173908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Fast-path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" name="Shape 431"/>
          <p:cNvGrpSpPr/>
          <p:nvPr/>
        </p:nvGrpSpPr>
        <p:grpSpPr>
          <a:xfrm>
            <a:off x="3656675" y="3666750"/>
            <a:ext cx="1471850" cy="454751"/>
            <a:chOff x="2285075" y="3819150"/>
            <a:chExt cx="1471850" cy="454751"/>
          </a:xfrm>
        </p:grpSpPr>
        <p:sp>
          <p:nvSpPr>
            <p:cNvPr id="432" name="Shape 432"/>
            <p:cNvSpPr txBox="1"/>
            <p:nvPr/>
          </p:nvSpPr>
          <p:spPr>
            <a:xfrm>
              <a:off x="2285075" y="3840825"/>
              <a:ext cx="585600" cy="3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</a:t>
              </a:r>
              <a:r>
                <a:rPr lang="en" baseline="-25000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433" name="Shape 433"/>
            <p:cNvSpPr txBox="1"/>
            <p:nvPr/>
          </p:nvSpPr>
          <p:spPr>
            <a:xfrm>
              <a:off x="2696125" y="3819150"/>
              <a:ext cx="10608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W(X</a:t>
              </a:r>
              <a:r>
                <a:rPr lang="en" baseline="-25000"/>
                <a:t>m</a:t>
              </a:r>
              <a:r>
                <a:rPr lang="en"/>
                <a:t>,1)</a:t>
              </a:r>
            </a:p>
          </p:txBody>
        </p:sp>
        <p:cxnSp>
          <p:nvCxnSpPr>
            <p:cNvPr id="434" name="Shape 434"/>
            <p:cNvCxnSpPr/>
            <p:nvPr/>
          </p:nvCxnSpPr>
          <p:spPr>
            <a:xfrm rot="10800000" flipH="1">
              <a:off x="2729400" y="4229050"/>
              <a:ext cx="860100" cy="10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435" name="Shape 435"/>
            <p:cNvSpPr/>
            <p:nvPr/>
          </p:nvSpPr>
          <p:spPr>
            <a:xfrm>
              <a:off x="27160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35542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7" name="Shape 437"/>
          <p:cNvGrpSpPr/>
          <p:nvPr/>
        </p:nvGrpSpPr>
        <p:grpSpPr>
          <a:xfrm>
            <a:off x="1621525" y="2940336"/>
            <a:ext cx="5138275" cy="544750"/>
            <a:chOff x="2764525" y="2787936"/>
            <a:chExt cx="5138275" cy="544750"/>
          </a:xfrm>
        </p:grpSpPr>
        <p:grpSp>
          <p:nvGrpSpPr>
            <p:cNvPr id="438" name="Shape 438"/>
            <p:cNvGrpSpPr/>
            <p:nvPr/>
          </p:nvGrpSpPr>
          <p:grpSpPr>
            <a:xfrm>
              <a:off x="2764525" y="2787936"/>
              <a:ext cx="5138275" cy="544750"/>
              <a:chOff x="2764525" y="2787936"/>
              <a:chExt cx="5138275" cy="544750"/>
            </a:xfrm>
          </p:grpSpPr>
          <p:grpSp>
            <p:nvGrpSpPr>
              <p:cNvPr id="439" name="Shape 439"/>
              <p:cNvGrpSpPr/>
              <p:nvPr/>
            </p:nvGrpSpPr>
            <p:grpSpPr>
              <a:xfrm>
                <a:off x="2764525" y="2787936"/>
                <a:ext cx="5138275" cy="544750"/>
                <a:chOff x="1558425" y="3036624"/>
                <a:chExt cx="5138275" cy="544750"/>
              </a:xfrm>
            </p:grpSpPr>
            <p:grpSp>
              <p:nvGrpSpPr>
                <p:cNvPr id="440" name="Shape 440"/>
                <p:cNvGrpSpPr/>
                <p:nvPr/>
              </p:nvGrpSpPr>
              <p:grpSpPr>
                <a:xfrm>
                  <a:off x="1558425" y="3060575"/>
                  <a:ext cx="5138275" cy="520800"/>
                  <a:chOff x="1558425" y="3060575"/>
                  <a:chExt cx="5138275" cy="520800"/>
                </a:xfrm>
              </p:grpSpPr>
              <p:cxnSp>
                <p:nvCxnSpPr>
                  <p:cNvPr id="441" name="Shape 441"/>
                  <p:cNvCxnSpPr/>
                  <p:nvPr/>
                </p:nvCxnSpPr>
                <p:spPr>
                  <a:xfrm rot="10800000" flipH="1">
                    <a:off x="1991625" y="3428975"/>
                    <a:ext cx="4685100" cy="1710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666666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442" name="Shape 442"/>
                  <p:cNvSpPr txBox="1"/>
                  <p:nvPr/>
                </p:nvSpPr>
                <p:spPr>
                  <a:xfrm>
                    <a:off x="1558425" y="3116075"/>
                    <a:ext cx="585600" cy="465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" baseline="-25000">
                        <a:solidFill>
                          <a:srgbClr val="FF0000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443" name="Shape 443"/>
                  <p:cNvSpPr txBox="1"/>
                  <p:nvPr/>
                </p:nvSpPr>
                <p:spPr>
                  <a:xfrm>
                    <a:off x="1991625" y="3060575"/>
                    <a:ext cx="1060800" cy="393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/>
                      <a:t>R(X</a:t>
                    </a:r>
                    <a:r>
                      <a:rPr lang="en" baseline="-25000"/>
                      <a:t>1</a:t>
                    </a:r>
                    <a:r>
                      <a:rPr lang="en"/>
                      <a:t>)→0</a:t>
                    </a:r>
                  </a:p>
                </p:txBody>
              </p:sp>
              <p:sp>
                <p:nvSpPr>
                  <p:cNvPr id="444" name="Shape 444"/>
                  <p:cNvSpPr/>
                  <p:nvPr/>
                </p:nvSpPr>
                <p:spPr>
                  <a:xfrm>
                    <a:off x="1954000" y="3414881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  <p:sp>
                <p:nvSpPr>
                  <p:cNvPr id="445" name="Shape 445"/>
                  <p:cNvSpPr/>
                  <p:nvPr/>
                </p:nvSpPr>
                <p:spPr>
                  <a:xfrm>
                    <a:off x="6602200" y="3381162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</p:grpSp>
            <p:sp>
              <p:nvSpPr>
                <p:cNvPr id="446" name="Shape 446"/>
                <p:cNvSpPr txBox="1"/>
                <p:nvPr/>
              </p:nvSpPr>
              <p:spPr>
                <a:xfrm>
                  <a:off x="5615925" y="3036624"/>
                  <a:ext cx="1060800" cy="356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R(X</a:t>
                  </a:r>
                  <a:r>
                    <a:rPr lang="en" baseline="-25000"/>
                    <a:t>m</a:t>
                  </a:r>
                  <a:r>
                    <a:rPr lang="en"/>
                    <a:t>)</a:t>
                  </a:r>
                </a:p>
              </p:txBody>
            </p:sp>
          </p:grpSp>
          <p:sp>
            <p:nvSpPr>
              <p:cNvPr id="447" name="Shape 447"/>
              <p:cNvSpPr txBox="1"/>
              <p:nvPr/>
            </p:nvSpPr>
            <p:spPr>
              <a:xfrm>
                <a:off x="4493125" y="2811887"/>
                <a:ext cx="1060800" cy="39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R(X</a:t>
                </a:r>
                <a:r>
                  <a:rPr lang="en" baseline="-25000"/>
                  <a:t>m-1</a:t>
                </a:r>
                <a:r>
                  <a:rPr lang="en"/>
                  <a:t>)→0</a:t>
                </a:r>
              </a:p>
            </p:txBody>
          </p:sp>
        </p:grpSp>
        <p:cxnSp>
          <p:nvCxnSpPr>
            <p:cNvPr id="448" name="Shape 448"/>
            <p:cNvCxnSpPr>
              <a:endCxn id="447" idx="1"/>
            </p:cNvCxnSpPr>
            <p:nvPr/>
          </p:nvCxnSpPr>
          <p:spPr>
            <a:xfrm>
              <a:off x="4186225" y="2995487"/>
              <a:ext cx="306900" cy="132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dot"/>
              <a:round/>
              <a:headEnd type="none" w="lg" len="lg"/>
              <a:tailEnd type="none" w="lg" len="lg"/>
            </a:ln>
          </p:spPr>
        </p:cxnSp>
      </p:grpSp>
      <p:cxnSp>
        <p:nvCxnSpPr>
          <p:cNvPr id="449" name="Shape 449"/>
          <p:cNvCxnSpPr/>
          <p:nvPr/>
        </p:nvCxnSpPr>
        <p:spPr>
          <a:xfrm rot="10800000">
            <a:off x="5665525" y="3407475"/>
            <a:ext cx="15900" cy="7641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50" name="Shape 450"/>
          <p:cNvCxnSpPr/>
          <p:nvPr/>
        </p:nvCxnSpPr>
        <p:spPr>
          <a:xfrm>
            <a:off x="5392875" y="44518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51" name="Shape 451"/>
          <p:cNvSpPr txBox="1"/>
          <p:nvPr/>
        </p:nvSpPr>
        <p:spPr>
          <a:xfrm>
            <a:off x="5392875" y="4055225"/>
            <a:ext cx="925500" cy="2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1</a:t>
            </a:r>
            <a:r>
              <a:rPr lang="en"/>
              <a:t>,1)</a:t>
            </a:r>
          </a:p>
        </p:txBody>
      </p:sp>
      <p:sp>
        <p:nvSpPr>
          <p:cNvPr id="452" name="Shape 452"/>
          <p:cNvSpPr/>
          <p:nvPr/>
        </p:nvSpPr>
        <p:spPr>
          <a:xfrm>
            <a:off x="53095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62239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 txBox="1"/>
          <p:nvPr/>
        </p:nvSpPr>
        <p:spPr>
          <a:xfrm>
            <a:off x="4810997" y="4162787"/>
            <a:ext cx="585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55" name="Shape 455"/>
          <p:cNvCxnSpPr/>
          <p:nvPr/>
        </p:nvCxnSpPr>
        <p:spPr>
          <a:xfrm>
            <a:off x="5691969" y="4512053"/>
            <a:ext cx="12900" cy="4098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456" name="Shape 456"/>
          <p:cNvCxnSpPr/>
          <p:nvPr/>
        </p:nvCxnSpPr>
        <p:spPr>
          <a:xfrm>
            <a:off x="5429911" y="49852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57" name="Shape 457"/>
          <p:cNvSpPr txBox="1"/>
          <p:nvPr/>
        </p:nvSpPr>
        <p:spPr>
          <a:xfrm>
            <a:off x="5429900" y="4588625"/>
            <a:ext cx="10842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m-1</a:t>
            </a:r>
            <a:r>
              <a:rPr lang="en"/>
              <a:t>,1)</a:t>
            </a:r>
          </a:p>
        </p:txBody>
      </p:sp>
      <p:sp>
        <p:nvSpPr>
          <p:cNvPr id="458" name="Shape 458"/>
          <p:cNvSpPr/>
          <p:nvPr/>
        </p:nvSpPr>
        <p:spPr>
          <a:xfrm>
            <a:off x="5346548" y="49362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6260948" y="49362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 txBox="1"/>
          <p:nvPr/>
        </p:nvSpPr>
        <p:spPr>
          <a:xfrm>
            <a:off x="4791022" y="4696200"/>
            <a:ext cx="729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m-1</a:t>
            </a:r>
          </a:p>
        </p:txBody>
      </p:sp>
      <p:sp>
        <p:nvSpPr>
          <p:cNvPr id="461" name="Shape 4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  <p:sp>
        <p:nvSpPr>
          <p:cNvPr id="462" name="Shape 462"/>
          <p:cNvSpPr/>
          <p:nvPr/>
        </p:nvSpPr>
        <p:spPr>
          <a:xfrm>
            <a:off x="1295775" y="3808775"/>
            <a:ext cx="2203200" cy="1253100"/>
          </a:xfrm>
          <a:prstGeom prst="wedgeRoundRectCallout">
            <a:avLst>
              <a:gd name="adj1" fmla="val 86627"/>
              <a:gd name="adj2" fmla="val 30988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Tracking set aborts: cannot contend on same memory location</a:t>
            </a:r>
          </a:p>
        </p:txBody>
      </p:sp>
      <p:sp>
        <p:nvSpPr>
          <p:cNvPr id="463" name="Shape 463"/>
          <p:cNvSpPr/>
          <p:nvPr/>
        </p:nvSpPr>
        <p:spPr>
          <a:xfrm rot="10800000">
            <a:off x="4363115" y="4440260"/>
            <a:ext cx="441600" cy="5448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457200" y="31538"/>
            <a:ext cx="8229600" cy="7640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Linear validation cost in HyTM</a:t>
            </a:r>
          </a:p>
        </p:txBody>
      </p:sp>
      <p:sp>
        <p:nvSpPr>
          <p:cNvPr id="465" name="Shape 465"/>
          <p:cNvSpPr/>
          <p:nvPr/>
        </p:nvSpPr>
        <p:spPr>
          <a:xfrm>
            <a:off x="330750" y="1312275"/>
            <a:ext cx="8482500" cy="9552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 opaque HyTM+Invisible reads ⇒ Linear time and space complexity for slow-path transactions</a:t>
            </a:r>
          </a:p>
        </p:txBody>
      </p:sp>
      <p:sp>
        <p:nvSpPr>
          <p:cNvPr id="466" name="Shape 466"/>
          <p:cNvSpPr/>
          <p:nvPr/>
        </p:nvSpPr>
        <p:spPr>
          <a:xfrm>
            <a:off x="3478693" y="2388891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Slow-path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Shape 471"/>
          <p:cNvGrpSpPr/>
          <p:nvPr/>
        </p:nvGrpSpPr>
        <p:grpSpPr>
          <a:xfrm>
            <a:off x="3656675" y="3666750"/>
            <a:ext cx="1471850" cy="454751"/>
            <a:chOff x="2285075" y="3819150"/>
            <a:chExt cx="1471850" cy="454751"/>
          </a:xfrm>
        </p:grpSpPr>
        <p:sp>
          <p:nvSpPr>
            <p:cNvPr id="472" name="Shape 472"/>
            <p:cNvSpPr txBox="1"/>
            <p:nvPr/>
          </p:nvSpPr>
          <p:spPr>
            <a:xfrm>
              <a:off x="2285075" y="3840825"/>
              <a:ext cx="585600" cy="3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</a:t>
              </a:r>
              <a:r>
                <a:rPr lang="en" baseline="-25000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473" name="Shape 473"/>
            <p:cNvSpPr txBox="1"/>
            <p:nvPr/>
          </p:nvSpPr>
          <p:spPr>
            <a:xfrm>
              <a:off x="2696125" y="3819150"/>
              <a:ext cx="10608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W(X</a:t>
              </a:r>
              <a:r>
                <a:rPr lang="en" baseline="-25000"/>
                <a:t>m</a:t>
              </a:r>
              <a:r>
                <a:rPr lang="en"/>
                <a:t>,1)</a:t>
              </a:r>
            </a:p>
          </p:txBody>
        </p:sp>
        <p:cxnSp>
          <p:nvCxnSpPr>
            <p:cNvPr id="474" name="Shape 474"/>
            <p:cNvCxnSpPr/>
            <p:nvPr/>
          </p:nvCxnSpPr>
          <p:spPr>
            <a:xfrm rot="10800000" flipH="1">
              <a:off x="2729400" y="4229050"/>
              <a:ext cx="860100" cy="10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475" name="Shape 475"/>
            <p:cNvSpPr/>
            <p:nvPr/>
          </p:nvSpPr>
          <p:spPr>
            <a:xfrm>
              <a:off x="27160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35542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77" name="Shape 477"/>
          <p:cNvGrpSpPr/>
          <p:nvPr/>
        </p:nvGrpSpPr>
        <p:grpSpPr>
          <a:xfrm>
            <a:off x="1621525" y="2940336"/>
            <a:ext cx="5138275" cy="544750"/>
            <a:chOff x="2764525" y="2787936"/>
            <a:chExt cx="5138275" cy="544750"/>
          </a:xfrm>
        </p:grpSpPr>
        <p:grpSp>
          <p:nvGrpSpPr>
            <p:cNvPr id="478" name="Shape 478"/>
            <p:cNvGrpSpPr/>
            <p:nvPr/>
          </p:nvGrpSpPr>
          <p:grpSpPr>
            <a:xfrm>
              <a:off x="2764525" y="2787936"/>
              <a:ext cx="5138275" cy="544750"/>
              <a:chOff x="2764525" y="2787936"/>
              <a:chExt cx="5138275" cy="544750"/>
            </a:xfrm>
          </p:grpSpPr>
          <p:grpSp>
            <p:nvGrpSpPr>
              <p:cNvPr id="479" name="Shape 479"/>
              <p:cNvGrpSpPr/>
              <p:nvPr/>
            </p:nvGrpSpPr>
            <p:grpSpPr>
              <a:xfrm>
                <a:off x="2764525" y="2787936"/>
                <a:ext cx="5138275" cy="544750"/>
                <a:chOff x="1558425" y="3036624"/>
                <a:chExt cx="5138275" cy="544750"/>
              </a:xfrm>
            </p:grpSpPr>
            <p:grpSp>
              <p:nvGrpSpPr>
                <p:cNvPr id="480" name="Shape 480"/>
                <p:cNvGrpSpPr/>
                <p:nvPr/>
              </p:nvGrpSpPr>
              <p:grpSpPr>
                <a:xfrm>
                  <a:off x="1558425" y="3060575"/>
                  <a:ext cx="5138275" cy="520800"/>
                  <a:chOff x="1558425" y="3060575"/>
                  <a:chExt cx="5138275" cy="520800"/>
                </a:xfrm>
              </p:grpSpPr>
              <p:cxnSp>
                <p:nvCxnSpPr>
                  <p:cNvPr id="481" name="Shape 481"/>
                  <p:cNvCxnSpPr/>
                  <p:nvPr/>
                </p:nvCxnSpPr>
                <p:spPr>
                  <a:xfrm rot="10800000" flipH="1">
                    <a:off x="1991625" y="3428975"/>
                    <a:ext cx="4685100" cy="1710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666666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482" name="Shape 482"/>
                  <p:cNvSpPr txBox="1"/>
                  <p:nvPr/>
                </p:nvSpPr>
                <p:spPr>
                  <a:xfrm>
                    <a:off x="1558425" y="3116075"/>
                    <a:ext cx="585600" cy="465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" baseline="-25000">
                        <a:solidFill>
                          <a:srgbClr val="FF0000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483" name="Shape 483"/>
                  <p:cNvSpPr txBox="1"/>
                  <p:nvPr/>
                </p:nvSpPr>
                <p:spPr>
                  <a:xfrm>
                    <a:off x="1991625" y="3060575"/>
                    <a:ext cx="1060800" cy="393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/>
                      <a:t>R(X</a:t>
                    </a:r>
                    <a:r>
                      <a:rPr lang="en" baseline="-25000"/>
                      <a:t>1</a:t>
                    </a:r>
                    <a:r>
                      <a:rPr lang="en"/>
                      <a:t>)→0</a:t>
                    </a:r>
                  </a:p>
                </p:txBody>
              </p:sp>
              <p:sp>
                <p:nvSpPr>
                  <p:cNvPr id="484" name="Shape 484"/>
                  <p:cNvSpPr/>
                  <p:nvPr/>
                </p:nvSpPr>
                <p:spPr>
                  <a:xfrm>
                    <a:off x="1954000" y="3414881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  <p:sp>
                <p:nvSpPr>
                  <p:cNvPr id="485" name="Shape 485"/>
                  <p:cNvSpPr/>
                  <p:nvPr/>
                </p:nvSpPr>
                <p:spPr>
                  <a:xfrm>
                    <a:off x="6602200" y="3381162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</p:grpSp>
            <p:sp>
              <p:nvSpPr>
                <p:cNvPr id="486" name="Shape 486"/>
                <p:cNvSpPr txBox="1"/>
                <p:nvPr/>
              </p:nvSpPr>
              <p:spPr>
                <a:xfrm>
                  <a:off x="5615925" y="3036624"/>
                  <a:ext cx="1060800" cy="356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R(X</a:t>
                  </a:r>
                  <a:r>
                    <a:rPr lang="en" baseline="-25000"/>
                    <a:t>m</a:t>
                  </a:r>
                  <a:r>
                    <a:rPr lang="en"/>
                    <a:t>)</a:t>
                  </a:r>
                </a:p>
              </p:txBody>
            </p:sp>
          </p:grpSp>
          <p:sp>
            <p:nvSpPr>
              <p:cNvPr id="487" name="Shape 487"/>
              <p:cNvSpPr txBox="1"/>
              <p:nvPr/>
            </p:nvSpPr>
            <p:spPr>
              <a:xfrm>
                <a:off x="4493125" y="2811887"/>
                <a:ext cx="1060800" cy="39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R(X</a:t>
                </a:r>
                <a:r>
                  <a:rPr lang="en" baseline="-25000"/>
                  <a:t>m-1</a:t>
                </a:r>
                <a:r>
                  <a:rPr lang="en"/>
                  <a:t>)→0</a:t>
                </a:r>
              </a:p>
            </p:txBody>
          </p:sp>
        </p:grpSp>
        <p:cxnSp>
          <p:nvCxnSpPr>
            <p:cNvPr id="488" name="Shape 488"/>
            <p:cNvCxnSpPr>
              <a:endCxn id="487" idx="1"/>
            </p:cNvCxnSpPr>
            <p:nvPr/>
          </p:nvCxnSpPr>
          <p:spPr>
            <a:xfrm>
              <a:off x="4186225" y="2995487"/>
              <a:ext cx="306900" cy="132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dot"/>
              <a:round/>
              <a:headEnd type="none" w="lg" len="lg"/>
              <a:tailEnd type="none" w="lg" len="lg"/>
            </a:ln>
          </p:spPr>
        </p:cxnSp>
      </p:grpSp>
      <p:cxnSp>
        <p:nvCxnSpPr>
          <p:cNvPr id="489" name="Shape 489"/>
          <p:cNvCxnSpPr/>
          <p:nvPr/>
        </p:nvCxnSpPr>
        <p:spPr>
          <a:xfrm rot="10800000">
            <a:off x="5665525" y="3407475"/>
            <a:ext cx="15900" cy="7641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90" name="Shape 490"/>
          <p:cNvCxnSpPr/>
          <p:nvPr/>
        </p:nvCxnSpPr>
        <p:spPr>
          <a:xfrm>
            <a:off x="5392875" y="44518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91" name="Shape 491"/>
          <p:cNvSpPr txBox="1"/>
          <p:nvPr/>
        </p:nvSpPr>
        <p:spPr>
          <a:xfrm>
            <a:off x="5392875" y="4055225"/>
            <a:ext cx="925500" cy="2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1</a:t>
            </a:r>
            <a:r>
              <a:rPr lang="en"/>
              <a:t>,1)</a:t>
            </a:r>
          </a:p>
        </p:txBody>
      </p:sp>
      <p:sp>
        <p:nvSpPr>
          <p:cNvPr id="492" name="Shape 492"/>
          <p:cNvSpPr/>
          <p:nvPr/>
        </p:nvSpPr>
        <p:spPr>
          <a:xfrm>
            <a:off x="53095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62239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 txBox="1"/>
          <p:nvPr/>
        </p:nvSpPr>
        <p:spPr>
          <a:xfrm>
            <a:off x="4810997" y="4162787"/>
            <a:ext cx="585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495" name="Shape 495"/>
          <p:cNvCxnSpPr/>
          <p:nvPr/>
        </p:nvCxnSpPr>
        <p:spPr>
          <a:xfrm>
            <a:off x="5691969" y="4512053"/>
            <a:ext cx="12900" cy="4098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496" name="Shape 496"/>
          <p:cNvCxnSpPr/>
          <p:nvPr/>
        </p:nvCxnSpPr>
        <p:spPr>
          <a:xfrm>
            <a:off x="5429911" y="49852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97" name="Shape 497"/>
          <p:cNvSpPr txBox="1"/>
          <p:nvPr/>
        </p:nvSpPr>
        <p:spPr>
          <a:xfrm>
            <a:off x="5429900" y="4588625"/>
            <a:ext cx="11010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m-1</a:t>
            </a:r>
            <a:r>
              <a:rPr lang="en"/>
              <a:t>,1)</a:t>
            </a:r>
          </a:p>
        </p:txBody>
      </p:sp>
      <p:sp>
        <p:nvSpPr>
          <p:cNvPr id="498" name="Shape 498"/>
          <p:cNvSpPr/>
          <p:nvPr/>
        </p:nvSpPr>
        <p:spPr>
          <a:xfrm>
            <a:off x="5346548" y="49362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/>
          <p:nvPr/>
        </p:nvSpPr>
        <p:spPr>
          <a:xfrm>
            <a:off x="6260948" y="49362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 txBox="1"/>
          <p:nvPr/>
        </p:nvSpPr>
        <p:spPr>
          <a:xfrm>
            <a:off x="4791022" y="4696200"/>
            <a:ext cx="729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m-1</a:t>
            </a:r>
          </a:p>
        </p:txBody>
      </p:sp>
      <p:sp>
        <p:nvSpPr>
          <p:cNvPr id="501" name="Shape 50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  <p:sp>
        <p:nvSpPr>
          <p:cNvPr id="502" name="Shape 502"/>
          <p:cNvSpPr/>
          <p:nvPr/>
        </p:nvSpPr>
        <p:spPr>
          <a:xfrm>
            <a:off x="6759800" y="3485100"/>
            <a:ext cx="2274000" cy="1264800"/>
          </a:xfrm>
          <a:prstGeom prst="wedgeRoundRectCallout">
            <a:avLst>
              <a:gd name="adj1" fmla="val -65246"/>
              <a:gd name="adj2" fmla="val -52348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Read of X</a:t>
            </a:r>
            <a:r>
              <a:rPr lang="en" sz="1600" b="1" baseline="-25000"/>
              <a:t>m</a:t>
            </a:r>
            <a:r>
              <a:rPr lang="en" sz="1600" b="1"/>
              <a:t> must access m-1 distinct memory locations</a:t>
            </a:r>
          </a:p>
        </p:txBody>
      </p:sp>
      <p:sp>
        <p:nvSpPr>
          <p:cNvPr id="503" name="Shape 503"/>
          <p:cNvSpPr txBox="1">
            <a:spLocks noGrp="1"/>
          </p:cNvSpPr>
          <p:nvPr>
            <p:ph type="title"/>
          </p:nvPr>
        </p:nvSpPr>
        <p:spPr>
          <a:xfrm>
            <a:off x="457200" y="31538"/>
            <a:ext cx="8229600" cy="7640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Validation cost in HyTM</a:t>
            </a:r>
          </a:p>
        </p:txBody>
      </p:sp>
      <p:sp>
        <p:nvSpPr>
          <p:cNvPr id="504" name="Shape 504"/>
          <p:cNvSpPr/>
          <p:nvPr/>
        </p:nvSpPr>
        <p:spPr>
          <a:xfrm>
            <a:off x="330750" y="1312275"/>
            <a:ext cx="8482500" cy="9552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 opaque HyTM+Invisible reads ⇒ Linear time and space complexity for slow-path transactions</a:t>
            </a:r>
          </a:p>
        </p:txBody>
      </p:sp>
      <p:sp>
        <p:nvSpPr>
          <p:cNvPr id="505" name="Shape 505"/>
          <p:cNvSpPr/>
          <p:nvPr/>
        </p:nvSpPr>
        <p:spPr>
          <a:xfrm>
            <a:off x="3478693" y="2388891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Slow-path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title"/>
          </p:nvPr>
        </p:nvSpPr>
        <p:spPr>
          <a:xfrm>
            <a:off x="457200" y="31538"/>
            <a:ext cx="8229600" cy="7640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Validation cost in HyTM</a:t>
            </a:r>
          </a:p>
        </p:txBody>
      </p:sp>
      <p:grpSp>
        <p:nvGrpSpPr>
          <p:cNvPr id="511" name="Shape 511"/>
          <p:cNvGrpSpPr/>
          <p:nvPr/>
        </p:nvGrpSpPr>
        <p:grpSpPr>
          <a:xfrm>
            <a:off x="3656675" y="3666750"/>
            <a:ext cx="1471850" cy="454751"/>
            <a:chOff x="2285075" y="3819150"/>
            <a:chExt cx="1471850" cy="454751"/>
          </a:xfrm>
        </p:grpSpPr>
        <p:sp>
          <p:nvSpPr>
            <p:cNvPr id="512" name="Shape 512"/>
            <p:cNvSpPr txBox="1"/>
            <p:nvPr/>
          </p:nvSpPr>
          <p:spPr>
            <a:xfrm>
              <a:off x="2285075" y="3840825"/>
              <a:ext cx="585600" cy="3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</a:t>
              </a:r>
              <a:r>
                <a:rPr lang="en" baseline="-25000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513" name="Shape 513"/>
            <p:cNvSpPr txBox="1"/>
            <p:nvPr/>
          </p:nvSpPr>
          <p:spPr>
            <a:xfrm>
              <a:off x="2696125" y="3819150"/>
              <a:ext cx="10608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W(X</a:t>
              </a:r>
              <a:r>
                <a:rPr lang="en" baseline="-25000"/>
                <a:t>m</a:t>
              </a:r>
              <a:r>
                <a:rPr lang="en"/>
                <a:t>,1)</a:t>
              </a:r>
            </a:p>
          </p:txBody>
        </p:sp>
        <p:cxnSp>
          <p:nvCxnSpPr>
            <p:cNvPr id="514" name="Shape 514"/>
            <p:cNvCxnSpPr/>
            <p:nvPr/>
          </p:nvCxnSpPr>
          <p:spPr>
            <a:xfrm rot="10800000" flipH="1">
              <a:off x="2729400" y="4229050"/>
              <a:ext cx="860100" cy="10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515" name="Shape 515"/>
            <p:cNvSpPr/>
            <p:nvPr/>
          </p:nvSpPr>
          <p:spPr>
            <a:xfrm>
              <a:off x="27160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3554200" y="4187501"/>
              <a:ext cx="94500" cy="864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17" name="Shape 517"/>
          <p:cNvGrpSpPr/>
          <p:nvPr/>
        </p:nvGrpSpPr>
        <p:grpSpPr>
          <a:xfrm>
            <a:off x="1621525" y="2940336"/>
            <a:ext cx="5138275" cy="544750"/>
            <a:chOff x="2764525" y="2787936"/>
            <a:chExt cx="5138275" cy="544750"/>
          </a:xfrm>
        </p:grpSpPr>
        <p:grpSp>
          <p:nvGrpSpPr>
            <p:cNvPr id="518" name="Shape 518"/>
            <p:cNvGrpSpPr/>
            <p:nvPr/>
          </p:nvGrpSpPr>
          <p:grpSpPr>
            <a:xfrm>
              <a:off x="2764525" y="2787936"/>
              <a:ext cx="5138275" cy="544750"/>
              <a:chOff x="2764525" y="2787936"/>
              <a:chExt cx="5138275" cy="544750"/>
            </a:xfrm>
          </p:grpSpPr>
          <p:grpSp>
            <p:nvGrpSpPr>
              <p:cNvPr id="519" name="Shape 519"/>
              <p:cNvGrpSpPr/>
              <p:nvPr/>
            </p:nvGrpSpPr>
            <p:grpSpPr>
              <a:xfrm>
                <a:off x="2764525" y="2787936"/>
                <a:ext cx="5138275" cy="544750"/>
                <a:chOff x="1558425" y="3036624"/>
                <a:chExt cx="5138275" cy="544750"/>
              </a:xfrm>
            </p:grpSpPr>
            <p:grpSp>
              <p:nvGrpSpPr>
                <p:cNvPr id="520" name="Shape 520"/>
                <p:cNvGrpSpPr/>
                <p:nvPr/>
              </p:nvGrpSpPr>
              <p:grpSpPr>
                <a:xfrm>
                  <a:off x="1558425" y="3060575"/>
                  <a:ext cx="5138275" cy="520800"/>
                  <a:chOff x="1558425" y="3060575"/>
                  <a:chExt cx="5138275" cy="520800"/>
                </a:xfrm>
              </p:grpSpPr>
              <p:cxnSp>
                <p:nvCxnSpPr>
                  <p:cNvPr id="521" name="Shape 521"/>
                  <p:cNvCxnSpPr/>
                  <p:nvPr/>
                </p:nvCxnSpPr>
                <p:spPr>
                  <a:xfrm rot="10800000" flipH="1">
                    <a:off x="1991625" y="3428975"/>
                    <a:ext cx="4685100" cy="17100"/>
                  </a:xfrm>
                  <a:prstGeom prst="straightConnector1">
                    <a:avLst/>
                  </a:prstGeom>
                  <a:noFill/>
                  <a:ln w="19050" cap="flat" cmpd="sng">
                    <a:solidFill>
                      <a:srgbClr val="666666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522" name="Shape 522"/>
                  <p:cNvSpPr txBox="1"/>
                  <p:nvPr/>
                </p:nvSpPr>
                <p:spPr>
                  <a:xfrm>
                    <a:off x="1558425" y="3116075"/>
                    <a:ext cx="585600" cy="465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en" baseline="-25000">
                        <a:solidFill>
                          <a:srgbClr val="FF0000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523" name="Shape 523"/>
                  <p:cNvSpPr txBox="1"/>
                  <p:nvPr/>
                </p:nvSpPr>
                <p:spPr>
                  <a:xfrm>
                    <a:off x="1991625" y="3060575"/>
                    <a:ext cx="1060800" cy="393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lIns="91425" tIns="91425" rIns="91425" bIns="91425" anchor="t" anchorCtr="0">
                    <a:noAutofit/>
                  </a:bodyPr>
                  <a:lstStyle/>
                  <a:p>
                    <a:pPr lvl="0" rtl="0">
                      <a:spcBef>
                        <a:spcPts val="0"/>
                      </a:spcBef>
                      <a:buNone/>
                    </a:pPr>
                    <a:r>
                      <a:rPr lang="en"/>
                      <a:t>R(X</a:t>
                    </a:r>
                    <a:r>
                      <a:rPr lang="en" baseline="-25000"/>
                      <a:t>1</a:t>
                    </a:r>
                    <a:r>
                      <a:rPr lang="en"/>
                      <a:t>)→0</a:t>
                    </a:r>
                  </a:p>
                </p:txBody>
              </p:sp>
              <p:sp>
                <p:nvSpPr>
                  <p:cNvPr id="524" name="Shape 524"/>
                  <p:cNvSpPr/>
                  <p:nvPr/>
                </p:nvSpPr>
                <p:spPr>
                  <a:xfrm>
                    <a:off x="1954000" y="3414881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  <p:sp>
                <p:nvSpPr>
                  <p:cNvPr id="525" name="Shape 525"/>
                  <p:cNvSpPr/>
                  <p:nvPr/>
                </p:nvSpPr>
                <p:spPr>
                  <a:xfrm>
                    <a:off x="6602200" y="3381162"/>
                    <a:ext cx="94500" cy="86400"/>
                  </a:xfrm>
                  <a:prstGeom prst="rect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91425" rIns="91425" bIns="91425" anchor="ctr" anchorCtr="0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buNone/>
                    </a:pPr>
                    <a:endParaRPr/>
                  </a:p>
                </p:txBody>
              </p:sp>
            </p:grpSp>
            <p:sp>
              <p:nvSpPr>
                <p:cNvPr id="526" name="Shape 526"/>
                <p:cNvSpPr txBox="1"/>
                <p:nvPr/>
              </p:nvSpPr>
              <p:spPr>
                <a:xfrm>
                  <a:off x="5615925" y="3036624"/>
                  <a:ext cx="1060800" cy="356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25" tIns="91425" rIns="91425" bIns="91425" anchor="t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R(X</a:t>
                  </a:r>
                  <a:r>
                    <a:rPr lang="en" baseline="-25000"/>
                    <a:t>m</a:t>
                  </a:r>
                  <a:r>
                    <a:rPr lang="en"/>
                    <a:t>)</a:t>
                  </a:r>
                </a:p>
              </p:txBody>
            </p:sp>
          </p:grpSp>
          <p:sp>
            <p:nvSpPr>
              <p:cNvPr id="527" name="Shape 527"/>
              <p:cNvSpPr txBox="1"/>
              <p:nvPr/>
            </p:nvSpPr>
            <p:spPr>
              <a:xfrm>
                <a:off x="4493125" y="2811887"/>
                <a:ext cx="1060800" cy="39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R(X</a:t>
                </a:r>
                <a:r>
                  <a:rPr lang="en" baseline="-25000"/>
                  <a:t>m-1</a:t>
                </a:r>
                <a:r>
                  <a:rPr lang="en"/>
                  <a:t>)→0</a:t>
                </a:r>
              </a:p>
            </p:txBody>
          </p:sp>
        </p:grpSp>
        <p:cxnSp>
          <p:nvCxnSpPr>
            <p:cNvPr id="528" name="Shape 528"/>
            <p:cNvCxnSpPr>
              <a:endCxn id="527" idx="1"/>
            </p:cNvCxnSpPr>
            <p:nvPr/>
          </p:nvCxnSpPr>
          <p:spPr>
            <a:xfrm>
              <a:off x="4186225" y="2995487"/>
              <a:ext cx="306900" cy="132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dot"/>
              <a:round/>
              <a:headEnd type="none" w="lg" len="lg"/>
              <a:tailEnd type="none" w="lg" len="lg"/>
            </a:ln>
          </p:spPr>
        </p:cxnSp>
      </p:grpSp>
      <p:cxnSp>
        <p:nvCxnSpPr>
          <p:cNvPr id="529" name="Shape 529"/>
          <p:cNvCxnSpPr/>
          <p:nvPr/>
        </p:nvCxnSpPr>
        <p:spPr>
          <a:xfrm rot="10800000">
            <a:off x="5665525" y="3407475"/>
            <a:ext cx="15900" cy="7641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30" name="Shape 530"/>
          <p:cNvCxnSpPr/>
          <p:nvPr/>
        </p:nvCxnSpPr>
        <p:spPr>
          <a:xfrm>
            <a:off x="5392875" y="44518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31" name="Shape 531"/>
          <p:cNvSpPr txBox="1"/>
          <p:nvPr/>
        </p:nvSpPr>
        <p:spPr>
          <a:xfrm>
            <a:off x="5392875" y="4055225"/>
            <a:ext cx="925500" cy="2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1</a:t>
            </a:r>
            <a:r>
              <a:rPr lang="en"/>
              <a:t>,1)</a:t>
            </a:r>
          </a:p>
        </p:txBody>
      </p:sp>
      <p:sp>
        <p:nvSpPr>
          <p:cNvPr id="532" name="Shape 532"/>
          <p:cNvSpPr/>
          <p:nvPr/>
        </p:nvSpPr>
        <p:spPr>
          <a:xfrm>
            <a:off x="53095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/>
          <p:nvPr/>
        </p:nvSpPr>
        <p:spPr>
          <a:xfrm>
            <a:off x="6223912" y="44028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4" name="Shape 534"/>
          <p:cNvSpPr txBox="1"/>
          <p:nvPr/>
        </p:nvSpPr>
        <p:spPr>
          <a:xfrm>
            <a:off x="4810997" y="4162787"/>
            <a:ext cx="585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5" name="Shape 535"/>
          <p:cNvCxnSpPr/>
          <p:nvPr/>
        </p:nvCxnSpPr>
        <p:spPr>
          <a:xfrm>
            <a:off x="5691969" y="4512053"/>
            <a:ext cx="12900" cy="4098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536" name="Shape 536"/>
          <p:cNvCxnSpPr/>
          <p:nvPr/>
        </p:nvCxnSpPr>
        <p:spPr>
          <a:xfrm>
            <a:off x="5429911" y="4985250"/>
            <a:ext cx="874200" cy="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37" name="Shape 537"/>
          <p:cNvSpPr txBox="1"/>
          <p:nvPr/>
        </p:nvSpPr>
        <p:spPr>
          <a:xfrm>
            <a:off x="5429900" y="4588625"/>
            <a:ext cx="11010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W(X</a:t>
            </a:r>
            <a:r>
              <a:rPr lang="en" baseline="-25000"/>
              <a:t>m-1</a:t>
            </a:r>
            <a:r>
              <a:rPr lang="en"/>
              <a:t>,1)</a:t>
            </a:r>
          </a:p>
        </p:txBody>
      </p:sp>
      <p:sp>
        <p:nvSpPr>
          <p:cNvPr id="538" name="Shape 538"/>
          <p:cNvSpPr/>
          <p:nvPr/>
        </p:nvSpPr>
        <p:spPr>
          <a:xfrm>
            <a:off x="5346548" y="49362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6260948" y="4936291"/>
            <a:ext cx="94500" cy="864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0" name="Shape 540"/>
          <p:cNvSpPr txBox="1"/>
          <p:nvPr/>
        </p:nvSpPr>
        <p:spPr>
          <a:xfrm>
            <a:off x="4791022" y="4696200"/>
            <a:ext cx="729600" cy="46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</a:t>
            </a:r>
            <a:r>
              <a:rPr lang="en" baseline="-25000">
                <a:solidFill>
                  <a:srgbClr val="FF0000"/>
                </a:solidFill>
              </a:rPr>
              <a:t>m-1</a:t>
            </a:r>
          </a:p>
        </p:txBody>
      </p:sp>
      <p:sp>
        <p:nvSpPr>
          <p:cNvPr id="541" name="Shape 5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  <p:sp>
        <p:nvSpPr>
          <p:cNvPr id="542" name="Shape 542"/>
          <p:cNvSpPr/>
          <p:nvPr/>
        </p:nvSpPr>
        <p:spPr>
          <a:xfrm>
            <a:off x="457200" y="3713700"/>
            <a:ext cx="3166500" cy="1264800"/>
          </a:xfrm>
          <a:prstGeom prst="wedgeRoundRectCallout">
            <a:avLst>
              <a:gd name="adj1" fmla="val 14508"/>
              <a:gd name="adj2" fmla="val -67319"/>
              <a:gd name="adj3" fmla="val 0"/>
            </a:avLst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Transaction T</a:t>
            </a:r>
            <a:r>
              <a:rPr lang="en" sz="1600" b="1" baseline="-25000"/>
              <a:t>0</a:t>
            </a:r>
            <a:r>
              <a:rPr lang="en" sz="1600" b="1"/>
              <a:t> must take at least ∑ i (i=1 to m-1)=Ω(m</a:t>
            </a:r>
            <a:r>
              <a:rPr lang="en" sz="1600" b="1" baseline="30000"/>
              <a:t>2</a:t>
            </a:r>
            <a:r>
              <a:rPr lang="en" sz="1600" b="1"/>
              <a:t>) memory steps</a:t>
            </a:r>
          </a:p>
        </p:txBody>
      </p:sp>
      <p:sp>
        <p:nvSpPr>
          <p:cNvPr id="543" name="Shape 543"/>
          <p:cNvSpPr/>
          <p:nvPr/>
        </p:nvSpPr>
        <p:spPr>
          <a:xfrm>
            <a:off x="330750" y="1312275"/>
            <a:ext cx="8482500" cy="9552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 opaque HyTM+Invisible reads ⇒ Linear time and space complexity for slow-path transactions</a:t>
            </a:r>
          </a:p>
        </p:txBody>
      </p:sp>
      <p:sp>
        <p:nvSpPr>
          <p:cNvPr id="544" name="Shape 544"/>
          <p:cNvSpPr/>
          <p:nvPr/>
        </p:nvSpPr>
        <p:spPr>
          <a:xfrm>
            <a:off x="3478693" y="2388891"/>
            <a:ext cx="10944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Slow-path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19</a:t>
            </a:fld>
            <a:endParaRPr lang="en"/>
          </a:p>
        </p:txBody>
      </p:sp>
      <p:sp>
        <p:nvSpPr>
          <p:cNvPr id="550" name="Shape 550"/>
          <p:cNvSpPr/>
          <p:nvPr/>
        </p:nvSpPr>
        <p:spPr>
          <a:xfrm>
            <a:off x="766375" y="2257125"/>
            <a:ext cx="7726800" cy="34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51" name="Shape 551"/>
          <p:cNvCxnSpPr>
            <a:endCxn id="550" idx="1"/>
          </p:cNvCxnSpPr>
          <p:nvPr/>
        </p:nvCxnSpPr>
        <p:spPr>
          <a:xfrm flipH="1">
            <a:off x="766375" y="2057775"/>
            <a:ext cx="10500" cy="372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52" name="Shape 552"/>
          <p:cNvSpPr/>
          <p:nvPr/>
        </p:nvSpPr>
        <p:spPr>
          <a:xfrm>
            <a:off x="115474" y="1406775"/>
            <a:ext cx="1520100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/>
              <a:t>Sequential</a:t>
            </a:r>
          </a:p>
        </p:txBody>
      </p:sp>
      <p:sp>
        <p:nvSpPr>
          <p:cNvPr id="553" name="Shape 553"/>
          <p:cNvSpPr/>
          <p:nvPr/>
        </p:nvSpPr>
        <p:spPr>
          <a:xfrm>
            <a:off x="7075850" y="1406775"/>
            <a:ext cx="1700700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</a:t>
            </a:r>
          </a:p>
        </p:txBody>
      </p:sp>
      <p:cxnSp>
        <p:nvCxnSpPr>
          <p:cNvPr id="554" name="Shape 554"/>
          <p:cNvCxnSpPr/>
          <p:nvPr/>
        </p:nvCxnSpPr>
        <p:spPr>
          <a:xfrm>
            <a:off x="8168275" y="2057650"/>
            <a:ext cx="7500" cy="472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55" name="Shape 555"/>
          <p:cNvSpPr txBox="1"/>
          <p:nvPr/>
        </p:nvSpPr>
        <p:spPr>
          <a:xfrm>
            <a:off x="115475" y="2540575"/>
            <a:ext cx="1784700" cy="37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Minimal concurrency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7075850" y="2540575"/>
            <a:ext cx="1931700" cy="37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More concurrency</a:t>
            </a:r>
          </a:p>
        </p:txBody>
      </p:sp>
      <p:sp>
        <p:nvSpPr>
          <p:cNvPr id="557" name="Shape 557"/>
          <p:cNvSpPr/>
          <p:nvPr/>
        </p:nvSpPr>
        <p:spPr>
          <a:xfrm rot="5400000">
            <a:off x="678100" y="2885325"/>
            <a:ext cx="732600" cy="5694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558" name="Shape 558"/>
          <p:cNvSpPr txBox="1"/>
          <p:nvPr/>
        </p:nvSpPr>
        <p:spPr>
          <a:xfrm>
            <a:off x="100175" y="3583475"/>
            <a:ext cx="2079900" cy="116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O(1) fast-path instrumentation+O(1) slow-path reads</a:t>
            </a:r>
          </a:p>
        </p:txBody>
      </p:sp>
      <p:sp>
        <p:nvSpPr>
          <p:cNvPr id="559" name="Shape 559"/>
          <p:cNvSpPr txBox="1"/>
          <p:nvPr/>
        </p:nvSpPr>
        <p:spPr>
          <a:xfrm>
            <a:off x="6841100" y="3453250"/>
            <a:ext cx="2213700" cy="143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Ω(m) fast-path instrumentation + </a:t>
            </a:r>
            <a:r>
              <a:rPr lang="en" sz="1800" b="1">
                <a:solidFill>
                  <a:schemeClr val="dk1"/>
                </a:solidFill>
              </a:rPr>
              <a:t>Ω(m) slow-path steps per-read</a:t>
            </a:r>
          </a:p>
        </p:txBody>
      </p:sp>
      <p:sp>
        <p:nvSpPr>
          <p:cNvPr id="560" name="Shape 560"/>
          <p:cNvSpPr/>
          <p:nvPr/>
        </p:nvSpPr>
        <p:spPr>
          <a:xfrm rot="5400000">
            <a:off x="7629900" y="2878275"/>
            <a:ext cx="732600" cy="5835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561" name="Shape 5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Cost of concurrency in HyTM</a:t>
            </a:r>
          </a:p>
        </p:txBody>
      </p:sp>
      <p:sp>
        <p:nvSpPr>
          <p:cNvPr id="562" name="Shape 562"/>
          <p:cNvSpPr txBox="1"/>
          <p:nvPr/>
        </p:nvSpPr>
        <p:spPr>
          <a:xfrm>
            <a:off x="2236775" y="3208750"/>
            <a:ext cx="4181700" cy="1430400"/>
          </a:xfrm>
          <a:prstGeom prst="rect">
            <a:avLst/>
          </a:prstGeom>
          <a:solidFill>
            <a:srgbClr val="C9DAF8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buNone/>
            </a:pPr>
            <a:r>
              <a:rPr lang="en" sz="1800" b="1">
                <a:solidFill>
                  <a:schemeClr val="dk1"/>
                </a:solidFill>
              </a:rPr>
              <a:t>Fast-path transactions aborted by non-conflicting ones or linear fast-path instrumentation cost and linear slow-path steps</a:t>
            </a:r>
          </a:p>
          <a:p>
            <a:pPr lvl="0" rtl="0">
              <a:spcBef>
                <a:spcPts val="0"/>
              </a:spcBef>
              <a:buNone/>
            </a:pPr>
            <a:endParaRPr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Transactional Memory: a history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sp>
        <p:nvSpPr>
          <p:cNvPr id="49" name="Shape 49"/>
          <p:cNvSpPr/>
          <p:nvPr/>
        </p:nvSpPr>
        <p:spPr>
          <a:xfrm>
            <a:off x="766375" y="2257125"/>
            <a:ext cx="7726799" cy="34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>
            <a:endCxn id="49" idx="1"/>
          </p:cNvCxnSpPr>
          <p:nvPr/>
        </p:nvCxnSpPr>
        <p:spPr>
          <a:xfrm flipH="1">
            <a:off x="766375" y="2057775"/>
            <a:ext cx="10500" cy="372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1" name="Shape 51"/>
          <p:cNvSpPr/>
          <p:nvPr/>
        </p:nvSpPr>
        <p:spPr>
          <a:xfrm>
            <a:off x="115475" y="1406775"/>
            <a:ext cx="1878899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/>
              <a:t>Hardware TM</a:t>
            </a:r>
          </a:p>
        </p:txBody>
      </p:sp>
      <p:cxnSp>
        <p:nvCxnSpPr>
          <p:cNvPr id="52" name="Shape 52"/>
          <p:cNvCxnSpPr/>
          <p:nvPr/>
        </p:nvCxnSpPr>
        <p:spPr>
          <a:xfrm>
            <a:off x="4611662" y="2006237"/>
            <a:ext cx="7499" cy="4724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3" name="Shape 53"/>
          <p:cNvSpPr/>
          <p:nvPr/>
        </p:nvSpPr>
        <p:spPr>
          <a:xfrm>
            <a:off x="3697200" y="1394450"/>
            <a:ext cx="1878899" cy="5658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 Software TM</a:t>
            </a:r>
          </a:p>
        </p:txBody>
      </p:sp>
      <p:sp>
        <p:nvSpPr>
          <p:cNvPr id="54" name="Shape 54"/>
          <p:cNvSpPr/>
          <p:nvPr/>
        </p:nvSpPr>
        <p:spPr>
          <a:xfrm>
            <a:off x="7201825" y="1406775"/>
            <a:ext cx="1574700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Hybrid TM</a:t>
            </a:r>
          </a:p>
        </p:txBody>
      </p:sp>
      <p:cxnSp>
        <p:nvCxnSpPr>
          <p:cNvPr id="55" name="Shape 55"/>
          <p:cNvCxnSpPr/>
          <p:nvPr/>
        </p:nvCxnSpPr>
        <p:spPr>
          <a:xfrm>
            <a:off x="8168275" y="2057650"/>
            <a:ext cx="7499" cy="4724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 txBox="1"/>
          <p:nvPr/>
        </p:nvSpPr>
        <p:spPr>
          <a:xfrm>
            <a:off x="496475" y="2540575"/>
            <a:ext cx="953700" cy="53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1993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7914050" y="2540575"/>
            <a:ext cx="660600" cy="37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Today</a:t>
            </a:r>
          </a:p>
        </p:txBody>
      </p:sp>
      <p:sp>
        <p:nvSpPr>
          <p:cNvPr id="58" name="Shape 58"/>
          <p:cNvSpPr/>
          <p:nvPr/>
        </p:nvSpPr>
        <p:spPr>
          <a:xfrm>
            <a:off x="698209" y="3500619"/>
            <a:ext cx="7975200" cy="1386599"/>
          </a:xfrm>
          <a:prstGeom prst="wedgeRoundRectCallout">
            <a:avLst>
              <a:gd name="adj1" fmla="val -48379"/>
              <a:gd name="adj2" fmla="val -93702"/>
              <a:gd name="adj3" fmla="val 0"/>
            </a:avLst>
          </a:prstGeom>
          <a:solidFill>
            <a:srgbClr val="C9DAF8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 b="1"/>
              <a:t>Original proposal by </a:t>
            </a:r>
            <a:r>
              <a:rPr lang="en" sz="2000" b="1" u="sng"/>
              <a:t>Herlihy-Moss (‘93)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 b="1"/>
              <a:t>Exploit cache-coherence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➔"/>
            </a:pPr>
            <a:r>
              <a:rPr lang="en" sz="2000" b="1"/>
              <a:t>Optimistic synchronization: buffer speculative updates</a:t>
            </a:r>
          </a:p>
        </p:txBody>
      </p:sp>
      <p:sp>
        <p:nvSpPr>
          <p:cNvPr id="59" name="Shape 59"/>
          <p:cNvSpPr/>
          <p:nvPr/>
        </p:nvSpPr>
        <p:spPr>
          <a:xfrm>
            <a:off x="707900" y="3135650"/>
            <a:ext cx="7975200" cy="1878600"/>
          </a:xfrm>
          <a:prstGeom prst="wedgeRoundRectCallout">
            <a:avLst>
              <a:gd name="adj1" fmla="val -43"/>
              <a:gd name="adj2" fmla="val -61996"/>
              <a:gd name="adj3" fmla="val 0"/>
            </a:avLst>
          </a:prstGeom>
          <a:solidFill>
            <a:srgbClr val="C9DAF8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 b="1"/>
              <a:t>Software implementation by </a:t>
            </a:r>
            <a:r>
              <a:rPr lang="en" sz="2000" b="1" u="sng"/>
              <a:t>Shavit-Touitou (‘95)</a:t>
            </a:r>
            <a:r>
              <a:rPr lang="en" sz="2000" b="1"/>
              <a:t>: “static” transactions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 b="1" u="sng"/>
              <a:t>“Dynamic” STM by Herlihy et al. (‘03)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◆"/>
            </a:pPr>
            <a:r>
              <a:rPr lang="en" sz="2000" b="1"/>
              <a:t>Incremental validation cost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➔"/>
            </a:pPr>
            <a:r>
              <a:rPr lang="en" sz="2000" b="1" u="sng">
                <a:solidFill>
                  <a:schemeClr val="dk1"/>
                </a:solidFill>
              </a:rPr>
              <a:t>TL2 by Dice et al. (‘06)</a:t>
            </a:r>
            <a:r>
              <a:rPr lang="en" sz="2000" b="1">
                <a:solidFill>
                  <a:schemeClr val="dk1"/>
                </a:solidFill>
              </a:rPr>
              <a:t>, </a:t>
            </a:r>
            <a:r>
              <a:rPr lang="en" sz="2000" b="1" u="sng">
                <a:solidFill>
                  <a:schemeClr val="dk1"/>
                </a:solidFill>
              </a:rPr>
              <a:t>NOrec by Spear et al. (‘06)</a:t>
            </a:r>
            <a:r>
              <a:rPr lang="en" sz="2000" b="1">
                <a:solidFill>
                  <a:schemeClr val="dk1"/>
                </a:solidFill>
              </a:rPr>
              <a:t>,...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Char char="◆"/>
            </a:pPr>
            <a:r>
              <a:rPr lang="en" sz="2000" b="1">
                <a:solidFill>
                  <a:schemeClr val="dk1"/>
                </a:solidFill>
              </a:rPr>
              <a:t>Mitigate validation cost</a:t>
            </a:r>
          </a:p>
        </p:txBody>
      </p:sp>
      <p:sp>
        <p:nvSpPr>
          <p:cNvPr id="60" name="Shape 60"/>
          <p:cNvSpPr/>
          <p:nvPr/>
        </p:nvSpPr>
        <p:spPr>
          <a:xfrm>
            <a:off x="688109" y="3503425"/>
            <a:ext cx="7975200" cy="1386599"/>
          </a:xfrm>
          <a:prstGeom prst="wedgeRoundRectCallout">
            <a:avLst>
              <a:gd name="adj1" fmla="val 43214"/>
              <a:gd name="adj2" fmla="val -94798"/>
              <a:gd name="adj3" fmla="val 0"/>
            </a:avLst>
          </a:prstGeom>
          <a:solidFill>
            <a:srgbClr val="C9DAF8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 b="1"/>
              <a:t>HTM support: </a:t>
            </a:r>
            <a:r>
              <a:rPr lang="en" sz="2000" b="1" u="sng"/>
              <a:t>Intel Haswell</a:t>
            </a:r>
            <a:r>
              <a:rPr lang="en" sz="2000" b="1"/>
              <a:t>, </a:t>
            </a:r>
            <a:r>
              <a:rPr lang="en" sz="2000" b="1" u="sng"/>
              <a:t>IBM Power8</a:t>
            </a:r>
            <a:r>
              <a:rPr lang="en" sz="2000" b="1"/>
              <a:t>,..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◆"/>
            </a:pPr>
            <a:r>
              <a:rPr lang="en" sz="2000" b="1"/>
              <a:t>Different memory models and supported instructions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Char char="➔"/>
            </a:pPr>
            <a:r>
              <a:rPr lang="en" sz="2000" b="1"/>
              <a:t>Hardware limitations and “spurious” aborts</a:t>
            </a:r>
          </a:p>
          <a:p>
            <a:pPr marL="457200" lvl="0" indent="-355600" rtl="0">
              <a:spcBef>
                <a:spcPts val="0"/>
              </a:spcBef>
              <a:buSzPct val="100000"/>
              <a:buChar char="➔"/>
            </a:pPr>
            <a:r>
              <a:rPr lang="en" sz="2000" b="1"/>
              <a:t>Fallback to software transactions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230275" y="2616775"/>
            <a:ext cx="1082100" cy="47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1995-today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/>
          </a:p>
        </p:txBody>
      </p:sp>
      <p:sp>
        <p:nvSpPr>
          <p:cNvPr id="568" name="Shape 568"/>
          <p:cNvSpPr/>
          <p:nvPr/>
        </p:nvSpPr>
        <p:spPr>
          <a:xfrm>
            <a:off x="766375" y="2257125"/>
            <a:ext cx="7726800" cy="34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69" name="Shape 569"/>
          <p:cNvCxnSpPr>
            <a:endCxn id="568" idx="1"/>
          </p:cNvCxnSpPr>
          <p:nvPr/>
        </p:nvCxnSpPr>
        <p:spPr>
          <a:xfrm flipH="1">
            <a:off x="766375" y="2057775"/>
            <a:ext cx="10500" cy="372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70" name="Shape 570"/>
          <p:cNvSpPr/>
          <p:nvPr/>
        </p:nvSpPr>
        <p:spPr>
          <a:xfrm>
            <a:off x="115474" y="1406775"/>
            <a:ext cx="1520100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/>
              <a:t>Sequential</a:t>
            </a:r>
          </a:p>
        </p:txBody>
      </p:sp>
      <p:sp>
        <p:nvSpPr>
          <p:cNvPr id="571" name="Shape 571"/>
          <p:cNvSpPr/>
          <p:nvPr/>
        </p:nvSpPr>
        <p:spPr>
          <a:xfrm>
            <a:off x="7075850" y="1406775"/>
            <a:ext cx="1700700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Progressive</a:t>
            </a:r>
          </a:p>
        </p:txBody>
      </p:sp>
      <p:cxnSp>
        <p:nvCxnSpPr>
          <p:cNvPr id="572" name="Shape 572"/>
          <p:cNvCxnSpPr/>
          <p:nvPr/>
        </p:nvCxnSpPr>
        <p:spPr>
          <a:xfrm>
            <a:off x="8168275" y="2057650"/>
            <a:ext cx="7500" cy="472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73" name="Shape 573"/>
          <p:cNvSpPr txBox="1"/>
          <p:nvPr/>
        </p:nvSpPr>
        <p:spPr>
          <a:xfrm>
            <a:off x="115475" y="2540575"/>
            <a:ext cx="1784700" cy="37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Minimal concurrency</a:t>
            </a:r>
          </a:p>
        </p:txBody>
      </p:sp>
      <p:sp>
        <p:nvSpPr>
          <p:cNvPr id="574" name="Shape 574"/>
          <p:cNvSpPr txBox="1"/>
          <p:nvPr/>
        </p:nvSpPr>
        <p:spPr>
          <a:xfrm>
            <a:off x="7075850" y="2540575"/>
            <a:ext cx="1931700" cy="37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More concurrency</a:t>
            </a:r>
          </a:p>
        </p:txBody>
      </p:sp>
      <p:sp>
        <p:nvSpPr>
          <p:cNvPr id="575" name="Shape 575"/>
          <p:cNvSpPr/>
          <p:nvPr/>
        </p:nvSpPr>
        <p:spPr>
          <a:xfrm rot="5400000">
            <a:off x="678100" y="2885325"/>
            <a:ext cx="732600" cy="5694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576" name="Shape 576"/>
          <p:cNvSpPr txBox="1"/>
          <p:nvPr/>
        </p:nvSpPr>
        <p:spPr>
          <a:xfrm>
            <a:off x="100175" y="3583475"/>
            <a:ext cx="2079900" cy="116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O(1) fast-path instrumentation+O(1) slow-path reads</a:t>
            </a:r>
          </a:p>
        </p:txBody>
      </p:sp>
      <p:sp>
        <p:nvSpPr>
          <p:cNvPr id="577" name="Shape 577"/>
          <p:cNvSpPr txBox="1"/>
          <p:nvPr/>
        </p:nvSpPr>
        <p:spPr>
          <a:xfrm>
            <a:off x="6841100" y="3453250"/>
            <a:ext cx="2213700" cy="143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Ω(m) fast-path instrumentation + </a:t>
            </a:r>
            <a:r>
              <a:rPr lang="en" sz="1800" b="1">
                <a:solidFill>
                  <a:schemeClr val="dk1"/>
                </a:solidFill>
              </a:rPr>
              <a:t>Ω(m) slow-path steps per-read</a:t>
            </a:r>
          </a:p>
        </p:txBody>
      </p:sp>
      <p:sp>
        <p:nvSpPr>
          <p:cNvPr id="578" name="Shape 578"/>
          <p:cNvSpPr/>
          <p:nvPr/>
        </p:nvSpPr>
        <p:spPr>
          <a:xfrm rot="5400000">
            <a:off x="7629900" y="2878275"/>
            <a:ext cx="732600" cy="583500"/>
          </a:xfrm>
          <a:prstGeom prst="rightBrace">
            <a:avLst>
              <a:gd name="adj1" fmla="val 510307"/>
              <a:gd name="adj2" fmla="val 50000"/>
            </a:avLst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579" name="Shape 5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Cost of concurrency in HyTM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2236775" y="3208750"/>
            <a:ext cx="4181700" cy="1430400"/>
          </a:xfrm>
          <a:prstGeom prst="rect">
            <a:avLst/>
          </a:prstGeom>
          <a:solidFill>
            <a:srgbClr val="C9DAF8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>
                <a:solidFill>
                  <a:schemeClr val="dk1"/>
                </a:solidFill>
              </a:rPr>
              <a:t>Progressive STMs like </a:t>
            </a:r>
            <a:r>
              <a:rPr lang="en" sz="1800" b="1" u="sng">
                <a:solidFill>
                  <a:schemeClr val="dk1"/>
                </a:solidFill>
              </a:rPr>
              <a:t>TL2</a:t>
            </a:r>
            <a:r>
              <a:rPr lang="en" sz="1800" b="1">
                <a:solidFill>
                  <a:schemeClr val="dk1"/>
                </a:solidFill>
              </a:rPr>
              <a:t>  circumvent the cost of validation for better performance, but impossible in progressive HyTMs!</a:t>
            </a:r>
          </a:p>
          <a:p>
            <a:pPr lvl="0" algn="ctr" rtl="0">
              <a:spcBef>
                <a:spcPts val="0"/>
              </a:spcBef>
              <a:buNone/>
            </a:pPr>
            <a:endParaRPr sz="1800" b="1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>
            <a:spLocks noGrp="1"/>
          </p:cNvSpPr>
          <p:nvPr>
            <p:ph type="title"/>
          </p:nvPr>
        </p:nvSpPr>
        <p:spPr>
          <a:xfrm>
            <a:off x="457200" y="78224"/>
            <a:ext cx="8229600" cy="6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Cost of Concurrency in HyTM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21</a:t>
            </a:fld>
            <a:endParaRPr lang="en"/>
          </a:p>
        </p:txBody>
      </p:sp>
      <p:graphicFrame>
        <p:nvGraphicFramePr>
          <p:cNvPr id="587" name="Shape 587"/>
          <p:cNvGraphicFramePr/>
          <p:nvPr/>
        </p:nvGraphicFramePr>
        <p:xfrm>
          <a:off x="464450" y="628650"/>
          <a:ext cx="7803250" cy="4439330"/>
        </p:xfrm>
        <a:graphic>
          <a:graphicData uri="http://schemas.openxmlformats.org/drawingml/2006/table">
            <a:tbl>
              <a:tblPr>
                <a:noFill/>
                <a:tableStyleId>{93E52F6E-FE88-42F2-999F-71B0B54FD41D}</a:tableStyleId>
              </a:tblPr>
              <a:tblGrid>
                <a:gridCol w="1655675"/>
                <a:gridCol w="1465625"/>
                <a:gridCol w="1560650"/>
                <a:gridCol w="1560650"/>
                <a:gridCol w="1560650"/>
              </a:tblGrid>
              <a:tr h="3633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Algorithm 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Algorithm 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Transactional Lock Elision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Hybrid Norec</a:t>
                      </a:r>
                    </a:p>
                  </a:txBody>
                  <a:tcPr marL="91425" marR="91425" marT="91425" marB="91425"/>
                </a:tc>
              </a:tr>
              <a:tr h="751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Instrumentation in fast-path reads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per-read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constant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constant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constant</a:t>
                      </a:r>
                    </a:p>
                  </a:txBody>
                  <a:tcPr marL="91425" marR="91425" marT="91425" marB="91425"/>
                </a:tc>
              </a:tr>
              <a:tr h="751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Instrumentation in fast-path writes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per-write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per-write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constant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constant</a:t>
                      </a:r>
                    </a:p>
                  </a:txBody>
                  <a:tcPr marL="91425" marR="91425" marT="91425" marB="91425"/>
                </a:tc>
              </a:tr>
              <a:tr h="5573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Validation in slow-path reads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Ω(|Rset|)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Ω(|Rset|)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Ω(|Rset|) only if concurrency</a:t>
                      </a:r>
                    </a:p>
                  </a:txBody>
                  <a:tcPr marL="91425" marR="91425" marT="91425" marB="91425"/>
                </a:tc>
              </a:tr>
              <a:tr h="5573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h/w-s/w concurrency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prog for slow-path readers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zero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Not prog; small contention window</a:t>
                      </a:r>
                    </a:p>
                  </a:txBody>
                  <a:tcPr marL="91425" marR="91425" marT="91425" marB="91425"/>
                </a:tc>
              </a:tr>
              <a:tr h="751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Direct accesses inside fast-path?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yes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xfrm>
            <a:off x="457200" y="78214"/>
            <a:ext cx="8229600" cy="718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mtClean="0"/>
              <a:t>Experimental setup</a:t>
            </a:r>
            <a:endParaRPr lang="en"/>
          </a:p>
        </p:txBody>
      </p:sp>
      <p:sp>
        <p:nvSpPr>
          <p:cNvPr id="593" name="Shape 59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sp>
        <p:nvSpPr>
          <p:cNvPr id="594" name="Shape 594"/>
          <p:cNvSpPr txBox="1"/>
          <p:nvPr/>
        </p:nvSpPr>
        <p:spPr>
          <a:xfrm>
            <a:off x="997825" y="825700"/>
            <a:ext cx="7388700" cy="412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 b="1" dirty="0"/>
              <a:t>Large-scale 2-socket Intel E7-4830 v3 with 12 cores per socket and 2 hyperthreads (HTs) per core, for a total of 48 threads</a:t>
            </a:r>
          </a:p>
          <a:p>
            <a:pPr lvl="0" rtl="0">
              <a:spcBef>
                <a:spcPts val="0"/>
              </a:spcBef>
              <a:buNone/>
            </a:pPr>
            <a:endParaRPr sz="1800" b="1" dirty="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 b="1" dirty="0"/>
              <a:t>Each core has a private 32KB L1 cache and 256KB L2 cache (which is shared between HTs on a core)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 b="1" dirty="0"/>
              <a:t>All cores on a socket share a 30MB L3 cache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 b="1" dirty="0"/>
              <a:t>Non-uniform memory architecture (NUMA)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 b="1" dirty="0"/>
              <a:t>128GB of RAM, and runs Ubuntu 14.04 LTS.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b="1" dirty="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 b="1" dirty="0"/>
              <a:t>All code was compiled with the GNU C++ compiler (G++) 4.8.4 with build target x86_64-linux-gnu and compilation options </a:t>
            </a:r>
            <a:r>
              <a:rPr lang="en" sz="1800" b="1" i="1" dirty="0"/>
              <a:t>-std=c++0x -O3 -mx32</a:t>
            </a:r>
          </a:p>
          <a:p>
            <a:pPr lvl="0" rtl="0">
              <a:spcBef>
                <a:spcPts val="0"/>
              </a:spcBef>
              <a:buNone/>
            </a:pPr>
            <a:endParaRPr sz="1800" b="1" i="1"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/>
          </a:p>
          <a:p>
            <a:pPr lvl="0">
              <a:spcBef>
                <a:spcPts val="0"/>
              </a:spcBef>
              <a:buNone/>
            </a:pPr>
            <a:endParaRPr sz="1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>
            <a:spLocks noGrp="1"/>
          </p:cNvSpPr>
          <p:nvPr>
            <p:ph type="title"/>
          </p:nvPr>
        </p:nvSpPr>
        <p:spPr>
          <a:xfrm>
            <a:off x="457200" y="78214"/>
            <a:ext cx="8229600" cy="718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Experimental methodology</a:t>
            </a:r>
          </a:p>
        </p:txBody>
      </p:sp>
      <p:sp>
        <p:nvSpPr>
          <p:cNvPr id="600" name="Shape 60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23</a:t>
            </a:fld>
            <a:endParaRPr lang="en"/>
          </a:p>
        </p:txBody>
      </p:sp>
      <p:sp>
        <p:nvSpPr>
          <p:cNvPr id="601" name="Shape 601"/>
          <p:cNvSpPr txBox="1"/>
          <p:nvPr/>
        </p:nvSpPr>
        <p:spPr>
          <a:xfrm>
            <a:off x="997825" y="825700"/>
            <a:ext cx="7388700" cy="412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 b="1">
                <a:solidFill>
                  <a:schemeClr val="dk1"/>
                </a:solidFill>
              </a:rPr>
              <a:t>Six timed trials for several thread counts n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800" b="1" i="1">
                <a:solidFill>
                  <a:schemeClr val="dk1"/>
                </a:solidFill>
              </a:rPr>
              <a:t>Prefilling</a:t>
            </a:r>
            <a:r>
              <a:rPr lang="en" sz="1800" b="1">
                <a:solidFill>
                  <a:schemeClr val="dk1"/>
                </a:solidFill>
              </a:rPr>
              <a:t>: n concurrent threads perform 50% Insert and 50% Delete operations on keys drawn uniformly randomly from [0, 10</a:t>
            </a:r>
            <a:r>
              <a:rPr lang="en" sz="1800" b="1" baseline="30000">
                <a:solidFill>
                  <a:schemeClr val="dk1"/>
                </a:solidFill>
              </a:rPr>
              <a:t>5</a:t>
            </a:r>
            <a:r>
              <a:rPr lang="en" sz="1800" b="1">
                <a:solidFill>
                  <a:schemeClr val="dk1"/>
                </a:solidFill>
              </a:rPr>
              <a:t> ) until the size of the tree converges to a steady state (containing approximately 10</a:t>
            </a:r>
            <a:r>
              <a:rPr lang="en" sz="1800" b="1" baseline="30000">
                <a:solidFill>
                  <a:schemeClr val="dk1"/>
                </a:solidFill>
              </a:rPr>
              <a:t>5</a:t>
            </a:r>
            <a:r>
              <a:rPr lang="en" sz="1800" b="1">
                <a:solidFill>
                  <a:schemeClr val="dk1"/>
                </a:solidFill>
              </a:rPr>
              <a:t> /2 keys)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800" b="1" i="1">
                <a:solidFill>
                  <a:schemeClr val="dk1"/>
                </a:solidFill>
              </a:rPr>
              <a:t>Measuring</a:t>
            </a:r>
            <a:r>
              <a:rPr lang="en" sz="1800" b="1">
                <a:solidFill>
                  <a:schemeClr val="dk1"/>
                </a:solidFill>
              </a:rPr>
              <a:t>: Each thread performs (U/2)% Insert, (U/2)% Delete and (100 − U )% Search operations, on keys/values drawn uniformly from [0, 10</a:t>
            </a:r>
            <a:r>
              <a:rPr lang="en" sz="1800" b="1" baseline="30000">
                <a:solidFill>
                  <a:schemeClr val="dk1"/>
                </a:solidFill>
              </a:rPr>
              <a:t>5</a:t>
            </a:r>
            <a:r>
              <a:rPr lang="en" sz="1800" b="1">
                <a:solidFill>
                  <a:schemeClr val="dk1"/>
                </a:solidFill>
              </a:rPr>
              <a:t> ); U=0,10,40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b="1" u="sng">
              <a:solidFill>
                <a:schemeClr val="dk1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 b="1">
                <a:solidFill>
                  <a:schemeClr val="dk1"/>
                </a:solidFill>
              </a:rPr>
              <a:t>Plots for Binary Search Tree (BST) microbenchmark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800" b="1">
                <a:solidFill>
                  <a:schemeClr val="dk1"/>
                </a:solidFill>
              </a:rPr>
              <a:t>With (without) one (any) thread performing </a:t>
            </a:r>
            <a:r>
              <a:rPr lang="en" sz="1800" b="1" u="sng">
                <a:solidFill>
                  <a:schemeClr val="dk1"/>
                </a:solidFill>
              </a:rPr>
              <a:t>RangeIncrement</a:t>
            </a:r>
            <a:r>
              <a:rPr lang="en" sz="1800" b="1">
                <a:solidFill>
                  <a:schemeClr val="dk1"/>
                </a:solidFill>
              </a:rPr>
              <a:t> operations</a:t>
            </a:r>
          </a:p>
          <a:p>
            <a:pPr marL="1371600" lvl="2" indent="-342900" rtl="0">
              <a:spcBef>
                <a:spcPts val="0"/>
              </a:spcBef>
              <a:buClr>
                <a:schemeClr val="dk1"/>
              </a:buClr>
              <a:buSzPct val="100000"/>
              <a:buChar char="■"/>
            </a:pPr>
            <a:r>
              <a:rPr lang="en" sz="1800" b="1">
                <a:solidFill>
                  <a:schemeClr val="dk1"/>
                </a:solidFill>
              </a:rPr>
              <a:t>Capacity aborts on fast-path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>
            <a:spLocks noGrp="1"/>
          </p:cNvSpPr>
          <p:nvPr>
            <p:ph type="title"/>
          </p:nvPr>
        </p:nvSpPr>
        <p:spPr>
          <a:xfrm>
            <a:off x="457200" y="78214"/>
            <a:ext cx="8229600" cy="718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Cost of Concurrency in HyTM</a:t>
            </a:r>
          </a:p>
        </p:txBody>
      </p:sp>
      <p:sp>
        <p:nvSpPr>
          <p:cNvPr id="607" name="Shape 60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24</a:t>
            </a:fld>
            <a:endParaRPr lang="en"/>
          </a:p>
        </p:txBody>
      </p:sp>
      <p:pic>
        <p:nvPicPr>
          <p:cNvPr id="608" name="Shape 608" descr="0i0d100000k-nrq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25" y="1658096"/>
            <a:ext cx="4264474" cy="3244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Shape 609" descr="0i0d100000k-nrq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4700" y="1649225"/>
            <a:ext cx="4256901" cy="324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Shape 610" descr="dsbench_legen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25" y="1225540"/>
            <a:ext cx="8673774" cy="363650"/>
          </a:xfrm>
          <a:prstGeom prst="rect">
            <a:avLst/>
          </a:prstGeom>
          <a:noFill/>
          <a:ln>
            <a:noFill/>
          </a:ln>
        </p:spPr>
      </p:pic>
      <p:sp>
        <p:nvSpPr>
          <p:cNvPr id="611" name="Shape 611"/>
          <p:cNvSpPr/>
          <p:nvPr/>
        </p:nvSpPr>
        <p:spPr>
          <a:xfrm>
            <a:off x="2886525" y="789525"/>
            <a:ext cx="3587400" cy="393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0% updates: #threads vs. ops/microsec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title"/>
          </p:nvPr>
        </p:nvSpPr>
        <p:spPr>
          <a:xfrm>
            <a:off x="457200" y="78214"/>
            <a:ext cx="8229600" cy="718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Cost of Concurrency in HyTM</a:t>
            </a:r>
          </a:p>
        </p:txBody>
      </p:sp>
      <p:sp>
        <p:nvSpPr>
          <p:cNvPr id="617" name="Shape 6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25</a:t>
            </a:fld>
            <a:endParaRPr lang="en"/>
          </a:p>
        </p:txBody>
      </p:sp>
      <p:pic>
        <p:nvPicPr>
          <p:cNvPr id="618" name="Shape 618" descr="dsbench_legen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25" y="1225540"/>
            <a:ext cx="8673774" cy="36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Shape 619" descr="5i5d100000k-nrq0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25" y="1658450"/>
            <a:ext cx="4291124" cy="324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Shape 620" descr="5i5d100000k-nrq1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51500" y="1651475"/>
            <a:ext cx="4240101" cy="3244974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Shape 621"/>
          <p:cNvSpPr/>
          <p:nvPr/>
        </p:nvSpPr>
        <p:spPr>
          <a:xfrm>
            <a:off x="2803375" y="789525"/>
            <a:ext cx="3670500" cy="393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10% updates: #threads vs. ops/microsec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 txBox="1">
            <a:spLocks noGrp="1"/>
          </p:cNvSpPr>
          <p:nvPr>
            <p:ph type="title"/>
          </p:nvPr>
        </p:nvSpPr>
        <p:spPr>
          <a:xfrm>
            <a:off x="457200" y="78214"/>
            <a:ext cx="8229600" cy="718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Cost of Concurrency in HyTM</a:t>
            </a:r>
          </a:p>
        </p:txBody>
      </p:sp>
      <p:sp>
        <p:nvSpPr>
          <p:cNvPr id="627" name="Shape 6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26</a:t>
            </a:fld>
            <a:endParaRPr lang="en"/>
          </a:p>
        </p:txBody>
      </p:sp>
      <p:pic>
        <p:nvPicPr>
          <p:cNvPr id="628" name="Shape 628" descr="dsbench_legen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25" y="1225540"/>
            <a:ext cx="8673774" cy="36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Shape 629" descr="20i20d100000k-nrq0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6225" y="1646575"/>
            <a:ext cx="4278375" cy="324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Shape 630" descr="20i20d100000k-nrq1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63374" y="1646575"/>
            <a:ext cx="4228224" cy="3247474"/>
          </a:xfrm>
          <a:prstGeom prst="rect">
            <a:avLst/>
          </a:prstGeom>
          <a:noFill/>
          <a:ln>
            <a:noFill/>
          </a:ln>
        </p:spPr>
      </p:pic>
      <p:sp>
        <p:nvSpPr>
          <p:cNvPr id="631" name="Shape 631"/>
          <p:cNvSpPr txBox="1"/>
          <p:nvPr/>
        </p:nvSpPr>
        <p:spPr>
          <a:xfrm>
            <a:off x="1884250" y="1578700"/>
            <a:ext cx="6089400" cy="262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/>
              <a:t>Read-only workloads: costs purely down to fast-path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 b="1"/>
              <a:t>Algorithm 1 overhead due to linear instrumentation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600" b="1"/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/>
              <a:t>Update workloads with </a:t>
            </a:r>
            <a:r>
              <a:rPr lang="en" sz="1600" b="1" u="sng"/>
              <a:t>RangeIncrement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 b="1">
                <a:solidFill>
                  <a:schemeClr val="dk1"/>
                </a:solidFill>
              </a:rPr>
              <a:t>TLE suffers due to global lock bottleneck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 b="1"/>
              <a:t>NUMA effects on update heavy workloads</a:t>
            </a:r>
          </a:p>
          <a:p>
            <a:pPr marL="1371600" lvl="2" indent="-330200" rtl="0">
              <a:spcBef>
                <a:spcPts val="0"/>
              </a:spcBef>
              <a:buSzPct val="100000"/>
              <a:buChar char="■"/>
            </a:pPr>
            <a:r>
              <a:rPr lang="en" sz="1600" b="1"/>
              <a:t>From thread counts &gt; 24</a:t>
            </a:r>
          </a:p>
          <a:p>
            <a:pPr marL="1371600" lvl="2" indent="-330200" rtl="0">
              <a:spcBef>
                <a:spcPts val="0"/>
              </a:spcBef>
              <a:buSzPct val="100000"/>
              <a:buChar char="■"/>
            </a:pPr>
            <a:r>
              <a:rPr lang="en" sz="1600" b="1"/>
              <a:t>Hybrid noREC performs poorly to Algorithm 2 for same reasons as TLE</a:t>
            </a:r>
          </a:p>
          <a:p>
            <a:pPr marL="457200" lvl="0" indent="0">
              <a:spcBef>
                <a:spcPts val="0"/>
              </a:spcBef>
              <a:buNone/>
            </a:pPr>
            <a:endParaRPr sz="1600" b="1"/>
          </a:p>
        </p:txBody>
      </p:sp>
      <p:sp>
        <p:nvSpPr>
          <p:cNvPr id="632" name="Shape 632"/>
          <p:cNvSpPr/>
          <p:nvPr/>
        </p:nvSpPr>
        <p:spPr>
          <a:xfrm>
            <a:off x="2815275" y="774575"/>
            <a:ext cx="3633000" cy="393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40% updates: #threads vs. ops/microsec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Circumventing the impossibilities?</a:t>
            </a:r>
          </a:p>
        </p:txBody>
      </p:sp>
      <p:sp>
        <p:nvSpPr>
          <p:cNvPr id="638" name="Shape 6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27</a:t>
            </a:fld>
            <a:endParaRPr lang="en"/>
          </a:p>
        </p:txBody>
      </p:sp>
      <p:sp>
        <p:nvSpPr>
          <p:cNvPr id="639" name="Shape 639"/>
          <p:cNvSpPr txBox="1">
            <a:spLocks noGrp="1"/>
          </p:cNvSpPr>
          <p:nvPr>
            <p:ph type="body" idx="4294967295"/>
          </p:nvPr>
        </p:nvSpPr>
        <p:spPr>
          <a:xfrm>
            <a:off x="457200" y="1148350"/>
            <a:ext cx="8229600" cy="387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Middle-path approach? </a:t>
            </a:r>
            <a:r>
              <a:rPr lang="en" sz="1800" u="sng">
                <a:solidFill>
                  <a:schemeClr val="dk1"/>
                </a:solidFill>
              </a:rPr>
              <a:t>Ongoing work</a:t>
            </a:r>
          </a:p>
          <a:p>
            <a:pPr marL="742950" marR="0" lvl="1" indent="-133350" algn="l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Almost uninstrumented “fast” fast-path</a:t>
            </a:r>
          </a:p>
          <a:p>
            <a:pPr marL="1143000" marR="0" lvl="2" indent="-76200" algn="l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No concurrency with slow-path</a:t>
            </a:r>
          </a:p>
          <a:p>
            <a:pPr marL="1143000" marR="0" lvl="2" indent="-76200" algn="l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Concurrent with middle-path</a:t>
            </a:r>
          </a:p>
          <a:p>
            <a:pPr marL="342900" lvl="0" indent="-3429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Ongoing experiments on Intel Haswell and IBM Power8 (</a:t>
            </a:r>
            <a:r>
              <a:rPr lang="en" sz="1400">
                <a:solidFill>
                  <a:schemeClr val="dk1"/>
                </a:solidFill>
              </a:rPr>
              <a:t>STAMP and data structure microbenchmarks</a:t>
            </a:r>
            <a:r>
              <a:rPr lang="en">
                <a:solidFill>
                  <a:schemeClr val="dk1"/>
                </a:solidFill>
              </a:rPr>
              <a:t>)</a:t>
            </a:r>
          </a:p>
          <a:p>
            <a:pPr marL="742950" lvl="1" indent="-13335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Completely different memory models</a:t>
            </a:r>
          </a:p>
          <a:p>
            <a:pPr marL="1143000" lvl="2" indent="-76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Power8 allows “direct” accesses inside hardware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 txBox="1">
            <a:spLocks noGrp="1"/>
          </p:cNvSpPr>
          <p:nvPr>
            <p:ph type="title"/>
          </p:nvPr>
        </p:nvSpPr>
        <p:spPr>
          <a:xfrm>
            <a:off x="457200" y="217850"/>
            <a:ext cx="85944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Transactional memory is here to stay?</a:t>
            </a:r>
          </a:p>
        </p:txBody>
      </p:sp>
      <p:sp>
        <p:nvSpPr>
          <p:cNvPr id="645" name="Shape 6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28</a:t>
            </a:fld>
            <a:endParaRPr lang="en"/>
          </a:p>
        </p:txBody>
      </p:sp>
      <p:sp>
        <p:nvSpPr>
          <p:cNvPr id="646" name="Shape 646"/>
          <p:cNvSpPr txBox="1">
            <a:spLocks noGrp="1"/>
          </p:cNvSpPr>
          <p:nvPr>
            <p:ph type="body" idx="4294967295"/>
          </p:nvPr>
        </p:nvSpPr>
        <p:spPr>
          <a:xfrm>
            <a:off x="457200" y="1148350"/>
            <a:ext cx="8229600" cy="39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HyTM: an efficient “universal construction”?</a:t>
            </a:r>
          </a:p>
          <a:p>
            <a:pPr marL="742950" marR="0" lvl="1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dirty="0">
                <a:solidFill>
                  <a:schemeClr val="dk1"/>
                </a:solidFill>
              </a:rPr>
              <a:t>Start with a “base” HyTM with minimal instrumentation overhead, maximal concurrency and little global metadata bottleneck</a:t>
            </a:r>
          </a:p>
          <a:p>
            <a:pPr marL="742950" marR="0" lvl="1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dirty="0">
                <a:solidFill>
                  <a:schemeClr val="dk1"/>
                </a:solidFill>
              </a:rPr>
              <a:t>Dynamic implementation choices depending on workloads</a:t>
            </a:r>
          </a:p>
          <a:p>
            <a:pPr marL="1143000" marR="0" lvl="2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dirty="0">
                <a:solidFill>
                  <a:schemeClr val="dk1"/>
                </a:solidFill>
              </a:rPr>
              <a:t>Multi-path approach</a:t>
            </a:r>
          </a:p>
          <a:p>
            <a:pPr marL="742950" marR="0" lvl="1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dirty="0">
                <a:solidFill>
                  <a:schemeClr val="dk1"/>
                </a:solidFill>
              </a:rPr>
              <a:t>Formal methods and verification techniques</a:t>
            </a:r>
          </a:p>
          <a:p>
            <a:pPr marL="742950" marR="0" lvl="1" indent="-274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 dirty="0">
                <a:solidFill>
                  <a:schemeClr val="dk1"/>
                </a:solidFill>
              </a:rPr>
              <a:t>Impact of cache hierarchy, cache-size and memory model on HyTM performance</a:t>
            </a:r>
          </a:p>
          <a:p>
            <a:pPr marR="0" lvl="0" algn="l" rtl="0">
              <a:spcBef>
                <a:spcPts val="480"/>
              </a:spcBef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Transactional Memory: a history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sp>
        <p:nvSpPr>
          <p:cNvPr id="68" name="Shape 68"/>
          <p:cNvSpPr/>
          <p:nvPr/>
        </p:nvSpPr>
        <p:spPr>
          <a:xfrm>
            <a:off x="766375" y="2257125"/>
            <a:ext cx="7726799" cy="34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9" name="Shape 69"/>
          <p:cNvCxnSpPr>
            <a:endCxn id="68" idx="1"/>
          </p:cNvCxnSpPr>
          <p:nvPr/>
        </p:nvCxnSpPr>
        <p:spPr>
          <a:xfrm flipH="1">
            <a:off x="766375" y="2057775"/>
            <a:ext cx="10500" cy="372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0" name="Shape 70"/>
          <p:cNvSpPr/>
          <p:nvPr/>
        </p:nvSpPr>
        <p:spPr>
          <a:xfrm>
            <a:off x="115475" y="1406775"/>
            <a:ext cx="1878899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/>
              <a:t>Hardware TM</a:t>
            </a:r>
          </a:p>
        </p:txBody>
      </p:sp>
      <p:sp>
        <p:nvSpPr>
          <p:cNvPr id="71" name="Shape 71"/>
          <p:cNvSpPr/>
          <p:nvPr/>
        </p:nvSpPr>
        <p:spPr>
          <a:xfrm>
            <a:off x="7201825" y="1406775"/>
            <a:ext cx="1574700" cy="5316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Hybrid TM</a:t>
            </a:r>
          </a:p>
        </p:txBody>
      </p:sp>
      <p:cxnSp>
        <p:nvCxnSpPr>
          <p:cNvPr id="72" name="Shape 72"/>
          <p:cNvCxnSpPr/>
          <p:nvPr/>
        </p:nvCxnSpPr>
        <p:spPr>
          <a:xfrm>
            <a:off x="8168275" y="2057650"/>
            <a:ext cx="7499" cy="4724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3" name="Shape 73"/>
          <p:cNvSpPr txBox="1"/>
          <p:nvPr/>
        </p:nvSpPr>
        <p:spPr>
          <a:xfrm>
            <a:off x="496475" y="2540575"/>
            <a:ext cx="953700" cy="53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1993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7914050" y="2540575"/>
            <a:ext cx="660600" cy="37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Today</a:t>
            </a:r>
          </a:p>
        </p:txBody>
      </p:sp>
      <p:sp>
        <p:nvSpPr>
          <p:cNvPr id="75" name="Shape 75"/>
          <p:cNvSpPr/>
          <p:nvPr/>
        </p:nvSpPr>
        <p:spPr>
          <a:xfrm>
            <a:off x="7105375" y="1253900"/>
            <a:ext cx="1763999" cy="80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942475" y="3064152"/>
            <a:ext cx="7422300" cy="1942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666666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1144600" y="3132602"/>
            <a:ext cx="7023600" cy="1783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/>
              <a:t>Cost of Concurrency in Hybrid TMs?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247081" y="2616775"/>
            <a:ext cx="1082100" cy="47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/>
              <a:t>1995-today</a:t>
            </a:r>
          </a:p>
        </p:txBody>
      </p:sp>
      <p:sp>
        <p:nvSpPr>
          <p:cNvPr id="79" name="Shape 79"/>
          <p:cNvSpPr/>
          <p:nvPr/>
        </p:nvSpPr>
        <p:spPr>
          <a:xfrm>
            <a:off x="3697200" y="1394450"/>
            <a:ext cx="1878899" cy="5658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 Software TM</a:t>
            </a:r>
          </a:p>
        </p:txBody>
      </p:sp>
      <p:cxnSp>
        <p:nvCxnSpPr>
          <p:cNvPr id="80" name="Shape 80"/>
          <p:cNvCxnSpPr/>
          <p:nvPr/>
        </p:nvCxnSpPr>
        <p:spPr>
          <a:xfrm>
            <a:off x="4611662" y="2006237"/>
            <a:ext cx="7499" cy="4724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34500" y="186754"/>
            <a:ext cx="8687400" cy="82296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/>
              <a:t>Hybrid Transactional Memory (HyTM) Model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grpSp>
        <p:nvGrpSpPr>
          <p:cNvPr id="87" name="Shape 87"/>
          <p:cNvGrpSpPr/>
          <p:nvPr/>
        </p:nvGrpSpPr>
        <p:grpSpPr>
          <a:xfrm>
            <a:off x="1424725" y="1537246"/>
            <a:ext cx="3687600" cy="2921099"/>
            <a:chOff x="1500925" y="1128667"/>
            <a:chExt cx="3687600" cy="2921099"/>
          </a:xfrm>
        </p:grpSpPr>
        <p:grpSp>
          <p:nvGrpSpPr>
            <p:cNvPr id="88" name="Shape 88"/>
            <p:cNvGrpSpPr/>
            <p:nvPr/>
          </p:nvGrpSpPr>
          <p:grpSpPr>
            <a:xfrm>
              <a:off x="1500925" y="1128667"/>
              <a:ext cx="3687600" cy="2921099"/>
              <a:chOff x="2796325" y="1433467"/>
              <a:chExt cx="3687600" cy="2921099"/>
            </a:xfrm>
          </p:grpSpPr>
          <p:sp>
            <p:nvSpPr>
              <p:cNvPr id="89" name="Shape 89"/>
              <p:cNvSpPr/>
              <p:nvPr/>
            </p:nvSpPr>
            <p:spPr>
              <a:xfrm>
                <a:off x="3982250" y="1572429"/>
                <a:ext cx="1230899" cy="527699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r>
                  <a:rPr lang="en"/>
                  <a:t>Transactions</a:t>
                </a:r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2796325" y="1433467"/>
                <a:ext cx="3687600" cy="2921099"/>
              </a:xfrm>
              <a:prstGeom prst="rect">
                <a:avLst/>
              </a:prstGeom>
              <a:noFill/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3982275" y="2588901"/>
                <a:ext cx="1230899" cy="5895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Data items </a:t>
                </a:r>
              </a:p>
            </p:txBody>
          </p:sp>
          <p:cxnSp>
            <p:nvCxnSpPr>
              <p:cNvPr id="92" name="Shape 92"/>
              <p:cNvCxnSpPr/>
              <p:nvPr/>
            </p:nvCxnSpPr>
            <p:spPr>
              <a:xfrm rot="10800000">
                <a:off x="4234925" y="2120924"/>
                <a:ext cx="0" cy="4305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93" name="Shape 93"/>
              <p:cNvCxnSpPr/>
              <p:nvPr/>
            </p:nvCxnSpPr>
            <p:spPr>
              <a:xfrm>
                <a:off x="4975767" y="2130961"/>
                <a:ext cx="4500" cy="4626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cxnSp>
          <p:nvCxnSpPr>
            <p:cNvPr id="94" name="Shape 94"/>
            <p:cNvCxnSpPr/>
            <p:nvPr/>
          </p:nvCxnSpPr>
          <p:spPr>
            <a:xfrm rot="10800000">
              <a:off x="3001900" y="2860571"/>
              <a:ext cx="599" cy="435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95" name="Shape 95"/>
            <p:cNvCxnSpPr/>
            <p:nvPr/>
          </p:nvCxnSpPr>
          <p:spPr>
            <a:xfrm>
              <a:off x="3680367" y="2879750"/>
              <a:ext cx="4500" cy="427199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96" name="Shape 96"/>
            <p:cNvSpPr/>
            <p:nvPr/>
          </p:nvSpPr>
          <p:spPr>
            <a:xfrm>
              <a:off x="2686875" y="3350901"/>
              <a:ext cx="1230899" cy="5895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rgbClr val="666666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Base objects</a:t>
              </a:r>
            </a:p>
          </p:txBody>
        </p:sp>
      </p:grpSp>
      <p:sp>
        <p:nvSpPr>
          <p:cNvPr id="97" name="Shape 97"/>
          <p:cNvSpPr txBox="1"/>
          <p:nvPr/>
        </p:nvSpPr>
        <p:spPr>
          <a:xfrm>
            <a:off x="1000096" y="3301733"/>
            <a:ext cx="1543200" cy="33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HW primitives</a:t>
            </a:r>
          </a:p>
        </p:txBody>
      </p:sp>
      <p:sp>
        <p:nvSpPr>
          <p:cNvPr id="98" name="Shape 98"/>
          <p:cNvSpPr/>
          <p:nvPr/>
        </p:nvSpPr>
        <p:spPr>
          <a:xfrm>
            <a:off x="2370075" y="2265275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2370075" y="3324100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110175" y="2234929"/>
            <a:ext cx="2183700" cy="33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Transactional operations</a:t>
            </a:r>
          </a:p>
        </p:txBody>
      </p:sp>
      <p:sp>
        <p:nvSpPr>
          <p:cNvPr id="101" name="Shape 101"/>
          <p:cNvSpPr/>
          <p:nvPr/>
        </p:nvSpPr>
        <p:spPr>
          <a:xfrm>
            <a:off x="4249475" y="1687025"/>
            <a:ext cx="1812900" cy="451499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Fast-path </a:t>
            </a:r>
          </a:p>
        </p:txBody>
      </p:sp>
      <p:sp>
        <p:nvSpPr>
          <p:cNvPr id="102" name="Shape 102"/>
          <p:cNvSpPr/>
          <p:nvPr/>
        </p:nvSpPr>
        <p:spPr>
          <a:xfrm rot="10800000">
            <a:off x="3949116" y="1732072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03" name="Shape 103"/>
          <p:cNvGrpSpPr/>
          <p:nvPr/>
        </p:nvGrpSpPr>
        <p:grpSpPr>
          <a:xfrm>
            <a:off x="5445378" y="2411206"/>
            <a:ext cx="3469113" cy="1932808"/>
            <a:chOff x="5369300" y="905500"/>
            <a:chExt cx="3370689" cy="2155228"/>
          </a:xfrm>
        </p:grpSpPr>
        <p:sp>
          <p:nvSpPr>
            <p:cNvPr id="104" name="Shape 104"/>
            <p:cNvSpPr/>
            <p:nvPr/>
          </p:nvSpPr>
          <p:spPr>
            <a:xfrm>
              <a:off x="5721550" y="1569925"/>
              <a:ext cx="199500" cy="230999"/>
            </a:xfrm>
            <a:prstGeom prst="mathPlus">
              <a:avLst>
                <a:gd name="adj1" fmla="val 23520"/>
              </a:avLst>
            </a:prstGeom>
            <a:solidFill>
              <a:srgbClr val="00FF00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05" name="Shape 105"/>
            <p:cNvGrpSpPr/>
            <p:nvPr/>
          </p:nvGrpSpPr>
          <p:grpSpPr>
            <a:xfrm>
              <a:off x="5369300" y="905500"/>
              <a:ext cx="3370689" cy="2155228"/>
              <a:chOff x="5358800" y="1210759"/>
              <a:chExt cx="3370689" cy="2512799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5358800" y="1210759"/>
                <a:ext cx="3274799" cy="2512799"/>
              </a:xfrm>
              <a:prstGeom prst="wedgeRoundRectCallout">
                <a:avLst>
                  <a:gd name="adj1" fmla="val -47499"/>
                  <a:gd name="adj2" fmla="val -62251"/>
                  <a:gd name="adj3" fmla="val 0"/>
                </a:avLst>
              </a:prstGeom>
              <a:solidFill>
                <a:srgbClr val="CFE2F3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Clr>
                    <a:srgbClr val="000000"/>
                  </a:buClr>
                  <a:buFont typeface="Arial"/>
                  <a:buNone/>
                </a:pPr>
                <a:endParaRPr/>
              </a:p>
            </p:txBody>
          </p:sp>
          <p:sp>
            <p:nvSpPr>
              <p:cNvPr id="107" name="Shape 107"/>
              <p:cNvSpPr txBox="1"/>
              <p:nvPr/>
            </p:nvSpPr>
            <p:spPr>
              <a:xfrm>
                <a:off x="6147989" y="1634537"/>
                <a:ext cx="2581499" cy="980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 sz="1600" b="1"/>
                  <a:t>Executed in hardware</a:t>
                </a:r>
              </a:p>
              <a:p>
                <a:pPr lvl="0" rtl="0">
                  <a:spcBef>
                    <a:spcPts val="0"/>
                  </a:spcBef>
                  <a:buNone/>
                </a:pPr>
                <a:r>
                  <a:rPr lang="en" sz="1600" b="1"/>
                  <a:t>Exploit cache-coherence</a:t>
                </a:r>
              </a:p>
            </p:txBody>
          </p:sp>
          <p:sp>
            <p:nvSpPr>
              <p:cNvPr id="108" name="Shape 108"/>
              <p:cNvSpPr txBox="1"/>
              <p:nvPr/>
            </p:nvSpPr>
            <p:spPr>
              <a:xfrm>
                <a:off x="6177525" y="2566217"/>
                <a:ext cx="2328599" cy="7073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 sz="1600" b="1"/>
                  <a:t>Spurious aborts</a:t>
                </a:r>
              </a:p>
              <a:p>
                <a:pPr lvl="0" rtl="0">
                  <a:spcBef>
                    <a:spcPts val="0"/>
                  </a:spcBef>
                  <a:buNone/>
                </a:pPr>
                <a:r>
                  <a:rPr lang="en" sz="1600" b="1"/>
                  <a:t>Cache limitations</a:t>
                </a:r>
              </a:p>
            </p:txBody>
          </p:sp>
        </p:grpSp>
        <p:sp>
          <p:nvSpPr>
            <p:cNvPr id="109" name="Shape 109"/>
            <p:cNvSpPr/>
            <p:nvPr/>
          </p:nvSpPr>
          <p:spPr>
            <a:xfrm rot="10800000" flipH="1">
              <a:off x="5774053" y="2307500"/>
              <a:ext cx="199500" cy="47099"/>
            </a:xfrm>
            <a:prstGeom prst="mathMinus">
              <a:avLst>
                <a:gd name="adj1" fmla="val 23520"/>
              </a:avLst>
            </a:prstGeom>
            <a:solidFill>
              <a:srgbClr val="FF0000"/>
            </a:solidFill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5690075" y="1548332"/>
              <a:ext cx="325499" cy="230999"/>
            </a:xfrm>
            <a:prstGeom prst="mathPlus">
              <a:avLst>
                <a:gd name="adj1" fmla="val 23520"/>
              </a:avLst>
            </a:prstGeom>
            <a:solidFill>
              <a:srgbClr val="38761D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234500" y="186754"/>
            <a:ext cx="8687400" cy="82296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/>
              <a:t>Hybrid Transactional Memory (HyTM) Model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grpSp>
        <p:nvGrpSpPr>
          <p:cNvPr id="117" name="Shape 117"/>
          <p:cNvGrpSpPr/>
          <p:nvPr/>
        </p:nvGrpSpPr>
        <p:grpSpPr>
          <a:xfrm>
            <a:off x="1424725" y="1537246"/>
            <a:ext cx="3687600" cy="2921099"/>
            <a:chOff x="1500925" y="1128667"/>
            <a:chExt cx="3687600" cy="2921099"/>
          </a:xfrm>
        </p:grpSpPr>
        <p:grpSp>
          <p:nvGrpSpPr>
            <p:cNvPr id="118" name="Shape 118"/>
            <p:cNvGrpSpPr/>
            <p:nvPr/>
          </p:nvGrpSpPr>
          <p:grpSpPr>
            <a:xfrm>
              <a:off x="1500925" y="1128667"/>
              <a:ext cx="3687600" cy="2921099"/>
              <a:chOff x="2796325" y="1433467"/>
              <a:chExt cx="3687600" cy="2921099"/>
            </a:xfrm>
          </p:grpSpPr>
          <p:sp>
            <p:nvSpPr>
              <p:cNvPr id="119" name="Shape 119"/>
              <p:cNvSpPr/>
              <p:nvPr/>
            </p:nvSpPr>
            <p:spPr>
              <a:xfrm>
                <a:off x="3982250" y="1572429"/>
                <a:ext cx="1230899" cy="527699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r>
                  <a:rPr lang="en"/>
                  <a:t>Transactions</a:t>
                </a:r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2796325" y="1433467"/>
                <a:ext cx="3687600" cy="2921099"/>
              </a:xfrm>
              <a:prstGeom prst="rect">
                <a:avLst/>
              </a:prstGeom>
              <a:noFill/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3982275" y="2588901"/>
                <a:ext cx="1230899" cy="5895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Data items </a:t>
                </a:r>
              </a:p>
            </p:txBody>
          </p:sp>
          <p:cxnSp>
            <p:nvCxnSpPr>
              <p:cNvPr id="122" name="Shape 122"/>
              <p:cNvCxnSpPr/>
              <p:nvPr/>
            </p:nvCxnSpPr>
            <p:spPr>
              <a:xfrm rot="10800000">
                <a:off x="4234925" y="2120924"/>
                <a:ext cx="0" cy="4305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23" name="Shape 123"/>
              <p:cNvCxnSpPr/>
              <p:nvPr/>
            </p:nvCxnSpPr>
            <p:spPr>
              <a:xfrm>
                <a:off x="4975767" y="2130961"/>
                <a:ext cx="4500" cy="4626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cxnSp>
          <p:nvCxnSpPr>
            <p:cNvPr id="124" name="Shape 124"/>
            <p:cNvCxnSpPr/>
            <p:nvPr/>
          </p:nvCxnSpPr>
          <p:spPr>
            <a:xfrm rot="10800000">
              <a:off x="3001900" y="2860571"/>
              <a:ext cx="599" cy="435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25" name="Shape 125"/>
            <p:cNvCxnSpPr/>
            <p:nvPr/>
          </p:nvCxnSpPr>
          <p:spPr>
            <a:xfrm>
              <a:off x="3680367" y="2879750"/>
              <a:ext cx="4500" cy="427199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26" name="Shape 126"/>
            <p:cNvSpPr/>
            <p:nvPr/>
          </p:nvSpPr>
          <p:spPr>
            <a:xfrm>
              <a:off x="2686875" y="3350901"/>
              <a:ext cx="1230899" cy="5895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rgbClr val="666666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Base objects</a:t>
              </a:r>
            </a:p>
          </p:txBody>
        </p:sp>
      </p:grpSp>
      <p:sp>
        <p:nvSpPr>
          <p:cNvPr id="127" name="Shape 127"/>
          <p:cNvSpPr txBox="1"/>
          <p:nvPr/>
        </p:nvSpPr>
        <p:spPr>
          <a:xfrm>
            <a:off x="1000096" y="3301733"/>
            <a:ext cx="1543200" cy="33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HW primitives</a:t>
            </a:r>
          </a:p>
        </p:txBody>
      </p:sp>
      <p:sp>
        <p:nvSpPr>
          <p:cNvPr id="128" name="Shape 128"/>
          <p:cNvSpPr/>
          <p:nvPr/>
        </p:nvSpPr>
        <p:spPr>
          <a:xfrm>
            <a:off x="2370075" y="2265275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2370075" y="3324100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110175" y="2234929"/>
            <a:ext cx="2183700" cy="33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Transactional operations</a:t>
            </a:r>
          </a:p>
        </p:txBody>
      </p:sp>
      <p:sp>
        <p:nvSpPr>
          <p:cNvPr id="131" name="Shape 131"/>
          <p:cNvSpPr/>
          <p:nvPr/>
        </p:nvSpPr>
        <p:spPr>
          <a:xfrm>
            <a:off x="4249475" y="1687025"/>
            <a:ext cx="1812900" cy="451499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Slow-path </a:t>
            </a:r>
          </a:p>
        </p:txBody>
      </p:sp>
      <p:sp>
        <p:nvSpPr>
          <p:cNvPr id="132" name="Shape 132"/>
          <p:cNvSpPr/>
          <p:nvPr/>
        </p:nvSpPr>
        <p:spPr>
          <a:xfrm rot="10800000">
            <a:off x="3949116" y="1732072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33" name="Shape 133"/>
          <p:cNvGrpSpPr/>
          <p:nvPr/>
        </p:nvGrpSpPr>
        <p:grpSpPr>
          <a:xfrm>
            <a:off x="5445380" y="2411184"/>
            <a:ext cx="3469125" cy="2029147"/>
            <a:chOff x="5369300" y="905500"/>
            <a:chExt cx="3370701" cy="2155228"/>
          </a:xfrm>
        </p:grpSpPr>
        <p:sp>
          <p:nvSpPr>
            <p:cNvPr id="134" name="Shape 134"/>
            <p:cNvSpPr/>
            <p:nvPr/>
          </p:nvSpPr>
          <p:spPr>
            <a:xfrm>
              <a:off x="5721550" y="1569925"/>
              <a:ext cx="199500" cy="230999"/>
            </a:xfrm>
            <a:prstGeom prst="mathPlus">
              <a:avLst>
                <a:gd name="adj1" fmla="val 23520"/>
              </a:avLst>
            </a:prstGeom>
            <a:solidFill>
              <a:srgbClr val="00FF00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35" name="Shape 135"/>
            <p:cNvGrpSpPr/>
            <p:nvPr/>
          </p:nvGrpSpPr>
          <p:grpSpPr>
            <a:xfrm>
              <a:off x="5369300" y="905500"/>
              <a:ext cx="3370701" cy="2155228"/>
              <a:chOff x="5358800" y="1210759"/>
              <a:chExt cx="3370701" cy="2512799"/>
            </a:xfrm>
          </p:grpSpPr>
          <p:sp>
            <p:nvSpPr>
              <p:cNvPr id="136" name="Shape 136"/>
              <p:cNvSpPr/>
              <p:nvPr/>
            </p:nvSpPr>
            <p:spPr>
              <a:xfrm>
                <a:off x="5358800" y="1210759"/>
                <a:ext cx="3274799" cy="2512799"/>
              </a:xfrm>
              <a:prstGeom prst="wedgeRoundRectCallout">
                <a:avLst>
                  <a:gd name="adj1" fmla="val -47499"/>
                  <a:gd name="adj2" fmla="val -62251"/>
                  <a:gd name="adj3" fmla="val 0"/>
                </a:avLst>
              </a:prstGeom>
              <a:solidFill>
                <a:srgbClr val="CFE2F3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Clr>
                    <a:srgbClr val="000000"/>
                  </a:buClr>
                  <a:buFont typeface="Arial"/>
                  <a:buNone/>
                </a:pPr>
                <a:endParaRPr/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148001" y="1535479"/>
                <a:ext cx="2581499" cy="11480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 sz="1600" b="1"/>
                  <a:t>Executed in software</a:t>
                </a:r>
              </a:p>
              <a:p>
                <a:pPr lvl="0" rtl="0">
                  <a:spcBef>
                    <a:spcPts val="0"/>
                  </a:spcBef>
                  <a:buNone/>
                </a:pPr>
                <a:r>
                  <a:rPr lang="en" sz="1600" b="1"/>
                  <a:t>Reliable for large transactions</a:t>
                </a: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6177536" y="2566217"/>
                <a:ext cx="2328599" cy="84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 sz="1600" b="1"/>
                  <a:t>Slower execution time</a:t>
                </a:r>
              </a:p>
              <a:p>
                <a:pPr lvl="0" rtl="0">
                  <a:spcBef>
                    <a:spcPts val="0"/>
                  </a:spcBef>
                  <a:buNone/>
                </a:pPr>
                <a:r>
                  <a:rPr lang="en" sz="1600" b="1"/>
                  <a:t>Harder to verify</a:t>
                </a:r>
              </a:p>
            </p:txBody>
          </p:sp>
        </p:grpSp>
        <p:sp>
          <p:nvSpPr>
            <p:cNvPr id="139" name="Shape 139"/>
            <p:cNvSpPr/>
            <p:nvPr/>
          </p:nvSpPr>
          <p:spPr>
            <a:xfrm rot="10800000" flipH="1">
              <a:off x="5774053" y="2307500"/>
              <a:ext cx="199500" cy="47099"/>
            </a:xfrm>
            <a:prstGeom prst="mathMinus">
              <a:avLst>
                <a:gd name="adj1" fmla="val 23520"/>
              </a:avLst>
            </a:prstGeom>
            <a:solidFill>
              <a:srgbClr val="FF0000"/>
            </a:solidFill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5690075" y="1548332"/>
              <a:ext cx="325499" cy="230999"/>
            </a:xfrm>
            <a:prstGeom prst="mathPlus">
              <a:avLst>
                <a:gd name="adj1" fmla="val 23520"/>
              </a:avLst>
            </a:prstGeom>
            <a:solidFill>
              <a:srgbClr val="38761D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234500" y="186754"/>
            <a:ext cx="8687400" cy="82296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/>
              <a:t>Hybrid Transactional Memory (HyTM) Model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grpSp>
        <p:nvGrpSpPr>
          <p:cNvPr id="147" name="Shape 147"/>
          <p:cNvGrpSpPr/>
          <p:nvPr/>
        </p:nvGrpSpPr>
        <p:grpSpPr>
          <a:xfrm>
            <a:off x="1424725" y="1537246"/>
            <a:ext cx="3687600" cy="2921099"/>
            <a:chOff x="1500925" y="1128667"/>
            <a:chExt cx="3687600" cy="2921099"/>
          </a:xfrm>
        </p:grpSpPr>
        <p:grpSp>
          <p:nvGrpSpPr>
            <p:cNvPr id="148" name="Shape 148"/>
            <p:cNvGrpSpPr/>
            <p:nvPr/>
          </p:nvGrpSpPr>
          <p:grpSpPr>
            <a:xfrm>
              <a:off x="1500925" y="1128667"/>
              <a:ext cx="3687600" cy="2921099"/>
              <a:chOff x="2796325" y="1433467"/>
              <a:chExt cx="3687600" cy="2921099"/>
            </a:xfrm>
          </p:grpSpPr>
          <p:sp>
            <p:nvSpPr>
              <p:cNvPr id="149" name="Shape 149"/>
              <p:cNvSpPr/>
              <p:nvPr/>
            </p:nvSpPr>
            <p:spPr>
              <a:xfrm>
                <a:off x="3982250" y="1572429"/>
                <a:ext cx="1230899" cy="527699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r>
                  <a:rPr lang="en"/>
                  <a:t>Transactions</a:t>
                </a:r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2796325" y="1433467"/>
                <a:ext cx="3687600" cy="2921099"/>
              </a:xfrm>
              <a:prstGeom prst="rect">
                <a:avLst/>
              </a:prstGeom>
              <a:noFill/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3982275" y="2588901"/>
                <a:ext cx="1230899" cy="589500"/>
              </a:xfrm>
              <a:prstGeom prst="rect">
                <a:avLst/>
              </a:prstGeom>
              <a:solidFill>
                <a:schemeClr val="lt2"/>
              </a:solidFill>
              <a:ln w="19050" cap="flat" cmpd="sng">
                <a:solidFill>
                  <a:srgbClr val="666666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Data items </a:t>
                </a:r>
              </a:p>
            </p:txBody>
          </p:sp>
          <p:cxnSp>
            <p:nvCxnSpPr>
              <p:cNvPr id="152" name="Shape 152"/>
              <p:cNvCxnSpPr/>
              <p:nvPr/>
            </p:nvCxnSpPr>
            <p:spPr>
              <a:xfrm rot="10800000">
                <a:off x="4234925" y="2120924"/>
                <a:ext cx="0" cy="4305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53" name="Shape 153"/>
              <p:cNvCxnSpPr/>
              <p:nvPr/>
            </p:nvCxnSpPr>
            <p:spPr>
              <a:xfrm>
                <a:off x="4975767" y="2130961"/>
                <a:ext cx="4500" cy="4626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cxnSp>
          <p:nvCxnSpPr>
            <p:cNvPr id="154" name="Shape 154"/>
            <p:cNvCxnSpPr/>
            <p:nvPr/>
          </p:nvCxnSpPr>
          <p:spPr>
            <a:xfrm rot="10800000">
              <a:off x="3001900" y="2860571"/>
              <a:ext cx="599" cy="435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55" name="Shape 155"/>
            <p:cNvCxnSpPr/>
            <p:nvPr/>
          </p:nvCxnSpPr>
          <p:spPr>
            <a:xfrm>
              <a:off x="3680367" y="2879750"/>
              <a:ext cx="4500" cy="427199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56" name="Shape 156"/>
            <p:cNvSpPr/>
            <p:nvPr/>
          </p:nvSpPr>
          <p:spPr>
            <a:xfrm>
              <a:off x="2686875" y="3350901"/>
              <a:ext cx="1230899" cy="5895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rgbClr val="666666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Base objects</a:t>
              </a:r>
            </a:p>
          </p:txBody>
        </p:sp>
      </p:grpSp>
      <p:sp>
        <p:nvSpPr>
          <p:cNvPr id="157" name="Shape 157"/>
          <p:cNvSpPr txBox="1"/>
          <p:nvPr/>
        </p:nvSpPr>
        <p:spPr>
          <a:xfrm>
            <a:off x="1000096" y="3301733"/>
            <a:ext cx="1543200" cy="33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HW primitives</a:t>
            </a:r>
          </a:p>
        </p:txBody>
      </p:sp>
      <p:sp>
        <p:nvSpPr>
          <p:cNvPr id="158" name="Shape 158"/>
          <p:cNvSpPr/>
          <p:nvPr/>
        </p:nvSpPr>
        <p:spPr>
          <a:xfrm>
            <a:off x="2370075" y="2265275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2370075" y="3324100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 txBox="1"/>
          <p:nvPr/>
        </p:nvSpPr>
        <p:spPr>
          <a:xfrm>
            <a:off x="110175" y="2234929"/>
            <a:ext cx="2183700" cy="33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Transactional operations</a:t>
            </a:r>
          </a:p>
        </p:txBody>
      </p:sp>
      <p:sp>
        <p:nvSpPr>
          <p:cNvPr id="161" name="Shape 161"/>
          <p:cNvSpPr/>
          <p:nvPr/>
        </p:nvSpPr>
        <p:spPr>
          <a:xfrm>
            <a:off x="4249475" y="4125425"/>
            <a:ext cx="2691599" cy="451499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Cached access </a:t>
            </a:r>
          </a:p>
        </p:txBody>
      </p:sp>
      <p:sp>
        <p:nvSpPr>
          <p:cNvPr id="162" name="Shape 162"/>
          <p:cNvSpPr/>
          <p:nvPr/>
        </p:nvSpPr>
        <p:spPr>
          <a:xfrm rot="10800000">
            <a:off x="3949116" y="3789472"/>
            <a:ext cx="190500" cy="451499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4249475" y="3592025"/>
            <a:ext cx="2691599" cy="451499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Direct access </a:t>
            </a:r>
          </a:p>
        </p:txBody>
      </p:sp>
      <p:sp>
        <p:nvSpPr>
          <p:cNvPr id="164" name="Shape 164"/>
          <p:cNvSpPr/>
          <p:nvPr/>
        </p:nvSpPr>
        <p:spPr>
          <a:xfrm>
            <a:off x="5327675" y="2252625"/>
            <a:ext cx="3518100" cy="11235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Char char="➢"/>
            </a:pPr>
            <a:r>
              <a:rPr lang="en" sz="1600" b="1"/>
              <a:t>For slow-path transactions</a:t>
            </a:r>
          </a:p>
          <a:p>
            <a:pPr marL="457200" lvl="0" indent="-330200">
              <a:spcBef>
                <a:spcPts val="0"/>
              </a:spcBef>
              <a:buSzPct val="100000"/>
              <a:buChar char="➢"/>
            </a:pPr>
            <a:r>
              <a:rPr lang="en" sz="1600" b="1"/>
              <a:t>Operate directly on memory state</a:t>
            </a:r>
          </a:p>
        </p:txBody>
      </p:sp>
      <p:sp>
        <p:nvSpPr>
          <p:cNvPr id="165" name="Shape 165"/>
          <p:cNvSpPr/>
          <p:nvPr/>
        </p:nvSpPr>
        <p:spPr>
          <a:xfrm>
            <a:off x="5306875" y="1537250"/>
            <a:ext cx="3687600" cy="1808400"/>
          </a:xfrm>
          <a:prstGeom prst="wedgeRoundRectCallout">
            <a:avLst>
              <a:gd name="adj1" fmla="val 20"/>
              <a:gd name="adj2" fmla="val 113100"/>
              <a:gd name="adj3" fmla="val 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Char char="➢"/>
            </a:pPr>
            <a:r>
              <a:rPr lang="en" sz="1600" b="1"/>
              <a:t>For fast-path transactions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➢"/>
            </a:pPr>
            <a:r>
              <a:rPr lang="en" sz="1600" b="1"/>
              <a:t>Operate on “cached” memory state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 b="1"/>
              <a:t>Direct on Power8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➢"/>
            </a:pPr>
            <a:r>
              <a:rPr lang="en" sz="1600" b="1"/>
              <a:t>Maintain TRACKING SET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 b="1"/>
              <a:t>Shared/exclusive mode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 b="1"/>
              <a:t>Capacity limit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234500" y="186754"/>
            <a:ext cx="8687400" cy="82296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/>
              <a:t>Hybrid Transactional Memory (HyTM) Model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  <p:sp>
        <p:nvSpPr>
          <p:cNvPr id="172" name="Shape 172"/>
          <p:cNvSpPr/>
          <p:nvPr/>
        </p:nvSpPr>
        <p:spPr>
          <a:xfrm>
            <a:off x="968025" y="1258375"/>
            <a:ext cx="7037700" cy="7743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Tracking set aborts in fast-path transactions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000" b="1"/>
              <a:t>Automatic contention detection for cached accesses</a:t>
            </a:r>
          </a:p>
        </p:txBody>
      </p:sp>
      <p:grpSp>
        <p:nvGrpSpPr>
          <p:cNvPr id="173" name="Shape 173"/>
          <p:cNvGrpSpPr/>
          <p:nvPr/>
        </p:nvGrpSpPr>
        <p:grpSpPr>
          <a:xfrm>
            <a:off x="183221" y="2218900"/>
            <a:ext cx="3910553" cy="1138824"/>
            <a:chOff x="183221" y="2218900"/>
            <a:chExt cx="3910553" cy="1138824"/>
          </a:xfrm>
        </p:grpSpPr>
        <p:cxnSp>
          <p:nvCxnSpPr>
            <p:cNvPr id="174" name="Shape 174"/>
            <p:cNvCxnSpPr/>
            <p:nvPr/>
          </p:nvCxnSpPr>
          <p:spPr>
            <a:xfrm rot="10800000" flipH="1">
              <a:off x="1766375" y="3278999"/>
              <a:ext cx="2130299" cy="171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175" name="Shape 175"/>
            <p:cNvSpPr txBox="1"/>
            <p:nvPr/>
          </p:nvSpPr>
          <p:spPr>
            <a:xfrm>
              <a:off x="1163775" y="2972779"/>
              <a:ext cx="6873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T2</a:t>
              </a:r>
            </a:p>
          </p:txBody>
        </p:sp>
        <p:sp>
          <p:nvSpPr>
            <p:cNvPr id="176" name="Shape 176"/>
            <p:cNvSpPr/>
            <p:nvPr/>
          </p:nvSpPr>
          <p:spPr>
            <a:xfrm>
              <a:off x="1728112" y="3238894"/>
              <a:ext cx="94500" cy="86399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83221" y="2906225"/>
              <a:ext cx="998100" cy="451499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Fast-path 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1963475" y="2218900"/>
              <a:ext cx="2130299" cy="833999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WRITE  to base object B (EXCLUSIVE mode) </a:t>
              </a:r>
            </a:p>
          </p:txBody>
        </p:sp>
      </p:grpSp>
      <p:grpSp>
        <p:nvGrpSpPr>
          <p:cNvPr id="179" name="Shape 179"/>
          <p:cNvGrpSpPr/>
          <p:nvPr/>
        </p:nvGrpSpPr>
        <p:grpSpPr>
          <a:xfrm>
            <a:off x="713000" y="3592025"/>
            <a:ext cx="3822499" cy="1095275"/>
            <a:chOff x="713000" y="3592025"/>
            <a:chExt cx="3822499" cy="1095275"/>
          </a:xfrm>
        </p:grpSpPr>
        <p:cxnSp>
          <p:nvCxnSpPr>
            <p:cNvPr id="180" name="Shape 180"/>
            <p:cNvCxnSpPr/>
            <p:nvPr/>
          </p:nvCxnSpPr>
          <p:spPr>
            <a:xfrm rot="10800000" flipH="1">
              <a:off x="2748995" y="3857798"/>
              <a:ext cx="998100" cy="129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181" name="Shape 181"/>
            <p:cNvSpPr txBox="1"/>
            <p:nvPr/>
          </p:nvSpPr>
          <p:spPr>
            <a:xfrm>
              <a:off x="2097161" y="3611604"/>
              <a:ext cx="548699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T1</a:t>
              </a:r>
            </a:p>
          </p:txBody>
        </p:sp>
        <p:sp>
          <p:nvSpPr>
            <p:cNvPr id="182" name="Shape 182"/>
            <p:cNvSpPr/>
            <p:nvPr/>
          </p:nvSpPr>
          <p:spPr>
            <a:xfrm>
              <a:off x="2640668" y="3827498"/>
              <a:ext cx="94500" cy="86399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 flipH="1">
              <a:off x="3744888" y="3719506"/>
              <a:ext cx="223500" cy="2247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749000" y="4047700"/>
              <a:ext cx="1786499" cy="639600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ACCESS base object B</a:t>
              </a:r>
            </a:p>
          </p:txBody>
        </p:sp>
        <p:sp>
          <p:nvSpPr>
            <p:cNvPr id="185" name="Shape 185"/>
            <p:cNvSpPr/>
            <p:nvPr/>
          </p:nvSpPr>
          <p:spPr>
            <a:xfrm>
              <a:off x="713000" y="3592025"/>
              <a:ext cx="1355100" cy="6396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Fast-path or slow-path </a:t>
              </a:r>
            </a:p>
          </p:txBody>
        </p:sp>
      </p:grpSp>
      <p:grpSp>
        <p:nvGrpSpPr>
          <p:cNvPr id="186" name="Shape 186"/>
          <p:cNvGrpSpPr/>
          <p:nvPr/>
        </p:nvGrpSpPr>
        <p:grpSpPr>
          <a:xfrm>
            <a:off x="3940603" y="2523700"/>
            <a:ext cx="4035771" cy="919304"/>
            <a:chOff x="3940603" y="2523700"/>
            <a:chExt cx="4035771" cy="919304"/>
          </a:xfrm>
        </p:grpSpPr>
        <p:grpSp>
          <p:nvGrpSpPr>
            <p:cNvPr id="187" name="Shape 187"/>
            <p:cNvGrpSpPr/>
            <p:nvPr/>
          </p:nvGrpSpPr>
          <p:grpSpPr>
            <a:xfrm>
              <a:off x="3940603" y="3062631"/>
              <a:ext cx="1372258" cy="380373"/>
              <a:chOff x="3940603" y="3062631"/>
              <a:chExt cx="1372258" cy="380373"/>
            </a:xfrm>
          </p:grpSpPr>
          <p:cxnSp>
            <p:nvCxnSpPr>
              <p:cNvPr id="188" name="Shape 188"/>
              <p:cNvCxnSpPr/>
              <p:nvPr/>
            </p:nvCxnSpPr>
            <p:spPr>
              <a:xfrm rot="10800000" flipH="1">
                <a:off x="3940603" y="3260679"/>
                <a:ext cx="754500" cy="16499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  <p:sp>
            <p:nvSpPr>
              <p:cNvPr id="189" name="Shape 189"/>
              <p:cNvSpPr/>
              <p:nvPr/>
            </p:nvSpPr>
            <p:spPr>
              <a:xfrm>
                <a:off x="4190743" y="3062631"/>
                <a:ext cx="548699" cy="350400"/>
              </a:xfrm>
              <a:prstGeom prst="mathMultiply">
                <a:avLst>
                  <a:gd name="adj1" fmla="val 23520"/>
                </a:avLst>
              </a:prstGeom>
              <a:solidFill>
                <a:srgbClr val="FF0000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solidFill>
                    <a:srgbClr val="FF0000"/>
                  </a:solidFill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4764161" y="3078204"/>
                <a:ext cx="548699" cy="36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>
                    <a:solidFill>
                      <a:srgbClr val="FF0000"/>
                    </a:solidFill>
                  </a:rPr>
                  <a:t>A2</a:t>
                </a:r>
              </a:p>
            </p:txBody>
          </p:sp>
        </p:grpSp>
        <p:sp>
          <p:nvSpPr>
            <p:cNvPr id="191" name="Shape 191"/>
            <p:cNvSpPr/>
            <p:nvPr/>
          </p:nvSpPr>
          <p:spPr>
            <a:xfrm>
              <a:off x="6078275" y="2523700"/>
              <a:ext cx="1898100" cy="833999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Tracking set is invalidated and T2 must abort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234500" y="186754"/>
            <a:ext cx="8687400" cy="82296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/>
              <a:t>Hybrid Transactional Memory (HyTM) Model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  <p:sp>
        <p:nvSpPr>
          <p:cNvPr id="198" name="Shape 198"/>
          <p:cNvSpPr/>
          <p:nvPr/>
        </p:nvSpPr>
        <p:spPr>
          <a:xfrm>
            <a:off x="968025" y="1258375"/>
            <a:ext cx="7037700" cy="7743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Tracking set aborts in fast-path transactions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000" b="1"/>
              <a:t>Automatic contention detection for cached accesses</a:t>
            </a:r>
          </a:p>
        </p:txBody>
      </p:sp>
      <p:grpSp>
        <p:nvGrpSpPr>
          <p:cNvPr id="199" name="Shape 199"/>
          <p:cNvGrpSpPr/>
          <p:nvPr/>
        </p:nvGrpSpPr>
        <p:grpSpPr>
          <a:xfrm>
            <a:off x="183221" y="2231293"/>
            <a:ext cx="3981353" cy="1126431"/>
            <a:chOff x="183221" y="2231293"/>
            <a:chExt cx="3981353" cy="1126431"/>
          </a:xfrm>
        </p:grpSpPr>
        <p:cxnSp>
          <p:nvCxnSpPr>
            <p:cNvPr id="200" name="Shape 200"/>
            <p:cNvCxnSpPr/>
            <p:nvPr/>
          </p:nvCxnSpPr>
          <p:spPr>
            <a:xfrm rot="10800000" flipH="1">
              <a:off x="1766375" y="3278999"/>
              <a:ext cx="2130299" cy="171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201" name="Shape 201"/>
            <p:cNvSpPr txBox="1"/>
            <p:nvPr/>
          </p:nvSpPr>
          <p:spPr>
            <a:xfrm>
              <a:off x="1163775" y="2972779"/>
              <a:ext cx="6873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T2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1728112" y="3238894"/>
              <a:ext cx="94500" cy="86399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83221" y="2906225"/>
              <a:ext cx="998100" cy="451499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Fast-path 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1963475" y="2231293"/>
              <a:ext cx="2201099" cy="687300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Clr>
                  <a:schemeClr val="dk1"/>
                </a:buClr>
                <a:buFont typeface="Arial"/>
                <a:buNone/>
              </a:pPr>
              <a:r>
                <a:rPr lang="en" b="1">
                  <a:solidFill>
                    <a:schemeClr val="dk1"/>
                  </a:solidFill>
                </a:rPr>
                <a:t>READ  to base object B (SHARED mode) </a:t>
              </a:r>
            </a:p>
            <a:p>
              <a:pPr lvl="0" rtl="0">
                <a:spcBef>
                  <a:spcPts val="0"/>
                </a:spcBef>
                <a:buNone/>
              </a:pPr>
              <a:endParaRPr b="1"/>
            </a:p>
          </p:txBody>
        </p:sp>
      </p:grpSp>
      <p:grpSp>
        <p:nvGrpSpPr>
          <p:cNvPr id="205" name="Shape 205"/>
          <p:cNvGrpSpPr/>
          <p:nvPr/>
        </p:nvGrpSpPr>
        <p:grpSpPr>
          <a:xfrm>
            <a:off x="713000" y="3592025"/>
            <a:ext cx="3822499" cy="1095275"/>
            <a:chOff x="713000" y="3592025"/>
            <a:chExt cx="3822499" cy="1095275"/>
          </a:xfrm>
        </p:grpSpPr>
        <p:cxnSp>
          <p:nvCxnSpPr>
            <p:cNvPr id="206" name="Shape 206"/>
            <p:cNvCxnSpPr/>
            <p:nvPr/>
          </p:nvCxnSpPr>
          <p:spPr>
            <a:xfrm rot="10800000" flipH="1">
              <a:off x="2748995" y="3857798"/>
              <a:ext cx="998100" cy="129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207" name="Shape 207"/>
            <p:cNvSpPr txBox="1"/>
            <p:nvPr/>
          </p:nvSpPr>
          <p:spPr>
            <a:xfrm>
              <a:off x="2097161" y="3611604"/>
              <a:ext cx="548699" cy="3648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>
                  <a:solidFill>
                    <a:srgbClr val="FF0000"/>
                  </a:solidFill>
                </a:rPr>
                <a:t>T1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2640668" y="3827498"/>
              <a:ext cx="94500" cy="86399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 flipH="1">
              <a:off x="3744888" y="3719506"/>
              <a:ext cx="223500" cy="22470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749000" y="4047700"/>
              <a:ext cx="1786499" cy="639600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>
                  <a:solidFill>
                    <a:schemeClr val="dk1"/>
                  </a:solidFill>
                </a:rPr>
                <a:t>WRITE </a:t>
              </a:r>
              <a:r>
                <a:rPr lang="en" b="1"/>
                <a:t>base object B 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713000" y="3592025"/>
              <a:ext cx="1355100" cy="6396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Fast-path or slow-path </a:t>
              </a:r>
            </a:p>
          </p:txBody>
        </p:sp>
      </p:grpSp>
      <p:grpSp>
        <p:nvGrpSpPr>
          <p:cNvPr id="212" name="Shape 212"/>
          <p:cNvGrpSpPr/>
          <p:nvPr/>
        </p:nvGrpSpPr>
        <p:grpSpPr>
          <a:xfrm>
            <a:off x="3940603" y="2523700"/>
            <a:ext cx="4035771" cy="919304"/>
            <a:chOff x="3940603" y="2523700"/>
            <a:chExt cx="4035771" cy="919304"/>
          </a:xfrm>
        </p:grpSpPr>
        <p:grpSp>
          <p:nvGrpSpPr>
            <p:cNvPr id="213" name="Shape 213"/>
            <p:cNvGrpSpPr/>
            <p:nvPr/>
          </p:nvGrpSpPr>
          <p:grpSpPr>
            <a:xfrm>
              <a:off x="3940603" y="3062631"/>
              <a:ext cx="1372258" cy="380373"/>
              <a:chOff x="3940603" y="3062631"/>
              <a:chExt cx="1372258" cy="380373"/>
            </a:xfrm>
          </p:grpSpPr>
          <p:cxnSp>
            <p:nvCxnSpPr>
              <p:cNvPr id="214" name="Shape 214"/>
              <p:cNvCxnSpPr/>
              <p:nvPr/>
            </p:nvCxnSpPr>
            <p:spPr>
              <a:xfrm rot="10800000" flipH="1">
                <a:off x="3940603" y="3260679"/>
                <a:ext cx="754500" cy="16499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dash"/>
                <a:round/>
                <a:headEnd type="none" w="lg" len="lg"/>
                <a:tailEnd type="none" w="lg" len="lg"/>
              </a:ln>
            </p:spPr>
          </p:cxnSp>
          <p:sp>
            <p:nvSpPr>
              <p:cNvPr id="215" name="Shape 215"/>
              <p:cNvSpPr/>
              <p:nvPr/>
            </p:nvSpPr>
            <p:spPr>
              <a:xfrm>
                <a:off x="4190743" y="3062631"/>
                <a:ext cx="548699" cy="350400"/>
              </a:xfrm>
              <a:prstGeom prst="mathMultiply">
                <a:avLst>
                  <a:gd name="adj1" fmla="val 23520"/>
                </a:avLst>
              </a:prstGeom>
              <a:solidFill>
                <a:srgbClr val="FF0000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solidFill>
                    <a:srgbClr val="FF0000"/>
                  </a:solidFill>
                </a:endParaRPr>
              </a:p>
            </p:txBody>
          </p:sp>
          <p:sp>
            <p:nvSpPr>
              <p:cNvPr id="216" name="Shape 216"/>
              <p:cNvSpPr txBox="1"/>
              <p:nvPr/>
            </p:nvSpPr>
            <p:spPr>
              <a:xfrm>
                <a:off x="4764161" y="3078204"/>
                <a:ext cx="548699" cy="36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>
                    <a:solidFill>
                      <a:srgbClr val="FF0000"/>
                    </a:solidFill>
                  </a:rPr>
                  <a:t>A2</a:t>
                </a:r>
              </a:p>
            </p:txBody>
          </p:sp>
        </p:grpSp>
        <p:sp>
          <p:nvSpPr>
            <p:cNvPr id="217" name="Shape 217"/>
            <p:cNvSpPr/>
            <p:nvPr/>
          </p:nvSpPr>
          <p:spPr>
            <a:xfrm>
              <a:off x="6078275" y="2523700"/>
              <a:ext cx="1898100" cy="833999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Tracking set is invalidated and T2 must abort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234500" y="186754"/>
            <a:ext cx="8687400" cy="82296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/>
              <a:t>Hybrid Transactional Memory (HyTM) Model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sp>
        <p:nvSpPr>
          <p:cNvPr id="224" name="Shape 224"/>
          <p:cNvSpPr/>
          <p:nvPr/>
        </p:nvSpPr>
        <p:spPr>
          <a:xfrm>
            <a:off x="593025" y="1258375"/>
            <a:ext cx="7963799" cy="7743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1"/>
              <a:t>Committed fast-path transactions (only cached accesses) appear to execute atomically (single step)</a:t>
            </a:r>
          </a:p>
        </p:txBody>
      </p:sp>
      <p:cxnSp>
        <p:nvCxnSpPr>
          <p:cNvPr id="225" name="Shape 225"/>
          <p:cNvCxnSpPr/>
          <p:nvPr/>
        </p:nvCxnSpPr>
        <p:spPr>
          <a:xfrm rot="10800000" flipH="1">
            <a:off x="1766375" y="3278999"/>
            <a:ext cx="2130299" cy="171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26" name="Shape 226"/>
          <p:cNvSpPr txBox="1"/>
          <p:nvPr/>
        </p:nvSpPr>
        <p:spPr>
          <a:xfrm>
            <a:off x="1163775" y="2972779"/>
            <a:ext cx="687300" cy="36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T2</a:t>
            </a:r>
          </a:p>
        </p:txBody>
      </p:sp>
      <p:sp>
        <p:nvSpPr>
          <p:cNvPr id="227" name="Shape 227"/>
          <p:cNvSpPr/>
          <p:nvPr/>
        </p:nvSpPr>
        <p:spPr>
          <a:xfrm>
            <a:off x="1728112" y="3238894"/>
            <a:ext cx="94500" cy="86399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183221" y="2906225"/>
            <a:ext cx="998100" cy="451499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Fast-path </a:t>
            </a:r>
          </a:p>
        </p:txBody>
      </p:sp>
      <p:sp>
        <p:nvSpPr>
          <p:cNvPr id="229" name="Shape 229"/>
          <p:cNvSpPr/>
          <p:nvPr/>
        </p:nvSpPr>
        <p:spPr>
          <a:xfrm>
            <a:off x="1880500" y="2371300"/>
            <a:ext cx="2130299" cy="639600"/>
          </a:xfrm>
          <a:prstGeom prst="rect">
            <a:avLst/>
          </a:prstGeom>
          <a:solidFill>
            <a:srgbClr val="C9DAF8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Aborted or incomplete</a:t>
            </a:r>
          </a:p>
        </p:txBody>
      </p:sp>
      <p:cxnSp>
        <p:nvCxnSpPr>
          <p:cNvPr id="230" name="Shape 230"/>
          <p:cNvCxnSpPr/>
          <p:nvPr/>
        </p:nvCxnSpPr>
        <p:spPr>
          <a:xfrm rot="10800000" flipH="1">
            <a:off x="2748995" y="3857798"/>
            <a:ext cx="998100" cy="129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31" name="Shape 231"/>
          <p:cNvSpPr txBox="1"/>
          <p:nvPr/>
        </p:nvSpPr>
        <p:spPr>
          <a:xfrm>
            <a:off x="2097161" y="3611604"/>
            <a:ext cx="548699" cy="36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T1</a:t>
            </a:r>
          </a:p>
        </p:txBody>
      </p:sp>
      <p:sp>
        <p:nvSpPr>
          <p:cNvPr id="232" name="Shape 232"/>
          <p:cNvSpPr/>
          <p:nvPr/>
        </p:nvSpPr>
        <p:spPr>
          <a:xfrm>
            <a:off x="2640668" y="3827498"/>
            <a:ext cx="94500" cy="86399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941600" y="3592025"/>
            <a:ext cx="1053299" cy="451499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Slow-path </a:t>
            </a:r>
          </a:p>
        </p:txBody>
      </p:sp>
      <p:cxnSp>
        <p:nvCxnSpPr>
          <p:cNvPr id="234" name="Shape 234"/>
          <p:cNvCxnSpPr/>
          <p:nvPr/>
        </p:nvCxnSpPr>
        <p:spPr>
          <a:xfrm rot="10800000" flipH="1">
            <a:off x="3940603" y="3260679"/>
            <a:ext cx="754500" cy="164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235" name="Shape 235"/>
          <p:cNvSpPr/>
          <p:nvPr/>
        </p:nvSpPr>
        <p:spPr>
          <a:xfrm>
            <a:off x="3756089" y="3827498"/>
            <a:ext cx="94500" cy="86399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4409150" y="3461325"/>
            <a:ext cx="3864600" cy="1133100"/>
          </a:xfrm>
          <a:prstGeom prst="wedgeRoundRectCallout">
            <a:avLst>
              <a:gd name="adj1" fmla="val -62039"/>
              <a:gd name="adj2" fmla="val -14707"/>
              <a:gd name="adj3" fmla="val 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b="1"/>
              <a:t>Execution indistinguishable to T1 from an execution in which T2 does not participate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1462</Words>
  <Application>Microsoft Office PowerPoint</Application>
  <PresentationFormat>On-screen Show (16:9)</PresentationFormat>
  <Paragraphs>345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Light Gradient</vt:lpstr>
      <vt:lpstr>PowerPoint Presentation</vt:lpstr>
      <vt:lpstr>Transactional Memory: a history</vt:lpstr>
      <vt:lpstr>Transactional Memory: a history</vt:lpstr>
      <vt:lpstr>Hybrid Transactional Memory (HyTM) Model</vt:lpstr>
      <vt:lpstr>Hybrid Transactional Memory (HyTM) Model</vt:lpstr>
      <vt:lpstr>Hybrid Transactional Memory (HyTM) Model</vt:lpstr>
      <vt:lpstr>Hybrid Transactional Memory (HyTM) Model</vt:lpstr>
      <vt:lpstr>Hybrid Transactional Memory (HyTM) Model</vt:lpstr>
      <vt:lpstr>Hybrid Transactional Memory (HyTM) Model</vt:lpstr>
      <vt:lpstr>Instrumentation</vt:lpstr>
      <vt:lpstr>Cost of concurrency in HyTM</vt:lpstr>
      <vt:lpstr>Linear validation cost in HyTM</vt:lpstr>
      <vt:lpstr>Linear validation cost in HyTM</vt:lpstr>
      <vt:lpstr>Linear validation cost in HyTM</vt:lpstr>
      <vt:lpstr>Linear validation cost in HyTM</vt:lpstr>
      <vt:lpstr>Linear validation cost in HyTM</vt:lpstr>
      <vt:lpstr>Validation cost in HyTM</vt:lpstr>
      <vt:lpstr>Validation cost in HyTM</vt:lpstr>
      <vt:lpstr>Cost of concurrency in HyTM</vt:lpstr>
      <vt:lpstr>Cost of concurrency in HyTM</vt:lpstr>
      <vt:lpstr>Cost of Concurrency in HyTM</vt:lpstr>
      <vt:lpstr>Experimental setup</vt:lpstr>
      <vt:lpstr>Experimental methodology</vt:lpstr>
      <vt:lpstr>Cost of Concurrency in HyTM</vt:lpstr>
      <vt:lpstr>Cost of Concurrency in HyTM</vt:lpstr>
      <vt:lpstr>Cost of Concurrency in HyTM</vt:lpstr>
      <vt:lpstr>Circumventing the impossibilities?</vt:lpstr>
      <vt:lpstr>Transactional memory is here to stay?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Trevor Brown</cp:lastModifiedBy>
  <cp:revision>4</cp:revision>
  <dcterms:modified xsi:type="dcterms:W3CDTF">2017-10-01T13:35:01Z</dcterms:modified>
</cp:coreProperties>
</file>