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66" r:id="rId5"/>
    <p:sldId id="265" r:id="rId6"/>
    <p:sldId id="267" r:id="rId7"/>
    <p:sldId id="291" r:id="rId8"/>
    <p:sldId id="268" r:id="rId9"/>
    <p:sldId id="289" r:id="rId10"/>
    <p:sldId id="288" r:id="rId11"/>
    <p:sldId id="287" r:id="rId12"/>
    <p:sldId id="282" r:id="rId13"/>
    <p:sldId id="273" r:id="rId14"/>
    <p:sldId id="274" r:id="rId15"/>
    <p:sldId id="275" r:id="rId16"/>
    <p:sldId id="284" r:id="rId17"/>
    <p:sldId id="285" r:id="rId18"/>
    <p:sldId id="278" r:id="rId19"/>
    <p:sldId id="279" r:id="rId20"/>
    <p:sldId id="280" r:id="rId21"/>
    <p:sldId id="290"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40" autoAdjust="0"/>
  </p:normalViewPr>
  <p:slideViewPr>
    <p:cSldViewPr>
      <p:cViewPr>
        <p:scale>
          <a:sx n="80" d="100"/>
          <a:sy n="80" d="100"/>
        </p:scale>
        <p:origin x="-696"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0E1F7-E05E-40C0-8E07-BA70332C8AF7}" type="datetimeFigureOut">
              <a:rPr lang="en-US" smtClean="0"/>
              <a:t>10/18/2016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92E3C-C705-498F-BA50-D15903F088A5}" type="slidenum">
              <a:rPr lang="en-US" smtClean="0"/>
              <a:t>‹#›</a:t>
            </a:fld>
            <a:endParaRPr lang="en-US"/>
          </a:p>
        </p:txBody>
      </p:sp>
    </p:spTree>
    <p:extLst>
      <p:ext uri="{BB962C8B-B14F-4D97-AF65-F5344CB8AC3E}">
        <p14:creationId xmlns:p14="http://schemas.microsoft.com/office/powerpoint/2010/main" val="92673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large</a:t>
            </a:r>
            <a:r>
              <a:rPr lang="en-CA" baseline="0" dirty="0" smtClean="0"/>
              <a:t> multi-socket machines with HTM become more prevalent, it is important to understand the differences in how HTM behaves on large systems, in comparison to small systems. In this talk, I’m going to show some experiments that suggest these differences can be quite significant. Most HTM algorithms in the literature have been tuned for small systems, and they require different tuning to scale beyond a modest number of threads on large systems, both because of increased concurrency, and because of the effects of non-uniform memory architectures, which present new challenges for scaling the performance of HTM algorithms.</a:t>
            </a:r>
            <a:endParaRPr lang="en-CA" dirty="0"/>
          </a:p>
        </p:txBody>
      </p:sp>
      <p:sp>
        <p:nvSpPr>
          <p:cNvPr id="4" name="Slide Number Placeholder 3"/>
          <p:cNvSpPr>
            <a:spLocks noGrp="1"/>
          </p:cNvSpPr>
          <p:nvPr>
            <p:ph type="sldNum" sz="quarter" idx="10"/>
          </p:nvPr>
        </p:nvSpPr>
        <p:spPr/>
        <p:txBody>
          <a:bodyPr/>
          <a:lstStyle/>
          <a:p>
            <a:fld id="{E3B92E3C-C705-498F-BA50-D15903F088A5}" type="slidenum">
              <a:rPr lang="en-US" smtClean="0"/>
              <a:t>2</a:t>
            </a:fld>
            <a:endParaRPr lang="en-US"/>
          </a:p>
        </p:txBody>
      </p:sp>
    </p:spTree>
    <p:extLst>
      <p:ext uri="{BB962C8B-B14F-4D97-AF65-F5344CB8AC3E}">
        <p14:creationId xmlns:p14="http://schemas.microsoft.com/office/powerpoint/2010/main" val="3473588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this is a</a:t>
            </a:r>
            <a:r>
              <a:rPr lang="en-US" baseline="0" dirty="0" smtClean="0"/>
              <a:t> drop-in replacement for </a:t>
            </a:r>
            <a:r>
              <a:rPr lang="en-US" baseline="0" dirty="0" err="1" smtClean="0"/>
              <a:t>tle</a:t>
            </a:r>
            <a:endParaRPr lang="en-US" dirty="0"/>
          </a:p>
        </p:txBody>
      </p:sp>
      <p:sp>
        <p:nvSpPr>
          <p:cNvPr id="4" name="Slide Number Placeholder 3"/>
          <p:cNvSpPr>
            <a:spLocks noGrp="1"/>
          </p:cNvSpPr>
          <p:nvPr>
            <p:ph type="sldNum" sz="quarter" idx="10"/>
          </p:nvPr>
        </p:nvSpPr>
        <p:spPr/>
        <p:txBody>
          <a:bodyPr/>
          <a:lstStyle/>
          <a:p>
            <a:fld id="{E3B92E3C-C705-498F-BA50-D15903F088A5}" type="slidenum">
              <a:rPr lang="en-US" smtClean="0"/>
              <a:t>16</a:t>
            </a:fld>
            <a:endParaRPr lang="en-US"/>
          </a:p>
        </p:txBody>
      </p:sp>
    </p:spTree>
    <p:extLst>
      <p:ext uri="{BB962C8B-B14F-4D97-AF65-F5344CB8AC3E}">
        <p14:creationId xmlns:p14="http://schemas.microsoft.com/office/powerpoint/2010/main" val="3291037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2E3C-C705-498F-BA50-D15903F088A5}" type="slidenum">
              <a:rPr lang="en-US" smtClean="0"/>
              <a:t>18</a:t>
            </a:fld>
            <a:endParaRPr lang="en-US"/>
          </a:p>
        </p:txBody>
      </p:sp>
    </p:spTree>
    <p:extLst>
      <p:ext uri="{BB962C8B-B14F-4D97-AF65-F5344CB8AC3E}">
        <p14:creationId xmlns:p14="http://schemas.microsoft.com/office/powerpoint/2010/main" val="360522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2E3C-C705-498F-BA50-D15903F088A5}" type="slidenum">
              <a:rPr lang="en-US" smtClean="0"/>
              <a:t>20</a:t>
            </a:fld>
            <a:endParaRPr lang="en-US"/>
          </a:p>
        </p:txBody>
      </p:sp>
    </p:spTree>
    <p:extLst>
      <p:ext uri="{BB962C8B-B14F-4D97-AF65-F5344CB8AC3E}">
        <p14:creationId xmlns:p14="http://schemas.microsoft.com/office/powerpoint/2010/main" val="1470616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natural question to ask is whether the problem exists, and our solution applies, on a system with more than two sockets. Very recently, we got some time on a larger machine with 4-sockets</a:t>
            </a:r>
            <a:r>
              <a:rPr lang="en-US" baseline="0" dirty="0" smtClean="0"/>
              <a:t> and 144 total threads. </a:t>
            </a:r>
            <a:r>
              <a:rPr lang="en-US" dirty="0" smtClean="0"/>
              <a:t>Running a</a:t>
            </a:r>
            <a:r>
              <a:rPr lang="en-US" baseline="0" dirty="0" smtClean="0"/>
              <a:t> relatively straightforward</a:t>
            </a:r>
            <a:r>
              <a:rPr lang="en-US" dirty="0" smtClean="0"/>
              <a:t> extension of our algorithm for machines with more than two sockets, we can see that NATLE still performs quite well.</a:t>
            </a:r>
            <a:endParaRPr lang="en-US" dirty="0"/>
          </a:p>
        </p:txBody>
      </p:sp>
      <p:sp>
        <p:nvSpPr>
          <p:cNvPr id="4" name="Slide Number Placeholder 3"/>
          <p:cNvSpPr>
            <a:spLocks noGrp="1"/>
          </p:cNvSpPr>
          <p:nvPr>
            <p:ph type="sldNum" sz="quarter" idx="10"/>
          </p:nvPr>
        </p:nvSpPr>
        <p:spPr/>
        <p:txBody>
          <a:bodyPr/>
          <a:lstStyle/>
          <a:p>
            <a:fld id="{E3B92E3C-C705-498F-BA50-D15903F088A5}" type="slidenum">
              <a:rPr lang="en-US" smtClean="0"/>
              <a:t>21</a:t>
            </a:fld>
            <a:endParaRPr lang="en-US"/>
          </a:p>
        </p:txBody>
      </p:sp>
    </p:spTree>
    <p:extLst>
      <p:ext uri="{BB962C8B-B14F-4D97-AF65-F5344CB8AC3E}">
        <p14:creationId xmlns:p14="http://schemas.microsoft.com/office/powerpoint/2010/main" val="360522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To get an idea of how severe these performance issues can be, consider the following graph, which shows results from a simple </a:t>
            </a:r>
            <a:r>
              <a:rPr lang="en-CA" baseline="0" dirty="0" err="1" smtClean="0"/>
              <a:t>microbenchmark</a:t>
            </a:r>
            <a:r>
              <a:rPr lang="en-CA" baseline="0" dirty="0" smtClean="0"/>
              <a:t> on an Oracle X5-2 Intel-based machine with 2-sockets and 36 threads per socket. The y-axis shows speedup over a single thread, so up is good. The x-axis shows the number of threads. Here, threads are pinned so that the data points for 1 through 36 threads correspond to threads executing on a single socket, and the workload scales reasonably well. However, at 37 threads, when there is only a single thread running on the second socket, the performance is cut in half. At 72 threads, performance drops to almost the same as with a single thread. The goal of this work is to identify these kinds of challenges to achieving scalability on large HTM systems and find ways to address them.</a:t>
            </a:r>
            <a:endParaRPr lang="en-CA" dirty="0"/>
          </a:p>
        </p:txBody>
      </p:sp>
      <p:sp>
        <p:nvSpPr>
          <p:cNvPr id="4" name="Slide Number Placeholder 3"/>
          <p:cNvSpPr>
            <a:spLocks noGrp="1"/>
          </p:cNvSpPr>
          <p:nvPr>
            <p:ph type="sldNum" sz="quarter" idx="10"/>
          </p:nvPr>
        </p:nvSpPr>
        <p:spPr/>
        <p:txBody>
          <a:bodyPr/>
          <a:lstStyle/>
          <a:p>
            <a:fld id="{E3B92E3C-C705-498F-BA50-D15903F088A5}" type="slidenum">
              <a:rPr lang="en-US" smtClean="0"/>
              <a:t>3</a:t>
            </a:fld>
            <a:endParaRPr lang="en-US"/>
          </a:p>
        </p:txBody>
      </p:sp>
    </p:spTree>
    <p:extLst>
      <p:ext uri="{BB962C8B-B14F-4D97-AF65-F5344CB8AC3E}">
        <p14:creationId xmlns:p14="http://schemas.microsoft.com/office/powerpoint/2010/main" val="205894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Mention </a:t>
            </a:r>
            <a:r>
              <a:rPr lang="en-CA" dirty="0" err="1" smtClean="0"/>
              <a:t>avl</a:t>
            </a:r>
            <a:r>
              <a:rPr lang="en-CA" dirty="0" smtClean="0"/>
              <a:t> tree is protected by a single</a:t>
            </a:r>
            <a:r>
              <a:rPr lang="en-CA" baseline="0" dirty="0" smtClean="0"/>
              <a:t> global lock which is parallelized using </a:t>
            </a:r>
            <a:r>
              <a:rPr lang="en-CA" baseline="0" dirty="0" err="1" smtClean="0"/>
              <a:t>tle</a:t>
            </a:r>
            <a:endParaRPr lang="en-CA" dirty="0"/>
          </a:p>
        </p:txBody>
      </p:sp>
      <p:sp>
        <p:nvSpPr>
          <p:cNvPr id="4" name="Slide Number Placeholder 3"/>
          <p:cNvSpPr>
            <a:spLocks noGrp="1"/>
          </p:cNvSpPr>
          <p:nvPr>
            <p:ph type="sldNum" sz="quarter" idx="10"/>
          </p:nvPr>
        </p:nvSpPr>
        <p:spPr/>
        <p:txBody>
          <a:bodyPr/>
          <a:lstStyle/>
          <a:p>
            <a:fld id="{E3B92E3C-C705-498F-BA50-D15903F088A5}" type="slidenum">
              <a:rPr lang="en-US" smtClean="0"/>
              <a:t>6</a:t>
            </a:fld>
            <a:endParaRPr lang="en-US"/>
          </a:p>
        </p:txBody>
      </p:sp>
    </p:spTree>
    <p:extLst>
      <p:ext uri="{BB962C8B-B14F-4D97-AF65-F5344CB8AC3E}">
        <p14:creationId xmlns:p14="http://schemas.microsoft.com/office/powerpoint/2010/main" val="401014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take an HTM</a:t>
            </a:r>
            <a:r>
              <a:rPr lang="en-US" baseline="0" dirty="0" smtClean="0"/>
              <a:t> </a:t>
            </a:r>
            <a:r>
              <a:rPr lang="en-US" dirty="0" smtClean="0"/>
              <a:t>algorithm that</a:t>
            </a:r>
            <a:r>
              <a:rPr lang="en-US" baseline="0" dirty="0" smtClean="0"/>
              <a:t> was designed to be run on a small HTM system and execute it on a large HTM system, you may find that it stops scaling long before NUMA effects become a factor. In our experiments, we found that common policies for deciding whether a transaction should retry or fall back to take the lock can prevent an algorithm from scaling. This is because the conventional wisdom about what constitutes a good retry policy has arisen from experiments on small HTM machines.</a:t>
            </a:r>
            <a:endParaRPr lang="en-US" dirty="0" smtClean="0"/>
          </a:p>
          <a:p>
            <a:endParaRPr lang="en-US" dirty="0" smtClean="0"/>
          </a:p>
          <a:p>
            <a:r>
              <a:rPr lang="en-US" dirty="0" smtClean="0"/>
              <a:t>The simplest retry policy one can imagine is to allow each transaction</a:t>
            </a:r>
            <a:r>
              <a:rPr lang="en-US" baseline="0" dirty="0" smtClean="0"/>
              <a:t> a fixed budget of k aborts before it must fall back to the lock. Here, we use a common budget of 5 attempts. As you can see, this policy fails to scale beyond 8-12 threads. On small HTM machines, the degree of concurrency was not high enough to expose its scalability issues. As a minor note, this algorithm does the standard anti-lemming optimization: after a transaction aborts, we wait for the lock to become free before retrying.</a:t>
            </a:r>
          </a:p>
        </p:txBody>
      </p:sp>
      <p:sp>
        <p:nvSpPr>
          <p:cNvPr id="4" name="Slide Number Placeholder 3"/>
          <p:cNvSpPr>
            <a:spLocks noGrp="1"/>
          </p:cNvSpPr>
          <p:nvPr>
            <p:ph type="sldNum" sz="quarter" idx="10"/>
          </p:nvPr>
        </p:nvSpPr>
        <p:spPr/>
        <p:txBody>
          <a:bodyPr/>
          <a:lstStyle/>
          <a:p>
            <a:fld id="{E3B92E3C-C705-498F-BA50-D15903F088A5}" type="slidenum">
              <a:rPr lang="en-US" smtClean="0"/>
              <a:t>8</a:t>
            </a:fld>
            <a:endParaRPr lang="en-US"/>
          </a:p>
        </p:txBody>
      </p:sp>
    </p:spTree>
    <p:extLst>
      <p:ext uri="{BB962C8B-B14F-4D97-AF65-F5344CB8AC3E}">
        <p14:creationId xmlns:p14="http://schemas.microsoft.com/office/powerpoint/2010/main" val="167798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improve</a:t>
            </a:r>
            <a:r>
              <a:rPr lang="en-US" baseline="0" dirty="0" smtClean="0"/>
              <a:t> this retry policy for large HTM systems by modifying it so that if a transaction aborts simply because the global lock was held, then that abort does not count toward the transaction’s budget. This greatly improves scaling up to 36 threads (at which point NUMA effects enter the picture). This is an improved anti-lemming optimization is not commonly used.</a:t>
            </a:r>
            <a:endParaRPr lang="en-US" dirty="0" smtClean="0"/>
          </a:p>
        </p:txBody>
      </p:sp>
      <p:sp>
        <p:nvSpPr>
          <p:cNvPr id="4" name="Slide Number Placeholder 3"/>
          <p:cNvSpPr>
            <a:spLocks noGrp="1"/>
          </p:cNvSpPr>
          <p:nvPr>
            <p:ph type="sldNum" sz="quarter" idx="10"/>
          </p:nvPr>
        </p:nvSpPr>
        <p:spPr/>
        <p:txBody>
          <a:bodyPr/>
          <a:lstStyle/>
          <a:p>
            <a:fld id="{E3B92E3C-C705-498F-BA50-D15903F088A5}" type="slidenum">
              <a:rPr lang="en-US" smtClean="0"/>
              <a:t>9</a:t>
            </a:fld>
            <a:endParaRPr lang="en-US"/>
          </a:p>
        </p:txBody>
      </p:sp>
    </p:spTree>
    <p:extLst>
      <p:ext uri="{BB962C8B-B14F-4D97-AF65-F5344CB8AC3E}">
        <p14:creationId xmlns:p14="http://schemas.microsoft.com/office/powerpoint/2010/main" val="167798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performance above 36 threads can be somewhat</a:t>
            </a:r>
            <a:r>
              <a:rPr lang="en-US" baseline="0" dirty="0" smtClean="0"/>
              <a:t> improved by increasing the budget for attempts, but even with very large budgets, NUMA effects negatively impact scaling above 36 threads. We tried much higher numbers of retries, but performance did not change substantially.</a:t>
            </a:r>
            <a:endParaRPr lang="en-US" dirty="0" smtClean="0"/>
          </a:p>
        </p:txBody>
      </p:sp>
      <p:sp>
        <p:nvSpPr>
          <p:cNvPr id="4" name="Slide Number Placeholder 3"/>
          <p:cNvSpPr>
            <a:spLocks noGrp="1"/>
          </p:cNvSpPr>
          <p:nvPr>
            <p:ph type="sldNum" sz="quarter" idx="10"/>
          </p:nvPr>
        </p:nvSpPr>
        <p:spPr/>
        <p:txBody>
          <a:bodyPr/>
          <a:lstStyle/>
          <a:p>
            <a:fld id="{E3B92E3C-C705-498F-BA50-D15903F088A5}" type="slidenum">
              <a:rPr lang="en-US" smtClean="0"/>
              <a:t>10</a:t>
            </a:fld>
            <a:endParaRPr lang="en-US"/>
          </a:p>
        </p:txBody>
      </p:sp>
    </p:spTree>
    <p:extLst>
      <p:ext uri="{BB962C8B-B14F-4D97-AF65-F5344CB8AC3E}">
        <p14:creationId xmlns:p14="http://schemas.microsoft.com/office/powerpoint/2010/main" val="167798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a:t>
            </a:r>
            <a:r>
              <a:rPr lang="en-US" baseline="0" dirty="0" smtClean="0"/>
              <a:t>interesting to note that a common optimization applied to retry policies on small HTM systems significantly damages performance on large HTM systems. In Intel’s HTM, when a transaction aborts, it returns a status code that includes a </a:t>
            </a:r>
            <a:r>
              <a:rPr lang="en-US" i="1" baseline="0" dirty="0" smtClean="0"/>
              <a:t>retry</a:t>
            </a:r>
            <a:r>
              <a:rPr lang="en-US" i="0" baseline="0" dirty="0" smtClean="0"/>
              <a:t> hint bit. This retry hint bit is set whenever the hardware suspects that the transaction might succeed if retried. Knowing this, if a transaction aborts and its retry hint bit is NOT set, then it is natural to think “why should I continue to retry this transaction if the hardware suspects it will abort again?” Eagerly falling back to the lock in this case improves performance for some algorithms on small HTM systems. However, on large HTM systems, the cost of acquiring the global lock is much higher, since it means blocking many more processes. As you can see in the graph, applying this optimization to Improved-5 is a bad idea on our large HTM system. The retry hint bit is also somewhat unreliable. In our experiments, we found that as much as 4% of our successful transactions committed after first failing with the retry hint bit not set.</a:t>
            </a:r>
          </a:p>
        </p:txBody>
      </p:sp>
      <p:sp>
        <p:nvSpPr>
          <p:cNvPr id="4" name="Slide Number Placeholder 3"/>
          <p:cNvSpPr>
            <a:spLocks noGrp="1"/>
          </p:cNvSpPr>
          <p:nvPr>
            <p:ph type="sldNum" sz="quarter" idx="10"/>
          </p:nvPr>
        </p:nvSpPr>
        <p:spPr/>
        <p:txBody>
          <a:bodyPr/>
          <a:lstStyle/>
          <a:p>
            <a:fld id="{E3B92E3C-C705-498F-BA50-D15903F088A5}" type="slidenum">
              <a:rPr lang="en-US" smtClean="0"/>
              <a:t>11</a:t>
            </a:fld>
            <a:endParaRPr lang="en-US"/>
          </a:p>
        </p:txBody>
      </p:sp>
    </p:spTree>
    <p:extLst>
      <p:ext uri="{BB962C8B-B14F-4D97-AF65-F5344CB8AC3E}">
        <p14:creationId xmlns:p14="http://schemas.microsoft.com/office/powerpoint/2010/main" val="167798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When a transaction writes to a memory address and causes a cache invalidation, and another transaction on the same socket subsequently reads it, the second transaction incurs a cache miss, and can serve that cache miss from its L3 cache, which is shared by all cores on a socket, on these Intel machines we studied. Accessing the shared L3 is fairly fast. However, if the second transaction is running on a different socket, then its cache miss must be served by going either to the L3 cache on a different socket, or to main memory. In either case, the data must travel over the bus, which is very expensive. Since these cross-socket cache invalidations cause cache misses take dramatically longer to serve, they effectively lengthen the window of contention for the second transaction, and, hence, make it significantly more likely to abort.</a:t>
            </a:r>
            <a:endParaRPr lang="en-CA" dirty="0"/>
          </a:p>
        </p:txBody>
      </p:sp>
      <p:sp>
        <p:nvSpPr>
          <p:cNvPr id="4" name="Slide Number Placeholder 3"/>
          <p:cNvSpPr>
            <a:spLocks noGrp="1"/>
          </p:cNvSpPr>
          <p:nvPr>
            <p:ph type="sldNum" sz="quarter" idx="10"/>
          </p:nvPr>
        </p:nvSpPr>
        <p:spPr/>
        <p:txBody>
          <a:bodyPr/>
          <a:lstStyle/>
          <a:p>
            <a:fld id="{E3B92E3C-C705-498F-BA50-D15903F088A5}" type="slidenum">
              <a:rPr lang="en-US" smtClean="0"/>
              <a:t>12</a:t>
            </a:fld>
            <a:endParaRPr lang="en-US"/>
          </a:p>
        </p:txBody>
      </p:sp>
    </p:spTree>
    <p:extLst>
      <p:ext uri="{BB962C8B-B14F-4D97-AF65-F5344CB8AC3E}">
        <p14:creationId xmlns:p14="http://schemas.microsoft.com/office/powerpoint/2010/main" val="203104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Now I’m going to talk about</a:t>
            </a:r>
            <a:r>
              <a:rPr lang="en-CA" baseline="0" dirty="0" smtClean="0"/>
              <a:t> our solution to this problem.</a:t>
            </a:r>
            <a:endParaRPr lang="en-CA" dirty="0"/>
          </a:p>
        </p:txBody>
      </p:sp>
      <p:sp>
        <p:nvSpPr>
          <p:cNvPr id="4" name="Slide Number Placeholder 3"/>
          <p:cNvSpPr>
            <a:spLocks noGrp="1"/>
          </p:cNvSpPr>
          <p:nvPr>
            <p:ph type="sldNum" sz="quarter" idx="10"/>
          </p:nvPr>
        </p:nvSpPr>
        <p:spPr/>
        <p:txBody>
          <a:bodyPr/>
          <a:lstStyle/>
          <a:p>
            <a:fld id="{E3B92E3C-C705-498F-BA50-D15903F088A5}" type="slidenum">
              <a:rPr lang="en-US" smtClean="0"/>
              <a:t>13</a:t>
            </a:fld>
            <a:endParaRPr lang="en-US"/>
          </a:p>
        </p:txBody>
      </p:sp>
    </p:spTree>
    <p:extLst>
      <p:ext uri="{BB962C8B-B14F-4D97-AF65-F5344CB8AC3E}">
        <p14:creationId xmlns:p14="http://schemas.microsoft.com/office/powerpoint/2010/main" val="1785297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289B3CC-1E18-454A-982D-C10202D1E5AA}" type="datetimeFigureOut">
              <a:rPr lang="en-US" smtClean="0"/>
              <a:t>10/18/2016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3A675AA5-6507-4372-A25A-F772E5A56298}"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89B3CC-1E18-454A-982D-C10202D1E5AA}" type="datetimeFigureOut">
              <a:rPr lang="en-US" smtClean="0"/>
              <a:t>10/18/2016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675AA5-6507-4372-A25A-F772E5A562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89B3CC-1E18-454A-982D-C10202D1E5AA}" type="datetimeFigureOut">
              <a:rPr lang="en-US" smtClean="0"/>
              <a:t>10/18/2016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675AA5-6507-4372-A25A-F772E5A562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89B3CC-1E18-454A-982D-C10202D1E5AA}" type="datetimeFigureOut">
              <a:rPr lang="en-US" smtClean="0"/>
              <a:t>10/18/2016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675AA5-6507-4372-A25A-F772E5A562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289B3CC-1E18-454A-982D-C10202D1E5AA}" type="datetimeFigureOut">
              <a:rPr lang="en-US" smtClean="0"/>
              <a:t>10/18/2016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675AA5-6507-4372-A25A-F772E5A56298}"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289B3CC-1E18-454A-982D-C10202D1E5AA}" type="datetimeFigureOut">
              <a:rPr lang="en-US" smtClean="0"/>
              <a:t>10/18/2016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A675AA5-6507-4372-A25A-F772E5A5629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289B3CC-1E18-454A-982D-C10202D1E5AA}" type="datetimeFigureOut">
              <a:rPr lang="en-US" smtClean="0"/>
              <a:t>10/18/2016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A675AA5-6507-4372-A25A-F772E5A562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289B3CC-1E18-454A-982D-C10202D1E5AA}" type="datetimeFigureOut">
              <a:rPr lang="en-US" smtClean="0"/>
              <a:t>10/18/2016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A675AA5-6507-4372-A25A-F772E5A562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289B3CC-1E18-454A-982D-C10202D1E5AA}" type="datetimeFigureOut">
              <a:rPr lang="en-US" smtClean="0"/>
              <a:t>10/18/2016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A675AA5-6507-4372-A25A-F772E5A56298}"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289B3CC-1E18-454A-982D-C10202D1E5AA}" type="datetimeFigureOut">
              <a:rPr lang="en-US" smtClean="0"/>
              <a:t>10/18/2016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A675AA5-6507-4372-A25A-F772E5A5629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289B3CC-1E18-454A-982D-C10202D1E5AA}" type="datetimeFigureOut">
              <a:rPr lang="en-US" smtClean="0"/>
              <a:t>10/18/2016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A675AA5-6507-4372-A25A-F772E5A56298}"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289B3CC-1E18-454A-982D-C10202D1E5AA}" type="datetimeFigureOut">
              <a:rPr lang="en-US" smtClean="0"/>
              <a:t>10/18/2016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A675AA5-6507-4372-A25A-F772E5A56298}"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2307102"/>
          </a:xfrm>
        </p:spPr>
        <p:txBody>
          <a:bodyPr>
            <a:noAutofit/>
          </a:bodyPr>
          <a:lstStyle/>
          <a:p>
            <a:r>
              <a:rPr lang="en-US" sz="3600" dirty="0" smtClean="0"/>
              <a:t>Investigating the Performance of Hardware Transactions on a</a:t>
            </a:r>
            <a:br>
              <a:rPr lang="en-US" sz="3600" dirty="0" smtClean="0"/>
            </a:br>
            <a:r>
              <a:rPr lang="en-US" sz="3600" dirty="0" smtClean="0"/>
              <a:t>Multi-socket Machine</a:t>
            </a:r>
            <a:endParaRPr lang="en-US" sz="3600" dirty="0"/>
          </a:p>
        </p:txBody>
      </p:sp>
      <p:sp>
        <p:nvSpPr>
          <p:cNvPr id="3" name="Subtitle 2"/>
          <p:cNvSpPr>
            <a:spLocks noGrp="1"/>
          </p:cNvSpPr>
          <p:nvPr>
            <p:ph type="subTitle" idx="1"/>
          </p:nvPr>
        </p:nvSpPr>
        <p:spPr>
          <a:xfrm>
            <a:off x="1371600" y="4191000"/>
            <a:ext cx="7406640" cy="2438400"/>
          </a:xfrm>
        </p:spPr>
        <p:txBody>
          <a:bodyPr>
            <a:normAutofit/>
          </a:bodyPr>
          <a:lstStyle/>
          <a:p>
            <a:pPr algn="ctr"/>
            <a:r>
              <a:rPr lang="en-US" sz="2000" dirty="0" smtClean="0"/>
              <a:t>Trevor Brown</a:t>
            </a:r>
          </a:p>
          <a:p>
            <a:pPr algn="ctr"/>
            <a:r>
              <a:rPr lang="en-US" sz="2000" i="1" dirty="0" smtClean="0"/>
              <a:t>University of Toronto</a:t>
            </a:r>
          </a:p>
          <a:p>
            <a:pPr algn="ctr"/>
            <a:endParaRPr lang="en-US" sz="2000" dirty="0" smtClean="0"/>
          </a:p>
          <a:p>
            <a:pPr algn="ctr"/>
            <a:r>
              <a:rPr lang="en-US" sz="2000" dirty="0" smtClean="0"/>
              <a:t>Joint work with:</a:t>
            </a:r>
          </a:p>
          <a:p>
            <a:pPr algn="ctr"/>
            <a:r>
              <a:rPr lang="en-US" sz="2000" dirty="0" smtClean="0"/>
              <a:t>Alex </a:t>
            </a:r>
            <a:r>
              <a:rPr lang="en-US" sz="2000" dirty="0" err="1" smtClean="0"/>
              <a:t>Kogan</a:t>
            </a:r>
            <a:r>
              <a:rPr lang="en-US" sz="2000" dirty="0" smtClean="0"/>
              <a:t>, Yossi Lev and Victor </a:t>
            </a:r>
            <a:r>
              <a:rPr lang="en-US" sz="2000" dirty="0" err="1" smtClean="0"/>
              <a:t>Luchangco</a:t>
            </a:r>
            <a:endParaRPr lang="en-US" sz="2000" baseline="30000" dirty="0" smtClean="0"/>
          </a:p>
          <a:p>
            <a:pPr algn="ctr"/>
            <a:r>
              <a:rPr lang="en-US" sz="2000" i="1" dirty="0" smtClean="0"/>
              <a:t>Oracle Labs</a:t>
            </a:r>
            <a:endParaRPr lang="en-US" sz="2000" i="1" baseline="30000" dirty="0"/>
          </a:p>
        </p:txBody>
      </p:sp>
    </p:spTree>
    <p:extLst>
      <p:ext uri="{BB962C8B-B14F-4D97-AF65-F5344CB8AC3E}">
        <p14:creationId xmlns:p14="http://schemas.microsoft.com/office/powerpoint/2010/main" val="1909098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Going beyond 8-12 threads</a:t>
            </a:r>
            <a:br>
              <a:rPr lang="en-US" dirty="0" smtClean="0"/>
            </a:br>
            <a:r>
              <a:rPr lang="en-US" sz="3100" dirty="0" smtClean="0"/>
              <a:t>100% updates, key range [0, 131072)</a:t>
            </a:r>
            <a:endParaRPr lang="en-US" dirty="0"/>
          </a:p>
        </p:txBody>
      </p:sp>
      <p:sp>
        <p:nvSpPr>
          <p:cNvPr id="5" name="Content Placeholder 4"/>
          <p:cNvSpPr>
            <a:spLocks noGrp="1"/>
          </p:cNvSpPr>
          <p:nvPr>
            <p:ph idx="1"/>
          </p:nvPr>
        </p:nvSpPr>
        <p:spPr/>
        <p:txBody>
          <a:bodyPr/>
          <a:lstStyle/>
          <a:p>
            <a:r>
              <a:rPr lang="en-US" dirty="0" smtClean="0"/>
              <a:t>Testing different </a:t>
            </a:r>
            <a:r>
              <a:rPr lang="en-US" i="1" dirty="0" smtClean="0"/>
              <a:t>retry policies</a:t>
            </a:r>
            <a:endParaRPr lang="en-US" dirty="0" smtClean="0"/>
          </a:p>
          <a:p>
            <a:endParaRPr lang="en-US" i="1" dirty="0"/>
          </a:p>
        </p:txBody>
      </p:sp>
      <p:sp>
        <p:nvSpPr>
          <p:cNvPr id="6" name="Rectangle 5"/>
          <p:cNvSpPr/>
          <p:nvPr/>
        </p:nvSpPr>
        <p:spPr>
          <a:xfrm>
            <a:off x="3962400" y="609600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7" name="Rectangle 6"/>
          <p:cNvSpPr/>
          <p:nvPr/>
        </p:nvSpPr>
        <p:spPr>
          <a:xfrm>
            <a:off x="1219200" y="2176010"/>
            <a:ext cx="457200" cy="3615190"/>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b="1" dirty="0"/>
              <a:t>o</a:t>
            </a:r>
            <a:r>
              <a:rPr lang="en-US" b="1" dirty="0" smtClean="0"/>
              <a:t>perations per microsecond</a:t>
            </a:r>
            <a:endParaRPr lang="en-US" b="1" dirty="0"/>
          </a:p>
        </p:txBody>
      </p:sp>
      <p:cxnSp>
        <p:nvCxnSpPr>
          <p:cNvPr id="8" name="Straight Arrow Connector 7"/>
          <p:cNvCxnSpPr/>
          <p:nvPr/>
        </p:nvCxnSpPr>
        <p:spPr>
          <a:xfrm>
            <a:off x="1219200" y="5943600"/>
            <a:ext cx="0" cy="68580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295400" y="6096000"/>
            <a:ext cx="1082348" cy="369332"/>
          </a:xfrm>
          <a:prstGeom prst="rect">
            <a:avLst/>
          </a:prstGeom>
          <a:noFill/>
        </p:spPr>
        <p:txBody>
          <a:bodyPr wrap="none" rtlCol="0">
            <a:spAutoFit/>
          </a:bodyPr>
          <a:lstStyle/>
          <a:p>
            <a:r>
              <a:rPr lang="en-CA" b="1" dirty="0" smtClean="0"/>
              <a:t>Is better</a:t>
            </a:r>
            <a:endParaRPr lang="en-CA" b="1"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599" y="2066400"/>
            <a:ext cx="6459882" cy="395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400800" y="3364468"/>
            <a:ext cx="1524000" cy="369332"/>
          </a:xfrm>
          <a:prstGeom prst="rect">
            <a:avLst/>
          </a:prstGeom>
          <a:noFill/>
        </p:spPr>
        <p:txBody>
          <a:bodyPr wrap="square" rtlCol="0">
            <a:spAutoFit/>
          </a:bodyPr>
          <a:lstStyle/>
          <a:p>
            <a:r>
              <a:rPr lang="en-CA" b="1" dirty="0" smtClean="0"/>
              <a:t>Improved-5</a:t>
            </a:r>
            <a:endParaRPr lang="en-CA" b="1" dirty="0"/>
          </a:p>
        </p:txBody>
      </p:sp>
      <p:sp>
        <p:nvSpPr>
          <p:cNvPr id="12" name="TextBox 11"/>
          <p:cNvSpPr txBox="1"/>
          <p:nvPr/>
        </p:nvSpPr>
        <p:spPr>
          <a:xfrm>
            <a:off x="6705600" y="4953000"/>
            <a:ext cx="1524000" cy="369332"/>
          </a:xfrm>
          <a:prstGeom prst="rect">
            <a:avLst/>
          </a:prstGeom>
          <a:noFill/>
        </p:spPr>
        <p:txBody>
          <a:bodyPr wrap="square" rtlCol="0">
            <a:spAutoFit/>
          </a:bodyPr>
          <a:lstStyle/>
          <a:p>
            <a:r>
              <a:rPr lang="en-CA" b="1" dirty="0" smtClean="0"/>
              <a:t>Simple-5</a:t>
            </a:r>
            <a:endParaRPr lang="en-CA" b="1" dirty="0"/>
          </a:p>
        </p:txBody>
      </p:sp>
      <p:sp>
        <p:nvSpPr>
          <p:cNvPr id="13" name="TextBox 12"/>
          <p:cNvSpPr txBox="1"/>
          <p:nvPr/>
        </p:nvSpPr>
        <p:spPr>
          <a:xfrm>
            <a:off x="6400800" y="2450068"/>
            <a:ext cx="1676400" cy="369332"/>
          </a:xfrm>
          <a:prstGeom prst="rect">
            <a:avLst/>
          </a:prstGeom>
          <a:noFill/>
        </p:spPr>
        <p:txBody>
          <a:bodyPr wrap="square" rtlCol="0">
            <a:spAutoFit/>
          </a:bodyPr>
          <a:lstStyle/>
          <a:p>
            <a:r>
              <a:rPr lang="en-CA" b="1" dirty="0" smtClean="0"/>
              <a:t>Improved-20</a:t>
            </a:r>
            <a:endParaRPr lang="en-CA" b="1" dirty="0"/>
          </a:p>
        </p:txBody>
      </p:sp>
      <p:grpSp>
        <p:nvGrpSpPr>
          <p:cNvPr id="17" name="Group 16"/>
          <p:cNvGrpSpPr/>
          <p:nvPr/>
        </p:nvGrpSpPr>
        <p:grpSpPr>
          <a:xfrm>
            <a:off x="3845628" y="2016620"/>
            <a:ext cx="2971800" cy="3429208"/>
            <a:chOff x="3845628" y="2016620"/>
            <a:chExt cx="2971800" cy="3429208"/>
          </a:xfrm>
        </p:grpSpPr>
        <p:cxnSp>
          <p:nvCxnSpPr>
            <p:cNvPr id="18" name="Straight Connector 17"/>
            <p:cNvCxnSpPr/>
            <p:nvPr/>
          </p:nvCxnSpPr>
          <p:spPr>
            <a:xfrm>
              <a:off x="5275614" y="2133600"/>
              <a:ext cx="0" cy="3312228"/>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45628" y="2016620"/>
              <a:ext cx="2971800" cy="369332"/>
            </a:xfrm>
            <a:prstGeom prst="rect">
              <a:avLst/>
            </a:prstGeom>
            <a:noFill/>
          </p:spPr>
          <p:txBody>
            <a:bodyPr wrap="square" rtlCol="0">
              <a:spAutoFit/>
            </a:bodyPr>
            <a:lstStyle/>
            <a:p>
              <a:pPr algn="ctr"/>
              <a:r>
                <a:rPr lang="en-US" dirty="0" smtClean="0">
                  <a:sym typeface="Wingdings" panose="05000000000000000000" pitchFamily="2" charset="2"/>
                </a:rPr>
                <a:t> 1 s</a:t>
              </a:r>
              <a:r>
                <a:rPr lang="en-US" dirty="0" smtClean="0"/>
                <a:t>ocket    2 sockets </a:t>
              </a:r>
              <a:r>
                <a:rPr lang="en-US" dirty="0" smtClean="0">
                  <a:sym typeface="Wingdings" panose="05000000000000000000" pitchFamily="2" charset="2"/>
                </a:rPr>
                <a:t></a:t>
              </a:r>
              <a:endParaRPr lang="en-US" dirty="0"/>
            </a:p>
          </p:txBody>
        </p:sp>
      </p:grpSp>
    </p:spTree>
    <p:extLst>
      <p:ext uri="{BB962C8B-B14F-4D97-AF65-F5344CB8AC3E}">
        <p14:creationId xmlns:p14="http://schemas.microsoft.com/office/powerpoint/2010/main" val="426813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Going beyond 8-12 threads</a:t>
            </a:r>
            <a:br>
              <a:rPr lang="en-US" dirty="0" smtClean="0"/>
            </a:br>
            <a:r>
              <a:rPr lang="en-US" sz="3100" dirty="0" smtClean="0"/>
              <a:t>100% updates, key range [0, 131072)</a:t>
            </a:r>
            <a:endParaRPr lang="en-US" dirty="0"/>
          </a:p>
        </p:txBody>
      </p:sp>
      <p:sp>
        <p:nvSpPr>
          <p:cNvPr id="5" name="Content Placeholder 4"/>
          <p:cNvSpPr>
            <a:spLocks noGrp="1"/>
          </p:cNvSpPr>
          <p:nvPr>
            <p:ph idx="1"/>
          </p:nvPr>
        </p:nvSpPr>
        <p:spPr/>
        <p:txBody>
          <a:bodyPr/>
          <a:lstStyle/>
          <a:p>
            <a:r>
              <a:rPr lang="en-US" dirty="0" smtClean="0"/>
              <a:t>Testing different </a:t>
            </a:r>
            <a:r>
              <a:rPr lang="en-US" i="1" dirty="0" smtClean="0"/>
              <a:t>retry policies</a:t>
            </a:r>
            <a:endParaRPr lang="en-US" dirty="0" smtClean="0"/>
          </a:p>
          <a:p>
            <a:endParaRPr lang="en-US" i="1" dirty="0"/>
          </a:p>
        </p:txBody>
      </p:sp>
      <p:sp>
        <p:nvSpPr>
          <p:cNvPr id="6" name="Rectangle 5"/>
          <p:cNvSpPr/>
          <p:nvPr/>
        </p:nvSpPr>
        <p:spPr>
          <a:xfrm>
            <a:off x="3962400" y="609600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7" name="Rectangle 6"/>
          <p:cNvSpPr/>
          <p:nvPr/>
        </p:nvSpPr>
        <p:spPr>
          <a:xfrm>
            <a:off x="1219200" y="2176010"/>
            <a:ext cx="457200" cy="3615190"/>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b="1" dirty="0"/>
              <a:t>o</a:t>
            </a:r>
            <a:r>
              <a:rPr lang="en-US" b="1" dirty="0" smtClean="0"/>
              <a:t>perations per microsecond</a:t>
            </a:r>
            <a:endParaRPr lang="en-US" b="1" dirty="0"/>
          </a:p>
        </p:txBody>
      </p:sp>
      <p:cxnSp>
        <p:nvCxnSpPr>
          <p:cNvPr id="8" name="Straight Arrow Connector 7"/>
          <p:cNvCxnSpPr/>
          <p:nvPr/>
        </p:nvCxnSpPr>
        <p:spPr>
          <a:xfrm>
            <a:off x="1219200" y="5943600"/>
            <a:ext cx="0" cy="68580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295400" y="6096000"/>
            <a:ext cx="1082348" cy="369332"/>
          </a:xfrm>
          <a:prstGeom prst="rect">
            <a:avLst/>
          </a:prstGeom>
          <a:noFill/>
        </p:spPr>
        <p:txBody>
          <a:bodyPr wrap="none" rtlCol="0">
            <a:spAutoFit/>
          </a:bodyPr>
          <a:lstStyle/>
          <a:p>
            <a:r>
              <a:rPr lang="en-CA" b="1" dirty="0" smtClean="0"/>
              <a:t>Is better</a:t>
            </a:r>
            <a:endParaRPr lang="en-CA" b="1"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599" y="2066400"/>
            <a:ext cx="6459882" cy="395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400800" y="2450068"/>
            <a:ext cx="1676400" cy="369332"/>
          </a:xfrm>
          <a:prstGeom prst="rect">
            <a:avLst/>
          </a:prstGeom>
          <a:noFill/>
        </p:spPr>
        <p:txBody>
          <a:bodyPr wrap="square" rtlCol="0">
            <a:spAutoFit/>
          </a:bodyPr>
          <a:lstStyle/>
          <a:p>
            <a:r>
              <a:rPr lang="en-CA" b="1" dirty="0" smtClean="0"/>
              <a:t>Improved-20</a:t>
            </a:r>
            <a:endParaRPr lang="en-CA" b="1" dirty="0"/>
          </a:p>
        </p:txBody>
      </p:sp>
      <p:sp>
        <p:nvSpPr>
          <p:cNvPr id="11" name="TextBox 10"/>
          <p:cNvSpPr txBox="1"/>
          <p:nvPr/>
        </p:nvSpPr>
        <p:spPr>
          <a:xfrm>
            <a:off x="6400800" y="3364468"/>
            <a:ext cx="1524000" cy="369332"/>
          </a:xfrm>
          <a:prstGeom prst="rect">
            <a:avLst/>
          </a:prstGeom>
          <a:noFill/>
        </p:spPr>
        <p:txBody>
          <a:bodyPr wrap="square" rtlCol="0">
            <a:spAutoFit/>
          </a:bodyPr>
          <a:lstStyle/>
          <a:p>
            <a:r>
              <a:rPr lang="en-CA" b="1" dirty="0" smtClean="0"/>
              <a:t>Improved-5</a:t>
            </a:r>
            <a:endParaRPr lang="en-CA" b="1" dirty="0"/>
          </a:p>
        </p:txBody>
      </p:sp>
      <p:sp>
        <p:nvSpPr>
          <p:cNvPr id="12" name="TextBox 11"/>
          <p:cNvSpPr txBox="1"/>
          <p:nvPr/>
        </p:nvSpPr>
        <p:spPr>
          <a:xfrm>
            <a:off x="6705600" y="4953000"/>
            <a:ext cx="1524000" cy="369332"/>
          </a:xfrm>
          <a:prstGeom prst="rect">
            <a:avLst/>
          </a:prstGeom>
          <a:noFill/>
        </p:spPr>
        <p:txBody>
          <a:bodyPr wrap="square" rtlCol="0">
            <a:spAutoFit/>
          </a:bodyPr>
          <a:lstStyle/>
          <a:p>
            <a:r>
              <a:rPr lang="en-CA" b="1" dirty="0" smtClean="0"/>
              <a:t>Simple-5</a:t>
            </a:r>
            <a:endParaRPr lang="en-CA" b="1" dirty="0"/>
          </a:p>
        </p:txBody>
      </p:sp>
      <p:sp>
        <p:nvSpPr>
          <p:cNvPr id="13" name="TextBox 12"/>
          <p:cNvSpPr txBox="1"/>
          <p:nvPr/>
        </p:nvSpPr>
        <p:spPr>
          <a:xfrm>
            <a:off x="5600700" y="4343400"/>
            <a:ext cx="2286000" cy="369332"/>
          </a:xfrm>
          <a:prstGeom prst="rect">
            <a:avLst/>
          </a:prstGeom>
          <a:noFill/>
        </p:spPr>
        <p:txBody>
          <a:bodyPr wrap="square" rtlCol="0">
            <a:spAutoFit/>
          </a:bodyPr>
          <a:lstStyle/>
          <a:p>
            <a:r>
              <a:rPr lang="en-CA" b="1" dirty="0" smtClean="0"/>
              <a:t>Bad optimization-5</a:t>
            </a:r>
            <a:endParaRPr lang="en-CA" b="1" dirty="0"/>
          </a:p>
        </p:txBody>
      </p:sp>
      <p:grpSp>
        <p:nvGrpSpPr>
          <p:cNvPr id="17" name="Group 16"/>
          <p:cNvGrpSpPr/>
          <p:nvPr/>
        </p:nvGrpSpPr>
        <p:grpSpPr>
          <a:xfrm>
            <a:off x="3845628" y="2016620"/>
            <a:ext cx="2971800" cy="3429208"/>
            <a:chOff x="3845628" y="2016620"/>
            <a:chExt cx="2971800" cy="3429208"/>
          </a:xfrm>
        </p:grpSpPr>
        <p:cxnSp>
          <p:nvCxnSpPr>
            <p:cNvPr id="18" name="Straight Connector 17"/>
            <p:cNvCxnSpPr/>
            <p:nvPr/>
          </p:nvCxnSpPr>
          <p:spPr>
            <a:xfrm>
              <a:off x="5275614" y="2133600"/>
              <a:ext cx="0" cy="3312228"/>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45628" y="2016620"/>
              <a:ext cx="2971800" cy="369332"/>
            </a:xfrm>
            <a:prstGeom prst="rect">
              <a:avLst/>
            </a:prstGeom>
            <a:noFill/>
          </p:spPr>
          <p:txBody>
            <a:bodyPr wrap="square" rtlCol="0">
              <a:spAutoFit/>
            </a:bodyPr>
            <a:lstStyle/>
            <a:p>
              <a:pPr algn="ctr"/>
              <a:r>
                <a:rPr lang="en-US" dirty="0" smtClean="0">
                  <a:sym typeface="Wingdings" panose="05000000000000000000" pitchFamily="2" charset="2"/>
                </a:rPr>
                <a:t> 1 s</a:t>
              </a:r>
              <a:r>
                <a:rPr lang="en-US" dirty="0" smtClean="0"/>
                <a:t>ocket    2 sockets </a:t>
              </a:r>
              <a:r>
                <a:rPr lang="en-US" dirty="0" smtClean="0">
                  <a:sym typeface="Wingdings" panose="05000000000000000000" pitchFamily="2" charset="2"/>
                </a:rPr>
                <a:t></a:t>
              </a:r>
              <a:endParaRPr lang="en-US" dirty="0"/>
            </a:p>
          </p:txBody>
        </p:sp>
      </p:grpSp>
    </p:spTree>
    <p:extLst>
      <p:ext uri="{BB962C8B-B14F-4D97-AF65-F5344CB8AC3E}">
        <p14:creationId xmlns:p14="http://schemas.microsoft.com/office/powerpoint/2010/main" val="93085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a:t>Why</a:t>
            </a:r>
            <a:r>
              <a:rPr lang="en-US" sz="3200" dirty="0"/>
              <a:t> NUMA effects </a:t>
            </a:r>
            <a:r>
              <a:rPr lang="en-US" sz="3200" dirty="0" smtClean="0"/>
              <a:t>hurt HTM</a:t>
            </a:r>
            <a:endParaRPr lang="en-US" sz="2900" dirty="0"/>
          </a:p>
        </p:txBody>
      </p:sp>
      <p:sp>
        <p:nvSpPr>
          <p:cNvPr id="5" name="Content Placeholder 4"/>
          <p:cNvSpPr>
            <a:spLocks noGrp="1"/>
          </p:cNvSpPr>
          <p:nvPr>
            <p:ph idx="1"/>
          </p:nvPr>
        </p:nvSpPr>
        <p:spPr/>
        <p:txBody>
          <a:bodyPr>
            <a:normAutofit/>
          </a:bodyPr>
          <a:lstStyle/>
          <a:p>
            <a:r>
              <a:rPr lang="en-US" sz="2400" dirty="0"/>
              <a:t>Hypothesis: Cross-socket cache invalidations lengthen the window of contention for </a:t>
            </a:r>
            <a:r>
              <a:rPr lang="en-US" sz="2400" dirty="0" smtClean="0"/>
              <a:t>transactions</a:t>
            </a:r>
          </a:p>
          <a:p>
            <a:r>
              <a:rPr lang="en-US" sz="2400" dirty="0" smtClean="0"/>
              <a:t>Example: consider two transactions T1 and T2</a:t>
            </a:r>
          </a:p>
          <a:p>
            <a:pPr lvl="1"/>
            <a:r>
              <a:rPr lang="en-US" sz="2000" dirty="0" smtClean="0"/>
              <a:t>T1 writes to x (invalidating any cached copies of x) and commits, then T2 reads x</a:t>
            </a:r>
          </a:p>
          <a:p>
            <a:pPr lvl="1"/>
            <a:r>
              <a:rPr lang="en-US" sz="2000" dirty="0" smtClean="0"/>
              <a:t>T2 incurs a cache miss</a:t>
            </a:r>
          </a:p>
          <a:p>
            <a:r>
              <a:rPr lang="en-US" sz="2400" dirty="0" smtClean="0"/>
              <a:t>If T1 and T2 are on the same socket </a:t>
            </a:r>
            <a:r>
              <a:rPr lang="en-US" sz="2400" dirty="0"/>
              <a:t>(Non-NUMA)</a:t>
            </a:r>
            <a:r>
              <a:rPr lang="en-US" sz="2400" dirty="0" smtClean="0"/>
              <a:t>,</a:t>
            </a:r>
            <a:br>
              <a:rPr lang="en-US" sz="2400" dirty="0" smtClean="0"/>
            </a:br>
            <a:r>
              <a:rPr lang="en-US" sz="2400" dirty="0" smtClean="0"/>
              <a:t>T2 can fetch x from the shared L3 cache – FAST</a:t>
            </a:r>
          </a:p>
          <a:p>
            <a:r>
              <a:rPr lang="en-US" sz="2400" dirty="0" smtClean="0"/>
              <a:t>If T1 and T2 are on </a:t>
            </a:r>
            <a:r>
              <a:rPr lang="en-US" sz="2400" i="1" dirty="0" smtClean="0"/>
              <a:t>different</a:t>
            </a:r>
            <a:r>
              <a:rPr lang="en-US" sz="2400" dirty="0" smtClean="0"/>
              <a:t> sockets (NUMA),</a:t>
            </a:r>
            <a:br>
              <a:rPr lang="en-US" sz="2400" dirty="0" smtClean="0"/>
            </a:br>
            <a:r>
              <a:rPr lang="en-US" sz="2400" dirty="0" smtClean="0"/>
              <a:t>T2 must fetch x from the other socket – </a:t>
            </a:r>
            <a:r>
              <a:rPr lang="en-US" sz="2400" b="1" dirty="0" smtClean="0"/>
              <a:t>SLOW!!</a:t>
            </a:r>
            <a:endParaRPr lang="en-CA" sz="2000" dirty="0" smtClean="0"/>
          </a:p>
          <a:p>
            <a:r>
              <a:rPr lang="en-CA" sz="2400" dirty="0" smtClean="0"/>
              <a:t>While T2 waits for data to travel across sockets, data conflicts may occur </a:t>
            </a:r>
            <a:r>
              <a:rPr lang="en-CA" sz="2400" dirty="0" smtClean="0">
                <a:sym typeface="Wingdings" panose="05000000000000000000" pitchFamily="2" charset="2"/>
              </a:rPr>
              <a:t> more likely to abort</a:t>
            </a:r>
            <a:endParaRPr lang="en-CA" sz="2400" dirty="0" smtClean="0"/>
          </a:p>
        </p:txBody>
      </p:sp>
    </p:spTree>
    <p:extLst>
      <p:ext uri="{BB962C8B-B14F-4D97-AF65-F5344CB8AC3E}">
        <p14:creationId xmlns:p14="http://schemas.microsoft.com/office/powerpoint/2010/main" val="4040570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Our algorithm: NATLE (1/2)</a:t>
            </a:r>
            <a:endParaRPr lang="en-US" sz="4000" dirty="0"/>
          </a:p>
        </p:txBody>
      </p:sp>
      <p:sp>
        <p:nvSpPr>
          <p:cNvPr id="5" name="Content Placeholder 4"/>
          <p:cNvSpPr>
            <a:spLocks noGrp="1"/>
          </p:cNvSpPr>
          <p:nvPr>
            <p:ph idx="1"/>
          </p:nvPr>
        </p:nvSpPr>
        <p:spPr>
          <a:xfrm>
            <a:off x="1066800" y="1447800"/>
            <a:ext cx="7866888" cy="4800600"/>
          </a:xfrm>
        </p:spPr>
        <p:txBody>
          <a:bodyPr/>
          <a:lstStyle/>
          <a:p>
            <a:r>
              <a:rPr lang="en-US" dirty="0" smtClean="0"/>
              <a:t>An extension of TLE that is built on</a:t>
            </a:r>
            <a:br>
              <a:rPr lang="en-US" dirty="0" smtClean="0"/>
            </a:br>
            <a:r>
              <a:rPr lang="en-US" dirty="0" smtClean="0"/>
              <a:t>an experimental observation</a:t>
            </a:r>
          </a:p>
          <a:p>
            <a:pPr lvl="1"/>
            <a:r>
              <a:rPr lang="en-US" dirty="0" smtClean="0"/>
              <a:t>In many TLE workloads, critical sections fit into two categories: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5616" y="4343400"/>
            <a:ext cx="3173681"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568" t="28052" r="34512" b="24242"/>
          <a:stretch/>
        </p:blipFill>
        <p:spPr bwMode="auto">
          <a:xfrm>
            <a:off x="5192482" y="4345287"/>
            <a:ext cx="3214523" cy="2284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612077" y="3505199"/>
            <a:ext cx="3258786" cy="8382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600" dirty="0" smtClean="0"/>
              <a:t>Category 1: Critical section performs best when run on</a:t>
            </a:r>
            <a:br>
              <a:rPr lang="en-US" sz="1600" dirty="0" smtClean="0"/>
            </a:br>
            <a:r>
              <a:rPr lang="en-US" sz="1600" b="1" u="sng" dirty="0" smtClean="0"/>
              <a:t>ONE socket only</a:t>
            </a:r>
            <a:endParaRPr lang="en-US" sz="1600" b="1" u="sng" dirty="0"/>
          </a:p>
        </p:txBody>
      </p:sp>
      <p:sp>
        <p:nvSpPr>
          <p:cNvPr id="7" name="Rectangle 6"/>
          <p:cNvSpPr/>
          <p:nvPr/>
        </p:nvSpPr>
        <p:spPr>
          <a:xfrm>
            <a:off x="5134096" y="3505199"/>
            <a:ext cx="3324104" cy="8382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600" dirty="0" smtClean="0"/>
              <a:t>Category 2: Critical section performs best when run on</a:t>
            </a:r>
            <a:br>
              <a:rPr lang="en-US" sz="1600" dirty="0" smtClean="0"/>
            </a:br>
            <a:r>
              <a:rPr lang="en-US" sz="1600" b="1" u="sng" dirty="0" smtClean="0"/>
              <a:t>ALL sockets</a:t>
            </a:r>
            <a:endParaRPr lang="en-US" sz="1600" b="1" u="sng" dirty="0"/>
          </a:p>
        </p:txBody>
      </p:sp>
    </p:spTree>
    <p:extLst>
      <p:ext uri="{BB962C8B-B14F-4D97-AF65-F5344CB8AC3E}">
        <p14:creationId xmlns:p14="http://schemas.microsoft.com/office/powerpoint/2010/main" val="986524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algorithm: NATLE (2/2)</a:t>
            </a:r>
            <a:endParaRPr lang="en-US" dirty="0"/>
          </a:p>
        </p:txBody>
      </p:sp>
      <p:sp>
        <p:nvSpPr>
          <p:cNvPr id="5" name="Content Placeholder 4"/>
          <p:cNvSpPr>
            <a:spLocks noGrp="1"/>
          </p:cNvSpPr>
          <p:nvPr>
            <p:ph idx="1"/>
          </p:nvPr>
        </p:nvSpPr>
        <p:spPr>
          <a:xfrm>
            <a:off x="1435608" y="1447800"/>
            <a:ext cx="7498080" cy="5181600"/>
          </a:xfrm>
        </p:spPr>
        <p:txBody>
          <a:bodyPr>
            <a:normAutofit lnSpcReduction="10000"/>
          </a:bodyPr>
          <a:lstStyle/>
          <a:p>
            <a:r>
              <a:rPr lang="en-US" dirty="0" smtClean="0"/>
              <a:t>We exploit this observation by periodically profiling TLE performance</a:t>
            </a:r>
          </a:p>
          <a:p>
            <a:r>
              <a:rPr lang="en-US" dirty="0" smtClean="0"/>
              <a:t>Goal: determine, for each lock L, whether it is better:</a:t>
            </a:r>
          </a:p>
          <a:p>
            <a:pPr lvl="1"/>
            <a:r>
              <a:rPr lang="en-US" dirty="0" smtClean="0"/>
              <a:t>to allow any thread to execute critical sections protected by L, or</a:t>
            </a:r>
          </a:p>
          <a:p>
            <a:pPr lvl="1"/>
            <a:r>
              <a:rPr lang="en-US" dirty="0" smtClean="0"/>
              <a:t>to restrict concurrency so L can be acquired only by threads on </a:t>
            </a:r>
            <a:r>
              <a:rPr lang="en-US" b="1" dirty="0" smtClean="0"/>
              <a:t>one socket</a:t>
            </a:r>
            <a:endParaRPr lang="en-US" b="1" dirty="0"/>
          </a:p>
          <a:p>
            <a:r>
              <a:rPr lang="en-US" dirty="0" smtClean="0"/>
              <a:t>If it is better to restrict concurrency, we cycle through the sockets, allocating some time for each socket</a:t>
            </a:r>
          </a:p>
        </p:txBody>
      </p:sp>
    </p:spTree>
    <p:extLst>
      <p:ext uri="{BB962C8B-B14F-4D97-AF65-F5344CB8AC3E}">
        <p14:creationId xmlns:p14="http://schemas.microsoft.com/office/powerpoint/2010/main" val="98652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Implementation (1/2)</a:t>
            </a:r>
            <a:endParaRPr lang="en-US" dirty="0"/>
          </a:p>
        </p:txBody>
      </p:sp>
      <p:sp>
        <p:nvSpPr>
          <p:cNvPr id="5" name="Content Placeholder 4"/>
          <p:cNvSpPr>
            <a:spLocks noGrp="1"/>
          </p:cNvSpPr>
          <p:nvPr>
            <p:ph idx="1"/>
          </p:nvPr>
        </p:nvSpPr>
        <p:spPr/>
        <p:txBody>
          <a:bodyPr>
            <a:normAutofit lnSpcReduction="10000"/>
          </a:bodyPr>
          <a:lstStyle/>
          <a:p>
            <a:r>
              <a:rPr lang="en-US" dirty="0" smtClean="0"/>
              <a:t>We assume a two-socket system for simplicity of presentation</a:t>
            </a:r>
          </a:p>
          <a:p>
            <a:r>
              <a:rPr lang="en-US" dirty="0" smtClean="0"/>
              <a:t>Associate a mode with each lock</a:t>
            </a:r>
          </a:p>
          <a:p>
            <a:pPr lvl="1"/>
            <a:r>
              <a:rPr lang="en-US" dirty="0" smtClean="0"/>
              <a:t>Mode 1: socket 1 only</a:t>
            </a:r>
          </a:p>
          <a:p>
            <a:pPr lvl="2"/>
            <a:r>
              <a:rPr lang="en-US" dirty="0" smtClean="0"/>
              <a:t>Can be acquired only by threads on socket 1 (threads on other sockets will block)</a:t>
            </a:r>
          </a:p>
          <a:p>
            <a:pPr lvl="1"/>
            <a:r>
              <a:rPr lang="en-US" dirty="0" smtClean="0"/>
              <a:t>Mode 2: socket 2 only</a:t>
            </a:r>
          </a:p>
          <a:p>
            <a:pPr lvl="2"/>
            <a:r>
              <a:rPr lang="en-US" dirty="0" smtClean="0"/>
              <a:t>Can be acquired only by threads on socket 2</a:t>
            </a:r>
          </a:p>
          <a:p>
            <a:pPr lvl="1"/>
            <a:r>
              <a:rPr lang="en-US" dirty="0" smtClean="0"/>
              <a:t>Mode 3: both sockets</a:t>
            </a:r>
          </a:p>
          <a:p>
            <a:pPr lvl="2"/>
            <a:r>
              <a:rPr lang="en-US" dirty="0" smtClean="0"/>
              <a:t>Can be acquired by threads on either socket</a:t>
            </a:r>
          </a:p>
        </p:txBody>
      </p:sp>
    </p:spTree>
    <p:extLst>
      <p:ext uri="{BB962C8B-B14F-4D97-AF65-F5344CB8AC3E}">
        <p14:creationId xmlns:p14="http://schemas.microsoft.com/office/powerpoint/2010/main" val="986524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1219200" y="2019822"/>
            <a:ext cx="7543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8148843" y="2172222"/>
            <a:ext cx="766557" cy="461665"/>
          </a:xfrm>
          <a:prstGeom prst="rect">
            <a:avLst/>
          </a:prstGeom>
          <a:noFill/>
        </p:spPr>
        <p:txBody>
          <a:bodyPr wrap="none" rtlCol="0">
            <a:spAutoFit/>
          </a:bodyPr>
          <a:lstStyle/>
          <a:p>
            <a:r>
              <a:rPr lang="en-CA" sz="2400" dirty="0" smtClean="0"/>
              <a:t>time</a:t>
            </a:r>
            <a:endParaRPr lang="en-CA" sz="2400" dirty="0"/>
          </a:p>
        </p:txBody>
      </p:sp>
      <p:cxnSp>
        <p:nvCxnSpPr>
          <p:cNvPr id="8" name="Straight Connector 7"/>
          <p:cNvCxnSpPr/>
          <p:nvPr/>
        </p:nvCxnSpPr>
        <p:spPr>
          <a:xfrm flipV="1">
            <a:off x="1219200" y="1600200"/>
            <a:ext cx="0" cy="902732"/>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505200" y="1600200"/>
            <a:ext cx="0" cy="902732"/>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5791200" y="1638822"/>
            <a:ext cx="0" cy="902732"/>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8077200" y="1638822"/>
            <a:ext cx="0" cy="902732"/>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a:off x="1219200" y="4953000"/>
            <a:ext cx="2286000"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1295400" y="4495800"/>
            <a:ext cx="2223686" cy="461665"/>
          </a:xfrm>
          <a:prstGeom prst="rect">
            <a:avLst/>
          </a:prstGeom>
          <a:noFill/>
        </p:spPr>
        <p:txBody>
          <a:bodyPr wrap="none" rtlCol="0">
            <a:spAutoFit/>
          </a:bodyPr>
          <a:lstStyle/>
          <a:p>
            <a:r>
              <a:rPr lang="en-CA" sz="2400" dirty="0" smtClean="0"/>
              <a:t>Profiling phase</a:t>
            </a:r>
            <a:endParaRPr lang="en-CA" sz="2400" dirty="0"/>
          </a:p>
        </p:txBody>
      </p:sp>
      <p:cxnSp>
        <p:nvCxnSpPr>
          <p:cNvPr id="18" name="Straight Arrow Connector 17"/>
          <p:cNvCxnSpPr/>
          <p:nvPr/>
        </p:nvCxnSpPr>
        <p:spPr>
          <a:xfrm>
            <a:off x="3505200" y="4953000"/>
            <a:ext cx="4534422"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9" name="TextBox 18"/>
          <p:cNvSpPr txBox="1"/>
          <p:nvPr/>
        </p:nvSpPr>
        <p:spPr>
          <a:xfrm>
            <a:off x="4348465" y="4495800"/>
            <a:ext cx="2890535" cy="461665"/>
          </a:xfrm>
          <a:prstGeom prst="rect">
            <a:avLst/>
          </a:prstGeom>
          <a:noFill/>
        </p:spPr>
        <p:txBody>
          <a:bodyPr wrap="none" rtlCol="0">
            <a:spAutoFit/>
          </a:bodyPr>
          <a:lstStyle/>
          <a:p>
            <a:r>
              <a:rPr lang="en-CA" sz="2400" dirty="0" smtClean="0"/>
              <a:t>Post profiling phase</a:t>
            </a:r>
            <a:endParaRPr lang="en-CA" sz="2400" dirty="0"/>
          </a:p>
        </p:txBody>
      </p:sp>
      <p:cxnSp>
        <p:nvCxnSpPr>
          <p:cNvPr id="25" name="Straight Arrow Connector 24"/>
          <p:cNvCxnSpPr/>
          <p:nvPr/>
        </p:nvCxnSpPr>
        <p:spPr>
          <a:xfrm>
            <a:off x="1219200" y="4343400"/>
            <a:ext cx="6820422"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3327178" y="3886200"/>
            <a:ext cx="2616422" cy="461665"/>
          </a:xfrm>
          <a:prstGeom prst="rect">
            <a:avLst/>
          </a:prstGeom>
          <a:noFill/>
        </p:spPr>
        <p:txBody>
          <a:bodyPr wrap="none" rtlCol="0">
            <a:spAutoFit/>
          </a:bodyPr>
          <a:lstStyle/>
          <a:p>
            <a:r>
              <a:rPr lang="en-CA" sz="2400" dirty="0" smtClean="0"/>
              <a:t>(Profiling) Cycle 2</a:t>
            </a:r>
            <a:endParaRPr lang="en-CA" sz="2400" dirty="0"/>
          </a:p>
        </p:txBody>
      </p:sp>
      <p:sp>
        <p:nvSpPr>
          <p:cNvPr id="30" name="Title 1"/>
          <p:cNvSpPr txBox="1">
            <a:spLocks/>
          </p:cNvSpPr>
          <p:nvPr/>
        </p:nvSpPr>
        <p:spPr>
          <a:xfrm>
            <a:off x="1417320" y="228600"/>
            <a:ext cx="7498080" cy="1143000"/>
          </a:xfrm>
          <a:prstGeom prst="rect">
            <a:avLst/>
          </a:prstGeom>
        </p:spPr>
        <p:txBody>
          <a:bodyPr anchor="ctr">
            <a:normAutofit fontScale="925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CA" dirty="0" smtClean="0"/>
              <a:t>Implementation (2/2)</a:t>
            </a:r>
          </a:p>
          <a:p>
            <a:r>
              <a:rPr lang="en-CA" sz="3500" dirty="0" smtClean="0"/>
              <a:t>Breaking down an execution</a:t>
            </a:r>
            <a:endParaRPr lang="en-CA" sz="3500" dirty="0"/>
          </a:p>
        </p:txBody>
      </p:sp>
      <p:sp>
        <p:nvSpPr>
          <p:cNvPr id="31" name="TextBox 30"/>
          <p:cNvSpPr txBox="1"/>
          <p:nvPr/>
        </p:nvSpPr>
        <p:spPr>
          <a:xfrm>
            <a:off x="1295400" y="1519535"/>
            <a:ext cx="2209800" cy="461665"/>
          </a:xfrm>
          <a:prstGeom prst="rect">
            <a:avLst/>
          </a:prstGeom>
          <a:noFill/>
        </p:spPr>
        <p:txBody>
          <a:bodyPr wrap="square" rtlCol="0">
            <a:spAutoFit/>
          </a:bodyPr>
          <a:lstStyle/>
          <a:p>
            <a:pPr algn="ctr"/>
            <a:r>
              <a:rPr lang="en-CA" sz="2400" dirty="0" smtClean="0"/>
              <a:t>Cycle 1</a:t>
            </a:r>
            <a:endParaRPr lang="en-CA" sz="2400" dirty="0"/>
          </a:p>
        </p:txBody>
      </p:sp>
      <p:sp>
        <p:nvSpPr>
          <p:cNvPr id="32" name="TextBox 31"/>
          <p:cNvSpPr txBox="1"/>
          <p:nvPr/>
        </p:nvSpPr>
        <p:spPr>
          <a:xfrm>
            <a:off x="3556348" y="1524000"/>
            <a:ext cx="2209800" cy="461665"/>
          </a:xfrm>
          <a:prstGeom prst="rect">
            <a:avLst/>
          </a:prstGeom>
          <a:noFill/>
        </p:spPr>
        <p:txBody>
          <a:bodyPr wrap="square" rtlCol="0">
            <a:spAutoFit/>
          </a:bodyPr>
          <a:lstStyle/>
          <a:p>
            <a:pPr algn="ctr"/>
            <a:r>
              <a:rPr lang="en-CA" sz="2400" dirty="0" smtClean="0"/>
              <a:t>Cycle 2</a:t>
            </a:r>
            <a:endParaRPr lang="en-CA" sz="2400" dirty="0"/>
          </a:p>
        </p:txBody>
      </p:sp>
      <p:sp>
        <p:nvSpPr>
          <p:cNvPr id="33" name="TextBox 32"/>
          <p:cNvSpPr txBox="1"/>
          <p:nvPr/>
        </p:nvSpPr>
        <p:spPr>
          <a:xfrm>
            <a:off x="5829822" y="1524000"/>
            <a:ext cx="2209800" cy="461665"/>
          </a:xfrm>
          <a:prstGeom prst="rect">
            <a:avLst/>
          </a:prstGeom>
          <a:noFill/>
        </p:spPr>
        <p:txBody>
          <a:bodyPr wrap="square" rtlCol="0">
            <a:spAutoFit/>
          </a:bodyPr>
          <a:lstStyle/>
          <a:p>
            <a:pPr algn="ctr"/>
            <a:r>
              <a:rPr lang="en-CA" sz="2400" dirty="0" smtClean="0"/>
              <a:t>Cycle 3</a:t>
            </a:r>
            <a:endParaRPr lang="en-CA" sz="2400" dirty="0"/>
          </a:p>
        </p:txBody>
      </p:sp>
      <p:sp>
        <p:nvSpPr>
          <p:cNvPr id="34" name="TextBox 33"/>
          <p:cNvSpPr txBox="1"/>
          <p:nvPr/>
        </p:nvSpPr>
        <p:spPr>
          <a:xfrm>
            <a:off x="8077200" y="1524000"/>
            <a:ext cx="762000" cy="461665"/>
          </a:xfrm>
          <a:prstGeom prst="rect">
            <a:avLst/>
          </a:prstGeom>
          <a:noFill/>
        </p:spPr>
        <p:txBody>
          <a:bodyPr wrap="square" rtlCol="0">
            <a:spAutoFit/>
          </a:bodyPr>
          <a:lstStyle/>
          <a:p>
            <a:pPr algn="ctr"/>
            <a:r>
              <a:rPr lang="en-CA" sz="2400" dirty="0" smtClean="0"/>
              <a:t>…</a:t>
            </a:r>
            <a:endParaRPr lang="en-CA" sz="2400" dirty="0"/>
          </a:p>
        </p:txBody>
      </p:sp>
      <p:cxnSp>
        <p:nvCxnSpPr>
          <p:cNvPr id="36" name="Straight Arrow Connector 35"/>
          <p:cNvCxnSpPr/>
          <p:nvPr/>
        </p:nvCxnSpPr>
        <p:spPr>
          <a:xfrm>
            <a:off x="3505200" y="5562600"/>
            <a:ext cx="1594199" cy="4465"/>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
        <p:nvSpPr>
          <p:cNvPr id="37" name="TextBox 36"/>
          <p:cNvSpPr txBox="1"/>
          <p:nvPr/>
        </p:nvSpPr>
        <p:spPr>
          <a:xfrm>
            <a:off x="3505200" y="5162490"/>
            <a:ext cx="1609598" cy="400110"/>
          </a:xfrm>
          <a:prstGeom prst="rect">
            <a:avLst/>
          </a:prstGeom>
          <a:noFill/>
        </p:spPr>
        <p:txBody>
          <a:bodyPr wrap="square" rtlCol="0">
            <a:spAutoFit/>
          </a:bodyPr>
          <a:lstStyle/>
          <a:p>
            <a:pPr algn="ctr"/>
            <a:r>
              <a:rPr lang="en-CA" sz="2000" dirty="0" smtClean="0"/>
              <a:t>Quantum 1</a:t>
            </a:r>
            <a:endParaRPr lang="en-CA" sz="2000" dirty="0"/>
          </a:p>
        </p:txBody>
      </p:sp>
      <p:cxnSp>
        <p:nvCxnSpPr>
          <p:cNvPr id="38" name="Straight Arrow Connector 37"/>
          <p:cNvCxnSpPr/>
          <p:nvPr/>
        </p:nvCxnSpPr>
        <p:spPr>
          <a:xfrm>
            <a:off x="5105400" y="5567065"/>
            <a:ext cx="1600200" cy="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
        <p:nvSpPr>
          <p:cNvPr id="39" name="TextBox 38"/>
          <p:cNvSpPr txBox="1"/>
          <p:nvPr/>
        </p:nvSpPr>
        <p:spPr>
          <a:xfrm>
            <a:off x="5096002" y="5162490"/>
            <a:ext cx="1609598" cy="400110"/>
          </a:xfrm>
          <a:prstGeom prst="rect">
            <a:avLst/>
          </a:prstGeom>
          <a:noFill/>
        </p:spPr>
        <p:txBody>
          <a:bodyPr wrap="square" rtlCol="0">
            <a:spAutoFit/>
          </a:bodyPr>
          <a:lstStyle/>
          <a:p>
            <a:pPr algn="ctr"/>
            <a:r>
              <a:rPr lang="en-CA" sz="2000" dirty="0" smtClean="0"/>
              <a:t>Quantum 2</a:t>
            </a:r>
            <a:endParaRPr lang="en-CA" sz="2000" dirty="0"/>
          </a:p>
        </p:txBody>
      </p:sp>
      <p:sp>
        <p:nvSpPr>
          <p:cNvPr id="40" name="TextBox 39"/>
          <p:cNvSpPr txBox="1"/>
          <p:nvPr/>
        </p:nvSpPr>
        <p:spPr>
          <a:xfrm>
            <a:off x="7010400" y="5282625"/>
            <a:ext cx="762000" cy="584775"/>
          </a:xfrm>
          <a:prstGeom prst="rect">
            <a:avLst/>
          </a:prstGeom>
          <a:noFill/>
        </p:spPr>
        <p:txBody>
          <a:bodyPr wrap="square" rtlCol="0">
            <a:spAutoFit/>
          </a:bodyPr>
          <a:lstStyle/>
          <a:p>
            <a:pPr algn="ctr"/>
            <a:r>
              <a:rPr lang="en-CA" sz="3200" b="1" dirty="0" smtClean="0"/>
              <a:t>…</a:t>
            </a:r>
            <a:endParaRPr lang="en-CA" sz="3200" b="1" dirty="0"/>
          </a:p>
        </p:txBody>
      </p:sp>
      <p:cxnSp>
        <p:nvCxnSpPr>
          <p:cNvPr id="42" name="Straight Arrow Connector 41"/>
          <p:cNvCxnSpPr/>
          <p:nvPr/>
        </p:nvCxnSpPr>
        <p:spPr>
          <a:xfrm>
            <a:off x="3505200" y="6172200"/>
            <a:ext cx="1088199"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45" name="Straight Arrow Connector 44"/>
          <p:cNvCxnSpPr/>
          <p:nvPr/>
        </p:nvCxnSpPr>
        <p:spPr>
          <a:xfrm>
            <a:off x="4572000" y="6172200"/>
            <a:ext cx="527399"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47" name="Straight Arrow Connector 46"/>
          <p:cNvCxnSpPr/>
          <p:nvPr/>
        </p:nvCxnSpPr>
        <p:spPr>
          <a:xfrm>
            <a:off x="5099399" y="6172200"/>
            <a:ext cx="1100201"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48" name="Straight Arrow Connector 47"/>
          <p:cNvCxnSpPr/>
          <p:nvPr/>
        </p:nvCxnSpPr>
        <p:spPr>
          <a:xfrm>
            <a:off x="6178201" y="6172200"/>
            <a:ext cx="527399"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54" name="TextBox 53"/>
          <p:cNvSpPr txBox="1"/>
          <p:nvPr/>
        </p:nvSpPr>
        <p:spPr>
          <a:xfrm>
            <a:off x="3688875" y="5879812"/>
            <a:ext cx="732893" cy="292388"/>
          </a:xfrm>
          <a:prstGeom prst="rect">
            <a:avLst/>
          </a:prstGeom>
          <a:noFill/>
        </p:spPr>
        <p:txBody>
          <a:bodyPr wrap="none" rtlCol="0">
            <a:spAutoFit/>
          </a:bodyPr>
          <a:lstStyle/>
          <a:p>
            <a:r>
              <a:rPr lang="en-CA" sz="1300" dirty="0" smtClean="0"/>
              <a:t>Mode x</a:t>
            </a:r>
            <a:endParaRPr lang="en-CA" sz="1300" dirty="0"/>
          </a:p>
        </p:txBody>
      </p:sp>
      <p:sp>
        <p:nvSpPr>
          <p:cNvPr id="56" name="TextBox 55"/>
          <p:cNvSpPr txBox="1"/>
          <p:nvPr/>
        </p:nvSpPr>
        <p:spPr>
          <a:xfrm>
            <a:off x="4425140" y="5879812"/>
            <a:ext cx="732893" cy="292388"/>
          </a:xfrm>
          <a:prstGeom prst="rect">
            <a:avLst/>
          </a:prstGeom>
          <a:noFill/>
        </p:spPr>
        <p:txBody>
          <a:bodyPr wrap="none" rtlCol="0">
            <a:spAutoFit/>
          </a:bodyPr>
          <a:lstStyle/>
          <a:p>
            <a:r>
              <a:rPr lang="en-CA" sz="1300" dirty="0" smtClean="0"/>
              <a:t>Mode y</a:t>
            </a:r>
            <a:endParaRPr lang="en-CA" sz="1300" dirty="0"/>
          </a:p>
        </p:txBody>
      </p:sp>
      <p:sp>
        <p:nvSpPr>
          <p:cNvPr id="57" name="TextBox 56"/>
          <p:cNvSpPr txBox="1"/>
          <p:nvPr/>
        </p:nvSpPr>
        <p:spPr>
          <a:xfrm>
            <a:off x="5284790" y="5879812"/>
            <a:ext cx="732893" cy="292388"/>
          </a:xfrm>
          <a:prstGeom prst="rect">
            <a:avLst/>
          </a:prstGeom>
          <a:noFill/>
        </p:spPr>
        <p:txBody>
          <a:bodyPr wrap="none" rtlCol="0">
            <a:spAutoFit/>
          </a:bodyPr>
          <a:lstStyle/>
          <a:p>
            <a:r>
              <a:rPr lang="en-CA" sz="1300" dirty="0" smtClean="0"/>
              <a:t>Mode x</a:t>
            </a:r>
            <a:endParaRPr lang="en-CA" sz="1300" dirty="0"/>
          </a:p>
        </p:txBody>
      </p:sp>
      <p:sp>
        <p:nvSpPr>
          <p:cNvPr id="58" name="TextBox 57"/>
          <p:cNvSpPr txBox="1"/>
          <p:nvPr/>
        </p:nvSpPr>
        <p:spPr>
          <a:xfrm>
            <a:off x="6032600" y="5879812"/>
            <a:ext cx="732893" cy="292388"/>
          </a:xfrm>
          <a:prstGeom prst="rect">
            <a:avLst/>
          </a:prstGeom>
          <a:noFill/>
        </p:spPr>
        <p:txBody>
          <a:bodyPr wrap="none" rtlCol="0">
            <a:spAutoFit/>
          </a:bodyPr>
          <a:lstStyle/>
          <a:p>
            <a:r>
              <a:rPr lang="en-CA" sz="1300" dirty="0" smtClean="0"/>
              <a:t>Mode y</a:t>
            </a:r>
            <a:endParaRPr lang="en-CA" sz="1300" dirty="0"/>
          </a:p>
        </p:txBody>
      </p:sp>
      <p:cxnSp>
        <p:nvCxnSpPr>
          <p:cNvPr id="60" name="Straight Connector 59"/>
          <p:cNvCxnSpPr/>
          <p:nvPr/>
        </p:nvCxnSpPr>
        <p:spPr>
          <a:xfrm>
            <a:off x="1219200" y="4117032"/>
            <a:ext cx="0" cy="2207568"/>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3505200" y="4495800"/>
            <a:ext cx="0" cy="1828800"/>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8039622" y="4117032"/>
            <a:ext cx="0" cy="2207568"/>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flipH="1">
            <a:off x="1219200" y="2502932"/>
            <a:ext cx="2286000" cy="161410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5791200" y="2541554"/>
            <a:ext cx="2248422" cy="1575478"/>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5099399" y="5100935"/>
            <a:ext cx="0" cy="1223665"/>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6705600" y="5100935"/>
            <a:ext cx="0" cy="1223665"/>
          </a:xfrm>
          <a:prstGeom prst="line">
            <a:avLst/>
          </a:prstGeom>
        </p:spPr>
        <p:style>
          <a:lnRef idx="1">
            <a:schemeClr val="dk1"/>
          </a:lnRef>
          <a:fillRef idx="0">
            <a:schemeClr val="dk1"/>
          </a:fillRef>
          <a:effectRef idx="0">
            <a:schemeClr val="dk1"/>
          </a:effectRef>
          <a:fontRef idx="minor">
            <a:schemeClr val="tx1"/>
          </a:fontRef>
        </p:style>
      </p:cxnSp>
      <p:sp>
        <p:nvSpPr>
          <p:cNvPr id="82" name="TextBox 81"/>
          <p:cNvSpPr txBox="1"/>
          <p:nvPr/>
        </p:nvSpPr>
        <p:spPr>
          <a:xfrm>
            <a:off x="1333500" y="5638800"/>
            <a:ext cx="2095445" cy="923330"/>
          </a:xfrm>
          <a:prstGeom prst="rect">
            <a:avLst/>
          </a:prstGeom>
          <a:noFill/>
        </p:spPr>
        <p:txBody>
          <a:bodyPr wrap="none" rtlCol="0">
            <a:spAutoFit/>
          </a:bodyPr>
          <a:lstStyle/>
          <a:p>
            <a:r>
              <a:rPr lang="en-CA" dirty="0" smtClean="0"/>
              <a:t>(Determines which</a:t>
            </a:r>
          </a:p>
          <a:p>
            <a:pPr algn="ctr"/>
            <a:r>
              <a:rPr lang="en-CA" dirty="0" smtClean="0"/>
              <a:t>mode is best for</a:t>
            </a:r>
            <a:br>
              <a:rPr lang="en-CA" dirty="0" smtClean="0"/>
            </a:br>
            <a:r>
              <a:rPr lang="en-CA" dirty="0" smtClean="0"/>
              <a:t>each lock)</a:t>
            </a:r>
            <a:endParaRPr lang="en-CA" dirty="0"/>
          </a:p>
        </p:txBody>
      </p:sp>
      <p:cxnSp>
        <p:nvCxnSpPr>
          <p:cNvPr id="83" name="Straight Arrow Connector 82"/>
          <p:cNvCxnSpPr/>
          <p:nvPr/>
        </p:nvCxnSpPr>
        <p:spPr>
          <a:xfrm>
            <a:off x="1219200" y="5560199"/>
            <a:ext cx="762000" cy="2977"/>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84" name="TextBox 83"/>
          <p:cNvSpPr txBox="1"/>
          <p:nvPr/>
        </p:nvSpPr>
        <p:spPr>
          <a:xfrm>
            <a:off x="1219200" y="5283200"/>
            <a:ext cx="762000" cy="292388"/>
          </a:xfrm>
          <a:prstGeom prst="rect">
            <a:avLst/>
          </a:prstGeom>
          <a:noFill/>
        </p:spPr>
        <p:txBody>
          <a:bodyPr wrap="square" rtlCol="0">
            <a:spAutoFit/>
          </a:bodyPr>
          <a:lstStyle/>
          <a:p>
            <a:pPr algn="ctr"/>
            <a:r>
              <a:rPr lang="en-CA" sz="1300" dirty="0" smtClean="0"/>
              <a:t>Mode 1</a:t>
            </a:r>
            <a:endParaRPr lang="en-CA" sz="1300" dirty="0"/>
          </a:p>
        </p:txBody>
      </p:sp>
      <p:cxnSp>
        <p:nvCxnSpPr>
          <p:cNvPr id="89" name="Straight Arrow Connector 88"/>
          <p:cNvCxnSpPr/>
          <p:nvPr/>
        </p:nvCxnSpPr>
        <p:spPr>
          <a:xfrm>
            <a:off x="1981200" y="5560199"/>
            <a:ext cx="762000" cy="2977"/>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90" name="Straight Arrow Connector 89"/>
          <p:cNvCxnSpPr/>
          <p:nvPr/>
        </p:nvCxnSpPr>
        <p:spPr>
          <a:xfrm>
            <a:off x="2743200" y="5563176"/>
            <a:ext cx="762000"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94" name="TextBox 93"/>
          <p:cNvSpPr txBox="1"/>
          <p:nvPr/>
        </p:nvSpPr>
        <p:spPr>
          <a:xfrm>
            <a:off x="1981200" y="5283200"/>
            <a:ext cx="762000" cy="292388"/>
          </a:xfrm>
          <a:prstGeom prst="rect">
            <a:avLst/>
          </a:prstGeom>
          <a:noFill/>
        </p:spPr>
        <p:txBody>
          <a:bodyPr wrap="square" rtlCol="0">
            <a:spAutoFit/>
          </a:bodyPr>
          <a:lstStyle/>
          <a:p>
            <a:pPr algn="ctr"/>
            <a:r>
              <a:rPr lang="en-CA" sz="1300" dirty="0" smtClean="0"/>
              <a:t>Mode 2</a:t>
            </a:r>
            <a:endParaRPr lang="en-CA" sz="1300" dirty="0"/>
          </a:p>
        </p:txBody>
      </p:sp>
      <p:sp>
        <p:nvSpPr>
          <p:cNvPr id="95" name="TextBox 94"/>
          <p:cNvSpPr txBox="1"/>
          <p:nvPr/>
        </p:nvSpPr>
        <p:spPr>
          <a:xfrm>
            <a:off x="2743200" y="5283200"/>
            <a:ext cx="762000" cy="292388"/>
          </a:xfrm>
          <a:prstGeom prst="rect">
            <a:avLst/>
          </a:prstGeom>
          <a:noFill/>
        </p:spPr>
        <p:txBody>
          <a:bodyPr wrap="square" rtlCol="0">
            <a:spAutoFit/>
          </a:bodyPr>
          <a:lstStyle/>
          <a:p>
            <a:pPr algn="ctr"/>
            <a:r>
              <a:rPr lang="en-CA" sz="1300" dirty="0" smtClean="0"/>
              <a:t>Mode 3</a:t>
            </a:r>
            <a:endParaRPr lang="en-CA" sz="1300" dirty="0"/>
          </a:p>
        </p:txBody>
      </p:sp>
    </p:spTree>
    <p:extLst>
      <p:ext uri="{BB962C8B-B14F-4D97-AF65-F5344CB8AC3E}">
        <p14:creationId xmlns:p14="http://schemas.microsoft.com/office/powerpoint/2010/main" val="405986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000"/>
                                        <p:tgtEl>
                                          <p:spTgt spid="69"/>
                                        </p:tgtEl>
                                      </p:cBhvr>
                                    </p:animEffect>
                                    <p:anim calcmode="lin" valueType="num">
                                      <p:cBhvr>
                                        <p:cTn id="13" dur="1000" fill="hold"/>
                                        <p:tgtEl>
                                          <p:spTgt spid="69"/>
                                        </p:tgtEl>
                                        <p:attrNameLst>
                                          <p:attrName>ppt_x</p:attrName>
                                        </p:attrNameLst>
                                      </p:cBhvr>
                                      <p:tavLst>
                                        <p:tav tm="0">
                                          <p:val>
                                            <p:strVal val="#ppt_x"/>
                                          </p:val>
                                        </p:tav>
                                        <p:tav tm="100000">
                                          <p:val>
                                            <p:strVal val="#ppt_x"/>
                                          </p:val>
                                        </p:tav>
                                      </p:tavLst>
                                    </p:anim>
                                    <p:anim calcmode="lin" valueType="num">
                                      <p:cBhvr>
                                        <p:cTn id="14" dur="1000" fill="hold"/>
                                        <p:tgtEl>
                                          <p:spTgt spid="6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1000"/>
                                        <p:tgtEl>
                                          <p:spTgt spid="60"/>
                                        </p:tgtEl>
                                      </p:cBhvr>
                                    </p:animEffect>
                                    <p:anim calcmode="lin" valueType="num">
                                      <p:cBhvr>
                                        <p:cTn id="28" dur="1000" fill="hold"/>
                                        <p:tgtEl>
                                          <p:spTgt spid="60"/>
                                        </p:tgtEl>
                                        <p:attrNameLst>
                                          <p:attrName>ppt_x</p:attrName>
                                        </p:attrNameLst>
                                      </p:cBhvr>
                                      <p:tavLst>
                                        <p:tav tm="0">
                                          <p:val>
                                            <p:strVal val="#ppt_x"/>
                                          </p:val>
                                        </p:tav>
                                        <p:tav tm="100000">
                                          <p:val>
                                            <p:strVal val="#ppt_x"/>
                                          </p:val>
                                        </p:tav>
                                      </p:tavLst>
                                    </p:anim>
                                    <p:anim calcmode="lin" valueType="num">
                                      <p:cBhvr>
                                        <p:cTn id="29" dur="1000" fill="hold"/>
                                        <p:tgtEl>
                                          <p:spTgt spid="6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1000"/>
                                        <p:tgtEl>
                                          <p:spTgt spid="64"/>
                                        </p:tgtEl>
                                      </p:cBhvr>
                                    </p:animEffect>
                                    <p:anim calcmode="lin" valueType="num">
                                      <p:cBhvr>
                                        <p:cTn id="33" dur="1000" fill="hold"/>
                                        <p:tgtEl>
                                          <p:spTgt spid="64"/>
                                        </p:tgtEl>
                                        <p:attrNameLst>
                                          <p:attrName>ppt_x</p:attrName>
                                        </p:attrNameLst>
                                      </p:cBhvr>
                                      <p:tavLst>
                                        <p:tav tm="0">
                                          <p:val>
                                            <p:strVal val="#ppt_x"/>
                                          </p:val>
                                        </p:tav>
                                        <p:tav tm="100000">
                                          <p:val>
                                            <p:strVal val="#ppt_x"/>
                                          </p:val>
                                        </p:tav>
                                      </p:tavLst>
                                    </p:anim>
                                    <p:anim calcmode="lin" valueType="num">
                                      <p:cBhvr>
                                        <p:cTn id="34" dur="1000" fill="hold"/>
                                        <p:tgtEl>
                                          <p:spTgt spid="6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1000"/>
                                        <p:tgtEl>
                                          <p:spTgt spid="62"/>
                                        </p:tgtEl>
                                      </p:cBhvr>
                                    </p:animEffect>
                                    <p:anim calcmode="lin" valueType="num">
                                      <p:cBhvr>
                                        <p:cTn id="48" dur="1000" fill="hold"/>
                                        <p:tgtEl>
                                          <p:spTgt spid="62"/>
                                        </p:tgtEl>
                                        <p:attrNameLst>
                                          <p:attrName>ppt_x</p:attrName>
                                        </p:attrNameLst>
                                      </p:cBhvr>
                                      <p:tavLst>
                                        <p:tav tm="0">
                                          <p:val>
                                            <p:strVal val="#ppt_x"/>
                                          </p:val>
                                        </p:tav>
                                        <p:tav tm="100000">
                                          <p:val>
                                            <p:strVal val="#ppt_x"/>
                                          </p:val>
                                        </p:tav>
                                      </p:tavLst>
                                    </p:anim>
                                    <p:anim calcmode="lin" valueType="num">
                                      <p:cBhvr>
                                        <p:cTn id="49" dur="1000" fill="hold"/>
                                        <p:tgtEl>
                                          <p:spTgt spid="6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1000"/>
                                        <p:tgtEl>
                                          <p:spTgt spid="84"/>
                                        </p:tgtEl>
                                      </p:cBhvr>
                                    </p:animEffect>
                                    <p:anim calcmode="lin" valueType="num">
                                      <p:cBhvr>
                                        <p:cTn id="70" dur="1000" fill="hold"/>
                                        <p:tgtEl>
                                          <p:spTgt spid="84"/>
                                        </p:tgtEl>
                                        <p:attrNameLst>
                                          <p:attrName>ppt_x</p:attrName>
                                        </p:attrNameLst>
                                      </p:cBhvr>
                                      <p:tavLst>
                                        <p:tav tm="0">
                                          <p:val>
                                            <p:strVal val="#ppt_x"/>
                                          </p:val>
                                        </p:tav>
                                        <p:tav tm="100000">
                                          <p:val>
                                            <p:strVal val="#ppt_x"/>
                                          </p:val>
                                        </p:tav>
                                      </p:tavLst>
                                    </p:anim>
                                    <p:anim calcmode="lin" valueType="num">
                                      <p:cBhvr>
                                        <p:cTn id="71" dur="1000" fill="hold"/>
                                        <p:tgtEl>
                                          <p:spTgt spid="8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83"/>
                                        </p:tgtEl>
                                        <p:attrNameLst>
                                          <p:attrName>style.visibility</p:attrName>
                                        </p:attrNameLst>
                                      </p:cBhvr>
                                      <p:to>
                                        <p:strVal val="visible"/>
                                      </p:to>
                                    </p:set>
                                    <p:animEffect transition="in" filter="fade">
                                      <p:cBhvr>
                                        <p:cTn id="74" dur="1000"/>
                                        <p:tgtEl>
                                          <p:spTgt spid="83"/>
                                        </p:tgtEl>
                                      </p:cBhvr>
                                    </p:animEffect>
                                    <p:anim calcmode="lin" valueType="num">
                                      <p:cBhvr>
                                        <p:cTn id="75" dur="1000" fill="hold"/>
                                        <p:tgtEl>
                                          <p:spTgt spid="83"/>
                                        </p:tgtEl>
                                        <p:attrNameLst>
                                          <p:attrName>ppt_x</p:attrName>
                                        </p:attrNameLst>
                                      </p:cBhvr>
                                      <p:tavLst>
                                        <p:tav tm="0">
                                          <p:val>
                                            <p:strVal val="#ppt_x"/>
                                          </p:val>
                                        </p:tav>
                                        <p:tav tm="100000">
                                          <p:val>
                                            <p:strVal val="#ppt_x"/>
                                          </p:val>
                                        </p:tav>
                                      </p:tavLst>
                                    </p:anim>
                                    <p:anim calcmode="lin" valueType="num">
                                      <p:cBhvr>
                                        <p:cTn id="76" dur="1000" fill="hold"/>
                                        <p:tgtEl>
                                          <p:spTgt spid="8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fade">
                                      <p:cBhvr>
                                        <p:cTn id="79" dur="1000"/>
                                        <p:tgtEl>
                                          <p:spTgt spid="89"/>
                                        </p:tgtEl>
                                      </p:cBhvr>
                                    </p:animEffect>
                                    <p:anim calcmode="lin" valueType="num">
                                      <p:cBhvr>
                                        <p:cTn id="80" dur="1000" fill="hold"/>
                                        <p:tgtEl>
                                          <p:spTgt spid="89"/>
                                        </p:tgtEl>
                                        <p:attrNameLst>
                                          <p:attrName>ppt_x</p:attrName>
                                        </p:attrNameLst>
                                      </p:cBhvr>
                                      <p:tavLst>
                                        <p:tav tm="0">
                                          <p:val>
                                            <p:strVal val="#ppt_x"/>
                                          </p:val>
                                        </p:tav>
                                        <p:tav tm="100000">
                                          <p:val>
                                            <p:strVal val="#ppt_x"/>
                                          </p:val>
                                        </p:tav>
                                      </p:tavLst>
                                    </p:anim>
                                    <p:anim calcmode="lin" valueType="num">
                                      <p:cBhvr>
                                        <p:cTn id="81" dur="1000" fill="hold"/>
                                        <p:tgtEl>
                                          <p:spTgt spid="89"/>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1000"/>
                                        <p:tgtEl>
                                          <p:spTgt spid="90"/>
                                        </p:tgtEl>
                                      </p:cBhvr>
                                    </p:animEffect>
                                    <p:anim calcmode="lin" valueType="num">
                                      <p:cBhvr>
                                        <p:cTn id="85" dur="1000" fill="hold"/>
                                        <p:tgtEl>
                                          <p:spTgt spid="90"/>
                                        </p:tgtEl>
                                        <p:attrNameLst>
                                          <p:attrName>ppt_x</p:attrName>
                                        </p:attrNameLst>
                                      </p:cBhvr>
                                      <p:tavLst>
                                        <p:tav tm="0">
                                          <p:val>
                                            <p:strVal val="#ppt_x"/>
                                          </p:val>
                                        </p:tav>
                                        <p:tav tm="100000">
                                          <p:val>
                                            <p:strVal val="#ppt_x"/>
                                          </p:val>
                                        </p:tav>
                                      </p:tavLst>
                                    </p:anim>
                                    <p:anim calcmode="lin" valueType="num">
                                      <p:cBhvr>
                                        <p:cTn id="86" dur="1000" fill="hold"/>
                                        <p:tgtEl>
                                          <p:spTgt spid="90"/>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fade">
                                      <p:cBhvr>
                                        <p:cTn id="89" dur="1000"/>
                                        <p:tgtEl>
                                          <p:spTgt spid="95"/>
                                        </p:tgtEl>
                                      </p:cBhvr>
                                    </p:animEffect>
                                    <p:anim calcmode="lin" valueType="num">
                                      <p:cBhvr>
                                        <p:cTn id="90" dur="1000" fill="hold"/>
                                        <p:tgtEl>
                                          <p:spTgt spid="95"/>
                                        </p:tgtEl>
                                        <p:attrNameLst>
                                          <p:attrName>ppt_x</p:attrName>
                                        </p:attrNameLst>
                                      </p:cBhvr>
                                      <p:tavLst>
                                        <p:tav tm="0">
                                          <p:val>
                                            <p:strVal val="#ppt_x"/>
                                          </p:val>
                                        </p:tav>
                                        <p:tav tm="100000">
                                          <p:val>
                                            <p:strVal val="#ppt_x"/>
                                          </p:val>
                                        </p:tav>
                                      </p:tavLst>
                                    </p:anim>
                                    <p:anim calcmode="lin" valueType="num">
                                      <p:cBhvr>
                                        <p:cTn id="91" dur="1000" fill="hold"/>
                                        <p:tgtEl>
                                          <p:spTgt spid="9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1000"/>
                                        <p:tgtEl>
                                          <p:spTgt spid="82"/>
                                        </p:tgtEl>
                                      </p:cBhvr>
                                    </p:animEffect>
                                    <p:anim calcmode="lin" valueType="num">
                                      <p:cBhvr>
                                        <p:cTn id="95" dur="1000" fill="hold"/>
                                        <p:tgtEl>
                                          <p:spTgt spid="82"/>
                                        </p:tgtEl>
                                        <p:attrNameLst>
                                          <p:attrName>ppt_x</p:attrName>
                                        </p:attrNameLst>
                                      </p:cBhvr>
                                      <p:tavLst>
                                        <p:tav tm="0">
                                          <p:val>
                                            <p:strVal val="#ppt_x"/>
                                          </p:val>
                                        </p:tav>
                                        <p:tav tm="100000">
                                          <p:val>
                                            <p:strVal val="#ppt_x"/>
                                          </p:val>
                                        </p:tav>
                                      </p:tavLst>
                                    </p:anim>
                                    <p:anim calcmode="lin" valueType="num">
                                      <p:cBhvr>
                                        <p:cTn id="96"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1000"/>
                                        <p:tgtEl>
                                          <p:spTgt spid="37"/>
                                        </p:tgtEl>
                                      </p:cBhvr>
                                    </p:animEffect>
                                    <p:anim calcmode="lin" valueType="num">
                                      <p:cBhvr>
                                        <p:cTn id="102" dur="1000" fill="hold"/>
                                        <p:tgtEl>
                                          <p:spTgt spid="37"/>
                                        </p:tgtEl>
                                        <p:attrNameLst>
                                          <p:attrName>ppt_x</p:attrName>
                                        </p:attrNameLst>
                                      </p:cBhvr>
                                      <p:tavLst>
                                        <p:tav tm="0">
                                          <p:val>
                                            <p:strVal val="#ppt_x"/>
                                          </p:val>
                                        </p:tav>
                                        <p:tav tm="100000">
                                          <p:val>
                                            <p:strVal val="#ppt_x"/>
                                          </p:val>
                                        </p:tav>
                                      </p:tavLst>
                                    </p:anim>
                                    <p:anim calcmode="lin" valueType="num">
                                      <p:cBhvr>
                                        <p:cTn id="103" dur="1000" fill="hold"/>
                                        <p:tgtEl>
                                          <p:spTgt spid="37"/>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Effect transition="in" filter="fade">
                                      <p:cBhvr>
                                        <p:cTn id="111" dur="1000"/>
                                        <p:tgtEl>
                                          <p:spTgt spid="79"/>
                                        </p:tgtEl>
                                      </p:cBhvr>
                                    </p:animEffect>
                                    <p:anim calcmode="lin" valueType="num">
                                      <p:cBhvr>
                                        <p:cTn id="112" dur="1000" fill="hold"/>
                                        <p:tgtEl>
                                          <p:spTgt spid="79"/>
                                        </p:tgtEl>
                                        <p:attrNameLst>
                                          <p:attrName>ppt_x</p:attrName>
                                        </p:attrNameLst>
                                      </p:cBhvr>
                                      <p:tavLst>
                                        <p:tav tm="0">
                                          <p:val>
                                            <p:strVal val="#ppt_x"/>
                                          </p:val>
                                        </p:tav>
                                        <p:tav tm="100000">
                                          <p:val>
                                            <p:strVal val="#ppt_x"/>
                                          </p:val>
                                        </p:tav>
                                      </p:tavLst>
                                    </p:anim>
                                    <p:anim calcmode="lin" valueType="num">
                                      <p:cBhvr>
                                        <p:cTn id="113" dur="1000" fill="hold"/>
                                        <p:tgtEl>
                                          <p:spTgt spid="79"/>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1000"/>
                                        <p:tgtEl>
                                          <p:spTgt spid="39"/>
                                        </p:tgtEl>
                                      </p:cBhvr>
                                    </p:animEffect>
                                    <p:anim calcmode="lin" valueType="num">
                                      <p:cBhvr>
                                        <p:cTn id="117" dur="1000" fill="hold"/>
                                        <p:tgtEl>
                                          <p:spTgt spid="39"/>
                                        </p:tgtEl>
                                        <p:attrNameLst>
                                          <p:attrName>ppt_x</p:attrName>
                                        </p:attrNameLst>
                                      </p:cBhvr>
                                      <p:tavLst>
                                        <p:tav tm="0">
                                          <p:val>
                                            <p:strVal val="#ppt_x"/>
                                          </p:val>
                                        </p:tav>
                                        <p:tav tm="100000">
                                          <p:val>
                                            <p:strVal val="#ppt_x"/>
                                          </p:val>
                                        </p:tav>
                                      </p:tavLst>
                                    </p:anim>
                                    <p:anim calcmode="lin" valueType="num">
                                      <p:cBhvr>
                                        <p:cTn id="118" dur="1000" fill="hold"/>
                                        <p:tgtEl>
                                          <p:spTgt spid="39"/>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1000"/>
                                        <p:tgtEl>
                                          <p:spTgt spid="38"/>
                                        </p:tgtEl>
                                      </p:cBhvr>
                                    </p:animEffect>
                                    <p:anim calcmode="lin" valueType="num">
                                      <p:cBhvr>
                                        <p:cTn id="122" dur="1000" fill="hold"/>
                                        <p:tgtEl>
                                          <p:spTgt spid="38"/>
                                        </p:tgtEl>
                                        <p:attrNameLst>
                                          <p:attrName>ppt_x</p:attrName>
                                        </p:attrNameLst>
                                      </p:cBhvr>
                                      <p:tavLst>
                                        <p:tav tm="0">
                                          <p:val>
                                            <p:strVal val="#ppt_x"/>
                                          </p:val>
                                        </p:tav>
                                        <p:tav tm="100000">
                                          <p:val>
                                            <p:strVal val="#ppt_x"/>
                                          </p:val>
                                        </p:tav>
                                      </p:tavLst>
                                    </p:anim>
                                    <p:anim calcmode="lin" valueType="num">
                                      <p:cBhvr>
                                        <p:cTn id="123" dur="1000" fill="hold"/>
                                        <p:tgtEl>
                                          <p:spTgt spid="38"/>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81"/>
                                        </p:tgtEl>
                                        <p:attrNameLst>
                                          <p:attrName>style.visibility</p:attrName>
                                        </p:attrNameLst>
                                      </p:cBhvr>
                                      <p:to>
                                        <p:strVal val="visible"/>
                                      </p:to>
                                    </p:set>
                                    <p:animEffect transition="in" filter="fade">
                                      <p:cBhvr>
                                        <p:cTn id="126" dur="1000"/>
                                        <p:tgtEl>
                                          <p:spTgt spid="81"/>
                                        </p:tgtEl>
                                      </p:cBhvr>
                                    </p:animEffect>
                                    <p:anim calcmode="lin" valueType="num">
                                      <p:cBhvr>
                                        <p:cTn id="127" dur="1000" fill="hold"/>
                                        <p:tgtEl>
                                          <p:spTgt spid="81"/>
                                        </p:tgtEl>
                                        <p:attrNameLst>
                                          <p:attrName>ppt_x</p:attrName>
                                        </p:attrNameLst>
                                      </p:cBhvr>
                                      <p:tavLst>
                                        <p:tav tm="0">
                                          <p:val>
                                            <p:strVal val="#ppt_x"/>
                                          </p:val>
                                        </p:tav>
                                        <p:tav tm="100000">
                                          <p:val>
                                            <p:strVal val="#ppt_x"/>
                                          </p:val>
                                        </p:tav>
                                      </p:tavLst>
                                    </p:anim>
                                    <p:anim calcmode="lin" valueType="num">
                                      <p:cBhvr>
                                        <p:cTn id="128" dur="1000" fill="hold"/>
                                        <p:tgtEl>
                                          <p:spTgt spid="81"/>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fade">
                                      <p:cBhvr>
                                        <p:cTn id="131" dur="1000"/>
                                        <p:tgtEl>
                                          <p:spTgt spid="40"/>
                                        </p:tgtEl>
                                      </p:cBhvr>
                                    </p:animEffect>
                                    <p:anim calcmode="lin" valueType="num">
                                      <p:cBhvr>
                                        <p:cTn id="132" dur="1000" fill="hold"/>
                                        <p:tgtEl>
                                          <p:spTgt spid="40"/>
                                        </p:tgtEl>
                                        <p:attrNameLst>
                                          <p:attrName>ppt_x</p:attrName>
                                        </p:attrNameLst>
                                      </p:cBhvr>
                                      <p:tavLst>
                                        <p:tav tm="0">
                                          <p:val>
                                            <p:strVal val="#ppt_x"/>
                                          </p:val>
                                        </p:tav>
                                        <p:tav tm="100000">
                                          <p:val>
                                            <p:strVal val="#ppt_x"/>
                                          </p:val>
                                        </p:tav>
                                      </p:tavLst>
                                    </p:anim>
                                    <p:anim calcmode="lin" valueType="num">
                                      <p:cBhvr>
                                        <p:cTn id="13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fade">
                                      <p:cBhvr>
                                        <p:cTn id="138" dur="1000"/>
                                        <p:tgtEl>
                                          <p:spTgt spid="42"/>
                                        </p:tgtEl>
                                      </p:cBhvr>
                                    </p:animEffect>
                                    <p:anim calcmode="lin" valueType="num">
                                      <p:cBhvr>
                                        <p:cTn id="139" dur="1000" fill="hold"/>
                                        <p:tgtEl>
                                          <p:spTgt spid="42"/>
                                        </p:tgtEl>
                                        <p:attrNameLst>
                                          <p:attrName>ppt_x</p:attrName>
                                        </p:attrNameLst>
                                      </p:cBhvr>
                                      <p:tavLst>
                                        <p:tav tm="0">
                                          <p:val>
                                            <p:strVal val="#ppt_x"/>
                                          </p:val>
                                        </p:tav>
                                        <p:tav tm="100000">
                                          <p:val>
                                            <p:strVal val="#ppt_x"/>
                                          </p:val>
                                        </p:tav>
                                      </p:tavLst>
                                    </p:anim>
                                    <p:anim calcmode="lin" valueType="num">
                                      <p:cBhvr>
                                        <p:cTn id="140" dur="1000" fill="hold"/>
                                        <p:tgtEl>
                                          <p:spTgt spid="42"/>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fade">
                                      <p:cBhvr>
                                        <p:cTn id="143" dur="1000"/>
                                        <p:tgtEl>
                                          <p:spTgt spid="45"/>
                                        </p:tgtEl>
                                      </p:cBhvr>
                                    </p:animEffect>
                                    <p:anim calcmode="lin" valueType="num">
                                      <p:cBhvr>
                                        <p:cTn id="144" dur="1000" fill="hold"/>
                                        <p:tgtEl>
                                          <p:spTgt spid="45"/>
                                        </p:tgtEl>
                                        <p:attrNameLst>
                                          <p:attrName>ppt_x</p:attrName>
                                        </p:attrNameLst>
                                      </p:cBhvr>
                                      <p:tavLst>
                                        <p:tav tm="0">
                                          <p:val>
                                            <p:strVal val="#ppt_x"/>
                                          </p:val>
                                        </p:tav>
                                        <p:tav tm="100000">
                                          <p:val>
                                            <p:strVal val="#ppt_x"/>
                                          </p:val>
                                        </p:tav>
                                      </p:tavLst>
                                    </p:anim>
                                    <p:anim calcmode="lin" valueType="num">
                                      <p:cBhvr>
                                        <p:cTn id="145" dur="1000" fill="hold"/>
                                        <p:tgtEl>
                                          <p:spTgt spid="45"/>
                                        </p:tgtEl>
                                        <p:attrNameLst>
                                          <p:attrName>ppt_y</p:attrName>
                                        </p:attrNameLst>
                                      </p:cBhvr>
                                      <p:tavLst>
                                        <p:tav tm="0">
                                          <p:val>
                                            <p:strVal val="#ppt_y+.1"/>
                                          </p:val>
                                        </p:tav>
                                        <p:tav tm="100000">
                                          <p:val>
                                            <p:strVal val="#ppt_y"/>
                                          </p:val>
                                        </p:tav>
                                      </p:tavLst>
                                    </p:anim>
                                  </p:childTnLst>
                                </p:cTn>
                              </p:par>
                              <p:par>
                                <p:cTn id="146" presetID="42" presetClass="entr" presetSubtype="0" fill="hold" nodeType="withEffect">
                                  <p:stCondLst>
                                    <p:cond delay="0"/>
                                  </p:stCondLst>
                                  <p:childTnLst>
                                    <p:set>
                                      <p:cBhvr>
                                        <p:cTn id="147" dur="1" fill="hold">
                                          <p:stCondLst>
                                            <p:cond delay="0"/>
                                          </p:stCondLst>
                                        </p:cTn>
                                        <p:tgtEl>
                                          <p:spTgt spid="47"/>
                                        </p:tgtEl>
                                        <p:attrNameLst>
                                          <p:attrName>style.visibility</p:attrName>
                                        </p:attrNameLst>
                                      </p:cBhvr>
                                      <p:to>
                                        <p:strVal val="visible"/>
                                      </p:to>
                                    </p:set>
                                    <p:animEffect transition="in" filter="fade">
                                      <p:cBhvr>
                                        <p:cTn id="148" dur="1000"/>
                                        <p:tgtEl>
                                          <p:spTgt spid="47"/>
                                        </p:tgtEl>
                                      </p:cBhvr>
                                    </p:animEffect>
                                    <p:anim calcmode="lin" valueType="num">
                                      <p:cBhvr>
                                        <p:cTn id="149" dur="1000" fill="hold"/>
                                        <p:tgtEl>
                                          <p:spTgt spid="47"/>
                                        </p:tgtEl>
                                        <p:attrNameLst>
                                          <p:attrName>ppt_x</p:attrName>
                                        </p:attrNameLst>
                                      </p:cBhvr>
                                      <p:tavLst>
                                        <p:tav tm="0">
                                          <p:val>
                                            <p:strVal val="#ppt_x"/>
                                          </p:val>
                                        </p:tav>
                                        <p:tav tm="100000">
                                          <p:val>
                                            <p:strVal val="#ppt_x"/>
                                          </p:val>
                                        </p:tav>
                                      </p:tavLst>
                                    </p:anim>
                                    <p:anim calcmode="lin" valueType="num">
                                      <p:cBhvr>
                                        <p:cTn id="150" dur="1000" fill="hold"/>
                                        <p:tgtEl>
                                          <p:spTgt spid="47"/>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0"/>
                                  </p:stCondLst>
                                  <p:childTnLst>
                                    <p:set>
                                      <p:cBhvr>
                                        <p:cTn id="152" dur="1" fill="hold">
                                          <p:stCondLst>
                                            <p:cond delay="0"/>
                                          </p:stCondLst>
                                        </p:cTn>
                                        <p:tgtEl>
                                          <p:spTgt spid="48"/>
                                        </p:tgtEl>
                                        <p:attrNameLst>
                                          <p:attrName>style.visibility</p:attrName>
                                        </p:attrNameLst>
                                      </p:cBhvr>
                                      <p:to>
                                        <p:strVal val="visible"/>
                                      </p:to>
                                    </p:set>
                                    <p:animEffect transition="in" filter="fade">
                                      <p:cBhvr>
                                        <p:cTn id="153" dur="1000"/>
                                        <p:tgtEl>
                                          <p:spTgt spid="48"/>
                                        </p:tgtEl>
                                      </p:cBhvr>
                                    </p:animEffect>
                                    <p:anim calcmode="lin" valueType="num">
                                      <p:cBhvr>
                                        <p:cTn id="154" dur="1000" fill="hold"/>
                                        <p:tgtEl>
                                          <p:spTgt spid="48"/>
                                        </p:tgtEl>
                                        <p:attrNameLst>
                                          <p:attrName>ppt_x</p:attrName>
                                        </p:attrNameLst>
                                      </p:cBhvr>
                                      <p:tavLst>
                                        <p:tav tm="0">
                                          <p:val>
                                            <p:strVal val="#ppt_x"/>
                                          </p:val>
                                        </p:tav>
                                        <p:tav tm="100000">
                                          <p:val>
                                            <p:strVal val="#ppt_x"/>
                                          </p:val>
                                        </p:tav>
                                      </p:tavLst>
                                    </p:anim>
                                    <p:anim calcmode="lin" valueType="num">
                                      <p:cBhvr>
                                        <p:cTn id="155" dur="1000" fill="hold"/>
                                        <p:tgtEl>
                                          <p:spTgt spid="48"/>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54"/>
                                        </p:tgtEl>
                                        <p:attrNameLst>
                                          <p:attrName>style.visibility</p:attrName>
                                        </p:attrNameLst>
                                      </p:cBhvr>
                                      <p:to>
                                        <p:strVal val="visible"/>
                                      </p:to>
                                    </p:set>
                                    <p:animEffect transition="in" filter="fade">
                                      <p:cBhvr>
                                        <p:cTn id="158" dur="1000"/>
                                        <p:tgtEl>
                                          <p:spTgt spid="54"/>
                                        </p:tgtEl>
                                      </p:cBhvr>
                                    </p:animEffect>
                                    <p:anim calcmode="lin" valueType="num">
                                      <p:cBhvr>
                                        <p:cTn id="159" dur="1000" fill="hold"/>
                                        <p:tgtEl>
                                          <p:spTgt spid="54"/>
                                        </p:tgtEl>
                                        <p:attrNameLst>
                                          <p:attrName>ppt_x</p:attrName>
                                        </p:attrNameLst>
                                      </p:cBhvr>
                                      <p:tavLst>
                                        <p:tav tm="0">
                                          <p:val>
                                            <p:strVal val="#ppt_x"/>
                                          </p:val>
                                        </p:tav>
                                        <p:tav tm="100000">
                                          <p:val>
                                            <p:strVal val="#ppt_x"/>
                                          </p:val>
                                        </p:tav>
                                      </p:tavLst>
                                    </p:anim>
                                    <p:anim calcmode="lin" valueType="num">
                                      <p:cBhvr>
                                        <p:cTn id="160" dur="1000" fill="hold"/>
                                        <p:tgtEl>
                                          <p:spTgt spid="54"/>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56"/>
                                        </p:tgtEl>
                                        <p:attrNameLst>
                                          <p:attrName>style.visibility</p:attrName>
                                        </p:attrNameLst>
                                      </p:cBhvr>
                                      <p:to>
                                        <p:strVal val="visible"/>
                                      </p:to>
                                    </p:set>
                                    <p:animEffect transition="in" filter="fade">
                                      <p:cBhvr>
                                        <p:cTn id="163" dur="1000"/>
                                        <p:tgtEl>
                                          <p:spTgt spid="56"/>
                                        </p:tgtEl>
                                      </p:cBhvr>
                                    </p:animEffect>
                                    <p:anim calcmode="lin" valueType="num">
                                      <p:cBhvr>
                                        <p:cTn id="164" dur="1000" fill="hold"/>
                                        <p:tgtEl>
                                          <p:spTgt spid="56"/>
                                        </p:tgtEl>
                                        <p:attrNameLst>
                                          <p:attrName>ppt_x</p:attrName>
                                        </p:attrNameLst>
                                      </p:cBhvr>
                                      <p:tavLst>
                                        <p:tav tm="0">
                                          <p:val>
                                            <p:strVal val="#ppt_x"/>
                                          </p:val>
                                        </p:tav>
                                        <p:tav tm="100000">
                                          <p:val>
                                            <p:strVal val="#ppt_x"/>
                                          </p:val>
                                        </p:tav>
                                      </p:tavLst>
                                    </p:anim>
                                    <p:anim calcmode="lin" valueType="num">
                                      <p:cBhvr>
                                        <p:cTn id="165" dur="1000" fill="hold"/>
                                        <p:tgtEl>
                                          <p:spTgt spid="56"/>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57"/>
                                        </p:tgtEl>
                                        <p:attrNameLst>
                                          <p:attrName>style.visibility</p:attrName>
                                        </p:attrNameLst>
                                      </p:cBhvr>
                                      <p:to>
                                        <p:strVal val="visible"/>
                                      </p:to>
                                    </p:set>
                                    <p:animEffect transition="in" filter="fade">
                                      <p:cBhvr>
                                        <p:cTn id="168" dur="1000"/>
                                        <p:tgtEl>
                                          <p:spTgt spid="57"/>
                                        </p:tgtEl>
                                      </p:cBhvr>
                                    </p:animEffect>
                                    <p:anim calcmode="lin" valueType="num">
                                      <p:cBhvr>
                                        <p:cTn id="169" dur="1000" fill="hold"/>
                                        <p:tgtEl>
                                          <p:spTgt spid="57"/>
                                        </p:tgtEl>
                                        <p:attrNameLst>
                                          <p:attrName>ppt_x</p:attrName>
                                        </p:attrNameLst>
                                      </p:cBhvr>
                                      <p:tavLst>
                                        <p:tav tm="0">
                                          <p:val>
                                            <p:strVal val="#ppt_x"/>
                                          </p:val>
                                        </p:tav>
                                        <p:tav tm="100000">
                                          <p:val>
                                            <p:strVal val="#ppt_x"/>
                                          </p:val>
                                        </p:tav>
                                      </p:tavLst>
                                    </p:anim>
                                    <p:anim calcmode="lin" valueType="num">
                                      <p:cBhvr>
                                        <p:cTn id="170" dur="1000" fill="hold"/>
                                        <p:tgtEl>
                                          <p:spTgt spid="57"/>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58"/>
                                        </p:tgtEl>
                                        <p:attrNameLst>
                                          <p:attrName>style.visibility</p:attrName>
                                        </p:attrNameLst>
                                      </p:cBhvr>
                                      <p:to>
                                        <p:strVal val="visible"/>
                                      </p:to>
                                    </p:set>
                                    <p:animEffect transition="in" filter="fade">
                                      <p:cBhvr>
                                        <p:cTn id="173" dur="1000"/>
                                        <p:tgtEl>
                                          <p:spTgt spid="58"/>
                                        </p:tgtEl>
                                      </p:cBhvr>
                                    </p:animEffect>
                                    <p:anim calcmode="lin" valueType="num">
                                      <p:cBhvr>
                                        <p:cTn id="174" dur="1000" fill="hold"/>
                                        <p:tgtEl>
                                          <p:spTgt spid="58"/>
                                        </p:tgtEl>
                                        <p:attrNameLst>
                                          <p:attrName>ppt_x</p:attrName>
                                        </p:attrNameLst>
                                      </p:cBhvr>
                                      <p:tavLst>
                                        <p:tav tm="0">
                                          <p:val>
                                            <p:strVal val="#ppt_x"/>
                                          </p:val>
                                        </p:tav>
                                        <p:tav tm="100000">
                                          <p:val>
                                            <p:strVal val="#ppt_x"/>
                                          </p:val>
                                        </p:tav>
                                      </p:tavLst>
                                    </p:anim>
                                    <p:anim calcmode="lin" valueType="num">
                                      <p:cBhvr>
                                        <p:cTn id="17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6" grpId="0"/>
      <p:bldP spid="37" grpId="0"/>
      <p:bldP spid="39" grpId="0"/>
      <p:bldP spid="40" grpId="0"/>
      <p:bldP spid="54" grpId="0"/>
      <p:bldP spid="56" grpId="0"/>
      <p:bldP spid="57" grpId="0"/>
      <p:bldP spid="58" grpId="0"/>
      <p:bldP spid="82" grpId="0"/>
      <p:bldP spid="84"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1219200" y="2019822"/>
            <a:ext cx="7543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8148843" y="2172222"/>
            <a:ext cx="766557" cy="461665"/>
          </a:xfrm>
          <a:prstGeom prst="rect">
            <a:avLst/>
          </a:prstGeom>
          <a:noFill/>
        </p:spPr>
        <p:txBody>
          <a:bodyPr wrap="none" rtlCol="0">
            <a:spAutoFit/>
          </a:bodyPr>
          <a:lstStyle/>
          <a:p>
            <a:r>
              <a:rPr lang="en-CA" sz="2400" dirty="0" smtClean="0"/>
              <a:t>time</a:t>
            </a:r>
            <a:endParaRPr lang="en-CA" sz="2400" dirty="0"/>
          </a:p>
        </p:txBody>
      </p:sp>
      <p:cxnSp>
        <p:nvCxnSpPr>
          <p:cNvPr id="8" name="Straight Connector 7"/>
          <p:cNvCxnSpPr/>
          <p:nvPr/>
        </p:nvCxnSpPr>
        <p:spPr>
          <a:xfrm flipV="1">
            <a:off x="1219200" y="1600200"/>
            <a:ext cx="0" cy="902732"/>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505200" y="1600200"/>
            <a:ext cx="0" cy="902732"/>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5791200" y="1638822"/>
            <a:ext cx="0" cy="902732"/>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8077200" y="1638822"/>
            <a:ext cx="0" cy="902732"/>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a:off x="1219200" y="4953000"/>
            <a:ext cx="2286000"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1295400" y="4495800"/>
            <a:ext cx="2223686" cy="461665"/>
          </a:xfrm>
          <a:prstGeom prst="rect">
            <a:avLst/>
          </a:prstGeom>
          <a:noFill/>
        </p:spPr>
        <p:txBody>
          <a:bodyPr wrap="none" rtlCol="0">
            <a:spAutoFit/>
          </a:bodyPr>
          <a:lstStyle/>
          <a:p>
            <a:r>
              <a:rPr lang="en-CA" sz="2400" dirty="0" smtClean="0"/>
              <a:t>Profiling phase</a:t>
            </a:r>
            <a:endParaRPr lang="en-CA" sz="2400" dirty="0"/>
          </a:p>
        </p:txBody>
      </p:sp>
      <p:cxnSp>
        <p:nvCxnSpPr>
          <p:cNvPr id="18" name="Straight Arrow Connector 17"/>
          <p:cNvCxnSpPr/>
          <p:nvPr/>
        </p:nvCxnSpPr>
        <p:spPr>
          <a:xfrm>
            <a:off x="3505200" y="4953000"/>
            <a:ext cx="4534422"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9" name="TextBox 18"/>
          <p:cNvSpPr txBox="1"/>
          <p:nvPr/>
        </p:nvSpPr>
        <p:spPr>
          <a:xfrm>
            <a:off x="4348465" y="4495800"/>
            <a:ext cx="2890535" cy="461665"/>
          </a:xfrm>
          <a:prstGeom prst="rect">
            <a:avLst/>
          </a:prstGeom>
          <a:noFill/>
        </p:spPr>
        <p:txBody>
          <a:bodyPr wrap="none" rtlCol="0">
            <a:spAutoFit/>
          </a:bodyPr>
          <a:lstStyle/>
          <a:p>
            <a:r>
              <a:rPr lang="en-CA" sz="2400" dirty="0" smtClean="0"/>
              <a:t>Post profiling phase</a:t>
            </a:r>
            <a:endParaRPr lang="en-CA" sz="2400" dirty="0"/>
          </a:p>
        </p:txBody>
      </p:sp>
      <p:cxnSp>
        <p:nvCxnSpPr>
          <p:cNvPr id="25" name="Straight Arrow Connector 24"/>
          <p:cNvCxnSpPr/>
          <p:nvPr/>
        </p:nvCxnSpPr>
        <p:spPr>
          <a:xfrm>
            <a:off x="1219200" y="4343400"/>
            <a:ext cx="6820422"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0" name="Title 1"/>
          <p:cNvSpPr txBox="1">
            <a:spLocks/>
          </p:cNvSpPr>
          <p:nvPr/>
        </p:nvSpPr>
        <p:spPr>
          <a:xfrm>
            <a:off x="1417320" y="228600"/>
            <a:ext cx="7498080" cy="1143000"/>
          </a:xfrm>
          <a:prstGeom prst="rect">
            <a:avLst/>
          </a:prstGeom>
        </p:spPr>
        <p:txBody>
          <a:bodyPr anchor="ctr">
            <a:normAutofit fontScale="92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CA" dirty="0" smtClean="0"/>
              <a:t>Parameters for our experiments</a:t>
            </a:r>
            <a:endParaRPr lang="en-CA" sz="3500" dirty="0"/>
          </a:p>
        </p:txBody>
      </p:sp>
      <p:sp>
        <p:nvSpPr>
          <p:cNvPr id="31" name="TextBox 30"/>
          <p:cNvSpPr txBox="1"/>
          <p:nvPr/>
        </p:nvSpPr>
        <p:spPr>
          <a:xfrm>
            <a:off x="1295400" y="1519535"/>
            <a:ext cx="2209800" cy="461665"/>
          </a:xfrm>
          <a:prstGeom prst="rect">
            <a:avLst/>
          </a:prstGeom>
          <a:noFill/>
        </p:spPr>
        <p:txBody>
          <a:bodyPr wrap="square" rtlCol="0">
            <a:spAutoFit/>
          </a:bodyPr>
          <a:lstStyle/>
          <a:p>
            <a:pPr algn="ctr"/>
            <a:r>
              <a:rPr lang="en-CA" sz="2400" dirty="0" smtClean="0"/>
              <a:t>Cycle 1</a:t>
            </a:r>
            <a:endParaRPr lang="en-CA" sz="2400" dirty="0"/>
          </a:p>
        </p:txBody>
      </p:sp>
      <p:sp>
        <p:nvSpPr>
          <p:cNvPr id="32" name="TextBox 31"/>
          <p:cNvSpPr txBox="1"/>
          <p:nvPr/>
        </p:nvSpPr>
        <p:spPr>
          <a:xfrm>
            <a:off x="3556348" y="1524000"/>
            <a:ext cx="2209800" cy="461665"/>
          </a:xfrm>
          <a:prstGeom prst="rect">
            <a:avLst/>
          </a:prstGeom>
          <a:noFill/>
        </p:spPr>
        <p:txBody>
          <a:bodyPr wrap="square" rtlCol="0">
            <a:spAutoFit/>
          </a:bodyPr>
          <a:lstStyle/>
          <a:p>
            <a:pPr algn="ctr"/>
            <a:r>
              <a:rPr lang="en-CA" sz="2400" dirty="0" smtClean="0"/>
              <a:t>Cycle 2</a:t>
            </a:r>
            <a:endParaRPr lang="en-CA" sz="2400" dirty="0"/>
          </a:p>
        </p:txBody>
      </p:sp>
      <p:sp>
        <p:nvSpPr>
          <p:cNvPr id="33" name="TextBox 32"/>
          <p:cNvSpPr txBox="1"/>
          <p:nvPr/>
        </p:nvSpPr>
        <p:spPr>
          <a:xfrm>
            <a:off x="5829822" y="1524000"/>
            <a:ext cx="2209800" cy="461665"/>
          </a:xfrm>
          <a:prstGeom prst="rect">
            <a:avLst/>
          </a:prstGeom>
          <a:noFill/>
        </p:spPr>
        <p:txBody>
          <a:bodyPr wrap="square" rtlCol="0">
            <a:spAutoFit/>
          </a:bodyPr>
          <a:lstStyle/>
          <a:p>
            <a:pPr algn="ctr"/>
            <a:r>
              <a:rPr lang="en-CA" sz="2400" dirty="0" smtClean="0"/>
              <a:t>Cycle 3</a:t>
            </a:r>
            <a:endParaRPr lang="en-CA" sz="2400" dirty="0"/>
          </a:p>
        </p:txBody>
      </p:sp>
      <p:sp>
        <p:nvSpPr>
          <p:cNvPr id="34" name="TextBox 33"/>
          <p:cNvSpPr txBox="1"/>
          <p:nvPr/>
        </p:nvSpPr>
        <p:spPr>
          <a:xfrm>
            <a:off x="8077200" y="1524000"/>
            <a:ext cx="762000" cy="461665"/>
          </a:xfrm>
          <a:prstGeom prst="rect">
            <a:avLst/>
          </a:prstGeom>
          <a:noFill/>
        </p:spPr>
        <p:txBody>
          <a:bodyPr wrap="square" rtlCol="0">
            <a:spAutoFit/>
          </a:bodyPr>
          <a:lstStyle/>
          <a:p>
            <a:pPr algn="ctr"/>
            <a:r>
              <a:rPr lang="en-CA" sz="2400" dirty="0" smtClean="0"/>
              <a:t>…</a:t>
            </a:r>
            <a:endParaRPr lang="en-CA" sz="2400" dirty="0"/>
          </a:p>
        </p:txBody>
      </p:sp>
      <p:cxnSp>
        <p:nvCxnSpPr>
          <p:cNvPr id="36" name="Straight Arrow Connector 35"/>
          <p:cNvCxnSpPr/>
          <p:nvPr/>
        </p:nvCxnSpPr>
        <p:spPr>
          <a:xfrm>
            <a:off x="3505200" y="5562600"/>
            <a:ext cx="1594199" cy="4465"/>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
        <p:nvSpPr>
          <p:cNvPr id="37" name="TextBox 36"/>
          <p:cNvSpPr txBox="1"/>
          <p:nvPr/>
        </p:nvSpPr>
        <p:spPr>
          <a:xfrm>
            <a:off x="3505200" y="5162490"/>
            <a:ext cx="1609598" cy="400110"/>
          </a:xfrm>
          <a:prstGeom prst="rect">
            <a:avLst/>
          </a:prstGeom>
          <a:noFill/>
        </p:spPr>
        <p:txBody>
          <a:bodyPr wrap="square" rtlCol="0">
            <a:spAutoFit/>
          </a:bodyPr>
          <a:lstStyle/>
          <a:p>
            <a:pPr algn="ctr"/>
            <a:r>
              <a:rPr lang="en-CA" sz="2000" dirty="0" smtClean="0"/>
              <a:t>Quantum 1</a:t>
            </a:r>
            <a:endParaRPr lang="en-CA" sz="2000" dirty="0"/>
          </a:p>
        </p:txBody>
      </p:sp>
      <p:cxnSp>
        <p:nvCxnSpPr>
          <p:cNvPr id="38" name="Straight Arrow Connector 37"/>
          <p:cNvCxnSpPr/>
          <p:nvPr/>
        </p:nvCxnSpPr>
        <p:spPr>
          <a:xfrm>
            <a:off x="5105400" y="5567065"/>
            <a:ext cx="1600200" cy="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
        <p:nvSpPr>
          <p:cNvPr id="39" name="TextBox 38"/>
          <p:cNvSpPr txBox="1"/>
          <p:nvPr/>
        </p:nvSpPr>
        <p:spPr>
          <a:xfrm>
            <a:off x="5096002" y="5162490"/>
            <a:ext cx="1609598" cy="400110"/>
          </a:xfrm>
          <a:prstGeom prst="rect">
            <a:avLst/>
          </a:prstGeom>
          <a:noFill/>
        </p:spPr>
        <p:txBody>
          <a:bodyPr wrap="square" rtlCol="0">
            <a:spAutoFit/>
          </a:bodyPr>
          <a:lstStyle/>
          <a:p>
            <a:pPr algn="ctr"/>
            <a:r>
              <a:rPr lang="en-CA" sz="2000" dirty="0" smtClean="0"/>
              <a:t>Quantum 2</a:t>
            </a:r>
            <a:endParaRPr lang="en-CA" sz="2000" dirty="0"/>
          </a:p>
        </p:txBody>
      </p:sp>
      <p:sp>
        <p:nvSpPr>
          <p:cNvPr id="40" name="TextBox 39"/>
          <p:cNvSpPr txBox="1"/>
          <p:nvPr/>
        </p:nvSpPr>
        <p:spPr>
          <a:xfrm>
            <a:off x="7010400" y="5282625"/>
            <a:ext cx="762000" cy="584775"/>
          </a:xfrm>
          <a:prstGeom prst="rect">
            <a:avLst/>
          </a:prstGeom>
          <a:noFill/>
        </p:spPr>
        <p:txBody>
          <a:bodyPr wrap="square" rtlCol="0">
            <a:spAutoFit/>
          </a:bodyPr>
          <a:lstStyle/>
          <a:p>
            <a:pPr algn="ctr"/>
            <a:r>
              <a:rPr lang="en-CA" sz="3200" b="1" dirty="0" smtClean="0"/>
              <a:t>…</a:t>
            </a:r>
            <a:endParaRPr lang="en-CA" sz="3200" b="1" dirty="0"/>
          </a:p>
        </p:txBody>
      </p:sp>
      <p:cxnSp>
        <p:nvCxnSpPr>
          <p:cNvPr id="42" name="Straight Arrow Connector 41"/>
          <p:cNvCxnSpPr/>
          <p:nvPr/>
        </p:nvCxnSpPr>
        <p:spPr>
          <a:xfrm>
            <a:off x="3505200" y="6172200"/>
            <a:ext cx="1088199"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45" name="Straight Arrow Connector 44"/>
          <p:cNvCxnSpPr/>
          <p:nvPr/>
        </p:nvCxnSpPr>
        <p:spPr>
          <a:xfrm>
            <a:off x="4572000" y="6172200"/>
            <a:ext cx="527399"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47" name="Straight Arrow Connector 46"/>
          <p:cNvCxnSpPr/>
          <p:nvPr/>
        </p:nvCxnSpPr>
        <p:spPr>
          <a:xfrm>
            <a:off x="5099399" y="6172200"/>
            <a:ext cx="1100201"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48" name="Straight Arrow Connector 47"/>
          <p:cNvCxnSpPr/>
          <p:nvPr/>
        </p:nvCxnSpPr>
        <p:spPr>
          <a:xfrm>
            <a:off x="6178201" y="6172200"/>
            <a:ext cx="527399"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54" name="TextBox 53"/>
          <p:cNvSpPr txBox="1"/>
          <p:nvPr/>
        </p:nvSpPr>
        <p:spPr>
          <a:xfrm>
            <a:off x="3688875" y="5879812"/>
            <a:ext cx="732893" cy="292388"/>
          </a:xfrm>
          <a:prstGeom prst="rect">
            <a:avLst/>
          </a:prstGeom>
          <a:noFill/>
        </p:spPr>
        <p:txBody>
          <a:bodyPr wrap="none" rtlCol="0">
            <a:spAutoFit/>
          </a:bodyPr>
          <a:lstStyle/>
          <a:p>
            <a:r>
              <a:rPr lang="en-CA" sz="1300" dirty="0" smtClean="0"/>
              <a:t>Mode x</a:t>
            </a:r>
            <a:endParaRPr lang="en-CA" sz="1300" dirty="0"/>
          </a:p>
        </p:txBody>
      </p:sp>
      <p:sp>
        <p:nvSpPr>
          <p:cNvPr id="56" name="TextBox 55"/>
          <p:cNvSpPr txBox="1"/>
          <p:nvPr/>
        </p:nvSpPr>
        <p:spPr>
          <a:xfrm>
            <a:off x="4425140" y="5879812"/>
            <a:ext cx="732893" cy="292388"/>
          </a:xfrm>
          <a:prstGeom prst="rect">
            <a:avLst/>
          </a:prstGeom>
          <a:noFill/>
        </p:spPr>
        <p:txBody>
          <a:bodyPr wrap="none" rtlCol="0">
            <a:spAutoFit/>
          </a:bodyPr>
          <a:lstStyle/>
          <a:p>
            <a:r>
              <a:rPr lang="en-CA" sz="1300" dirty="0" smtClean="0"/>
              <a:t>Mode y</a:t>
            </a:r>
            <a:endParaRPr lang="en-CA" sz="1300" dirty="0"/>
          </a:p>
        </p:txBody>
      </p:sp>
      <p:sp>
        <p:nvSpPr>
          <p:cNvPr id="57" name="TextBox 56"/>
          <p:cNvSpPr txBox="1"/>
          <p:nvPr/>
        </p:nvSpPr>
        <p:spPr>
          <a:xfrm>
            <a:off x="5284790" y="5879812"/>
            <a:ext cx="732893" cy="292388"/>
          </a:xfrm>
          <a:prstGeom prst="rect">
            <a:avLst/>
          </a:prstGeom>
          <a:noFill/>
        </p:spPr>
        <p:txBody>
          <a:bodyPr wrap="none" rtlCol="0">
            <a:spAutoFit/>
          </a:bodyPr>
          <a:lstStyle/>
          <a:p>
            <a:r>
              <a:rPr lang="en-CA" sz="1300" dirty="0" smtClean="0"/>
              <a:t>Mode x</a:t>
            </a:r>
            <a:endParaRPr lang="en-CA" sz="1300" dirty="0"/>
          </a:p>
        </p:txBody>
      </p:sp>
      <p:sp>
        <p:nvSpPr>
          <p:cNvPr id="58" name="TextBox 57"/>
          <p:cNvSpPr txBox="1"/>
          <p:nvPr/>
        </p:nvSpPr>
        <p:spPr>
          <a:xfrm>
            <a:off x="6032600" y="5879812"/>
            <a:ext cx="732893" cy="292388"/>
          </a:xfrm>
          <a:prstGeom prst="rect">
            <a:avLst/>
          </a:prstGeom>
          <a:noFill/>
        </p:spPr>
        <p:txBody>
          <a:bodyPr wrap="none" rtlCol="0">
            <a:spAutoFit/>
          </a:bodyPr>
          <a:lstStyle/>
          <a:p>
            <a:r>
              <a:rPr lang="en-CA" sz="1300" dirty="0" smtClean="0"/>
              <a:t>Mode y</a:t>
            </a:r>
            <a:endParaRPr lang="en-CA" sz="1300" dirty="0"/>
          </a:p>
        </p:txBody>
      </p:sp>
      <p:cxnSp>
        <p:nvCxnSpPr>
          <p:cNvPr id="60" name="Straight Connector 59"/>
          <p:cNvCxnSpPr/>
          <p:nvPr/>
        </p:nvCxnSpPr>
        <p:spPr>
          <a:xfrm>
            <a:off x="1219200" y="4117032"/>
            <a:ext cx="0" cy="2207568"/>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3505200" y="4495800"/>
            <a:ext cx="0" cy="1828800"/>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8039622" y="4117032"/>
            <a:ext cx="0" cy="2207568"/>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flipH="1">
            <a:off x="1219200" y="2502932"/>
            <a:ext cx="2286000" cy="161410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5791200" y="2541554"/>
            <a:ext cx="2248422" cy="1575478"/>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5099399" y="5100935"/>
            <a:ext cx="0" cy="1223665"/>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6705600" y="5100935"/>
            <a:ext cx="0" cy="1223665"/>
          </a:xfrm>
          <a:prstGeom prst="line">
            <a:avLst/>
          </a:prstGeom>
        </p:spPr>
        <p:style>
          <a:lnRef idx="1">
            <a:schemeClr val="dk1"/>
          </a:lnRef>
          <a:fillRef idx="0">
            <a:schemeClr val="dk1"/>
          </a:fillRef>
          <a:effectRef idx="0">
            <a:schemeClr val="dk1"/>
          </a:effectRef>
          <a:fontRef idx="minor">
            <a:schemeClr val="tx1"/>
          </a:fontRef>
        </p:style>
      </p:cxnSp>
      <p:sp>
        <p:nvSpPr>
          <p:cNvPr id="82" name="TextBox 81"/>
          <p:cNvSpPr txBox="1"/>
          <p:nvPr/>
        </p:nvSpPr>
        <p:spPr>
          <a:xfrm>
            <a:off x="1417320" y="5638800"/>
            <a:ext cx="1890261" cy="646331"/>
          </a:xfrm>
          <a:prstGeom prst="rect">
            <a:avLst/>
          </a:prstGeom>
          <a:noFill/>
        </p:spPr>
        <p:txBody>
          <a:bodyPr wrap="none" rtlCol="0">
            <a:spAutoFit/>
          </a:bodyPr>
          <a:lstStyle/>
          <a:p>
            <a:r>
              <a:rPr lang="en-CA" dirty="0" smtClean="0"/>
              <a:t>(Determines that</a:t>
            </a:r>
          </a:p>
          <a:p>
            <a:r>
              <a:rPr lang="en-CA" dirty="0" smtClean="0"/>
              <a:t> mode x is best)</a:t>
            </a:r>
            <a:endParaRPr lang="en-CA" dirty="0"/>
          </a:p>
        </p:txBody>
      </p:sp>
      <p:cxnSp>
        <p:nvCxnSpPr>
          <p:cNvPr id="83" name="Straight Arrow Connector 82"/>
          <p:cNvCxnSpPr/>
          <p:nvPr/>
        </p:nvCxnSpPr>
        <p:spPr>
          <a:xfrm>
            <a:off x="1219200" y="5560199"/>
            <a:ext cx="762000" cy="2977"/>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84" name="TextBox 83"/>
          <p:cNvSpPr txBox="1"/>
          <p:nvPr/>
        </p:nvSpPr>
        <p:spPr>
          <a:xfrm>
            <a:off x="1219200" y="5283200"/>
            <a:ext cx="762000" cy="292388"/>
          </a:xfrm>
          <a:prstGeom prst="rect">
            <a:avLst/>
          </a:prstGeom>
          <a:noFill/>
        </p:spPr>
        <p:txBody>
          <a:bodyPr wrap="square" rtlCol="0">
            <a:spAutoFit/>
          </a:bodyPr>
          <a:lstStyle/>
          <a:p>
            <a:pPr algn="ctr"/>
            <a:r>
              <a:rPr lang="en-CA" sz="1300" dirty="0" smtClean="0"/>
              <a:t>Mode 1</a:t>
            </a:r>
            <a:endParaRPr lang="en-CA" sz="1300" dirty="0"/>
          </a:p>
        </p:txBody>
      </p:sp>
      <p:cxnSp>
        <p:nvCxnSpPr>
          <p:cNvPr id="89" name="Straight Arrow Connector 88"/>
          <p:cNvCxnSpPr/>
          <p:nvPr/>
        </p:nvCxnSpPr>
        <p:spPr>
          <a:xfrm>
            <a:off x="1981200" y="5560199"/>
            <a:ext cx="762000" cy="2977"/>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90" name="Straight Arrow Connector 89"/>
          <p:cNvCxnSpPr/>
          <p:nvPr/>
        </p:nvCxnSpPr>
        <p:spPr>
          <a:xfrm>
            <a:off x="2743200" y="5563176"/>
            <a:ext cx="762000"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94" name="TextBox 93"/>
          <p:cNvSpPr txBox="1"/>
          <p:nvPr/>
        </p:nvSpPr>
        <p:spPr>
          <a:xfrm>
            <a:off x="1981200" y="5283200"/>
            <a:ext cx="762000" cy="292388"/>
          </a:xfrm>
          <a:prstGeom prst="rect">
            <a:avLst/>
          </a:prstGeom>
          <a:noFill/>
        </p:spPr>
        <p:txBody>
          <a:bodyPr wrap="square" rtlCol="0">
            <a:spAutoFit/>
          </a:bodyPr>
          <a:lstStyle/>
          <a:p>
            <a:pPr algn="ctr"/>
            <a:r>
              <a:rPr lang="en-CA" sz="1300" dirty="0" smtClean="0"/>
              <a:t>Mode 2</a:t>
            </a:r>
            <a:endParaRPr lang="en-CA" sz="1300" dirty="0"/>
          </a:p>
        </p:txBody>
      </p:sp>
      <p:sp>
        <p:nvSpPr>
          <p:cNvPr id="95" name="TextBox 94"/>
          <p:cNvSpPr txBox="1"/>
          <p:nvPr/>
        </p:nvSpPr>
        <p:spPr>
          <a:xfrm>
            <a:off x="2743200" y="5283200"/>
            <a:ext cx="762000" cy="292388"/>
          </a:xfrm>
          <a:prstGeom prst="rect">
            <a:avLst/>
          </a:prstGeom>
          <a:noFill/>
        </p:spPr>
        <p:txBody>
          <a:bodyPr wrap="square" rtlCol="0">
            <a:spAutoFit/>
          </a:bodyPr>
          <a:lstStyle/>
          <a:p>
            <a:pPr algn="ctr"/>
            <a:r>
              <a:rPr lang="en-CA" sz="1300" dirty="0" smtClean="0"/>
              <a:t>Mode 3</a:t>
            </a:r>
            <a:endParaRPr lang="en-CA" sz="1300" dirty="0"/>
          </a:p>
        </p:txBody>
      </p:sp>
      <p:sp>
        <p:nvSpPr>
          <p:cNvPr id="2" name="TextBox 1"/>
          <p:cNvSpPr txBox="1"/>
          <p:nvPr/>
        </p:nvSpPr>
        <p:spPr>
          <a:xfrm>
            <a:off x="4191000" y="3657600"/>
            <a:ext cx="902811" cy="369332"/>
          </a:xfrm>
          <a:prstGeom prst="rect">
            <a:avLst/>
          </a:prstGeom>
          <a:noFill/>
        </p:spPr>
        <p:txBody>
          <a:bodyPr wrap="none" rtlCol="0">
            <a:spAutoFit/>
          </a:bodyPr>
          <a:lstStyle/>
          <a:p>
            <a:r>
              <a:rPr lang="en-CA" b="1" dirty="0" smtClean="0">
                <a:solidFill>
                  <a:srgbClr val="00B0F0"/>
                </a:solidFill>
              </a:rPr>
              <a:t>300ms</a:t>
            </a:r>
            <a:endParaRPr lang="en-CA" b="1" dirty="0">
              <a:solidFill>
                <a:srgbClr val="00B0F0"/>
              </a:solidFill>
            </a:endParaRPr>
          </a:p>
        </p:txBody>
      </p:sp>
      <p:sp>
        <p:nvSpPr>
          <p:cNvPr id="49" name="TextBox 48"/>
          <p:cNvSpPr txBox="1"/>
          <p:nvPr/>
        </p:nvSpPr>
        <p:spPr>
          <a:xfrm>
            <a:off x="2028825" y="4343400"/>
            <a:ext cx="774571" cy="369332"/>
          </a:xfrm>
          <a:prstGeom prst="rect">
            <a:avLst/>
          </a:prstGeom>
          <a:noFill/>
        </p:spPr>
        <p:txBody>
          <a:bodyPr wrap="none" rtlCol="0">
            <a:spAutoFit/>
          </a:bodyPr>
          <a:lstStyle/>
          <a:p>
            <a:r>
              <a:rPr lang="en-CA" b="1" dirty="0" smtClean="0">
                <a:solidFill>
                  <a:srgbClr val="00B0F0"/>
                </a:solidFill>
              </a:rPr>
              <a:t>30ms</a:t>
            </a:r>
            <a:endParaRPr lang="en-CA" b="1" dirty="0">
              <a:solidFill>
                <a:srgbClr val="00B0F0"/>
              </a:solidFill>
            </a:endParaRPr>
          </a:p>
        </p:txBody>
      </p:sp>
      <p:sp>
        <p:nvSpPr>
          <p:cNvPr id="50" name="TextBox 49"/>
          <p:cNvSpPr txBox="1"/>
          <p:nvPr/>
        </p:nvSpPr>
        <p:spPr>
          <a:xfrm>
            <a:off x="5334000" y="4343400"/>
            <a:ext cx="902811" cy="369332"/>
          </a:xfrm>
          <a:prstGeom prst="rect">
            <a:avLst/>
          </a:prstGeom>
          <a:noFill/>
        </p:spPr>
        <p:txBody>
          <a:bodyPr wrap="none" rtlCol="0">
            <a:spAutoFit/>
          </a:bodyPr>
          <a:lstStyle/>
          <a:p>
            <a:r>
              <a:rPr lang="en-CA" b="1" dirty="0" smtClean="0">
                <a:solidFill>
                  <a:srgbClr val="00B0F0"/>
                </a:solidFill>
              </a:rPr>
              <a:t>270ms</a:t>
            </a:r>
            <a:endParaRPr lang="en-CA" b="1" dirty="0">
              <a:solidFill>
                <a:srgbClr val="00B0F0"/>
              </a:solidFill>
            </a:endParaRPr>
          </a:p>
        </p:txBody>
      </p:sp>
      <p:sp>
        <p:nvSpPr>
          <p:cNvPr id="51" name="TextBox 50"/>
          <p:cNvSpPr txBox="1"/>
          <p:nvPr/>
        </p:nvSpPr>
        <p:spPr>
          <a:xfrm>
            <a:off x="1228725" y="5021818"/>
            <a:ext cx="774571" cy="369332"/>
          </a:xfrm>
          <a:prstGeom prst="rect">
            <a:avLst/>
          </a:prstGeom>
          <a:noFill/>
        </p:spPr>
        <p:txBody>
          <a:bodyPr wrap="none" rtlCol="0">
            <a:spAutoFit/>
          </a:bodyPr>
          <a:lstStyle/>
          <a:p>
            <a:r>
              <a:rPr lang="en-CA" b="1" dirty="0" smtClean="0">
                <a:solidFill>
                  <a:srgbClr val="00B0F0"/>
                </a:solidFill>
              </a:rPr>
              <a:t>10ms</a:t>
            </a:r>
            <a:endParaRPr lang="en-CA" b="1" dirty="0">
              <a:solidFill>
                <a:srgbClr val="00B0F0"/>
              </a:solidFill>
            </a:endParaRPr>
          </a:p>
        </p:txBody>
      </p:sp>
      <p:sp>
        <p:nvSpPr>
          <p:cNvPr id="52" name="TextBox 51"/>
          <p:cNvSpPr txBox="1"/>
          <p:nvPr/>
        </p:nvSpPr>
        <p:spPr>
          <a:xfrm>
            <a:off x="1981200" y="5029200"/>
            <a:ext cx="774571" cy="369332"/>
          </a:xfrm>
          <a:prstGeom prst="rect">
            <a:avLst/>
          </a:prstGeom>
          <a:noFill/>
        </p:spPr>
        <p:txBody>
          <a:bodyPr wrap="none" rtlCol="0">
            <a:spAutoFit/>
          </a:bodyPr>
          <a:lstStyle/>
          <a:p>
            <a:r>
              <a:rPr lang="en-CA" b="1" dirty="0" smtClean="0">
                <a:solidFill>
                  <a:srgbClr val="00B0F0"/>
                </a:solidFill>
              </a:rPr>
              <a:t>10ms</a:t>
            </a:r>
            <a:endParaRPr lang="en-CA" b="1" dirty="0">
              <a:solidFill>
                <a:srgbClr val="00B0F0"/>
              </a:solidFill>
            </a:endParaRPr>
          </a:p>
        </p:txBody>
      </p:sp>
      <p:sp>
        <p:nvSpPr>
          <p:cNvPr id="53" name="TextBox 52"/>
          <p:cNvSpPr txBox="1"/>
          <p:nvPr/>
        </p:nvSpPr>
        <p:spPr>
          <a:xfrm>
            <a:off x="2730629" y="5029200"/>
            <a:ext cx="774571" cy="369332"/>
          </a:xfrm>
          <a:prstGeom prst="rect">
            <a:avLst/>
          </a:prstGeom>
          <a:noFill/>
        </p:spPr>
        <p:txBody>
          <a:bodyPr wrap="none" rtlCol="0">
            <a:spAutoFit/>
          </a:bodyPr>
          <a:lstStyle/>
          <a:p>
            <a:r>
              <a:rPr lang="en-CA" b="1" dirty="0" smtClean="0">
                <a:solidFill>
                  <a:srgbClr val="00B0F0"/>
                </a:solidFill>
              </a:rPr>
              <a:t>10ms</a:t>
            </a:r>
            <a:endParaRPr lang="en-CA" b="1" dirty="0">
              <a:solidFill>
                <a:srgbClr val="00B0F0"/>
              </a:solidFill>
            </a:endParaRPr>
          </a:p>
        </p:txBody>
      </p:sp>
      <p:sp>
        <p:nvSpPr>
          <p:cNvPr id="55" name="TextBox 54"/>
          <p:cNvSpPr txBox="1"/>
          <p:nvPr/>
        </p:nvSpPr>
        <p:spPr>
          <a:xfrm>
            <a:off x="3933825" y="4964668"/>
            <a:ext cx="774571" cy="369332"/>
          </a:xfrm>
          <a:prstGeom prst="rect">
            <a:avLst/>
          </a:prstGeom>
          <a:noFill/>
        </p:spPr>
        <p:txBody>
          <a:bodyPr wrap="none" rtlCol="0">
            <a:spAutoFit/>
          </a:bodyPr>
          <a:lstStyle/>
          <a:p>
            <a:r>
              <a:rPr lang="en-CA" b="1" dirty="0" smtClean="0">
                <a:solidFill>
                  <a:srgbClr val="00B0F0"/>
                </a:solidFill>
              </a:rPr>
              <a:t>30ms</a:t>
            </a:r>
            <a:endParaRPr lang="en-CA" b="1" dirty="0">
              <a:solidFill>
                <a:srgbClr val="00B0F0"/>
              </a:solidFill>
            </a:endParaRPr>
          </a:p>
        </p:txBody>
      </p:sp>
      <p:sp>
        <p:nvSpPr>
          <p:cNvPr id="59" name="TextBox 58"/>
          <p:cNvSpPr txBox="1"/>
          <p:nvPr/>
        </p:nvSpPr>
        <p:spPr>
          <a:xfrm>
            <a:off x="5502404" y="4964668"/>
            <a:ext cx="774571" cy="369332"/>
          </a:xfrm>
          <a:prstGeom prst="rect">
            <a:avLst/>
          </a:prstGeom>
          <a:noFill/>
        </p:spPr>
        <p:txBody>
          <a:bodyPr wrap="none" rtlCol="0">
            <a:spAutoFit/>
          </a:bodyPr>
          <a:lstStyle/>
          <a:p>
            <a:r>
              <a:rPr lang="en-CA" b="1" dirty="0" smtClean="0">
                <a:solidFill>
                  <a:srgbClr val="00B0F0"/>
                </a:solidFill>
              </a:rPr>
              <a:t>30ms</a:t>
            </a:r>
            <a:endParaRPr lang="en-CA" b="1" dirty="0">
              <a:solidFill>
                <a:srgbClr val="00B0F0"/>
              </a:solidFill>
            </a:endParaRPr>
          </a:p>
        </p:txBody>
      </p:sp>
      <p:sp>
        <p:nvSpPr>
          <p:cNvPr id="3" name="Rectangle 2"/>
          <p:cNvSpPr/>
          <p:nvPr/>
        </p:nvSpPr>
        <p:spPr>
          <a:xfrm>
            <a:off x="2069971" y="2971800"/>
            <a:ext cx="5092829"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10% of total time allocated to </a:t>
            </a:r>
            <a:r>
              <a:rPr lang="en-US" b="1" dirty="0" smtClean="0"/>
              <a:t>profiling</a:t>
            </a:r>
            <a:endParaRPr lang="en-US" b="1" dirty="0"/>
          </a:p>
        </p:txBody>
      </p:sp>
      <p:sp>
        <p:nvSpPr>
          <p:cNvPr id="61" name="TextBox 60"/>
          <p:cNvSpPr txBox="1"/>
          <p:nvPr/>
        </p:nvSpPr>
        <p:spPr>
          <a:xfrm>
            <a:off x="3327178" y="3886200"/>
            <a:ext cx="2616422" cy="461665"/>
          </a:xfrm>
          <a:prstGeom prst="rect">
            <a:avLst/>
          </a:prstGeom>
          <a:noFill/>
        </p:spPr>
        <p:txBody>
          <a:bodyPr wrap="none" rtlCol="0">
            <a:spAutoFit/>
          </a:bodyPr>
          <a:lstStyle/>
          <a:p>
            <a:r>
              <a:rPr lang="en-CA" sz="2400" dirty="0" smtClean="0"/>
              <a:t>(Profiling) Cycle 2</a:t>
            </a:r>
            <a:endParaRPr lang="en-CA" sz="2400" dirty="0"/>
          </a:p>
        </p:txBody>
      </p:sp>
    </p:spTree>
    <p:extLst>
      <p:ext uri="{BB962C8B-B14F-4D97-AF65-F5344CB8AC3E}">
        <p14:creationId xmlns:p14="http://schemas.microsoft.com/office/powerpoint/2010/main" val="181018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t>Microbenchmark</a:t>
            </a:r>
            <a:r>
              <a:rPr lang="en-US" dirty="0" smtClean="0"/>
              <a:t>:</a:t>
            </a:r>
            <a:br>
              <a:rPr lang="en-US" dirty="0" smtClean="0"/>
            </a:br>
            <a:r>
              <a:rPr lang="en-US" sz="2700" dirty="0" smtClean="0"/>
              <a:t>TLE AVL tree with 100% updates, key range [0, 2048)</a:t>
            </a:r>
            <a:endParaRPr lang="en-US" dirty="0"/>
          </a:p>
        </p:txBody>
      </p:sp>
      <p:sp>
        <p:nvSpPr>
          <p:cNvPr id="5" name="Content Placeholder 4"/>
          <p:cNvSpPr>
            <a:spLocks noGrp="1"/>
          </p:cNvSpPr>
          <p:nvPr>
            <p:ph idx="1"/>
          </p:nvPr>
        </p:nvSpPr>
        <p:spPr/>
        <p:txBody>
          <a:bodyPr/>
          <a:lstStyle/>
          <a:p>
            <a:endParaRPr lang="en-US" dirty="0"/>
          </a:p>
        </p:txBody>
      </p:sp>
      <p:sp>
        <p:nvSpPr>
          <p:cNvPr id="6" name="Rectangle 5"/>
          <p:cNvSpPr/>
          <p:nvPr/>
        </p:nvSpPr>
        <p:spPr>
          <a:xfrm>
            <a:off x="3200400" y="3933983"/>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8" name="Rectangle 7"/>
          <p:cNvSpPr/>
          <p:nvPr/>
        </p:nvSpPr>
        <p:spPr>
          <a:xfrm>
            <a:off x="3245611" y="5915183"/>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9" name="Rectangle 8"/>
          <p:cNvSpPr/>
          <p:nvPr/>
        </p:nvSpPr>
        <p:spPr>
          <a:xfrm>
            <a:off x="1524000" y="3719803"/>
            <a:ext cx="685800" cy="2012090"/>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000" b="1" dirty="0"/>
              <a:t>o</a:t>
            </a:r>
            <a:r>
              <a:rPr lang="en-US" sz="2000" b="1" dirty="0" smtClean="0"/>
              <a:t>perations per microsecond</a:t>
            </a:r>
            <a:endParaRPr lang="en-US" sz="2000" b="1" dirty="0"/>
          </a:p>
        </p:txBody>
      </p:sp>
      <p:sp>
        <p:nvSpPr>
          <p:cNvPr id="7" name="Rectangle 6"/>
          <p:cNvSpPr/>
          <p:nvPr/>
        </p:nvSpPr>
        <p:spPr>
          <a:xfrm>
            <a:off x="1524000" y="1524019"/>
            <a:ext cx="685800" cy="1981181"/>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000" b="1" dirty="0"/>
              <a:t>o</a:t>
            </a:r>
            <a:r>
              <a:rPr lang="en-US" sz="2000" b="1" dirty="0" smtClean="0"/>
              <a:t>perations per microsecond</a:t>
            </a:r>
            <a:endParaRPr lang="en-US" sz="2000" b="1" dirty="0"/>
          </a:p>
        </p:txBody>
      </p:sp>
      <p:sp>
        <p:nvSpPr>
          <p:cNvPr id="2" name="Rectangle 1"/>
          <p:cNvSpPr/>
          <p:nvPr/>
        </p:nvSpPr>
        <p:spPr>
          <a:xfrm>
            <a:off x="6472881" y="4155768"/>
            <a:ext cx="2286000" cy="72534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t>No thread pinning</a:t>
            </a:r>
            <a:endParaRPr lang="en-US" b="1" dirty="0"/>
          </a:p>
        </p:txBody>
      </p:sp>
      <p:cxnSp>
        <p:nvCxnSpPr>
          <p:cNvPr id="11" name="Straight Arrow Connector 10"/>
          <p:cNvCxnSpPr/>
          <p:nvPr/>
        </p:nvCxnSpPr>
        <p:spPr>
          <a:xfrm>
            <a:off x="1219200" y="5943600"/>
            <a:ext cx="0" cy="68580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1295400" y="6096000"/>
            <a:ext cx="1082348" cy="369332"/>
          </a:xfrm>
          <a:prstGeom prst="rect">
            <a:avLst/>
          </a:prstGeom>
          <a:noFill/>
        </p:spPr>
        <p:txBody>
          <a:bodyPr wrap="none" rtlCol="0">
            <a:spAutoFit/>
          </a:bodyPr>
          <a:lstStyle/>
          <a:p>
            <a:r>
              <a:rPr lang="en-CA" b="1" dirty="0" smtClean="0"/>
              <a:t>Is better</a:t>
            </a:r>
            <a:endParaRPr lang="en-CA" b="1"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96" t="21425" r="13032" b="21806"/>
          <a:stretch/>
        </p:blipFill>
        <p:spPr bwMode="auto">
          <a:xfrm>
            <a:off x="2286240" y="1584855"/>
            <a:ext cx="4114800" cy="2115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165" t="25882" r="11792" b="19218"/>
          <a:stretch/>
        </p:blipFill>
        <p:spPr bwMode="auto">
          <a:xfrm>
            <a:off x="2286000" y="3700011"/>
            <a:ext cx="4115040" cy="203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imap://trbot86%40gmail%2Ecom@imap.gmail.com:993/fetch%3EUID%3E/INBOX%3E10328?part=1.2.2&amp;filename=avl-tree-range-2047-find-0.png"/>
          <p:cNvSpPr>
            <a:spLocks noChangeAspect="1" noChangeArrowheads="1"/>
          </p:cNvSpPr>
          <p:nvPr/>
        </p:nvSpPr>
        <p:spPr bwMode="auto">
          <a:xfrm>
            <a:off x="155575" y="-2232025"/>
            <a:ext cx="8277225" cy="465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8652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benchmark: STAMP</a:t>
            </a:r>
            <a:endParaRPr lang="en-US" sz="2700" dirty="0"/>
          </a:p>
        </p:txBody>
      </p:sp>
      <p:sp>
        <p:nvSpPr>
          <p:cNvPr id="7" name="Rectangle 6"/>
          <p:cNvSpPr/>
          <p:nvPr/>
        </p:nvSpPr>
        <p:spPr>
          <a:xfrm>
            <a:off x="3810000" y="601980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8" name="Rectangle 7"/>
          <p:cNvSpPr/>
          <p:nvPr/>
        </p:nvSpPr>
        <p:spPr>
          <a:xfrm>
            <a:off x="609600" y="1828800"/>
            <a:ext cx="457200" cy="3886200"/>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000" b="1" dirty="0"/>
              <a:t>t</a:t>
            </a:r>
            <a:r>
              <a:rPr lang="en-US" sz="2000" b="1" dirty="0" smtClean="0"/>
              <a:t>ime (seconds)</a:t>
            </a:r>
            <a:endParaRPr lang="en-US" sz="2000" b="1" dirty="0"/>
          </a:p>
        </p:txBody>
      </p:sp>
      <p:cxnSp>
        <p:nvCxnSpPr>
          <p:cNvPr id="5" name="Straight Arrow Connector 4"/>
          <p:cNvCxnSpPr/>
          <p:nvPr/>
        </p:nvCxnSpPr>
        <p:spPr>
          <a:xfrm>
            <a:off x="1219200" y="5943600"/>
            <a:ext cx="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1295400" y="6096000"/>
            <a:ext cx="1082348" cy="369332"/>
          </a:xfrm>
          <a:prstGeom prst="rect">
            <a:avLst/>
          </a:prstGeom>
          <a:noFill/>
        </p:spPr>
        <p:txBody>
          <a:bodyPr wrap="none" rtlCol="0">
            <a:spAutoFit/>
          </a:bodyPr>
          <a:lstStyle/>
          <a:p>
            <a:r>
              <a:rPr lang="en-CA" b="1" dirty="0" smtClean="0"/>
              <a:t>Is better</a:t>
            </a:r>
            <a:endParaRPr lang="en-CA" b="1" dirty="0"/>
          </a:p>
        </p:txBody>
      </p:sp>
      <p:sp>
        <p:nvSpPr>
          <p:cNvPr id="10" name="Content Placeholder 9"/>
          <p:cNvSpPr>
            <a:spLocks noGrp="1"/>
          </p:cNvSpPr>
          <p:nvPr>
            <p:ph idx="1"/>
          </p:nvPr>
        </p:nvSpPr>
        <p:spPr/>
        <p:txBody>
          <a:bodyPr/>
          <a:lstStyle/>
          <a:p>
            <a:endParaRPr lang="en-US"/>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48" t="9235" r="2596" b="4878"/>
          <a:stretch/>
        </p:blipFill>
        <p:spPr bwMode="auto">
          <a:xfrm>
            <a:off x="1201954" y="1600200"/>
            <a:ext cx="7789646" cy="414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954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a:xfrm>
            <a:off x="1295400" y="1447800"/>
            <a:ext cx="7574280" cy="4800600"/>
          </a:xfrm>
        </p:spPr>
        <p:txBody>
          <a:bodyPr/>
          <a:lstStyle/>
          <a:p>
            <a:r>
              <a:rPr lang="en-US" dirty="0" smtClean="0"/>
              <a:t>Large multi-socket machines with HTM are becoming more prevalent</a:t>
            </a:r>
          </a:p>
          <a:p>
            <a:r>
              <a:rPr lang="en-US" dirty="0" smtClean="0"/>
              <a:t>The behaviour of HTM is significantly different </a:t>
            </a:r>
            <a:r>
              <a:rPr lang="en-US" dirty="0"/>
              <a:t>on </a:t>
            </a:r>
            <a:r>
              <a:rPr lang="en-US" dirty="0" smtClean="0"/>
              <a:t>multi-socket machines than on single-socket machines</a:t>
            </a:r>
          </a:p>
          <a:p>
            <a:r>
              <a:rPr lang="en-US" dirty="0" smtClean="0"/>
              <a:t>NUMA effects present challenges for scaling the performance of HTM algorithms</a:t>
            </a:r>
            <a:endParaRPr lang="en-US" dirty="0"/>
          </a:p>
        </p:txBody>
      </p:sp>
    </p:spTree>
    <p:extLst>
      <p:ext uri="{BB962C8B-B14F-4D97-AF65-F5344CB8AC3E}">
        <p14:creationId xmlns:p14="http://schemas.microsoft.com/office/powerpoint/2010/main" val="1581967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Application benchmark: </a:t>
            </a:r>
            <a:r>
              <a:rPr lang="en-US" dirty="0" err="1" smtClean="0"/>
              <a:t>ccTSA</a:t>
            </a:r>
            <a:endParaRPr lang="en-US" dirty="0"/>
          </a:p>
        </p:txBody>
      </p:sp>
      <p:sp>
        <p:nvSpPr>
          <p:cNvPr id="5" name="Content Placeholder 4"/>
          <p:cNvSpPr>
            <a:spLocks noGrp="1"/>
          </p:cNvSpPr>
          <p:nvPr>
            <p:ph idx="1"/>
          </p:nvPr>
        </p:nvSpPr>
        <p:spPr/>
        <p:txBody>
          <a:bodyPr/>
          <a:lstStyle/>
          <a:p>
            <a:endParaRPr lang="en-US" dirty="0"/>
          </a:p>
        </p:txBody>
      </p:sp>
      <p:sp>
        <p:nvSpPr>
          <p:cNvPr id="6" name="Rectangle 5"/>
          <p:cNvSpPr/>
          <p:nvPr/>
        </p:nvSpPr>
        <p:spPr>
          <a:xfrm>
            <a:off x="1143000" y="3682312"/>
            <a:ext cx="457200" cy="2012090"/>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000" b="1" dirty="0" smtClean="0"/>
              <a:t>time (seconds)</a:t>
            </a:r>
            <a:endParaRPr lang="en-US" sz="2000" b="1" dirty="0"/>
          </a:p>
        </p:txBody>
      </p:sp>
      <p:sp>
        <p:nvSpPr>
          <p:cNvPr id="7" name="Rectangle 6"/>
          <p:cNvSpPr/>
          <p:nvPr/>
        </p:nvSpPr>
        <p:spPr>
          <a:xfrm>
            <a:off x="1143000" y="1511644"/>
            <a:ext cx="457200" cy="1981181"/>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000" b="1" dirty="0"/>
              <a:t>t</a:t>
            </a:r>
            <a:r>
              <a:rPr lang="en-US" sz="2000" b="1" dirty="0" smtClean="0"/>
              <a:t>ime (seconds)</a:t>
            </a:r>
            <a:endParaRPr lang="en-US" sz="2000" b="1" dirty="0"/>
          </a:p>
        </p:txBody>
      </p:sp>
      <p:sp>
        <p:nvSpPr>
          <p:cNvPr id="8" name="Rectangle 7"/>
          <p:cNvSpPr/>
          <p:nvPr/>
        </p:nvSpPr>
        <p:spPr>
          <a:xfrm>
            <a:off x="2895600" y="381000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9" name="Rectangle 8"/>
          <p:cNvSpPr/>
          <p:nvPr/>
        </p:nvSpPr>
        <p:spPr>
          <a:xfrm>
            <a:off x="2895600" y="601980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10" name="Rectangle 9"/>
          <p:cNvSpPr/>
          <p:nvPr/>
        </p:nvSpPr>
        <p:spPr>
          <a:xfrm>
            <a:off x="6400800" y="4325683"/>
            <a:ext cx="2286000" cy="72534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t>No thread pinning</a:t>
            </a:r>
            <a:endParaRPr lang="en-US" b="1" dirty="0"/>
          </a:p>
        </p:txBody>
      </p:sp>
      <p:cxnSp>
        <p:nvCxnSpPr>
          <p:cNvPr id="12" name="Straight Arrow Connector 11"/>
          <p:cNvCxnSpPr/>
          <p:nvPr/>
        </p:nvCxnSpPr>
        <p:spPr>
          <a:xfrm>
            <a:off x="1219200" y="5943600"/>
            <a:ext cx="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295400" y="6096000"/>
            <a:ext cx="1082348" cy="369332"/>
          </a:xfrm>
          <a:prstGeom prst="rect">
            <a:avLst/>
          </a:prstGeom>
          <a:noFill/>
        </p:spPr>
        <p:txBody>
          <a:bodyPr wrap="none" rtlCol="0">
            <a:spAutoFit/>
          </a:bodyPr>
          <a:lstStyle/>
          <a:p>
            <a:r>
              <a:rPr lang="en-CA" b="1" dirty="0" smtClean="0"/>
              <a:t>Is better</a:t>
            </a:r>
            <a:endParaRPr lang="en-CA" b="1"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88" t="9871" r="10358" b="22340"/>
          <a:stretch/>
        </p:blipFill>
        <p:spPr bwMode="auto">
          <a:xfrm>
            <a:off x="1705096" y="1447800"/>
            <a:ext cx="4503606" cy="210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001" t="9524" r="5357" b="15094"/>
          <a:stretch/>
        </p:blipFill>
        <p:spPr bwMode="auto">
          <a:xfrm>
            <a:off x="1722910" y="3619789"/>
            <a:ext cx="4485792" cy="2329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52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fade">
                                      <p:cBhvr>
                                        <p:cTn id="22" dur="1000"/>
                                        <p:tgtEl>
                                          <p:spTgt spid="3075"/>
                                        </p:tgtEl>
                                      </p:cBhvr>
                                    </p:animEffect>
                                    <p:anim calcmode="lin" valueType="num">
                                      <p:cBhvr>
                                        <p:cTn id="23" dur="1000" fill="hold"/>
                                        <p:tgtEl>
                                          <p:spTgt spid="3075"/>
                                        </p:tgtEl>
                                        <p:attrNameLst>
                                          <p:attrName>ppt_x</p:attrName>
                                        </p:attrNameLst>
                                      </p:cBhvr>
                                      <p:tavLst>
                                        <p:tav tm="0">
                                          <p:val>
                                            <p:strVal val="#ppt_x"/>
                                          </p:val>
                                        </p:tav>
                                        <p:tav tm="100000">
                                          <p:val>
                                            <p:strVal val="#ppt_x"/>
                                          </p:val>
                                        </p:tav>
                                      </p:tavLst>
                                    </p:anim>
                                    <p:anim calcmode="lin" valueType="num">
                                      <p:cBhvr>
                                        <p:cTn id="2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Machine with </a:t>
            </a:r>
            <a:r>
              <a:rPr lang="en-US" b="1" dirty="0" smtClean="0"/>
              <a:t>4 sockets</a:t>
            </a:r>
            <a:r>
              <a:rPr lang="en-US" dirty="0" smtClean="0"/>
              <a:t/>
            </a:r>
            <a:br>
              <a:rPr lang="en-US" dirty="0" smtClean="0"/>
            </a:br>
            <a:r>
              <a:rPr lang="en-US" sz="2700" dirty="0" smtClean="0"/>
              <a:t>TLE AVL tree with 100% updates, key range [0, 2048)</a:t>
            </a:r>
            <a:endParaRPr lang="en-US" dirty="0"/>
          </a:p>
        </p:txBody>
      </p:sp>
      <p:sp>
        <p:nvSpPr>
          <p:cNvPr id="5" name="Content Placeholder 4"/>
          <p:cNvSpPr>
            <a:spLocks noGrp="1"/>
          </p:cNvSpPr>
          <p:nvPr>
            <p:ph idx="1"/>
          </p:nvPr>
        </p:nvSpPr>
        <p:spPr/>
        <p:txBody>
          <a:bodyPr/>
          <a:lstStyle/>
          <a:p>
            <a:endParaRPr lang="en-US" dirty="0"/>
          </a:p>
        </p:txBody>
      </p:sp>
      <p:sp>
        <p:nvSpPr>
          <p:cNvPr id="8" name="Rectangle 7"/>
          <p:cNvSpPr/>
          <p:nvPr/>
        </p:nvSpPr>
        <p:spPr>
          <a:xfrm>
            <a:off x="4114800" y="563880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7" name="Rectangle 6"/>
          <p:cNvSpPr/>
          <p:nvPr/>
        </p:nvSpPr>
        <p:spPr>
          <a:xfrm>
            <a:off x="1295400" y="1752619"/>
            <a:ext cx="533400" cy="3962381"/>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2000" b="1" dirty="0"/>
              <a:t>o</a:t>
            </a:r>
            <a:r>
              <a:rPr lang="en-US" sz="2000" b="1" dirty="0" smtClean="0"/>
              <a:t>perations per microsecond</a:t>
            </a:r>
            <a:endParaRPr lang="en-US" sz="2000" b="1" dirty="0"/>
          </a:p>
        </p:txBody>
      </p:sp>
      <p:cxnSp>
        <p:nvCxnSpPr>
          <p:cNvPr id="11" name="Straight Arrow Connector 10"/>
          <p:cNvCxnSpPr/>
          <p:nvPr/>
        </p:nvCxnSpPr>
        <p:spPr>
          <a:xfrm>
            <a:off x="1219200" y="5943600"/>
            <a:ext cx="0" cy="68580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1295400" y="6096000"/>
            <a:ext cx="1082348" cy="369332"/>
          </a:xfrm>
          <a:prstGeom prst="rect">
            <a:avLst/>
          </a:prstGeom>
          <a:noFill/>
        </p:spPr>
        <p:txBody>
          <a:bodyPr wrap="none" rtlCol="0">
            <a:spAutoFit/>
          </a:bodyPr>
          <a:lstStyle/>
          <a:p>
            <a:r>
              <a:rPr lang="en-CA" b="1" dirty="0" smtClean="0"/>
              <a:t>Is better</a:t>
            </a:r>
            <a:endParaRPr lang="en-CA" b="1" dirty="0"/>
          </a:p>
        </p:txBody>
      </p:sp>
      <p:sp>
        <p:nvSpPr>
          <p:cNvPr id="3" name="AutoShape 5" descr="imap://trbot86%40gmail%2Ecom@imap.gmail.com:993/fetch%3EUID%3E/INBOX%3E10328?part=1.2.2&amp;filename=avl-tree-range-2047-find-0.png"/>
          <p:cNvSpPr>
            <a:spLocks noChangeAspect="1" noChangeArrowheads="1"/>
          </p:cNvSpPr>
          <p:nvPr/>
        </p:nvSpPr>
        <p:spPr bwMode="auto">
          <a:xfrm>
            <a:off x="155575" y="-2232025"/>
            <a:ext cx="8277225" cy="465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41" t="28859" r="30040" b="29991"/>
          <a:stretch/>
        </p:blipFill>
        <p:spPr bwMode="auto">
          <a:xfrm>
            <a:off x="1905000" y="1964300"/>
            <a:ext cx="6779506" cy="3522100"/>
          </a:xfrm>
          <a:prstGeom prst="rect">
            <a:avLst/>
          </a:prstGeom>
          <a:ln w="38100" cap="sq">
            <a:noFill/>
            <a:prstDash val="solid"/>
            <a:miter lim="800000"/>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6443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found significant differences between small and large machines with HTM</a:t>
            </a:r>
          </a:p>
          <a:p>
            <a:pPr lvl="1"/>
            <a:r>
              <a:rPr lang="en-US" dirty="0" smtClean="0"/>
              <a:t>Traditional retry policies for small machines yield poor performance on large machines</a:t>
            </a:r>
          </a:p>
          <a:p>
            <a:pPr lvl="1"/>
            <a:r>
              <a:rPr lang="en-US" dirty="0" smtClean="0"/>
              <a:t>NUMA effects: cross-socket communication causes high abort rates</a:t>
            </a:r>
          </a:p>
          <a:p>
            <a:r>
              <a:rPr lang="en-US" dirty="0" smtClean="0"/>
              <a:t>Presented NATLE, an extension of TLE for throttling sockets on a per-lock basis</a:t>
            </a:r>
          </a:p>
          <a:p>
            <a:pPr lvl="1"/>
            <a:r>
              <a:rPr lang="en-US" dirty="0" smtClean="0"/>
              <a:t>Takes advantage of multiple sockets for workloads that scale on NUMA systems</a:t>
            </a:r>
          </a:p>
          <a:p>
            <a:pPr lvl="1"/>
            <a:r>
              <a:rPr lang="en-US" dirty="0" smtClean="0"/>
              <a:t>Avoids performance degradation for workloads that do not</a:t>
            </a:r>
            <a:endParaRPr lang="en-US" dirty="0"/>
          </a:p>
        </p:txBody>
      </p:sp>
    </p:spTree>
    <p:extLst>
      <p:ext uri="{BB962C8B-B14F-4D97-AF65-F5344CB8AC3E}">
        <p14:creationId xmlns:p14="http://schemas.microsoft.com/office/powerpoint/2010/main" val="4160304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t>
            </a:r>
            <a:r>
              <a:rPr lang="en-US" dirty="0" smtClean="0"/>
              <a:t>easer: severity of the problem</a:t>
            </a:r>
            <a:br>
              <a:rPr lang="en-US" dirty="0" smtClean="0"/>
            </a:br>
            <a:r>
              <a:rPr lang="en-US" sz="3100" dirty="0" smtClean="0"/>
              <a:t>AVL tree </a:t>
            </a:r>
            <a:r>
              <a:rPr lang="en-US" sz="3100" dirty="0" err="1" smtClean="0"/>
              <a:t>microbenchmark</a:t>
            </a:r>
            <a:endParaRPr lang="en-US" dirty="0"/>
          </a:p>
        </p:txBody>
      </p:sp>
      <p:sp>
        <p:nvSpPr>
          <p:cNvPr id="3" name="Content Placeholder 2"/>
          <p:cNvSpPr>
            <a:spLocks noGrp="1"/>
          </p:cNvSpPr>
          <p:nvPr>
            <p:ph idx="1"/>
          </p:nvPr>
        </p:nvSpPr>
        <p:spPr>
          <a:xfrm>
            <a:off x="1435608" y="5562600"/>
            <a:ext cx="7498080" cy="914400"/>
          </a:xfrm>
        </p:spPr>
        <p:txBody>
          <a:bodyPr>
            <a:normAutofit fontScale="77500" lnSpcReduction="20000"/>
          </a:bodyPr>
          <a:lstStyle/>
          <a:p>
            <a:r>
              <a:rPr lang="en-US" dirty="0" smtClean="0"/>
              <a:t>Goal: identify challenges to achieving scalability on large HTM systems and address them</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87" y="1600200"/>
            <a:ext cx="5091113"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003460" y="495300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6" name="Rectangle 5"/>
          <p:cNvSpPr/>
          <p:nvPr/>
        </p:nvSpPr>
        <p:spPr>
          <a:xfrm>
            <a:off x="2327060" y="1400175"/>
            <a:ext cx="457200" cy="3781425"/>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b="1" dirty="0" smtClean="0"/>
              <a:t>speedup (relative to one thread)</a:t>
            </a:r>
            <a:endParaRPr lang="en-US" b="1" dirty="0"/>
          </a:p>
        </p:txBody>
      </p:sp>
      <p:sp>
        <p:nvSpPr>
          <p:cNvPr id="5" name="Rectangle 4"/>
          <p:cNvSpPr/>
          <p:nvPr/>
        </p:nvSpPr>
        <p:spPr>
          <a:xfrm>
            <a:off x="5791200" y="2133600"/>
            <a:ext cx="2667000" cy="762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ONE thread on the second socket</a:t>
            </a:r>
            <a:endParaRPr lang="en-US" dirty="0"/>
          </a:p>
        </p:txBody>
      </p:sp>
      <p:cxnSp>
        <p:nvCxnSpPr>
          <p:cNvPr id="8" name="Straight Arrow Connector 7"/>
          <p:cNvCxnSpPr>
            <a:stCxn id="5" idx="1"/>
          </p:cNvCxnSpPr>
          <p:nvPr/>
        </p:nvCxnSpPr>
        <p:spPr>
          <a:xfrm flipH="1">
            <a:off x="5486400" y="2514600"/>
            <a:ext cx="304800" cy="685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7772400" y="3288744"/>
            <a:ext cx="0" cy="68580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848600" y="3441144"/>
            <a:ext cx="1082348" cy="369332"/>
          </a:xfrm>
          <a:prstGeom prst="rect">
            <a:avLst/>
          </a:prstGeom>
          <a:noFill/>
        </p:spPr>
        <p:txBody>
          <a:bodyPr wrap="none" rtlCol="0">
            <a:spAutoFit/>
          </a:bodyPr>
          <a:lstStyle/>
          <a:p>
            <a:r>
              <a:rPr lang="en-CA" b="1" dirty="0" smtClean="0"/>
              <a:t>Is better</a:t>
            </a:r>
            <a:endParaRPr lang="en-CA" b="1" dirty="0"/>
          </a:p>
        </p:txBody>
      </p:sp>
      <p:sp>
        <p:nvSpPr>
          <p:cNvPr id="7" name="Rectangle 6"/>
          <p:cNvSpPr/>
          <p:nvPr/>
        </p:nvSpPr>
        <p:spPr>
          <a:xfrm>
            <a:off x="5791200" y="1417122"/>
            <a:ext cx="26670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2 socket machine,</a:t>
            </a:r>
            <a:br>
              <a:rPr lang="en-US" b="1" dirty="0" smtClean="0"/>
            </a:br>
            <a:r>
              <a:rPr lang="en-US" b="1" dirty="0" smtClean="0"/>
              <a:t>36 threads per socket</a:t>
            </a:r>
            <a:endParaRPr lang="en-US" b="1" dirty="0"/>
          </a:p>
        </p:txBody>
      </p:sp>
    </p:spTree>
    <p:extLst>
      <p:ext uri="{BB962C8B-B14F-4D97-AF65-F5344CB8AC3E}">
        <p14:creationId xmlns:p14="http://schemas.microsoft.com/office/powerpoint/2010/main" val="1864216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Non-uniform memory architecture (NUMA)</a:t>
            </a:r>
            <a:endParaRPr lang="en-US" sz="2800" dirty="0"/>
          </a:p>
        </p:txBody>
      </p:sp>
      <p:sp>
        <p:nvSpPr>
          <p:cNvPr id="5" name="Content Placeholder 4"/>
          <p:cNvSpPr>
            <a:spLocks noGrp="1"/>
          </p:cNvSpPr>
          <p:nvPr>
            <p:ph idx="1"/>
          </p:nvPr>
        </p:nvSpPr>
        <p:spPr>
          <a:xfrm>
            <a:off x="1219200" y="1447800"/>
            <a:ext cx="7714488" cy="4800600"/>
          </a:xfrm>
        </p:spPr>
        <p:txBody>
          <a:bodyPr/>
          <a:lstStyle/>
          <a:p>
            <a:r>
              <a:rPr lang="en-US" sz="3000" dirty="0" smtClean="0"/>
              <a:t>Very different costs for a core to access:</a:t>
            </a:r>
          </a:p>
          <a:p>
            <a:pPr lvl="1"/>
            <a:r>
              <a:rPr lang="en-US" dirty="0" smtClean="0"/>
              <a:t>Its own cache</a:t>
            </a:r>
          </a:p>
          <a:p>
            <a:pPr lvl="1"/>
            <a:r>
              <a:rPr lang="en-US" dirty="0" smtClean="0"/>
              <a:t>The cache of a different core on the same socket</a:t>
            </a:r>
          </a:p>
          <a:p>
            <a:pPr lvl="1"/>
            <a:r>
              <a:rPr lang="en-US" dirty="0" smtClean="0"/>
              <a:t>The cache of </a:t>
            </a:r>
            <a:r>
              <a:rPr lang="en-US" dirty="0"/>
              <a:t>a </a:t>
            </a:r>
            <a:r>
              <a:rPr lang="en-US" dirty="0" smtClean="0"/>
              <a:t>core on a different socket or main memory</a:t>
            </a:r>
          </a:p>
        </p:txBody>
      </p:sp>
    </p:spTree>
    <p:extLst>
      <p:ext uri="{BB962C8B-B14F-4D97-AF65-F5344CB8AC3E}">
        <p14:creationId xmlns:p14="http://schemas.microsoft.com/office/powerpoint/2010/main" val="4020654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Transactional Lock Elision (TLE)</a:t>
            </a:r>
            <a:endParaRPr lang="en-US" dirty="0"/>
          </a:p>
        </p:txBody>
      </p:sp>
      <p:sp>
        <p:nvSpPr>
          <p:cNvPr id="5" name="Content Placeholder 4"/>
          <p:cNvSpPr>
            <a:spLocks noGrp="1"/>
          </p:cNvSpPr>
          <p:nvPr>
            <p:ph idx="1"/>
          </p:nvPr>
        </p:nvSpPr>
        <p:spPr/>
        <p:txBody>
          <a:bodyPr/>
          <a:lstStyle/>
          <a:p>
            <a:r>
              <a:rPr lang="en-US" dirty="0" smtClean="0"/>
              <a:t>TLE is a drop-in replacement for locks</a:t>
            </a:r>
          </a:p>
          <a:p>
            <a:pPr lvl="1"/>
            <a:r>
              <a:rPr lang="en-US" dirty="0" smtClean="0"/>
              <a:t>It attempts to elide lock acquisition by executing within a transaction</a:t>
            </a:r>
          </a:p>
          <a:p>
            <a:pPr lvl="1"/>
            <a:r>
              <a:rPr lang="en-US" dirty="0" smtClean="0"/>
              <a:t>If the transaction aborts, it may be retried, or the critical section may be executed by acquiring the lock</a:t>
            </a:r>
          </a:p>
          <a:p>
            <a:pPr lvl="1"/>
            <a:r>
              <a:rPr lang="en-US" dirty="0" smtClean="0"/>
              <a:t>Transactions begin by checking the lock to ensure they do not run concurrently with a critical section that holds the lock</a:t>
            </a:r>
            <a:endParaRPr lang="en-US" dirty="0"/>
          </a:p>
        </p:txBody>
      </p:sp>
    </p:spTree>
    <p:extLst>
      <p:ext uri="{BB962C8B-B14F-4D97-AF65-F5344CB8AC3E}">
        <p14:creationId xmlns:p14="http://schemas.microsoft.com/office/powerpoint/2010/main" val="4020654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Methodology</a:t>
            </a:r>
            <a:endParaRPr lang="en-US" dirty="0"/>
          </a:p>
        </p:txBody>
      </p:sp>
      <p:sp>
        <p:nvSpPr>
          <p:cNvPr id="5" name="Content Placeholder 4"/>
          <p:cNvSpPr>
            <a:spLocks noGrp="1"/>
          </p:cNvSpPr>
          <p:nvPr>
            <p:ph idx="1"/>
          </p:nvPr>
        </p:nvSpPr>
        <p:spPr>
          <a:xfrm>
            <a:off x="1219200" y="1447800"/>
            <a:ext cx="7848600" cy="4800600"/>
          </a:xfrm>
        </p:spPr>
        <p:txBody>
          <a:bodyPr>
            <a:normAutofit/>
          </a:bodyPr>
          <a:lstStyle/>
          <a:p>
            <a:r>
              <a:rPr lang="en-US" dirty="0" smtClean="0"/>
              <a:t>We use TLE as a vehicle to study the behaviour of HTM</a:t>
            </a:r>
          </a:p>
          <a:p>
            <a:r>
              <a:rPr lang="en-US" dirty="0" smtClean="0"/>
              <a:t>Most of our experiments use TLE applied to an AVL tree (a balanced BST)</a:t>
            </a:r>
          </a:p>
          <a:p>
            <a:r>
              <a:rPr lang="en-US" dirty="0" smtClean="0"/>
              <a:t>Threads repeatedly invoke </a:t>
            </a:r>
            <a:r>
              <a:rPr lang="en-US" b="1" dirty="0" smtClean="0"/>
              <a:t>Insert</a:t>
            </a:r>
            <a:r>
              <a:rPr lang="en-US" dirty="0" smtClean="0"/>
              <a:t>, </a:t>
            </a:r>
            <a:r>
              <a:rPr lang="en-US" b="1" dirty="0" smtClean="0"/>
              <a:t>Delete</a:t>
            </a:r>
            <a:r>
              <a:rPr lang="en-US" dirty="0" smtClean="0"/>
              <a:t> and </a:t>
            </a:r>
            <a:r>
              <a:rPr lang="en-US" b="1" dirty="0" smtClean="0"/>
              <a:t>Search</a:t>
            </a:r>
            <a:r>
              <a:rPr lang="en-US" dirty="0" smtClean="0"/>
              <a:t> operations on keys drawn uniformly from a fixed key range</a:t>
            </a:r>
          </a:p>
        </p:txBody>
      </p:sp>
    </p:spTree>
    <p:extLst>
      <p:ext uri="{BB962C8B-B14F-4D97-AF65-F5344CB8AC3E}">
        <p14:creationId xmlns:p14="http://schemas.microsoft.com/office/powerpoint/2010/main" val="986524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pinning</a:t>
            </a:r>
            <a:endParaRPr lang="en-US" dirty="0"/>
          </a:p>
        </p:txBody>
      </p:sp>
      <p:sp>
        <p:nvSpPr>
          <p:cNvPr id="3" name="Content Placeholder 2"/>
          <p:cNvSpPr>
            <a:spLocks noGrp="1"/>
          </p:cNvSpPr>
          <p:nvPr>
            <p:ph idx="1"/>
          </p:nvPr>
        </p:nvSpPr>
        <p:spPr/>
        <p:txBody>
          <a:bodyPr/>
          <a:lstStyle/>
          <a:p>
            <a:r>
              <a:rPr lang="en-US" dirty="0" smtClean="0"/>
              <a:t>The operating system (OS) assigns threads to cores where they will run</a:t>
            </a:r>
          </a:p>
          <a:p>
            <a:r>
              <a:rPr lang="en-US" dirty="0" smtClean="0"/>
              <a:t>The OS is free to migrate threads between cores and across sockets</a:t>
            </a:r>
          </a:p>
          <a:p>
            <a:r>
              <a:rPr lang="en-US" i="1" dirty="0" smtClean="0"/>
              <a:t>Thread pinning </a:t>
            </a:r>
            <a:r>
              <a:rPr lang="en-US" dirty="0" smtClean="0"/>
              <a:t>manually assigns threads to cores and prevents migration</a:t>
            </a:r>
          </a:p>
          <a:p>
            <a:r>
              <a:rPr lang="en-US" dirty="0" smtClean="0"/>
              <a:t>Unless </a:t>
            </a:r>
            <a:r>
              <a:rPr lang="en-US" dirty="0"/>
              <a:t>otherwise specified, </a:t>
            </a:r>
            <a:r>
              <a:rPr lang="en-US" dirty="0" smtClean="0"/>
              <a:t>we pin threads to </a:t>
            </a:r>
            <a:r>
              <a:rPr lang="en-US" dirty="0"/>
              <a:t>socket 1, then socket 2</a:t>
            </a:r>
          </a:p>
          <a:p>
            <a:endParaRPr lang="en-US" dirty="0"/>
          </a:p>
        </p:txBody>
      </p:sp>
    </p:spTree>
    <p:extLst>
      <p:ext uri="{BB962C8B-B14F-4D97-AF65-F5344CB8AC3E}">
        <p14:creationId xmlns:p14="http://schemas.microsoft.com/office/powerpoint/2010/main" val="4036244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Going beyond 8-12 threads</a:t>
            </a:r>
            <a:br>
              <a:rPr lang="en-US" dirty="0" smtClean="0"/>
            </a:br>
            <a:r>
              <a:rPr lang="en-US" sz="3100" dirty="0" smtClean="0"/>
              <a:t>100% updates, key range [0, 131072)</a:t>
            </a:r>
            <a:endParaRPr lang="en-US" dirty="0"/>
          </a:p>
        </p:txBody>
      </p:sp>
      <p:sp>
        <p:nvSpPr>
          <p:cNvPr id="5" name="Content Placeholder 4"/>
          <p:cNvSpPr>
            <a:spLocks noGrp="1"/>
          </p:cNvSpPr>
          <p:nvPr>
            <p:ph idx="1"/>
          </p:nvPr>
        </p:nvSpPr>
        <p:spPr/>
        <p:txBody>
          <a:bodyPr/>
          <a:lstStyle/>
          <a:p>
            <a:r>
              <a:rPr lang="en-US" dirty="0" smtClean="0"/>
              <a:t>Testing different </a:t>
            </a:r>
            <a:r>
              <a:rPr lang="en-US" i="1" dirty="0" smtClean="0"/>
              <a:t>retry policies</a:t>
            </a:r>
            <a:endParaRPr lang="en-US" dirty="0" smtClean="0"/>
          </a:p>
          <a:p>
            <a:endParaRPr lang="en-US" i="1" dirty="0"/>
          </a:p>
        </p:txBody>
      </p:sp>
      <p:sp>
        <p:nvSpPr>
          <p:cNvPr id="6" name="Rectangle 5"/>
          <p:cNvSpPr/>
          <p:nvPr/>
        </p:nvSpPr>
        <p:spPr>
          <a:xfrm>
            <a:off x="3962400" y="609600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7" name="Rectangle 6"/>
          <p:cNvSpPr/>
          <p:nvPr/>
        </p:nvSpPr>
        <p:spPr>
          <a:xfrm>
            <a:off x="1219200" y="2176010"/>
            <a:ext cx="457200" cy="3615190"/>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b="1" dirty="0"/>
              <a:t>o</a:t>
            </a:r>
            <a:r>
              <a:rPr lang="en-US" b="1" dirty="0" smtClean="0"/>
              <a:t>perations per microsecond</a:t>
            </a:r>
            <a:endParaRPr lang="en-US" b="1" dirty="0"/>
          </a:p>
        </p:txBody>
      </p:sp>
      <p:cxnSp>
        <p:nvCxnSpPr>
          <p:cNvPr id="8" name="Straight Arrow Connector 7"/>
          <p:cNvCxnSpPr/>
          <p:nvPr/>
        </p:nvCxnSpPr>
        <p:spPr>
          <a:xfrm>
            <a:off x="1219200" y="5943600"/>
            <a:ext cx="0" cy="68580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295400" y="6096000"/>
            <a:ext cx="1082348" cy="369332"/>
          </a:xfrm>
          <a:prstGeom prst="rect">
            <a:avLst/>
          </a:prstGeom>
          <a:noFill/>
        </p:spPr>
        <p:txBody>
          <a:bodyPr wrap="none" rtlCol="0">
            <a:spAutoFit/>
          </a:bodyPr>
          <a:lstStyle/>
          <a:p>
            <a:r>
              <a:rPr lang="en-CA" b="1" dirty="0" smtClean="0"/>
              <a:t>Is better</a:t>
            </a:r>
            <a:endParaRPr lang="en-CA" b="1" dirty="0"/>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599" y="2066400"/>
            <a:ext cx="6459882" cy="395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05600" y="4953000"/>
            <a:ext cx="1524000" cy="369332"/>
          </a:xfrm>
          <a:prstGeom prst="rect">
            <a:avLst/>
          </a:prstGeom>
          <a:noFill/>
        </p:spPr>
        <p:txBody>
          <a:bodyPr wrap="square" rtlCol="0">
            <a:spAutoFit/>
          </a:bodyPr>
          <a:lstStyle/>
          <a:p>
            <a:r>
              <a:rPr lang="en-CA" b="1" dirty="0" smtClean="0"/>
              <a:t>Simple-5</a:t>
            </a:r>
            <a:endParaRPr lang="en-CA" b="1" dirty="0"/>
          </a:p>
        </p:txBody>
      </p:sp>
      <p:grpSp>
        <p:nvGrpSpPr>
          <p:cNvPr id="15" name="Group 14"/>
          <p:cNvGrpSpPr/>
          <p:nvPr/>
        </p:nvGrpSpPr>
        <p:grpSpPr>
          <a:xfrm>
            <a:off x="3845628" y="2016620"/>
            <a:ext cx="2971800" cy="3429208"/>
            <a:chOff x="3845628" y="2016620"/>
            <a:chExt cx="2971800" cy="3429208"/>
          </a:xfrm>
        </p:grpSpPr>
        <p:cxnSp>
          <p:nvCxnSpPr>
            <p:cNvPr id="11" name="Straight Connector 10"/>
            <p:cNvCxnSpPr/>
            <p:nvPr/>
          </p:nvCxnSpPr>
          <p:spPr>
            <a:xfrm>
              <a:off x="5275614" y="2133600"/>
              <a:ext cx="0" cy="3312228"/>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45628" y="2016620"/>
              <a:ext cx="2971800" cy="369332"/>
            </a:xfrm>
            <a:prstGeom prst="rect">
              <a:avLst/>
            </a:prstGeom>
            <a:noFill/>
          </p:spPr>
          <p:txBody>
            <a:bodyPr wrap="square" rtlCol="0">
              <a:spAutoFit/>
            </a:bodyPr>
            <a:lstStyle/>
            <a:p>
              <a:pPr algn="ctr"/>
              <a:r>
                <a:rPr lang="en-US" dirty="0" smtClean="0">
                  <a:sym typeface="Wingdings" panose="05000000000000000000" pitchFamily="2" charset="2"/>
                </a:rPr>
                <a:t> 1 s</a:t>
              </a:r>
              <a:r>
                <a:rPr lang="en-US" dirty="0" smtClean="0"/>
                <a:t>ocket    2 sockets </a:t>
              </a:r>
              <a:r>
                <a:rPr lang="en-US" dirty="0" smtClean="0">
                  <a:sym typeface="Wingdings" panose="05000000000000000000" pitchFamily="2" charset="2"/>
                </a:rPr>
                <a:t></a:t>
              </a:r>
              <a:endParaRPr lang="en-US" dirty="0"/>
            </a:p>
          </p:txBody>
        </p:sp>
      </p:grpSp>
    </p:spTree>
    <p:extLst>
      <p:ext uri="{BB962C8B-B14F-4D97-AF65-F5344CB8AC3E}">
        <p14:creationId xmlns:p14="http://schemas.microsoft.com/office/powerpoint/2010/main" val="986524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Going beyond 8-12 threads</a:t>
            </a:r>
            <a:br>
              <a:rPr lang="en-US" dirty="0" smtClean="0"/>
            </a:br>
            <a:r>
              <a:rPr lang="en-US" sz="3100" dirty="0" smtClean="0"/>
              <a:t>100% updates, key range [0, 131072)</a:t>
            </a:r>
            <a:endParaRPr lang="en-US" dirty="0"/>
          </a:p>
        </p:txBody>
      </p:sp>
      <p:sp>
        <p:nvSpPr>
          <p:cNvPr id="5" name="Content Placeholder 4"/>
          <p:cNvSpPr>
            <a:spLocks noGrp="1"/>
          </p:cNvSpPr>
          <p:nvPr>
            <p:ph idx="1"/>
          </p:nvPr>
        </p:nvSpPr>
        <p:spPr/>
        <p:txBody>
          <a:bodyPr/>
          <a:lstStyle/>
          <a:p>
            <a:r>
              <a:rPr lang="en-US" dirty="0" smtClean="0"/>
              <a:t>Testing different </a:t>
            </a:r>
            <a:r>
              <a:rPr lang="en-US" i="1" dirty="0" smtClean="0"/>
              <a:t>retry policies</a:t>
            </a:r>
            <a:endParaRPr lang="en-US" dirty="0" smtClean="0"/>
          </a:p>
          <a:p>
            <a:endParaRPr lang="en-US" i="1" dirty="0"/>
          </a:p>
        </p:txBody>
      </p:sp>
      <p:sp>
        <p:nvSpPr>
          <p:cNvPr id="6" name="Rectangle 5"/>
          <p:cNvSpPr/>
          <p:nvPr/>
        </p:nvSpPr>
        <p:spPr>
          <a:xfrm>
            <a:off x="3962400" y="6096000"/>
            <a:ext cx="24384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number of threads</a:t>
            </a:r>
            <a:endParaRPr lang="en-US" b="1" dirty="0"/>
          </a:p>
        </p:txBody>
      </p:sp>
      <p:sp>
        <p:nvSpPr>
          <p:cNvPr id="7" name="Rectangle 6"/>
          <p:cNvSpPr/>
          <p:nvPr/>
        </p:nvSpPr>
        <p:spPr>
          <a:xfrm>
            <a:off x="1219200" y="2176010"/>
            <a:ext cx="457200" cy="3615190"/>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b="1" dirty="0"/>
              <a:t>o</a:t>
            </a:r>
            <a:r>
              <a:rPr lang="en-US" b="1" dirty="0" smtClean="0"/>
              <a:t>perations per microsecond</a:t>
            </a:r>
            <a:endParaRPr lang="en-US" b="1" dirty="0"/>
          </a:p>
        </p:txBody>
      </p:sp>
      <p:cxnSp>
        <p:nvCxnSpPr>
          <p:cNvPr id="8" name="Straight Arrow Connector 7"/>
          <p:cNvCxnSpPr/>
          <p:nvPr/>
        </p:nvCxnSpPr>
        <p:spPr>
          <a:xfrm>
            <a:off x="1219200" y="5943600"/>
            <a:ext cx="0" cy="68580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295400" y="6096000"/>
            <a:ext cx="1082348" cy="369332"/>
          </a:xfrm>
          <a:prstGeom prst="rect">
            <a:avLst/>
          </a:prstGeom>
          <a:noFill/>
        </p:spPr>
        <p:txBody>
          <a:bodyPr wrap="none" rtlCol="0">
            <a:spAutoFit/>
          </a:bodyPr>
          <a:lstStyle/>
          <a:p>
            <a:r>
              <a:rPr lang="en-CA" b="1" dirty="0" smtClean="0"/>
              <a:t>Is better</a:t>
            </a:r>
            <a:endParaRPr lang="en-CA" b="1"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599" y="2066400"/>
            <a:ext cx="6459882" cy="395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705600" y="4953000"/>
            <a:ext cx="1524000" cy="369332"/>
          </a:xfrm>
          <a:prstGeom prst="rect">
            <a:avLst/>
          </a:prstGeom>
          <a:noFill/>
        </p:spPr>
        <p:txBody>
          <a:bodyPr wrap="square" rtlCol="0">
            <a:spAutoFit/>
          </a:bodyPr>
          <a:lstStyle/>
          <a:p>
            <a:r>
              <a:rPr lang="en-CA" b="1" dirty="0" smtClean="0"/>
              <a:t>Simple-5</a:t>
            </a:r>
            <a:endParaRPr lang="en-CA" b="1" dirty="0"/>
          </a:p>
        </p:txBody>
      </p:sp>
      <p:sp>
        <p:nvSpPr>
          <p:cNvPr id="11" name="TextBox 10"/>
          <p:cNvSpPr txBox="1"/>
          <p:nvPr/>
        </p:nvSpPr>
        <p:spPr>
          <a:xfrm>
            <a:off x="6400800" y="3364468"/>
            <a:ext cx="1524000" cy="369332"/>
          </a:xfrm>
          <a:prstGeom prst="rect">
            <a:avLst/>
          </a:prstGeom>
          <a:noFill/>
        </p:spPr>
        <p:txBody>
          <a:bodyPr wrap="square" rtlCol="0">
            <a:spAutoFit/>
          </a:bodyPr>
          <a:lstStyle/>
          <a:p>
            <a:r>
              <a:rPr lang="en-CA" b="1" dirty="0" smtClean="0"/>
              <a:t>Improved-5</a:t>
            </a:r>
            <a:endParaRPr lang="en-CA" b="1" dirty="0"/>
          </a:p>
        </p:txBody>
      </p:sp>
      <p:grpSp>
        <p:nvGrpSpPr>
          <p:cNvPr id="15" name="Group 14"/>
          <p:cNvGrpSpPr/>
          <p:nvPr/>
        </p:nvGrpSpPr>
        <p:grpSpPr>
          <a:xfrm>
            <a:off x="3845628" y="2016620"/>
            <a:ext cx="2971800" cy="3429208"/>
            <a:chOff x="3845628" y="2016620"/>
            <a:chExt cx="2971800" cy="3429208"/>
          </a:xfrm>
        </p:grpSpPr>
        <p:cxnSp>
          <p:nvCxnSpPr>
            <p:cNvPr id="16" name="Straight Connector 15"/>
            <p:cNvCxnSpPr/>
            <p:nvPr/>
          </p:nvCxnSpPr>
          <p:spPr>
            <a:xfrm>
              <a:off x="5275614" y="2133600"/>
              <a:ext cx="0" cy="3312228"/>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45628" y="2016620"/>
              <a:ext cx="2971800" cy="369332"/>
            </a:xfrm>
            <a:prstGeom prst="rect">
              <a:avLst/>
            </a:prstGeom>
            <a:noFill/>
          </p:spPr>
          <p:txBody>
            <a:bodyPr wrap="square" rtlCol="0">
              <a:spAutoFit/>
            </a:bodyPr>
            <a:lstStyle/>
            <a:p>
              <a:pPr algn="ctr"/>
              <a:r>
                <a:rPr lang="en-US" dirty="0" smtClean="0">
                  <a:sym typeface="Wingdings" panose="05000000000000000000" pitchFamily="2" charset="2"/>
                </a:rPr>
                <a:t> 1 s</a:t>
              </a:r>
              <a:r>
                <a:rPr lang="en-US" dirty="0" smtClean="0"/>
                <a:t>ocket    2 sockets </a:t>
              </a:r>
              <a:r>
                <a:rPr lang="en-US" dirty="0" smtClean="0">
                  <a:sym typeface="Wingdings" panose="05000000000000000000" pitchFamily="2" charset="2"/>
                </a:rPr>
                <a:t></a:t>
              </a:r>
              <a:endParaRPr lang="en-US" dirty="0"/>
            </a:p>
          </p:txBody>
        </p:sp>
      </p:grpSp>
    </p:spTree>
    <p:extLst>
      <p:ext uri="{BB962C8B-B14F-4D97-AF65-F5344CB8AC3E}">
        <p14:creationId xmlns:p14="http://schemas.microsoft.com/office/powerpoint/2010/main" val="221512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A0A0A0"/>
      </a:dk1>
      <a:lt1>
        <a:sysClr val="window" lastClr="383635"/>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1749</TotalTime>
  <Words>1964</Words>
  <Application>Microsoft Office PowerPoint</Application>
  <PresentationFormat>On-screen Show (4:3)</PresentationFormat>
  <Paragraphs>206</Paragraphs>
  <Slides>22</Slides>
  <Notes>13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Solstice</vt:lpstr>
      <vt:lpstr>Investigating the Performance of Hardware Transactions on a Multi-socket Machine</vt:lpstr>
      <vt:lpstr>Problem</vt:lpstr>
      <vt:lpstr>Teaser: severity of the problem AVL tree microbenchmark</vt:lpstr>
      <vt:lpstr>Non-uniform memory architecture (NUMA)</vt:lpstr>
      <vt:lpstr>Transactional Lock Elision (TLE)</vt:lpstr>
      <vt:lpstr>Methodology</vt:lpstr>
      <vt:lpstr>Thread pinning</vt:lpstr>
      <vt:lpstr>Going beyond 8-12 threads 100% updates, key range [0, 131072)</vt:lpstr>
      <vt:lpstr>Going beyond 8-12 threads 100% updates, key range [0, 131072)</vt:lpstr>
      <vt:lpstr>Going beyond 8-12 threads 100% updates, key range [0, 131072)</vt:lpstr>
      <vt:lpstr>Going beyond 8-12 threads 100% updates, key range [0, 131072)</vt:lpstr>
      <vt:lpstr>Why NUMA effects hurt HTM</vt:lpstr>
      <vt:lpstr>Our algorithm: NATLE (1/2)</vt:lpstr>
      <vt:lpstr>Our algorithm: NATLE (2/2)</vt:lpstr>
      <vt:lpstr>Implementation (1/2)</vt:lpstr>
      <vt:lpstr>PowerPoint Presentation</vt:lpstr>
      <vt:lpstr>PowerPoint Presentation</vt:lpstr>
      <vt:lpstr>Microbenchmark: TLE AVL tree with 100% updates, key range [0, 2048)</vt:lpstr>
      <vt:lpstr>Application benchmark: STAMP</vt:lpstr>
      <vt:lpstr>Application benchmark: ccTSA</vt:lpstr>
      <vt:lpstr>Machine with 4 sockets TLE AVL tree with 100% updates, key range [0, 2048)</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Performance of Hardware Transations on a Multi-socket Machine</dc:title>
  <dc:creator>Trevor Brown</dc:creator>
  <cp:lastModifiedBy>Trevor Brown</cp:lastModifiedBy>
  <cp:revision>88</cp:revision>
  <dcterms:created xsi:type="dcterms:W3CDTF">2016-03-10T10:17:55Z</dcterms:created>
  <dcterms:modified xsi:type="dcterms:W3CDTF">2016-10-19T02:35:19Z</dcterms:modified>
</cp:coreProperties>
</file>