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4"/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</p:sldIdLst>
  <p:sldSz cy="6858000" cx="12192000"/>
  <p:notesSz cx="6858000" cy="9144000"/>
  <p:embeddedFontLst>
    <p:embeddedFont>
      <p:font typeface="Century Gothic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525B86F-FBC6-4CB9-A93A-2EFF1EACC2EB}">
  <a:tblStyle styleId="{6525B86F-FBC6-4CB9-A93A-2EFF1EACC2EB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EE8"/>
          </a:solidFill>
        </a:fill>
      </a:tcStyle>
    </a:wholeTbl>
    <a:band1H>
      <a:tcTxStyle/>
      <a:tcStyle>
        <a:fill>
          <a:solidFill>
            <a:srgbClr val="D0DBCD"/>
          </a:solidFill>
        </a:fill>
      </a:tcStyle>
    </a:band1H>
    <a:band2H>
      <a:tcTxStyle/>
    </a:band2H>
    <a:band1V>
      <a:tcTxStyle/>
      <a:tcStyle>
        <a:fill>
          <a:solidFill>
            <a:srgbClr val="D0DBCD"/>
          </a:solidFill>
        </a:fill>
      </a:tcStyle>
    </a:band1V>
    <a:band2V>
      <a:tcTxStyle/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font" Target="fonts/CenturyGothic-regular.fntdata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44" Type="http://schemas.openxmlformats.org/officeDocument/2006/relationships/font" Target="fonts/CenturyGothic-italic.fntdata"/><Relationship Id="rId21" Type="http://schemas.openxmlformats.org/officeDocument/2006/relationships/slide" Target="slides/slide15.xml"/><Relationship Id="rId43" Type="http://schemas.openxmlformats.org/officeDocument/2006/relationships/font" Target="fonts/CenturyGothic-bold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45" Type="http://schemas.openxmlformats.org/officeDocument/2006/relationships/font" Target="fonts/CenturyGothic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6af541bdab_0_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6af541bdab_0_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g36af541bdab_0_8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69edc10965_0_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69edc10965_0_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g369edc10965_0_7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6c631a6b9d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6c631a6b9d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g36c631a6b9d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6b3e05d717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6b3e05d71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g36b3e05d717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6eac297531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6eac29753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g36eac297531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6c631a6b9d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6c631a6b9d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g36c631a6b9d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6eac297531_0_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36eac297531_0_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g36eac297531_0_5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69edc10965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69edc10965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g369edc10965_0_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6c631a6b9d_0_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36c631a6b9d_0_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g36c631a6b9d_0_6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6c631a6b9d_0_3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36c631a6b9d_0_3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g36c631a6b9d_0_3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6a385c7d43_0_2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6a385c7d43_0_2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36a385c7d43_0_28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36c631a6b9d_0_2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36c631a6b9d_0_2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g36c631a6b9d_0_2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36c631a6b9d_0_1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36c631a6b9d_0_1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g36c631a6b9d_0_1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36af541bdab_0_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36af541bdab_0_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g36af541bdab_0_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36af541bdab_0_1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36af541bdab_0_1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Initial state A=B=C=0</a:t>
            </a:r>
            <a:endParaRPr/>
          </a:p>
        </p:txBody>
      </p:sp>
      <p:sp>
        <p:nvSpPr>
          <p:cNvPr id="549" name="Google Shape;549;g36af541bdab_0_10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36c631a6b9d_0_3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36c631a6b9d_0_3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g36c631a6b9d_0_30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36af541bdab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36af541bdab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g36af541bdab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36ddf9327c1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36ddf9327c1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g36ddf9327c1_0_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373ba3fbebf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373ba3fbebf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g373ba3fbebf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36c631a6b9d_0_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36c631a6b9d_0_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g36c631a6b9d_0_5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8" name="Google Shape;66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36af541bdab_0_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36af541bdab_0_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g36af541bdab_0_7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36af541bdab_0_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36af541bdab_0_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g36af541bdab_0_7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36c631a6b9d_4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36c631a6b9d_4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g36c631a6b9d_4_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36ad06a5411_0_1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36ad06a5411_0_1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g36ad06a5411_0_1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36af541bdab_0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g36af541bdab_0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g36af541bdab_0_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6a385c7d43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6a385c7d43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36a385c7d43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6ad06a5411_0_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6ad06a5411_0_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36ad06a5411_0_8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6ad06a5411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6ad06a5411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36ad06a5411_0_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6a385c7d43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6a385c7d43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g36a385c7d43_0_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6af541bdab_0_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6af541bdab_0_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g36af541bdab_0_5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50800" rotWithShape="0" algn="ctr">
              <a:srgbClr val="000000">
                <a:alpha val="65882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cap="sq" cmpd="sng" w="9525">
            <a:solidFill>
              <a:srgbClr val="FEFEF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" name="Google Shape;23;p2"/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4" name="Google Shape;24;p2"/>
            <p:cNvCxnSpPr/>
            <p:nvPr/>
          </p:nvCxnSpPr>
          <p:spPr>
            <a:xfrm>
              <a:off x="5250180" y="1267730"/>
              <a:ext cx="0" cy="612648"/>
            </a:xfrm>
            <a:prstGeom prst="straightConnector1">
              <a:avLst/>
            </a:prstGeom>
            <a:solidFill>
              <a:srgbClr val="FEFEFE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6941820" y="1267730"/>
              <a:ext cx="0" cy="612648"/>
            </a:xfrm>
            <a:prstGeom prst="straightConnector1">
              <a:avLst/>
            </a:prstGeom>
            <a:solidFill>
              <a:srgbClr val="FEFEFE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5250180" y="1883664"/>
              <a:ext cx="1691640" cy="0"/>
            </a:xfrm>
            <a:prstGeom prst="straightConnector1">
              <a:avLst/>
            </a:prstGeom>
            <a:solidFill>
              <a:srgbClr val="FEFEFE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7" name="Google Shape;27;p2"/>
          <p:cNvSpPr txBox="1"/>
          <p:nvPr>
            <p:ph type="ctrTitle"/>
          </p:nvPr>
        </p:nvSpPr>
        <p:spPr>
          <a:xfrm>
            <a:off x="1629103" y="2244830"/>
            <a:ext cx="8933796" cy="24372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6800"/>
              <a:buFont typeface="Century Gothic"/>
              <a:buNone/>
              <a:defRPr b="0" sz="6800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"/>
          <p:cNvSpPr txBox="1"/>
          <p:nvPr>
            <p:ph idx="1" type="subTitle"/>
          </p:nvPr>
        </p:nvSpPr>
        <p:spPr>
          <a:xfrm>
            <a:off x="1629101" y="4682062"/>
            <a:ext cx="8936846" cy="457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EFEFE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9" name="Google Shape;29;p2"/>
          <p:cNvSpPr txBox="1"/>
          <p:nvPr>
            <p:ph idx="10" type="dt"/>
          </p:nvPr>
        </p:nvSpPr>
        <p:spPr>
          <a:xfrm>
            <a:off x="5318760" y="1341256"/>
            <a:ext cx="1554480" cy="4855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"/>
          <p:cNvSpPr txBox="1"/>
          <p:nvPr>
            <p:ph idx="11" type="ftr"/>
          </p:nvPr>
        </p:nvSpPr>
        <p:spPr>
          <a:xfrm>
            <a:off x="1629100" y="5177408"/>
            <a:ext cx="5730295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EFEF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"/>
          <p:cNvSpPr txBox="1"/>
          <p:nvPr>
            <p:ph idx="12" type="sldNum"/>
          </p:nvPr>
        </p:nvSpPr>
        <p:spPr>
          <a:xfrm>
            <a:off x="8606920" y="5177408"/>
            <a:ext cx="195598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2"/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rgbClr val="D8D8D8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2"/>
          <p:cNvSpPr/>
          <p:nvPr>
            <p:ph idx="2" type="pic"/>
          </p:nvPr>
        </p:nvSpPr>
        <p:spPr>
          <a:xfrm>
            <a:off x="228599" y="237744"/>
            <a:ext cx="7696201" cy="6382512"/>
          </a:xfrm>
          <a:prstGeom prst="rect">
            <a:avLst/>
          </a:prstGeom>
          <a:solidFill>
            <a:srgbClr val="95C77F"/>
          </a:solidFill>
          <a:ln>
            <a:noFill/>
          </a:ln>
        </p:spPr>
      </p:sp>
      <p:sp>
        <p:nvSpPr>
          <p:cNvPr id="112" name="Google Shape;112;p12"/>
          <p:cNvSpPr txBox="1"/>
          <p:nvPr>
            <p:ph idx="10" type="dt"/>
          </p:nvPr>
        </p:nvSpPr>
        <p:spPr>
          <a:xfrm>
            <a:off x="5662337" y="6035040"/>
            <a:ext cx="2071963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2"/>
          <p:cNvSpPr txBox="1"/>
          <p:nvPr>
            <p:ph idx="11" type="ftr"/>
          </p:nvPr>
        </p:nvSpPr>
        <p:spPr>
          <a:xfrm>
            <a:off x="612648" y="6035040"/>
            <a:ext cx="4588002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2"/>
          <p:cNvSpPr txBox="1"/>
          <p:nvPr>
            <p:ph idx="12" type="sldNum"/>
          </p:nvPr>
        </p:nvSpPr>
        <p:spPr>
          <a:xfrm>
            <a:off x="10396728" y="6035040"/>
            <a:ext cx="1225296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5" name="Google Shape;115;p12"/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2"/>
          <p:cNvSpPr txBox="1"/>
          <p:nvPr>
            <p:ph type="title"/>
          </p:nvPr>
        </p:nvSpPr>
        <p:spPr>
          <a:xfrm>
            <a:off x="8477250" y="603504"/>
            <a:ext cx="3144774" cy="1645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b="0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2"/>
          <p:cNvSpPr txBox="1"/>
          <p:nvPr>
            <p:ph idx="1" type="body"/>
          </p:nvPr>
        </p:nvSpPr>
        <p:spPr>
          <a:xfrm>
            <a:off x="8477250" y="2386584"/>
            <a:ext cx="3144774" cy="35112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"/>
          <p:cNvSpPr txBox="1"/>
          <p:nvPr>
            <p:ph idx="1" type="body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4" name="Google Shape;44;p4"/>
          <p:cNvSpPr txBox="1"/>
          <p:nvPr>
            <p:ph idx="10" type="dt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"/>
          <p:cNvSpPr txBox="1"/>
          <p:nvPr>
            <p:ph idx="11" type="ftr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"/>
          <p:cNvSpPr txBox="1"/>
          <p:nvPr>
            <p:ph idx="12" type="sldNum"/>
          </p:nvPr>
        </p:nvSpPr>
        <p:spPr>
          <a:xfrm>
            <a:off x="10981944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1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1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1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1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1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1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1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1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" name="Google Shape;49;p5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ctr">
              <a:srgbClr val="000000">
                <a:alpha val="65882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5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5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" name="Google Shape;52;p5"/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53" name="Google Shape;53;p5"/>
            <p:cNvCxnSpPr/>
            <p:nvPr/>
          </p:nvCxnSpPr>
          <p:spPr>
            <a:xfrm>
              <a:off x="5250180" y="1267730"/>
              <a:ext cx="0" cy="612648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4" name="Google Shape;54;p5"/>
            <p:cNvCxnSpPr/>
            <p:nvPr/>
          </p:nvCxnSpPr>
          <p:spPr>
            <a:xfrm>
              <a:off x="6941820" y="1267730"/>
              <a:ext cx="0" cy="612648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5" name="Google Shape;55;p5"/>
            <p:cNvCxnSpPr/>
            <p:nvPr/>
          </p:nvCxnSpPr>
          <p:spPr>
            <a:xfrm>
              <a:off x="5250180" y="1883664"/>
              <a:ext cx="1691640" cy="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6" name="Google Shape;56;p5"/>
          <p:cNvSpPr txBox="1"/>
          <p:nvPr>
            <p:ph type="ctrTitle"/>
          </p:nvPr>
        </p:nvSpPr>
        <p:spPr>
          <a:xfrm>
            <a:off x="1629103" y="2244830"/>
            <a:ext cx="8933796" cy="24372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800"/>
              <a:buFont typeface="Century Gothic"/>
              <a:buNone/>
              <a:defRPr b="0" sz="6800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"/>
          <p:cNvSpPr txBox="1"/>
          <p:nvPr>
            <p:ph idx="1" type="subTitle"/>
          </p:nvPr>
        </p:nvSpPr>
        <p:spPr>
          <a:xfrm>
            <a:off x="1629101" y="4682062"/>
            <a:ext cx="8936846" cy="457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8" name="Google Shape;58;p5"/>
          <p:cNvSpPr txBox="1"/>
          <p:nvPr>
            <p:ph idx="10" type="dt"/>
          </p:nvPr>
        </p:nvSpPr>
        <p:spPr>
          <a:xfrm>
            <a:off x="5318760" y="1341256"/>
            <a:ext cx="1554480" cy="4855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5"/>
          <p:cNvSpPr txBox="1"/>
          <p:nvPr>
            <p:ph idx="11" type="ftr"/>
          </p:nvPr>
        </p:nvSpPr>
        <p:spPr>
          <a:xfrm>
            <a:off x="1629100" y="5177408"/>
            <a:ext cx="5730295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6262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"/>
          <p:cNvSpPr txBox="1"/>
          <p:nvPr>
            <p:ph idx="12" type="sldNum"/>
          </p:nvPr>
        </p:nvSpPr>
        <p:spPr>
          <a:xfrm>
            <a:off x="8606920" y="5177408"/>
            <a:ext cx="195598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" name="Google Shape;63;p6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ctr">
              <a:srgbClr val="000000">
                <a:alpha val="65882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6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6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 txBox="1"/>
          <p:nvPr>
            <p:ph type="title"/>
          </p:nvPr>
        </p:nvSpPr>
        <p:spPr>
          <a:xfrm>
            <a:off x="1629156" y="2275165"/>
            <a:ext cx="8933688" cy="24068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800"/>
              <a:buFont typeface="Century Gothic"/>
              <a:buNone/>
              <a:defRPr sz="6800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67" name="Google Shape;67;p6"/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68" name="Google Shape;68;p6"/>
            <p:cNvCxnSpPr/>
            <p:nvPr/>
          </p:nvCxnSpPr>
          <p:spPr>
            <a:xfrm>
              <a:off x="5250180" y="1267730"/>
              <a:ext cx="0" cy="612648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9" name="Google Shape;69;p6"/>
            <p:cNvCxnSpPr/>
            <p:nvPr/>
          </p:nvCxnSpPr>
          <p:spPr>
            <a:xfrm>
              <a:off x="6941820" y="1267730"/>
              <a:ext cx="0" cy="612648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0" name="Google Shape;70;p6"/>
            <p:cNvCxnSpPr/>
            <p:nvPr/>
          </p:nvCxnSpPr>
          <p:spPr>
            <a:xfrm>
              <a:off x="5250180" y="1883664"/>
              <a:ext cx="1691640" cy="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71" name="Google Shape;71;p6"/>
          <p:cNvSpPr txBox="1"/>
          <p:nvPr>
            <p:ph idx="1" type="body"/>
          </p:nvPr>
        </p:nvSpPr>
        <p:spPr>
          <a:xfrm>
            <a:off x="1629156" y="4682062"/>
            <a:ext cx="893978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2" name="Google Shape;72;p6"/>
          <p:cNvSpPr txBox="1"/>
          <p:nvPr>
            <p:ph idx="10" type="dt"/>
          </p:nvPr>
        </p:nvSpPr>
        <p:spPr>
          <a:xfrm>
            <a:off x="5318760" y="1344502"/>
            <a:ext cx="1554480" cy="498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6"/>
          <p:cNvSpPr txBox="1"/>
          <p:nvPr>
            <p:ph idx="11" type="ftr"/>
          </p:nvPr>
        </p:nvSpPr>
        <p:spPr>
          <a:xfrm>
            <a:off x="1629157" y="5177408"/>
            <a:ext cx="5660134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6262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6"/>
          <p:cNvSpPr txBox="1"/>
          <p:nvPr>
            <p:ph idx="12" type="sldNum"/>
          </p:nvPr>
        </p:nvSpPr>
        <p:spPr>
          <a:xfrm>
            <a:off x="8604504" y="5177408"/>
            <a:ext cx="1958339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7"/>
          <p:cNvSpPr txBox="1"/>
          <p:nvPr>
            <p:ph idx="1" type="body"/>
          </p:nvPr>
        </p:nvSpPr>
        <p:spPr>
          <a:xfrm>
            <a:off x="1066800" y="2103120"/>
            <a:ext cx="4663440" cy="3749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78" name="Google Shape;78;p7"/>
          <p:cNvSpPr txBox="1"/>
          <p:nvPr>
            <p:ph idx="2" type="body"/>
          </p:nvPr>
        </p:nvSpPr>
        <p:spPr>
          <a:xfrm>
            <a:off x="6461760" y="2103120"/>
            <a:ext cx="4663440" cy="3749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79" name="Google Shape;79;p7"/>
          <p:cNvSpPr txBox="1"/>
          <p:nvPr>
            <p:ph idx="10" type="dt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7"/>
          <p:cNvSpPr txBox="1"/>
          <p:nvPr>
            <p:ph idx="11" type="ftr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7"/>
          <p:cNvSpPr txBox="1"/>
          <p:nvPr>
            <p:ph idx="12" type="sldNum"/>
          </p:nvPr>
        </p:nvSpPr>
        <p:spPr>
          <a:xfrm>
            <a:off x="10954512" y="6025896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8"/>
          <p:cNvSpPr txBox="1"/>
          <p:nvPr>
            <p:ph idx="1" type="body"/>
          </p:nvPr>
        </p:nvSpPr>
        <p:spPr>
          <a:xfrm>
            <a:off x="1069848" y="2074334"/>
            <a:ext cx="466344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1" i="0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85" name="Google Shape;85;p8"/>
          <p:cNvSpPr txBox="1"/>
          <p:nvPr>
            <p:ph idx="2" type="body"/>
          </p:nvPr>
        </p:nvSpPr>
        <p:spPr>
          <a:xfrm>
            <a:off x="1069848" y="2792472"/>
            <a:ext cx="4663440" cy="3163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86" name="Google Shape;86;p8"/>
          <p:cNvSpPr txBox="1"/>
          <p:nvPr>
            <p:ph idx="3" type="body"/>
          </p:nvPr>
        </p:nvSpPr>
        <p:spPr>
          <a:xfrm>
            <a:off x="6458712" y="2074334"/>
            <a:ext cx="466344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1" sz="19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87" name="Google Shape;87;p8"/>
          <p:cNvSpPr txBox="1"/>
          <p:nvPr>
            <p:ph idx="4" type="body"/>
          </p:nvPr>
        </p:nvSpPr>
        <p:spPr>
          <a:xfrm>
            <a:off x="6458712" y="2792471"/>
            <a:ext cx="4663440" cy="31645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88" name="Google Shape;88;p8"/>
          <p:cNvSpPr txBox="1"/>
          <p:nvPr>
            <p:ph idx="10" type="dt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8"/>
          <p:cNvSpPr txBox="1"/>
          <p:nvPr>
            <p:ph idx="11" type="ftr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10981944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9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9"/>
          <p:cNvSpPr txBox="1"/>
          <p:nvPr>
            <p:ph idx="10" type="dt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9"/>
          <p:cNvSpPr txBox="1"/>
          <p:nvPr>
            <p:ph idx="11" type="ftr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9"/>
          <p:cNvSpPr txBox="1"/>
          <p:nvPr>
            <p:ph idx="12" type="sldNum"/>
          </p:nvPr>
        </p:nvSpPr>
        <p:spPr>
          <a:xfrm>
            <a:off x="10963656" y="6025896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0"/>
          <p:cNvSpPr txBox="1"/>
          <p:nvPr>
            <p:ph idx="10" type="dt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0"/>
          <p:cNvSpPr txBox="1"/>
          <p:nvPr>
            <p:ph idx="11" type="ftr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0"/>
          <p:cNvSpPr txBox="1"/>
          <p:nvPr>
            <p:ph idx="12" type="sldNum"/>
          </p:nvPr>
        </p:nvSpPr>
        <p:spPr>
          <a:xfrm>
            <a:off x="10981944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1"/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rgbClr val="D8D8D8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1"/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1"/>
          <p:cNvSpPr txBox="1"/>
          <p:nvPr>
            <p:ph type="title"/>
          </p:nvPr>
        </p:nvSpPr>
        <p:spPr>
          <a:xfrm>
            <a:off x="8458200" y="607392"/>
            <a:ext cx="3161963" cy="1645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b="0" sz="32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1"/>
          <p:cNvSpPr txBox="1"/>
          <p:nvPr>
            <p:ph idx="1" type="body"/>
          </p:nvPr>
        </p:nvSpPr>
        <p:spPr>
          <a:xfrm>
            <a:off x="685800" y="609600"/>
            <a:ext cx="68580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900"/>
              <a:buChar char="◦"/>
              <a:defRPr sz="19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105" name="Google Shape;105;p11"/>
          <p:cNvSpPr txBox="1"/>
          <p:nvPr>
            <p:ph idx="2" type="body"/>
          </p:nvPr>
        </p:nvSpPr>
        <p:spPr>
          <a:xfrm>
            <a:off x="8458200" y="2336800"/>
            <a:ext cx="3161963" cy="36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06" name="Google Shape;106;p11"/>
          <p:cNvSpPr txBox="1"/>
          <p:nvPr>
            <p:ph idx="10" type="dt"/>
          </p:nvPr>
        </p:nvSpPr>
        <p:spPr>
          <a:xfrm>
            <a:off x="5588000" y="6035040"/>
            <a:ext cx="19558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6262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1"/>
          <p:cNvSpPr txBox="1"/>
          <p:nvPr>
            <p:ph idx="11" type="ftr"/>
          </p:nvPr>
        </p:nvSpPr>
        <p:spPr>
          <a:xfrm>
            <a:off x="685801" y="6035040"/>
            <a:ext cx="45847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1"/>
          <p:cNvSpPr txBox="1"/>
          <p:nvPr>
            <p:ph idx="12" type="sldNum"/>
          </p:nvPr>
        </p:nvSpPr>
        <p:spPr>
          <a:xfrm>
            <a:off x="10396728" y="6035040"/>
            <a:ext cx="1223435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0" Type="http://schemas.openxmlformats.org/officeDocument/2006/relationships/theme" Target="../theme/theme3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1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cap="sq" cmpd="sng" w="9525">
            <a:solidFill>
              <a:srgbClr val="FEFEF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1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" name="Google Shape;14;p1"/>
          <p:cNvSpPr txBox="1"/>
          <p:nvPr>
            <p:ph idx="1" type="body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marR="0" rtl="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1500"/>
              <a:buFont typeface="Garamond"/>
              <a:buChar char="◦"/>
              <a:defRPr b="0" i="0" sz="15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1115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300"/>
              <a:buFont typeface="Garamond"/>
              <a:buChar char="◦"/>
              <a:defRPr b="0" i="0" sz="13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Char char="◦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Char char="◦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Char char="◦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0" type="dt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1" type="ftr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" name="Google Shape;17;p1"/>
          <p:cNvSpPr txBox="1"/>
          <p:nvPr>
            <p:ph idx="12" type="sldNum"/>
          </p:nvPr>
        </p:nvSpPr>
        <p:spPr>
          <a:xfrm>
            <a:off x="10981944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cap="sq" cmpd="sng" w="9525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3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3"/>
          <p:cNvSpPr txBox="1"/>
          <p:nvPr>
            <p:ph idx="1" type="body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marR="0" rtl="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Garamond"/>
              <a:buChar char="◦"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1115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300"/>
              <a:buFont typeface="Garamond"/>
              <a:buChar char="◦"/>
              <a:defRPr b="0" i="0" sz="1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Garamond"/>
              <a:buChar char="◦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Garamond"/>
              <a:buChar char="◦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Garamond"/>
              <a:buChar char="◦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8" name="Google Shape;38;p3"/>
          <p:cNvSpPr txBox="1"/>
          <p:nvPr>
            <p:ph idx="10" type="dt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9" name="Google Shape;39;p3"/>
          <p:cNvSpPr txBox="1"/>
          <p:nvPr>
            <p:ph idx="11" type="ftr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10981944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6.png"/><Relationship Id="rId6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10" Type="http://schemas.openxmlformats.org/officeDocument/2006/relationships/image" Target="../media/image12.png"/><Relationship Id="rId9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bstract image" id="123" name="Google Shape;12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293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3"/>
          <p:cNvSpPr/>
          <p:nvPr/>
        </p:nvSpPr>
        <p:spPr>
          <a:xfrm>
            <a:off x="1057316" y="1216153"/>
            <a:ext cx="10077348" cy="1741860"/>
          </a:xfrm>
          <a:prstGeom prst="rect">
            <a:avLst/>
          </a:prstGeom>
          <a:solidFill>
            <a:srgbClr val="40404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13"/>
          <p:cNvSpPr txBox="1"/>
          <p:nvPr>
            <p:ph type="ctrTitle"/>
          </p:nvPr>
        </p:nvSpPr>
        <p:spPr>
          <a:xfrm>
            <a:off x="1057316" y="1216153"/>
            <a:ext cx="10077348" cy="17418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</a:pPr>
            <a:r>
              <a:rPr lang="en-US" sz="4400">
                <a:solidFill>
                  <a:schemeClr val="lt1"/>
                </a:solidFill>
              </a:rPr>
              <a:t>Persistent HyTM via Fast Path Fine-Grained Locking</a:t>
            </a:r>
            <a:endParaRPr sz="4400">
              <a:solidFill>
                <a:schemeClr val="lt1"/>
              </a:solidFill>
            </a:endParaRPr>
          </a:p>
        </p:txBody>
      </p:sp>
      <p:graphicFrame>
        <p:nvGraphicFramePr>
          <p:cNvPr id="126" name="Google Shape;126;p13"/>
          <p:cNvGraphicFramePr/>
          <p:nvPr/>
        </p:nvGraphicFramePr>
        <p:xfrm>
          <a:off x="228600" y="3969971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{6525B86F-FBC6-4CB9-A93A-2EFF1EACC2EB}</a:tableStyleId>
              </a:tblPr>
              <a:tblGrid>
                <a:gridCol w="3911600"/>
                <a:gridCol w="3911600"/>
                <a:gridCol w="3911600"/>
              </a:tblGrid>
              <a:tr h="27656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chemeClr val="dk2"/>
                          </a:solidFill>
                        </a:rPr>
                        <a:t>Gaetano Coccimiglio </a:t>
                      </a:r>
                      <a:endParaRPr b="1" sz="2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144000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>
                        <a:alpha val="6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chemeClr val="dk2"/>
                          </a:solidFill>
                        </a:rPr>
                        <a:t>Trevor Brown </a:t>
                      </a:r>
                      <a:endParaRPr b="1" sz="2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144000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>
                        <a:alpha val="6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chemeClr val="dk2"/>
                          </a:solidFill>
                        </a:rPr>
                        <a:t>Srivatsan Ravi</a:t>
                      </a:r>
                      <a:endParaRPr b="1" sz="2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144000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>
                        <a:alpha val="69803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27" name="Google Shape;12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73281" y="4675015"/>
            <a:ext cx="1943464" cy="1943464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pic>
        <p:nvPicPr>
          <p:cNvPr id="128" name="Google Shape;128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4823" y="4716554"/>
            <a:ext cx="1901925" cy="1901925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pic>
        <p:nvPicPr>
          <p:cNvPr id="129" name="Google Shape;129;p13"/>
          <p:cNvPicPr preferRelativeResize="0"/>
          <p:nvPr/>
        </p:nvPicPr>
        <p:blipFill rotWithShape="1">
          <a:blip r:embed="rId6">
            <a:alphaModFix/>
          </a:blip>
          <a:srcRect b="8844" l="0" r="12350" t="0"/>
          <a:stretch/>
        </p:blipFill>
        <p:spPr>
          <a:xfrm>
            <a:off x="5179629" y="4714508"/>
            <a:ext cx="1830771" cy="1903971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2"/>
          <p:cNvSpPr txBox="1"/>
          <p:nvPr>
            <p:ph idx="1" type="body"/>
          </p:nvPr>
        </p:nvSpPr>
        <p:spPr>
          <a:xfrm>
            <a:off x="1066800" y="2103120"/>
            <a:ext cx="10058400" cy="384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spcBef>
                <a:spcPts val="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HyTM progress guaranteed by slow path → HTM </a:t>
            </a:r>
            <a:r>
              <a:rPr lang="en-US" sz="2400"/>
              <a:t>can </a:t>
            </a:r>
            <a:r>
              <a:rPr lang="en-US" sz="2400"/>
              <a:t>spuriously abort </a:t>
            </a:r>
            <a:endParaRPr sz="2400"/>
          </a:p>
          <a:p>
            <a:pPr indent="-182880" lvl="0" marL="182880" rtl="0" algn="l">
              <a:spcBef>
                <a:spcPts val="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Including fast path = </a:t>
            </a:r>
            <a:r>
              <a:rPr b="1" lang="en-US" sz="2400"/>
              <a:t>cannot </a:t>
            </a:r>
            <a:r>
              <a:rPr lang="en-US" sz="2400"/>
              <a:t>have strong progress</a:t>
            </a:r>
            <a:endParaRPr sz="2400"/>
          </a:p>
          <a:p>
            <a:pPr indent="-182880" lvl="0" marL="182880" rtl="0" algn="l">
              <a:spcBef>
                <a:spcPts val="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We want progress definition that </a:t>
            </a:r>
            <a:r>
              <a:rPr lang="en-US" sz="2400"/>
              <a:t>excludes</a:t>
            </a:r>
            <a:r>
              <a:rPr lang="en-US" sz="2400"/>
              <a:t> fast path</a:t>
            </a:r>
            <a:endParaRPr sz="2400"/>
          </a:p>
          <a:p>
            <a:pPr indent="-220980" lvl="0" marL="182880" rtl="0" algn="l">
              <a:spcBef>
                <a:spcPts val="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Typically fast path is optimistic → bounded aborts before fallback</a:t>
            </a:r>
            <a:endParaRPr sz="2400"/>
          </a:p>
          <a:p>
            <a:pPr indent="-182880" lvl="0" marL="182880" rtl="0" algn="l">
              <a:spcBef>
                <a:spcPts val="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We introduce C-abortable progress</a:t>
            </a:r>
            <a:endParaRPr sz="2400"/>
          </a:p>
          <a:p>
            <a:pPr indent="-220980" lvl="1" marL="457200" rtl="0" algn="l">
              <a:spcBef>
                <a:spcPts val="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HyTM is allowed to spuriously abort for any reason at most C times after which it must follow weak or strong progress</a:t>
            </a:r>
            <a:endParaRPr sz="2400"/>
          </a:p>
          <a:p>
            <a:pPr indent="-220980" lvl="1" marL="457200" rtl="0" algn="l">
              <a:spcBef>
                <a:spcPts val="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If C is a constant </a:t>
            </a:r>
            <a:r>
              <a:rPr lang="en-US" sz="2400"/>
              <a:t>we say the</a:t>
            </a:r>
            <a:r>
              <a:rPr lang="en-US" sz="2400"/>
              <a:t> </a:t>
            </a:r>
            <a:r>
              <a:rPr lang="en-US" sz="2400"/>
              <a:t>TM</a:t>
            </a:r>
            <a:r>
              <a:rPr lang="en-US" sz="2400"/>
              <a:t> is O(1)-abortable progressive</a:t>
            </a:r>
            <a:endParaRPr/>
          </a:p>
        </p:txBody>
      </p:sp>
      <p:sp>
        <p:nvSpPr>
          <p:cNvPr id="263" name="Google Shape;263;p22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D8D8D8"/>
                </a:highlight>
              </a:rPr>
              <a:t>C-Abortable Progress</a:t>
            </a:r>
            <a:endParaRPr/>
          </a:p>
        </p:txBody>
      </p:sp>
      <p:sp>
        <p:nvSpPr>
          <p:cNvPr id="264" name="Google Shape;264;p22"/>
          <p:cNvSpPr txBox="1"/>
          <p:nvPr>
            <p:ph idx="12" type="sldNum"/>
          </p:nvPr>
        </p:nvSpPr>
        <p:spPr>
          <a:xfrm>
            <a:off x="10981944" y="6035040"/>
            <a:ext cx="838200" cy="36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3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NV-HALT</a:t>
            </a:r>
            <a:endParaRPr/>
          </a:p>
        </p:txBody>
      </p:sp>
      <p:sp>
        <p:nvSpPr>
          <p:cNvPr id="271" name="Google Shape;271;p23"/>
          <p:cNvSpPr txBox="1"/>
          <p:nvPr>
            <p:ph idx="1" type="body"/>
          </p:nvPr>
        </p:nvSpPr>
        <p:spPr>
          <a:xfrm>
            <a:off x="1066800" y="2103120"/>
            <a:ext cx="10058400" cy="384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spcBef>
                <a:spcPts val="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Two path persistent HyTM</a:t>
            </a:r>
            <a:endParaRPr sz="2400"/>
          </a:p>
          <a:p>
            <a:pPr indent="-220980" lvl="1" marL="457200" rtl="0" algn="l">
              <a:spcBef>
                <a:spcPts val="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Hardware fast path + software fallback path</a:t>
            </a:r>
            <a:endParaRPr sz="2400"/>
          </a:p>
          <a:p>
            <a:pPr indent="-182880" lvl="0" marL="182880" rtl="0" algn="l">
              <a:spcBef>
                <a:spcPts val="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Guarantees opacity + O(1)-abortable progress</a:t>
            </a:r>
            <a:endParaRPr sz="2400"/>
          </a:p>
          <a:p>
            <a:pPr indent="-182880" lvl="0" marL="182880" rtl="0" algn="l">
              <a:spcBef>
                <a:spcPts val="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Hardware transactions acquire fine grain locks</a:t>
            </a:r>
            <a:endParaRPr sz="2400"/>
          </a:p>
          <a:p>
            <a:pPr indent="-182880" lvl="0" marL="182880" rtl="0" algn="l">
              <a:spcBef>
                <a:spcPts val="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Logging based persistence inspired by state-of-the-art PSTM</a:t>
            </a:r>
            <a:endParaRPr sz="2400"/>
          </a:p>
          <a:p>
            <a:pPr indent="0" lvl="0" marL="18288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272" name="Google Shape;272;p23"/>
          <p:cNvSpPr txBox="1"/>
          <p:nvPr>
            <p:ph idx="12" type="sldNum"/>
          </p:nvPr>
        </p:nvSpPr>
        <p:spPr>
          <a:xfrm>
            <a:off x="10981944" y="6035040"/>
            <a:ext cx="838200" cy="36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NV-HALT: Data Structures</a:t>
            </a:r>
            <a:endParaRPr/>
          </a:p>
        </p:txBody>
      </p:sp>
      <p:sp>
        <p:nvSpPr>
          <p:cNvPr id="279" name="Google Shape;279;p24"/>
          <p:cNvSpPr txBox="1"/>
          <p:nvPr>
            <p:ph idx="1" type="body"/>
          </p:nvPr>
        </p:nvSpPr>
        <p:spPr>
          <a:xfrm>
            <a:off x="1066800" y="2103120"/>
            <a:ext cx="10058400" cy="384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spcBef>
                <a:spcPts val="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Software path:</a:t>
            </a:r>
            <a:endParaRPr sz="2400"/>
          </a:p>
          <a:p>
            <a:pPr indent="-220980" lvl="1" marL="457200" rtl="0" algn="l">
              <a:spcBef>
                <a:spcPts val="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read set + write set → </a:t>
            </a:r>
            <a:r>
              <a:rPr lang="en-US" sz="2400"/>
              <a:t>dynamically</a:t>
            </a:r>
            <a:r>
              <a:rPr lang="en-US" sz="2400"/>
              <a:t> sized tables</a:t>
            </a:r>
            <a:endParaRPr sz="2400"/>
          </a:p>
          <a:p>
            <a:pPr indent="-220980" lvl="1" marL="457200" rtl="0" algn="l">
              <a:spcBef>
                <a:spcPts val="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strong progressive only → global clock</a:t>
            </a:r>
            <a:endParaRPr sz="2400"/>
          </a:p>
          <a:p>
            <a:pPr indent="-182880" lvl="0" marL="182880" rtl="0" algn="l">
              <a:spcBef>
                <a:spcPts val="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Hardware path:</a:t>
            </a:r>
            <a:endParaRPr sz="2400"/>
          </a:p>
          <a:p>
            <a:pPr indent="-220980" lvl="1" marL="457200" rtl="0" algn="l">
              <a:spcBef>
                <a:spcPts val="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per thread logs → fixed size</a:t>
            </a:r>
            <a:endParaRPr sz="2400"/>
          </a:p>
          <a:p>
            <a:pPr indent="-182880" lvl="0" marL="182880" rtl="0" algn="l">
              <a:spcBef>
                <a:spcPts val="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Versioned locks → lock table</a:t>
            </a:r>
            <a:endParaRPr sz="2400"/>
          </a:p>
          <a:p>
            <a:pPr indent="-220980" lvl="1" marL="457200" rtl="0" algn="l">
              <a:spcBef>
                <a:spcPts val="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weak progressive: general lock bit</a:t>
            </a:r>
            <a:endParaRPr sz="2400"/>
          </a:p>
          <a:p>
            <a:pPr indent="-220980" lvl="1" marL="457200" rtl="0" algn="l">
              <a:spcBef>
                <a:spcPts val="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strong progressive: general lock bit + hardware lock bit</a:t>
            </a:r>
            <a:endParaRPr/>
          </a:p>
        </p:txBody>
      </p:sp>
      <p:sp>
        <p:nvSpPr>
          <p:cNvPr id="280" name="Google Shape;280;p24"/>
          <p:cNvSpPr txBox="1"/>
          <p:nvPr>
            <p:ph idx="12" type="sldNum"/>
          </p:nvPr>
        </p:nvSpPr>
        <p:spPr>
          <a:xfrm>
            <a:off x="10981944" y="6035040"/>
            <a:ext cx="838200" cy="36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5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NV-HALT: Software Path Strong Progressive</a:t>
            </a:r>
            <a:endParaRPr/>
          </a:p>
        </p:txBody>
      </p:sp>
      <p:sp>
        <p:nvSpPr>
          <p:cNvPr id="287" name="Google Shape;287;p25"/>
          <p:cNvSpPr txBox="1"/>
          <p:nvPr>
            <p:ph idx="12" type="sldNum"/>
          </p:nvPr>
        </p:nvSpPr>
        <p:spPr>
          <a:xfrm>
            <a:off x="10981944" y="6035040"/>
            <a:ext cx="838200" cy="36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8" name="Google Shape;288;p25"/>
          <p:cNvSpPr/>
          <p:nvPr/>
        </p:nvSpPr>
        <p:spPr>
          <a:xfrm>
            <a:off x="4351050" y="3123450"/>
            <a:ext cx="1388100" cy="611100"/>
          </a:xfrm>
          <a:prstGeom prst="rect">
            <a:avLst/>
          </a:prstGeom>
          <a:solidFill>
            <a:srgbClr val="57903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Begin Txn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89" name="Google Shape;289;p25"/>
          <p:cNvGrpSpPr/>
          <p:nvPr/>
        </p:nvGrpSpPr>
        <p:grpSpPr>
          <a:xfrm>
            <a:off x="5803954" y="3123450"/>
            <a:ext cx="2131496" cy="611100"/>
            <a:chOff x="2188454" y="2310200"/>
            <a:chExt cx="2131496" cy="611100"/>
          </a:xfrm>
        </p:grpSpPr>
        <p:sp>
          <p:nvSpPr>
            <p:cNvPr id="290" name="Google Shape;290;p25"/>
            <p:cNvSpPr/>
            <p:nvPr/>
          </p:nvSpPr>
          <p:spPr>
            <a:xfrm>
              <a:off x="2700850" y="2310200"/>
              <a:ext cx="1619100" cy="611100"/>
            </a:xfrm>
            <a:prstGeom prst="rect">
              <a:avLst/>
            </a:prstGeom>
            <a:solidFill>
              <a:srgbClr val="76428A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Read global clock</a:t>
              </a:r>
              <a:endParaRPr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1" name="Google Shape;291;p25"/>
            <p:cNvSpPr/>
            <p:nvPr/>
          </p:nvSpPr>
          <p:spPr>
            <a:xfrm>
              <a:off x="2188454" y="2520200"/>
              <a:ext cx="447600" cy="1911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6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NV-HALT: Software Path Strong Progressive</a:t>
            </a:r>
            <a:endParaRPr/>
          </a:p>
        </p:txBody>
      </p:sp>
      <p:sp>
        <p:nvSpPr>
          <p:cNvPr id="298" name="Google Shape;298;p26"/>
          <p:cNvSpPr txBox="1"/>
          <p:nvPr>
            <p:ph idx="12" type="sldNum"/>
          </p:nvPr>
        </p:nvSpPr>
        <p:spPr>
          <a:xfrm>
            <a:off x="10981944" y="6035040"/>
            <a:ext cx="838200" cy="36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9" name="Google Shape;299;p26"/>
          <p:cNvSpPr/>
          <p:nvPr/>
        </p:nvSpPr>
        <p:spPr>
          <a:xfrm>
            <a:off x="2900700" y="2258400"/>
            <a:ext cx="1388100" cy="611100"/>
          </a:xfrm>
          <a:prstGeom prst="rect">
            <a:avLst/>
          </a:prstGeom>
          <a:solidFill>
            <a:srgbClr val="57903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TM-Store(A)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p26"/>
          <p:cNvSpPr/>
          <p:nvPr/>
        </p:nvSpPr>
        <p:spPr>
          <a:xfrm>
            <a:off x="2900700" y="4686775"/>
            <a:ext cx="1388100" cy="611100"/>
          </a:xfrm>
          <a:prstGeom prst="rect">
            <a:avLst/>
          </a:prstGeom>
          <a:solidFill>
            <a:srgbClr val="57903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TM-Load(A)</a:t>
            </a:r>
            <a:endParaRPr b="1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01" name="Google Shape;301;p26"/>
          <p:cNvGrpSpPr/>
          <p:nvPr/>
        </p:nvGrpSpPr>
        <p:grpSpPr>
          <a:xfrm>
            <a:off x="4353604" y="2258400"/>
            <a:ext cx="2131496" cy="611100"/>
            <a:chOff x="2188454" y="2310200"/>
            <a:chExt cx="2131496" cy="611100"/>
          </a:xfrm>
        </p:grpSpPr>
        <p:sp>
          <p:nvSpPr>
            <p:cNvPr id="302" name="Google Shape;302;p26"/>
            <p:cNvSpPr/>
            <p:nvPr/>
          </p:nvSpPr>
          <p:spPr>
            <a:xfrm>
              <a:off x="2700850" y="2310200"/>
              <a:ext cx="1619100" cy="611100"/>
            </a:xfrm>
            <a:prstGeom prst="rect">
              <a:avLst/>
            </a:prstGeom>
            <a:solidFill>
              <a:srgbClr val="76428A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check if A is locked</a:t>
              </a:r>
              <a:endParaRPr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3" name="Google Shape;303;p26"/>
            <p:cNvSpPr/>
            <p:nvPr/>
          </p:nvSpPr>
          <p:spPr>
            <a:xfrm>
              <a:off x="2188454" y="2520200"/>
              <a:ext cx="447600" cy="1911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04" name="Google Shape;304;p26"/>
          <p:cNvGrpSpPr/>
          <p:nvPr/>
        </p:nvGrpSpPr>
        <p:grpSpPr>
          <a:xfrm>
            <a:off x="6540804" y="2258400"/>
            <a:ext cx="2122408" cy="611100"/>
            <a:chOff x="4375654" y="2310200"/>
            <a:chExt cx="2122408" cy="611100"/>
          </a:xfrm>
        </p:grpSpPr>
        <p:sp>
          <p:nvSpPr>
            <p:cNvPr id="305" name="Google Shape;305;p26"/>
            <p:cNvSpPr/>
            <p:nvPr/>
          </p:nvSpPr>
          <p:spPr>
            <a:xfrm>
              <a:off x="4878963" y="2310200"/>
              <a:ext cx="1619100" cy="611100"/>
            </a:xfrm>
            <a:prstGeom prst="rect">
              <a:avLst/>
            </a:prstGeom>
            <a:solidFill>
              <a:srgbClr val="57903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Add A to write set</a:t>
              </a:r>
              <a:endParaRPr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6" name="Google Shape;306;p26"/>
            <p:cNvSpPr/>
            <p:nvPr/>
          </p:nvSpPr>
          <p:spPr>
            <a:xfrm>
              <a:off x="4375654" y="2520200"/>
              <a:ext cx="447600" cy="1911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07" name="Google Shape;307;p26"/>
          <p:cNvGrpSpPr/>
          <p:nvPr/>
        </p:nvGrpSpPr>
        <p:grpSpPr>
          <a:xfrm>
            <a:off x="5256450" y="2935850"/>
            <a:ext cx="838200" cy="1147838"/>
            <a:chOff x="3091300" y="2987650"/>
            <a:chExt cx="838200" cy="1147838"/>
          </a:xfrm>
        </p:grpSpPr>
        <p:sp>
          <p:nvSpPr>
            <p:cNvPr id="308" name="Google Shape;308;p26"/>
            <p:cNvSpPr/>
            <p:nvPr/>
          </p:nvSpPr>
          <p:spPr>
            <a:xfrm>
              <a:off x="3091300" y="3524388"/>
              <a:ext cx="838200" cy="611100"/>
            </a:xfrm>
            <a:prstGeom prst="rect">
              <a:avLst/>
            </a:prstGeom>
            <a:solidFill>
              <a:srgbClr val="E0666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latin typeface="Century Gothic"/>
                  <a:ea typeface="Century Gothic"/>
                  <a:cs typeface="Century Gothic"/>
                  <a:sym typeface="Century Gothic"/>
                </a:rPr>
                <a:t>Abort</a:t>
              </a:r>
              <a:endParaRPr b="1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9" name="Google Shape;309;p26"/>
            <p:cNvSpPr/>
            <p:nvPr/>
          </p:nvSpPr>
          <p:spPr>
            <a:xfrm rot="5400000">
              <a:off x="3286604" y="3115900"/>
              <a:ext cx="447600" cy="1911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CC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310" name="Google Shape;310;p26"/>
          <p:cNvSpPr/>
          <p:nvPr/>
        </p:nvSpPr>
        <p:spPr>
          <a:xfrm rot="-5400000">
            <a:off x="5451747" y="4289699"/>
            <a:ext cx="447600" cy="191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11" name="Google Shape;311;p26"/>
          <p:cNvGrpSpPr/>
          <p:nvPr/>
        </p:nvGrpSpPr>
        <p:grpSpPr>
          <a:xfrm>
            <a:off x="6540804" y="4684792"/>
            <a:ext cx="2122408" cy="611100"/>
            <a:chOff x="4375654" y="4736592"/>
            <a:chExt cx="2122408" cy="611100"/>
          </a:xfrm>
        </p:grpSpPr>
        <p:sp>
          <p:nvSpPr>
            <p:cNvPr id="312" name="Google Shape;312;p26"/>
            <p:cNvSpPr/>
            <p:nvPr/>
          </p:nvSpPr>
          <p:spPr>
            <a:xfrm>
              <a:off x="4878963" y="4736592"/>
              <a:ext cx="1619100" cy="611100"/>
            </a:xfrm>
            <a:prstGeom prst="rect">
              <a:avLst/>
            </a:prstGeom>
            <a:solidFill>
              <a:srgbClr val="57903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rgbClr val="FEFEFE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Add A to read set</a:t>
              </a:r>
              <a:endParaRPr b="1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3" name="Google Shape;313;p26"/>
            <p:cNvSpPr/>
            <p:nvPr/>
          </p:nvSpPr>
          <p:spPr>
            <a:xfrm>
              <a:off x="4375654" y="4948585"/>
              <a:ext cx="447600" cy="1911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14" name="Google Shape;314;p26"/>
          <p:cNvGrpSpPr/>
          <p:nvPr/>
        </p:nvGrpSpPr>
        <p:grpSpPr>
          <a:xfrm>
            <a:off x="4353604" y="4686775"/>
            <a:ext cx="2131483" cy="611100"/>
            <a:chOff x="2188454" y="4738575"/>
            <a:chExt cx="2131483" cy="611100"/>
          </a:xfrm>
        </p:grpSpPr>
        <p:sp>
          <p:nvSpPr>
            <p:cNvPr id="315" name="Google Shape;315;p26"/>
            <p:cNvSpPr/>
            <p:nvPr/>
          </p:nvSpPr>
          <p:spPr>
            <a:xfrm>
              <a:off x="2700838" y="4738575"/>
              <a:ext cx="1619100" cy="611100"/>
            </a:xfrm>
            <a:prstGeom prst="rect">
              <a:avLst/>
            </a:prstGeom>
            <a:solidFill>
              <a:srgbClr val="76428A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rgbClr val="FEFEFE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check if A is locked</a:t>
              </a:r>
              <a:endParaRPr b="1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6" name="Google Shape;316;p26"/>
            <p:cNvSpPr/>
            <p:nvPr/>
          </p:nvSpPr>
          <p:spPr>
            <a:xfrm>
              <a:off x="2188454" y="4948575"/>
              <a:ext cx="447600" cy="1911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7"/>
          <p:cNvSpPr txBox="1"/>
          <p:nvPr>
            <p:ph idx="12" type="sldNum"/>
          </p:nvPr>
        </p:nvSpPr>
        <p:spPr>
          <a:xfrm>
            <a:off x="10981944" y="6035040"/>
            <a:ext cx="838200" cy="36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3" name="Google Shape;323;p27"/>
          <p:cNvSpPr/>
          <p:nvPr/>
        </p:nvSpPr>
        <p:spPr>
          <a:xfrm>
            <a:off x="404650" y="3408425"/>
            <a:ext cx="910200" cy="6111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Try </a:t>
            </a:r>
            <a:r>
              <a:rPr b="1" lang="en-US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Commit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24" name="Google Shape;324;p27"/>
          <p:cNvGrpSpPr/>
          <p:nvPr/>
        </p:nvGrpSpPr>
        <p:grpSpPr>
          <a:xfrm>
            <a:off x="1374575" y="3408425"/>
            <a:ext cx="1568666" cy="611100"/>
            <a:chOff x="8201083" y="2098813"/>
            <a:chExt cx="1783792" cy="611100"/>
          </a:xfrm>
        </p:grpSpPr>
        <p:sp>
          <p:nvSpPr>
            <p:cNvPr id="325" name="Google Shape;325;p27"/>
            <p:cNvSpPr/>
            <p:nvPr/>
          </p:nvSpPr>
          <p:spPr>
            <a:xfrm>
              <a:off x="8596775" y="2098813"/>
              <a:ext cx="1388100" cy="611100"/>
            </a:xfrm>
            <a:prstGeom prst="rect">
              <a:avLst/>
            </a:prstGeom>
            <a:solidFill>
              <a:srgbClr val="76428A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rgbClr val="FEFEFE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If read-only</a:t>
              </a:r>
              <a:endParaRPr b="1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6" name="Google Shape;326;p27"/>
            <p:cNvSpPr/>
            <p:nvPr/>
          </p:nvSpPr>
          <p:spPr>
            <a:xfrm>
              <a:off x="8201083" y="2330288"/>
              <a:ext cx="345000" cy="1911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27" name="Google Shape;327;p27"/>
          <p:cNvGrpSpPr/>
          <p:nvPr/>
        </p:nvGrpSpPr>
        <p:grpSpPr>
          <a:xfrm>
            <a:off x="7524679" y="4014621"/>
            <a:ext cx="2179546" cy="1383604"/>
            <a:chOff x="7390629" y="4024971"/>
            <a:chExt cx="2179546" cy="1383604"/>
          </a:xfrm>
        </p:grpSpPr>
        <p:sp>
          <p:nvSpPr>
            <p:cNvPr id="328" name="Google Shape;328;p27"/>
            <p:cNvSpPr/>
            <p:nvPr/>
          </p:nvSpPr>
          <p:spPr>
            <a:xfrm>
              <a:off x="7654075" y="4476475"/>
              <a:ext cx="1916100" cy="932100"/>
            </a:xfrm>
            <a:prstGeom prst="rect">
              <a:avLst/>
            </a:prstGeom>
            <a:solidFill>
              <a:srgbClr val="76428A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rgbClr val="FEFEFE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Validate read set only checking for concurrent h/w txns</a:t>
              </a:r>
              <a:endParaRPr b="1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9" name="Google Shape;329;p27"/>
            <p:cNvSpPr/>
            <p:nvPr/>
          </p:nvSpPr>
          <p:spPr>
            <a:xfrm rot="2701630">
              <a:off x="7392536" y="4155261"/>
              <a:ext cx="447387" cy="190919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30" name="Google Shape;330;p27"/>
          <p:cNvGrpSpPr/>
          <p:nvPr/>
        </p:nvGrpSpPr>
        <p:grpSpPr>
          <a:xfrm>
            <a:off x="1893350" y="4098050"/>
            <a:ext cx="838200" cy="855650"/>
            <a:chOff x="2500650" y="4066050"/>
            <a:chExt cx="838200" cy="855650"/>
          </a:xfrm>
        </p:grpSpPr>
        <p:sp>
          <p:nvSpPr>
            <p:cNvPr id="331" name="Google Shape;331;p27"/>
            <p:cNvSpPr/>
            <p:nvPr/>
          </p:nvSpPr>
          <p:spPr>
            <a:xfrm rot="5400000">
              <a:off x="2682379" y="4194300"/>
              <a:ext cx="447600" cy="1911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2" name="Google Shape;332;p27"/>
            <p:cNvSpPr/>
            <p:nvPr/>
          </p:nvSpPr>
          <p:spPr>
            <a:xfrm>
              <a:off x="2500650" y="4556000"/>
              <a:ext cx="838200" cy="3657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latin typeface="Century Gothic"/>
                  <a:ea typeface="Century Gothic"/>
                  <a:cs typeface="Century Gothic"/>
                  <a:sym typeface="Century Gothic"/>
                </a:rPr>
                <a:t>Done</a:t>
              </a:r>
              <a:endParaRPr b="1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333" name="Google Shape;333;p27"/>
          <p:cNvSpPr/>
          <p:nvPr/>
        </p:nvSpPr>
        <p:spPr>
          <a:xfrm>
            <a:off x="5495725" y="5413750"/>
            <a:ext cx="2179500" cy="986700"/>
          </a:xfrm>
          <a:prstGeom prst="wedgeRectCallout">
            <a:avLst>
              <a:gd fmla="val 52691" name="adj1"/>
              <a:gd fmla="val -88723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entury Gothic"/>
                <a:ea typeface="Century Gothic"/>
                <a:cs typeface="Century Gothic"/>
                <a:sym typeface="Century Gothic"/>
              </a:rPr>
              <a:t>Strong progressive implementation changes how/when we validate read set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34" name="Google Shape;334;p27"/>
          <p:cNvGrpSpPr/>
          <p:nvPr/>
        </p:nvGrpSpPr>
        <p:grpSpPr>
          <a:xfrm>
            <a:off x="10167225" y="4098050"/>
            <a:ext cx="1388100" cy="1141113"/>
            <a:chOff x="10033175" y="4108400"/>
            <a:chExt cx="1388100" cy="1141113"/>
          </a:xfrm>
        </p:grpSpPr>
        <p:sp>
          <p:nvSpPr>
            <p:cNvPr id="335" name="Google Shape;335;p27"/>
            <p:cNvSpPr/>
            <p:nvPr/>
          </p:nvSpPr>
          <p:spPr>
            <a:xfrm rot="5400000">
              <a:off x="10503417" y="4236650"/>
              <a:ext cx="447600" cy="1911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6" name="Google Shape;336;p27"/>
            <p:cNvSpPr/>
            <p:nvPr/>
          </p:nvSpPr>
          <p:spPr>
            <a:xfrm>
              <a:off x="10033175" y="4638413"/>
              <a:ext cx="1388100" cy="611100"/>
            </a:xfrm>
            <a:prstGeom prst="rect">
              <a:avLst/>
            </a:prstGeom>
            <a:solidFill>
              <a:srgbClr val="76428A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rgbClr val="FEFEFE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release locks</a:t>
              </a:r>
              <a:endParaRPr b="1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37" name="Google Shape;337;p27"/>
          <p:cNvGrpSpPr/>
          <p:nvPr/>
        </p:nvGrpSpPr>
        <p:grpSpPr>
          <a:xfrm>
            <a:off x="6127628" y="3408413"/>
            <a:ext cx="1845009" cy="611100"/>
            <a:chOff x="5723697" y="3408388"/>
            <a:chExt cx="1927103" cy="611100"/>
          </a:xfrm>
        </p:grpSpPr>
        <p:sp>
          <p:nvSpPr>
            <p:cNvPr id="338" name="Google Shape;338;p27"/>
            <p:cNvSpPr/>
            <p:nvPr/>
          </p:nvSpPr>
          <p:spPr>
            <a:xfrm>
              <a:off x="6262700" y="3408388"/>
              <a:ext cx="1388100" cy="611100"/>
            </a:xfrm>
            <a:prstGeom prst="rect">
              <a:avLst/>
            </a:prstGeom>
            <a:solidFill>
              <a:srgbClr val="76428A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rgbClr val="FEFEFE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CAS to inc global clock</a:t>
              </a:r>
              <a:endParaRPr b="1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9" name="Google Shape;339;p27"/>
            <p:cNvSpPr/>
            <p:nvPr/>
          </p:nvSpPr>
          <p:spPr>
            <a:xfrm>
              <a:off x="5723697" y="3618400"/>
              <a:ext cx="447600" cy="1911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40" name="Google Shape;340;p27"/>
          <p:cNvGrpSpPr/>
          <p:nvPr/>
        </p:nvGrpSpPr>
        <p:grpSpPr>
          <a:xfrm>
            <a:off x="10442175" y="5321588"/>
            <a:ext cx="838200" cy="977634"/>
            <a:chOff x="10308125" y="5331938"/>
            <a:chExt cx="838200" cy="977634"/>
          </a:xfrm>
        </p:grpSpPr>
        <p:sp>
          <p:nvSpPr>
            <p:cNvPr id="341" name="Google Shape;341;p27"/>
            <p:cNvSpPr/>
            <p:nvPr/>
          </p:nvSpPr>
          <p:spPr>
            <a:xfrm>
              <a:off x="10308125" y="5861972"/>
              <a:ext cx="838200" cy="4476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latin typeface="Century Gothic"/>
                  <a:ea typeface="Century Gothic"/>
                  <a:cs typeface="Century Gothic"/>
                  <a:sym typeface="Century Gothic"/>
                </a:rPr>
                <a:t>Done</a:t>
              </a:r>
              <a:endParaRPr b="1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2" name="Google Shape;342;p27"/>
            <p:cNvSpPr/>
            <p:nvPr/>
          </p:nvSpPr>
          <p:spPr>
            <a:xfrm rot="5400000">
              <a:off x="10503429" y="5460188"/>
              <a:ext cx="447600" cy="1911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43" name="Google Shape;343;p27"/>
          <p:cNvGrpSpPr/>
          <p:nvPr/>
        </p:nvGrpSpPr>
        <p:grpSpPr>
          <a:xfrm>
            <a:off x="7524532" y="2372175"/>
            <a:ext cx="1895493" cy="986836"/>
            <a:chOff x="7390482" y="2382525"/>
            <a:chExt cx="1895493" cy="986836"/>
          </a:xfrm>
        </p:grpSpPr>
        <p:sp>
          <p:nvSpPr>
            <p:cNvPr id="344" name="Google Shape;344;p27"/>
            <p:cNvSpPr/>
            <p:nvPr/>
          </p:nvSpPr>
          <p:spPr>
            <a:xfrm>
              <a:off x="7897875" y="2382525"/>
              <a:ext cx="1388100" cy="611100"/>
            </a:xfrm>
            <a:prstGeom prst="rect">
              <a:avLst/>
            </a:prstGeom>
            <a:solidFill>
              <a:srgbClr val="76428A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rgbClr val="FEFEFE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Validate read set</a:t>
              </a:r>
              <a:endParaRPr b="1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5" name="Google Shape;345;p27"/>
            <p:cNvSpPr/>
            <p:nvPr/>
          </p:nvSpPr>
          <p:spPr>
            <a:xfrm rot="-2700000">
              <a:off x="7392433" y="3048152"/>
              <a:ext cx="447599" cy="190919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E0666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46" name="Google Shape;346;p27"/>
          <p:cNvGrpSpPr/>
          <p:nvPr/>
        </p:nvGrpSpPr>
        <p:grpSpPr>
          <a:xfrm>
            <a:off x="8327083" y="3054638"/>
            <a:ext cx="838200" cy="1358281"/>
            <a:chOff x="8281195" y="3032863"/>
            <a:chExt cx="838200" cy="1358281"/>
          </a:xfrm>
        </p:grpSpPr>
        <p:sp>
          <p:nvSpPr>
            <p:cNvPr id="347" name="Google Shape;347;p27"/>
            <p:cNvSpPr/>
            <p:nvPr/>
          </p:nvSpPr>
          <p:spPr>
            <a:xfrm>
              <a:off x="8281195" y="3425638"/>
              <a:ext cx="838200" cy="611100"/>
            </a:xfrm>
            <a:prstGeom prst="rect">
              <a:avLst/>
            </a:prstGeom>
            <a:solidFill>
              <a:srgbClr val="E0666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latin typeface="Century Gothic"/>
                  <a:ea typeface="Century Gothic"/>
                  <a:cs typeface="Century Gothic"/>
                  <a:sym typeface="Century Gothic"/>
                </a:rPr>
                <a:t>Abort</a:t>
              </a:r>
              <a:endParaRPr b="1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8" name="Google Shape;348;p27"/>
            <p:cNvSpPr/>
            <p:nvPr/>
          </p:nvSpPr>
          <p:spPr>
            <a:xfrm rot="5403274">
              <a:off x="8542760" y="3094663"/>
              <a:ext cx="315000" cy="191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CC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9" name="Google Shape;349;p27"/>
            <p:cNvSpPr/>
            <p:nvPr/>
          </p:nvSpPr>
          <p:spPr>
            <a:xfrm rot="-5403271">
              <a:off x="8542642" y="4137944"/>
              <a:ext cx="315300" cy="1911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CC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50" name="Google Shape;350;p27"/>
          <p:cNvGrpSpPr/>
          <p:nvPr/>
        </p:nvGrpSpPr>
        <p:grpSpPr>
          <a:xfrm>
            <a:off x="9519762" y="2907508"/>
            <a:ext cx="2255901" cy="1541254"/>
            <a:chOff x="9385712" y="2917858"/>
            <a:chExt cx="2255901" cy="1541254"/>
          </a:xfrm>
        </p:grpSpPr>
        <p:sp>
          <p:nvSpPr>
            <p:cNvPr id="351" name="Google Shape;351;p27"/>
            <p:cNvSpPr/>
            <p:nvPr/>
          </p:nvSpPr>
          <p:spPr>
            <a:xfrm>
              <a:off x="9812813" y="3414850"/>
              <a:ext cx="914400" cy="611100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perform writes</a:t>
              </a:r>
              <a:endParaRPr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2" name="Google Shape;352;p27"/>
            <p:cNvSpPr/>
            <p:nvPr/>
          </p:nvSpPr>
          <p:spPr>
            <a:xfrm>
              <a:off x="10727213" y="3414863"/>
              <a:ext cx="914400" cy="611100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persist writes</a:t>
              </a:r>
              <a:endParaRPr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3" name="Google Shape;353;p27"/>
            <p:cNvSpPr/>
            <p:nvPr/>
          </p:nvSpPr>
          <p:spPr>
            <a:xfrm rot="2701630">
              <a:off x="9387761" y="3048149"/>
              <a:ext cx="447387" cy="190919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4" name="Google Shape;354;p27"/>
            <p:cNvSpPr/>
            <p:nvPr/>
          </p:nvSpPr>
          <p:spPr>
            <a:xfrm rot="-2698370">
              <a:off x="9387768" y="4138053"/>
              <a:ext cx="447387" cy="190919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55" name="Google Shape;355;p27"/>
          <p:cNvGrpSpPr/>
          <p:nvPr/>
        </p:nvGrpSpPr>
        <p:grpSpPr>
          <a:xfrm>
            <a:off x="5011620" y="4164982"/>
            <a:ext cx="838200" cy="1007256"/>
            <a:chOff x="4539445" y="4521307"/>
            <a:chExt cx="838200" cy="1007256"/>
          </a:xfrm>
        </p:grpSpPr>
        <p:sp>
          <p:nvSpPr>
            <p:cNvPr id="356" name="Google Shape;356;p27"/>
            <p:cNvSpPr/>
            <p:nvPr/>
          </p:nvSpPr>
          <p:spPr>
            <a:xfrm>
              <a:off x="4539445" y="4917463"/>
              <a:ext cx="838200" cy="611100"/>
            </a:xfrm>
            <a:prstGeom prst="rect">
              <a:avLst/>
            </a:prstGeom>
            <a:solidFill>
              <a:srgbClr val="E0666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latin typeface="Century Gothic"/>
                  <a:ea typeface="Century Gothic"/>
                  <a:cs typeface="Century Gothic"/>
                  <a:sym typeface="Century Gothic"/>
                </a:rPr>
                <a:t>Abort</a:t>
              </a:r>
              <a:endParaRPr b="1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7" name="Google Shape;357;p27"/>
            <p:cNvSpPr/>
            <p:nvPr/>
          </p:nvSpPr>
          <p:spPr>
            <a:xfrm rot="5396729">
              <a:off x="4800892" y="4583407"/>
              <a:ext cx="315300" cy="1911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CC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358" name="Google Shape;358;p27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NV-HALT: Software Path Strong Progressive</a:t>
            </a:r>
            <a:endParaRPr/>
          </a:p>
        </p:txBody>
      </p:sp>
      <p:grpSp>
        <p:nvGrpSpPr>
          <p:cNvPr id="359" name="Google Shape;359;p27"/>
          <p:cNvGrpSpPr/>
          <p:nvPr/>
        </p:nvGrpSpPr>
        <p:grpSpPr>
          <a:xfrm>
            <a:off x="3002977" y="3408425"/>
            <a:ext cx="1389023" cy="611100"/>
            <a:chOff x="3002977" y="3408425"/>
            <a:chExt cx="1389023" cy="611100"/>
          </a:xfrm>
        </p:grpSpPr>
        <p:sp>
          <p:nvSpPr>
            <p:cNvPr id="360" name="Google Shape;360;p27"/>
            <p:cNvSpPr/>
            <p:nvPr/>
          </p:nvSpPr>
          <p:spPr>
            <a:xfrm>
              <a:off x="3366000" y="3408425"/>
              <a:ext cx="1026000" cy="611100"/>
            </a:xfrm>
            <a:prstGeom prst="rect">
              <a:avLst/>
            </a:prstGeom>
            <a:solidFill>
              <a:srgbClr val="76428A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rgbClr val="FEFEFE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sort write set</a:t>
              </a:r>
              <a:endParaRPr b="1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1" name="Google Shape;361;p27"/>
            <p:cNvSpPr/>
            <p:nvPr/>
          </p:nvSpPr>
          <p:spPr>
            <a:xfrm>
              <a:off x="3002977" y="3618425"/>
              <a:ext cx="303300" cy="1911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E0666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62" name="Google Shape;362;p27"/>
          <p:cNvGrpSpPr/>
          <p:nvPr/>
        </p:nvGrpSpPr>
        <p:grpSpPr>
          <a:xfrm>
            <a:off x="4451727" y="3357725"/>
            <a:ext cx="1605948" cy="712500"/>
            <a:chOff x="4451727" y="3357725"/>
            <a:chExt cx="1605948" cy="712500"/>
          </a:xfrm>
        </p:grpSpPr>
        <p:sp>
          <p:nvSpPr>
            <p:cNvPr id="363" name="Google Shape;363;p27"/>
            <p:cNvSpPr/>
            <p:nvPr/>
          </p:nvSpPr>
          <p:spPr>
            <a:xfrm>
              <a:off x="4824975" y="3357725"/>
              <a:ext cx="1232700" cy="712500"/>
            </a:xfrm>
            <a:prstGeom prst="rect">
              <a:avLst/>
            </a:prstGeom>
            <a:solidFill>
              <a:srgbClr val="76428A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rgbClr val="FEFEFE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Try acquire write set locks</a:t>
              </a:r>
              <a:endParaRPr b="1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4" name="Google Shape;364;p27"/>
            <p:cNvSpPr/>
            <p:nvPr/>
          </p:nvSpPr>
          <p:spPr>
            <a:xfrm>
              <a:off x="4451727" y="3618425"/>
              <a:ext cx="303300" cy="1911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8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NV-HALT: Hardware Path Strong Progressive</a:t>
            </a:r>
            <a:endParaRPr/>
          </a:p>
        </p:txBody>
      </p:sp>
      <p:sp>
        <p:nvSpPr>
          <p:cNvPr id="371" name="Google Shape;371;p28"/>
          <p:cNvSpPr txBox="1"/>
          <p:nvPr>
            <p:ph idx="12" type="sldNum"/>
          </p:nvPr>
        </p:nvSpPr>
        <p:spPr>
          <a:xfrm>
            <a:off x="10981944" y="6035040"/>
            <a:ext cx="838200" cy="36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2" name="Google Shape;372;p28"/>
          <p:cNvSpPr/>
          <p:nvPr/>
        </p:nvSpPr>
        <p:spPr>
          <a:xfrm>
            <a:off x="4351050" y="3123450"/>
            <a:ext cx="1388100" cy="611100"/>
          </a:xfrm>
          <a:prstGeom prst="rect">
            <a:avLst/>
          </a:prstGeom>
          <a:solidFill>
            <a:srgbClr val="57903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Begin Txn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73" name="Google Shape;373;p28"/>
          <p:cNvGrpSpPr/>
          <p:nvPr/>
        </p:nvGrpSpPr>
        <p:grpSpPr>
          <a:xfrm>
            <a:off x="5803954" y="3123450"/>
            <a:ext cx="2131496" cy="611100"/>
            <a:chOff x="2188454" y="2310200"/>
            <a:chExt cx="2131496" cy="611100"/>
          </a:xfrm>
        </p:grpSpPr>
        <p:sp>
          <p:nvSpPr>
            <p:cNvPr id="374" name="Google Shape;374;p28"/>
            <p:cNvSpPr/>
            <p:nvPr/>
          </p:nvSpPr>
          <p:spPr>
            <a:xfrm>
              <a:off x="2700850" y="2310200"/>
              <a:ext cx="1619100" cy="611100"/>
            </a:xfrm>
            <a:prstGeom prst="rect">
              <a:avLst/>
            </a:prstGeom>
            <a:solidFill>
              <a:srgbClr val="76428A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xbegin()</a:t>
              </a:r>
              <a:endParaRPr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5" name="Google Shape;375;p28"/>
            <p:cNvSpPr/>
            <p:nvPr/>
          </p:nvSpPr>
          <p:spPr>
            <a:xfrm>
              <a:off x="2188454" y="2520200"/>
              <a:ext cx="447600" cy="1911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9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NV-HALT: Hardware Path Strong Progressive</a:t>
            </a:r>
            <a:endParaRPr/>
          </a:p>
        </p:txBody>
      </p:sp>
      <p:sp>
        <p:nvSpPr>
          <p:cNvPr id="382" name="Google Shape;382;p29"/>
          <p:cNvSpPr txBox="1"/>
          <p:nvPr>
            <p:ph idx="12" type="sldNum"/>
          </p:nvPr>
        </p:nvSpPr>
        <p:spPr>
          <a:xfrm>
            <a:off x="10981944" y="6035040"/>
            <a:ext cx="838200" cy="36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3" name="Google Shape;383;p29"/>
          <p:cNvSpPr/>
          <p:nvPr/>
        </p:nvSpPr>
        <p:spPr>
          <a:xfrm>
            <a:off x="924700" y="2589725"/>
            <a:ext cx="1388100" cy="611100"/>
          </a:xfrm>
          <a:prstGeom prst="rect">
            <a:avLst/>
          </a:prstGeom>
          <a:solidFill>
            <a:srgbClr val="57903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TM-Store(A)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4" name="Google Shape;384;p29"/>
          <p:cNvSpPr/>
          <p:nvPr/>
        </p:nvSpPr>
        <p:spPr>
          <a:xfrm>
            <a:off x="924700" y="5018100"/>
            <a:ext cx="1388100" cy="611100"/>
          </a:xfrm>
          <a:prstGeom prst="rect">
            <a:avLst/>
          </a:prstGeom>
          <a:solidFill>
            <a:srgbClr val="57903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TM-Load(A)</a:t>
            </a:r>
            <a:endParaRPr b="1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85" name="Google Shape;385;p29"/>
          <p:cNvGrpSpPr/>
          <p:nvPr/>
        </p:nvGrpSpPr>
        <p:grpSpPr>
          <a:xfrm>
            <a:off x="2377604" y="2589725"/>
            <a:ext cx="2131496" cy="611100"/>
            <a:chOff x="2188454" y="2310200"/>
            <a:chExt cx="2131496" cy="611100"/>
          </a:xfrm>
        </p:grpSpPr>
        <p:sp>
          <p:nvSpPr>
            <p:cNvPr id="386" name="Google Shape;386;p29"/>
            <p:cNvSpPr/>
            <p:nvPr/>
          </p:nvSpPr>
          <p:spPr>
            <a:xfrm>
              <a:off x="2700850" y="2310200"/>
              <a:ext cx="1619100" cy="611100"/>
            </a:xfrm>
            <a:prstGeom prst="rect">
              <a:avLst/>
            </a:prstGeom>
            <a:solidFill>
              <a:srgbClr val="76428A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read</a:t>
              </a:r>
              <a:r>
                <a:rPr b="1" lang="en-US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A’s lock</a:t>
              </a:r>
              <a:endParaRPr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7" name="Google Shape;387;p29"/>
            <p:cNvSpPr/>
            <p:nvPr/>
          </p:nvSpPr>
          <p:spPr>
            <a:xfrm>
              <a:off x="2188454" y="2520200"/>
              <a:ext cx="447600" cy="1911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88" name="Google Shape;388;p29"/>
          <p:cNvGrpSpPr/>
          <p:nvPr/>
        </p:nvGrpSpPr>
        <p:grpSpPr>
          <a:xfrm>
            <a:off x="3280450" y="3267175"/>
            <a:ext cx="838200" cy="1147838"/>
            <a:chOff x="3091300" y="2987650"/>
            <a:chExt cx="838200" cy="1147838"/>
          </a:xfrm>
        </p:grpSpPr>
        <p:sp>
          <p:nvSpPr>
            <p:cNvPr id="389" name="Google Shape;389;p29"/>
            <p:cNvSpPr/>
            <p:nvPr/>
          </p:nvSpPr>
          <p:spPr>
            <a:xfrm>
              <a:off x="3091300" y="3524388"/>
              <a:ext cx="838200" cy="611100"/>
            </a:xfrm>
            <a:prstGeom prst="rect">
              <a:avLst/>
            </a:prstGeom>
            <a:solidFill>
              <a:srgbClr val="E0666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latin typeface="Century Gothic"/>
                  <a:ea typeface="Century Gothic"/>
                  <a:cs typeface="Century Gothic"/>
                  <a:sym typeface="Century Gothic"/>
                </a:rPr>
                <a:t>Abort</a:t>
              </a:r>
              <a:endParaRPr b="1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0" name="Google Shape;390;p29"/>
            <p:cNvSpPr/>
            <p:nvPr/>
          </p:nvSpPr>
          <p:spPr>
            <a:xfrm rot="5400000">
              <a:off x="3286604" y="3115900"/>
              <a:ext cx="447600" cy="1911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CC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391" name="Google Shape;391;p29"/>
          <p:cNvSpPr/>
          <p:nvPr/>
        </p:nvSpPr>
        <p:spPr>
          <a:xfrm rot="-5400000">
            <a:off x="3475747" y="4621024"/>
            <a:ext cx="447600" cy="191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92" name="Google Shape;392;p29"/>
          <p:cNvGrpSpPr/>
          <p:nvPr/>
        </p:nvGrpSpPr>
        <p:grpSpPr>
          <a:xfrm>
            <a:off x="2377604" y="5018100"/>
            <a:ext cx="2131483" cy="611100"/>
            <a:chOff x="2188454" y="4738575"/>
            <a:chExt cx="2131483" cy="611100"/>
          </a:xfrm>
        </p:grpSpPr>
        <p:sp>
          <p:nvSpPr>
            <p:cNvPr id="393" name="Google Shape;393;p29"/>
            <p:cNvSpPr/>
            <p:nvPr/>
          </p:nvSpPr>
          <p:spPr>
            <a:xfrm>
              <a:off x="2700838" y="4738575"/>
              <a:ext cx="1619100" cy="611100"/>
            </a:xfrm>
            <a:prstGeom prst="rect">
              <a:avLst/>
            </a:prstGeom>
            <a:solidFill>
              <a:srgbClr val="76428A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rgbClr val="FEFEFE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read</a:t>
              </a:r>
              <a:r>
                <a:rPr b="1" lang="en-US">
                  <a:solidFill>
                    <a:srgbClr val="FEFEFE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A’s lock</a:t>
              </a:r>
              <a:endParaRPr b="1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4" name="Google Shape;394;p29"/>
            <p:cNvSpPr/>
            <p:nvPr/>
          </p:nvSpPr>
          <p:spPr>
            <a:xfrm>
              <a:off x="2188454" y="4948575"/>
              <a:ext cx="447600" cy="1911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95" name="Google Shape;395;p29"/>
          <p:cNvGrpSpPr/>
          <p:nvPr/>
        </p:nvGrpSpPr>
        <p:grpSpPr>
          <a:xfrm>
            <a:off x="4564804" y="2399825"/>
            <a:ext cx="2122383" cy="1202100"/>
            <a:chOff x="4375654" y="2120300"/>
            <a:chExt cx="2122383" cy="1202100"/>
          </a:xfrm>
        </p:grpSpPr>
        <p:sp>
          <p:nvSpPr>
            <p:cNvPr id="396" name="Google Shape;396;p29"/>
            <p:cNvSpPr/>
            <p:nvPr/>
          </p:nvSpPr>
          <p:spPr>
            <a:xfrm>
              <a:off x="4878938" y="2711300"/>
              <a:ext cx="1619100" cy="611100"/>
            </a:xfrm>
            <a:prstGeom prst="rect">
              <a:avLst/>
            </a:prstGeom>
            <a:solidFill>
              <a:srgbClr val="57903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log write</a:t>
              </a:r>
              <a:endParaRPr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7" name="Google Shape;397;p29"/>
            <p:cNvSpPr/>
            <p:nvPr/>
          </p:nvSpPr>
          <p:spPr>
            <a:xfrm>
              <a:off x="4375654" y="2520200"/>
              <a:ext cx="447600" cy="1911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8" name="Google Shape;398;p29"/>
            <p:cNvSpPr/>
            <p:nvPr/>
          </p:nvSpPr>
          <p:spPr>
            <a:xfrm>
              <a:off x="4878938" y="2120300"/>
              <a:ext cx="1619100" cy="611100"/>
            </a:xfrm>
            <a:prstGeom prst="rect">
              <a:avLst/>
            </a:prstGeom>
            <a:solidFill>
              <a:srgbClr val="E6913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lock A</a:t>
              </a:r>
              <a:endParaRPr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399" name="Google Shape;399;p29"/>
          <p:cNvSpPr/>
          <p:nvPr/>
        </p:nvSpPr>
        <p:spPr>
          <a:xfrm>
            <a:off x="4797950" y="1527150"/>
            <a:ext cx="2077500" cy="543000"/>
          </a:xfrm>
          <a:prstGeom prst="wedgeRectCallout">
            <a:avLst>
              <a:gd fmla="val 4780" name="adj1"/>
              <a:gd fmla="val 109466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entury Gothic"/>
                <a:ea typeface="Century Gothic"/>
                <a:cs typeface="Century Gothic"/>
                <a:sym typeface="Century Gothic"/>
              </a:rPr>
              <a:t>Sets h/w lock bit + general lock bit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0" name="Google Shape;400;p29"/>
          <p:cNvSpPr/>
          <p:nvPr/>
        </p:nvSpPr>
        <p:spPr>
          <a:xfrm>
            <a:off x="6933175" y="3987550"/>
            <a:ext cx="4334100" cy="1095000"/>
          </a:xfrm>
          <a:prstGeom prst="wedgeRectCallout">
            <a:avLst>
              <a:gd fmla="val -54364" name="adj1"/>
              <a:gd fmla="val -130338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</a:pPr>
            <a:r>
              <a:rPr b="1" lang="en-US">
                <a:latin typeface="Century Gothic"/>
                <a:ea typeface="Century Gothic"/>
                <a:cs typeface="Century Gothic"/>
                <a:sym typeface="Century Gothic"/>
              </a:rPr>
              <a:t>Locked at encounter time → </a:t>
            </a:r>
            <a:r>
              <a:rPr b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b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ifferent from software path</a:t>
            </a:r>
            <a:r>
              <a:rPr b="1" lang="en-US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</a:pPr>
            <a:r>
              <a:rPr b="1" lang="en-US">
                <a:latin typeface="Century Gothic"/>
                <a:ea typeface="Century Gothic"/>
                <a:cs typeface="Century Gothic"/>
                <a:sym typeface="Century Gothic"/>
              </a:rPr>
              <a:t>Locking at end of h/w txn would mean more work + more metadata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01" name="Google Shape;401;p29"/>
          <p:cNvGrpSpPr/>
          <p:nvPr/>
        </p:nvGrpSpPr>
        <p:grpSpPr>
          <a:xfrm>
            <a:off x="6742904" y="2589725"/>
            <a:ext cx="2122383" cy="611100"/>
            <a:chOff x="4375654" y="2310200"/>
            <a:chExt cx="2122383" cy="611100"/>
          </a:xfrm>
        </p:grpSpPr>
        <p:sp>
          <p:nvSpPr>
            <p:cNvPr id="402" name="Google Shape;402;p29"/>
            <p:cNvSpPr/>
            <p:nvPr/>
          </p:nvSpPr>
          <p:spPr>
            <a:xfrm>
              <a:off x="4878938" y="2310200"/>
              <a:ext cx="1619100" cy="611100"/>
            </a:xfrm>
            <a:prstGeom prst="rect">
              <a:avLst/>
            </a:prstGeom>
            <a:solidFill>
              <a:srgbClr val="57903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perform </a:t>
              </a:r>
              <a:r>
                <a:rPr b="1" lang="en-US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write</a:t>
              </a:r>
              <a:endParaRPr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3" name="Google Shape;403;p29"/>
            <p:cNvSpPr/>
            <p:nvPr/>
          </p:nvSpPr>
          <p:spPr>
            <a:xfrm>
              <a:off x="4375654" y="2520200"/>
              <a:ext cx="447600" cy="1911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0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NV-HALT: Hardware Path Strong Progressive</a:t>
            </a:r>
            <a:endParaRPr/>
          </a:p>
        </p:txBody>
      </p:sp>
      <p:sp>
        <p:nvSpPr>
          <p:cNvPr id="410" name="Google Shape;410;p30"/>
          <p:cNvSpPr txBox="1"/>
          <p:nvPr>
            <p:ph idx="12" type="sldNum"/>
          </p:nvPr>
        </p:nvSpPr>
        <p:spPr>
          <a:xfrm>
            <a:off x="10981944" y="6035040"/>
            <a:ext cx="838200" cy="36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11" name="Google Shape;411;p30"/>
          <p:cNvGrpSpPr/>
          <p:nvPr/>
        </p:nvGrpSpPr>
        <p:grpSpPr>
          <a:xfrm>
            <a:off x="5771659" y="3387600"/>
            <a:ext cx="2281042" cy="611100"/>
            <a:chOff x="5771659" y="3387600"/>
            <a:chExt cx="2281042" cy="611100"/>
          </a:xfrm>
        </p:grpSpPr>
        <p:sp>
          <p:nvSpPr>
            <p:cNvPr id="412" name="Google Shape;412;p30"/>
            <p:cNvSpPr/>
            <p:nvPr/>
          </p:nvSpPr>
          <p:spPr>
            <a:xfrm>
              <a:off x="6288701" y="3387600"/>
              <a:ext cx="1764000" cy="611100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persist writes</a:t>
              </a:r>
              <a:endParaRPr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3" name="Google Shape;413;p30"/>
            <p:cNvSpPr/>
            <p:nvPr/>
          </p:nvSpPr>
          <p:spPr>
            <a:xfrm>
              <a:off x="5771659" y="3597600"/>
              <a:ext cx="447600" cy="1911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E0666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14" name="Google Shape;414;p30"/>
          <p:cNvSpPr/>
          <p:nvPr/>
        </p:nvSpPr>
        <p:spPr>
          <a:xfrm>
            <a:off x="1066800" y="3387600"/>
            <a:ext cx="1086300" cy="6111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Try Commit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5" name="Google Shape;415;p30"/>
          <p:cNvGrpSpPr/>
          <p:nvPr/>
        </p:nvGrpSpPr>
        <p:grpSpPr>
          <a:xfrm>
            <a:off x="8122550" y="3387588"/>
            <a:ext cx="1905600" cy="611100"/>
            <a:chOff x="8122550" y="3387588"/>
            <a:chExt cx="1905600" cy="611100"/>
          </a:xfrm>
        </p:grpSpPr>
        <p:sp>
          <p:nvSpPr>
            <p:cNvPr id="416" name="Google Shape;416;p30"/>
            <p:cNvSpPr/>
            <p:nvPr/>
          </p:nvSpPr>
          <p:spPr>
            <a:xfrm>
              <a:off x="8122550" y="3597600"/>
              <a:ext cx="447600" cy="1911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3488A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7" name="Google Shape;417;p30"/>
            <p:cNvSpPr/>
            <p:nvPr/>
          </p:nvSpPr>
          <p:spPr>
            <a:xfrm>
              <a:off x="8640050" y="3387588"/>
              <a:ext cx="1388100" cy="611100"/>
            </a:xfrm>
            <a:prstGeom prst="rect">
              <a:avLst/>
            </a:prstGeom>
            <a:solidFill>
              <a:srgbClr val="76428A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rgbClr val="FEFEFE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release locks</a:t>
              </a:r>
              <a:endParaRPr b="1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18" name="Google Shape;418;p30"/>
          <p:cNvGrpSpPr/>
          <p:nvPr/>
        </p:nvGrpSpPr>
        <p:grpSpPr>
          <a:xfrm>
            <a:off x="2213759" y="3387600"/>
            <a:ext cx="1540241" cy="611100"/>
            <a:chOff x="2213759" y="3387600"/>
            <a:chExt cx="1540241" cy="611100"/>
          </a:xfrm>
        </p:grpSpPr>
        <p:sp>
          <p:nvSpPr>
            <p:cNvPr id="419" name="Google Shape;419;p30"/>
            <p:cNvSpPr/>
            <p:nvPr/>
          </p:nvSpPr>
          <p:spPr>
            <a:xfrm>
              <a:off x="2722000" y="3387600"/>
              <a:ext cx="1032000" cy="611100"/>
            </a:xfrm>
            <a:prstGeom prst="rect">
              <a:avLst/>
            </a:prstGeom>
            <a:solidFill>
              <a:srgbClr val="76428A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rgbClr val="FEFEFE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xend()</a:t>
              </a:r>
              <a:endParaRPr b="1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0" name="Google Shape;420;p30"/>
            <p:cNvSpPr/>
            <p:nvPr/>
          </p:nvSpPr>
          <p:spPr>
            <a:xfrm>
              <a:off x="2213759" y="3597600"/>
              <a:ext cx="447600" cy="1911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21" name="Google Shape;421;p30"/>
          <p:cNvGrpSpPr/>
          <p:nvPr/>
        </p:nvGrpSpPr>
        <p:grpSpPr>
          <a:xfrm>
            <a:off x="3814659" y="3387600"/>
            <a:ext cx="1896341" cy="611100"/>
            <a:chOff x="3814659" y="3387600"/>
            <a:chExt cx="1896341" cy="611100"/>
          </a:xfrm>
        </p:grpSpPr>
        <p:sp>
          <p:nvSpPr>
            <p:cNvPr id="422" name="Google Shape;422;p30"/>
            <p:cNvSpPr/>
            <p:nvPr/>
          </p:nvSpPr>
          <p:spPr>
            <a:xfrm>
              <a:off x="4322900" y="3387600"/>
              <a:ext cx="1388100" cy="611100"/>
            </a:xfrm>
            <a:prstGeom prst="rect">
              <a:avLst/>
            </a:prstGeom>
            <a:solidFill>
              <a:srgbClr val="76428A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rgbClr val="FEFEFE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If </a:t>
              </a:r>
              <a:r>
                <a:rPr b="1" lang="en-US">
                  <a:solidFill>
                    <a:srgbClr val="FEFEFE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write log empty</a:t>
              </a:r>
              <a:endParaRPr b="1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3" name="Google Shape;423;p30"/>
            <p:cNvSpPr/>
            <p:nvPr/>
          </p:nvSpPr>
          <p:spPr>
            <a:xfrm>
              <a:off x="3814659" y="3597600"/>
              <a:ext cx="447600" cy="1911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24" name="Google Shape;424;p30"/>
          <p:cNvGrpSpPr/>
          <p:nvPr/>
        </p:nvGrpSpPr>
        <p:grpSpPr>
          <a:xfrm>
            <a:off x="4597850" y="4053025"/>
            <a:ext cx="838200" cy="968072"/>
            <a:chOff x="4597850" y="4053025"/>
            <a:chExt cx="838200" cy="968072"/>
          </a:xfrm>
        </p:grpSpPr>
        <p:sp>
          <p:nvSpPr>
            <p:cNvPr id="425" name="Google Shape;425;p30"/>
            <p:cNvSpPr/>
            <p:nvPr/>
          </p:nvSpPr>
          <p:spPr>
            <a:xfrm rot="5400000">
              <a:off x="4793154" y="4181275"/>
              <a:ext cx="447600" cy="1911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6" name="Google Shape;426;p30"/>
            <p:cNvSpPr/>
            <p:nvPr/>
          </p:nvSpPr>
          <p:spPr>
            <a:xfrm>
              <a:off x="4597850" y="4573497"/>
              <a:ext cx="838200" cy="4476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latin typeface="Century Gothic"/>
                  <a:ea typeface="Century Gothic"/>
                  <a:cs typeface="Century Gothic"/>
                  <a:sym typeface="Century Gothic"/>
                </a:rPr>
                <a:t>Done</a:t>
              </a:r>
              <a:endParaRPr b="1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27" name="Google Shape;427;p30"/>
          <p:cNvGrpSpPr/>
          <p:nvPr/>
        </p:nvGrpSpPr>
        <p:grpSpPr>
          <a:xfrm>
            <a:off x="10098050" y="3495272"/>
            <a:ext cx="1355700" cy="447600"/>
            <a:chOff x="10098050" y="3495272"/>
            <a:chExt cx="1355700" cy="447600"/>
          </a:xfrm>
        </p:grpSpPr>
        <p:sp>
          <p:nvSpPr>
            <p:cNvPr id="428" name="Google Shape;428;p30"/>
            <p:cNvSpPr/>
            <p:nvPr/>
          </p:nvSpPr>
          <p:spPr>
            <a:xfrm>
              <a:off x="10098050" y="3623525"/>
              <a:ext cx="447600" cy="1911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3488A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9" name="Google Shape;429;p30"/>
            <p:cNvSpPr/>
            <p:nvPr/>
          </p:nvSpPr>
          <p:spPr>
            <a:xfrm>
              <a:off x="10615550" y="3495272"/>
              <a:ext cx="838200" cy="4476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latin typeface="Century Gothic"/>
                  <a:ea typeface="Century Gothic"/>
                  <a:cs typeface="Century Gothic"/>
                  <a:sym typeface="Century Gothic"/>
                </a:rPr>
                <a:t>Done</a:t>
              </a:r>
              <a:endParaRPr b="1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1"/>
          <p:cNvSpPr txBox="1"/>
          <p:nvPr>
            <p:ph idx="12" type="sldNum"/>
          </p:nvPr>
        </p:nvSpPr>
        <p:spPr>
          <a:xfrm>
            <a:off x="10981944" y="6035040"/>
            <a:ext cx="838200" cy="36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6" name="Google Shape;436;p31"/>
          <p:cNvSpPr/>
          <p:nvPr/>
        </p:nvSpPr>
        <p:spPr>
          <a:xfrm>
            <a:off x="404650" y="3408425"/>
            <a:ext cx="910200" cy="6111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Try Commit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37" name="Google Shape;437;p31"/>
          <p:cNvGrpSpPr/>
          <p:nvPr/>
        </p:nvGrpSpPr>
        <p:grpSpPr>
          <a:xfrm>
            <a:off x="1374575" y="3408425"/>
            <a:ext cx="1568666" cy="611100"/>
            <a:chOff x="8201083" y="2098813"/>
            <a:chExt cx="1783792" cy="611100"/>
          </a:xfrm>
        </p:grpSpPr>
        <p:sp>
          <p:nvSpPr>
            <p:cNvPr id="438" name="Google Shape;438;p31"/>
            <p:cNvSpPr/>
            <p:nvPr/>
          </p:nvSpPr>
          <p:spPr>
            <a:xfrm>
              <a:off x="8596775" y="2098813"/>
              <a:ext cx="1388100" cy="611100"/>
            </a:xfrm>
            <a:prstGeom prst="rect">
              <a:avLst/>
            </a:prstGeom>
            <a:solidFill>
              <a:srgbClr val="76428A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rgbClr val="FEFEFE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If read-only</a:t>
              </a:r>
              <a:endParaRPr b="1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9" name="Google Shape;439;p31"/>
            <p:cNvSpPr/>
            <p:nvPr/>
          </p:nvSpPr>
          <p:spPr>
            <a:xfrm>
              <a:off x="8201083" y="2330288"/>
              <a:ext cx="345000" cy="1911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40" name="Google Shape;440;p31"/>
          <p:cNvGrpSpPr/>
          <p:nvPr/>
        </p:nvGrpSpPr>
        <p:grpSpPr>
          <a:xfrm>
            <a:off x="1893350" y="4098050"/>
            <a:ext cx="838200" cy="855650"/>
            <a:chOff x="2500650" y="4066050"/>
            <a:chExt cx="838200" cy="855650"/>
          </a:xfrm>
        </p:grpSpPr>
        <p:sp>
          <p:nvSpPr>
            <p:cNvPr id="441" name="Google Shape;441;p31"/>
            <p:cNvSpPr/>
            <p:nvPr/>
          </p:nvSpPr>
          <p:spPr>
            <a:xfrm rot="5400000">
              <a:off x="2682379" y="4194300"/>
              <a:ext cx="447600" cy="1911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2" name="Google Shape;442;p31"/>
            <p:cNvSpPr/>
            <p:nvPr/>
          </p:nvSpPr>
          <p:spPr>
            <a:xfrm>
              <a:off x="2500650" y="4556000"/>
              <a:ext cx="838200" cy="3657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latin typeface="Century Gothic"/>
                  <a:ea typeface="Century Gothic"/>
                  <a:cs typeface="Century Gothic"/>
                  <a:sym typeface="Century Gothic"/>
                </a:rPr>
                <a:t>Done</a:t>
              </a:r>
              <a:endParaRPr b="1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43" name="Google Shape;443;p31"/>
          <p:cNvGrpSpPr/>
          <p:nvPr/>
        </p:nvGrpSpPr>
        <p:grpSpPr>
          <a:xfrm>
            <a:off x="10167225" y="4098050"/>
            <a:ext cx="1388100" cy="1141113"/>
            <a:chOff x="10033175" y="4108400"/>
            <a:chExt cx="1388100" cy="1141113"/>
          </a:xfrm>
        </p:grpSpPr>
        <p:sp>
          <p:nvSpPr>
            <p:cNvPr id="444" name="Google Shape;444;p31"/>
            <p:cNvSpPr/>
            <p:nvPr/>
          </p:nvSpPr>
          <p:spPr>
            <a:xfrm rot="5400000">
              <a:off x="10503417" y="4236650"/>
              <a:ext cx="447600" cy="1911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10033175" y="4638413"/>
              <a:ext cx="1388100" cy="611100"/>
            </a:xfrm>
            <a:prstGeom prst="rect">
              <a:avLst/>
            </a:prstGeom>
            <a:solidFill>
              <a:srgbClr val="76428A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rgbClr val="FEFEFE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release locks</a:t>
              </a:r>
              <a:endParaRPr b="1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46" name="Google Shape;446;p31"/>
          <p:cNvSpPr/>
          <p:nvPr/>
        </p:nvSpPr>
        <p:spPr>
          <a:xfrm>
            <a:off x="6127628" y="3618425"/>
            <a:ext cx="428532" cy="191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47" name="Google Shape;447;p31"/>
          <p:cNvGrpSpPr/>
          <p:nvPr/>
        </p:nvGrpSpPr>
        <p:grpSpPr>
          <a:xfrm>
            <a:off x="10442175" y="5321588"/>
            <a:ext cx="838200" cy="977634"/>
            <a:chOff x="10308125" y="5331938"/>
            <a:chExt cx="838200" cy="977634"/>
          </a:xfrm>
        </p:grpSpPr>
        <p:sp>
          <p:nvSpPr>
            <p:cNvPr id="448" name="Google Shape;448;p31"/>
            <p:cNvSpPr/>
            <p:nvPr/>
          </p:nvSpPr>
          <p:spPr>
            <a:xfrm>
              <a:off x="10308125" y="5861972"/>
              <a:ext cx="838200" cy="4476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latin typeface="Century Gothic"/>
                  <a:ea typeface="Century Gothic"/>
                  <a:cs typeface="Century Gothic"/>
                  <a:sym typeface="Century Gothic"/>
                </a:rPr>
                <a:t>Done</a:t>
              </a:r>
              <a:endParaRPr b="1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9" name="Google Shape;449;p31"/>
            <p:cNvSpPr/>
            <p:nvPr/>
          </p:nvSpPr>
          <p:spPr>
            <a:xfrm rot="5400000">
              <a:off x="10503429" y="5460188"/>
              <a:ext cx="447600" cy="1911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50" name="Google Shape;450;p31"/>
          <p:cNvSpPr/>
          <p:nvPr/>
        </p:nvSpPr>
        <p:spPr>
          <a:xfrm>
            <a:off x="8031925" y="2372175"/>
            <a:ext cx="1388100" cy="611100"/>
          </a:xfrm>
          <a:prstGeom prst="rect">
            <a:avLst/>
          </a:prstGeom>
          <a:solidFill>
            <a:srgbClr val="76428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Validate read set</a:t>
            </a:r>
            <a:endParaRPr b="1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51" name="Google Shape;451;p31"/>
          <p:cNvGrpSpPr/>
          <p:nvPr/>
        </p:nvGrpSpPr>
        <p:grpSpPr>
          <a:xfrm>
            <a:off x="6643669" y="2907511"/>
            <a:ext cx="1332363" cy="1112001"/>
            <a:chOff x="6643669" y="2907511"/>
            <a:chExt cx="1332363" cy="1112001"/>
          </a:xfrm>
        </p:grpSpPr>
        <p:sp>
          <p:nvSpPr>
            <p:cNvPr id="452" name="Google Shape;452;p31"/>
            <p:cNvSpPr/>
            <p:nvPr/>
          </p:nvSpPr>
          <p:spPr>
            <a:xfrm>
              <a:off x="6643669" y="3408413"/>
              <a:ext cx="1328967" cy="611100"/>
            </a:xfrm>
            <a:prstGeom prst="rect">
              <a:avLst/>
            </a:prstGeom>
            <a:solidFill>
              <a:srgbClr val="76428A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rgbClr val="FEFEFE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CAS to inc global clock</a:t>
              </a:r>
              <a:endParaRPr b="1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53" name="Google Shape;453;p31"/>
            <p:cNvSpPr/>
            <p:nvPr/>
          </p:nvSpPr>
          <p:spPr>
            <a:xfrm rot="-2700000">
              <a:off x="7526483" y="3037802"/>
              <a:ext cx="447599" cy="190919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E0666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54" name="Google Shape;454;p31"/>
          <p:cNvSpPr/>
          <p:nvPr/>
        </p:nvSpPr>
        <p:spPr>
          <a:xfrm>
            <a:off x="8327083" y="3447413"/>
            <a:ext cx="838200" cy="6111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entury Gothic"/>
                <a:ea typeface="Century Gothic"/>
                <a:cs typeface="Century Gothic"/>
                <a:sym typeface="Century Gothic"/>
              </a:rPr>
              <a:t>Abort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5" name="Google Shape;455;p31"/>
          <p:cNvSpPr/>
          <p:nvPr/>
        </p:nvSpPr>
        <p:spPr>
          <a:xfrm rot="5403274">
            <a:off x="8588647" y="3116438"/>
            <a:ext cx="315000" cy="191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6" name="Google Shape;456;p31"/>
          <p:cNvSpPr/>
          <p:nvPr/>
        </p:nvSpPr>
        <p:spPr>
          <a:xfrm>
            <a:off x="9946863" y="3404500"/>
            <a:ext cx="914400" cy="6111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perform writes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7" name="Google Shape;457;p31"/>
          <p:cNvSpPr/>
          <p:nvPr/>
        </p:nvSpPr>
        <p:spPr>
          <a:xfrm>
            <a:off x="10861263" y="3404513"/>
            <a:ext cx="914400" cy="6111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persist writes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8" name="Google Shape;458;p31"/>
          <p:cNvSpPr/>
          <p:nvPr/>
        </p:nvSpPr>
        <p:spPr>
          <a:xfrm rot="2701630">
            <a:off x="9521811" y="3037799"/>
            <a:ext cx="447387" cy="19091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59" name="Google Shape;459;p31"/>
          <p:cNvGrpSpPr/>
          <p:nvPr/>
        </p:nvGrpSpPr>
        <p:grpSpPr>
          <a:xfrm>
            <a:off x="7524679" y="3997562"/>
            <a:ext cx="2446583" cy="1400663"/>
            <a:chOff x="7524679" y="3997562"/>
            <a:chExt cx="2446583" cy="1400663"/>
          </a:xfrm>
        </p:grpSpPr>
        <p:sp>
          <p:nvSpPr>
            <p:cNvPr id="460" name="Google Shape;460;p31"/>
            <p:cNvSpPr/>
            <p:nvPr/>
          </p:nvSpPr>
          <p:spPr>
            <a:xfrm>
              <a:off x="7788125" y="4466125"/>
              <a:ext cx="1916100" cy="932100"/>
            </a:xfrm>
            <a:prstGeom prst="rect">
              <a:avLst/>
            </a:prstGeom>
            <a:solidFill>
              <a:srgbClr val="76428A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rgbClr val="FEFEFE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Validate read set only checking for concurrent h/w txns</a:t>
              </a:r>
              <a:endParaRPr b="1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1" name="Google Shape;461;p31"/>
            <p:cNvSpPr/>
            <p:nvPr/>
          </p:nvSpPr>
          <p:spPr>
            <a:xfrm rot="2701630">
              <a:off x="7526586" y="4144911"/>
              <a:ext cx="447387" cy="190919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2" name="Google Shape;462;p31"/>
            <p:cNvSpPr/>
            <p:nvPr/>
          </p:nvSpPr>
          <p:spPr>
            <a:xfrm rot="-5403271">
              <a:off x="8588530" y="4159719"/>
              <a:ext cx="315300" cy="1911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CC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3" name="Google Shape;463;p31"/>
            <p:cNvSpPr/>
            <p:nvPr/>
          </p:nvSpPr>
          <p:spPr>
            <a:xfrm rot="-2698370">
              <a:off x="9521818" y="4127703"/>
              <a:ext cx="447387" cy="190919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64" name="Google Shape;464;p31"/>
          <p:cNvGrpSpPr/>
          <p:nvPr/>
        </p:nvGrpSpPr>
        <p:grpSpPr>
          <a:xfrm>
            <a:off x="5011620" y="4164982"/>
            <a:ext cx="838200" cy="1007256"/>
            <a:chOff x="4539445" y="4521307"/>
            <a:chExt cx="838200" cy="1007256"/>
          </a:xfrm>
        </p:grpSpPr>
        <p:sp>
          <p:nvSpPr>
            <p:cNvPr id="465" name="Google Shape;465;p31"/>
            <p:cNvSpPr/>
            <p:nvPr/>
          </p:nvSpPr>
          <p:spPr>
            <a:xfrm>
              <a:off x="4539445" y="4917463"/>
              <a:ext cx="838200" cy="611100"/>
            </a:xfrm>
            <a:prstGeom prst="rect">
              <a:avLst/>
            </a:prstGeom>
            <a:solidFill>
              <a:srgbClr val="E0666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latin typeface="Century Gothic"/>
                  <a:ea typeface="Century Gothic"/>
                  <a:cs typeface="Century Gothic"/>
                  <a:sym typeface="Century Gothic"/>
                </a:rPr>
                <a:t>Abort</a:t>
              </a:r>
              <a:endParaRPr b="1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6" name="Google Shape;466;p31"/>
            <p:cNvSpPr/>
            <p:nvPr/>
          </p:nvSpPr>
          <p:spPr>
            <a:xfrm rot="5396729">
              <a:off x="4800892" y="4583407"/>
              <a:ext cx="315300" cy="1911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CC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67" name="Google Shape;467;p31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NV-HALT: Software Path Weak Progressive</a:t>
            </a:r>
            <a:endParaRPr/>
          </a:p>
        </p:txBody>
      </p:sp>
      <p:grpSp>
        <p:nvGrpSpPr>
          <p:cNvPr id="468" name="Google Shape;468;p31"/>
          <p:cNvGrpSpPr/>
          <p:nvPr/>
        </p:nvGrpSpPr>
        <p:grpSpPr>
          <a:xfrm>
            <a:off x="3002977" y="3408425"/>
            <a:ext cx="1389023" cy="611100"/>
            <a:chOff x="3002977" y="3408425"/>
            <a:chExt cx="1389023" cy="611100"/>
          </a:xfrm>
        </p:grpSpPr>
        <p:sp>
          <p:nvSpPr>
            <p:cNvPr id="469" name="Google Shape;469;p31"/>
            <p:cNvSpPr/>
            <p:nvPr/>
          </p:nvSpPr>
          <p:spPr>
            <a:xfrm>
              <a:off x="3366000" y="3408425"/>
              <a:ext cx="1026000" cy="611100"/>
            </a:xfrm>
            <a:prstGeom prst="rect">
              <a:avLst/>
            </a:prstGeom>
            <a:solidFill>
              <a:srgbClr val="76428A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rgbClr val="FEFEFE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sort write set</a:t>
              </a:r>
              <a:endParaRPr b="1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70" name="Google Shape;470;p31"/>
            <p:cNvSpPr/>
            <p:nvPr/>
          </p:nvSpPr>
          <p:spPr>
            <a:xfrm>
              <a:off x="3002977" y="3618425"/>
              <a:ext cx="303300" cy="1911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E0666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71" name="Google Shape;471;p31"/>
          <p:cNvSpPr/>
          <p:nvPr/>
        </p:nvSpPr>
        <p:spPr>
          <a:xfrm>
            <a:off x="4824975" y="3357725"/>
            <a:ext cx="1232700" cy="712500"/>
          </a:xfrm>
          <a:prstGeom prst="rect">
            <a:avLst/>
          </a:prstGeom>
          <a:solidFill>
            <a:srgbClr val="76428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Try acquire write set locks</a:t>
            </a:r>
            <a:endParaRPr b="1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2" name="Google Shape;472;p31"/>
          <p:cNvSpPr/>
          <p:nvPr/>
        </p:nvSpPr>
        <p:spPr>
          <a:xfrm>
            <a:off x="4451727" y="3618425"/>
            <a:ext cx="303300" cy="191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3" name="Google Shape;473;p31"/>
          <p:cNvSpPr/>
          <p:nvPr/>
        </p:nvSpPr>
        <p:spPr>
          <a:xfrm rot="-1163969">
            <a:off x="6105602" y="2944294"/>
            <a:ext cx="1904846" cy="16386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4" name="Google Shape;474;p31"/>
          <p:cNvSpPr/>
          <p:nvPr/>
        </p:nvSpPr>
        <p:spPr>
          <a:xfrm rot="3537">
            <a:off x="3002975" y="3651725"/>
            <a:ext cx="1749301" cy="163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Problem</a:t>
            </a:r>
            <a:endParaRPr/>
          </a:p>
        </p:txBody>
      </p:sp>
      <p:sp>
        <p:nvSpPr>
          <p:cNvPr id="136" name="Google Shape;136;p14"/>
          <p:cNvSpPr txBox="1"/>
          <p:nvPr>
            <p:ph idx="1" type="body"/>
          </p:nvPr>
        </p:nvSpPr>
        <p:spPr>
          <a:xfrm>
            <a:off x="1066800" y="2103120"/>
            <a:ext cx="10058400" cy="384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spcBef>
                <a:spcPts val="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Concurrent data structures</a:t>
            </a:r>
            <a:endParaRPr/>
          </a:p>
          <a:p>
            <a:pPr indent="-182880" lvl="1" marL="457200" rtl="0" algn="l">
              <a:spcBef>
                <a:spcPts val="500"/>
              </a:spcBef>
              <a:spcAft>
                <a:spcPts val="0"/>
              </a:spcAft>
              <a:buSzPts val="2000"/>
              <a:buChar char="◦"/>
            </a:pPr>
            <a:r>
              <a:rPr lang="en-US" sz="2000"/>
              <a:t>For example</a:t>
            </a:r>
            <a:r>
              <a:rPr b="1" lang="en-US" sz="2000"/>
              <a:t>, </a:t>
            </a:r>
            <a:r>
              <a:rPr lang="en-US" sz="2000"/>
              <a:t>a set implemented with a search tree</a:t>
            </a:r>
            <a:endParaRPr/>
          </a:p>
          <a:p>
            <a:pPr indent="-182880" lvl="2" marL="731520" rtl="0" algn="l">
              <a:spcBef>
                <a:spcPts val="500"/>
              </a:spcBef>
              <a:spcAft>
                <a:spcPts val="0"/>
              </a:spcAft>
              <a:buSzPts val="2000"/>
              <a:buChar char="◦"/>
            </a:pPr>
            <a:r>
              <a:rPr lang="en-US" sz="2000"/>
              <a:t>E.g., serve as an in-memory database index</a:t>
            </a:r>
            <a:endParaRPr/>
          </a:p>
          <a:p>
            <a:pPr indent="-182880" lvl="0" marL="182880" rtl="0" algn="l">
              <a:spcBef>
                <a:spcPts val="900"/>
              </a:spcBef>
              <a:spcAft>
                <a:spcPts val="0"/>
              </a:spcAft>
              <a:buSzPts val="2200"/>
              <a:buChar char="◦"/>
            </a:pPr>
            <a:r>
              <a:rPr lang="en-US" sz="2200"/>
              <a:t>Accessible by many threads</a:t>
            </a:r>
            <a:endParaRPr/>
          </a:p>
          <a:p>
            <a:pPr indent="-182880" lvl="1" marL="457200" rtl="0" algn="l">
              <a:spcBef>
                <a:spcPts val="500"/>
              </a:spcBef>
              <a:spcAft>
                <a:spcPts val="0"/>
              </a:spcAft>
              <a:buSzPts val="2000"/>
              <a:buChar char="◦"/>
            </a:pPr>
            <a:r>
              <a:rPr lang="en-US" sz="2000"/>
              <a:t>Synchronization issues</a:t>
            </a:r>
            <a:endParaRPr sz="2000"/>
          </a:p>
          <a:p>
            <a:pPr indent="-182880" lvl="1" marL="457200" rtl="0" algn="l">
              <a:spcBef>
                <a:spcPts val="500"/>
              </a:spcBef>
              <a:spcAft>
                <a:spcPts val="0"/>
              </a:spcAft>
              <a:buSzPts val="2000"/>
              <a:buChar char="◦"/>
            </a:pPr>
            <a:r>
              <a:rPr lang="en-US" sz="2000"/>
              <a:t>Cache utilization issues</a:t>
            </a:r>
            <a:endParaRPr sz="2000"/>
          </a:p>
          <a:p>
            <a:pPr indent="-182880" lvl="0" marL="182880" rtl="0" algn="l">
              <a:spcBef>
                <a:spcPts val="900"/>
              </a:spcBef>
              <a:spcAft>
                <a:spcPts val="0"/>
              </a:spcAft>
              <a:buSzPts val="2200"/>
              <a:buChar char="◦"/>
            </a:pPr>
            <a:r>
              <a:rPr lang="en-US" sz="2200"/>
              <a:t>We want high performance</a:t>
            </a:r>
            <a:endParaRPr/>
          </a:p>
          <a:p>
            <a:pPr indent="-170180" lvl="0" marL="182880" rtl="0" algn="l">
              <a:spcBef>
                <a:spcPts val="900"/>
              </a:spcBef>
              <a:spcAft>
                <a:spcPts val="0"/>
              </a:spcAft>
              <a:buSzPts val="2200"/>
              <a:buChar char="◦"/>
            </a:pPr>
            <a:r>
              <a:rPr lang="en-US" sz="2200"/>
              <a:t>We have NVM → we want persistence</a:t>
            </a:r>
            <a:endParaRPr sz="2200"/>
          </a:p>
          <a:p>
            <a:pPr indent="-182880" lvl="1" marL="457200" rtl="0" algn="l">
              <a:spcBef>
                <a:spcPts val="500"/>
              </a:spcBef>
              <a:spcAft>
                <a:spcPts val="0"/>
              </a:spcAft>
              <a:buSzPts val="2000"/>
              <a:buChar char="◦"/>
            </a:pPr>
            <a:r>
              <a:rPr lang="en-US" sz="2000"/>
              <a:t>After a power failure / crash, recover a consistent state </a:t>
            </a:r>
            <a:endParaRPr sz="2000"/>
          </a:p>
        </p:txBody>
      </p:sp>
      <p:sp>
        <p:nvSpPr>
          <p:cNvPr id="137" name="Google Shape;137;p14"/>
          <p:cNvSpPr txBox="1"/>
          <p:nvPr>
            <p:ph idx="12" type="sldNum"/>
          </p:nvPr>
        </p:nvSpPr>
        <p:spPr>
          <a:xfrm>
            <a:off x="10981944" y="6035040"/>
            <a:ext cx="838200" cy="36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2"/>
          <p:cNvSpPr/>
          <p:nvPr/>
        </p:nvSpPr>
        <p:spPr>
          <a:xfrm>
            <a:off x="8490825" y="2397275"/>
            <a:ext cx="2077500" cy="543000"/>
          </a:xfrm>
          <a:prstGeom prst="wedgeRectCallout">
            <a:avLst>
              <a:gd fmla="val -101993" name="adj1"/>
              <a:gd fmla="val 23315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entury Gothic"/>
                <a:ea typeface="Century Gothic"/>
                <a:cs typeface="Century Gothic"/>
                <a:sym typeface="Century Gothic"/>
              </a:rPr>
              <a:t>Sets h/w lock bit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1" name="Google Shape;481;p32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NV-HALT: Hardware Path Weak Progressive</a:t>
            </a:r>
            <a:endParaRPr/>
          </a:p>
        </p:txBody>
      </p:sp>
      <p:sp>
        <p:nvSpPr>
          <p:cNvPr id="482" name="Google Shape;482;p32"/>
          <p:cNvSpPr txBox="1"/>
          <p:nvPr>
            <p:ph idx="12" type="sldNum"/>
          </p:nvPr>
        </p:nvSpPr>
        <p:spPr>
          <a:xfrm>
            <a:off x="10981944" y="6035040"/>
            <a:ext cx="838200" cy="36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3" name="Google Shape;483;p32"/>
          <p:cNvSpPr/>
          <p:nvPr/>
        </p:nvSpPr>
        <p:spPr>
          <a:xfrm>
            <a:off x="1623675" y="2693275"/>
            <a:ext cx="1388100" cy="611100"/>
          </a:xfrm>
          <a:prstGeom prst="rect">
            <a:avLst/>
          </a:prstGeom>
          <a:solidFill>
            <a:srgbClr val="57903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TM-Store(A)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4" name="Google Shape;484;p32"/>
          <p:cNvSpPr/>
          <p:nvPr/>
        </p:nvSpPr>
        <p:spPr>
          <a:xfrm>
            <a:off x="1623675" y="5121650"/>
            <a:ext cx="1388100" cy="611100"/>
          </a:xfrm>
          <a:prstGeom prst="rect">
            <a:avLst/>
          </a:prstGeom>
          <a:solidFill>
            <a:srgbClr val="57903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TM-Load(A)</a:t>
            </a:r>
            <a:endParaRPr b="1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85" name="Google Shape;485;p32"/>
          <p:cNvGrpSpPr/>
          <p:nvPr/>
        </p:nvGrpSpPr>
        <p:grpSpPr>
          <a:xfrm>
            <a:off x="3076579" y="2693275"/>
            <a:ext cx="2131496" cy="611100"/>
            <a:chOff x="2188454" y="2310200"/>
            <a:chExt cx="2131496" cy="611100"/>
          </a:xfrm>
        </p:grpSpPr>
        <p:sp>
          <p:nvSpPr>
            <p:cNvPr id="486" name="Google Shape;486;p32"/>
            <p:cNvSpPr/>
            <p:nvPr/>
          </p:nvSpPr>
          <p:spPr>
            <a:xfrm>
              <a:off x="2700850" y="2310200"/>
              <a:ext cx="1619100" cy="611100"/>
            </a:xfrm>
            <a:prstGeom prst="rect">
              <a:avLst/>
            </a:prstGeom>
            <a:solidFill>
              <a:srgbClr val="76428A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read A’s lock</a:t>
              </a:r>
              <a:endParaRPr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87" name="Google Shape;487;p32"/>
            <p:cNvSpPr/>
            <p:nvPr/>
          </p:nvSpPr>
          <p:spPr>
            <a:xfrm>
              <a:off x="2188454" y="2520200"/>
              <a:ext cx="447600" cy="1911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88" name="Google Shape;488;p32"/>
          <p:cNvGrpSpPr/>
          <p:nvPr/>
        </p:nvGrpSpPr>
        <p:grpSpPr>
          <a:xfrm>
            <a:off x="3979425" y="3370725"/>
            <a:ext cx="838200" cy="1147838"/>
            <a:chOff x="3091300" y="2987650"/>
            <a:chExt cx="838200" cy="1147838"/>
          </a:xfrm>
        </p:grpSpPr>
        <p:sp>
          <p:nvSpPr>
            <p:cNvPr id="489" name="Google Shape;489;p32"/>
            <p:cNvSpPr/>
            <p:nvPr/>
          </p:nvSpPr>
          <p:spPr>
            <a:xfrm>
              <a:off x="3091300" y="3524388"/>
              <a:ext cx="838200" cy="611100"/>
            </a:xfrm>
            <a:prstGeom prst="rect">
              <a:avLst/>
            </a:prstGeom>
            <a:solidFill>
              <a:srgbClr val="E0666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latin typeface="Century Gothic"/>
                  <a:ea typeface="Century Gothic"/>
                  <a:cs typeface="Century Gothic"/>
                  <a:sym typeface="Century Gothic"/>
                </a:rPr>
                <a:t>Abort</a:t>
              </a:r>
              <a:endParaRPr b="1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90" name="Google Shape;490;p32"/>
            <p:cNvSpPr/>
            <p:nvPr/>
          </p:nvSpPr>
          <p:spPr>
            <a:xfrm rot="5400000">
              <a:off x="3286604" y="3115900"/>
              <a:ext cx="447600" cy="1911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CC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91" name="Google Shape;491;p32"/>
          <p:cNvSpPr/>
          <p:nvPr/>
        </p:nvSpPr>
        <p:spPr>
          <a:xfrm rot="-5400000">
            <a:off x="4174722" y="4724574"/>
            <a:ext cx="447600" cy="191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92" name="Google Shape;492;p32"/>
          <p:cNvGrpSpPr/>
          <p:nvPr/>
        </p:nvGrpSpPr>
        <p:grpSpPr>
          <a:xfrm>
            <a:off x="3076579" y="5121650"/>
            <a:ext cx="2131483" cy="611100"/>
            <a:chOff x="2188454" y="4738575"/>
            <a:chExt cx="2131483" cy="611100"/>
          </a:xfrm>
        </p:grpSpPr>
        <p:sp>
          <p:nvSpPr>
            <p:cNvPr id="493" name="Google Shape;493;p32"/>
            <p:cNvSpPr/>
            <p:nvPr/>
          </p:nvSpPr>
          <p:spPr>
            <a:xfrm>
              <a:off x="2700838" y="4738575"/>
              <a:ext cx="1619100" cy="611100"/>
            </a:xfrm>
            <a:prstGeom prst="rect">
              <a:avLst/>
            </a:prstGeom>
            <a:solidFill>
              <a:srgbClr val="76428A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rgbClr val="FEFEFE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read A’s lock</a:t>
              </a:r>
              <a:endParaRPr b="1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94" name="Google Shape;494;p32"/>
            <p:cNvSpPr/>
            <p:nvPr/>
          </p:nvSpPr>
          <p:spPr>
            <a:xfrm>
              <a:off x="2188454" y="4948575"/>
              <a:ext cx="447600" cy="1911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95" name="Google Shape;495;p32"/>
          <p:cNvGrpSpPr/>
          <p:nvPr/>
        </p:nvGrpSpPr>
        <p:grpSpPr>
          <a:xfrm>
            <a:off x="5263779" y="2503375"/>
            <a:ext cx="2122383" cy="1202100"/>
            <a:chOff x="4375654" y="2120300"/>
            <a:chExt cx="2122383" cy="1202100"/>
          </a:xfrm>
        </p:grpSpPr>
        <p:sp>
          <p:nvSpPr>
            <p:cNvPr id="496" name="Google Shape;496;p32"/>
            <p:cNvSpPr/>
            <p:nvPr/>
          </p:nvSpPr>
          <p:spPr>
            <a:xfrm>
              <a:off x="4878938" y="2711300"/>
              <a:ext cx="1619100" cy="611100"/>
            </a:xfrm>
            <a:prstGeom prst="rect">
              <a:avLst/>
            </a:prstGeom>
            <a:solidFill>
              <a:srgbClr val="57903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log write</a:t>
              </a:r>
              <a:endParaRPr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97" name="Google Shape;497;p32"/>
            <p:cNvSpPr/>
            <p:nvPr/>
          </p:nvSpPr>
          <p:spPr>
            <a:xfrm>
              <a:off x="4375654" y="2520200"/>
              <a:ext cx="447600" cy="1911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98" name="Google Shape;498;p32"/>
            <p:cNvSpPr/>
            <p:nvPr/>
          </p:nvSpPr>
          <p:spPr>
            <a:xfrm>
              <a:off x="4878938" y="2120300"/>
              <a:ext cx="1619100" cy="611100"/>
            </a:xfrm>
            <a:prstGeom prst="rect">
              <a:avLst/>
            </a:prstGeom>
            <a:solidFill>
              <a:srgbClr val="E6913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lock A</a:t>
              </a:r>
              <a:endParaRPr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99" name="Google Shape;499;p32"/>
          <p:cNvSpPr/>
          <p:nvPr/>
        </p:nvSpPr>
        <p:spPr>
          <a:xfrm>
            <a:off x="8490825" y="3236275"/>
            <a:ext cx="2077500" cy="611100"/>
          </a:xfrm>
          <a:prstGeom prst="wedgeRectCallout">
            <a:avLst>
              <a:gd fmla="val -102491" name="adj1"/>
              <a:gd fmla="val -92256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entury Gothic"/>
                <a:ea typeface="Century Gothic"/>
                <a:cs typeface="Century Gothic"/>
                <a:sym typeface="Century Gothic"/>
              </a:rPr>
              <a:t>Sets general lock bit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0" name="Google Shape;500;p32"/>
          <p:cNvSpPr/>
          <p:nvPr/>
        </p:nvSpPr>
        <p:spPr>
          <a:xfrm>
            <a:off x="8490825" y="2397275"/>
            <a:ext cx="2077500" cy="5430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trike="sng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Sets h/w lock bit</a:t>
            </a:r>
            <a:endParaRPr b="1" strike="sng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3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Situational </a:t>
            </a:r>
            <a:r>
              <a:rPr lang="en-US"/>
              <a:t>Optimizations</a:t>
            </a:r>
            <a:endParaRPr/>
          </a:p>
        </p:txBody>
      </p:sp>
      <p:sp>
        <p:nvSpPr>
          <p:cNvPr id="507" name="Google Shape;507;p33"/>
          <p:cNvSpPr txBox="1"/>
          <p:nvPr>
            <p:ph idx="1" type="body"/>
          </p:nvPr>
        </p:nvSpPr>
        <p:spPr>
          <a:xfrm>
            <a:off x="1066800" y="2103122"/>
            <a:ext cx="10058400" cy="1371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74650" lvl="0" marL="457200" rtl="0" algn="l">
              <a:spcBef>
                <a:spcPts val="900"/>
              </a:spcBef>
              <a:spcAft>
                <a:spcPts val="0"/>
              </a:spcAft>
              <a:buSzPts val="2300"/>
              <a:buChar char="◦"/>
            </a:pPr>
            <a:r>
              <a:rPr lang="en-US" sz="2300"/>
              <a:t>Lock table vs. inlining locks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◦"/>
            </a:pPr>
            <a:r>
              <a:rPr lang="en-US" sz="2300"/>
              <a:t>If we can change memory layout of user data → inlining can benefit performance</a:t>
            </a:r>
            <a:endParaRPr sz="2300"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33"/>
          <p:cNvSpPr txBox="1"/>
          <p:nvPr>
            <p:ph idx="12" type="sldNum"/>
          </p:nvPr>
        </p:nvSpPr>
        <p:spPr>
          <a:xfrm>
            <a:off x="10981944" y="6035040"/>
            <a:ext cx="838200" cy="36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509" name="Google Shape;509;p33"/>
          <p:cNvGrpSpPr/>
          <p:nvPr/>
        </p:nvGrpSpPr>
        <p:grpSpPr>
          <a:xfrm>
            <a:off x="2098800" y="3280075"/>
            <a:ext cx="3833725" cy="2909425"/>
            <a:chOff x="752900" y="3256775"/>
            <a:chExt cx="3833725" cy="2909425"/>
          </a:xfrm>
        </p:grpSpPr>
        <p:grpSp>
          <p:nvGrpSpPr>
            <p:cNvPr id="510" name="Google Shape;510;p33"/>
            <p:cNvGrpSpPr/>
            <p:nvPr/>
          </p:nvGrpSpPr>
          <p:grpSpPr>
            <a:xfrm>
              <a:off x="752900" y="3696100"/>
              <a:ext cx="3833725" cy="2470100"/>
              <a:chOff x="752900" y="3696100"/>
              <a:chExt cx="3833725" cy="2470100"/>
            </a:xfrm>
          </p:grpSpPr>
          <p:grpSp>
            <p:nvGrpSpPr>
              <p:cNvPr id="511" name="Google Shape;511;p33"/>
              <p:cNvGrpSpPr/>
              <p:nvPr/>
            </p:nvGrpSpPr>
            <p:grpSpPr>
              <a:xfrm>
                <a:off x="3033525" y="3696100"/>
                <a:ext cx="1553100" cy="2470100"/>
                <a:chOff x="3033525" y="3696100"/>
                <a:chExt cx="1553100" cy="2470100"/>
              </a:xfrm>
            </p:grpSpPr>
            <p:sp>
              <p:nvSpPr>
                <p:cNvPr id="512" name="Google Shape;512;p33"/>
                <p:cNvSpPr/>
                <p:nvPr/>
              </p:nvSpPr>
              <p:spPr>
                <a:xfrm>
                  <a:off x="3033525" y="5434800"/>
                  <a:ext cx="1553100" cy="3657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Lock</a:t>
                  </a:r>
                  <a:endParaRPr b="1"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513" name="Google Shape;513;p33"/>
                <p:cNvSpPr/>
                <p:nvPr/>
              </p:nvSpPr>
              <p:spPr>
                <a:xfrm>
                  <a:off x="3033525" y="5800500"/>
                  <a:ext cx="1553100" cy="3657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Lock</a:t>
                  </a:r>
                  <a:endParaRPr b="1"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grpSp>
              <p:nvGrpSpPr>
                <p:cNvPr id="514" name="Google Shape;514;p33"/>
                <p:cNvGrpSpPr/>
                <p:nvPr/>
              </p:nvGrpSpPr>
              <p:grpSpPr>
                <a:xfrm>
                  <a:off x="3033525" y="3696100"/>
                  <a:ext cx="1553100" cy="1666871"/>
                  <a:chOff x="3033525" y="3696100"/>
                  <a:chExt cx="1553100" cy="1666871"/>
                </a:xfrm>
              </p:grpSpPr>
              <p:sp>
                <p:nvSpPr>
                  <p:cNvPr id="515" name="Google Shape;515;p33"/>
                  <p:cNvSpPr/>
                  <p:nvPr/>
                </p:nvSpPr>
                <p:spPr>
                  <a:xfrm>
                    <a:off x="3033525" y="3696100"/>
                    <a:ext cx="1553100" cy="3657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en-US">
                        <a:latin typeface="Century Gothic"/>
                        <a:ea typeface="Century Gothic"/>
                        <a:cs typeface="Century Gothic"/>
                        <a:sym typeface="Century Gothic"/>
                      </a:rPr>
                      <a:t>Lock</a:t>
                    </a:r>
                    <a:endParaRPr b="1">
                      <a:latin typeface="Century Gothic"/>
                      <a:ea typeface="Century Gothic"/>
                      <a:cs typeface="Century Gothic"/>
                      <a:sym typeface="Century Gothic"/>
                    </a:endParaRPr>
                  </a:p>
                </p:txBody>
              </p:sp>
              <p:sp>
                <p:nvSpPr>
                  <p:cNvPr id="516" name="Google Shape;516;p33"/>
                  <p:cNvSpPr/>
                  <p:nvPr/>
                </p:nvSpPr>
                <p:spPr>
                  <a:xfrm>
                    <a:off x="3033525" y="4061800"/>
                    <a:ext cx="1553100" cy="3657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en-US">
                        <a:latin typeface="Century Gothic"/>
                        <a:ea typeface="Century Gothic"/>
                        <a:cs typeface="Century Gothic"/>
                        <a:sym typeface="Century Gothic"/>
                      </a:rPr>
                      <a:t>Lock</a:t>
                    </a:r>
                    <a:endParaRPr b="1">
                      <a:latin typeface="Century Gothic"/>
                      <a:ea typeface="Century Gothic"/>
                      <a:cs typeface="Century Gothic"/>
                      <a:sym typeface="Century Gothic"/>
                    </a:endParaRPr>
                  </a:p>
                </p:txBody>
              </p:sp>
              <p:sp>
                <p:nvSpPr>
                  <p:cNvPr id="517" name="Google Shape;517;p33"/>
                  <p:cNvSpPr/>
                  <p:nvPr/>
                </p:nvSpPr>
                <p:spPr>
                  <a:xfrm>
                    <a:off x="3033525" y="4427500"/>
                    <a:ext cx="1553100" cy="3657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en-US">
                        <a:latin typeface="Century Gothic"/>
                        <a:ea typeface="Century Gothic"/>
                        <a:cs typeface="Century Gothic"/>
                        <a:sym typeface="Century Gothic"/>
                      </a:rPr>
                      <a:t>Lock</a:t>
                    </a:r>
                    <a:endParaRPr b="1">
                      <a:latin typeface="Century Gothic"/>
                      <a:ea typeface="Century Gothic"/>
                      <a:cs typeface="Century Gothic"/>
                      <a:sym typeface="Century Gothic"/>
                    </a:endParaRPr>
                  </a:p>
                </p:txBody>
              </p:sp>
              <p:grpSp>
                <p:nvGrpSpPr>
                  <p:cNvPr id="518" name="Google Shape;518;p33"/>
                  <p:cNvGrpSpPr/>
                  <p:nvPr/>
                </p:nvGrpSpPr>
                <p:grpSpPr>
                  <a:xfrm>
                    <a:off x="3732424" y="4865024"/>
                    <a:ext cx="119052" cy="497947"/>
                    <a:chOff x="3732375" y="4832650"/>
                    <a:chExt cx="155400" cy="646600"/>
                  </a:xfrm>
                </p:grpSpPr>
                <p:sp>
                  <p:nvSpPr>
                    <p:cNvPr id="519" name="Google Shape;519;p33"/>
                    <p:cNvSpPr/>
                    <p:nvPr/>
                  </p:nvSpPr>
                  <p:spPr>
                    <a:xfrm>
                      <a:off x="3732375" y="5078250"/>
                      <a:ext cx="155400" cy="155400"/>
                    </a:xfrm>
                    <a:prstGeom prst="ellipse">
                      <a:avLst/>
                    </a:prstGeom>
                    <a:solidFill>
                      <a:srgbClr val="0C0C0C"/>
                    </a:solidFill>
                    <a:ln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p:txBody>
                </p:sp>
                <p:sp>
                  <p:nvSpPr>
                    <p:cNvPr id="520" name="Google Shape;520;p33"/>
                    <p:cNvSpPr/>
                    <p:nvPr/>
                  </p:nvSpPr>
                  <p:spPr>
                    <a:xfrm>
                      <a:off x="3732375" y="5323850"/>
                      <a:ext cx="155400" cy="155400"/>
                    </a:xfrm>
                    <a:prstGeom prst="ellipse">
                      <a:avLst/>
                    </a:prstGeom>
                    <a:solidFill>
                      <a:srgbClr val="0C0C0C"/>
                    </a:solidFill>
                    <a:ln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p:txBody>
                </p:sp>
                <p:sp>
                  <p:nvSpPr>
                    <p:cNvPr id="521" name="Google Shape;521;p33"/>
                    <p:cNvSpPr/>
                    <p:nvPr/>
                  </p:nvSpPr>
                  <p:spPr>
                    <a:xfrm>
                      <a:off x="3732375" y="4832650"/>
                      <a:ext cx="155400" cy="155400"/>
                    </a:xfrm>
                    <a:prstGeom prst="ellipse">
                      <a:avLst/>
                    </a:prstGeom>
                    <a:solidFill>
                      <a:srgbClr val="0C0C0C"/>
                    </a:solidFill>
                    <a:ln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p:txBody>
                </p:sp>
              </p:grpSp>
            </p:grpSp>
          </p:grpSp>
          <p:sp>
            <p:nvSpPr>
              <p:cNvPr id="522" name="Google Shape;522;p33"/>
              <p:cNvSpPr/>
              <p:nvPr/>
            </p:nvSpPr>
            <p:spPr>
              <a:xfrm>
                <a:off x="752900" y="4562875"/>
                <a:ext cx="1553100" cy="3657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>
                    <a:latin typeface="Century Gothic"/>
                    <a:ea typeface="Century Gothic"/>
                    <a:cs typeface="Century Gothic"/>
                    <a:sym typeface="Century Gothic"/>
                  </a:rPr>
                  <a:t>user data</a:t>
                </a:r>
                <a:endParaRPr b="1"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23" name="Google Shape;523;p33"/>
              <p:cNvSpPr/>
              <p:nvPr/>
            </p:nvSpPr>
            <p:spPr>
              <a:xfrm>
                <a:off x="752900" y="4931150"/>
                <a:ext cx="1553100" cy="3657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>
                    <a:latin typeface="Century Gothic"/>
                    <a:ea typeface="Century Gothic"/>
                    <a:cs typeface="Century Gothic"/>
                    <a:sym typeface="Century Gothic"/>
                  </a:rPr>
                  <a:t>user data</a:t>
                </a:r>
                <a:endParaRPr b="1"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24" name="Google Shape;524;p33"/>
              <p:cNvSpPr/>
              <p:nvPr/>
            </p:nvSpPr>
            <p:spPr>
              <a:xfrm>
                <a:off x="752900" y="5299425"/>
                <a:ext cx="1553100" cy="3657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>
                    <a:latin typeface="Century Gothic"/>
                    <a:ea typeface="Century Gothic"/>
                    <a:cs typeface="Century Gothic"/>
                    <a:sym typeface="Century Gothic"/>
                  </a:rPr>
                  <a:t>user data</a:t>
                </a:r>
                <a:endParaRPr b="1"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cxnSp>
            <p:nvCxnSpPr>
              <p:cNvPr id="525" name="Google Shape;525;p33"/>
              <p:cNvCxnSpPr>
                <a:stCxn id="522" idx="3"/>
                <a:endCxn id="516" idx="1"/>
              </p:cNvCxnSpPr>
              <p:nvPr/>
            </p:nvCxnSpPr>
            <p:spPr>
              <a:xfrm flipH="1" rot="10800000">
                <a:off x="2306000" y="4244725"/>
                <a:ext cx="727500" cy="501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526" name="Google Shape;526;p33"/>
              <p:cNvCxnSpPr>
                <a:endCxn id="512" idx="1"/>
              </p:cNvCxnSpPr>
              <p:nvPr/>
            </p:nvCxnSpPr>
            <p:spPr>
              <a:xfrm>
                <a:off x="2306025" y="5113950"/>
                <a:ext cx="727500" cy="5037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527" name="Google Shape;527;p33"/>
              <p:cNvCxnSpPr>
                <a:stCxn id="524" idx="3"/>
                <a:endCxn id="512" idx="1"/>
              </p:cNvCxnSpPr>
              <p:nvPr/>
            </p:nvCxnSpPr>
            <p:spPr>
              <a:xfrm>
                <a:off x="2306000" y="5482275"/>
                <a:ext cx="727500" cy="135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sp>
          <p:nvSpPr>
            <p:cNvPr id="528" name="Google Shape;528;p33"/>
            <p:cNvSpPr/>
            <p:nvPr/>
          </p:nvSpPr>
          <p:spPr>
            <a:xfrm>
              <a:off x="752900" y="3256775"/>
              <a:ext cx="3833700" cy="365700"/>
            </a:xfrm>
            <a:prstGeom prst="rect">
              <a:avLst/>
            </a:prstGeom>
            <a:solidFill>
              <a:srgbClr val="76428A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latin typeface="Century Gothic"/>
                  <a:ea typeface="Century Gothic"/>
                  <a:cs typeface="Century Gothic"/>
                  <a:sym typeface="Century Gothic"/>
                </a:rPr>
                <a:t>Lock table</a:t>
              </a:r>
              <a:endParaRPr b="1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29" name="Google Shape;529;p33"/>
          <p:cNvGrpSpPr/>
          <p:nvPr/>
        </p:nvGrpSpPr>
        <p:grpSpPr>
          <a:xfrm>
            <a:off x="6977450" y="3280063"/>
            <a:ext cx="1915500" cy="2718313"/>
            <a:chOff x="6728975" y="3269713"/>
            <a:chExt cx="1915500" cy="2718313"/>
          </a:xfrm>
        </p:grpSpPr>
        <p:grpSp>
          <p:nvGrpSpPr>
            <p:cNvPr id="530" name="Google Shape;530;p33"/>
            <p:cNvGrpSpPr/>
            <p:nvPr/>
          </p:nvGrpSpPr>
          <p:grpSpPr>
            <a:xfrm>
              <a:off x="6910175" y="3793825"/>
              <a:ext cx="1553100" cy="2194200"/>
              <a:chOff x="6910175" y="3793825"/>
              <a:chExt cx="1553100" cy="2194200"/>
            </a:xfrm>
          </p:grpSpPr>
          <p:sp>
            <p:nvSpPr>
              <p:cNvPr id="531" name="Google Shape;531;p33"/>
              <p:cNvSpPr/>
              <p:nvPr/>
            </p:nvSpPr>
            <p:spPr>
              <a:xfrm>
                <a:off x="6910175" y="3793825"/>
                <a:ext cx="1553100" cy="3657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>
                    <a:latin typeface="Century Gothic"/>
                    <a:ea typeface="Century Gothic"/>
                    <a:cs typeface="Century Gothic"/>
                    <a:sym typeface="Century Gothic"/>
                  </a:rPr>
                  <a:t>user data</a:t>
                </a:r>
                <a:endParaRPr b="1"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32" name="Google Shape;532;p33"/>
              <p:cNvSpPr/>
              <p:nvPr/>
            </p:nvSpPr>
            <p:spPr>
              <a:xfrm>
                <a:off x="6910175" y="4159525"/>
                <a:ext cx="1553100" cy="3657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>
                    <a:latin typeface="Century Gothic"/>
                    <a:ea typeface="Century Gothic"/>
                    <a:cs typeface="Century Gothic"/>
                    <a:sym typeface="Century Gothic"/>
                  </a:rPr>
                  <a:t>Lock</a:t>
                </a:r>
                <a:endParaRPr b="1"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33" name="Google Shape;533;p33"/>
              <p:cNvSpPr/>
              <p:nvPr/>
            </p:nvSpPr>
            <p:spPr>
              <a:xfrm>
                <a:off x="6910175" y="4525225"/>
                <a:ext cx="1553100" cy="3657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>
                    <a:latin typeface="Century Gothic"/>
                    <a:ea typeface="Century Gothic"/>
                    <a:cs typeface="Century Gothic"/>
                    <a:sym typeface="Century Gothic"/>
                  </a:rPr>
                  <a:t>user data</a:t>
                </a:r>
                <a:endParaRPr b="1"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34" name="Google Shape;534;p33"/>
              <p:cNvSpPr/>
              <p:nvPr/>
            </p:nvSpPr>
            <p:spPr>
              <a:xfrm>
                <a:off x="6910175" y="4890925"/>
                <a:ext cx="1553100" cy="3657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>
                    <a:latin typeface="Century Gothic"/>
                    <a:ea typeface="Century Gothic"/>
                    <a:cs typeface="Century Gothic"/>
                    <a:sym typeface="Century Gothic"/>
                  </a:rPr>
                  <a:t>Lock</a:t>
                </a:r>
                <a:endParaRPr b="1"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35" name="Google Shape;535;p33"/>
              <p:cNvSpPr/>
              <p:nvPr/>
            </p:nvSpPr>
            <p:spPr>
              <a:xfrm>
                <a:off x="6910175" y="5256625"/>
                <a:ext cx="1553100" cy="3657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>
                    <a:latin typeface="Century Gothic"/>
                    <a:ea typeface="Century Gothic"/>
                    <a:cs typeface="Century Gothic"/>
                    <a:sym typeface="Century Gothic"/>
                  </a:rPr>
                  <a:t>user data</a:t>
                </a:r>
                <a:endParaRPr b="1"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36" name="Google Shape;536;p33"/>
              <p:cNvSpPr/>
              <p:nvPr/>
            </p:nvSpPr>
            <p:spPr>
              <a:xfrm>
                <a:off x="6910175" y="5622325"/>
                <a:ext cx="1553100" cy="3657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>
                    <a:latin typeface="Century Gothic"/>
                    <a:ea typeface="Century Gothic"/>
                    <a:cs typeface="Century Gothic"/>
                    <a:sym typeface="Century Gothic"/>
                  </a:rPr>
                  <a:t>Lock</a:t>
                </a:r>
                <a:endParaRPr b="1"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537" name="Google Shape;537;p33"/>
            <p:cNvSpPr/>
            <p:nvPr/>
          </p:nvSpPr>
          <p:spPr>
            <a:xfrm>
              <a:off x="6728975" y="3269713"/>
              <a:ext cx="1915500" cy="365700"/>
            </a:xfrm>
            <a:prstGeom prst="rect">
              <a:avLst/>
            </a:prstGeom>
            <a:solidFill>
              <a:srgbClr val="2D4BA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latin typeface="Century Gothic"/>
                  <a:ea typeface="Century Gothic"/>
                  <a:cs typeface="Century Gothic"/>
                  <a:sym typeface="Century Gothic"/>
                </a:rPr>
                <a:t>Inlined locks</a:t>
              </a:r>
              <a:endParaRPr b="1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34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Lock in Hardware?</a:t>
            </a:r>
            <a:endParaRPr/>
          </a:p>
        </p:txBody>
      </p:sp>
      <p:sp>
        <p:nvSpPr>
          <p:cNvPr id="544" name="Google Shape;544;p34"/>
          <p:cNvSpPr txBox="1"/>
          <p:nvPr>
            <p:ph idx="1" type="body"/>
          </p:nvPr>
        </p:nvSpPr>
        <p:spPr>
          <a:xfrm>
            <a:off x="1066800" y="2103124"/>
            <a:ext cx="10058400" cy="1371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74650" lvl="0" marL="457200" rtl="0" algn="l">
              <a:spcBef>
                <a:spcPts val="900"/>
              </a:spcBef>
              <a:spcAft>
                <a:spcPts val="0"/>
              </a:spcAft>
              <a:buSzPts val="2300"/>
              <a:buChar char="◦"/>
            </a:pPr>
            <a:r>
              <a:rPr lang="en-US" sz="2300"/>
              <a:t>Opaque volatile HyTMs must read shared metadata on the hardware path (Brown &amp; Ravi 2017)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◦"/>
            </a:pPr>
            <a:r>
              <a:rPr lang="en-US" sz="2300"/>
              <a:t>What about the persistent setting?</a:t>
            </a:r>
            <a:endParaRPr/>
          </a:p>
        </p:txBody>
      </p:sp>
      <p:sp>
        <p:nvSpPr>
          <p:cNvPr id="545" name="Google Shape;545;p34"/>
          <p:cNvSpPr txBox="1"/>
          <p:nvPr>
            <p:ph idx="12" type="sldNum"/>
          </p:nvPr>
        </p:nvSpPr>
        <p:spPr>
          <a:xfrm>
            <a:off x="10981944" y="6035040"/>
            <a:ext cx="838200" cy="36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35"/>
          <p:cNvSpPr txBox="1"/>
          <p:nvPr>
            <p:ph type="title"/>
          </p:nvPr>
        </p:nvSpPr>
        <p:spPr>
          <a:xfrm>
            <a:off x="1066800" y="642600"/>
            <a:ext cx="10058400" cy="706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Lock in Hardware?</a:t>
            </a:r>
            <a:endParaRPr/>
          </a:p>
        </p:txBody>
      </p:sp>
      <p:sp>
        <p:nvSpPr>
          <p:cNvPr id="552" name="Google Shape;552;p35"/>
          <p:cNvSpPr txBox="1"/>
          <p:nvPr>
            <p:ph idx="12" type="sldNum"/>
          </p:nvPr>
        </p:nvSpPr>
        <p:spPr>
          <a:xfrm>
            <a:off x="10981944" y="6035040"/>
            <a:ext cx="838200" cy="36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3" name="Google Shape;553;p35"/>
          <p:cNvSpPr/>
          <p:nvPr/>
        </p:nvSpPr>
        <p:spPr>
          <a:xfrm>
            <a:off x="486900" y="2040825"/>
            <a:ext cx="1108500" cy="932400"/>
          </a:xfrm>
          <a:prstGeom prst="rect">
            <a:avLst/>
          </a:prstGeom>
          <a:solidFill>
            <a:srgbClr val="B4A7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entury Gothic"/>
                <a:ea typeface="Century Gothic"/>
                <a:cs typeface="Century Gothic"/>
                <a:sym typeface="Century Gothic"/>
              </a:rPr>
              <a:t>T1 Txn {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entury Gothic"/>
                <a:ea typeface="Century Gothic"/>
                <a:cs typeface="Century Gothic"/>
                <a:sym typeface="Century Gothic"/>
              </a:rPr>
              <a:t>  A=1; 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entury Gothic"/>
                <a:ea typeface="Century Gothic"/>
                <a:cs typeface="Century Gothic"/>
                <a:sym typeface="Century Gothic"/>
              </a:rPr>
              <a:t>  B=1; 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entury Gothic"/>
                <a:ea typeface="Century Gothic"/>
                <a:cs typeface="Century Gothic"/>
                <a:sym typeface="Century Gothic"/>
              </a:rPr>
              <a:t>}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4" name="Google Shape;554;p35"/>
          <p:cNvSpPr/>
          <p:nvPr/>
        </p:nvSpPr>
        <p:spPr>
          <a:xfrm>
            <a:off x="486900" y="3547050"/>
            <a:ext cx="1108500" cy="9324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T2 Txn {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if (B==1)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C=1;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}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555" name="Google Shape;555;p35"/>
          <p:cNvGrpSpPr/>
          <p:nvPr/>
        </p:nvGrpSpPr>
        <p:grpSpPr>
          <a:xfrm>
            <a:off x="1645100" y="1945513"/>
            <a:ext cx="1668000" cy="706125"/>
            <a:chOff x="1645100" y="1945513"/>
            <a:chExt cx="1668000" cy="706125"/>
          </a:xfrm>
        </p:grpSpPr>
        <p:sp>
          <p:nvSpPr>
            <p:cNvPr id="556" name="Google Shape;556;p35"/>
            <p:cNvSpPr/>
            <p:nvPr/>
          </p:nvSpPr>
          <p:spPr>
            <a:xfrm>
              <a:off x="1707348" y="2460538"/>
              <a:ext cx="1543500" cy="1911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57" name="Google Shape;557;p35"/>
            <p:cNvSpPr txBox="1"/>
            <p:nvPr/>
          </p:nvSpPr>
          <p:spPr>
            <a:xfrm>
              <a:off x="1645100" y="1945513"/>
              <a:ext cx="1668000" cy="59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Observes A </a:t>
              </a:r>
              <a:r>
                <a:rPr b="1" lang="en-US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and </a:t>
              </a:r>
              <a:r>
                <a:rPr b="1" lang="en-US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 are unlocked</a:t>
              </a:r>
              <a:endParaRPr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558" name="Google Shape;558;p35"/>
          <p:cNvSpPr/>
          <p:nvPr/>
        </p:nvSpPr>
        <p:spPr>
          <a:xfrm>
            <a:off x="3313100" y="1812900"/>
            <a:ext cx="996300" cy="742800"/>
          </a:xfrm>
          <a:prstGeom prst="rect">
            <a:avLst/>
          </a:prstGeom>
          <a:solidFill>
            <a:srgbClr val="B4A7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entury Gothic"/>
                <a:ea typeface="Century Gothic"/>
                <a:cs typeface="Century Gothic"/>
                <a:sym typeface="Century Gothic"/>
              </a:rPr>
              <a:t>Write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entury Gothic"/>
                <a:ea typeface="Century Gothic"/>
                <a:cs typeface="Century Gothic"/>
                <a:sym typeface="Century Gothic"/>
              </a:rPr>
              <a:t>A=1; B=1;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9" name="Google Shape;559;p35"/>
          <p:cNvSpPr/>
          <p:nvPr/>
        </p:nvSpPr>
        <p:spPr>
          <a:xfrm>
            <a:off x="3313100" y="2555550"/>
            <a:ext cx="996300" cy="742800"/>
          </a:xfrm>
          <a:prstGeom prst="rect">
            <a:avLst/>
          </a:prstGeom>
          <a:solidFill>
            <a:srgbClr val="8E7CC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entury Gothic"/>
                <a:ea typeface="Century Gothic"/>
                <a:cs typeface="Century Gothic"/>
                <a:sym typeface="Century Gothic"/>
              </a:rPr>
              <a:t>Log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entury Gothic"/>
                <a:ea typeface="Century Gothic"/>
                <a:cs typeface="Century Gothic"/>
                <a:sym typeface="Century Gothic"/>
              </a:rPr>
              <a:t>A=1; B=1;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560" name="Google Shape;560;p35"/>
          <p:cNvGrpSpPr/>
          <p:nvPr/>
        </p:nvGrpSpPr>
        <p:grpSpPr>
          <a:xfrm>
            <a:off x="4309400" y="1993463"/>
            <a:ext cx="1668000" cy="651550"/>
            <a:chOff x="4309400" y="1993463"/>
            <a:chExt cx="1668000" cy="651550"/>
          </a:xfrm>
        </p:grpSpPr>
        <p:sp>
          <p:nvSpPr>
            <p:cNvPr id="561" name="Google Shape;561;p35"/>
            <p:cNvSpPr/>
            <p:nvPr/>
          </p:nvSpPr>
          <p:spPr>
            <a:xfrm>
              <a:off x="4389223" y="2453913"/>
              <a:ext cx="1543500" cy="1911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62" name="Google Shape;562;p35"/>
            <p:cNvSpPr txBox="1"/>
            <p:nvPr/>
          </p:nvSpPr>
          <p:spPr>
            <a:xfrm>
              <a:off x="4309400" y="1993463"/>
              <a:ext cx="1668000" cy="59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commit </a:t>
              </a:r>
              <a:endParaRPr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hardware txn</a:t>
              </a:r>
              <a:endParaRPr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563" name="Google Shape;563;p35"/>
          <p:cNvSpPr/>
          <p:nvPr/>
        </p:nvSpPr>
        <p:spPr>
          <a:xfrm>
            <a:off x="6039650" y="2292963"/>
            <a:ext cx="996300" cy="513000"/>
          </a:xfrm>
          <a:prstGeom prst="rect">
            <a:avLst/>
          </a:prstGeom>
          <a:solidFill>
            <a:srgbClr val="8E7CC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entury Gothic"/>
                <a:ea typeface="Century Gothic"/>
                <a:cs typeface="Century Gothic"/>
                <a:sym typeface="Century Gothic"/>
              </a:rPr>
              <a:t>Persist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entury Gothic"/>
                <a:ea typeface="Century Gothic"/>
                <a:cs typeface="Century Gothic"/>
                <a:sym typeface="Century Gothic"/>
              </a:rPr>
              <a:t>A=1;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564" name="Google Shape;564;p35"/>
          <p:cNvGrpSpPr/>
          <p:nvPr/>
        </p:nvGrpSpPr>
        <p:grpSpPr>
          <a:xfrm>
            <a:off x="5407675" y="3178000"/>
            <a:ext cx="2088300" cy="931400"/>
            <a:chOff x="5407675" y="3178000"/>
            <a:chExt cx="2088300" cy="931400"/>
          </a:xfrm>
        </p:grpSpPr>
        <p:sp>
          <p:nvSpPr>
            <p:cNvPr id="565" name="Google Shape;565;p35"/>
            <p:cNvSpPr/>
            <p:nvPr/>
          </p:nvSpPr>
          <p:spPr>
            <a:xfrm rot="2348">
              <a:off x="5650375" y="3917700"/>
              <a:ext cx="1756800" cy="1911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66" name="Google Shape;566;p35"/>
            <p:cNvSpPr txBox="1"/>
            <p:nvPr/>
          </p:nvSpPr>
          <p:spPr>
            <a:xfrm>
              <a:off x="5407675" y="3178000"/>
              <a:ext cx="2088300" cy="86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T2 Wakes up, o</a:t>
              </a:r>
              <a:r>
                <a:rPr b="1" lang="en-US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bserves B and C unlocked and B == 1 </a:t>
              </a:r>
              <a:endParaRPr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67" name="Google Shape;567;p35"/>
          <p:cNvGrpSpPr/>
          <p:nvPr/>
        </p:nvGrpSpPr>
        <p:grpSpPr>
          <a:xfrm>
            <a:off x="1707375" y="3600775"/>
            <a:ext cx="3897000" cy="489575"/>
            <a:chOff x="1707375" y="3600775"/>
            <a:chExt cx="3897000" cy="489575"/>
          </a:xfrm>
        </p:grpSpPr>
        <p:sp>
          <p:nvSpPr>
            <p:cNvPr id="568" name="Google Shape;568;p35"/>
            <p:cNvSpPr/>
            <p:nvPr/>
          </p:nvSpPr>
          <p:spPr>
            <a:xfrm rot="2646">
              <a:off x="1707374" y="3897750"/>
              <a:ext cx="3897001" cy="1911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C9DAF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69" name="Google Shape;569;p35"/>
            <p:cNvSpPr txBox="1"/>
            <p:nvPr/>
          </p:nvSpPr>
          <p:spPr>
            <a:xfrm>
              <a:off x="2687788" y="3600775"/>
              <a:ext cx="23517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T2 sleeps</a:t>
              </a:r>
              <a:endParaRPr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570" name="Google Shape;570;p35"/>
          <p:cNvSpPr/>
          <p:nvPr/>
        </p:nvSpPr>
        <p:spPr>
          <a:xfrm>
            <a:off x="7495700" y="3395400"/>
            <a:ext cx="838200" cy="5979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C=1;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1" name="Google Shape;571;p35"/>
          <p:cNvSpPr/>
          <p:nvPr/>
        </p:nvSpPr>
        <p:spPr>
          <a:xfrm>
            <a:off x="7495700" y="3993300"/>
            <a:ext cx="838200" cy="5979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Log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C=1;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572" name="Google Shape;572;p35"/>
          <p:cNvGrpSpPr/>
          <p:nvPr/>
        </p:nvGrpSpPr>
        <p:grpSpPr>
          <a:xfrm>
            <a:off x="8422425" y="3457838"/>
            <a:ext cx="1668000" cy="651550"/>
            <a:chOff x="9457200" y="3655063"/>
            <a:chExt cx="1668000" cy="651550"/>
          </a:xfrm>
        </p:grpSpPr>
        <p:sp>
          <p:nvSpPr>
            <p:cNvPr id="573" name="Google Shape;573;p35"/>
            <p:cNvSpPr/>
            <p:nvPr/>
          </p:nvSpPr>
          <p:spPr>
            <a:xfrm>
              <a:off x="9537023" y="4115513"/>
              <a:ext cx="1543500" cy="1911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74" name="Google Shape;574;p35"/>
            <p:cNvSpPr txBox="1"/>
            <p:nvPr/>
          </p:nvSpPr>
          <p:spPr>
            <a:xfrm>
              <a:off x="9457200" y="3655063"/>
              <a:ext cx="1668000" cy="59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US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commit </a:t>
              </a:r>
              <a:endParaRPr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US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hardware txn</a:t>
              </a:r>
              <a:endParaRPr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575" name="Google Shape;575;p35"/>
          <p:cNvSpPr/>
          <p:nvPr/>
        </p:nvSpPr>
        <p:spPr>
          <a:xfrm>
            <a:off x="10090425" y="3395400"/>
            <a:ext cx="891600" cy="5979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Persist C=1;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576" name="Google Shape;576;p35"/>
          <p:cNvGrpSpPr/>
          <p:nvPr/>
        </p:nvGrpSpPr>
        <p:grpSpPr>
          <a:xfrm>
            <a:off x="7098200" y="2177725"/>
            <a:ext cx="3830400" cy="475425"/>
            <a:chOff x="7098200" y="2177725"/>
            <a:chExt cx="3830400" cy="475425"/>
          </a:xfrm>
        </p:grpSpPr>
        <p:sp>
          <p:nvSpPr>
            <p:cNvPr id="577" name="Google Shape;577;p35"/>
            <p:cNvSpPr/>
            <p:nvPr/>
          </p:nvSpPr>
          <p:spPr>
            <a:xfrm rot="2692">
              <a:off x="7098199" y="2460550"/>
              <a:ext cx="3830401" cy="1911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C9DAF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78" name="Google Shape;578;p35"/>
            <p:cNvSpPr txBox="1"/>
            <p:nvPr/>
          </p:nvSpPr>
          <p:spPr>
            <a:xfrm>
              <a:off x="7738713" y="2177725"/>
              <a:ext cx="23517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T1 sleeps</a:t>
              </a:r>
              <a:endParaRPr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79" name="Google Shape;579;p35"/>
          <p:cNvGrpSpPr/>
          <p:nvPr/>
        </p:nvGrpSpPr>
        <p:grpSpPr>
          <a:xfrm>
            <a:off x="10526150" y="1505075"/>
            <a:ext cx="1229700" cy="3249900"/>
            <a:chOff x="10526150" y="1505075"/>
            <a:chExt cx="1229700" cy="3249900"/>
          </a:xfrm>
        </p:grpSpPr>
        <p:sp>
          <p:nvSpPr>
            <p:cNvPr id="580" name="Google Shape;580;p35"/>
            <p:cNvSpPr/>
            <p:nvPr/>
          </p:nvSpPr>
          <p:spPr>
            <a:xfrm>
              <a:off x="11125200" y="2102975"/>
              <a:ext cx="165900" cy="26520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81" name="Google Shape;581;p35"/>
            <p:cNvSpPr txBox="1"/>
            <p:nvPr/>
          </p:nvSpPr>
          <p:spPr>
            <a:xfrm>
              <a:off x="10526150" y="1505075"/>
              <a:ext cx="1229700" cy="59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System Crashes</a:t>
              </a:r>
              <a:endParaRPr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82" name="Google Shape;582;p35"/>
          <p:cNvGrpSpPr/>
          <p:nvPr/>
        </p:nvGrpSpPr>
        <p:grpSpPr>
          <a:xfrm>
            <a:off x="2714150" y="4688250"/>
            <a:ext cx="3325500" cy="1035525"/>
            <a:chOff x="4120125" y="4489025"/>
            <a:chExt cx="3325500" cy="1035525"/>
          </a:xfrm>
        </p:grpSpPr>
        <p:sp>
          <p:nvSpPr>
            <p:cNvPr id="583" name="Google Shape;583;p35"/>
            <p:cNvSpPr/>
            <p:nvPr/>
          </p:nvSpPr>
          <p:spPr>
            <a:xfrm>
              <a:off x="4120125" y="4489025"/>
              <a:ext cx="3325500" cy="513000"/>
            </a:xfrm>
            <a:prstGeom prst="rect">
              <a:avLst/>
            </a:prstGeom>
            <a:solidFill>
              <a:srgbClr val="F6B26B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latin typeface="Century Gothic"/>
                  <a:ea typeface="Century Gothic"/>
                  <a:cs typeface="Century Gothic"/>
                  <a:sym typeface="Century Gothic"/>
                </a:rPr>
                <a:t>What we recover:</a:t>
              </a:r>
              <a:endParaRPr b="1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84" name="Google Shape;584;p35"/>
            <p:cNvSpPr/>
            <p:nvPr/>
          </p:nvSpPr>
          <p:spPr>
            <a:xfrm>
              <a:off x="4120125" y="5011550"/>
              <a:ext cx="1108500" cy="513000"/>
            </a:xfrm>
            <a:prstGeom prst="rect">
              <a:avLst/>
            </a:prstGeom>
            <a:solidFill>
              <a:srgbClr val="E0666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latin typeface="Century Gothic"/>
                  <a:ea typeface="Century Gothic"/>
                  <a:cs typeface="Century Gothic"/>
                  <a:sym typeface="Century Gothic"/>
                </a:rPr>
                <a:t>A=0</a:t>
              </a:r>
              <a:endParaRPr b="1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85" name="Google Shape;585;p35"/>
            <p:cNvSpPr/>
            <p:nvPr/>
          </p:nvSpPr>
          <p:spPr>
            <a:xfrm>
              <a:off x="5228625" y="5011550"/>
              <a:ext cx="1108500" cy="513000"/>
            </a:xfrm>
            <a:prstGeom prst="rect">
              <a:avLst/>
            </a:prstGeom>
            <a:solidFill>
              <a:srgbClr val="E0666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latin typeface="Century Gothic"/>
                  <a:ea typeface="Century Gothic"/>
                  <a:cs typeface="Century Gothic"/>
                  <a:sym typeface="Century Gothic"/>
                </a:rPr>
                <a:t>B</a:t>
              </a:r>
              <a:r>
                <a:rPr b="1" lang="en-US">
                  <a:latin typeface="Century Gothic"/>
                  <a:ea typeface="Century Gothic"/>
                  <a:cs typeface="Century Gothic"/>
                  <a:sym typeface="Century Gothic"/>
                </a:rPr>
                <a:t>=0</a:t>
              </a:r>
              <a:endParaRPr b="1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86" name="Google Shape;586;p35"/>
            <p:cNvSpPr/>
            <p:nvPr/>
          </p:nvSpPr>
          <p:spPr>
            <a:xfrm>
              <a:off x="6337125" y="5011550"/>
              <a:ext cx="1108500" cy="513000"/>
            </a:xfrm>
            <a:prstGeom prst="rect">
              <a:avLst/>
            </a:prstGeom>
            <a:solidFill>
              <a:srgbClr val="E0666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latin typeface="Century Gothic"/>
                  <a:ea typeface="Century Gothic"/>
                  <a:cs typeface="Century Gothic"/>
                  <a:sym typeface="Century Gothic"/>
                </a:rPr>
                <a:t>C</a:t>
              </a:r>
              <a:r>
                <a:rPr b="1" lang="en-US">
                  <a:latin typeface="Century Gothic"/>
                  <a:ea typeface="Century Gothic"/>
                  <a:cs typeface="Century Gothic"/>
                  <a:sym typeface="Century Gothic"/>
                </a:rPr>
                <a:t>=1</a:t>
              </a:r>
              <a:endParaRPr b="1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587" name="Google Shape;587;p35"/>
          <p:cNvSpPr/>
          <p:nvPr/>
        </p:nvSpPr>
        <p:spPr>
          <a:xfrm>
            <a:off x="486900" y="5358250"/>
            <a:ext cx="1897500" cy="932400"/>
          </a:xfrm>
          <a:prstGeom prst="wedgeRectCallout">
            <a:avLst>
              <a:gd fmla="val 71202" name="adj1"/>
              <a:gd fmla="val -34701" name="adj2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T1 did not complete so we do not recover its writes</a:t>
            </a:r>
            <a:endParaRPr b="1"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8" name="Google Shape;588;p35"/>
          <p:cNvSpPr/>
          <p:nvPr/>
        </p:nvSpPr>
        <p:spPr>
          <a:xfrm>
            <a:off x="10090425" y="3993300"/>
            <a:ext cx="891600" cy="5979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Commit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9" name="Google Shape;589;p35"/>
          <p:cNvSpPr/>
          <p:nvPr/>
        </p:nvSpPr>
        <p:spPr>
          <a:xfrm>
            <a:off x="6226075" y="4848250"/>
            <a:ext cx="5097000" cy="1580100"/>
          </a:xfrm>
          <a:prstGeom prst="wedgeRectCallout">
            <a:avLst>
              <a:gd fmla="val -54546" name="adj1"/>
              <a:gd fmla="val -27001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latin typeface="Century Gothic"/>
                <a:ea typeface="Century Gothic"/>
                <a:cs typeface="Century Gothic"/>
                <a:sym typeface="Century Gothic"/>
              </a:rPr>
              <a:t>Recovered state is inconsistent and violates opacity</a:t>
            </a:r>
            <a:endParaRPr b="1"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-US" sz="190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en-US" sz="1900">
                <a:latin typeface="Century Gothic"/>
                <a:ea typeface="Century Gothic"/>
                <a:cs typeface="Century Gothic"/>
                <a:sym typeface="Century Gothic"/>
              </a:rPr>
              <a:t>Conclusion: h/w txns must write to shared metadata in persistent setting</a:t>
            </a:r>
            <a:endParaRPr b="1"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0" name="Google Shape;590;p35"/>
          <p:cNvSpPr/>
          <p:nvPr/>
        </p:nvSpPr>
        <p:spPr>
          <a:xfrm>
            <a:off x="4537550" y="1426350"/>
            <a:ext cx="1336200" cy="489600"/>
          </a:xfrm>
          <a:prstGeom prst="wedgeRectCallout">
            <a:avLst>
              <a:gd fmla="val -72074" name="adj1"/>
              <a:gd fmla="val 67042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entury Gothic"/>
                <a:ea typeface="Century Gothic"/>
                <a:cs typeface="Century Gothic"/>
                <a:sym typeface="Century Gothic"/>
              </a:rPr>
              <a:t>No locking!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1" name="Google Shape;591;p35"/>
          <p:cNvSpPr/>
          <p:nvPr/>
        </p:nvSpPr>
        <p:spPr>
          <a:xfrm>
            <a:off x="7495975" y="1204949"/>
            <a:ext cx="2251500" cy="932400"/>
          </a:xfrm>
          <a:prstGeom prst="wedgeRectCallout">
            <a:avLst>
              <a:gd fmla="val -72074" name="adj1"/>
              <a:gd fmla="val 67042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entury Gothic"/>
                <a:ea typeface="Century Gothic"/>
                <a:cs typeface="Century Gothic"/>
                <a:sym typeface="Century Gothic"/>
              </a:rPr>
              <a:t>if only SOME of a txns' writes are persisted, they are ignored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2" name="Google Shape;592;p35"/>
          <p:cNvSpPr/>
          <p:nvPr/>
        </p:nvSpPr>
        <p:spPr>
          <a:xfrm>
            <a:off x="1786150" y="2881413"/>
            <a:ext cx="1336200" cy="489600"/>
          </a:xfrm>
          <a:prstGeom prst="wedgeRectCallout">
            <a:avLst>
              <a:gd fmla="val 63645" name="adj1"/>
              <a:gd fmla="val -14331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entury Gothic"/>
                <a:ea typeface="Century Gothic"/>
                <a:cs typeface="Century Gothic"/>
                <a:sym typeface="Century Gothic"/>
              </a:rPr>
              <a:t>Logs not shared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3" name="Google Shape;593;p35"/>
          <p:cNvSpPr/>
          <p:nvPr/>
        </p:nvSpPr>
        <p:spPr>
          <a:xfrm>
            <a:off x="3066500" y="5887750"/>
            <a:ext cx="2620800" cy="5130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Inconsistent</a:t>
            </a:r>
            <a:r>
              <a:rPr b="1" lang="en-US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cannot have C=1 when B=0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9" name="Google Shape;59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2968" y="2011680"/>
            <a:ext cx="5843016" cy="3895344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36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Performance versus State of the Art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(a,b)-tree with max 1 million keys, a=4, b=16. Uniform key access pattern.</a:t>
            </a:r>
            <a:endParaRPr sz="4300"/>
          </a:p>
        </p:txBody>
      </p:sp>
      <p:sp>
        <p:nvSpPr>
          <p:cNvPr id="601" name="Google Shape;601;p36"/>
          <p:cNvSpPr txBox="1"/>
          <p:nvPr>
            <p:ph idx="12" type="sldNum"/>
          </p:nvPr>
        </p:nvSpPr>
        <p:spPr>
          <a:xfrm>
            <a:off x="10981944" y="6035040"/>
            <a:ext cx="838200" cy="36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2" name="Google Shape;602;p36"/>
          <p:cNvSpPr/>
          <p:nvPr/>
        </p:nvSpPr>
        <p:spPr>
          <a:xfrm>
            <a:off x="9219976" y="2540775"/>
            <a:ext cx="2535600" cy="847500"/>
          </a:xfrm>
          <a:prstGeom prst="wedgeRectCallout">
            <a:avLst>
              <a:gd fmla="val -89418" name="adj1"/>
              <a:gd fmla="val 204820" name="adj2"/>
            </a:avLst>
          </a:prstGeom>
          <a:solidFill>
            <a:srgbClr val="FBF236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entury Gothic"/>
                <a:ea typeface="Century Gothic"/>
                <a:cs typeface="Century Gothic"/>
                <a:sym typeface="Century Gothic"/>
              </a:rPr>
              <a:t>Previous State of the art Persistent HyTM SPHT</a:t>
            </a:r>
            <a:endParaRPr/>
          </a:p>
        </p:txBody>
      </p:sp>
      <p:sp>
        <p:nvSpPr>
          <p:cNvPr id="603" name="Google Shape;603;p36"/>
          <p:cNvSpPr/>
          <p:nvPr/>
        </p:nvSpPr>
        <p:spPr>
          <a:xfrm>
            <a:off x="9219976" y="4650375"/>
            <a:ext cx="2535600" cy="847500"/>
          </a:xfrm>
          <a:prstGeom prst="wedgeRectCallout">
            <a:avLst>
              <a:gd fmla="val -93910" name="adj1"/>
              <a:gd fmla="val 20646" name="adj2"/>
            </a:avLst>
          </a:prstGeom>
          <a:solidFill>
            <a:srgbClr val="B0ACA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entury Gothic"/>
                <a:ea typeface="Century Gothic"/>
                <a:cs typeface="Century Gothic"/>
                <a:sym typeface="Century Gothic"/>
              </a:rPr>
              <a:t>State of the art PSTM: Trinity with concurrency via TL2</a:t>
            </a:r>
            <a:endParaRPr/>
          </a:p>
        </p:txBody>
      </p:sp>
      <p:sp>
        <p:nvSpPr>
          <p:cNvPr id="604" name="Google Shape;604;p36"/>
          <p:cNvSpPr/>
          <p:nvPr/>
        </p:nvSpPr>
        <p:spPr>
          <a:xfrm>
            <a:off x="436426" y="5553250"/>
            <a:ext cx="2535600" cy="847500"/>
          </a:xfrm>
          <a:prstGeom prst="wedgeRectCallout">
            <a:avLst>
              <a:gd fmla="val 91719" name="adj1"/>
              <a:gd fmla="val -69622" name="adj2"/>
            </a:avLst>
          </a:prstGeom>
          <a:solidFill>
            <a:srgbClr val="9E0B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entury Gothic"/>
                <a:ea typeface="Century Gothic"/>
                <a:cs typeface="Century Gothic"/>
                <a:sym typeface="Century Gothic"/>
              </a:rPr>
              <a:t>NV-HALT strong progressive</a:t>
            </a:r>
            <a:endParaRPr/>
          </a:p>
        </p:txBody>
      </p:sp>
      <p:sp>
        <p:nvSpPr>
          <p:cNvPr id="605" name="Google Shape;605;p36"/>
          <p:cNvSpPr/>
          <p:nvPr/>
        </p:nvSpPr>
        <p:spPr>
          <a:xfrm>
            <a:off x="436426" y="3618775"/>
            <a:ext cx="2535600" cy="847500"/>
          </a:xfrm>
          <a:prstGeom prst="wedgeRectCallout">
            <a:avLst>
              <a:gd fmla="val 99381" name="adj1"/>
              <a:gd fmla="val 87395" name="adj2"/>
            </a:avLst>
          </a:prstGeom>
          <a:solidFill>
            <a:srgbClr val="2D4BAD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entury Gothic"/>
                <a:ea typeface="Century Gothic"/>
                <a:cs typeface="Century Gothic"/>
                <a:sym typeface="Century Gothic"/>
              </a:rPr>
              <a:t>NV-HALT</a:t>
            </a:r>
            <a:br>
              <a:rPr b="1" lang="en-US" sz="180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en-US" sz="1800">
                <a:latin typeface="Century Gothic"/>
                <a:ea typeface="Century Gothic"/>
                <a:cs typeface="Century Gothic"/>
                <a:sym typeface="Century Gothic"/>
              </a:rPr>
              <a:t>(inline locks)</a:t>
            </a:r>
            <a:endParaRPr/>
          </a:p>
        </p:txBody>
      </p:sp>
      <p:sp>
        <p:nvSpPr>
          <p:cNvPr id="606" name="Google Shape;606;p36"/>
          <p:cNvSpPr/>
          <p:nvPr/>
        </p:nvSpPr>
        <p:spPr>
          <a:xfrm>
            <a:off x="433376" y="4595800"/>
            <a:ext cx="2535600" cy="847500"/>
          </a:xfrm>
          <a:prstGeom prst="wedgeRectCallout">
            <a:avLst>
              <a:gd fmla="val 95826" name="adj1"/>
              <a:gd fmla="val -16894" name="adj2"/>
            </a:avLst>
          </a:prstGeom>
          <a:solidFill>
            <a:srgbClr val="76428A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entury Gothic"/>
                <a:ea typeface="Century Gothic"/>
                <a:cs typeface="Century Gothic"/>
                <a:sym typeface="Century Gothic"/>
              </a:rPr>
              <a:t>NV-HALT</a:t>
            </a:r>
            <a:br>
              <a:rPr b="1" lang="en-US" sz="180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en-US" sz="1800">
                <a:latin typeface="Century Gothic"/>
                <a:ea typeface="Century Gothic"/>
                <a:cs typeface="Century Gothic"/>
                <a:sym typeface="Century Gothic"/>
              </a:rPr>
              <a:t>(lock table)</a:t>
            </a:r>
            <a:endParaRPr/>
          </a:p>
        </p:txBody>
      </p:sp>
      <p:sp>
        <p:nvSpPr>
          <p:cNvPr id="607" name="Google Shape;607;p36"/>
          <p:cNvSpPr/>
          <p:nvPr/>
        </p:nvSpPr>
        <p:spPr>
          <a:xfrm>
            <a:off x="3454058" y="1841165"/>
            <a:ext cx="5283900" cy="359100"/>
          </a:xfrm>
          <a:prstGeom prst="rect">
            <a:avLst/>
          </a:prstGeom>
          <a:solidFill>
            <a:srgbClr val="5790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90% Read-only (search), 5% insert, 5% delete</a:t>
            </a:r>
            <a:endParaRPr/>
          </a:p>
        </p:txBody>
      </p:sp>
      <p:sp>
        <p:nvSpPr>
          <p:cNvPr id="608" name="Google Shape;608;p36"/>
          <p:cNvSpPr txBox="1"/>
          <p:nvPr/>
        </p:nvSpPr>
        <p:spPr>
          <a:xfrm>
            <a:off x="5056867" y="5909778"/>
            <a:ext cx="2223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number of threads</a:t>
            </a:r>
            <a:endParaRPr/>
          </a:p>
        </p:txBody>
      </p:sp>
      <p:sp>
        <p:nvSpPr>
          <p:cNvPr id="609" name="Google Shape;609;p36"/>
          <p:cNvSpPr txBox="1"/>
          <p:nvPr/>
        </p:nvSpPr>
        <p:spPr>
          <a:xfrm rot="-5400000">
            <a:off x="2439771" y="2754700"/>
            <a:ext cx="1099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entury Gothic"/>
                <a:ea typeface="Century Gothic"/>
                <a:cs typeface="Century Gothic"/>
                <a:sym typeface="Century Gothic"/>
              </a:rPr>
              <a:t>ops/sec</a:t>
            </a:r>
            <a:endParaRPr/>
          </a:p>
        </p:txBody>
      </p:sp>
      <p:sp>
        <p:nvSpPr>
          <p:cNvPr id="610" name="Google Shape;610;p36"/>
          <p:cNvSpPr/>
          <p:nvPr/>
        </p:nvSpPr>
        <p:spPr>
          <a:xfrm>
            <a:off x="9230925" y="1740400"/>
            <a:ext cx="2513700" cy="73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SPHT does not free!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NV-HALT has non-trivial memory reclamation cost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37"/>
          <p:cNvSpPr txBox="1"/>
          <p:nvPr>
            <p:ph type="title"/>
          </p:nvPr>
        </p:nvSpPr>
        <p:spPr>
          <a:xfrm>
            <a:off x="376175" y="440475"/>
            <a:ext cx="10058400" cy="1193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Ablation Study </a:t>
            </a:r>
            <a:r>
              <a:rPr lang="en-US"/>
              <a:t>versus</a:t>
            </a:r>
            <a:r>
              <a:rPr lang="en-US"/>
              <a:t> Previous State of the Art Persistent HyTM</a:t>
            </a:r>
            <a:br>
              <a:rPr lang="en-US"/>
            </a:br>
            <a:r>
              <a:rPr lang="en-US" sz="1800">
                <a:solidFill>
                  <a:schemeClr val="dk1"/>
                </a:solidFill>
              </a:rPr>
              <a:t>(s</a:t>
            </a:r>
            <a:r>
              <a:rPr lang="en-US" sz="1800">
                <a:solidFill>
                  <a:schemeClr val="dk1"/>
                </a:solidFill>
              </a:rPr>
              <a:t>ame (a,b)-tree)</a:t>
            </a:r>
            <a:endParaRPr/>
          </a:p>
        </p:txBody>
      </p:sp>
      <p:sp>
        <p:nvSpPr>
          <p:cNvPr id="617" name="Google Shape;617;p37"/>
          <p:cNvSpPr txBox="1"/>
          <p:nvPr>
            <p:ph idx="12" type="sldNum"/>
          </p:nvPr>
        </p:nvSpPr>
        <p:spPr>
          <a:xfrm>
            <a:off x="10981944" y="6035040"/>
            <a:ext cx="838200" cy="36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18" name="Google Shape;61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9225" y="1405875"/>
            <a:ext cx="7685249" cy="512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37"/>
          <p:cNvSpPr/>
          <p:nvPr/>
        </p:nvSpPr>
        <p:spPr>
          <a:xfrm>
            <a:off x="3343375" y="3327225"/>
            <a:ext cx="1714500" cy="700200"/>
          </a:xfrm>
          <a:prstGeom prst="wedgeRectCallout">
            <a:avLst>
              <a:gd fmla="val 98196" name="adj1"/>
              <a:gd fmla="val 42948" name="adj2"/>
            </a:avLst>
          </a:prstGeom>
          <a:solidFill>
            <a:srgbClr val="2D4BAD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entury Gothic"/>
                <a:ea typeface="Century Gothic"/>
                <a:cs typeface="Century Gothic"/>
                <a:sym typeface="Century Gothic"/>
              </a:rPr>
              <a:t>NV-HALT </a:t>
            </a:r>
            <a:endParaRPr b="1"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entury Gothic"/>
                <a:ea typeface="Century Gothic"/>
                <a:cs typeface="Century Gothic"/>
                <a:sym typeface="Century Gothic"/>
              </a:rPr>
              <a:t>(inline locks)</a:t>
            </a:r>
            <a:endParaRPr/>
          </a:p>
        </p:txBody>
      </p:sp>
      <p:sp>
        <p:nvSpPr>
          <p:cNvPr id="620" name="Google Shape;620;p37"/>
          <p:cNvSpPr/>
          <p:nvPr/>
        </p:nvSpPr>
        <p:spPr>
          <a:xfrm>
            <a:off x="3363350" y="2384400"/>
            <a:ext cx="2379000" cy="847500"/>
          </a:xfrm>
          <a:prstGeom prst="wedgeRectCallout">
            <a:avLst>
              <a:gd fmla="val 60752" name="adj1"/>
              <a:gd fmla="val 133153" name="adj2"/>
            </a:avLst>
          </a:prstGeom>
          <a:solidFill>
            <a:schemeClr val="lt1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r>
              <a:rPr b="1" lang="en-US" sz="1800">
                <a:latin typeface="Century Gothic"/>
                <a:ea typeface="Century Gothic"/>
                <a:cs typeface="Century Gothic"/>
                <a:sym typeface="Century Gothic"/>
              </a:rPr>
              <a:t>lushes and fences become no-ops</a:t>
            </a:r>
            <a:endParaRPr/>
          </a:p>
        </p:txBody>
      </p:sp>
      <p:sp>
        <p:nvSpPr>
          <p:cNvPr id="621" name="Google Shape;621;p37"/>
          <p:cNvSpPr/>
          <p:nvPr/>
        </p:nvSpPr>
        <p:spPr>
          <a:xfrm>
            <a:off x="4606975" y="1447400"/>
            <a:ext cx="2052600" cy="847500"/>
          </a:xfrm>
          <a:prstGeom prst="wedgeRectCallout">
            <a:avLst>
              <a:gd fmla="val 21310" name="adj1"/>
              <a:gd fmla="val 242490" name="adj2"/>
            </a:avLst>
          </a:prstGeom>
          <a:solidFill>
            <a:schemeClr val="lt1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entury Gothic"/>
                <a:ea typeface="Century Gothic"/>
                <a:cs typeface="Century Gothic"/>
                <a:sym typeface="Century Gothic"/>
              </a:rPr>
              <a:t>data in DRAM (instead of NVM)</a:t>
            </a:r>
            <a:endParaRPr/>
          </a:p>
        </p:txBody>
      </p:sp>
      <p:sp>
        <p:nvSpPr>
          <p:cNvPr id="622" name="Google Shape;622;p37"/>
          <p:cNvSpPr/>
          <p:nvPr/>
        </p:nvSpPr>
        <p:spPr>
          <a:xfrm>
            <a:off x="6778850" y="1447400"/>
            <a:ext cx="2379000" cy="624300"/>
          </a:xfrm>
          <a:prstGeom prst="wedgeRectCallout">
            <a:avLst>
              <a:gd fmla="val -74978" name="adj1"/>
              <a:gd fmla="val 355358" name="adj2"/>
            </a:avLst>
          </a:prstGeom>
          <a:solidFill>
            <a:schemeClr val="lt1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entury Gothic"/>
                <a:ea typeface="Century Gothic"/>
                <a:cs typeface="Century Gothic"/>
                <a:sym typeface="Century Gothic"/>
              </a:rPr>
              <a:t>no sync for persisting h/w txns</a:t>
            </a:r>
            <a:endParaRPr/>
          </a:p>
        </p:txBody>
      </p:sp>
      <p:sp>
        <p:nvSpPr>
          <p:cNvPr id="623" name="Google Shape;623;p37"/>
          <p:cNvSpPr/>
          <p:nvPr/>
        </p:nvSpPr>
        <p:spPr>
          <a:xfrm>
            <a:off x="9157851" y="2719150"/>
            <a:ext cx="2535600" cy="847500"/>
          </a:xfrm>
          <a:prstGeom prst="wedgeRectCallout">
            <a:avLst>
              <a:gd fmla="val -38970" name="adj1"/>
              <a:gd fmla="val 109546" name="adj2"/>
            </a:avLst>
          </a:prstGeom>
          <a:solidFill>
            <a:srgbClr val="FBF236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entury Gothic"/>
                <a:ea typeface="Century Gothic"/>
                <a:cs typeface="Century Gothic"/>
                <a:sym typeface="Century Gothic"/>
              </a:rPr>
              <a:t>SPHT</a:t>
            </a:r>
            <a:br>
              <a:rPr b="1" lang="en-US" sz="180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en-US" sz="1800">
                <a:latin typeface="Century Gothic"/>
                <a:ea typeface="Century Gothic"/>
                <a:cs typeface="Century Gothic"/>
                <a:sym typeface="Century Gothic"/>
              </a:rPr>
              <a:t>(same breakdown)</a:t>
            </a:r>
            <a:endParaRPr/>
          </a:p>
        </p:txBody>
      </p:sp>
      <p:sp>
        <p:nvSpPr>
          <p:cNvPr id="624" name="Google Shape;624;p37"/>
          <p:cNvSpPr/>
          <p:nvPr/>
        </p:nvSpPr>
        <p:spPr>
          <a:xfrm>
            <a:off x="4784258" y="998803"/>
            <a:ext cx="5283900" cy="359100"/>
          </a:xfrm>
          <a:prstGeom prst="rect">
            <a:avLst/>
          </a:prstGeom>
          <a:solidFill>
            <a:srgbClr val="5790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90% Read-only (search), 5% insert, 5% delete</a:t>
            </a:r>
            <a:endParaRPr/>
          </a:p>
        </p:txBody>
      </p:sp>
      <p:sp>
        <p:nvSpPr>
          <p:cNvPr id="625" name="Google Shape;625;p37"/>
          <p:cNvSpPr txBox="1"/>
          <p:nvPr/>
        </p:nvSpPr>
        <p:spPr>
          <a:xfrm>
            <a:off x="5056867" y="6188653"/>
            <a:ext cx="2223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number of threads</a:t>
            </a:r>
            <a:endParaRPr/>
          </a:p>
        </p:txBody>
      </p:sp>
      <p:sp>
        <p:nvSpPr>
          <p:cNvPr id="626" name="Google Shape;626;p37"/>
          <p:cNvSpPr txBox="1"/>
          <p:nvPr/>
        </p:nvSpPr>
        <p:spPr>
          <a:xfrm rot="-5400000">
            <a:off x="1826046" y="3782975"/>
            <a:ext cx="1099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entury Gothic"/>
                <a:ea typeface="Century Gothic"/>
                <a:cs typeface="Century Gothic"/>
                <a:sym typeface="Century Gothic"/>
              </a:rPr>
              <a:t>ops/sec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38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Energy consumption of CPU package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via perf 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Same (a,b)-tree </a:t>
            </a:r>
            <a:endParaRPr/>
          </a:p>
        </p:txBody>
      </p:sp>
      <p:sp>
        <p:nvSpPr>
          <p:cNvPr id="633" name="Google Shape;633;p38"/>
          <p:cNvSpPr txBox="1"/>
          <p:nvPr>
            <p:ph idx="12" type="sldNum"/>
          </p:nvPr>
        </p:nvSpPr>
        <p:spPr>
          <a:xfrm>
            <a:off x="10981944" y="6035040"/>
            <a:ext cx="838200" cy="36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34" name="Google Shape;63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6925" y="2103125"/>
            <a:ext cx="5774400" cy="3849600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38"/>
          <p:cNvSpPr txBox="1"/>
          <p:nvPr/>
        </p:nvSpPr>
        <p:spPr>
          <a:xfrm>
            <a:off x="4984192" y="5877853"/>
            <a:ext cx="2223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number of threads</a:t>
            </a:r>
            <a:endParaRPr/>
          </a:p>
        </p:txBody>
      </p:sp>
      <p:sp>
        <p:nvSpPr>
          <p:cNvPr id="636" name="Google Shape;636;p38"/>
          <p:cNvSpPr txBox="1"/>
          <p:nvPr/>
        </p:nvSpPr>
        <p:spPr>
          <a:xfrm>
            <a:off x="810542" y="2259403"/>
            <a:ext cx="2223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entury Gothic"/>
                <a:ea typeface="Century Gothic"/>
                <a:cs typeface="Century Gothic"/>
                <a:sym typeface="Century Gothic"/>
              </a:rPr>
              <a:t>y-axis: average joules per commit</a:t>
            </a:r>
            <a:endParaRPr/>
          </a:p>
        </p:txBody>
      </p:sp>
      <p:sp>
        <p:nvSpPr>
          <p:cNvPr id="637" name="Google Shape;637;p38"/>
          <p:cNvSpPr/>
          <p:nvPr/>
        </p:nvSpPr>
        <p:spPr>
          <a:xfrm>
            <a:off x="436426" y="5553250"/>
            <a:ext cx="2535600" cy="847500"/>
          </a:xfrm>
          <a:prstGeom prst="wedgeRectCallout">
            <a:avLst>
              <a:gd fmla="val 84774" name="adj1"/>
              <a:gd fmla="val -54953" name="adj2"/>
            </a:avLst>
          </a:prstGeom>
          <a:solidFill>
            <a:schemeClr val="lt1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flushes and fences become no-ops</a:t>
            </a:r>
            <a:endParaRPr b="1"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8" name="Google Shape;638;p38"/>
          <p:cNvSpPr/>
          <p:nvPr/>
        </p:nvSpPr>
        <p:spPr>
          <a:xfrm>
            <a:off x="3325400" y="1841175"/>
            <a:ext cx="5412600" cy="359100"/>
          </a:xfrm>
          <a:prstGeom prst="rect">
            <a:avLst/>
          </a:prstGeom>
          <a:solidFill>
            <a:srgbClr val="5790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50% Read-only (search), 25% insert, 25% delete</a:t>
            </a:r>
            <a:endParaRPr/>
          </a:p>
        </p:txBody>
      </p:sp>
      <p:sp>
        <p:nvSpPr>
          <p:cNvPr id="639" name="Google Shape;639;p38"/>
          <p:cNvSpPr/>
          <p:nvPr/>
        </p:nvSpPr>
        <p:spPr>
          <a:xfrm>
            <a:off x="436426" y="4582750"/>
            <a:ext cx="2535600" cy="847500"/>
          </a:xfrm>
          <a:prstGeom prst="wedgeRectCallout">
            <a:avLst>
              <a:gd fmla="val 81096" name="adj1"/>
              <a:gd fmla="val 9442" name="adj2"/>
            </a:avLst>
          </a:prstGeom>
          <a:solidFill>
            <a:srgbClr val="2D4BAD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entury Gothic"/>
                <a:ea typeface="Century Gothic"/>
                <a:cs typeface="Century Gothic"/>
                <a:sym typeface="Century Gothic"/>
              </a:rPr>
              <a:t>NV-HALT</a:t>
            </a:r>
            <a:br>
              <a:rPr b="1" lang="en-US" sz="180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en-US" sz="1800">
                <a:latin typeface="Century Gothic"/>
                <a:ea typeface="Century Gothic"/>
                <a:cs typeface="Century Gothic"/>
                <a:sym typeface="Century Gothic"/>
              </a:rPr>
              <a:t>(inline locks)</a:t>
            </a:r>
            <a:endParaRPr/>
          </a:p>
        </p:txBody>
      </p:sp>
      <p:sp>
        <p:nvSpPr>
          <p:cNvPr id="640" name="Google Shape;640;p38"/>
          <p:cNvSpPr/>
          <p:nvPr/>
        </p:nvSpPr>
        <p:spPr>
          <a:xfrm>
            <a:off x="436425" y="3962825"/>
            <a:ext cx="2535600" cy="496800"/>
          </a:xfrm>
          <a:prstGeom prst="wedgeRectCallout">
            <a:avLst>
              <a:gd fmla="val 88859" name="adj1"/>
              <a:gd fmla="val 34723" name="adj2"/>
            </a:avLst>
          </a:prstGeom>
          <a:solidFill>
            <a:srgbClr val="B0ACA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entury Gothic"/>
                <a:ea typeface="Century Gothic"/>
                <a:cs typeface="Century Gothic"/>
                <a:sym typeface="Century Gothic"/>
              </a:rPr>
              <a:t>Trinity</a:t>
            </a:r>
            <a:endParaRPr/>
          </a:p>
        </p:txBody>
      </p:sp>
      <p:sp>
        <p:nvSpPr>
          <p:cNvPr id="641" name="Google Shape;641;p38"/>
          <p:cNvSpPr/>
          <p:nvPr/>
        </p:nvSpPr>
        <p:spPr>
          <a:xfrm>
            <a:off x="436425" y="3342900"/>
            <a:ext cx="2535600" cy="496800"/>
          </a:xfrm>
          <a:prstGeom prst="wedgeRectCallout">
            <a:avLst>
              <a:gd fmla="val 96213" name="adj1"/>
              <a:gd fmla="val -11816" name="adj2"/>
            </a:avLst>
          </a:prstGeom>
          <a:solidFill>
            <a:srgbClr val="FBF236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entury Gothic"/>
                <a:ea typeface="Century Gothic"/>
                <a:cs typeface="Century Gothic"/>
                <a:sym typeface="Century Gothic"/>
              </a:rPr>
              <a:t>SPHT</a:t>
            </a:r>
            <a:endParaRPr/>
          </a:p>
        </p:txBody>
      </p:sp>
      <p:sp>
        <p:nvSpPr>
          <p:cNvPr id="642" name="Google Shape;642;p38"/>
          <p:cNvSpPr/>
          <p:nvPr/>
        </p:nvSpPr>
        <p:spPr>
          <a:xfrm>
            <a:off x="9083575" y="2766000"/>
            <a:ext cx="2653800" cy="3370800"/>
          </a:xfrm>
          <a:prstGeom prst="wedgeRectCallout">
            <a:avLst>
              <a:gd fmla="val -71015" name="adj1"/>
              <a:gd fmla="val 35437" name="adj2"/>
            </a:avLst>
          </a:prstGeom>
          <a:solidFill>
            <a:schemeClr val="lt1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●"/>
            </a:pPr>
            <a:r>
              <a:rPr b="1" lang="en-US" sz="1800">
                <a:latin typeface="Century Gothic"/>
                <a:ea typeface="Century Gothic"/>
                <a:cs typeface="Century Gothic"/>
                <a:sym typeface="Century Gothic"/>
              </a:rPr>
              <a:t>Measurement is always entire CPU</a:t>
            </a:r>
            <a:endParaRPr b="1"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●"/>
            </a:pPr>
            <a:r>
              <a:rPr b="1" lang="en-US" sz="1800">
                <a:latin typeface="Century Gothic"/>
                <a:ea typeface="Century Gothic"/>
                <a:cs typeface="Century Gothic"/>
                <a:sym typeface="Century Gothic"/>
              </a:rPr>
              <a:t>Mostly interested in max thread count case</a:t>
            </a:r>
            <a:endParaRPr b="1"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●"/>
            </a:pPr>
            <a:r>
              <a:rPr b="1" lang="en-US" sz="1800">
                <a:latin typeface="Century Gothic"/>
                <a:ea typeface="Century Gothic"/>
                <a:cs typeface="Century Gothic"/>
                <a:sym typeface="Century Gothic"/>
              </a:rPr>
              <a:t>NV-HALT consumes significantly less energy per commit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39"/>
          <p:cNvSpPr txBox="1"/>
          <p:nvPr>
            <p:ph type="title"/>
          </p:nvPr>
        </p:nvSpPr>
        <p:spPr>
          <a:xfrm>
            <a:off x="1066800" y="642594"/>
            <a:ext cx="10058400" cy="8690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648" name="Google Shape;648;p39"/>
          <p:cNvSpPr txBox="1"/>
          <p:nvPr>
            <p:ph idx="1" type="body"/>
          </p:nvPr>
        </p:nvSpPr>
        <p:spPr>
          <a:xfrm>
            <a:off x="1066800" y="1659656"/>
            <a:ext cx="10058400" cy="21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182880" lvl="0" marL="18288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◦"/>
            </a:pPr>
            <a:r>
              <a:rPr lang="en-US" sz="2000"/>
              <a:t>Introduced NV-HALT</a:t>
            </a:r>
            <a:endParaRPr sz="2000"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649" name="Google Shape;649;p39"/>
          <p:cNvSpPr txBox="1"/>
          <p:nvPr>
            <p:ph idx="12" type="sldNum"/>
          </p:nvPr>
        </p:nvSpPr>
        <p:spPr>
          <a:xfrm>
            <a:off x="10981944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0" name="Google Shape;650;p39"/>
          <p:cNvSpPr/>
          <p:nvPr/>
        </p:nvSpPr>
        <p:spPr>
          <a:xfrm>
            <a:off x="1405375" y="2134051"/>
            <a:ext cx="8679600" cy="1605600"/>
          </a:xfrm>
          <a:prstGeom prst="rect">
            <a:avLst/>
          </a:prstGeom>
          <a:gradFill>
            <a:gsLst>
              <a:gs pos="0">
                <a:srgbClr val="000000"/>
              </a:gs>
              <a:gs pos="50000">
                <a:srgbClr val="000000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Practical Persistent HyTM with:</a:t>
            </a:r>
            <a:endParaRPr sz="1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Char char="●"/>
            </a:pPr>
            <a:r>
              <a:rPr lang="en-US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non-trivial software fallback path</a:t>
            </a:r>
            <a:endParaRPr sz="1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Char char="●"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concurrency between hardware and software transactions 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Char char="●"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both weak and strong progressive implementations</a:t>
            </a:r>
            <a:endParaRPr sz="1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1" name="Google Shape;651;p39"/>
          <p:cNvSpPr txBox="1"/>
          <p:nvPr/>
        </p:nvSpPr>
        <p:spPr>
          <a:xfrm>
            <a:off x="839125" y="4288850"/>
            <a:ext cx="4455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2" name="Google Shape;652;p39"/>
          <p:cNvSpPr txBox="1"/>
          <p:nvPr>
            <p:ph idx="1" type="body"/>
          </p:nvPr>
        </p:nvSpPr>
        <p:spPr>
          <a:xfrm>
            <a:off x="1066800" y="3812156"/>
            <a:ext cx="10058400" cy="23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spcBef>
                <a:spcPts val="0"/>
              </a:spcBef>
              <a:spcAft>
                <a:spcPts val="0"/>
              </a:spcAft>
              <a:buSzPts val="2400"/>
              <a:buChar char="◦"/>
            </a:pPr>
            <a:r>
              <a:rPr lang="en-US" sz="2000"/>
              <a:t>Significant performance improvement over existing state of the art PSTM and previous state of the art persistent HyTM</a:t>
            </a:r>
            <a:endParaRPr sz="2000"/>
          </a:p>
          <a:p>
            <a:pPr indent="-157480" lvl="0" marL="182880" rtl="0" algn="l">
              <a:spcBef>
                <a:spcPts val="0"/>
              </a:spcBef>
              <a:spcAft>
                <a:spcPts val="0"/>
              </a:spcAft>
              <a:buSzPts val="2000"/>
              <a:buChar char="◦"/>
            </a:pPr>
            <a:r>
              <a:rPr lang="en-US" sz="2000"/>
              <a:t>Many more details in the paper</a:t>
            </a:r>
            <a:endParaRPr sz="2000"/>
          </a:p>
          <a:p>
            <a:pPr indent="-195580" lvl="1" marL="457200" rtl="0" algn="l">
              <a:spcBef>
                <a:spcPts val="0"/>
              </a:spcBef>
              <a:spcAft>
                <a:spcPts val="0"/>
              </a:spcAft>
              <a:buSzPts val="2000"/>
              <a:buChar char="◦"/>
            </a:pPr>
            <a:r>
              <a:rPr lang="en-US" sz="2000"/>
              <a:t>Additional experiments → other workloads, STAMP benchmark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gccoccim@uwaterloo.ca</a:t>
            </a:r>
            <a:endParaRPr b="1" sz="2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40"/>
          <p:cNvSpPr txBox="1"/>
          <p:nvPr>
            <p:ph idx="12" type="sldNum"/>
          </p:nvPr>
        </p:nvSpPr>
        <p:spPr>
          <a:xfrm>
            <a:off x="10981944" y="6035040"/>
            <a:ext cx="838200" cy="36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41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Bonus slides</a:t>
            </a:r>
            <a:endParaRPr/>
          </a:p>
        </p:txBody>
      </p:sp>
      <p:sp>
        <p:nvSpPr>
          <p:cNvPr id="665" name="Google Shape;665;p41"/>
          <p:cNvSpPr txBox="1"/>
          <p:nvPr>
            <p:ph idx="12" type="sldNum"/>
          </p:nvPr>
        </p:nvSpPr>
        <p:spPr>
          <a:xfrm>
            <a:off x="10981944" y="6035040"/>
            <a:ext cx="838200" cy="36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</a:pPr>
            <a:r>
              <a:rPr lang="en-US"/>
              <a:t>Setting</a:t>
            </a:r>
            <a:endParaRPr/>
          </a:p>
        </p:txBody>
      </p:sp>
      <p:pic>
        <p:nvPicPr>
          <p:cNvPr descr="Persistent memory in VMware vSphere 6.7 | StarWind Blog" id="144" name="Google Shape;14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64971" y="1392518"/>
            <a:ext cx="6319679" cy="461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5"/>
          <p:cNvSpPr/>
          <p:nvPr/>
        </p:nvSpPr>
        <p:spPr>
          <a:xfrm>
            <a:off x="8496300" y="1392518"/>
            <a:ext cx="930729" cy="2744053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15"/>
          <p:cNvSpPr txBox="1"/>
          <p:nvPr/>
        </p:nvSpPr>
        <p:spPr>
          <a:xfrm>
            <a:off x="9463781" y="2579878"/>
            <a:ext cx="10254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Volatile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7" name="Google Shape;147;p15"/>
          <p:cNvSpPr/>
          <p:nvPr/>
        </p:nvSpPr>
        <p:spPr>
          <a:xfrm flipH="1">
            <a:off x="1975758" y="3950519"/>
            <a:ext cx="702128" cy="20521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Google Shape;148;p15"/>
          <p:cNvSpPr txBox="1"/>
          <p:nvPr/>
        </p:nvSpPr>
        <p:spPr>
          <a:xfrm>
            <a:off x="621575" y="4791900"/>
            <a:ext cx="126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Persistent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9" name="Google Shape;149;p15"/>
          <p:cNvSpPr/>
          <p:nvPr/>
        </p:nvSpPr>
        <p:spPr>
          <a:xfrm>
            <a:off x="2858097" y="3955307"/>
            <a:ext cx="1196859" cy="377322"/>
          </a:xfrm>
          <a:prstGeom prst="rect">
            <a:avLst/>
          </a:prstGeom>
          <a:solidFill>
            <a:srgbClr val="6DB3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NVRAM</a:t>
            </a:r>
            <a:endParaRPr/>
          </a:p>
        </p:txBody>
      </p:sp>
      <p:sp>
        <p:nvSpPr>
          <p:cNvPr id="150" name="Google Shape;150;p15"/>
          <p:cNvSpPr txBox="1"/>
          <p:nvPr/>
        </p:nvSpPr>
        <p:spPr>
          <a:xfrm>
            <a:off x="9084649" y="3031900"/>
            <a:ext cx="26526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Caveat: processors with eADR have effectively persistent cache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15"/>
          <p:cNvSpPr txBox="1"/>
          <p:nvPr>
            <p:ph idx="12" type="sldNum"/>
          </p:nvPr>
        </p:nvSpPr>
        <p:spPr>
          <a:xfrm>
            <a:off x="10981944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2" name="Google Shape;152;p15"/>
          <p:cNvSpPr/>
          <p:nvPr/>
        </p:nvSpPr>
        <p:spPr>
          <a:xfrm>
            <a:off x="7019500" y="1502125"/>
            <a:ext cx="1853100" cy="1077900"/>
          </a:xfrm>
          <a:prstGeom prst="wedgeRectCallout">
            <a:avLst>
              <a:gd fmla="val -45298" name="adj1"/>
              <a:gd fmla="val 70136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entury Gothic"/>
                <a:ea typeface="Century Gothic"/>
                <a:cs typeface="Century Gothic"/>
                <a:sym typeface="Century Gothic"/>
              </a:rPr>
              <a:t>To ensure data is persisted we need to flush and fence to write back to NVM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42"/>
          <p:cNvSpPr txBox="1"/>
          <p:nvPr>
            <p:ph type="title"/>
          </p:nvPr>
        </p:nvSpPr>
        <p:spPr>
          <a:xfrm>
            <a:off x="1066800" y="477143"/>
            <a:ext cx="10058400" cy="741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</a:pPr>
            <a:r>
              <a:rPr lang="en-US"/>
              <a:t>Concurrency is hard</a:t>
            </a:r>
            <a:endParaRPr/>
          </a:p>
        </p:txBody>
      </p:sp>
      <p:sp>
        <p:nvSpPr>
          <p:cNvPr id="672" name="Google Shape;672;p42"/>
          <p:cNvSpPr txBox="1"/>
          <p:nvPr>
            <p:ph idx="1" type="body"/>
          </p:nvPr>
        </p:nvSpPr>
        <p:spPr>
          <a:xfrm>
            <a:off x="1066799" y="1384230"/>
            <a:ext cx="10426349" cy="4743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Handcrafted data structures are complex – not always appropriate</a:t>
            </a:r>
            <a:endParaRPr/>
          </a:p>
          <a:p>
            <a:pPr indent="-182880" lvl="0" marL="182880" rtl="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Simple solutions tend to be slow</a:t>
            </a:r>
            <a:endParaRPr/>
          </a:p>
          <a:p>
            <a:pPr indent="-182880" lvl="0" marL="182880" rtl="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Example: simple kv-store</a:t>
            </a:r>
            <a:endParaRPr/>
          </a:p>
          <a:p>
            <a:pPr indent="-182880" lvl="1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Binary search tree</a:t>
            </a:r>
            <a:endParaRPr/>
          </a:p>
          <a:p>
            <a:pPr indent="-182880" lvl="1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Thread safety via </a:t>
            </a:r>
            <a:r>
              <a:rPr b="1" lang="en-US" sz="2400"/>
              <a:t>global lock</a:t>
            </a:r>
            <a:endParaRPr/>
          </a:p>
          <a:p>
            <a:pPr indent="-182880" lvl="1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Simple experiment:</a:t>
            </a:r>
            <a:br>
              <a:rPr lang="en-US" sz="2400"/>
            </a:br>
            <a:r>
              <a:rPr lang="en-US" sz="2400"/>
              <a:t>n threads perform searches</a:t>
            </a:r>
            <a:br>
              <a:rPr lang="en-US" sz="2400"/>
            </a:br>
            <a:r>
              <a:rPr lang="en-US" sz="2400"/>
              <a:t>for k seconds</a:t>
            </a:r>
            <a:endParaRPr sz="2600"/>
          </a:p>
          <a:p>
            <a:pPr indent="-182880" lvl="0" marL="182880" rtl="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600"/>
              <a:buChar char="◦"/>
            </a:pPr>
            <a:r>
              <a:rPr b="1" lang="en-US" sz="2600"/>
              <a:t>Better alternative to</a:t>
            </a:r>
            <a:br>
              <a:rPr b="1" lang="en-US" sz="2600"/>
            </a:br>
            <a:r>
              <a:rPr b="1" lang="en-US" sz="2600"/>
              <a:t>global lock with similar effort?</a:t>
            </a:r>
            <a:endParaRPr/>
          </a:p>
        </p:txBody>
      </p:sp>
      <p:pic>
        <p:nvPicPr>
          <p:cNvPr id="673" name="Google Shape;673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61424" y="2076032"/>
            <a:ext cx="5092604" cy="3360161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674" name="Google Shape;674;p42"/>
          <p:cNvSpPr txBox="1"/>
          <p:nvPr>
            <p:ph idx="12" type="sldNum"/>
          </p:nvPr>
        </p:nvSpPr>
        <p:spPr>
          <a:xfrm>
            <a:off x="10981944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43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NV-HALT: Software Path</a:t>
            </a:r>
            <a:endParaRPr/>
          </a:p>
        </p:txBody>
      </p:sp>
      <p:sp>
        <p:nvSpPr>
          <p:cNvPr id="681" name="Google Shape;681;p43"/>
          <p:cNvSpPr txBox="1"/>
          <p:nvPr>
            <p:ph idx="1" type="body"/>
          </p:nvPr>
        </p:nvSpPr>
        <p:spPr>
          <a:xfrm>
            <a:off x="1066800" y="2103120"/>
            <a:ext cx="10058400" cy="384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74650" lvl="0" marL="457200" rtl="0" algn="l">
              <a:spcBef>
                <a:spcPts val="900"/>
              </a:spcBef>
              <a:spcAft>
                <a:spcPts val="0"/>
              </a:spcAft>
              <a:buSzPts val="2300"/>
              <a:buChar char="◦"/>
            </a:pPr>
            <a:r>
              <a:rPr lang="en-US" sz="2300"/>
              <a:t>Addresses protected by versioned locks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◦"/>
            </a:pPr>
            <a:r>
              <a:rPr lang="en-US" sz="2300"/>
              <a:t>Strong progressive implementation uses g</a:t>
            </a:r>
            <a:r>
              <a:rPr lang="en-US" sz="2300"/>
              <a:t>lobal clock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◦"/>
            </a:pPr>
            <a:r>
              <a:rPr lang="en-US" sz="2300"/>
              <a:t>Loads validate lock version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◦"/>
            </a:pPr>
            <a:r>
              <a:rPr lang="en-US" sz="2300"/>
              <a:t>Stores buffered until commit time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◦"/>
            </a:pPr>
            <a:r>
              <a:rPr lang="en-US" sz="2300"/>
              <a:t>Commit time:</a:t>
            </a:r>
            <a:endParaRPr sz="23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◦"/>
            </a:pPr>
            <a:r>
              <a:rPr lang="en-US" sz="2300"/>
              <a:t>lock write set</a:t>
            </a:r>
            <a:endParaRPr sz="23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◦"/>
            </a:pPr>
            <a:r>
              <a:rPr lang="en-US" sz="2300"/>
              <a:t>Strong progressive: CAS to increment global clock</a:t>
            </a:r>
            <a:endParaRPr sz="2300"/>
          </a:p>
          <a:p>
            <a:pPr indent="-374650" lvl="2" marL="1371600" rtl="0" algn="l">
              <a:spcBef>
                <a:spcPts val="0"/>
              </a:spcBef>
              <a:spcAft>
                <a:spcPts val="0"/>
              </a:spcAft>
              <a:buSzPts val="2300"/>
              <a:buChar char="◦"/>
            </a:pPr>
            <a:r>
              <a:rPr lang="en-US" sz="2300"/>
              <a:t>If failed then validate read set normally</a:t>
            </a:r>
            <a:endParaRPr sz="2300"/>
          </a:p>
          <a:p>
            <a:pPr indent="-374650" lvl="2" marL="1371600" rtl="0" algn="l">
              <a:spcBef>
                <a:spcPts val="0"/>
              </a:spcBef>
              <a:spcAft>
                <a:spcPts val="0"/>
              </a:spcAft>
              <a:buSzPts val="2300"/>
              <a:buChar char="◦"/>
            </a:pPr>
            <a:r>
              <a:rPr lang="en-US" sz="2300"/>
              <a:t>If success then validate to check for concurrent hardware transactions</a:t>
            </a:r>
            <a:endParaRPr sz="23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◦"/>
            </a:pPr>
            <a:r>
              <a:rPr lang="en-US" sz="2300"/>
              <a:t>Weak progressive: validate read set normally</a:t>
            </a:r>
            <a:endParaRPr sz="23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◦"/>
            </a:pPr>
            <a:r>
              <a:rPr lang="en-US" sz="2300"/>
              <a:t>perform writes + persist</a:t>
            </a:r>
            <a:endParaRPr sz="2300"/>
          </a:p>
        </p:txBody>
      </p:sp>
      <p:sp>
        <p:nvSpPr>
          <p:cNvPr id="682" name="Google Shape;682;p43"/>
          <p:cNvSpPr txBox="1"/>
          <p:nvPr>
            <p:ph idx="12" type="sldNum"/>
          </p:nvPr>
        </p:nvSpPr>
        <p:spPr>
          <a:xfrm>
            <a:off x="10981944" y="6035040"/>
            <a:ext cx="838200" cy="36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44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NV-HALT: Hardware Path</a:t>
            </a:r>
            <a:endParaRPr/>
          </a:p>
        </p:txBody>
      </p:sp>
      <p:sp>
        <p:nvSpPr>
          <p:cNvPr id="689" name="Google Shape;689;p44"/>
          <p:cNvSpPr txBox="1"/>
          <p:nvPr>
            <p:ph idx="1" type="body"/>
          </p:nvPr>
        </p:nvSpPr>
        <p:spPr>
          <a:xfrm>
            <a:off x="1066800" y="2103120"/>
            <a:ext cx="10058400" cy="384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93700" lvl="0" marL="457200" rtl="0" algn="l">
              <a:spcBef>
                <a:spcPts val="900"/>
              </a:spcBef>
              <a:spcAft>
                <a:spcPts val="0"/>
              </a:spcAft>
              <a:buSzPts val="2600"/>
              <a:buChar char="◦"/>
            </a:pPr>
            <a:r>
              <a:rPr lang="en-US" sz="2300"/>
              <a:t>Stores:</a:t>
            </a:r>
            <a:endParaRPr sz="23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◦"/>
            </a:pPr>
            <a:r>
              <a:rPr b="1" lang="en-US" sz="2300"/>
              <a:t>acquire lock</a:t>
            </a:r>
            <a:endParaRPr b="1" sz="2300"/>
          </a:p>
          <a:p>
            <a:pPr indent="-374650" lvl="2" marL="1371600" rtl="0" algn="l">
              <a:spcBef>
                <a:spcPts val="0"/>
              </a:spcBef>
              <a:spcAft>
                <a:spcPts val="0"/>
              </a:spcAft>
              <a:buSzPts val="2300"/>
              <a:buChar char="◦"/>
            </a:pPr>
            <a:r>
              <a:rPr lang="en-US" sz="2300"/>
              <a:t>Strong progressive: locks have 2 flag bits to indicate locked and locked by hardware </a:t>
            </a:r>
            <a:r>
              <a:rPr lang="en-US" sz="2300"/>
              <a:t>transaction</a:t>
            </a:r>
            <a:endParaRPr sz="23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◦"/>
            </a:pPr>
            <a:r>
              <a:rPr lang="en-US" sz="2300"/>
              <a:t>log writes in thread-local storage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◦"/>
            </a:pPr>
            <a:r>
              <a:rPr lang="en-US" sz="2300"/>
              <a:t>Loads:</a:t>
            </a:r>
            <a:endParaRPr sz="23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◦"/>
            </a:pPr>
            <a:r>
              <a:rPr lang="en-US" sz="2300"/>
              <a:t>read lock state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◦"/>
            </a:pPr>
            <a:r>
              <a:rPr lang="en-US" sz="2300"/>
              <a:t>Locks claimed during hardware transaction but not released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◦"/>
            </a:pPr>
            <a:r>
              <a:rPr lang="en-US" sz="2300"/>
              <a:t>After returning to software:</a:t>
            </a:r>
            <a:endParaRPr sz="23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◦"/>
            </a:pPr>
            <a:r>
              <a:rPr lang="en-US" sz="2300"/>
              <a:t>persist write set</a:t>
            </a:r>
            <a:endParaRPr sz="23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◦"/>
            </a:pPr>
            <a:r>
              <a:rPr lang="en-US" sz="2300"/>
              <a:t>release locks</a:t>
            </a:r>
            <a:endParaRPr sz="2300"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44"/>
          <p:cNvSpPr txBox="1"/>
          <p:nvPr>
            <p:ph idx="12" type="sldNum"/>
          </p:nvPr>
        </p:nvSpPr>
        <p:spPr>
          <a:xfrm>
            <a:off x="10981944" y="6035040"/>
            <a:ext cx="838200" cy="36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45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Ablation Study versus Previous State of the Art Persistent HyTM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Same (a,b)-tree </a:t>
            </a:r>
            <a:endParaRPr/>
          </a:p>
        </p:txBody>
      </p:sp>
      <p:sp>
        <p:nvSpPr>
          <p:cNvPr id="697" name="Google Shape;697;p45"/>
          <p:cNvSpPr txBox="1"/>
          <p:nvPr>
            <p:ph idx="12" type="sldNum"/>
          </p:nvPr>
        </p:nvSpPr>
        <p:spPr>
          <a:xfrm>
            <a:off x="10981944" y="6035040"/>
            <a:ext cx="838200" cy="36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98" name="Google Shape;69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3650" y="2134050"/>
            <a:ext cx="5984699" cy="3989799"/>
          </a:xfrm>
          <a:prstGeom prst="rect">
            <a:avLst/>
          </a:prstGeom>
          <a:noFill/>
          <a:ln>
            <a:noFill/>
          </a:ln>
        </p:spPr>
      </p:pic>
      <p:sp>
        <p:nvSpPr>
          <p:cNvPr id="699" name="Google Shape;699;p45"/>
          <p:cNvSpPr/>
          <p:nvPr/>
        </p:nvSpPr>
        <p:spPr>
          <a:xfrm>
            <a:off x="9157851" y="5066175"/>
            <a:ext cx="2535600" cy="847500"/>
          </a:xfrm>
          <a:prstGeom prst="wedgeRectCallout">
            <a:avLst>
              <a:gd fmla="val -88815" name="adj1"/>
              <a:gd fmla="val 4962" name="adj2"/>
            </a:avLst>
          </a:prstGeom>
          <a:solidFill>
            <a:srgbClr val="2D4BAD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entury Gothic"/>
                <a:ea typeface="Century Gothic"/>
                <a:cs typeface="Century Gothic"/>
                <a:sym typeface="Century Gothic"/>
              </a:rPr>
              <a:t>NV-HALT </a:t>
            </a:r>
            <a:endParaRPr b="1"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entury Gothic"/>
                <a:ea typeface="Century Gothic"/>
                <a:cs typeface="Century Gothic"/>
                <a:sym typeface="Century Gothic"/>
              </a:rPr>
              <a:t>(inline locks)</a:t>
            </a:r>
            <a:endParaRPr/>
          </a:p>
        </p:txBody>
      </p:sp>
      <p:sp>
        <p:nvSpPr>
          <p:cNvPr id="700" name="Google Shape;700;p45"/>
          <p:cNvSpPr/>
          <p:nvPr/>
        </p:nvSpPr>
        <p:spPr>
          <a:xfrm>
            <a:off x="498551" y="5066175"/>
            <a:ext cx="2535600" cy="847500"/>
          </a:xfrm>
          <a:prstGeom prst="wedgeRectCallout">
            <a:avLst>
              <a:gd fmla="val 79872" name="adj1"/>
              <a:gd fmla="val -42711" name="adj2"/>
            </a:avLst>
          </a:prstGeom>
          <a:solidFill>
            <a:schemeClr val="lt1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entury Gothic"/>
                <a:ea typeface="Century Gothic"/>
                <a:cs typeface="Century Gothic"/>
                <a:sym typeface="Century Gothic"/>
              </a:rPr>
              <a:t>Bar 2: Flushes and fences replaced with no-ops</a:t>
            </a:r>
            <a:endParaRPr/>
          </a:p>
        </p:txBody>
      </p:sp>
      <p:sp>
        <p:nvSpPr>
          <p:cNvPr id="701" name="Google Shape;701;p45"/>
          <p:cNvSpPr/>
          <p:nvPr/>
        </p:nvSpPr>
        <p:spPr>
          <a:xfrm>
            <a:off x="498551" y="4089375"/>
            <a:ext cx="2535600" cy="847500"/>
          </a:xfrm>
          <a:prstGeom prst="wedgeRectCallout">
            <a:avLst>
              <a:gd fmla="val 112148" name="adj1"/>
              <a:gd fmla="val 8985" name="adj2"/>
            </a:avLst>
          </a:prstGeom>
          <a:solidFill>
            <a:schemeClr val="lt1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entury Gothic"/>
                <a:ea typeface="Century Gothic"/>
                <a:cs typeface="Century Gothic"/>
                <a:sym typeface="Century Gothic"/>
              </a:rPr>
              <a:t>Bar 3: All data stored in DRAM (instead of NVM)</a:t>
            </a:r>
            <a:endParaRPr/>
          </a:p>
        </p:txBody>
      </p:sp>
      <p:sp>
        <p:nvSpPr>
          <p:cNvPr id="702" name="Google Shape;702;p45"/>
          <p:cNvSpPr/>
          <p:nvPr/>
        </p:nvSpPr>
        <p:spPr>
          <a:xfrm>
            <a:off x="498550" y="2589875"/>
            <a:ext cx="2379000" cy="1328400"/>
          </a:xfrm>
          <a:prstGeom prst="wedgeRectCallout">
            <a:avLst>
              <a:gd fmla="val 137627" name="adj1"/>
              <a:gd fmla="val 82575" name="adj2"/>
            </a:avLst>
          </a:prstGeom>
          <a:solidFill>
            <a:schemeClr val="lt1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entury Gothic"/>
                <a:ea typeface="Century Gothic"/>
                <a:cs typeface="Century Gothic"/>
                <a:sym typeface="Century Gothic"/>
              </a:rPr>
              <a:t>Bar 4: No synchronization for persisting hardware transactions</a:t>
            </a:r>
            <a:endParaRPr/>
          </a:p>
        </p:txBody>
      </p:sp>
      <p:sp>
        <p:nvSpPr>
          <p:cNvPr id="703" name="Google Shape;703;p45"/>
          <p:cNvSpPr/>
          <p:nvPr/>
        </p:nvSpPr>
        <p:spPr>
          <a:xfrm>
            <a:off x="9219976" y="2540775"/>
            <a:ext cx="2535600" cy="847500"/>
          </a:xfrm>
          <a:prstGeom prst="wedgeRectCallout">
            <a:avLst>
              <a:gd fmla="val -80643" name="adj1"/>
              <a:gd fmla="val 229602" name="adj2"/>
            </a:avLst>
          </a:prstGeom>
          <a:solidFill>
            <a:srgbClr val="FBF236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entury Gothic"/>
                <a:ea typeface="Century Gothic"/>
                <a:cs typeface="Century Gothic"/>
                <a:sym typeface="Century Gothic"/>
              </a:rPr>
              <a:t>SPHT</a:t>
            </a:r>
            <a:endParaRPr/>
          </a:p>
        </p:txBody>
      </p:sp>
      <p:sp>
        <p:nvSpPr>
          <p:cNvPr id="704" name="Google Shape;704;p45"/>
          <p:cNvSpPr/>
          <p:nvPr/>
        </p:nvSpPr>
        <p:spPr>
          <a:xfrm>
            <a:off x="3454058" y="1841165"/>
            <a:ext cx="5283900" cy="359100"/>
          </a:xfrm>
          <a:prstGeom prst="rect">
            <a:avLst/>
          </a:prstGeom>
          <a:solidFill>
            <a:srgbClr val="5790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90% Read-only (search), 5% insert, 5% delete</a:t>
            </a:r>
            <a:endParaRPr/>
          </a:p>
        </p:txBody>
      </p:sp>
      <p:sp>
        <p:nvSpPr>
          <p:cNvPr id="705" name="Google Shape;705;p45"/>
          <p:cNvSpPr txBox="1"/>
          <p:nvPr/>
        </p:nvSpPr>
        <p:spPr>
          <a:xfrm>
            <a:off x="5056867" y="6033253"/>
            <a:ext cx="2223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number of threads</a:t>
            </a:r>
            <a:endParaRPr/>
          </a:p>
        </p:txBody>
      </p:sp>
      <p:sp>
        <p:nvSpPr>
          <p:cNvPr id="706" name="Google Shape;706;p45"/>
          <p:cNvSpPr txBox="1"/>
          <p:nvPr/>
        </p:nvSpPr>
        <p:spPr>
          <a:xfrm rot="-5400000">
            <a:off x="2512271" y="2379450"/>
            <a:ext cx="1099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entury Gothic"/>
                <a:ea typeface="Century Gothic"/>
                <a:cs typeface="Century Gothic"/>
                <a:sym typeface="Century Gothic"/>
              </a:rPr>
              <a:t>ops/sec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46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Performance versus State of the Art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(a,b)-tree with max 1 million keys, a=4, b=16. Uniform key access pattern.</a:t>
            </a:r>
            <a:endParaRPr sz="4300"/>
          </a:p>
        </p:txBody>
      </p:sp>
      <p:sp>
        <p:nvSpPr>
          <p:cNvPr id="713" name="Google Shape;713;p46"/>
          <p:cNvSpPr txBox="1"/>
          <p:nvPr>
            <p:ph idx="12" type="sldNum"/>
          </p:nvPr>
        </p:nvSpPr>
        <p:spPr>
          <a:xfrm>
            <a:off x="10981944" y="6035040"/>
            <a:ext cx="838200" cy="36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14" name="Google Shape;71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4325" y="2014188"/>
            <a:ext cx="5843349" cy="3895575"/>
          </a:xfrm>
          <a:prstGeom prst="rect">
            <a:avLst/>
          </a:prstGeom>
          <a:noFill/>
          <a:ln>
            <a:noFill/>
          </a:ln>
        </p:spPr>
      </p:pic>
      <p:sp>
        <p:nvSpPr>
          <p:cNvPr id="715" name="Google Shape;715;p46"/>
          <p:cNvSpPr/>
          <p:nvPr/>
        </p:nvSpPr>
        <p:spPr>
          <a:xfrm>
            <a:off x="9219976" y="2540775"/>
            <a:ext cx="2535600" cy="847500"/>
          </a:xfrm>
          <a:prstGeom prst="wedgeRectCallout">
            <a:avLst>
              <a:gd fmla="val -75740" name="adj1"/>
              <a:gd fmla="val 200265" name="adj2"/>
            </a:avLst>
          </a:prstGeom>
          <a:solidFill>
            <a:srgbClr val="FBF236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entury Gothic"/>
                <a:ea typeface="Century Gothic"/>
                <a:cs typeface="Century Gothic"/>
                <a:sym typeface="Century Gothic"/>
              </a:rPr>
              <a:t>Previous State of the art Persistent HyTM SPHT</a:t>
            </a:r>
            <a:endParaRPr/>
          </a:p>
        </p:txBody>
      </p:sp>
      <p:sp>
        <p:nvSpPr>
          <p:cNvPr id="716" name="Google Shape;716;p46"/>
          <p:cNvSpPr/>
          <p:nvPr/>
        </p:nvSpPr>
        <p:spPr>
          <a:xfrm>
            <a:off x="9219976" y="4650375"/>
            <a:ext cx="2535600" cy="847500"/>
          </a:xfrm>
          <a:prstGeom prst="wedgeRectCallout">
            <a:avLst>
              <a:gd fmla="val -80234" name="adj1"/>
              <a:gd fmla="val 11242" name="adj2"/>
            </a:avLst>
          </a:prstGeom>
          <a:solidFill>
            <a:srgbClr val="B0ACA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entury Gothic"/>
                <a:ea typeface="Century Gothic"/>
                <a:cs typeface="Century Gothic"/>
                <a:sym typeface="Century Gothic"/>
              </a:rPr>
              <a:t>State of the art PSTM: Trinity with concurrency via TL2</a:t>
            </a:r>
            <a:endParaRPr/>
          </a:p>
        </p:txBody>
      </p:sp>
      <p:sp>
        <p:nvSpPr>
          <p:cNvPr id="717" name="Google Shape;717;p46"/>
          <p:cNvSpPr/>
          <p:nvPr/>
        </p:nvSpPr>
        <p:spPr>
          <a:xfrm>
            <a:off x="436426" y="5553250"/>
            <a:ext cx="2535600" cy="847500"/>
          </a:xfrm>
          <a:prstGeom prst="wedgeRectCallout">
            <a:avLst>
              <a:gd fmla="val 91719" name="adj1"/>
              <a:gd fmla="val -69622" name="adj2"/>
            </a:avLst>
          </a:prstGeom>
          <a:solidFill>
            <a:srgbClr val="9E0B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entury Gothic"/>
                <a:ea typeface="Century Gothic"/>
                <a:cs typeface="Century Gothic"/>
                <a:sym typeface="Century Gothic"/>
              </a:rPr>
              <a:t>NV-HALT strong progressive</a:t>
            </a:r>
            <a:endParaRPr/>
          </a:p>
        </p:txBody>
      </p:sp>
      <p:sp>
        <p:nvSpPr>
          <p:cNvPr id="718" name="Google Shape;718;p46"/>
          <p:cNvSpPr/>
          <p:nvPr/>
        </p:nvSpPr>
        <p:spPr>
          <a:xfrm>
            <a:off x="436426" y="4582750"/>
            <a:ext cx="2535600" cy="847500"/>
          </a:xfrm>
          <a:prstGeom prst="wedgeRectCallout">
            <a:avLst>
              <a:gd fmla="val 87633" name="adj1"/>
              <a:gd fmla="val 24109" name="adj2"/>
            </a:avLst>
          </a:prstGeom>
          <a:solidFill>
            <a:srgbClr val="2D4BAD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entury Gothic"/>
                <a:ea typeface="Century Gothic"/>
                <a:cs typeface="Century Gothic"/>
                <a:sym typeface="Century Gothic"/>
              </a:rPr>
              <a:t>NV-HALT</a:t>
            </a:r>
            <a:br>
              <a:rPr b="1" lang="en-US" sz="180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en-US" sz="1800">
                <a:latin typeface="Century Gothic"/>
                <a:ea typeface="Century Gothic"/>
                <a:cs typeface="Century Gothic"/>
                <a:sym typeface="Century Gothic"/>
              </a:rPr>
              <a:t>(inline locks)</a:t>
            </a:r>
            <a:endParaRPr/>
          </a:p>
        </p:txBody>
      </p:sp>
      <p:sp>
        <p:nvSpPr>
          <p:cNvPr id="719" name="Google Shape;719;p46"/>
          <p:cNvSpPr/>
          <p:nvPr/>
        </p:nvSpPr>
        <p:spPr>
          <a:xfrm>
            <a:off x="436426" y="3612250"/>
            <a:ext cx="2535600" cy="847500"/>
          </a:xfrm>
          <a:prstGeom prst="wedgeRectCallout">
            <a:avLst>
              <a:gd fmla="val 111739" name="adj1"/>
              <a:gd fmla="val 57947" name="adj2"/>
            </a:avLst>
          </a:prstGeom>
          <a:solidFill>
            <a:srgbClr val="76428A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entury Gothic"/>
                <a:ea typeface="Century Gothic"/>
                <a:cs typeface="Century Gothic"/>
                <a:sym typeface="Century Gothic"/>
              </a:rPr>
              <a:t>NV-HALT</a:t>
            </a:r>
            <a:br>
              <a:rPr b="1" lang="en-US" sz="180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en-US" sz="1800">
                <a:latin typeface="Century Gothic"/>
                <a:ea typeface="Century Gothic"/>
                <a:cs typeface="Century Gothic"/>
                <a:sym typeface="Century Gothic"/>
              </a:rPr>
              <a:t>(lock table)</a:t>
            </a:r>
            <a:endParaRPr/>
          </a:p>
        </p:txBody>
      </p:sp>
      <p:sp>
        <p:nvSpPr>
          <p:cNvPr id="720" name="Google Shape;720;p46"/>
          <p:cNvSpPr/>
          <p:nvPr/>
        </p:nvSpPr>
        <p:spPr>
          <a:xfrm>
            <a:off x="3454058" y="1841165"/>
            <a:ext cx="5283900" cy="359100"/>
          </a:xfrm>
          <a:prstGeom prst="rect">
            <a:avLst/>
          </a:prstGeom>
          <a:solidFill>
            <a:srgbClr val="5790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90% Read-only (search), 5% insert, 5% delete</a:t>
            </a:r>
            <a:endParaRPr/>
          </a:p>
        </p:txBody>
      </p:sp>
      <p:sp>
        <p:nvSpPr>
          <p:cNvPr id="721" name="Google Shape;721;p46"/>
          <p:cNvSpPr txBox="1"/>
          <p:nvPr/>
        </p:nvSpPr>
        <p:spPr>
          <a:xfrm>
            <a:off x="5056867" y="5909778"/>
            <a:ext cx="2223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number of threads</a:t>
            </a:r>
            <a:endParaRPr/>
          </a:p>
        </p:txBody>
      </p:sp>
      <p:sp>
        <p:nvSpPr>
          <p:cNvPr id="722" name="Google Shape;722;p46"/>
          <p:cNvSpPr txBox="1"/>
          <p:nvPr/>
        </p:nvSpPr>
        <p:spPr>
          <a:xfrm rot="-5400000">
            <a:off x="2439771" y="2754700"/>
            <a:ext cx="1099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entury Gothic"/>
                <a:ea typeface="Century Gothic"/>
                <a:cs typeface="Century Gothic"/>
                <a:sym typeface="Century Gothic"/>
              </a:rPr>
              <a:t>ops/sec</a:t>
            </a:r>
            <a:endParaRPr/>
          </a:p>
        </p:txBody>
      </p:sp>
      <p:sp>
        <p:nvSpPr>
          <p:cNvPr id="723" name="Google Shape;723;p46"/>
          <p:cNvSpPr/>
          <p:nvPr/>
        </p:nvSpPr>
        <p:spPr>
          <a:xfrm>
            <a:off x="9230925" y="1740400"/>
            <a:ext cx="2513700" cy="73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SPHT does not free!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NV-HALT has non-trivial memory reclamation cost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47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Energy consumption of CPU </a:t>
            </a:r>
            <a:r>
              <a:rPr lang="en-US"/>
              <a:t>package</a:t>
            </a:r>
            <a:r>
              <a:rPr lang="en-US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via perf 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Same (a,b)-tree </a:t>
            </a:r>
            <a:endParaRPr/>
          </a:p>
        </p:txBody>
      </p:sp>
      <p:sp>
        <p:nvSpPr>
          <p:cNvPr id="730" name="Google Shape;730;p47"/>
          <p:cNvSpPr txBox="1"/>
          <p:nvPr>
            <p:ph idx="12" type="sldNum"/>
          </p:nvPr>
        </p:nvSpPr>
        <p:spPr>
          <a:xfrm>
            <a:off x="10981944" y="6035040"/>
            <a:ext cx="838200" cy="36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31" name="Google Shape;731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6925" y="2103125"/>
            <a:ext cx="5774400" cy="3849600"/>
          </a:xfrm>
          <a:prstGeom prst="rect">
            <a:avLst/>
          </a:prstGeom>
          <a:noFill/>
          <a:ln>
            <a:noFill/>
          </a:ln>
        </p:spPr>
      </p:pic>
      <p:sp>
        <p:nvSpPr>
          <p:cNvPr id="732" name="Google Shape;732;p47"/>
          <p:cNvSpPr txBox="1"/>
          <p:nvPr/>
        </p:nvSpPr>
        <p:spPr>
          <a:xfrm>
            <a:off x="4984192" y="5877853"/>
            <a:ext cx="2223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number of threads</a:t>
            </a:r>
            <a:endParaRPr/>
          </a:p>
        </p:txBody>
      </p:sp>
      <p:sp>
        <p:nvSpPr>
          <p:cNvPr id="733" name="Google Shape;733;p47"/>
          <p:cNvSpPr txBox="1"/>
          <p:nvPr/>
        </p:nvSpPr>
        <p:spPr>
          <a:xfrm>
            <a:off x="873317" y="3606128"/>
            <a:ext cx="2223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entury Gothic"/>
                <a:ea typeface="Century Gothic"/>
                <a:cs typeface="Century Gothic"/>
                <a:sym typeface="Century Gothic"/>
              </a:rPr>
              <a:t>y-axis: average joules per commit</a:t>
            </a:r>
            <a:endParaRPr/>
          </a:p>
        </p:txBody>
      </p:sp>
      <p:sp>
        <p:nvSpPr>
          <p:cNvPr id="734" name="Google Shape;734;p47"/>
          <p:cNvSpPr/>
          <p:nvPr/>
        </p:nvSpPr>
        <p:spPr>
          <a:xfrm>
            <a:off x="498551" y="5066175"/>
            <a:ext cx="2535600" cy="847500"/>
          </a:xfrm>
          <a:prstGeom prst="wedgeRectCallout">
            <a:avLst>
              <a:gd fmla="val 83140" name="adj1"/>
              <a:gd fmla="val -41487" name="adj2"/>
            </a:avLst>
          </a:prstGeom>
          <a:solidFill>
            <a:schemeClr val="lt1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flushes and fences become no-ops</a:t>
            </a:r>
            <a:endParaRPr b="1"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5" name="Google Shape;735;p47"/>
          <p:cNvSpPr/>
          <p:nvPr/>
        </p:nvSpPr>
        <p:spPr>
          <a:xfrm>
            <a:off x="3325400" y="1841175"/>
            <a:ext cx="5412600" cy="359100"/>
          </a:xfrm>
          <a:prstGeom prst="rect">
            <a:avLst/>
          </a:prstGeom>
          <a:solidFill>
            <a:srgbClr val="5790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50</a:t>
            </a:r>
            <a:r>
              <a:rPr lang="en-US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% Read-only (search), 25% insert, 25% delete</a:t>
            </a:r>
            <a:endParaRPr/>
          </a:p>
        </p:txBody>
      </p:sp>
      <p:sp>
        <p:nvSpPr>
          <p:cNvPr id="736" name="Google Shape;736;p47"/>
          <p:cNvSpPr/>
          <p:nvPr/>
        </p:nvSpPr>
        <p:spPr>
          <a:xfrm>
            <a:off x="9083575" y="2766000"/>
            <a:ext cx="2653800" cy="3370800"/>
          </a:xfrm>
          <a:prstGeom prst="wedgeRectCallout">
            <a:avLst>
              <a:gd fmla="val -71015" name="adj1"/>
              <a:gd fmla="val 35437" name="adj2"/>
            </a:avLst>
          </a:prstGeom>
          <a:solidFill>
            <a:schemeClr val="lt1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●"/>
            </a:pPr>
            <a:r>
              <a:rPr b="1" lang="en-US" sz="1800">
                <a:latin typeface="Century Gothic"/>
                <a:ea typeface="Century Gothic"/>
                <a:cs typeface="Century Gothic"/>
                <a:sym typeface="Century Gothic"/>
              </a:rPr>
              <a:t>Measurement is always entire CPU</a:t>
            </a:r>
            <a:endParaRPr b="1"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●"/>
            </a:pPr>
            <a:r>
              <a:rPr b="1" lang="en-US" sz="1800">
                <a:latin typeface="Century Gothic"/>
                <a:ea typeface="Century Gothic"/>
                <a:cs typeface="Century Gothic"/>
                <a:sym typeface="Century Gothic"/>
              </a:rPr>
              <a:t>Mostly interested in max thread count case</a:t>
            </a:r>
            <a:endParaRPr b="1"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●"/>
            </a:pPr>
            <a:r>
              <a:rPr b="1" lang="en-US" sz="1800">
                <a:latin typeface="Century Gothic"/>
                <a:ea typeface="Century Gothic"/>
                <a:cs typeface="Century Gothic"/>
                <a:sym typeface="Century Gothic"/>
              </a:rPr>
              <a:t>NV-HALT consumes significantly less energy per commit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6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Easier </a:t>
            </a:r>
            <a:r>
              <a:rPr lang="en-US"/>
              <a:t>Synchronization - Transactional Memory</a:t>
            </a:r>
            <a:endParaRPr/>
          </a:p>
        </p:txBody>
      </p:sp>
      <p:sp>
        <p:nvSpPr>
          <p:cNvPr id="159" name="Google Shape;159;p16"/>
          <p:cNvSpPr txBox="1"/>
          <p:nvPr>
            <p:ph idx="1" type="body"/>
          </p:nvPr>
        </p:nvSpPr>
        <p:spPr>
          <a:xfrm>
            <a:off x="1066800" y="2103122"/>
            <a:ext cx="10058400" cy="1802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spcBef>
                <a:spcPts val="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Mark blocks of code as transactions</a:t>
            </a:r>
            <a:endParaRPr sz="2400"/>
          </a:p>
          <a:p>
            <a:pPr indent="-220980" lvl="1" marL="457200" rtl="0" algn="l">
              <a:spcBef>
                <a:spcPts val="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Synchronization handled for you</a:t>
            </a:r>
            <a:endParaRPr sz="2400"/>
          </a:p>
          <a:p>
            <a:pPr indent="0" lvl="0" marL="18288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60" name="Google Shape;160;p16"/>
          <p:cNvSpPr txBox="1"/>
          <p:nvPr>
            <p:ph idx="12" type="sldNum"/>
          </p:nvPr>
        </p:nvSpPr>
        <p:spPr>
          <a:xfrm>
            <a:off x="10981944" y="6035040"/>
            <a:ext cx="838200" cy="36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1" name="Google Shape;16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0725" y="3692253"/>
            <a:ext cx="2052654" cy="1021960"/>
          </a:xfrm>
          <a:prstGeom prst="rect">
            <a:avLst/>
          </a:prstGeom>
          <a:noFill/>
          <a:ln cap="sq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50"/>
              </a:srgbClr>
            </a:outerShdw>
          </a:effectLst>
        </p:spPr>
      </p:pic>
      <p:sp>
        <p:nvSpPr>
          <p:cNvPr id="162" name="Google Shape;162;p16"/>
          <p:cNvSpPr/>
          <p:nvPr/>
        </p:nvSpPr>
        <p:spPr>
          <a:xfrm>
            <a:off x="3582407" y="4107666"/>
            <a:ext cx="1168800" cy="191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63" name="Google Shape;163;p16"/>
          <p:cNvGrpSpPr/>
          <p:nvPr/>
        </p:nvGrpSpPr>
        <p:grpSpPr>
          <a:xfrm>
            <a:off x="8313255" y="3501216"/>
            <a:ext cx="2098222" cy="1403424"/>
            <a:chOff x="8971376" y="3188988"/>
            <a:chExt cx="2324900" cy="1978325"/>
          </a:xfrm>
        </p:grpSpPr>
        <p:pic>
          <p:nvPicPr>
            <p:cNvPr id="164" name="Google Shape;164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971376" y="3188988"/>
              <a:ext cx="1346725" cy="852925"/>
            </a:xfrm>
            <a:prstGeom prst="rect">
              <a:avLst/>
            </a:prstGeom>
            <a:noFill/>
            <a:ln cap="sq" cmpd="sng" w="762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2750"/>
                </a:srgbClr>
              </a:outerShdw>
            </a:effectLst>
          </p:spPr>
        </p:pic>
        <p:pic>
          <p:nvPicPr>
            <p:cNvPr id="165" name="Google Shape;165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279176" y="3565138"/>
              <a:ext cx="1346725" cy="852925"/>
            </a:xfrm>
            <a:prstGeom prst="rect">
              <a:avLst/>
            </a:prstGeom>
            <a:noFill/>
            <a:ln cap="sq" cmpd="sng" w="762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2750"/>
                </a:srgbClr>
              </a:outerShdw>
            </a:effectLst>
          </p:spPr>
        </p:pic>
        <p:pic>
          <p:nvPicPr>
            <p:cNvPr id="166" name="Google Shape;166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641751" y="3938238"/>
              <a:ext cx="1346725" cy="852925"/>
            </a:xfrm>
            <a:prstGeom prst="rect">
              <a:avLst/>
            </a:prstGeom>
            <a:noFill/>
            <a:ln cap="sq" cmpd="sng" w="762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2750"/>
                </a:srgbClr>
              </a:outerShdw>
            </a:effectLst>
          </p:spPr>
        </p:pic>
        <p:pic>
          <p:nvPicPr>
            <p:cNvPr id="167" name="Google Shape;167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949551" y="4314388"/>
              <a:ext cx="1346725" cy="852925"/>
            </a:xfrm>
            <a:prstGeom prst="rect">
              <a:avLst/>
            </a:prstGeom>
            <a:noFill/>
            <a:ln cap="sq" cmpd="sng" w="762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2750"/>
                </a:srgbClr>
              </a:outerShdw>
            </a:effectLst>
          </p:spPr>
        </p:pic>
      </p:grpSp>
      <p:sp>
        <p:nvSpPr>
          <p:cNvPr id="168" name="Google Shape;168;p16"/>
          <p:cNvSpPr/>
          <p:nvPr/>
        </p:nvSpPr>
        <p:spPr>
          <a:xfrm>
            <a:off x="7207549" y="4107666"/>
            <a:ext cx="886800" cy="191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69" name="Google Shape;169;p16"/>
          <p:cNvGrpSpPr/>
          <p:nvPr/>
        </p:nvGrpSpPr>
        <p:grpSpPr>
          <a:xfrm>
            <a:off x="4653276" y="3692253"/>
            <a:ext cx="2495400" cy="1352855"/>
            <a:chOff x="4653276" y="3692253"/>
            <a:chExt cx="2495400" cy="1352855"/>
          </a:xfrm>
        </p:grpSpPr>
        <p:pic>
          <p:nvPicPr>
            <p:cNvPr id="170" name="Google Shape;170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880052" y="3692253"/>
              <a:ext cx="2052654" cy="1021960"/>
            </a:xfrm>
            <a:prstGeom prst="rect">
              <a:avLst/>
            </a:prstGeom>
            <a:noFill/>
            <a:ln cap="sq" cmpd="sng" w="762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2750"/>
                </a:srgbClr>
              </a:outerShdw>
            </a:effectLst>
          </p:spPr>
        </p:pic>
        <p:sp>
          <p:nvSpPr>
            <p:cNvPr id="171" name="Google Shape;171;p16"/>
            <p:cNvSpPr/>
            <p:nvPr/>
          </p:nvSpPr>
          <p:spPr>
            <a:xfrm>
              <a:off x="4653276" y="4714208"/>
              <a:ext cx="2495400" cy="330900"/>
            </a:xfrm>
            <a:prstGeom prst="rect">
              <a:avLst/>
            </a:prstGeom>
            <a:solidFill>
              <a:srgbClr val="57903F"/>
            </a:solidFill>
            <a:ln cap="flat" cmpd="sng" w="12700">
              <a:solidFill>
                <a:srgbClr val="3F692D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2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TM</a:t>
              </a:r>
              <a:endParaRPr/>
            </a:p>
          </p:txBody>
        </p:sp>
      </p:grpSp>
      <p:grpSp>
        <p:nvGrpSpPr>
          <p:cNvPr id="172" name="Google Shape;172;p16"/>
          <p:cNvGrpSpPr/>
          <p:nvPr/>
        </p:nvGrpSpPr>
        <p:grpSpPr>
          <a:xfrm>
            <a:off x="5487900" y="5218160"/>
            <a:ext cx="1536600" cy="1260863"/>
            <a:chOff x="1820650" y="5045112"/>
            <a:chExt cx="1536600" cy="1260863"/>
          </a:xfrm>
        </p:grpSpPr>
        <p:pic>
          <p:nvPicPr>
            <p:cNvPr id="173" name="Google Shape;173;p16" title="cpu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092413" y="5045112"/>
              <a:ext cx="993075" cy="993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4" name="Google Shape;174;p16"/>
            <p:cNvSpPr/>
            <p:nvPr/>
          </p:nvSpPr>
          <p:spPr>
            <a:xfrm>
              <a:off x="1820650" y="5975075"/>
              <a:ext cx="1536600" cy="330900"/>
            </a:xfrm>
            <a:prstGeom prst="rect">
              <a:avLst/>
            </a:prstGeom>
            <a:solidFill>
              <a:srgbClr val="57903F"/>
            </a:solidFill>
            <a:ln cap="flat" cmpd="sng" w="12700">
              <a:solidFill>
                <a:srgbClr val="3F692D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2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Hardware</a:t>
              </a:r>
              <a:endParaRPr/>
            </a:p>
          </p:txBody>
        </p:sp>
      </p:grpSp>
      <p:grpSp>
        <p:nvGrpSpPr>
          <p:cNvPr id="175" name="Google Shape;175;p16"/>
          <p:cNvGrpSpPr/>
          <p:nvPr/>
        </p:nvGrpSpPr>
        <p:grpSpPr>
          <a:xfrm>
            <a:off x="3738650" y="5248462"/>
            <a:ext cx="1536600" cy="1223013"/>
            <a:chOff x="8669775" y="4939037"/>
            <a:chExt cx="1536600" cy="1223013"/>
          </a:xfrm>
        </p:grpSpPr>
        <p:pic>
          <p:nvPicPr>
            <p:cNvPr id="176" name="Google Shape;176;p1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669775" y="4939037"/>
              <a:ext cx="1536600" cy="857739"/>
            </a:xfrm>
            <a:prstGeom prst="rect">
              <a:avLst/>
            </a:prstGeom>
            <a:noFill/>
            <a:ln cap="sq" cmpd="sng" w="9525">
              <a:solidFill>
                <a:schemeClr val="lt1"/>
              </a:solidFill>
              <a:prstDash val="dot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2750"/>
                </a:srgbClr>
              </a:outerShdw>
            </a:effectLst>
          </p:spPr>
        </p:pic>
        <p:sp>
          <p:nvSpPr>
            <p:cNvPr id="177" name="Google Shape;177;p16"/>
            <p:cNvSpPr/>
            <p:nvPr/>
          </p:nvSpPr>
          <p:spPr>
            <a:xfrm>
              <a:off x="8669775" y="5831150"/>
              <a:ext cx="1536600" cy="330900"/>
            </a:xfrm>
            <a:prstGeom prst="rect">
              <a:avLst/>
            </a:prstGeom>
            <a:solidFill>
              <a:srgbClr val="57903F"/>
            </a:solidFill>
            <a:ln cap="flat" cmpd="sng" w="12700">
              <a:solidFill>
                <a:srgbClr val="3F692D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2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Software</a:t>
              </a:r>
              <a:endParaRPr/>
            </a:p>
          </p:txBody>
        </p:sp>
      </p:grpSp>
      <p:grpSp>
        <p:nvGrpSpPr>
          <p:cNvPr id="178" name="Google Shape;178;p16"/>
          <p:cNvGrpSpPr/>
          <p:nvPr/>
        </p:nvGrpSpPr>
        <p:grpSpPr>
          <a:xfrm>
            <a:off x="7128850" y="5000560"/>
            <a:ext cx="2567650" cy="1459577"/>
            <a:chOff x="7128850" y="5000560"/>
            <a:chExt cx="2567650" cy="1459577"/>
          </a:xfrm>
        </p:grpSpPr>
        <p:sp>
          <p:nvSpPr>
            <p:cNvPr id="179" name="Google Shape;179;p16"/>
            <p:cNvSpPr/>
            <p:nvPr/>
          </p:nvSpPr>
          <p:spPr>
            <a:xfrm>
              <a:off x="7128850" y="5237037"/>
              <a:ext cx="930600" cy="1223100"/>
            </a:xfrm>
            <a:prstGeom prst="rightBrace">
              <a:avLst>
                <a:gd fmla="val 8333" name="adj1"/>
                <a:gd fmla="val 50000" name="adj2"/>
              </a:avLst>
            </a:pr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80" name="Google Shape;180;p1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345650" y="5375151"/>
              <a:ext cx="1350850" cy="754075"/>
            </a:xfrm>
            <a:prstGeom prst="rect">
              <a:avLst/>
            </a:prstGeom>
            <a:noFill/>
            <a:ln cap="sq" cmpd="sng" w="9525">
              <a:solidFill>
                <a:schemeClr val="lt1"/>
              </a:solidFill>
              <a:prstDash val="dot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2750"/>
                </a:srgbClr>
              </a:outerShdw>
            </a:effectLst>
          </p:spPr>
        </p:pic>
        <p:pic>
          <p:nvPicPr>
            <p:cNvPr id="181" name="Google Shape;181;p16" title="cpu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007638" y="5000560"/>
              <a:ext cx="993075" cy="993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2" name="Google Shape;182;p16"/>
            <p:cNvSpPr/>
            <p:nvPr/>
          </p:nvSpPr>
          <p:spPr>
            <a:xfrm>
              <a:off x="8436675" y="6129225"/>
              <a:ext cx="1168800" cy="330900"/>
            </a:xfrm>
            <a:prstGeom prst="rect">
              <a:avLst/>
            </a:prstGeom>
            <a:solidFill>
              <a:srgbClr val="57903F"/>
            </a:solidFill>
            <a:ln cap="flat" cmpd="sng" w="12700">
              <a:solidFill>
                <a:srgbClr val="3F692D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2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Hybrid</a:t>
              </a:r>
              <a:endParaRPr/>
            </a:p>
          </p:txBody>
        </p:sp>
      </p:grpSp>
      <p:sp>
        <p:nvSpPr>
          <p:cNvPr id="183" name="Google Shape;183;p16"/>
          <p:cNvSpPr/>
          <p:nvPr/>
        </p:nvSpPr>
        <p:spPr>
          <a:xfrm>
            <a:off x="7738550" y="1700900"/>
            <a:ext cx="2439900" cy="1459500"/>
          </a:xfrm>
          <a:prstGeom prst="wedgeRectCallout">
            <a:avLst>
              <a:gd fmla="val -26222" name="adj1"/>
              <a:gd fmla="val 70533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latin typeface="Century Gothic"/>
                <a:ea typeface="Century Gothic"/>
                <a:cs typeface="Century Gothic"/>
                <a:sym typeface="Century Gothic"/>
              </a:rPr>
              <a:t>A persistent </a:t>
            </a:r>
            <a:r>
              <a:rPr b="1" lang="en-US" sz="1500">
                <a:latin typeface="Century Gothic"/>
                <a:ea typeface="Century Gothic"/>
                <a:cs typeface="Century Gothic"/>
                <a:sym typeface="Century Gothic"/>
              </a:rPr>
              <a:t>TM</a:t>
            </a:r>
            <a:r>
              <a:rPr b="1" lang="en-US" sz="1500">
                <a:latin typeface="Century Gothic"/>
                <a:ea typeface="Century Gothic"/>
                <a:cs typeface="Century Gothic"/>
                <a:sym typeface="Century Gothic"/>
              </a:rPr>
              <a:t> also ensures effects of </a:t>
            </a:r>
            <a:r>
              <a:rPr b="1" lang="en-US" sz="1500">
                <a:latin typeface="Century Gothic"/>
                <a:ea typeface="Century Gothic"/>
                <a:cs typeface="Century Gothic"/>
                <a:sym typeface="Century Gothic"/>
              </a:rPr>
              <a:t>committed</a:t>
            </a:r>
            <a:r>
              <a:rPr b="1" lang="en-US" sz="1500">
                <a:latin typeface="Century Gothic"/>
                <a:ea typeface="Century Gothic"/>
                <a:cs typeface="Century Gothic"/>
                <a:sym typeface="Century Gothic"/>
              </a:rPr>
              <a:t> transactions are written to NVM</a:t>
            </a:r>
            <a:endParaRPr b="1"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17"/>
          <p:cNvGrpSpPr/>
          <p:nvPr/>
        </p:nvGrpSpPr>
        <p:grpSpPr>
          <a:xfrm>
            <a:off x="528000" y="1361838"/>
            <a:ext cx="2280600" cy="2534674"/>
            <a:chOff x="487700" y="631925"/>
            <a:chExt cx="2280600" cy="2534674"/>
          </a:xfrm>
        </p:grpSpPr>
        <p:pic>
          <p:nvPicPr>
            <p:cNvPr id="190" name="Google Shape;190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59531" y="735081"/>
              <a:ext cx="2161553" cy="243151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  <p:sp>
          <p:nvSpPr>
            <p:cNvPr id="191" name="Google Shape;191;p17"/>
            <p:cNvSpPr/>
            <p:nvPr/>
          </p:nvSpPr>
          <p:spPr>
            <a:xfrm>
              <a:off x="487700" y="631925"/>
              <a:ext cx="2280600" cy="353400"/>
            </a:xfrm>
            <a:prstGeom prst="rect">
              <a:avLst/>
            </a:prstGeom>
            <a:solidFill>
              <a:srgbClr val="3488A0"/>
            </a:solidFill>
            <a:ln cap="flat" cmpd="sng" w="12700">
              <a:solidFill>
                <a:srgbClr val="25637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(2011)</a:t>
              </a: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92" name="Google Shape;192;p17"/>
          <p:cNvSpPr txBox="1"/>
          <p:nvPr>
            <p:ph idx="12" type="sldNum"/>
          </p:nvPr>
        </p:nvSpPr>
        <p:spPr>
          <a:xfrm>
            <a:off x="10981944" y="6035040"/>
            <a:ext cx="838200" cy="36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93" name="Google Shape;193;p17"/>
          <p:cNvGrpSpPr/>
          <p:nvPr/>
        </p:nvGrpSpPr>
        <p:grpSpPr>
          <a:xfrm>
            <a:off x="826100" y="1939213"/>
            <a:ext cx="2280600" cy="2533278"/>
            <a:chOff x="785800" y="1209300"/>
            <a:chExt cx="2280600" cy="2533278"/>
          </a:xfrm>
        </p:grpSpPr>
        <p:pic>
          <p:nvPicPr>
            <p:cNvPr id="194" name="Google Shape;194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41838" y="1419225"/>
              <a:ext cx="2168543" cy="232335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  <p:sp>
          <p:nvSpPr>
            <p:cNvPr id="195" name="Google Shape;195;p17"/>
            <p:cNvSpPr/>
            <p:nvPr/>
          </p:nvSpPr>
          <p:spPr>
            <a:xfrm>
              <a:off x="785800" y="1209300"/>
              <a:ext cx="2280600" cy="393300"/>
            </a:xfrm>
            <a:prstGeom prst="rect">
              <a:avLst/>
            </a:prstGeom>
            <a:solidFill>
              <a:srgbClr val="3488A0"/>
            </a:solidFill>
            <a:ln cap="flat" cmpd="sng" w="12700">
              <a:solidFill>
                <a:srgbClr val="25637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(2017)</a:t>
              </a: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96" name="Google Shape;196;p17"/>
          <p:cNvGrpSpPr/>
          <p:nvPr/>
        </p:nvGrpSpPr>
        <p:grpSpPr>
          <a:xfrm>
            <a:off x="1015825" y="2641563"/>
            <a:ext cx="2691600" cy="2793837"/>
            <a:chOff x="975525" y="1911650"/>
            <a:chExt cx="2691600" cy="2793837"/>
          </a:xfrm>
        </p:grpSpPr>
        <p:pic>
          <p:nvPicPr>
            <p:cNvPr id="197" name="Google Shape;197;p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27652" y="1941754"/>
              <a:ext cx="2533210" cy="2763733"/>
            </a:xfrm>
            <a:prstGeom prst="rect">
              <a:avLst/>
            </a:prstGeom>
            <a:solidFill>
              <a:srgbClr val="57903F"/>
            </a:solidFill>
            <a:ln cap="flat" cmpd="sng" w="127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  <p:sp>
          <p:nvSpPr>
            <p:cNvPr id="198" name="Google Shape;198;p17"/>
            <p:cNvSpPr/>
            <p:nvPr/>
          </p:nvSpPr>
          <p:spPr>
            <a:xfrm>
              <a:off x="975525" y="1911650"/>
              <a:ext cx="2691600" cy="393300"/>
            </a:xfrm>
            <a:prstGeom prst="rect">
              <a:avLst/>
            </a:prstGeom>
            <a:solidFill>
              <a:srgbClr val="3488A0"/>
            </a:solidFill>
            <a:ln cap="flat" cmpd="sng" w="12700">
              <a:solidFill>
                <a:srgbClr val="25637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(2019)</a:t>
              </a: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99" name="Google Shape;199;p17"/>
          <p:cNvGrpSpPr/>
          <p:nvPr/>
        </p:nvGrpSpPr>
        <p:grpSpPr>
          <a:xfrm>
            <a:off x="4235200" y="1361838"/>
            <a:ext cx="2691600" cy="2733276"/>
            <a:chOff x="4194900" y="631925"/>
            <a:chExt cx="2691600" cy="2733276"/>
          </a:xfrm>
        </p:grpSpPr>
        <p:pic>
          <p:nvPicPr>
            <p:cNvPr id="200" name="Google Shape;200;p1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244275" y="650540"/>
              <a:ext cx="2592875" cy="271466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  <p:sp>
          <p:nvSpPr>
            <p:cNvPr id="201" name="Google Shape;201;p17"/>
            <p:cNvSpPr/>
            <p:nvPr/>
          </p:nvSpPr>
          <p:spPr>
            <a:xfrm>
              <a:off x="4194900" y="631925"/>
              <a:ext cx="2691600" cy="353400"/>
            </a:xfrm>
            <a:prstGeom prst="rect">
              <a:avLst/>
            </a:prstGeom>
            <a:solidFill>
              <a:srgbClr val="3488A0"/>
            </a:solidFill>
            <a:ln cap="flat" cmpd="sng" w="12700">
              <a:solidFill>
                <a:srgbClr val="25637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(2015)</a:t>
              </a: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02" name="Google Shape;202;p17"/>
          <p:cNvGrpSpPr/>
          <p:nvPr/>
        </p:nvGrpSpPr>
        <p:grpSpPr>
          <a:xfrm>
            <a:off x="4444126" y="2007562"/>
            <a:ext cx="2858100" cy="3181351"/>
            <a:chOff x="4403826" y="1277650"/>
            <a:chExt cx="2858100" cy="3181351"/>
          </a:xfrm>
        </p:grpSpPr>
        <p:pic>
          <p:nvPicPr>
            <p:cNvPr id="203" name="Google Shape;203;p1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440825" y="1538320"/>
              <a:ext cx="2763174" cy="292068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  <p:sp>
          <p:nvSpPr>
            <p:cNvPr id="204" name="Google Shape;204;p17"/>
            <p:cNvSpPr/>
            <p:nvPr/>
          </p:nvSpPr>
          <p:spPr>
            <a:xfrm>
              <a:off x="4403826" y="1277650"/>
              <a:ext cx="2858100" cy="353400"/>
            </a:xfrm>
            <a:prstGeom prst="rect">
              <a:avLst/>
            </a:prstGeom>
            <a:solidFill>
              <a:srgbClr val="3488A0"/>
            </a:solidFill>
            <a:ln cap="flat" cmpd="sng" w="12700">
              <a:solidFill>
                <a:srgbClr val="25637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(2016)</a:t>
              </a: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05" name="Google Shape;205;p17"/>
          <p:cNvGrpSpPr/>
          <p:nvPr/>
        </p:nvGrpSpPr>
        <p:grpSpPr>
          <a:xfrm>
            <a:off x="4816025" y="2752513"/>
            <a:ext cx="2921400" cy="2670611"/>
            <a:chOff x="4775725" y="2022600"/>
            <a:chExt cx="2921400" cy="2670611"/>
          </a:xfrm>
        </p:grpSpPr>
        <p:pic>
          <p:nvPicPr>
            <p:cNvPr id="206" name="Google Shape;206;p17"/>
            <p:cNvPicPr preferRelativeResize="0"/>
            <p:nvPr/>
          </p:nvPicPr>
          <p:blipFill rotWithShape="1">
            <a:blip r:embed="rId8">
              <a:alphaModFix/>
            </a:blip>
            <a:srcRect b="12648" l="0" r="0" t="0"/>
            <a:stretch/>
          </p:blipFill>
          <p:spPr>
            <a:xfrm>
              <a:off x="4844400" y="2159936"/>
              <a:ext cx="2763174" cy="2533275"/>
            </a:xfrm>
            <a:prstGeom prst="rect">
              <a:avLst/>
            </a:prstGeom>
            <a:solidFill>
              <a:srgbClr val="3488A0"/>
            </a:solidFill>
            <a:ln cap="flat" cmpd="sng" w="127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  <p:sp>
          <p:nvSpPr>
            <p:cNvPr id="207" name="Google Shape;207;p17"/>
            <p:cNvSpPr/>
            <p:nvPr/>
          </p:nvSpPr>
          <p:spPr>
            <a:xfrm>
              <a:off x="4775725" y="2022600"/>
              <a:ext cx="2921400" cy="393300"/>
            </a:xfrm>
            <a:prstGeom prst="rect">
              <a:avLst/>
            </a:prstGeom>
            <a:solidFill>
              <a:srgbClr val="3488A0"/>
            </a:solidFill>
            <a:ln cap="flat" cmpd="sng" w="127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(2018)</a:t>
              </a: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08" name="Google Shape;208;p17"/>
          <p:cNvGrpSpPr/>
          <p:nvPr/>
        </p:nvGrpSpPr>
        <p:grpSpPr>
          <a:xfrm>
            <a:off x="8055332" y="1361838"/>
            <a:ext cx="3338400" cy="3489950"/>
            <a:chOff x="8015032" y="631925"/>
            <a:chExt cx="3338400" cy="3489950"/>
          </a:xfrm>
        </p:grpSpPr>
        <p:pic>
          <p:nvPicPr>
            <p:cNvPr id="209" name="Google Shape;209;p17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8072750" y="739375"/>
              <a:ext cx="3222975" cy="3382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  <p:sp>
          <p:nvSpPr>
            <p:cNvPr id="210" name="Google Shape;210;p17"/>
            <p:cNvSpPr/>
            <p:nvPr/>
          </p:nvSpPr>
          <p:spPr>
            <a:xfrm>
              <a:off x="8015032" y="631925"/>
              <a:ext cx="3338400" cy="353400"/>
            </a:xfrm>
            <a:prstGeom prst="rect">
              <a:avLst/>
            </a:prstGeom>
            <a:solidFill>
              <a:srgbClr val="3488A0"/>
            </a:solidFill>
            <a:ln cap="flat" cmpd="sng" w="12700">
              <a:solidFill>
                <a:srgbClr val="25637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(2020)</a:t>
              </a: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11" name="Google Shape;211;p17"/>
          <p:cNvGrpSpPr/>
          <p:nvPr/>
        </p:nvGrpSpPr>
        <p:grpSpPr>
          <a:xfrm>
            <a:off x="8306140" y="2086988"/>
            <a:ext cx="3200400" cy="2989288"/>
            <a:chOff x="8265840" y="1357075"/>
            <a:chExt cx="3200400" cy="2989288"/>
          </a:xfrm>
        </p:grpSpPr>
        <p:pic>
          <p:nvPicPr>
            <p:cNvPr id="212" name="Google Shape;212;p17"/>
            <p:cNvPicPr preferRelativeResize="0"/>
            <p:nvPr/>
          </p:nvPicPr>
          <p:blipFill rotWithShape="1">
            <a:blip r:embed="rId10">
              <a:alphaModFix/>
            </a:blip>
            <a:srcRect b="18160" l="0" r="0" t="0"/>
            <a:stretch/>
          </p:blipFill>
          <p:spPr>
            <a:xfrm>
              <a:off x="8305150" y="1675763"/>
              <a:ext cx="3090925" cy="26706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  <p:sp>
          <p:nvSpPr>
            <p:cNvPr id="213" name="Google Shape;213;p17"/>
            <p:cNvSpPr/>
            <p:nvPr/>
          </p:nvSpPr>
          <p:spPr>
            <a:xfrm>
              <a:off x="8265840" y="1357075"/>
              <a:ext cx="3200400" cy="353400"/>
            </a:xfrm>
            <a:prstGeom prst="rect">
              <a:avLst/>
            </a:prstGeom>
            <a:solidFill>
              <a:srgbClr val="3488A0"/>
            </a:solidFill>
            <a:ln cap="flat" cmpd="sng" w="12700">
              <a:solidFill>
                <a:srgbClr val="25637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(2021)</a:t>
              </a: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14" name="Google Shape;214;p17"/>
          <p:cNvSpPr/>
          <p:nvPr/>
        </p:nvSpPr>
        <p:spPr>
          <a:xfrm>
            <a:off x="8214039" y="4751325"/>
            <a:ext cx="3292500" cy="860100"/>
          </a:xfrm>
          <a:prstGeom prst="rect">
            <a:avLst/>
          </a:prstGeom>
          <a:solidFill>
            <a:srgbClr val="57903F"/>
          </a:solidFill>
          <a:ln cap="flat" cmpd="sng" w="12700">
            <a:solidFill>
              <a:srgbClr val="3F692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Persistent HyTMs that work on current hardware</a:t>
            </a:r>
            <a:endParaRPr sz="1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5" name="Google Shape;215;p17"/>
          <p:cNvSpPr/>
          <p:nvPr/>
        </p:nvSpPr>
        <p:spPr>
          <a:xfrm>
            <a:off x="4449739" y="4751325"/>
            <a:ext cx="3292500" cy="860100"/>
          </a:xfrm>
          <a:prstGeom prst="rect">
            <a:avLst/>
          </a:prstGeom>
          <a:solidFill>
            <a:srgbClr val="57903F"/>
          </a:solidFill>
          <a:ln cap="flat" cmpd="sng" w="12700">
            <a:solidFill>
              <a:srgbClr val="3F692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Persistent HyTMs which </a:t>
            </a:r>
            <a:r>
              <a:rPr b="1" lang="en-US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DON’T</a:t>
            </a:r>
            <a:r>
              <a:rPr lang="en-US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work on current hardware</a:t>
            </a:r>
            <a:endParaRPr sz="1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6" name="Google Shape;216;p17"/>
          <p:cNvSpPr txBox="1"/>
          <p:nvPr/>
        </p:nvSpPr>
        <p:spPr>
          <a:xfrm>
            <a:off x="1066800" y="480124"/>
            <a:ext cx="100584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</a:pPr>
            <a:r>
              <a:rPr i="0" lang="en-US" sz="4000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Prior </a:t>
            </a:r>
            <a:r>
              <a:rPr lang="en-US" sz="40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persistent TMs</a:t>
            </a:r>
            <a:endParaRPr/>
          </a:p>
        </p:txBody>
      </p:sp>
      <p:sp>
        <p:nvSpPr>
          <p:cNvPr id="217" name="Google Shape;217;p17"/>
          <p:cNvSpPr/>
          <p:nvPr/>
        </p:nvSpPr>
        <p:spPr>
          <a:xfrm>
            <a:off x="633651" y="4751325"/>
            <a:ext cx="3292500" cy="860100"/>
          </a:xfrm>
          <a:prstGeom prst="rect">
            <a:avLst/>
          </a:prstGeom>
          <a:solidFill>
            <a:srgbClr val="57903F"/>
          </a:solidFill>
          <a:ln cap="flat" cmpd="sng" w="12700">
            <a:solidFill>
              <a:srgbClr val="3F692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Software only</a:t>
            </a:r>
            <a:endParaRPr sz="1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17"/>
          <p:cNvSpPr/>
          <p:nvPr/>
        </p:nvSpPr>
        <p:spPr>
          <a:xfrm>
            <a:off x="832925" y="4159125"/>
            <a:ext cx="2858100" cy="592200"/>
          </a:xfrm>
          <a:prstGeom prst="rect">
            <a:avLst/>
          </a:prstGeom>
          <a:solidFill>
            <a:srgbClr val="57903F"/>
          </a:solidFill>
          <a:ln cap="flat" cmpd="sng" w="12700">
            <a:solidFill>
              <a:srgbClr val="3F692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Many more…</a:t>
            </a:r>
            <a:endParaRPr sz="1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"/>
          <p:cNvSpPr txBox="1"/>
          <p:nvPr>
            <p:ph idx="12" type="sldNum"/>
          </p:nvPr>
        </p:nvSpPr>
        <p:spPr>
          <a:xfrm>
            <a:off x="10981944" y="6035040"/>
            <a:ext cx="838200" cy="36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5" name="Google Shape;225;p18"/>
          <p:cNvSpPr/>
          <p:nvPr/>
        </p:nvSpPr>
        <p:spPr>
          <a:xfrm>
            <a:off x="582850" y="5716178"/>
            <a:ext cx="10975500" cy="656700"/>
          </a:xfrm>
          <a:prstGeom prst="rect">
            <a:avLst/>
          </a:prstGeom>
          <a:gradFill>
            <a:gsLst>
              <a:gs pos="0">
                <a:srgbClr val="000000"/>
              </a:gs>
              <a:gs pos="50000">
                <a:srgbClr val="000000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Goal: Practical Persistent HyTM with non-trivial software path + concurrency between hardware and software transactions</a:t>
            </a:r>
            <a:endParaRPr sz="1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6" name="Google Shape;226;p18"/>
          <p:cNvGrpSpPr/>
          <p:nvPr/>
        </p:nvGrpSpPr>
        <p:grpSpPr>
          <a:xfrm>
            <a:off x="8306140" y="2086988"/>
            <a:ext cx="3200400" cy="2989288"/>
            <a:chOff x="8265840" y="1357075"/>
            <a:chExt cx="3200400" cy="2989288"/>
          </a:xfrm>
        </p:grpSpPr>
        <p:pic>
          <p:nvPicPr>
            <p:cNvPr id="227" name="Google Shape;227;p18"/>
            <p:cNvPicPr preferRelativeResize="0"/>
            <p:nvPr/>
          </p:nvPicPr>
          <p:blipFill rotWithShape="1">
            <a:blip r:embed="rId3">
              <a:alphaModFix/>
            </a:blip>
            <a:srcRect b="18160" l="0" r="0" t="0"/>
            <a:stretch/>
          </p:blipFill>
          <p:spPr>
            <a:xfrm>
              <a:off x="8305150" y="1675763"/>
              <a:ext cx="3090925" cy="26706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  <p:sp>
          <p:nvSpPr>
            <p:cNvPr id="228" name="Google Shape;228;p18"/>
            <p:cNvSpPr/>
            <p:nvPr/>
          </p:nvSpPr>
          <p:spPr>
            <a:xfrm>
              <a:off x="8265840" y="1357075"/>
              <a:ext cx="3200400" cy="353400"/>
            </a:xfrm>
            <a:prstGeom prst="rect">
              <a:avLst/>
            </a:prstGeom>
            <a:solidFill>
              <a:srgbClr val="3488A0"/>
            </a:solidFill>
            <a:ln cap="flat" cmpd="sng" w="12700">
              <a:solidFill>
                <a:srgbClr val="25637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(2021)</a:t>
              </a: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29" name="Google Shape;229;p18"/>
          <p:cNvSpPr/>
          <p:nvPr/>
        </p:nvSpPr>
        <p:spPr>
          <a:xfrm>
            <a:off x="8214039" y="4751325"/>
            <a:ext cx="3292500" cy="860100"/>
          </a:xfrm>
          <a:prstGeom prst="rect">
            <a:avLst/>
          </a:prstGeom>
          <a:solidFill>
            <a:srgbClr val="57903F"/>
          </a:solidFill>
          <a:ln cap="flat" cmpd="sng" w="12700">
            <a:solidFill>
              <a:srgbClr val="3F692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Persistent HyTMs that work on current hardware</a:t>
            </a:r>
            <a:endParaRPr sz="1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18"/>
          <p:cNvSpPr txBox="1"/>
          <p:nvPr/>
        </p:nvSpPr>
        <p:spPr>
          <a:xfrm>
            <a:off x="1066800" y="480124"/>
            <a:ext cx="100584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</a:pPr>
            <a:r>
              <a:rPr i="0" lang="en-US" sz="4000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Prior </a:t>
            </a:r>
            <a:r>
              <a:rPr lang="en-US" sz="40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persistent HyTMs are Lacking</a:t>
            </a:r>
            <a:endParaRPr/>
          </a:p>
        </p:txBody>
      </p:sp>
      <p:sp>
        <p:nvSpPr>
          <p:cNvPr id="231" name="Google Shape;231;p18"/>
          <p:cNvSpPr/>
          <p:nvPr/>
        </p:nvSpPr>
        <p:spPr>
          <a:xfrm>
            <a:off x="766675" y="1474550"/>
            <a:ext cx="6826800" cy="3717900"/>
          </a:xfrm>
          <a:prstGeom prst="wedgeRectCallout">
            <a:avLst>
              <a:gd fmla="val 67148" name="adj1"/>
              <a:gd fmla="val -15821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Century Gothic"/>
                <a:ea typeface="Century Gothic"/>
                <a:cs typeface="Century Gothic"/>
                <a:sym typeface="Century Gothic"/>
              </a:rPr>
              <a:t>Existing state of the art has performance problems</a:t>
            </a:r>
            <a:endParaRPr sz="2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●"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Trivial global lock fallback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●"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No concurrency between hardware and software transactions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●"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Disjoint transactions can block each other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●"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No memory reclamation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9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</a:pPr>
            <a:r>
              <a:rPr lang="en-US"/>
              <a:t>Our contribution</a:t>
            </a:r>
            <a:endParaRPr/>
          </a:p>
        </p:txBody>
      </p:sp>
      <p:sp>
        <p:nvSpPr>
          <p:cNvPr id="238" name="Google Shape;238;p19"/>
          <p:cNvSpPr txBox="1"/>
          <p:nvPr>
            <p:ph idx="1" type="body"/>
          </p:nvPr>
        </p:nvSpPr>
        <p:spPr>
          <a:xfrm>
            <a:off x="1015000" y="2099807"/>
            <a:ext cx="10058400" cy="3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New approach to persisting hardware </a:t>
            </a:r>
            <a:r>
              <a:rPr lang="en-US" sz="2400"/>
              <a:t>transactions</a:t>
            </a:r>
            <a:endParaRPr sz="2400"/>
          </a:p>
          <a:p>
            <a:pPr indent="-220980" lvl="1" marL="457200" rtl="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400"/>
              <a:buChar char="◦"/>
            </a:pPr>
            <a:r>
              <a:rPr b="1" lang="en-US" sz="2400"/>
              <a:t>NV-HALT: Non-volatile Hardware Assisted Locking Transactions</a:t>
            </a:r>
            <a:endParaRPr b="1" sz="2400"/>
          </a:p>
          <a:p>
            <a:pPr indent="-220980" lvl="1" marL="457200" rtl="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Hardware transactions primarily used to acquire fine grained locks → counterintuitive but very effective</a:t>
            </a:r>
            <a:endParaRPr sz="2400"/>
          </a:p>
          <a:p>
            <a:pPr indent="-220980" lvl="0" marL="182880" rtl="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We provide different implementations of NV-HALT with different progress guarantees</a:t>
            </a:r>
            <a:endParaRPr sz="2400"/>
          </a:p>
          <a:p>
            <a:pPr indent="-220980" lvl="0" marL="182880" rtl="0" algn="l">
              <a:spcBef>
                <a:spcPts val="90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We introduce new notion of progress for HyTMs</a:t>
            </a:r>
            <a:endParaRPr sz="2400"/>
          </a:p>
          <a:p>
            <a:pPr indent="0" lvl="0" marL="0" rtl="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239" name="Google Shape;239;p19"/>
          <p:cNvSpPr txBox="1"/>
          <p:nvPr>
            <p:ph idx="12" type="sldNum"/>
          </p:nvPr>
        </p:nvSpPr>
        <p:spPr>
          <a:xfrm>
            <a:off x="10981944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0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Background: Transactions</a:t>
            </a:r>
            <a:endParaRPr/>
          </a:p>
        </p:txBody>
      </p:sp>
      <p:sp>
        <p:nvSpPr>
          <p:cNvPr id="246" name="Google Shape;246;p20"/>
          <p:cNvSpPr txBox="1"/>
          <p:nvPr>
            <p:ph idx="1" type="body"/>
          </p:nvPr>
        </p:nvSpPr>
        <p:spPr>
          <a:xfrm>
            <a:off x="1066800" y="2103122"/>
            <a:ext cx="10058400" cy="161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spcBef>
                <a:spcPts val="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Interface: begin, commit, (voluntary) abort</a:t>
            </a:r>
            <a:endParaRPr sz="2400"/>
          </a:p>
          <a:p>
            <a:pPr indent="-182880" lvl="0" marL="182880" rtl="0" algn="l">
              <a:spcBef>
                <a:spcPts val="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Typically track read and write set</a:t>
            </a:r>
            <a:endParaRPr sz="2400"/>
          </a:p>
          <a:p>
            <a:pPr indent="-220980" lvl="1" marL="457200" rtl="0" algn="l">
              <a:spcBef>
                <a:spcPts val="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Conflicts cause aborts</a:t>
            </a:r>
            <a:endParaRPr/>
          </a:p>
        </p:txBody>
      </p:sp>
      <p:sp>
        <p:nvSpPr>
          <p:cNvPr id="247" name="Google Shape;247;p20"/>
          <p:cNvSpPr txBox="1"/>
          <p:nvPr>
            <p:ph idx="12" type="sldNum"/>
          </p:nvPr>
        </p:nvSpPr>
        <p:spPr>
          <a:xfrm>
            <a:off x="10981944" y="6035040"/>
            <a:ext cx="838200" cy="36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8" name="Google Shape;248;p20"/>
          <p:cNvSpPr txBox="1"/>
          <p:nvPr>
            <p:ph idx="1" type="body"/>
          </p:nvPr>
        </p:nvSpPr>
        <p:spPr>
          <a:xfrm>
            <a:off x="1066800" y="3719223"/>
            <a:ext cx="10058400" cy="236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spcBef>
                <a:spcPts val="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Hardware TM:</a:t>
            </a:r>
            <a:endParaRPr sz="2400"/>
          </a:p>
          <a:p>
            <a:pPr indent="-220980" lvl="1" marL="457200" rtl="0" algn="l">
              <a:spcBef>
                <a:spcPts val="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Intel RTM: xbegin(), xend(), xabort()</a:t>
            </a:r>
            <a:endParaRPr sz="2400"/>
          </a:p>
          <a:p>
            <a:pPr indent="-220980" lvl="1" marL="457200" rtl="0" algn="l">
              <a:spcBef>
                <a:spcPts val="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Read and write set tracked via cache coherence protocol</a:t>
            </a:r>
            <a:endParaRPr sz="2400"/>
          </a:p>
          <a:p>
            <a:pPr indent="-22098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Spurious aborts</a:t>
            </a:r>
            <a:endParaRPr sz="2400"/>
          </a:p>
          <a:p>
            <a:pPr indent="-220980" lvl="2" marL="731520" rtl="0" algn="l">
              <a:spcBef>
                <a:spcPts val="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No progress without software fallback</a:t>
            </a:r>
            <a:endParaRPr sz="2400"/>
          </a:p>
          <a:p>
            <a:pPr indent="-220980" lvl="2" marL="7315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Cannot flush inside hardware transaction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1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Background: Correctness and Progress</a:t>
            </a:r>
            <a:endParaRPr/>
          </a:p>
        </p:txBody>
      </p:sp>
      <p:sp>
        <p:nvSpPr>
          <p:cNvPr id="255" name="Google Shape;255;p21"/>
          <p:cNvSpPr txBox="1"/>
          <p:nvPr>
            <p:ph idx="1" type="body"/>
          </p:nvPr>
        </p:nvSpPr>
        <p:spPr>
          <a:xfrm>
            <a:off x="1066800" y="2103120"/>
            <a:ext cx="10058400" cy="384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spcBef>
                <a:spcPts val="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Opacity:</a:t>
            </a:r>
            <a:endParaRPr sz="2400"/>
          </a:p>
          <a:p>
            <a:pPr indent="-220980" lvl="1" marL="457200" rtl="0" algn="l">
              <a:spcBef>
                <a:spcPts val="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set of all transactions (including aborted ones) is equivalent to a sequential execution where every read returns </a:t>
            </a:r>
            <a:r>
              <a:rPr lang="en-US" sz="2400"/>
              <a:t>value of latest committed write</a:t>
            </a:r>
            <a:endParaRPr sz="2400"/>
          </a:p>
          <a:p>
            <a:pPr indent="-220980" lvl="0" marL="182880" rtl="0" algn="l">
              <a:spcBef>
                <a:spcPts val="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Weak progress:</a:t>
            </a:r>
            <a:endParaRPr sz="2400"/>
          </a:p>
          <a:p>
            <a:pPr indent="-220980" lvl="1" marL="457200" rtl="0" algn="l">
              <a:spcBef>
                <a:spcPts val="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txn aborts → exists concurrent conflicting txn</a:t>
            </a:r>
            <a:endParaRPr sz="2400"/>
          </a:p>
          <a:p>
            <a:pPr indent="-220980" lvl="1" marL="457200" rtl="0" algn="l">
              <a:spcBef>
                <a:spcPts val="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n conflicting txns → possibly all aborted</a:t>
            </a:r>
            <a:endParaRPr sz="2400"/>
          </a:p>
          <a:p>
            <a:pPr indent="-220980" lvl="0" marL="182880" rtl="0" algn="l">
              <a:spcBef>
                <a:spcPts val="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Strong progress:</a:t>
            </a:r>
            <a:endParaRPr sz="2400"/>
          </a:p>
          <a:p>
            <a:pPr indent="-220980" lvl="1" marL="457200" rtl="0" algn="l">
              <a:spcBef>
                <a:spcPts val="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n conflicting txns → at least one commits</a:t>
            </a:r>
            <a:endParaRPr sz="2400"/>
          </a:p>
        </p:txBody>
      </p:sp>
      <p:sp>
        <p:nvSpPr>
          <p:cNvPr id="256" name="Google Shape;256;p21"/>
          <p:cNvSpPr txBox="1"/>
          <p:nvPr>
            <p:ph idx="12" type="sldNum"/>
          </p:nvPr>
        </p:nvSpPr>
        <p:spPr>
          <a:xfrm>
            <a:off x="10981944" y="6035040"/>
            <a:ext cx="838200" cy="36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avonVTI">
  <a:themeElements>
    <a:clrScheme name="FIVE">
      <a:dk1>
        <a:srgbClr val="000000"/>
      </a:dk1>
      <a:lt1>
        <a:srgbClr val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avonVTI">
  <a:themeElements>
    <a:clrScheme name="FIVE">
      <a:dk1>
        <a:srgbClr val="000000"/>
      </a:dk1>
      <a:lt1>
        <a:srgbClr val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