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34"/>
  </p:notesMasterIdLst>
  <p:sldIdLst>
    <p:sldId id="257" r:id="rId5"/>
    <p:sldId id="259" r:id="rId6"/>
    <p:sldId id="270" r:id="rId7"/>
    <p:sldId id="271" r:id="rId8"/>
    <p:sldId id="272" r:id="rId9"/>
    <p:sldId id="274" r:id="rId10"/>
    <p:sldId id="268" r:id="rId11"/>
    <p:sldId id="269" r:id="rId12"/>
    <p:sldId id="302" r:id="rId13"/>
    <p:sldId id="276" r:id="rId14"/>
    <p:sldId id="287" r:id="rId15"/>
    <p:sldId id="278" r:id="rId16"/>
    <p:sldId id="277" r:id="rId17"/>
    <p:sldId id="279" r:id="rId18"/>
    <p:sldId id="303" r:id="rId19"/>
    <p:sldId id="281" r:id="rId20"/>
    <p:sldId id="282" r:id="rId21"/>
    <p:sldId id="285" r:id="rId22"/>
    <p:sldId id="292" r:id="rId23"/>
    <p:sldId id="293" r:id="rId24"/>
    <p:sldId id="288" r:id="rId25"/>
    <p:sldId id="290" r:id="rId26"/>
    <p:sldId id="297" r:id="rId27"/>
    <p:sldId id="298" r:id="rId28"/>
    <p:sldId id="299" r:id="rId29"/>
    <p:sldId id="300" r:id="rId30"/>
    <p:sldId id="301" r:id="rId31"/>
    <p:sldId id="30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4684"/>
    <a:srgbClr val="FCE205"/>
    <a:srgbClr val="652999"/>
    <a:srgbClr val="800000"/>
    <a:srgbClr val="FBE105"/>
    <a:srgbClr val="F64A8A"/>
    <a:srgbClr val="6F2DA8"/>
    <a:srgbClr val="89CFEF"/>
    <a:srgbClr val="4F7942"/>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6" autoAdjust="0"/>
    <p:restoredTop sz="90036" autoAdjust="0"/>
  </p:normalViewPr>
  <p:slideViewPr>
    <p:cSldViewPr snapToGrid="0">
      <p:cViewPr varScale="1">
        <p:scale>
          <a:sx n="87" d="100"/>
          <a:sy n="87" d="100"/>
        </p:scale>
        <p:origin x="7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custT="1"/>
      <dgm:spPr/>
      <dgm:t>
        <a:bodyPr/>
        <a:lstStyle/>
        <a:p>
          <a:r>
            <a:rPr lang="en-US" sz="1600" b="1" dirty="0">
              <a:solidFill>
                <a:schemeClr val="tx1"/>
              </a:solidFill>
            </a:rPr>
            <a:t>Universal construction</a:t>
          </a:r>
        </a:p>
      </dgm:t>
    </dgm:pt>
    <dgm:pt modelId="{9978A89C-C2F1-4241-807C-13619E6D6376}" type="parTrans" cxnId="{277179CE-E2F5-4733-8D23-9E37CACB7B9E}">
      <dgm:prSet/>
      <dgm:spPr/>
      <dgm:t>
        <a:bodyPr/>
        <a:lstStyle/>
        <a:p>
          <a:endParaRPr lang="en-US" sz="2800">
            <a:solidFill>
              <a:schemeClr val="bg1"/>
            </a:solidFill>
          </a:endParaRPr>
        </a:p>
      </dgm:t>
    </dgm:pt>
    <dgm:pt modelId="{1DECF9F5-40C0-4379-BCCE-7BCAAD54807B}" type="sibTrans" cxnId="{277179CE-E2F5-4733-8D23-9E37CACB7B9E}">
      <dgm:prSet/>
      <dgm:spPr/>
      <dgm:t>
        <a:bodyPr/>
        <a:lstStyle/>
        <a:p>
          <a:endParaRPr lang="en-US" sz="2800">
            <a:solidFill>
              <a:schemeClr val="bg1"/>
            </a:solidFill>
          </a:endParaRPr>
        </a:p>
      </dgm:t>
    </dgm:pt>
    <dgm:pt modelId="{9845D52A-E054-4EB0-A5A3-32AE7DC6D645}">
      <dgm:prSet custT="1"/>
      <dgm:spPr/>
      <dgm:t>
        <a:bodyPr/>
        <a:lstStyle/>
        <a:p>
          <a:r>
            <a:rPr lang="en-US" sz="1600" b="1" dirty="0">
              <a:solidFill>
                <a:schemeClr val="tx1"/>
              </a:solidFill>
            </a:rPr>
            <a:t>Transactional memory</a:t>
          </a:r>
        </a:p>
      </dgm:t>
    </dgm:pt>
    <dgm:pt modelId="{952EE001-86C3-4022-96EE-ABDB540B8A78}" type="parTrans" cxnId="{B04C6215-C46D-4282-963F-02A26E25C8AB}">
      <dgm:prSet/>
      <dgm:spPr/>
      <dgm:t>
        <a:bodyPr/>
        <a:lstStyle/>
        <a:p>
          <a:endParaRPr lang="en-US" sz="2800">
            <a:solidFill>
              <a:schemeClr val="bg1"/>
            </a:solidFill>
          </a:endParaRPr>
        </a:p>
      </dgm:t>
    </dgm:pt>
    <dgm:pt modelId="{796364FD-7651-493A-AEE5-8DD45DF8EEAC}" type="sibTrans" cxnId="{B04C6215-C46D-4282-963F-02A26E25C8AB}">
      <dgm:prSet/>
      <dgm:spPr/>
      <dgm:t>
        <a:bodyPr/>
        <a:lstStyle/>
        <a:p>
          <a:endParaRPr lang="en-US" sz="2800">
            <a:solidFill>
              <a:schemeClr val="bg1"/>
            </a:solidFill>
          </a:endParaRPr>
        </a:p>
      </dgm:t>
    </dgm:pt>
    <dgm:pt modelId="{566C4A8F-CE66-4FF5-AF11-6C385F74A275}">
      <dgm:prSet custT="1"/>
      <dgm:spPr/>
      <dgm:t>
        <a:bodyPr/>
        <a:lstStyle/>
        <a:p>
          <a:endParaRPr lang="en-US" sz="1600" dirty="0">
            <a:solidFill>
              <a:schemeClr val="bg1"/>
            </a:solidFill>
          </a:endParaRPr>
        </a:p>
      </dgm:t>
    </dgm:pt>
    <dgm:pt modelId="{375C5A5E-5F04-4FE8-98F8-795867C18A18}" type="parTrans" cxnId="{66E8CE3C-459F-4648-B4D7-5039298A0E92}">
      <dgm:prSet/>
      <dgm:spPr/>
      <dgm:t>
        <a:bodyPr/>
        <a:lstStyle/>
        <a:p>
          <a:endParaRPr lang="en-US" sz="2800">
            <a:solidFill>
              <a:schemeClr val="bg1"/>
            </a:solidFill>
          </a:endParaRPr>
        </a:p>
      </dgm:t>
    </dgm:pt>
    <dgm:pt modelId="{E74B8A5E-78D9-4E5B-86E1-203DE271581F}" type="sibTrans" cxnId="{66E8CE3C-459F-4648-B4D7-5039298A0E92}">
      <dgm:prSet/>
      <dgm:spPr/>
      <dgm:t>
        <a:bodyPr/>
        <a:lstStyle/>
        <a:p>
          <a:endParaRPr lang="en-US" sz="2800">
            <a:solidFill>
              <a:schemeClr val="bg1"/>
            </a:solidFill>
          </a:endParaRPr>
        </a:p>
      </dgm:t>
    </dgm:pt>
    <dgm:pt modelId="{C2F0E5C9-2943-4A9B-872F-ECF6B159E9F4}">
      <dgm:prSet custT="1"/>
      <dgm:spPr/>
      <dgm:t>
        <a:bodyPr/>
        <a:lstStyle/>
        <a:p>
          <a:endParaRPr lang="en-US" sz="1600" dirty="0">
            <a:solidFill>
              <a:schemeClr val="bg1"/>
            </a:solidFill>
          </a:endParaRPr>
        </a:p>
      </dgm:t>
    </dgm:pt>
    <dgm:pt modelId="{8FBB852D-32B7-4273-9DE3-951F1CFE69EC}" type="parTrans" cxnId="{F7608388-5A1F-4FE9-96E5-520EA7B1F725}">
      <dgm:prSet/>
      <dgm:spPr/>
      <dgm:t>
        <a:bodyPr/>
        <a:lstStyle/>
        <a:p>
          <a:endParaRPr lang="en-US" sz="2800">
            <a:solidFill>
              <a:schemeClr val="bg1"/>
            </a:solidFill>
          </a:endParaRPr>
        </a:p>
      </dgm:t>
    </dgm:pt>
    <dgm:pt modelId="{1A62CB6F-38D7-44F2-AFAB-0C4382E3DA24}" type="sibTrans" cxnId="{F7608388-5A1F-4FE9-96E5-520EA7B1F725}">
      <dgm:prSet/>
      <dgm:spPr/>
      <dgm:t>
        <a:bodyPr/>
        <a:lstStyle/>
        <a:p>
          <a:endParaRPr lang="en-US" sz="2800">
            <a:solidFill>
              <a:schemeClr val="bg1"/>
            </a:solidFill>
          </a:endParaRPr>
        </a:p>
      </dgm:t>
    </dgm:pt>
    <dgm:pt modelId="{C057D6ED-8F49-42DC-B8A7-C07F68F0F734}">
      <dgm:prSet custT="1"/>
      <dgm:spPr/>
      <dgm:t>
        <a:bodyPr/>
        <a:lstStyle/>
        <a:p>
          <a:endParaRPr lang="en-US" sz="1600" dirty="0">
            <a:solidFill>
              <a:schemeClr val="bg1"/>
            </a:solidFill>
          </a:endParaRPr>
        </a:p>
      </dgm:t>
    </dgm:pt>
    <dgm:pt modelId="{6E885013-4246-43E1-A818-2251A99C8FD2}" type="sibTrans" cxnId="{FB0FA082-3950-4822-951F-05A1A9548F18}">
      <dgm:prSet/>
      <dgm:spPr/>
      <dgm:t>
        <a:bodyPr/>
        <a:lstStyle/>
        <a:p>
          <a:endParaRPr lang="en-US" sz="2800">
            <a:solidFill>
              <a:schemeClr val="bg1"/>
            </a:solidFill>
          </a:endParaRPr>
        </a:p>
      </dgm:t>
    </dgm:pt>
    <dgm:pt modelId="{131D11D9-3030-4E3B-8F84-0108E6497B2A}" type="parTrans" cxnId="{FB0FA082-3950-4822-951F-05A1A9548F18}">
      <dgm:prSet/>
      <dgm:spPr/>
      <dgm:t>
        <a:bodyPr/>
        <a:lstStyle/>
        <a:p>
          <a:endParaRPr lang="en-US" sz="2800">
            <a:solidFill>
              <a:schemeClr val="bg1"/>
            </a:solidFill>
          </a:endParaRPr>
        </a:p>
      </dgm:t>
    </dgm:pt>
    <dgm:pt modelId="{F01ACEDD-DB38-4805-8990-13D35D559E31}">
      <dgm:prSet custT="1"/>
      <dgm:spPr/>
      <dgm:t>
        <a:bodyPr/>
        <a:lstStyle/>
        <a:p>
          <a:r>
            <a:rPr lang="en-US" sz="1600" b="1" dirty="0">
              <a:solidFill>
                <a:schemeClr val="tx1"/>
              </a:solidFill>
            </a:rPr>
            <a:t>Handcrafted</a:t>
          </a:r>
        </a:p>
      </dgm:t>
    </dgm:pt>
    <dgm:pt modelId="{B0334307-BA2D-4E64-A7E2-E3A30938A837}" type="parTrans" cxnId="{074C2070-9926-46A6-8359-0BD45984D98D}">
      <dgm:prSet/>
      <dgm:spPr/>
      <dgm:t>
        <a:bodyPr/>
        <a:lstStyle/>
        <a:p>
          <a:endParaRPr lang="en-CA" sz="2800">
            <a:solidFill>
              <a:schemeClr val="bg1"/>
            </a:solidFill>
          </a:endParaRPr>
        </a:p>
      </dgm:t>
    </dgm:pt>
    <dgm:pt modelId="{EFC91B8F-B7BE-419F-BEFE-6956BD1BB052}" type="sibTrans" cxnId="{074C2070-9926-46A6-8359-0BD45984D98D}">
      <dgm:prSet/>
      <dgm:spPr/>
      <dgm:t>
        <a:bodyPr/>
        <a:lstStyle/>
        <a:p>
          <a:endParaRPr lang="en-CA" sz="2800">
            <a:solidFill>
              <a:schemeClr val="bg1"/>
            </a:solidFill>
          </a:endParaRPr>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ScaleX="111624">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9D4C6757-5775-4FDC-94EB-C3EC1D2C60F4}" type="pres">
      <dgm:prSet presAssocID="{F01ACEDD-DB38-4805-8990-13D35D559E31}" presName="composite" presStyleCnt="0"/>
      <dgm:spPr/>
    </dgm:pt>
    <dgm:pt modelId="{CF8EC068-56D8-4174-8044-00BB0DF6DB74}" type="pres">
      <dgm:prSet presAssocID="{F01ACEDD-DB38-4805-8990-13D35D559E31}" presName="Parent1" presStyleLbl="alignNode1" presStyleIdx="2" presStyleCnt="3" custScaleX="109914">
        <dgm:presLayoutVars>
          <dgm:chMax val="1"/>
          <dgm:chPref val="1"/>
          <dgm:bulletEnabled val="1"/>
        </dgm:presLayoutVars>
      </dgm:prSet>
      <dgm:spPr/>
    </dgm:pt>
    <dgm:pt modelId="{B95BD75E-356C-4D8C-AEC6-6EC54BC3205A}" type="pres">
      <dgm:prSet presAssocID="{F01ACEDD-DB38-4805-8990-13D35D559E31}" presName="Childtext1" presStyleLbl="revTx" presStyleIdx="2" presStyleCnt="3">
        <dgm:presLayoutVars>
          <dgm:chMax val="0"/>
          <dgm:chPref val="0"/>
          <dgm:bulletEnabled/>
        </dgm:presLayoutVars>
      </dgm:prSet>
      <dgm:spPr/>
    </dgm:pt>
    <dgm:pt modelId="{24FE6AD0-1A9A-4ECF-8CDF-911B7D0326A9}" type="pres">
      <dgm:prSet presAssocID="{F01ACEDD-DB38-4805-8990-13D35D559E31}"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8C370401-BD16-4959-98C0-1BE7D38873AF}" type="pres">
      <dgm:prSet presAssocID="{F01ACEDD-DB38-4805-8990-13D35D559E31}" presName="ConnectLineEnd" presStyleLbl="node1" presStyleIdx="2" presStyleCnt="3"/>
      <dgm:spPr/>
    </dgm:pt>
    <dgm:pt modelId="{62E4F167-EAF6-471D-8DC6-6EAECA358E55}" type="pres">
      <dgm:prSet presAssocID="{F01ACEDD-DB38-4805-8990-13D35D559E31}"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074C2070-9926-46A6-8359-0BD45984D98D}" srcId="{08F627ED-A304-4697-8C44-18E45D3D2B1A}" destId="{F01ACEDD-DB38-4805-8990-13D35D559E31}" srcOrd="2" destOrd="0" parTransId="{B0334307-BA2D-4E64-A7E2-E3A30938A837}" sibTransId="{EFC91B8F-B7BE-419F-BEFE-6956BD1BB052}"/>
    <dgm:cxn modelId="{CB98D256-5AB4-4B9D-AD69-15CA4B5C1220}" type="presOf" srcId="{566C4A8F-CE66-4FF5-AF11-6C385F74A275}" destId="{5E76ADAA-D3EE-462D-A737-9D3772B6C76F}" srcOrd="0" destOrd="0" presId="urn:microsoft.com/office/officeart/2016/7/layout/HexagonTimeline"/>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F01ACEDD-DB38-4805-8990-13D35D559E31}"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3E1EB6B4-620A-4FA9-B299-74259CA17471}" type="presOf" srcId="{C2F0E5C9-2943-4A9B-872F-ECF6B159E9F4}" destId="{B95BD75E-356C-4D8C-AEC6-6EC54BC3205A}"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AE94EEDF-1F68-4E4F-B046-6D7786013772}" type="presOf" srcId="{F01ACEDD-DB38-4805-8990-13D35D559E31}" destId="{CF8EC068-56D8-4174-8044-00BB0DF6DB74}"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97F84F7-FA38-4C1E-8CFB-D6B6555AABC6}" type="presParOf" srcId="{D6614DDC-66DE-4E26-A0E6-8B5D4F611437}" destId="{9D4C6757-5775-4FDC-94EB-C3EC1D2C60F4}" srcOrd="4" destOrd="0" presId="urn:microsoft.com/office/officeart/2016/7/layout/HexagonTimeline"/>
    <dgm:cxn modelId="{95FB82A5-1F6B-45C3-A8DA-031D53D380F2}" type="presParOf" srcId="{9D4C6757-5775-4FDC-94EB-C3EC1D2C60F4}" destId="{CF8EC068-56D8-4174-8044-00BB0DF6DB74}" srcOrd="0" destOrd="0" presId="urn:microsoft.com/office/officeart/2016/7/layout/HexagonTimeline"/>
    <dgm:cxn modelId="{5895056B-E9BB-426B-B176-9D166184F85C}" type="presParOf" srcId="{9D4C6757-5775-4FDC-94EB-C3EC1D2C60F4}" destId="{B95BD75E-356C-4D8C-AEC6-6EC54BC3205A}" srcOrd="1" destOrd="0" presId="urn:microsoft.com/office/officeart/2016/7/layout/HexagonTimeline"/>
    <dgm:cxn modelId="{E0AA8571-B3E7-4F3F-B63A-59E45793CC45}" type="presParOf" srcId="{9D4C6757-5775-4FDC-94EB-C3EC1D2C60F4}" destId="{24FE6AD0-1A9A-4ECF-8CDF-911B7D0326A9}" srcOrd="2" destOrd="0" presId="urn:microsoft.com/office/officeart/2016/7/layout/HexagonTimeline"/>
    <dgm:cxn modelId="{67085970-6A69-49FC-9141-4E65B799EF3D}" type="presParOf" srcId="{9D4C6757-5775-4FDC-94EB-C3EC1D2C60F4}" destId="{8C370401-BD16-4959-98C0-1BE7D38873AF}" srcOrd="3" destOrd="0" presId="urn:microsoft.com/office/officeart/2016/7/layout/HexagonTimeline"/>
    <dgm:cxn modelId="{5ED8FBB9-3527-42FE-8E29-EEEDAEAB7BDA}" type="presParOf" srcId="{9D4C6757-5775-4FDC-94EB-C3EC1D2C60F4}" destId="{62E4F167-EAF6-471D-8DC6-6EAECA358E55}"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custT="1"/>
      <dgm:spPr/>
      <dgm:t>
        <a:bodyPr/>
        <a:lstStyle/>
        <a:p>
          <a:r>
            <a:rPr lang="en-US" sz="1600" b="1" dirty="0">
              <a:solidFill>
                <a:schemeClr val="tx1"/>
              </a:solidFill>
            </a:rPr>
            <a:t>Universal construction</a:t>
          </a:r>
        </a:p>
      </dgm:t>
    </dgm:pt>
    <dgm:pt modelId="{9978A89C-C2F1-4241-807C-13619E6D6376}" type="parTrans" cxnId="{277179CE-E2F5-4733-8D23-9E37CACB7B9E}">
      <dgm:prSet/>
      <dgm:spPr/>
      <dgm:t>
        <a:bodyPr/>
        <a:lstStyle/>
        <a:p>
          <a:endParaRPr lang="en-US" sz="2800">
            <a:solidFill>
              <a:schemeClr val="bg1"/>
            </a:solidFill>
          </a:endParaRPr>
        </a:p>
      </dgm:t>
    </dgm:pt>
    <dgm:pt modelId="{1DECF9F5-40C0-4379-BCCE-7BCAAD54807B}" type="sibTrans" cxnId="{277179CE-E2F5-4733-8D23-9E37CACB7B9E}">
      <dgm:prSet/>
      <dgm:spPr/>
      <dgm:t>
        <a:bodyPr/>
        <a:lstStyle/>
        <a:p>
          <a:endParaRPr lang="en-US" sz="2800">
            <a:solidFill>
              <a:schemeClr val="bg1"/>
            </a:solidFill>
          </a:endParaRPr>
        </a:p>
      </dgm:t>
    </dgm:pt>
    <dgm:pt modelId="{9845D52A-E054-4EB0-A5A3-32AE7DC6D645}">
      <dgm:prSet custT="1"/>
      <dgm:spPr/>
      <dgm:t>
        <a:bodyPr/>
        <a:lstStyle/>
        <a:p>
          <a:r>
            <a:rPr lang="en-US" sz="1600" b="1" dirty="0">
              <a:solidFill>
                <a:schemeClr val="tx1"/>
              </a:solidFill>
            </a:rPr>
            <a:t>Transactional memory</a:t>
          </a:r>
        </a:p>
      </dgm:t>
    </dgm:pt>
    <dgm:pt modelId="{952EE001-86C3-4022-96EE-ABDB540B8A78}" type="parTrans" cxnId="{B04C6215-C46D-4282-963F-02A26E25C8AB}">
      <dgm:prSet/>
      <dgm:spPr/>
      <dgm:t>
        <a:bodyPr/>
        <a:lstStyle/>
        <a:p>
          <a:endParaRPr lang="en-US" sz="2800">
            <a:solidFill>
              <a:schemeClr val="bg1"/>
            </a:solidFill>
          </a:endParaRPr>
        </a:p>
      </dgm:t>
    </dgm:pt>
    <dgm:pt modelId="{796364FD-7651-493A-AEE5-8DD45DF8EEAC}" type="sibTrans" cxnId="{B04C6215-C46D-4282-963F-02A26E25C8AB}">
      <dgm:prSet/>
      <dgm:spPr/>
      <dgm:t>
        <a:bodyPr/>
        <a:lstStyle/>
        <a:p>
          <a:endParaRPr lang="en-US" sz="2800">
            <a:solidFill>
              <a:schemeClr val="bg1"/>
            </a:solidFill>
          </a:endParaRPr>
        </a:p>
      </dgm:t>
    </dgm:pt>
    <dgm:pt modelId="{566C4A8F-CE66-4FF5-AF11-6C385F74A275}">
      <dgm:prSet custT="1"/>
      <dgm:spPr/>
      <dgm:t>
        <a:bodyPr/>
        <a:lstStyle/>
        <a:p>
          <a:endParaRPr lang="en-US" sz="1600" dirty="0">
            <a:solidFill>
              <a:schemeClr val="bg1"/>
            </a:solidFill>
          </a:endParaRPr>
        </a:p>
      </dgm:t>
    </dgm:pt>
    <dgm:pt modelId="{375C5A5E-5F04-4FE8-98F8-795867C18A18}" type="parTrans" cxnId="{66E8CE3C-459F-4648-B4D7-5039298A0E92}">
      <dgm:prSet/>
      <dgm:spPr/>
      <dgm:t>
        <a:bodyPr/>
        <a:lstStyle/>
        <a:p>
          <a:endParaRPr lang="en-US" sz="2800">
            <a:solidFill>
              <a:schemeClr val="bg1"/>
            </a:solidFill>
          </a:endParaRPr>
        </a:p>
      </dgm:t>
    </dgm:pt>
    <dgm:pt modelId="{E74B8A5E-78D9-4E5B-86E1-203DE271581F}" type="sibTrans" cxnId="{66E8CE3C-459F-4648-B4D7-5039298A0E92}">
      <dgm:prSet/>
      <dgm:spPr/>
      <dgm:t>
        <a:bodyPr/>
        <a:lstStyle/>
        <a:p>
          <a:endParaRPr lang="en-US" sz="2800">
            <a:solidFill>
              <a:schemeClr val="bg1"/>
            </a:solidFill>
          </a:endParaRPr>
        </a:p>
      </dgm:t>
    </dgm:pt>
    <dgm:pt modelId="{9AC77E87-FC4D-4F04-889B-73358514DC0D}">
      <dgm:prSet custT="1"/>
      <dgm:spPr/>
      <dgm:t>
        <a:bodyPr/>
        <a:lstStyle/>
        <a:p>
          <a:r>
            <a:rPr lang="en-US" sz="1600" b="1" dirty="0">
              <a:solidFill>
                <a:schemeClr val="tx1"/>
              </a:solidFill>
            </a:rPr>
            <a:t>?</a:t>
          </a:r>
        </a:p>
      </dgm:t>
    </dgm:pt>
    <dgm:pt modelId="{B29F90F6-921F-42B9-A496-5D121F61821E}" type="parTrans" cxnId="{04774158-8FAB-47B4-A2EE-D3D3A7E958BE}">
      <dgm:prSet/>
      <dgm:spPr/>
      <dgm:t>
        <a:bodyPr/>
        <a:lstStyle/>
        <a:p>
          <a:endParaRPr lang="en-US" sz="2800">
            <a:solidFill>
              <a:schemeClr val="bg1"/>
            </a:solidFill>
          </a:endParaRPr>
        </a:p>
      </dgm:t>
    </dgm:pt>
    <dgm:pt modelId="{3A77AB9A-DF29-465E-A0A5-D4FA3D0C537F}" type="sibTrans" cxnId="{04774158-8FAB-47B4-A2EE-D3D3A7E958BE}">
      <dgm:prSet/>
      <dgm:spPr/>
      <dgm:t>
        <a:bodyPr/>
        <a:lstStyle/>
        <a:p>
          <a:endParaRPr lang="en-US" sz="2800">
            <a:solidFill>
              <a:schemeClr val="bg1"/>
            </a:solidFill>
          </a:endParaRPr>
        </a:p>
      </dgm:t>
    </dgm:pt>
    <dgm:pt modelId="{C2F0E5C9-2943-4A9B-872F-ECF6B159E9F4}">
      <dgm:prSet custT="1"/>
      <dgm:spPr/>
      <dgm:t>
        <a:bodyPr/>
        <a:lstStyle/>
        <a:p>
          <a:endParaRPr lang="en-US" sz="1600" dirty="0">
            <a:solidFill>
              <a:schemeClr val="bg1"/>
            </a:solidFill>
          </a:endParaRPr>
        </a:p>
      </dgm:t>
    </dgm:pt>
    <dgm:pt modelId="{8FBB852D-32B7-4273-9DE3-951F1CFE69EC}" type="parTrans" cxnId="{F7608388-5A1F-4FE9-96E5-520EA7B1F725}">
      <dgm:prSet/>
      <dgm:spPr/>
      <dgm:t>
        <a:bodyPr/>
        <a:lstStyle/>
        <a:p>
          <a:endParaRPr lang="en-US" sz="2800">
            <a:solidFill>
              <a:schemeClr val="bg1"/>
            </a:solidFill>
          </a:endParaRPr>
        </a:p>
      </dgm:t>
    </dgm:pt>
    <dgm:pt modelId="{1A62CB6F-38D7-44F2-AFAB-0C4382E3DA24}" type="sibTrans" cxnId="{F7608388-5A1F-4FE9-96E5-520EA7B1F725}">
      <dgm:prSet/>
      <dgm:spPr/>
      <dgm:t>
        <a:bodyPr/>
        <a:lstStyle/>
        <a:p>
          <a:endParaRPr lang="en-US" sz="2800">
            <a:solidFill>
              <a:schemeClr val="bg1"/>
            </a:solidFill>
          </a:endParaRPr>
        </a:p>
      </dgm:t>
    </dgm:pt>
    <dgm:pt modelId="{C057D6ED-8F49-42DC-B8A7-C07F68F0F734}">
      <dgm:prSet custT="1"/>
      <dgm:spPr/>
      <dgm:t>
        <a:bodyPr/>
        <a:lstStyle/>
        <a:p>
          <a:endParaRPr lang="en-US" sz="1600" dirty="0">
            <a:solidFill>
              <a:schemeClr val="bg1"/>
            </a:solidFill>
          </a:endParaRPr>
        </a:p>
      </dgm:t>
    </dgm:pt>
    <dgm:pt modelId="{6E885013-4246-43E1-A818-2251A99C8FD2}" type="sibTrans" cxnId="{FB0FA082-3950-4822-951F-05A1A9548F18}">
      <dgm:prSet/>
      <dgm:spPr/>
      <dgm:t>
        <a:bodyPr/>
        <a:lstStyle/>
        <a:p>
          <a:endParaRPr lang="en-US" sz="2800">
            <a:solidFill>
              <a:schemeClr val="bg1"/>
            </a:solidFill>
          </a:endParaRPr>
        </a:p>
      </dgm:t>
    </dgm:pt>
    <dgm:pt modelId="{131D11D9-3030-4E3B-8F84-0108E6497B2A}" type="parTrans" cxnId="{FB0FA082-3950-4822-951F-05A1A9548F18}">
      <dgm:prSet/>
      <dgm:spPr/>
      <dgm:t>
        <a:bodyPr/>
        <a:lstStyle/>
        <a:p>
          <a:endParaRPr lang="en-US" sz="2800">
            <a:solidFill>
              <a:schemeClr val="bg1"/>
            </a:solidFill>
          </a:endParaRPr>
        </a:p>
      </dgm:t>
    </dgm:pt>
    <dgm:pt modelId="{F01ACEDD-DB38-4805-8990-13D35D559E31}">
      <dgm:prSet custT="1"/>
      <dgm:spPr/>
      <dgm:t>
        <a:bodyPr/>
        <a:lstStyle/>
        <a:p>
          <a:r>
            <a:rPr lang="en-US" sz="1600" b="1" dirty="0">
              <a:solidFill>
                <a:schemeClr val="tx1"/>
              </a:solidFill>
            </a:rPr>
            <a:t>Handcrafted</a:t>
          </a:r>
        </a:p>
      </dgm:t>
    </dgm:pt>
    <dgm:pt modelId="{B0334307-BA2D-4E64-A7E2-E3A30938A837}" type="parTrans" cxnId="{074C2070-9926-46A6-8359-0BD45984D98D}">
      <dgm:prSet/>
      <dgm:spPr/>
      <dgm:t>
        <a:bodyPr/>
        <a:lstStyle/>
        <a:p>
          <a:endParaRPr lang="en-CA" sz="2800">
            <a:solidFill>
              <a:schemeClr val="bg1"/>
            </a:solidFill>
          </a:endParaRPr>
        </a:p>
      </dgm:t>
    </dgm:pt>
    <dgm:pt modelId="{EFC91B8F-B7BE-419F-BEFE-6956BD1BB052}" type="sibTrans" cxnId="{074C2070-9926-46A6-8359-0BD45984D98D}">
      <dgm:prSet/>
      <dgm:spPr/>
      <dgm:t>
        <a:bodyPr/>
        <a:lstStyle/>
        <a:p>
          <a:endParaRPr lang="en-CA" sz="2800">
            <a:solidFill>
              <a:schemeClr val="bg1"/>
            </a:solidFill>
          </a:endParaRPr>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4">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4">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4"/>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3"/>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4" custScaleX="111624">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4">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4"/>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3"/>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4" custScaleX="125495">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4">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4"/>
      <dgm:spPr/>
    </dgm:pt>
    <dgm:pt modelId="{E1638529-5025-4BCE-9448-174A6B1F9AFC}" type="pres">
      <dgm:prSet presAssocID="{9AC77E87-FC4D-4F04-889B-73358514DC0D}" presName="EmptyPane" presStyleCnt="0"/>
      <dgm:spPr/>
    </dgm:pt>
    <dgm:pt modelId="{F9CD8C87-CF81-426C-B6F7-E7BEDB1FB81B}" type="pres">
      <dgm:prSet presAssocID="{3A77AB9A-DF29-465E-A0A5-D4FA3D0C537F}" presName="spaceBetweenRectangles" presStyleLbl="fgAcc1" presStyleIdx="2" presStyleCnt="3"/>
      <dgm:spPr/>
    </dgm:pt>
    <dgm:pt modelId="{9D4C6757-5775-4FDC-94EB-C3EC1D2C60F4}" type="pres">
      <dgm:prSet presAssocID="{F01ACEDD-DB38-4805-8990-13D35D559E31}" presName="composite" presStyleCnt="0"/>
      <dgm:spPr/>
    </dgm:pt>
    <dgm:pt modelId="{CF8EC068-56D8-4174-8044-00BB0DF6DB74}" type="pres">
      <dgm:prSet presAssocID="{F01ACEDD-DB38-4805-8990-13D35D559E31}" presName="Parent1" presStyleLbl="alignNode1" presStyleIdx="3" presStyleCnt="4" custScaleX="109914">
        <dgm:presLayoutVars>
          <dgm:chMax val="1"/>
          <dgm:chPref val="1"/>
          <dgm:bulletEnabled val="1"/>
        </dgm:presLayoutVars>
      </dgm:prSet>
      <dgm:spPr/>
    </dgm:pt>
    <dgm:pt modelId="{B95BD75E-356C-4D8C-AEC6-6EC54BC3205A}" type="pres">
      <dgm:prSet presAssocID="{F01ACEDD-DB38-4805-8990-13D35D559E31}" presName="Childtext1" presStyleLbl="revTx" presStyleIdx="3" presStyleCnt="4">
        <dgm:presLayoutVars>
          <dgm:chMax val="0"/>
          <dgm:chPref val="0"/>
          <dgm:bulletEnabled/>
        </dgm:presLayoutVars>
      </dgm:prSet>
      <dgm:spPr/>
    </dgm:pt>
    <dgm:pt modelId="{24FE6AD0-1A9A-4ECF-8CDF-911B7D0326A9}" type="pres">
      <dgm:prSet presAssocID="{F01ACEDD-DB38-4805-8990-13D35D559E31}"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8C370401-BD16-4959-98C0-1BE7D38873AF}" type="pres">
      <dgm:prSet presAssocID="{F01ACEDD-DB38-4805-8990-13D35D559E31}" presName="ConnectLineEnd" presStyleLbl="node1" presStyleIdx="3" presStyleCnt="4"/>
      <dgm:spPr/>
    </dgm:pt>
    <dgm:pt modelId="{62E4F167-EAF6-471D-8DC6-6EAECA358E55}" type="pres">
      <dgm:prSet presAssocID="{F01ACEDD-DB38-4805-8990-13D35D559E31}"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074C2070-9926-46A6-8359-0BD45984D98D}" srcId="{08F627ED-A304-4697-8C44-18E45D3D2B1A}" destId="{F01ACEDD-DB38-4805-8990-13D35D559E31}" srcOrd="3" destOrd="0" parTransId="{B0334307-BA2D-4E64-A7E2-E3A30938A837}" sibTransId="{EFC91B8F-B7BE-419F-BEFE-6956BD1BB052}"/>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F01ACEDD-DB38-4805-8990-13D35D559E31}"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3E1EB6B4-620A-4FA9-B299-74259CA17471}" type="presOf" srcId="{C2F0E5C9-2943-4A9B-872F-ECF6B159E9F4}" destId="{B95BD75E-356C-4D8C-AEC6-6EC54BC3205A}"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AE94EEDF-1F68-4E4F-B046-6D7786013772}" type="presOf" srcId="{F01ACEDD-DB38-4805-8990-13D35D559E31}" destId="{CF8EC068-56D8-4174-8044-00BB0DF6DB74}"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 modelId="{F332FD75-B7FB-41C3-8FA2-1F4BC048FA48}" type="presParOf" srcId="{D6614DDC-66DE-4E26-A0E6-8B5D4F611437}" destId="{F9CD8C87-CF81-426C-B6F7-E7BEDB1FB81B}" srcOrd="5" destOrd="0" presId="urn:microsoft.com/office/officeart/2016/7/layout/HexagonTimeline"/>
    <dgm:cxn modelId="{A97F84F7-FA38-4C1E-8CFB-D6B6555AABC6}" type="presParOf" srcId="{D6614DDC-66DE-4E26-A0E6-8B5D4F611437}" destId="{9D4C6757-5775-4FDC-94EB-C3EC1D2C60F4}" srcOrd="6" destOrd="0" presId="urn:microsoft.com/office/officeart/2016/7/layout/HexagonTimeline"/>
    <dgm:cxn modelId="{95FB82A5-1F6B-45C3-A8DA-031D53D380F2}" type="presParOf" srcId="{9D4C6757-5775-4FDC-94EB-C3EC1D2C60F4}" destId="{CF8EC068-56D8-4174-8044-00BB0DF6DB74}" srcOrd="0" destOrd="0" presId="urn:microsoft.com/office/officeart/2016/7/layout/HexagonTimeline"/>
    <dgm:cxn modelId="{5895056B-E9BB-426B-B176-9D166184F85C}" type="presParOf" srcId="{9D4C6757-5775-4FDC-94EB-C3EC1D2C60F4}" destId="{B95BD75E-356C-4D8C-AEC6-6EC54BC3205A}" srcOrd="1" destOrd="0" presId="urn:microsoft.com/office/officeart/2016/7/layout/HexagonTimeline"/>
    <dgm:cxn modelId="{E0AA8571-B3E7-4F3F-B63A-59E45793CC45}" type="presParOf" srcId="{9D4C6757-5775-4FDC-94EB-C3EC1D2C60F4}" destId="{24FE6AD0-1A9A-4ECF-8CDF-911B7D0326A9}" srcOrd="2" destOrd="0" presId="urn:microsoft.com/office/officeart/2016/7/layout/HexagonTimeline"/>
    <dgm:cxn modelId="{67085970-6A69-49FC-9141-4E65B799EF3D}" type="presParOf" srcId="{9D4C6757-5775-4FDC-94EB-C3EC1D2C60F4}" destId="{8C370401-BD16-4959-98C0-1BE7D38873AF}" srcOrd="3" destOrd="0" presId="urn:microsoft.com/office/officeart/2016/7/layout/HexagonTimeline"/>
    <dgm:cxn modelId="{5ED8FBB9-3527-42FE-8E29-EEEDAEAB7BDA}" type="presParOf" srcId="{9D4C6757-5775-4FDC-94EB-C3EC1D2C60F4}" destId="{62E4F167-EAF6-471D-8DC6-6EAECA358E55}"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custT="1"/>
      <dgm:spPr/>
      <dgm:t>
        <a:bodyPr/>
        <a:lstStyle/>
        <a:p>
          <a:r>
            <a:rPr lang="en-US" sz="1600" b="1" dirty="0">
              <a:solidFill>
                <a:schemeClr val="tx1"/>
              </a:solidFill>
            </a:rPr>
            <a:t>Universal construction</a:t>
          </a:r>
        </a:p>
      </dgm:t>
    </dgm:pt>
    <dgm:pt modelId="{9978A89C-C2F1-4241-807C-13619E6D6376}" type="parTrans" cxnId="{277179CE-E2F5-4733-8D23-9E37CACB7B9E}">
      <dgm:prSet/>
      <dgm:spPr/>
      <dgm:t>
        <a:bodyPr/>
        <a:lstStyle/>
        <a:p>
          <a:endParaRPr lang="en-US" sz="2800">
            <a:solidFill>
              <a:schemeClr val="bg1"/>
            </a:solidFill>
          </a:endParaRPr>
        </a:p>
      </dgm:t>
    </dgm:pt>
    <dgm:pt modelId="{1DECF9F5-40C0-4379-BCCE-7BCAAD54807B}" type="sibTrans" cxnId="{277179CE-E2F5-4733-8D23-9E37CACB7B9E}">
      <dgm:prSet/>
      <dgm:spPr/>
      <dgm:t>
        <a:bodyPr/>
        <a:lstStyle/>
        <a:p>
          <a:endParaRPr lang="en-US" sz="2800">
            <a:solidFill>
              <a:schemeClr val="bg1"/>
            </a:solidFill>
          </a:endParaRPr>
        </a:p>
      </dgm:t>
    </dgm:pt>
    <dgm:pt modelId="{9845D52A-E054-4EB0-A5A3-32AE7DC6D645}">
      <dgm:prSet custT="1"/>
      <dgm:spPr/>
      <dgm:t>
        <a:bodyPr/>
        <a:lstStyle/>
        <a:p>
          <a:r>
            <a:rPr lang="en-US" sz="1600" b="1" dirty="0">
              <a:solidFill>
                <a:schemeClr val="tx1"/>
              </a:solidFill>
            </a:rPr>
            <a:t>Transactional memory</a:t>
          </a:r>
        </a:p>
      </dgm:t>
    </dgm:pt>
    <dgm:pt modelId="{952EE001-86C3-4022-96EE-ABDB540B8A78}" type="parTrans" cxnId="{B04C6215-C46D-4282-963F-02A26E25C8AB}">
      <dgm:prSet/>
      <dgm:spPr/>
      <dgm:t>
        <a:bodyPr/>
        <a:lstStyle/>
        <a:p>
          <a:endParaRPr lang="en-US" sz="2800">
            <a:solidFill>
              <a:schemeClr val="bg1"/>
            </a:solidFill>
          </a:endParaRPr>
        </a:p>
      </dgm:t>
    </dgm:pt>
    <dgm:pt modelId="{796364FD-7651-493A-AEE5-8DD45DF8EEAC}" type="sibTrans" cxnId="{B04C6215-C46D-4282-963F-02A26E25C8AB}">
      <dgm:prSet/>
      <dgm:spPr/>
      <dgm:t>
        <a:bodyPr/>
        <a:lstStyle/>
        <a:p>
          <a:endParaRPr lang="en-US" sz="2800">
            <a:solidFill>
              <a:schemeClr val="bg1"/>
            </a:solidFill>
          </a:endParaRPr>
        </a:p>
      </dgm:t>
    </dgm:pt>
    <dgm:pt modelId="{566C4A8F-CE66-4FF5-AF11-6C385F74A275}">
      <dgm:prSet custT="1"/>
      <dgm:spPr/>
      <dgm:t>
        <a:bodyPr/>
        <a:lstStyle/>
        <a:p>
          <a:endParaRPr lang="en-US" sz="1600" dirty="0">
            <a:solidFill>
              <a:schemeClr val="bg1"/>
            </a:solidFill>
          </a:endParaRPr>
        </a:p>
      </dgm:t>
    </dgm:pt>
    <dgm:pt modelId="{375C5A5E-5F04-4FE8-98F8-795867C18A18}" type="parTrans" cxnId="{66E8CE3C-459F-4648-B4D7-5039298A0E92}">
      <dgm:prSet/>
      <dgm:spPr/>
      <dgm:t>
        <a:bodyPr/>
        <a:lstStyle/>
        <a:p>
          <a:endParaRPr lang="en-US" sz="2800">
            <a:solidFill>
              <a:schemeClr val="bg1"/>
            </a:solidFill>
          </a:endParaRPr>
        </a:p>
      </dgm:t>
    </dgm:pt>
    <dgm:pt modelId="{E74B8A5E-78D9-4E5B-86E1-203DE271581F}" type="sibTrans" cxnId="{66E8CE3C-459F-4648-B4D7-5039298A0E92}">
      <dgm:prSet/>
      <dgm:spPr/>
      <dgm:t>
        <a:bodyPr/>
        <a:lstStyle/>
        <a:p>
          <a:endParaRPr lang="en-US" sz="2800">
            <a:solidFill>
              <a:schemeClr val="bg1"/>
            </a:solidFill>
          </a:endParaRPr>
        </a:p>
      </dgm:t>
    </dgm:pt>
    <dgm:pt modelId="{9AC77E87-FC4D-4F04-889B-73358514DC0D}">
      <dgm:prSet custT="1"/>
      <dgm:spPr/>
      <dgm:t>
        <a:bodyPr/>
        <a:lstStyle/>
        <a:p>
          <a:r>
            <a:rPr lang="en-US" sz="1600" b="1" dirty="0">
              <a:solidFill>
                <a:schemeClr val="tx1"/>
              </a:solidFill>
            </a:rPr>
            <a:t>Multi-word sync. primitives</a:t>
          </a:r>
        </a:p>
      </dgm:t>
    </dgm:pt>
    <dgm:pt modelId="{B29F90F6-921F-42B9-A496-5D121F61821E}" type="parTrans" cxnId="{04774158-8FAB-47B4-A2EE-D3D3A7E958BE}">
      <dgm:prSet/>
      <dgm:spPr/>
      <dgm:t>
        <a:bodyPr/>
        <a:lstStyle/>
        <a:p>
          <a:endParaRPr lang="en-US" sz="2800">
            <a:solidFill>
              <a:schemeClr val="bg1"/>
            </a:solidFill>
          </a:endParaRPr>
        </a:p>
      </dgm:t>
    </dgm:pt>
    <dgm:pt modelId="{3A77AB9A-DF29-465E-A0A5-D4FA3D0C537F}" type="sibTrans" cxnId="{04774158-8FAB-47B4-A2EE-D3D3A7E958BE}">
      <dgm:prSet/>
      <dgm:spPr/>
      <dgm:t>
        <a:bodyPr/>
        <a:lstStyle/>
        <a:p>
          <a:endParaRPr lang="en-US" sz="2800">
            <a:solidFill>
              <a:schemeClr val="bg1"/>
            </a:solidFill>
          </a:endParaRPr>
        </a:p>
      </dgm:t>
    </dgm:pt>
    <dgm:pt modelId="{C2F0E5C9-2943-4A9B-872F-ECF6B159E9F4}">
      <dgm:prSet custT="1"/>
      <dgm:spPr/>
      <dgm:t>
        <a:bodyPr/>
        <a:lstStyle/>
        <a:p>
          <a:endParaRPr lang="en-US" sz="1600" dirty="0">
            <a:solidFill>
              <a:schemeClr val="bg1"/>
            </a:solidFill>
          </a:endParaRPr>
        </a:p>
      </dgm:t>
    </dgm:pt>
    <dgm:pt modelId="{8FBB852D-32B7-4273-9DE3-951F1CFE69EC}" type="parTrans" cxnId="{F7608388-5A1F-4FE9-96E5-520EA7B1F725}">
      <dgm:prSet/>
      <dgm:spPr/>
      <dgm:t>
        <a:bodyPr/>
        <a:lstStyle/>
        <a:p>
          <a:endParaRPr lang="en-US" sz="2800">
            <a:solidFill>
              <a:schemeClr val="bg1"/>
            </a:solidFill>
          </a:endParaRPr>
        </a:p>
      </dgm:t>
    </dgm:pt>
    <dgm:pt modelId="{1A62CB6F-38D7-44F2-AFAB-0C4382E3DA24}" type="sibTrans" cxnId="{F7608388-5A1F-4FE9-96E5-520EA7B1F725}">
      <dgm:prSet/>
      <dgm:spPr/>
      <dgm:t>
        <a:bodyPr/>
        <a:lstStyle/>
        <a:p>
          <a:endParaRPr lang="en-US" sz="2800">
            <a:solidFill>
              <a:schemeClr val="bg1"/>
            </a:solidFill>
          </a:endParaRPr>
        </a:p>
      </dgm:t>
    </dgm:pt>
    <dgm:pt modelId="{C057D6ED-8F49-42DC-B8A7-C07F68F0F734}">
      <dgm:prSet custT="1"/>
      <dgm:spPr/>
      <dgm:t>
        <a:bodyPr/>
        <a:lstStyle/>
        <a:p>
          <a:endParaRPr lang="en-US" sz="1600" dirty="0">
            <a:solidFill>
              <a:schemeClr val="bg1"/>
            </a:solidFill>
          </a:endParaRPr>
        </a:p>
      </dgm:t>
    </dgm:pt>
    <dgm:pt modelId="{6E885013-4246-43E1-A818-2251A99C8FD2}" type="sibTrans" cxnId="{FB0FA082-3950-4822-951F-05A1A9548F18}">
      <dgm:prSet/>
      <dgm:spPr/>
      <dgm:t>
        <a:bodyPr/>
        <a:lstStyle/>
        <a:p>
          <a:endParaRPr lang="en-US" sz="2800">
            <a:solidFill>
              <a:schemeClr val="bg1"/>
            </a:solidFill>
          </a:endParaRPr>
        </a:p>
      </dgm:t>
    </dgm:pt>
    <dgm:pt modelId="{131D11D9-3030-4E3B-8F84-0108E6497B2A}" type="parTrans" cxnId="{FB0FA082-3950-4822-951F-05A1A9548F18}">
      <dgm:prSet/>
      <dgm:spPr/>
      <dgm:t>
        <a:bodyPr/>
        <a:lstStyle/>
        <a:p>
          <a:endParaRPr lang="en-US" sz="2800">
            <a:solidFill>
              <a:schemeClr val="bg1"/>
            </a:solidFill>
          </a:endParaRPr>
        </a:p>
      </dgm:t>
    </dgm:pt>
    <dgm:pt modelId="{F01ACEDD-DB38-4805-8990-13D35D559E31}">
      <dgm:prSet custT="1"/>
      <dgm:spPr/>
      <dgm:t>
        <a:bodyPr/>
        <a:lstStyle/>
        <a:p>
          <a:r>
            <a:rPr lang="en-US" sz="1600" b="1" dirty="0">
              <a:solidFill>
                <a:schemeClr val="tx1"/>
              </a:solidFill>
            </a:rPr>
            <a:t>Handcrafted</a:t>
          </a:r>
        </a:p>
      </dgm:t>
    </dgm:pt>
    <dgm:pt modelId="{B0334307-BA2D-4E64-A7E2-E3A30938A837}" type="parTrans" cxnId="{074C2070-9926-46A6-8359-0BD45984D98D}">
      <dgm:prSet/>
      <dgm:spPr/>
      <dgm:t>
        <a:bodyPr/>
        <a:lstStyle/>
        <a:p>
          <a:endParaRPr lang="en-CA" sz="2800">
            <a:solidFill>
              <a:schemeClr val="bg1"/>
            </a:solidFill>
          </a:endParaRPr>
        </a:p>
      </dgm:t>
    </dgm:pt>
    <dgm:pt modelId="{EFC91B8F-B7BE-419F-BEFE-6956BD1BB052}" type="sibTrans" cxnId="{074C2070-9926-46A6-8359-0BD45984D98D}">
      <dgm:prSet/>
      <dgm:spPr/>
      <dgm:t>
        <a:bodyPr/>
        <a:lstStyle/>
        <a:p>
          <a:endParaRPr lang="en-CA" sz="2800">
            <a:solidFill>
              <a:schemeClr val="bg1"/>
            </a:solidFill>
          </a:endParaRPr>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4">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4">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4"/>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3"/>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4" custScaleX="111624">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4">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4"/>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3"/>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4" custScaleX="125495">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4">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4"/>
      <dgm:spPr/>
    </dgm:pt>
    <dgm:pt modelId="{E1638529-5025-4BCE-9448-174A6B1F9AFC}" type="pres">
      <dgm:prSet presAssocID="{9AC77E87-FC4D-4F04-889B-73358514DC0D}" presName="EmptyPane" presStyleCnt="0"/>
      <dgm:spPr/>
    </dgm:pt>
    <dgm:pt modelId="{F9CD8C87-CF81-426C-B6F7-E7BEDB1FB81B}" type="pres">
      <dgm:prSet presAssocID="{3A77AB9A-DF29-465E-A0A5-D4FA3D0C537F}" presName="spaceBetweenRectangles" presStyleLbl="fgAcc1" presStyleIdx="2" presStyleCnt="3"/>
      <dgm:spPr/>
    </dgm:pt>
    <dgm:pt modelId="{9D4C6757-5775-4FDC-94EB-C3EC1D2C60F4}" type="pres">
      <dgm:prSet presAssocID="{F01ACEDD-DB38-4805-8990-13D35D559E31}" presName="composite" presStyleCnt="0"/>
      <dgm:spPr/>
    </dgm:pt>
    <dgm:pt modelId="{CF8EC068-56D8-4174-8044-00BB0DF6DB74}" type="pres">
      <dgm:prSet presAssocID="{F01ACEDD-DB38-4805-8990-13D35D559E31}" presName="Parent1" presStyleLbl="alignNode1" presStyleIdx="3" presStyleCnt="4" custScaleX="109914">
        <dgm:presLayoutVars>
          <dgm:chMax val="1"/>
          <dgm:chPref val="1"/>
          <dgm:bulletEnabled val="1"/>
        </dgm:presLayoutVars>
      </dgm:prSet>
      <dgm:spPr/>
    </dgm:pt>
    <dgm:pt modelId="{B95BD75E-356C-4D8C-AEC6-6EC54BC3205A}" type="pres">
      <dgm:prSet presAssocID="{F01ACEDD-DB38-4805-8990-13D35D559E31}" presName="Childtext1" presStyleLbl="revTx" presStyleIdx="3" presStyleCnt="4">
        <dgm:presLayoutVars>
          <dgm:chMax val="0"/>
          <dgm:chPref val="0"/>
          <dgm:bulletEnabled/>
        </dgm:presLayoutVars>
      </dgm:prSet>
      <dgm:spPr/>
    </dgm:pt>
    <dgm:pt modelId="{24FE6AD0-1A9A-4ECF-8CDF-911B7D0326A9}" type="pres">
      <dgm:prSet presAssocID="{F01ACEDD-DB38-4805-8990-13D35D559E31}"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8C370401-BD16-4959-98C0-1BE7D38873AF}" type="pres">
      <dgm:prSet presAssocID="{F01ACEDD-DB38-4805-8990-13D35D559E31}" presName="ConnectLineEnd" presStyleLbl="node1" presStyleIdx="3" presStyleCnt="4"/>
      <dgm:spPr/>
    </dgm:pt>
    <dgm:pt modelId="{62E4F167-EAF6-471D-8DC6-6EAECA358E55}" type="pres">
      <dgm:prSet presAssocID="{F01ACEDD-DB38-4805-8990-13D35D559E31}"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074C2070-9926-46A6-8359-0BD45984D98D}" srcId="{08F627ED-A304-4697-8C44-18E45D3D2B1A}" destId="{F01ACEDD-DB38-4805-8990-13D35D559E31}" srcOrd="3" destOrd="0" parTransId="{B0334307-BA2D-4E64-A7E2-E3A30938A837}" sibTransId="{EFC91B8F-B7BE-419F-BEFE-6956BD1BB052}"/>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F01ACEDD-DB38-4805-8990-13D35D559E31}"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3E1EB6B4-620A-4FA9-B299-74259CA17471}" type="presOf" srcId="{C2F0E5C9-2943-4A9B-872F-ECF6B159E9F4}" destId="{B95BD75E-356C-4D8C-AEC6-6EC54BC3205A}"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AE94EEDF-1F68-4E4F-B046-6D7786013772}" type="presOf" srcId="{F01ACEDD-DB38-4805-8990-13D35D559E31}" destId="{CF8EC068-56D8-4174-8044-00BB0DF6DB74}"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 modelId="{F332FD75-B7FB-41C3-8FA2-1F4BC048FA48}" type="presParOf" srcId="{D6614DDC-66DE-4E26-A0E6-8B5D4F611437}" destId="{F9CD8C87-CF81-426C-B6F7-E7BEDB1FB81B}" srcOrd="5" destOrd="0" presId="urn:microsoft.com/office/officeart/2016/7/layout/HexagonTimeline"/>
    <dgm:cxn modelId="{A97F84F7-FA38-4C1E-8CFB-D6B6555AABC6}" type="presParOf" srcId="{D6614DDC-66DE-4E26-A0E6-8B5D4F611437}" destId="{9D4C6757-5775-4FDC-94EB-C3EC1D2C60F4}" srcOrd="6" destOrd="0" presId="urn:microsoft.com/office/officeart/2016/7/layout/HexagonTimeline"/>
    <dgm:cxn modelId="{95FB82A5-1F6B-45C3-A8DA-031D53D380F2}" type="presParOf" srcId="{9D4C6757-5775-4FDC-94EB-C3EC1D2C60F4}" destId="{CF8EC068-56D8-4174-8044-00BB0DF6DB74}" srcOrd="0" destOrd="0" presId="urn:microsoft.com/office/officeart/2016/7/layout/HexagonTimeline"/>
    <dgm:cxn modelId="{5895056B-E9BB-426B-B176-9D166184F85C}" type="presParOf" srcId="{9D4C6757-5775-4FDC-94EB-C3EC1D2C60F4}" destId="{B95BD75E-356C-4D8C-AEC6-6EC54BC3205A}" srcOrd="1" destOrd="0" presId="urn:microsoft.com/office/officeart/2016/7/layout/HexagonTimeline"/>
    <dgm:cxn modelId="{E0AA8571-B3E7-4F3F-B63A-59E45793CC45}" type="presParOf" srcId="{9D4C6757-5775-4FDC-94EB-C3EC1D2C60F4}" destId="{24FE6AD0-1A9A-4ECF-8CDF-911B7D0326A9}" srcOrd="2" destOrd="0" presId="urn:microsoft.com/office/officeart/2016/7/layout/HexagonTimeline"/>
    <dgm:cxn modelId="{67085970-6A69-49FC-9141-4E65B799EF3D}" type="presParOf" srcId="{9D4C6757-5775-4FDC-94EB-C3EC1D2C60F4}" destId="{8C370401-BD16-4959-98C0-1BE7D38873AF}" srcOrd="3" destOrd="0" presId="urn:microsoft.com/office/officeart/2016/7/layout/HexagonTimeline"/>
    <dgm:cxn modelId="{5ED8FBB9-3527-42FE-8E29-EEEDAEAB7BDA}" type="presParOf" srcId="{9D4C6757-5775-4FDC-94EB-C3EC1D2C60F4}" destId="{62E4F167-EAF6-471D-8DC6-6EAECA358E55}"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528942" y="2275545"/>
          <a:ext cx="2674936" cy="62060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Universal construction</a:t>
          </a:r>
        </a:p>
      </dsp:txBody>
      <dsp:txXfrm>
        <a:off x="528942" y="2275545"/>
        <a:ext cx="2550815" cy="620603"/>
      </dsp:txXfrm>
    </dsp:sp>
    <dsp:sp modelId="{03E7967D-6C10-4379-9B37-4F5A8CF4EED8}">
      <dsp:nvSpPr>
        <dsp:cNvPr id="0" name=""/>
        <dsp:cNvSpPr/>
      </dsp:nvSpPr>
      <dsp:spPr>
        <a:xfrm>
          <a:off x="8815" y="0"/>
          <a:ext cx="3715190"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8815" y="0"/>
        <a:ext cx="3715190" cy="1654942"/>
      </dsp:txXfrm>
    </dsp:sp>
    <dsp:sp modelId="{4FB3A766-643A-4ACA-8E5D-2C95FFB87076}">
      <dsp:nvSpPr>
        <dsp:cNvPr id="0" name=""/>
        <dsp:cNvSpPr/>
      </dsp:nvSpPr>
      <dsp:spPr>
        <a:xfrm>
          <a:off x="3203879" y="2585847"/>
          <a:ext cx="1100712" cy="0"/>
        </a:xfrm>
        <a:custGeom>
          <a:avLst/>
          <a:gdLst/>
          <a:ahLst/>
          <a:cxnLst/>
          <a:rect l="0" t="0" r="0" b="0"/>
          <a:pathLst>
            <a:path>
              <a:moveTo>
                <a:pt x="0" y="0"/>
              </a:moveTo>
              <a:lnTo>
                <a:pt x="1100712"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866410" y="1758375"/>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814693" y="1654942"/>
          <a:ext cx="103433"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4304592" y="2275545"/>
          <a:ext cx="2985871" cy="62060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Transactional memory</a:t>
          </a:r>
        </a:p>
      </dsp:txBody>
      <dsp:txXfrm>
        <a:off x="4636162" y="2344461"/>
        <a:ext cx="2322731" cy="482771"/>
      </dsp:txXfrm>
    </dsp:sp>
    <dsp:sp modelId="{5E76ADAA-D3EE-462D-A737-9D3772B6C76F}">
      <dsp:nvSpPr>
        <dsp:cNvPr id="0" name=""/>
        <dsp:cNvSpPr/>
      </dsp:nvSpPr>
      <dsp:spPr>
        <a:xfrm>
          <a:off x="3724006" y="3516751"/>
          <a:ext cx="4147043"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3724006" y="3516751"/>
        <a:ext cx="4147043" cy="1654942"/>
      </dsp:txXfrm>
    </dsp:sp>
    <dsp:sp modelId="{6C1697D8-F9A2-4451-950E-C8D8168BBC75}">
      <dsp:nvSpPr>
        <dsp:cNvPr id="0" name=""/>
        <dsp:cNvSpPr/>
      </dsp:nvSpPr>
      <dsp:spPr>
        <a:xfrm>
          <a:off x="7290463" y="2585847"/>
          <a:ext cx="1152278" cy="0"/>
        </a:xfrm>
        <a:custGeom>
          <a:avLst/>
          <a:gdLst/>
          <a:ahLst/>
          <a:cxnLst/>
          <a:rect l="0" t="0" r="0" b="0"/>
          <a:pathLst>
            <a:path>
              <a:moveTo>
                <a:pt x="0" y="0"/>
              </a:moveTo>
              <a:lnTo>
                <a:pt x="1152278"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5797528" y="2896148"/>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5739799" y="3413318"/>
          <a:ext cx="115457"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EC068-56D8-4174-8044-00BB0DF6DB74}">
      <dsp:nvSpPr>
        <dsp:cNvPr id="0" name=""/>
        <dsp:cNvSpPr/>
      </dsp:nvSpPr>
      <dsp:spPr>
        <a:xfrm rot="10800000">
          <a:off x="8442742" y="2275545"/>
          <a:ext cx="2940130" cy="62060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Handcrafted</a:t>
          </a:r>
        </a:p>
      </dsp:txBody>
      <dsp:txXfrm rot="10800000">
        <a:off x="8566863" y="2275545"/>
        <a:ext cx="2816009" cy="620603"/>
      </dsp:txXfrm>
    </dsp:sp>
    <dsp:sp modelId="{B95BD75E-356C-4D8C-AEC6-6EC54BC3205A}">
      <dsp:nvSpPr>
        <dsp:cNvPr id="0" name=""/>
        <dsp:cNvSpPr/>
      </dsp:nvSpPr>
      <dsp:spPr>
        <a:xfrm>
          <a:off x="7871050" y="0"/>
          <a:ext cx="4083514"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7871050" y="0"/>
        <a:ext cx="4083514" cy="1654942"/>
      </dsp:txXfrm>
    </dsp:sp>
    <dsp:sp modelId="{24FE6AD0-1A9A-4ECF-8CDF-911B7D0326A9}">
      <dsp:nvSpPr>
        <dsp:cNvPr id="0" name=""/>
        <dsp:cNvSpPr/>
      </dsp:nvSpPr>
      <dsp:spPr>
        <a:xfrm>
          <a:off x="9912807" y="1758375"/>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C370401-BD16-4959-98C0-1BE7D38873AF}">
      <dsp:nvSpPr>
        <dsp:cNvPr id="0" name=""/>
        <dsp:cNvSpPr/>
      </dsp:nvSpPr>
      <dsp:spPr>
        <a:xfrm>
          <a:off x="9855962" y="1654942"/>
          <a:ext cx="113688"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76276" y="2275545"/>
          <a:ext cx="1926291" cy="62060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Universal construction</a:t>
          </a:r>
        </a:p>
      </dsp:txBody>
      <dsp:txXfrm>
        <a:off x="376276" y="2275545"/>
        <a:ext cx="1802170" cy="620603"/>
      </dsp:txXfrm>
    </dsp:sp>
    <dsp:sp modelId="{03E7967D-6C10-4379-9B37-4F5A8CF4EED8}">
      <dsp:nvSpPr>
        <dsp:cNvPr id="0" name=""/>
        <dsp:cNvSpPr/>
      </dsp:nvSpPr>
      <dsp:spPr>
        <a:xfrm>
          <a:off x="1719" y="0"/>
          <a:ext cx="2675404"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1719" y="0"/>
        <a:ext cx="2675404" cy="1654942"/>
      </dsp:txXfrm>
    </dsp:sp>
    <dsp:sp modelId="{4FB3A766-643A-4ACA-8E5D-2C95FFB87076}">
      <dsp:nvSpPr>
        <dsp:cNvPr id="0" name=""/>
        <dsp:cNvSpPr/>
      </dsp:nvSpPr>
      <dsp:spPr>
        <a:xfrm>
          <a:off x="2302567" y="2585847"/>
          <a:ext cx="792651" cy="0"/>
        </a:xfrm>
        <a:custGeom>
          <a:avLst/>
          <a:gdLst/>
          <a:ahLst/>
          <a:cxnLst/>
          <a:rect l="0" t="0" r="0" b="0"/>
          <a:pathLst>
            <a:path>
              <a:moveTo>
                <a:pt x="0" y="0"/>
              </a:moveTo>
              <a:lnTo>
                <a:pt x="79265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339422" y="1758375"/>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287705" y="1654942"/>
          <a:ext cx="103433"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3095219" y="2275545"/>
          <a:ext cx="2150203" cy="62060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Transactional memory</a:t>
          </a:r>
        </a:p>
      </dsp:txBody>
      <dsp:txXfrm>
        <a:off x="3357150" y="2351145"/>
        <a:ext cx="1626341" cy="469403"/>
      </dsp:txXfrm>
    </dsp:sp>
    <dsp:sp modelId="{5E76ADAA-D3EE-462D-A737-9D3772B6C76F}">
      <dsp:nvSpPr>
        <dsp:cNvPr id="0" name=""/>
        <dsp:cNvSpPr/>
      </dsp:nvSpPr>
      <dsp:spPr>
        <a:xfrm>
          <a:off x="2677124" y="3516751"/>
          <a:ext cx="2986393"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2677124" y="3516751"/>
        <a:ext cx="2986393" cy="1654942"/>
      </dsp:txXfrm>
    </dsp:sp>
    <dsp:sp modelId="{6C1697D8-F9A2-4451-950E-C8D8168BBC75}">
      <dsp:nvSpPr>
        <dsp:cNvPr id="0" name=""/>
        <dsp:cNvSpPr/>
      </dsp:nvSpPr>
      <dsp:spPr>
        <a:xfrm>
          <a:off x="5245422" y="2585847"/>
          <a:ext cx="888144" cy="0"/>
        </a:xfrm>
        <a:custGeom>
          <a:avLst/>
          <a:gdLst/>
          <a:ahLst/>
          <a:cxnLst/>
          <a:rect l="0" t="0" r="0" b="0"/>
          <a:pathLst>
            <a:path>
              <a:moveTo>
                <a:pt x="0" y="0"/>
              </a:moveTo>
              <a:lnTo>
                <a:pt x="888144"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4170320" y="2896148"/>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4112592" y="3413318"/>
          <a:ext cx="115457"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a:off x="6133567" y="2275545"/>
          <a:ext cx="2417399" cy="62060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t>
          </a:r>
        </a:p>
      </dsp:txBody>
      <dsp:txXfrm>
        <a:off x="6417764" y="2348505"/>
        <a:ext cx="1849005" cy="474683"/>
      </dsp:txXfrm>
    </dsp:sp>
    <dsp:sp modelId="{2E1F219F-885D-437D-9D95-1C496EBAD119}">
      <dsp:nvSpPr>
        <dsp:cNvPr id="0" name=""/>
        <dsp:cNvSpPr/>
      </dsp:nvSpPr>
      <dsp:spPr>
        <a:xfrm>
          <a:off x="5663517" y="0"/>
          <a:ext cx="3357498" cy="1654942"/>
        </a:xfrm>
        <a:prstGeom prst="rect">
          <a:avLst/>
        </a:prstGeom>
        <a:noFill/>
        <a:ln>
          <a:noFill/>
        </a:ln>
        <a:effectLst/>
      </dsp:spPr>
      <dsp:style>
        <a:lnRef idx="0">
          <a:scrgbClr r="0" g="0" b="0"/>
        </a:lnRef>
        <a:fillRef idx="0">
          <a:scrgbClr r="0" g="0" b="0"/>
        </a:fillRef>
        <a:effectRef idx="0">
          <a:scrgbClr r="0" g="0" b="0"/>
        </a:effectRef>
        <a:fontRef idx="minor"/>
      </dsp:style>
    </dsp:sp>
    <dsp:sp modelId="{F9CD8C87-CF81-426C-B6F7-E7BEDB1FB81B}">
      <dsp:nvSpPr>
        <dsp:cNvPr id="0" name=""/>
        <dsp:cNvSpPr/>
      </dsp:nvSpPr>
      <dsp:spPr>
        <a:xfrm>
          <a:off x="8550966" y="2585847"/>
          <a:ext cx="881739" cy="0"/>
        </a:xfrm>
        <a:custGeom>
          <a:avLst/>
          <a:gdLst/>
          <a:ahLst/>
          <a:cxnLst/>
          <a:rect l="0" t="0" r="0" b="0"/>
          <a:pathLst>
            <a:path>
              <a:moveTo>
                <a:pt x="0" y="0"/>
              </a:moveTo>
              <a:lnTo>
                <a:pt x="881739"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1BA21-B732-43C2-BD4E-EED526CA614C}">
      <dsp:nvSpPr>
        <dsp:cNvPr id="0" name=""/>
        <dsp:cNvSpPr/>
      </dsp:nvSpPr>
      <dsp:spPr>
        <a:xfrm>
          <a:off x="7342266" y="1758375"/>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7277364" y="1654942"/>
          <a:ext cx="129804"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EC068-56D8-4174-8044-00BB0DF6DB74}">
      <dsp:nvSpPr>
        <dsp:cNvPr id="0" name=""/>
        <dsp:cNvSpPr/>
      </dsp:nvSpPr>
      <dsp:spPr>
        <a:xfrm rot="10800000">
          <a:off x="9432706" y="2275545"/>
          <a:ext cx="2117263" cy="62060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Handcrafted</a:t>
          </a:r>
        </a:p>
      </dsp:txBody>
      <dsp:txXfrm rot="10800000">
        <a:off x="9556827" y="2275545"/>
        <a:ext cx="1993142" cy="620603"/>
      </dsp:txXfrm>
    </dsp:sp>
    <dsp:sp modelId="{B95BD75E-356C-4D8C-AEC6-6EC54BC3205A}">
      <dsp:nvSpPr>
        <dsp:cNvPr id="0" name=""/>
        <dsp:cNvSpPr/>
      </dsp:nvSpPr>
      <dsp:spPr>
        <a:xfrm>
          <a:off x="9021016" y="3516751"/>
          <a:ext cx="2940643"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9021016" y="3516751"/>
        <a:ext cx="2940643" cy="1654942"/>
      </dsp:txXfrm>
    </dsp:sp>
    <dsp:sp modelId="{24FE6AD0-1A9A-4ECF-8CDF-911B7D0326A9}">
      <dsp:nvSpPr>
        <dsp:cNvPr id="0" name=""/>
        <dsp:cNvSpPr/>
      </dsp:nvSpPr>
      <dsp:spPr>
        <a:xfrm>
          <a:off x="10491338" y="2896148"/>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C370401-BD16-4959-98C0-1BE7D38873AF}">
      <dsp:nvSpPr>
        <dsp:cNvPr id="0" name=""/>
        <dsp:cNvSpPr/>
      </dsp:nvSpPr>
      <dsp:spPr>
        <a:xfrm>
          <a:off x="10434493" y="3413318"/>
          <a:ext cx="113688"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76276" y="2275545"/>
          <a:ext cx="1926291" cy="62060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Universal construction</a:t>
          </a:r>
        </a:p>
      </dsp:txBody>
      <dsp:txXfrm>
        <a:off x="376276" y="2275545"/>
        <a:ext cx="1802170" cy="620603"/>
      </dsp:txXfrm>
    </dsp:sp>
    <dsp:sp modelId="{03E7967D-6C10-4379-9B37-4F5A8CF4EED8}">
      <dsp:nvSpPr>
        <dsp:cNvPr id="0" name=""/>
        <dsp:cNvSpPr/>
      </dsp:nvSpPr>
      <dsp:spPr>
        <a:xfrm>
          <a:off x="1719" y="0"/>
          <a:ext cx="2675404"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1719" y="0"/>
        <a:ext cx="2675404" cy="1654942"/>
      </dsp:txXfrm>
    </dsp:sp>
    <dsp:sp modelId="{4FB3A766-643A-4ACA-8E5D-2C95FFB87076}">
      <dsp:nvSpPr>
        <dsp:cNvPr id="0" name=""/>
        <dsp:cNvSpPr/>
      </dsp:nvSpPr>
      <dsp:spPr>
        <a:xfrm>
          <a:off x="2302567" y="2585847"/>
          <a:ext cx="792651" cy="0"/>
        </a:xfrm>
        <a:custGeom>
          <a:avLst/>
          <a:gdLst/>
          <a:ahLst/>
          <a:cxnLst/>
          <a:rect l="0" t="0" r="0" b="0"/>
          <a:pathLst>
            <a:path>
              <a:moveTo>
                <a:pt x="0" y="0"/>
              </a:moveTo>
              <a:lnTo>
                <a:pt x="79265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339422" y="1758375"/>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287705" y="1654942"/>
          <a:ext cx="103433"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3095219" y="2275545"/>
          <a:ext cx="2150203" cy="62060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Transactional memory</a:t>
          </a:r>
        </a:p>
      </dsp:txBody>
      <dsp:txXfrm>
        <a:off x="3357150" y="2351145"/>
        <a:ext cx="1626341" cy="469403"/>
      </dsp:txXfrm>
    </dsp:sp>
    <dsp:sp modelId="{5E76ADAA-D3EE-462D-A737-9D3772B6C76F}">
      <dsp:nvSpPr>
        <dsp:cNvPr id="0" name=""/>
        <dsp:cNvSpPr/>
      </dsp:nvSpPr>
      <dsp:spPr>
        <a:xfrm>
          <a:off x="2677124" y="3516751"/>
          <a:ext cx="2986393"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2677124" y="3516751"/>
        <a:ext cx="2986393" cy="1654942"/>
      </dsp:txXfrm>
    </dsp:sp>
    <dsp:sp modelId="{6C1697D8-F9A2-4451-950E-C8D8168BBC75}">
      <dsp:nvSpPr>
        <dsp:cNvPr id="0" name=""/>
        <dsp:cNvSpPr/>
      </dsp:nvSpPr>
      <dsp:spPr>
        <a:xfrm>
          <a:off x="5245422" y="2585847"/>
          <a:ext cx="888144" cy="0"/>
        </a:xfrm>
        <a:custGeom>
          <a:avLst/>
          <a:gdLst/>
          <a:ahLst/>
          <a:cxnLst/>
          <a:rect l="0" t="0" r="0" b="0"/>
          <a:pathLst>
            <a:path>
              <a:moveTo>
                <a:pt x="0" y="0"/>
              </a:moveTo>
              <a:lnTo>
                <a:pt x="888144"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4170320" y="2896148"/>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4112592" y="3413318"/>
          <a:ext cx="115457"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a:off x="6133567" y="2275545"/>
          <a:ext cx="2417399" cy="62060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Multi-word sync. primitives</a:t>
          </a:r>
        </a:p>
      </dsp:txBody>
      <dsp:txXfrm>
        <a:off x="6417764" y="2348505"/>
        <a:ext cx="1849005" cy="474683"/>
      </dsp:txXfrm>
    </dsp:sp>
    <dsp:sp modelId="{2E1F219F-885D-437D-9D95-1C496EBAD119}">
      <dsp:nvSpPr>
        <dsp:cNvPr id="0" name=""/>
        <dsp:cNvSpPr/>
      </dsp:nvSpPr>
      <dsp:spPr>
        <a:xfrm>
          <a:off x="5663517" y="0"/>
          <a:ext cx="3357498" cy="1654942"/>
        </a:xfrm>
        <a:prstGeom prst="rect">
          <a:avLst/>
        </a:prstGeom>
        <a:noFill/>
        <a:ln>
          <a:noFill/>
        </a:ln>
        <a:effectLst/>
      </dsp:spPr>
      <dsp:style>
        <a:lnRef idx="0">
          <a:scrgbClr r="0" g="0" b="0"/>
        </a:lnRef>
        <a:fillRef idx="0">
          <a:scrgbClr r="0" g="0" b="0"/>
        </a:fillRef>
        <a:effectRef idx="0">
          <a:scrgbClr r="0" g="0" b="0"/>
        </a:effectRef>
        <a:fontRef idx="minor"/>
      </dsp:style>
    </dsp:sp>
    <dsp:sp modelId="{F9CD8C87-CF81-426C-B6F7-E7BEDB1FB81B}">
      <dsp:nvSpPr>
        <dsp:cNvPr id="0" name=""/>
        <dsp:cNvSpPr/>
      </dsp:nvSpPr>
      <dsp:spPr>
        <a:xfrm>
          <a:off x="8550966" y="2585847"/>
          <a:ext cx="881739" cy="0"/>
        </a:xfrm>
        <a:custGeom>
          <a:avLst/>
          <a:gdLst/>
          <a:ahLst/>
          <a:cxnLst/>
          <a:rect l="0" t="0" r="0" b="0"/>
          <a:pathLst>
            <a:path>
              <a:moveTo>
                <a:pt x="0" y="0"/>
              </a:moveTo>
              <a:lnTo>
                <a:pt x="881739"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1BA21-B732-43C2-BD4E-EED526CA614C}">
      <dsp:nvSpPr>
        <dsp:cNvPr id="0" name=""/>
        <dsp:cNvSpPr/>
      </dsp:nvSpPr>
      <dsp:spPr>
        <a:xfrm>
          <a:off x="7342266" y="1758375"/>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7277364" y="1654942"/>
          <a:ext cx="129804"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EC068-56D8-4174-8044-00BB0DF6DB74}">
      <dsp:nvSpPr>
        <dsp:cNvPr id="0" name=""/>
        <dsp:cNvSpPr/>
      </dsp:nvSpPr>
      <dsp:spPr>
        <a:xfrm rot="10800000">
          <a:off x="9432706" y="2275545"/>
          <a:ext cx="2117263" cy="62060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Handcrafted</a:t>
          </a:r>
        </a:p>
      </dsp:txBody>
      <dsp:txXfrm rot="10800000">
        <a:off x="9556827" y="2275545"/>
        <a:ext cx="1993142" cy="620603"/>
      </dsp:txXfrm>
    </dsp:sp>
    <dsp:sp modelId="{B95BD75E-356C-4D8C-AEC6-6EC54BC3205A}">
      <dsp:nvSpPr>
        <dsp:cNvPr id="0" name=""/>
        <dsp:cNvSpPr/>
      </dsp:nvSpPr>
      <dsp:spPr>
        <a:xfrm>
          <a:off x="9021016" y="3516751"/>
          <a:ext cx="2940643" cy="165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dsp:txBody>
      <dsp:txXfrm>
        <a:off x="9021016" y="3516751"/>
        <a:ext cx="2940643" cy="1654942"/>
      </dsp:txXfrm>
    </dsp:sp>
    <dsp:sp modelId="{24FE6AD0-1A9A-4ECF-8CDF-911B7D0326A9}">
      <dsp:nvSpPr>
        <dsp:cNvPr id="0" name=""/>
        <dsp:cNvSpPr/>
      </dsp:nvSpPr>
      <dsp:spPr>
        <a:xfrm>
          <a:off x="10491338" y="2896148"/>
          <a:ext cx="0" cy="51716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C370401-BD16-4959-98C0-1BE7D38873AF}">
      <dsp:nvSpPr>
        <dsp:cNvPr id="0" name=""/>
        <dsp:cNvSpPr/>
      </dsp:nvSpPr>
      <dsp:spPr>
        <a:xfrm>
          <a:off x="10434493" y="3413318"/>
          <a:ext cx="113688" cy="103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F1507-524C-4EF8-A6B6-E941D0036ECC}" type="datetimeFigureOut">
              <a:rPr lang="en-CA" smtClean="0"/>
              <a:t>2022-03-24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6FCFE-291F-426D-A7D8-2F4E0EAB3CA7}" type="slidenum">
              <a:rPr lang="en-CA" smtClean="0"/>
              <a:t>‹#›</a:t>
            </a:fld>
            <a:endParaRPr lang="en-CA"/>
          </a:p>
        </p:txBody>
      </p:sp>
    </p:spTree>
    <p:extLst>
      <p:ext uri="{BB962C8B-B14F-4D97-AF65-F5344CB8AC3E}">
        <p14:creationId xmlns:p14="http://schemas.microsoft.com/office/powerpoint/2010/main" val="357415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1</a:t>
            </a:fld>
            <a:endParaRPr lang="en-CA"/>
          </a:p>
        </p:txBody>
      </p:sp>
    </p:spTree>
    <p:extLst>
      <p:ext uri="{BB962C8B-B14F-4D97-AF65-F5344CB8AC3E}">
        <p14:creationId xmlns:p14="http://schemas.microsoft.com/office/powerpoint/2010/main" val="116574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If you want to do that you have to use something like multi-word compare and swap. (It does this...)</a:t>
            </a:r>
          </a:p>
          <a:p>
            <a:r>
              <a:rPr lang="en-US" b="0" i="0" dirty="0">
                <a:solidFill>
                  <a:srgbClr val="E8EAED"/>
                </a:solidFill>
                <a:effectLst/>
                <a:latin typeface="Roboto" panose="02000000000000000000" pitchFamily="2" charset="0"/>
              </a:rPr>
              <a:t>At first glance, </a:t>
            </a:r>
            <a:r>
              <a:rPr lang="en-US" b="0" i="0" dirty="0" err="1">
                <a:solidFill>
                  <a:srgbClr val="E8EAED"/>
                </a:solidFill>
                <a:effectLst/>
                <a:latin typeface="Roboto" panose="02000000000000000000" pitchFamily="2" charset="0"/>
              </a:rPr>
              <a:t>kcas</a:t>
            </a:r>
            <a:r>
              <a:rPr lang="en-US" b="0" i="0" dirty="0">
                <a:solidFill>
                  <a:srgbClr val="E8EAED"/>
                </a:solidFill>
                <a:effectLst/>
                <a:latin typeface="Roboto" panose="02000000000000000000" pitchFamily="2" charset="0"/>
              </a:rPr>
              <a:t> looks like a panacea---a perfect solution. It can change multiple pointers atomically, and at the same time it can verify that multiple addresses contain specific values. So it should be easy to perform any sort of update you want atomically right? </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10</a:t>
            </a:fld>
            <a:endParaRPr lang="en-CA"/>
          </a:p>
        </p:txBody>
      </p:sp>
    </p:spTree>
    <p:extLst>
      <p:ext uri="{BB962C8B-B14F-4D97-AF65-F5344CB8AC3E}">
        <p14:creationId xmlns:p14="http://schemas.microsoft.com/office/powerpoint/2010/main" val="1992667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Well, suppose we want to implement an internal binary search tree. As a refresher, this is just the typical …</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11</a:t>
            </a:fld>
            <a:endParaRPr lang="en-CA"/>
          </a:p>
        </p:txBody>
      </p:sp>
    </p:spTree>
    <p:extLst>
      <p:ext uri="{BB962C8B-B14F-4D97-AF65-F5344CB8AC3E}">
        <p14:creationId xmlns:p14="http://schemas.microsoft.com/office/powerpoint/2010/main" val="145890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Such a tree is surprisingly difficult to implement in a concurrent setting, even with KCAS. To see why, suppose insert(37) starts... Gets to a node, key is atomically moved up...</a:t>
            </a:r>
            <a:br>
              <a:rPr lang="en-US" dirty="0"/>
            </a:br>
            <a:br>
              <a:rPr lang="en-US" dirty="0"/>
            </a:br>
            <a:br>
              <a:rPr lang="en-US" dirty="0"/>
            </a:br>
            <a:br>
              <a:rPr lang="en-US" dirty="0"/>
            </a:b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12</a:t>
            </a:fld>
            <a:endParaRPr lang="en-CA"/>
          </a:p>
        </p:txBody>
      </p:sp>
    </p:spTree>
    <p:extLst>
      <p:ext uri="{BB962C8B-B14F-4D97-AF65-F5344CB8AC3E}">
        <p14:creationId xmlns:p14="http://schemas.microsoft.com/office/powerpoint/2010/main" val="330775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The problem is, in data structures where you first search for a location, and then perform a modification, </a:t>
            </a:r>
            <a:r>
              <a:rPr lang="en-US" b="0" i="0" dirty="0" err="1">
                <a:solidFill>
                  <a:srgbClr val="E8EAED"/>
                </a:solidFill>
                <a:effectLst/>
                <a:latin typeface="Roboto" panose="02000000000000000000" pitchFamily="2" charset="0"/>
              </a:rPr>
              <a:t>kcas</a:t>
            </a:r>
            <a:r>
              <a:rPr lang="en-US" b="0" i="0" dirty="0">
                <a:solidFill>
                  <a:srgbClr val="E8EAED"/>
                </a:solidFill>
                <a:effectLst/>
                <a:latin typeface="Roboto" panose="02000000000000000000" pitchFamily="2" charset="0"/>
              </a:rPr>
              <a:t> only helps you </a:t>
            </a:r>
            <a:r>
              <a:rPr lang="en-US" b="1" i="0" dirty="0">
                <a:solidFill>
                  <a:srgbClr val="E8EAED"/>
                </a:solidFill>
                <a:effectLst/>
                <a:latin typeface="Roboto" panose="02000000000000000000" pitchFamily="2" charset="0"/>
              </a:rPr>
              <a:t>after </a:t>
            </a:r>
            <a:r>
              <a:rPr lang="en-US" b="0" i="0" dirty="0">
                <a:solidFill>
                  <a:srgbClr val="E8EAED"/>
                </a:solidFill>
                <a:effectLst/>
                <a:latin typeface="Roboto" panose="02000000000000000000" pitchFamily="2" charset="0"/>
              </a:rPr>
              <a:t>you've completed your search. In other words </a:t>
            </a:r>
            <a:r>
              <a:rPr lang="en-US" b="0" i="0" dirty="0" err="1">
                <a:solidFill>
                  <a:srgbClr val="E8EAED"/>
                </a:solidFill>
                <a:effectLst/>
                <a:latin typeface="Roboto" panose="02000000000000000000" pitchFamily="2" charset="0"/>
              </a:rPr>
              <a:t>Kcas</a:t>
            </a:r>
            <a:r>
              <a:rPr lang="en-US" b="0" i="0" dirty="0">
                <a:solidFill>
                  <a:srgbClr val="E8EAED"/>
                </a:solidFill>
                <a:effectLst/>
                <a:latin typeface="Roboto" panose="02000000000000000000" pitchFamily="2" charset="0"/>
              </a:rPr>
              <a:t> makes the modification phase of an update atomic, but it doesn't make the search phase atomic. And the atomicity of your modification doesn’t help you if a search takes you to the wrong place in the data structure. In the end, you’re still on your own to solve the problem of performing correct lock free searches.</a:t>
            </a:r>
          </a:p>
        </p:txBody>
      </p:sp>
      <p:sp>
        <p:nvSpPr>
          <p:cNvPr id="4" name="Slide Number Placeholder 3"/>
          <p:cNvSpPr>
            <a:spLocks noGrp="1"/>
          </p:cNvSpPr>
          <p:nvPr>
            <p:ph type="sldNum" sz="quarter" idx="5"/>
          </p:nvPr>
        </p:nvSpPr>
        <p:spPr/>
        <p:txBody>
          <a:bodyPr/>
          <a:lstStyle/>
          <a:p>
            <a:fld id="{2866FCFE-291F-426D-A7D8-2F4E0EAB3CA7}" type="slidenum">
              <a:rPr lang="en-CA" smtClean="0"/>
              <a:t>13</a:t>
            </a:fld>
            <a:endParaRPr lang="en-CA"/>
          </a:p>
        </p:txBody>
      </p:sp>
    </p:spTree>
    <p:extLst>
      <p:ext uri="{BB962C8B-B14F-4D97-AF65-F5344CB8AC3E}">
        <p14:creationId xmlns:p14="http://schemas.microsoft.com/office/powerpoint/2010/main" val="389223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We can actually fix this problem with a “brute force” application of </a:t>
            </a:r>
            <a:r>
              <a:rPr lang="en-US" b="0" i="0" dirty="0" err="1">
                <a:solidFill>
                  <a:srgbClr val="E8EAED"/>
                </a:solidFill>
                <a:effectLst/>
                <a:latin typeface="Roboto" panose="02000000000000000000" pitchFamily="2" charset="0"/>
              </a:rPr>
              <a:t>kcas</a:t>
            </a:r>
            <a:r>
              <a:rPr lang="en-US" b="0" i="0" dirty="0">
                <a:solidFill>
                  <a:srgbClr val="E8EAED"/>
                </a:solidFill>
                <a:effectLst/>
                <a:latin typeface="Roboto" panose="02000000000000000000" pitchFamily="2" charset="0"/>
              </a:rPr>
              <a:t>, by including all of the addresses read during the search in the KCAS that is performed at the end. We don’t actually </a:t>
            </a:r>
            <a:r>
              <a:rPr lang="en-US" b="1" i="0" dirty="0">
                <a:solidFill>
                  <a:srgbClr val="E8EAED"/>
                </a:solidFill>
                <a:effectLst/>
                <a:latin typeface="Roboto" panose="02000000000000000000" pitchFamily="2" charset="0"/>
              </a:rPr>
              <a:t>change </a:t>
            </a:r>
            <a:r>
              <a:rPr lang="en-US" b="0" i="0" dirty="0">
                <a:solidFill>
                  <a:srgbClr val="E8EAED"/>
                </a:solidFill>
                <a:effectLst/>
                <a:latin typeface="Roboto" panose="02000000000000000000" pitchFamily="2" charset="0"/>
              </a:rPr>
              <a:t>these addresses with the KCAS. We just specify the values we read from them as both expected and new values. With this “brute force” approach, the KCAS will only succeed if no address has changed since we read it. However, because of the way that </a:t>
            </a:r>
            <a:r>
              <a:rPr lang="en-US" b="0" i="0" dirty="0" err="1">
                <a:solidFill>
                  <a:srgbClr val="E8EAED"/>
                </a:solidFill>
                <a:effectLst/>
                <a:latin typeface="Roboto" panose="02000000000000000000" pitchFamily="2" charset="0"/>
              </a:rPr>
              <a:t>kcas</a:t>
            </a:r>
            <a:r>
              <a:rPr lang="en-US" b="0" i="0" dirty="0">
                <a:solidFill>
                  <a:srgbClr val="E8EAED"/>
                </a:solidFill>
                <a:effectLst/>
                <a:latin typeface="Roboto" panose="02000000000000000000" pitchFamily="2" charset="0"/>
              </a:rPr>
              <a:t> is usually implemented (essentially using a sort of lock free variant of 2 phased locking), doing this would effectively turn all of the reads done in a search into writes, introducing huge overhead, and contention near the root.</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14</a:t>
            </a:fld>
            <a:endParaRPr lang="en-CA"/>
          </a:p>
        </p:txBody>
      </p:sp>
    </p:spTree>
    <p:extLst>
      <p:ext uri="{BB962C8B-B14F-4D97-AF65-F5344CB8AC3E}">
        <p14:creationId xmlns:p14="http://schemas.microsoft.com/office/powerpoint/2010/main" val="234161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brute force usage of KCAS would be much faster if KCAS allowed you to only </a:t>
            </a:r>
            <a:r>
              <a:rPr lang="en-CA" b="1" dirty="0"/>
              <a:t>compare </a:t>
            </a:r>
            <a:r>
              <a:rPr lang="en-CA" dirty="0"/>
              <a:t>some addresses rather than attempting to update every address.</a:t>
            </a:r>
          </a:p>
        </p:txBody>
      </p:sp>
      <p:sp>
        <p:nvSpPr>
          <p:cNvPr id="4" name="Slide Number Placeholder 3"/>
          <p:cNvSpPr>
            <a:spLocks noGrp="1"/>
          </p:cNvSpPr>
          <p:nvPr>
            <p:ph type="sldNum" sz="quarter" idx="5"/>
          </p:nvPr>
        </p:nvSpPr>
        <p:spPr/>
        <p:txBody>
          <a:bodyPr/>
          <a:lstStyle/>
          <a:p>
            <a:fld id="{2866FCFE-291F-426D-A7D8-2F4E0EAB3CA7}" type="slidenum">
              <a:rPr lang="en-CA" smtClean="0"/>
              <a:t>15</a:t>
            </a:fld>
            <a:endParaRPr lang="en-CA"/>
          </a:p>
        </p:txBody>
      </p:sp>
    </p:spTree>
    <p:extLst>
      <p:ext uri="{BB962C8B-B14F-4D97-AF65-F5344CB8AC3E}">
        <p14:creationId xmlns:p14="http://schemas.microsoft.com/office/powerpoint/2010/main" val="332504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To address this problem we introduce </a:t>
            </a:r>
            <a:r>
              <a:rPr lang="en-US" b="0" i="0" dirty="0" err="1">
                <a:solidFill>
                  <a:srgbClr val="E8EAED"/>
                </a:solidFill>
                <a:effectLst/>
                <a:latin typeface="Roboto" panose="02000000000000000000" pitchFamily="2" charset="0"/>
              </a:rPr>
              <a:t>pathcas</a:t>
            </a:r>
            <a:r>
              <a:rPr lang="en-US" b="0" i="0" dirty="0">
                <a:solidFill>
                  <a:srgbClr val="E8EAED"/>
                </a:solidFill>
                <a:effectLst/>
                <a:latin typeface="Roboto" panose="02000000000000000000" pitchFamily="2" charset="0"/>
              </a:rPr>
              <a:t>. </a:t>
            </a:r>
            <a:r>
              <a:rPr lang="en-US" b="0" i="0" dirty="0" err="1">
                <a:solidFill>
                  <a:srgbClr val="E8EAED"/>
                </a:solidFill>
                <a:effectLst/>
                <a:latin typeface="Roboto" panose="02000000000000000000" pitchFamily="2" charset="0"/>
              </a:rPr>
              <a:t>Pathcas</a:t>
            </a:r>
            <a:r>
              <a:rPr lang="en-US" b="0" i="0" dirty="0">
                <a:solidFill>
                  <a:srgbClr val="E8EAED"/>
                </a:solidFill>
                <a:effectLst/>
                <a:latin typeface="Roboto" panose="02000000000000000000" pitchFamily="2" charset="0"/>
              </a:rPr>
              <a:t> is inspired by the literature on multi word synchronization primitives and transactional memory. We designed PathCAS primarily for node based data structures (although we can play fast and loose with what constitutes a node). PathCAS is somewhat similar to MCMS in the sense that we want to allow some addresses to be compared only (or in our terminology, validated). The interface is syntactically a bit closer to transactional memory than it is to KCAS or MCMS. Instead of supplying all of your arguments to a single monolithic KCAS call, you incrementally build up your arguments through multiple calls. At the start of a data structure operation, you invoke start(). You can think of this as preparing a hidden object that will store the arguments you are incrementally building up. Add() should be called on any addresses that you would like to change from a specific expected value to a new value. Visit() should be called on any nodes that you would like to be validated. What does that mean? Well, validate() can be called to verify that no visited node has been changed since it was visited. Exec() is essentially just KCAS. It doesn’t do any validation, and ignores the visited nodes. It just performs a KCAS using the added addresses. It’s basically included in the interface for backwards compatibility---if you just want to do a KCAS, you can. The special sauce is really in </a:t>
            </a:r>
            <a:r>
              <a:rPr lang="en-US" b="0" i="0" dirty="0" err="1">
                <a:solidFill>
                  <a:srgbClr val="E8EAED"/>
                </a:solidFill>
                <a:effectLst/>
                <a:latin typeface="Roboto" panose="02000000000000000000" pitchFamily="2" charset="0"/>
              </a:rPr>
              <a:t>vexec</a:t>
            </a:r>
            <a:r>
              <a:rPr lang="en-US" b="0" i="0" dirty="0">
                <a:solidFill>
                  <a:srgbClr val="E8EAED"/>
                </a:solidFill>
                <a:effectLst/>
                <a:latin typeface="Roboto" panose="02000000000000000000" pitchFamily="2" charset="0"/>
              </a:rPr>
              <a:t>(), which atomically does a KCAS only if validation succeeds.</a:t>
            </a:r>
          </a:p>
        </p:txBody>
      </p:sp>
      <p:sp>
        <p:nvSpPr>
          <p:cNvPr id="4" name="Slide Number Placeholder 3"/>
          <p:cNvSpPr>
            <a:spLocks noGrp="1"/>
          </p:cNvSpPr>
          <p:nvPr>
            <p:ph type="sldNum" sz="quarter" idx="5"/>
          </p:nvPr>
        </p:nvSpPr>
        <p:spPr/>
        <p:txBody>
          <a:bodyPr/>
          <a:lstStyle/>
          <a:p>
            <a:fld id="{2866FCFE-291F-426D-A7D8-2F4E0EAB3CA7}" type="slidenum">
              <a:rPr lang="en-CA" smtClean="0"/>
              <a:t>16</a:t>
            </a:fld>
            <a:endParaRPr lang="en-CA"/>
          </a:p>
        </p:txBody>
      </p:sp>
    </p:spTree>
    <p:extLst>
      <p:ext uri="{BB962C8B-B14F-4D97-AF65-F5344CB8AC3E}">
        <p14:creationId xmlns:p14="http://schemas.microsoft.com/office/powerpoint/2010/main" val="247950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14:30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So let’s talk about how PathCAS is implemented. Our implementation builds on the lock-free KCAS algorithm of Harris, Fraser and Pratt. I’m going to briefly sketch that algorithm so I can highlight a few of the key changes in PathCAS.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[using </a:t>
            </a:r>
            <a:r>
              <a:rPr lang="en-US" b="0" i="0" dirty="0" err="1">
                <a:solidFill>
                  <a:srgbClr val="E8EAED"/>
                </a:solidFill>
                <a:effectLst/>
                <a:latin typeface="Roboto" panose="02000000000000000000" pitchFamily="2" charset="0"/>
              </a:rPr>
              <a:t>dcss</a:t>
            </a:r>
            <a:r>
              <a:rPr lang="en-US" b="0" i="0" dirty="0">
                <a:solidFill>
                  <a:srgbClr val="E8EAED"/>
                </a:solidFill>
                <a:effectLst/>
                <a:latin typeface="Roboto" panose="02000000000000000000" pitchFamily="2" charset="0"/>
              </a:rPr>
              <a:t>…]</a:t>
            </a:r>
          </a:p>
        </p:txBody>
      </p:sp>
      <p:sp>
        <p:nvSpPr>
          <p:cNvPr id="4" name="Slide Number Placeholder 3"/>
          <p:cNvSpPr>
            <a:spLocks noGrp="1"/>
          </p:cNvSpPr>
          <p:nvPr>
            <p:ph type="sldNum" sz="quarter" idx="5"/>
          </p:nvPr>
        </p:nvSpPr>
        <p:spPr/>
        <p:txBody>
          <a:bodyPr/>
          <a:lstStyle/>
          <a:p>
            <a:fld id="{2866FCFE-291F-426D-A7D8-2F4E0EAB3CA7}" type="slidenum">
              <a:rPr lang="en-CA" smtClean="0"/>
              <a:t>17</a:t>
            </a:fld>
            <a:endParaRPr lang="en-CA"/>
          </a:p>
        </p:txBody>
      </p:sp>
    </p:spTree>
    <p:extLst>
      <p:ext uri="{BB962C8B-B14F-4D97-AF65-F5344CB8AC3E}">
        <p14:creationId xmlns:p14="http://schemas.microsoft.com/office/powerpoint/2010/main" val="33995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To efficiently track changes to visited nodes, we give each node a version number. Whenever PathCAS modify a node, it also increments the version number of that node. As an aside, we decided to made the programmer responsible for calling add() for each version number increment. We could have possibly made it automatic, but it would be less efficient, and we’d be baking in a hard requirement that PathCAS only be used to modify nodes (whereas we still want to allow you to change arbitrary addresses with PathCAS). In any case, the end result is that version number increments also appear in the KCAS descriptor.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E8EAE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I’m glossing over some details here, so if you’re interested in getting a deeper understanding, I welcome you to take a look at the paper.</a:t>
            </a:r>
          </a:p>
        </p:txBody>
      </p:sp>
      <p:sp>
        <p:nvSpPr>
          <p:cNvPr id="4" name="Slide Number Placeholder 3"/>
          <p:cNvSpPr>
            <a:spLocks noGrp="1"/>
          </p:cNvSpPr>
          <p:nvPr>
            <p:ph type="sldNum" sz="quarter" idx="5"/>
          </p:nvPr>
        </p:nvSpPr>
        <p:spPr/>
        <p:txBody>
          <a:bodyPr/>
          <a:lstStyle/>
          <a:p>
            <a:fld id="{2866FCFE-291F-426D-A7D8-2F4E0EAB3CA7}" type="slidenum">
              <a:rPr lang="en-CA" smtClean="0"/>
              <a:t>18</a:t>
            </a:fld>
            <a:endParaRPr lang="en-CA"/>
          </a:p>
        </p:txBody>
      </p:sp>
    </p:spTree>
    <p:extLst>
      <p:ext uri="{BB962C8B-B14F-4D97-AF65-F5344CB8AC3E}">
        <p14:creationId xmlns:p14="http://schemas.microsoft.com/office/powerpoint/2010/main" val="4139605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So that’s the </a:t>
            </a:r>
            <a:r>
              <a:rPr lang="en-US" b="1" i="0" dirty="0">
                <a:solidFill>
                  <a:srgbClr val="E8EAED"/>
                </a:solidFill>
                <a:effectLst/>
                <a:latin typeface="Roboto" panose="02000000000000000000" pitchFamily="2" charset="0"/>
              </a:rPr>
              <a:t>implementation </a:t>
            </a:r>
            <a:r>
              <a:rPr lang="en-US" b="0" i="0" dirty="0">
                <a:solidFill>
                  <a:srgbClr val="E8EAED"/>
                </a:solidFill>
                <a:effectLst/>
                <a:latin typeface="Roboto" panose="02000000000000000000" pitchFamily="2" charset="0"/>
              </a:rPr>
              <a:t>of PathCAS. Let’s see an example of </a:t>
            </a:r>
            <a:r>
              <a:rPr lang="en-US" b="1" i="0" dirty="0">
                <a:solidFill>
                  <a:srgbClr val="E8EAED"/>
                </a:solidFill>
                <a:effectLst/>
                <a:latin typeface="Roboto" panose="02000000000000000000" pitchFamily="2" charset="0"/>
              </a:rPr>
              <a:t>using </a:t>
            </a:r>
            <a:r>
              <a:rPr lang="en-US" b="0" i="0" dirty="0">
                <a:solidFill>
                  <a:srgbClr val="E8EAED"/>
                </a:solidFill>
                <a:effectLst/>
                <a:latin typeface="Roboto" panose="02000000000000000000" pitchFamily="2" charset="0"/>
              </a:rPr>
              <a:t>PathCAS, to design an internal binary search tree based set that offers operations to check whether the set contains a key, insert a key if it’s not already in the set, and delete a key from the set.</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19</a:t>
            </a:fld>
            <a:endParaRPr lang="en-CA"/>
          </a:p>
        </p:txBody>
      </p:sp>
    </p:spTree>
    <p:extLst>
      <p:ext uri="{BB962C8B-B14F-4D97-AF65-F5344CB8AC3E}">
        <p14:creationId xmlns:p14="http://schemas.microsoft.com/office/powerpoint/2010/main" val="163457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B0604020202020204" pitchFamily="2" charset="0"/>
              </a:rPr>
              <a:t>Suppose you want to design a fast data structure for large multi-core systems</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a:t>
            </a:fld>
            <a:endParaRPr lang="en-CA"/>
          </a:p>
        </p:txBody>
      </p:sp>
    </p:spTree>
    <p:extLst>
      <p:ext uri="{BB962C8B-B14F-4D97-AF65-F5344CB8AC3E}">
        <p14:creationId xmlns:p14="http://schemas.microsoft.com/office/powerpoint/2010/main" val="45752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Now that we understand what we’re implementing, let’s see how we implement it. We give each tree node a version number, and a marked bit. I omitted this detail earlier, but since marking is so common in concurrent data structures, our PathCAS implementation actually reserves the least significant bit of the version number to serve as the marked bit. That way, validate can efficiently check whether any nodes are marked as the same time as it checks that their versions have not changed. The result is that a marked node will cause validation to fail, which is exactly what we’d like marking to accomplish, since a marked node is a deleted node.</a:t>
            </a:r>
          </a:p>
        </p:txBody>
      </p:sp>
      <p:sp>
        <p:nvSpPr>
          <p:cNvPr id="4" name="Slide Number Placeholder 3"/>
          <p:cNvSpPr>
            <a:spLocks noGrp="1"/>
          </p:cNvSpPr>
          <p:nvPr>
            <p:ph type="sldNum" sz="quarter" idx="5"/>
          </p:nvPr>
        </p:nvSpPr>
        <p:spPr/>
        <p:txBody>
          <a:bodyPr/>
          <a:lstStyle/>
          <a:p>
            <a:fld id="{2866FCFE-291F-426D-A7D8-2F4E0EAB3CA7}" type="slidenum">
              <a:rPr lang="en-CA" smtClean="0"/>
              <a:t>20</a:t>
            </a:fld>
            <a:endParaRPr lang="en-CA"/>
          </a:p>
        </p:txBody>
      </p:sp>
    </p:spTree>
    <p:extLst>
      <p:ext uri="{BB962C8B-B14F-4D97-AF65-F5344CB8AC3E}">
        <p14:creationId xmlns:p14="http://schemas.microsoft.com/office/powerpoint/2010/main" val="1190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see exactly how insert and delete work by breaking down a few cases. First, let’s insert a key 7 that’s not already in the set.</a:t>
            </a:r>
          </a:p>
        </p:txBody>
      </p:sp>
      <p:sp>
        <p:nvSpPr>
          <p:cNvPr id="4" name="Slide Number Placeholder 3"/>
          <p:cNvSpPr>
            <a:spLocks noGrp="1"/>
          </p:cNvSpPr>
          <p:nvPr>
            <p:ph type="sldNum" sz="quarter" idx="5"/>
          </p:nvPr>
        </p:nvSpPr>
        <p:spPr/>
        <p:txBody>
          <a:bodyPr/>
          <a:lstStyle/>
          <a:p>
            <a:fld id="{2866FCFE-291F-426D-A7D8-2F4E0EAB3CA7}" type="slidenum">
              <a:rPr lang="en-CA" smtClean="0"/>
              <a:t>21</a:t>
            </a:fld>
            <a:endParaRPr lang="en-CA"/>
          </a:p>
        </p:txBody>
      </p:sp>
    </p:spTree>
    <p:extLst>
      <p:ext uri="{BB962C8B-B14F-4D97-AF65-F5344CB8AC3E}">
        <p14:creationId xmlns:p14="http://schemas.microsoft.com/office/powerpoint/2010/main" val="155353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22</a:t>
            </a:fld>
            <a:endParaRPr lang="en-CA"/>
          </a:p>
        </p:txBody>
      </p:sp>
    </p:spTree>
    <p:extLst>
      <p:ext uri="{BB962C8B-B14F-4D97-AF65-F5344CB8AC3E}">
        <p14:creationId xmlns:p14="http://schemas.microsoft.com/office/powerpoint/2010/main" val="2581295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23</a:t>
            </a:fld>
            <a:endParaRPr lang="en-CA"/>
          </a:p>
        </p:txBody>
      </p:sp>
    </p:spTree>
    <p:extLst>
      <p:ext uri="{BB962C8B-B14F-4D97-AF65-F5344CB8AC3E}">
        <p14:creationId xmlns:p14="http://schemas.microsoft.com/office/powerpoint/2010/main" val="56751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Validating the entire search path is pretty naïve… How fast can this approach be?</a:t>
            </a: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In the paper, we actually implemented an AVL tree, which is balanced, but I didn’t have time in the talk to explain balancing. Fundamentally it’s no different from what we do in the unbalanced case. That is, PathCAS is used in exactly the same way.</a:t>
            </a:r>
          </a:p>
        </p:txBody>
      </p:sp>
      <p:sp>
        <p:nvSpPr>
          <p:cNvPr id="4" name="Slide Number Placeholder 3"/>
          <p:cNvSpPr>
            <a:spLocks noGrp="1"/>
          </p:cNvSpPr>
          <p:nvPr>
            <p:ph type="sldNum" sz="quarter" idx="5"/>
          </p:nvPr>
        </p:nvSpPr>
        <p:spPr/>
        <p:txBody>
          <a:bodyPr/>
          <a:lstStyle/>
          <a:p>
            <a:fld id="{2866FCFE-291F-426D-A7D8-2F4E0EAB3CA7}" type="slidenum">
              <a:rPr lang="en-CA" smtClean="0"/>
              <a:t>24</a:t>
            </a:fld>
            <a:endParaRPr lang="en-CA"/>
          </a:p>
        </p:txBody>
      </p:sp>
    </p:spTree>
    <p:extLst>
      <p:ext uri="{BB962C8B-B14F-4D97-AF65-F5344CB8AC3E}">
        <p14:creationId xmlns:p14="http://schemas.microsoft.com/office/powerpoint/2010/main" val="159489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25</a:t>
            </a:fld>
            <a:endParaRPr lang="en-CA"/>
          </a:p>
        </p:txBody>
      </p:sp>
    </p:spTree>
    <p:extLst>
      <p:ext uri="{BB962C8B-B14F-4D97-AF65-F5344CB8AC3E}">
        <p14:creationId xmlns:p14="http://schemas.microsoft.com/office/powerpoint/2010/main" val="710225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26</a:t>
            </a:fld>
            <a:endParaRPr lang="en-CA"/>
          </a:p>
        </p:txBody>
      </p:sp>
    </p:spTree>
    <p:extLst>
      <p:ext uri="{BB962C8B-B14F-4D97-AF65-F5344CB8AC3E}">
        <p14:creationId xmlns:p14="http://schemas.microsoft.com/office/powerpoint/2010/main" val="176773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27</a:t>
            </a:fld>
            <a:endParaRPr lang="en-CA"/>
          </a:p>
        </p:txBody>
      </p:sp>
    </p:spTree>
    <p:extLst>
      <p:ext uri="{BB962C8B-B14F-4D97-AF65-F5344CB8AC3E}">
        <p14:creationId xmlns:p14="http://schemas.microsoft.com/office/powerpoint/2010/main" val="2016579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28</a:t>
            </a:fld>
            <a:endParaRPr lang="en-CA"/>
          </a:p>
        </p:txBody>
      </p:sp>
    </p:spTree>
    <p:extLst>
      <p:ext uri="{BB962C8B-B14F-4D97-AF65-F5344CB8AC3E}">
        <p14:creationId xmlns:p14="http://schemas.microsoft.com/office/powerpoint/2010/main" val="2567798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29</a:t>
            </a:fld>
            <a:endParaRPr lang="en-CA"/>
          </a:p>
        </p:txBody>
      </p:sp>
    </p:spTree>
    <p:extLst>
      <p:ext uri="{BB962C8B-B14F-4D97-AF65-F5344CB8AC3E}">
        <p14:creationId xmlns:p14="http://schemas.microsoft.com/office/powerpoint/2010/main" val="120110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There is a diverse spectrum of well understood techniques that you can use for this task. You could start with an "easy" general technique like a universal construction, but those tend to be slow.</a:t>
            </a:r>
          </a:p>
          <a:p>
            <a:endParaRPr lang="en-US" b="0" i="0" dirty="0">
              <a:solidFill>
                <a:srgbClr val="E8EAED"/>
              </a:solidFill>
              <a:effectLst/>
              <a:latin typeface="Roboto" panose="02000000000000000000" pitchFamily="2" charset="0"/>
            </a:endParaRPr>
          </a:p>
          <a:p>
            <a:r>
              <a:rPr lang="en-US" b="0" i="0" dirty="0">
                <a:solidFill>
                  <a:srgbClr val="E8EAED"/>
                </a:solidFill>
                <a:effectLst/>
                <a:latin typeface="Roboto" panose="02000000000000000000" pitchFamily="2" charset="0"/>
              </a:rPr>
              <a:t>You could use transactional memory to achieve higher performance while keeping the implementation relatively simple, but hardware transactional memory is increasingly being disabled due to security concerns on modern architectures, and it's not available, for example, on AMD.</a:t>
            </a:r>
          </a:p>
          <a:p>
            <a:endParaRPr lang="en-US" b="0" i="0" dirty="0">
              <a:solidFill>
                <a:srgbClr val="E8EAED"/>
              </a:solidFill>
              <a:effectLst/>
              <a:latin typeface="Roboto" panose="02000000000000000000" pitchFamily="2" charset="0"/>
            </a:endParaRPr>
          </a:p>
          <a:p>
            <a:r>
              <a:rPr lang="en-US" b="0" i="0" dirty="0">
                <a:solidFill>
                  <a:srgbClr val="E8EAED"/>
                </a:solidFill>
                <a:effectLst/>
                <a:latin typeface="Roboto" panose="02000000000000000000" pitchFamily="2" charset="0"/>
              </a:rPr>
              <a:t>You could use software transactional memory, but such implementations tend to be very slow compared to handcrafted data structures.</a:t>
            </a:r>
          </a:p>
          <a:p>
            <a:endParaRPr lang="en-US" b="0" i="0" dirty="0">
              <a:solidFill>
                <a:srgbClr val="E8EAED"/>
              </a:solidFill>
              <a:effectLst/>
              <a:latin typeface="Roboto" panose="02000000000000000000" pitchFamily="2" charset="0"/>
            </a:endParaRPr>
          </a:p>
          <a:p>
            <a:r>
              <a:rPr lang="en-US" b="0" i="0" dirty="0">
                <a:solidFill>
                  <a:srgbClr val="E8EAED"/>
                </a:solidFill>
                <a:effectLst/>
                <a:latin typeface="Roboto" panose="02000000000000000000" pitchFamily="2" charset="0"/>
              </a:rPr>
              <a:t>At the most difficult end of this spectrum you have handcrafted data structures, which encompass both fine-grained locking data structures and lock-free ones.</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3</a:t>
            </a:fld>
            <a:endParaRPr lang="en-CA"/>
          </a:p>
        </p:txBody>
      </p:sp>
    </p:spTree>
    <p:extLst>
      <p:ext uri="{BB962C8B-B14F-4D97-AF65-F5344CB8AC3E}">
        <p14:creationId xmlns:p14="http://schemas.microsoft.com/office/powerpoint/2010/main" val="276493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Lock-free programming is so hard that maybe you don’t want to take that approach. To make your job slightly easier, you might try using locks. If you've never used locks before, you might think (like I did years ago) that a straightforward hand over hand locking implementation of a data structure would give you at least tolerable performance. In fact, if we compare hand over hand locking with a single global lock that protects the entire data structure and kills all concurrency, the difference is almost negligible. So, how are you supposed to get high performance using locks? The problem here is that any locking discipline that acquires locks while traversing a data structure effectively turns reads into writes, and this creates a huge number of cache misses because locking a node causes cache invalidations and evictions.</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4</a:t>
            </a:fld>
            <a:endParaRPr lang="en-CA"/>
          </a:p>
        </p:txBody>
      </p:sp>
    </p:spTree>
    <p:extLst>
      <p:ext uri="{BB962C8B-B14F-4D97-AF65-F5344CB8AC3E}">
        <p14:creationId xmlns:p14="http://schemas.microsoft.com/office/powerpoint/2010/main" val="211728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So, you better not lock during searches. And you </a:t>
            </a:r>
            <a:r>
              <a:rPr lang="en-US" b="1" i="0" dirty="0">
                <a:solidFill>
                  <a:srgbClr val="E8EAED"/>
                </a:solidFill>
                <a:effectLst/>
                <a:latin typeface="Roboto" panose="02000000000000000000" pitchFamily="2" charset="0"/>
              </a:rPr>
              <a:t>can</a:t>
            </a:r>
            <a:r>
              <a:rPr lang="en-US" b="0" i="0" dirty="0">
                <a:solidFill>
                  <a:srgbClr val="E8EAED"/>
                </a:solidFill>
                <a:effectLst/>
                <a:latin typeface="Roboto" panose="02000000000000000000" pitchFamily="2" charset="0"/>
              </a:rPr>
              <a:t> get some highly efficient data structures by combining locking updates with lock free searches. But designing such data structures is difficult--maybe even as difficult as designing some full blown lock free data structures.</a:t>
            </a:r>
          </a:p>
          <a:p>
            <a:endParaRPr lang="en-US" b="0" i="0" dirty="0">
              <a:solidFill>
                <a:srgbClr val="E8EAED"/>
              </a:solidFill>
              <a:effectLst/>
              <a:latin typeface="Roboto" panose="02000000000000000000" pitchFamily="2" charset="0"/>
            </a:endParaRPr>
          </a:p>
          <a:p>
            <a:r>
              <a:rPr lang="en-US" b="0" i="0" dirty="0">
                <a:solidFill>
                  <a:srgbClr val="E8EAED"/>
                </a:solidFill>
                <a:effectLst/>
                <a:latin typeface="Roboto" panose="02000000000000000000" pitchFamily="2" charset="0"/>
              </a:rPr>
              <a:t>For example, suppose we want to design a lock based doubly linked list, but we want to have lock-free searches. To delete e in this list, we might lock b, e and h, and then change b and h to point to each other, instead of pointing to e. At a quick glance, you might think that locking all of these nodes before we change their pointers is enough to make our update atomic. However, if we want to have lock-free searches to get high performance, then our searches should be able to ignore these locks and “flow through” the locked nodes, continuing on their way to their destination in the list. If searches ignore the locks, then the locks do NOT make updates appear to be atomic from the perspective of searches. Rather, searches will be able to see the individual steps of updates.</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5</a:t>
            </a:fld>
            <a:endParaRPr lang="en-CA"/>
          </a:p>
        </p:txBody>
      </p:sp>
    </p:spTree>
    <p:extLst>
      <p:ext uri="{BB962C8B-B14F-4D97-AF65-F5344CB8AC3E}">
        <p14:creationId xmlns:p14="http://schemas.microsoft.com/office/powerpoint/2010/main" val="356009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This sort of reasoning mistake is easier to make than you might think, and it has led to subtle bugs in published algorithms. That was one of the motivations for this work in the first place. My student William </a:t>
            </a:r>
            <a:r>
              <a:rPr lang="en-US" b="0" i="0" dirty="0" err="1">
                <a:solidFill>
                  <a:srgbClr val="E8EAED"/>
                </a:solidFill>
                <a:effectLst/>
                <a:latin typeface="Roboto" panose="02000000000000000000" pitchFamily="2" charset="0"/>
              </a:rPr>
              <a:t>Sigouin</a:t>
            </a:r>
            <a:r>
              <a:rPr lang="en-US" b="0" i="0" dirty="0">
                <a:solidFill>
                  <a:srgbClr val="E8EAED"/>
                </a:solidFill>
                <a:effectLst/>
                <a:latin typeface="Roboto" panose="02000000000000000000" pitchFamily="2" charset="0"/>
              </a:rPr>
              <a:t> who coauthored this paper with me discovered a bug in a lock based tree whose nodes are also stored in a doubly linked list. Lock free searches were allowed to flow "through" the data structure regardless of whether locks were held. The idea was that even if a search ended up at the wrong place in the tree because it read inconsistent state as a result of ignoring locks, it could then use next/</a:t>
            </a:r>
            <a:r>
              <a:rPr lang="en-US" b="0" i="0" dirty="0" err="1">
                <a:solidFill>
                  <a:srgbClr val="E8EAED"/>
                </a:solidFill>
                <a:effectLst/>
                <a:latin typeface="Roboto" panose="02000000000000000000" pitchFamily="2" charset="0"/>
              </a:rPr>
              <a:t>prev</a:t>
            </a:r>
            <a:r>
              <a:rPr lang="en-US" b="0" i="0" dirty="0">
                <a:solidFill>
                  <a:srgbClr val="E8EAED"/>
                </a:solidFill>
                <a:effectLst/>
                <a:latin typeface="Roboto" panose="02000000000000000000" pitchFamily="2" charset="0"/>
              </a:rPr>
              <a:t> pointers to find its way to the correct node at the end. I won't go into the details here, but William showed it was possible to return non linearizable search results if several threads perform operations that are interleaved in a specific way. Incidentally, the same bug was independently discovered by another group from the Technion, </a:t>
            </a:r>
            <a:r>
              <a:rPr lang="en-US" b="0" i="0" dirty="0" err="1">
                <a:solidFill>
                  <a:srgbClr val="E8EAED"/>
                </a:solidFill>
                <a:effectLst/>
                <a:latin typeface="Roboto" panose="02000000000000000000" pitchFamily="2" charset="0"/>
              </a:rPr>
              <a:t>andthe</a:t>
            </a:r>
            <a:r>
              <a:rPr lang="en-US" b="0" i="0" dirty="0">
                <a:solidFill>
                  <a:srgbClr val="E8EAED"/>
                </a:solidFill>
                <a:effectLst/>
                <a:latin typeface="Roboto" panose="02000000000000000000" pitchFamily="2" charset="0"/>
              </a:rPr>
              <a:t> fix to the data structure is very easy, you just flip two lines of code.</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6</a:t>
            </a:fld>
            <a:endParaRPr lang="en-CA"/>
          </a:p>
        </p:txBody>
      </p:sp>
    </p:spTree>
    <p:extLst>
      <p:ext uri="{BB962C8B-B14F-4D97-AF65-F5344CB8AC3E}">
        <p14:creationId xmlns:p14="http://schemas.microsoft.com/office/powerpoint/2010/main" val="192012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8EAED"/>
                </a:solidFill>
                <a:effectLst/>
                <a:latin typeface="Roboto" panose="02000000000000000000" pitchFamily="2" charset="0"/>
              </a:rPr>
              <a:t>So even locks are difficult to use if we want achieve high performance. To make this task more reasonable, perhaps we should be using some abstractions that are higher level than atomic instructions or locks, but lower level than transactional memory, so that we can really fine tune the balance between expressiveness and performance.</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7</a:t>
            </a:fld>
            <a:endParaRPr lang="en-CA"/>
          </a:p>
        </p:txBody>
      </p:sp>
    </p:spTree>
    <p:extLst>
      <p:ext uri="{BB962C8B-B14F-4D97-AF65-F5344CB8AC3E}">
        <p14:creationId xmlns:p14="http://schemas.microsoft.com/office/powerpoint/2010/main" val="374480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To this end, there’s a long line of research introducing multi-word synchronization primitives that can be implemented from atomic instructions and then used as a black box.</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8</a:t>
            </a:fld>
            <a:endParaRPr lang="en-CA"/>
          </a:p>
        </p:txBody>
      </p:sp>
    </p:spTree>
    <p:extLst>
      <p:ext uri="{BB962C8B-B14F-4D97-AF65-F5344CB8AC3E}">
        <p14:creationId xmlns:p14="http://schemas.microsoft.com/office/powerpoint/2010/main" val="409195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E8EAED"/>
                </a:solidFill>
                <a:effectLst/>
                <a:latin typeface="Roboto" panose="02000000000000000000" pitchFamily="2" charset="0"/>
              </a:rPr>
              <a:t>For example, back in 2013 I introduced </a:t>
            </a:r>
            <a:r>
              <a:rPr lang="en-US" b="0" i="0" dirty="0" err="1">
                <a:solidFill>
                  <a:srgbClr val="E8EAED"/>
                </a:solidFill>
                <a:effectLst/>
                <a:latin typeface="Roboto" panose="02000000000000000000" pitchFamily="2" charset="0"/>
              </a:rPr>
              <a:t>llx</a:t>
            </a:r>
            <a:r>
              <a:rPr lang="en-US" b="0" i="0" dirty="0">
                <a:solidFill>
                  <a:srgbClr val="E8EAED"/>
                </a:solidFill>
                <a:effectLst/>
                <a:latin typeface="Roboto" panose="02000000000000000000" pitchFamily="2" charset="0"/>
              </a:rPr>
              <a:t> and </a:t>
            </a:r>
            <a:r>
              <a:rPr lang="en-US" b="0" i="0" dirty="0" err="1">
                <a:solidFill>
                  <a:srgbClr val="E8EAED"/>
                </a:solidFill>
                <a:effectLst/>
                <a:latin typeface="Roboto" panose="02000000000000000000" pitchFamily="2" charset="0"/>
              </a:rPr>
              <a:t>scx</a:t>
            </a:r>
            <a:r>
              <a:rPr lang="en-US" b="0" i="0" dirty="0">
                <a:solidFill>
                  <a:srgbClr val="E8EAED"/>
                </a:solidFill>
                <a:effectLst/>
                <a:latin typeface="Roboto" panose="02000000000000000000" pitchFamily="2" charset="0"/>
              </a:rPr>
              <a:t>, which are node based generalizations of load-link store conditional. Intuitively, you can use LLX to load a sequence of data structure nodes, and then use SCX to atomically change one pointer and mark a subset of the nodes as deleted, and SCX will succeed only if none of the nodes have changed since we read them. Now you can implement some cool data structures this way, of course the obvious drawback of SCX is that you can't change multiple pointers atomically.</a:t>
            </a:r>
            <a:endParaRPr lang="en-CA" dirty="0"/>
          </a:p>
        </p:txBody>
      </p:sp>
      <p:sp>
        <p:nvSpPr>
          <p:cNvPr id="4" name="Slide Number Placeholder 3"/>
          <p:cNvSpPr>
            <a:spLocks noGrp="1"/>
          </p:cNvSpPr>
          <p:nvPr>
            <p:ph type="sldNum" sz="quarter" idx="5"/>
          </p:nvPr>
        </p:nvSpPr>
        <p:spPr/>
        <p:txBody>
          <a:bodyPr/>
          <a:lstStyle/>
          <a:p>
            <a:fld id="{2866FCFE-291F-426D-A7D8-2F4E0EAB3CA7}" type="slidenum">
              <a:rPr lang="en-CA" smtClean="0"/>
              <a:t>9</a:t>
            </a:fld>
            <a:endParaRPr lang="en-CA"/>
          </a:p>
        </p:txBody>
      </p:sp>
    </p:spTree>
    <p:extLst>
      <p:ext uri="{BB962C8B-B14F-4D97-AF65-F5344CB8AC3E}">
        <p14:creationId xmlns:p14="http://schemas.microsoft.com/office/powerpoint/2010/main" val="290951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3/24/2022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3/24/2022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3/24/2022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3/24/2022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3/24/2022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919276"/>
          </a:xfrm>
        </p:spPr>
        <p:txBody>
          <a:bodyPr>
            <a:normAutofit/>
          </a:bodyPr>
          <a:lstStyle/>
          <a:p>
            <a:r>
              <a:rPr lang="en-US" sz="4400" dirty="0">
                <a:solidFill>
                  <a:schemeClr val="tx1"/>
                </a:solidFill>
              </a:rPr>
              <a:t>PathCAS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057908" y="3488499"/>
            <a:ext cx="5211370" cy="1283917"/>
          </a:xfrm>
        </p:spPr>
        <p:txBody>
          <a:bodyPr>
            <a:normAutofit/>
          </a:bodyPr>
          <a:lstStyle/>
          <a:p>
            <a:r>
              <a:rPr lang="en-US" dirty="0">
                <a:solidFill>
                  <a:schemeClr val="tx1"/>
                </a:solidFill>
              </a:rPr>
              <a:t>An efficient middle ground</a:t>
            </a:r>
            <a:br>
              <a:rPr lang="en-US" dirty="0">
                <a:solidFill>
                  <a:schemeClr val="tx1"/>
                </a:solidFill>
              </a:rPr>
            </a:br>
            <a:r>
              <a:rPr lang="en-US" dirty="0">
                <a:solidFill>
                  <a:schemeClr val="tx1"/>
                </a:solidFill>
              </a:rPr>
              <a:t>for concurrent search data structures</a:t>
            </a:r>
          </a:p>
          <a:p>
            <a:endParaRPr lang="en-US" dirty="0">
              <a:solidFill>
                <a:schemeClr val="tx1"/>
              </a:solidFill>
            </a:endParaRPr>
          </a:p>
          <a:p>
            <a:r>
              <a:rPr lang="en-US" dirty="0">
                <a:solidFill>
                  <a:schemeClr val="tx1"/>
                </a:solidFill>
              </a:rPr>
              <a:t>Trevor Brown, William </a:t>
            </a:r>
            <a:r>
              <a:rPr lang="en-US" dirty="0" err="1">
                <a:solidFill>
                  <a:schemeClr val="tx1"/>
                </a:solidFill>
              </a:rPr>
              <a:t>Sigouin</a:t>
            </a:r>
            <a:r>
              <a:rPr lang="en-US" dirty="0">
                <a:solidFill>
                  <a:schemeClr val="tx1"/>
                </a:solidFill>
              </a:rPr>
              <a:t>, Dan </a:t>
            </a:r>
            <a:r>
              <a:rPr lang="en-US" dirty="0" err="1">
                <a:solidFill>
                  <a:schemeClr val="tx1"/>
                </a:solidFill>
              </a:rPr>
              <a:t>Alistarh</a:t>
            </a:r>
            <a:endParaRPr lang="en-US"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8974-8281-4063-B539-302747E498DE}"/>
              </a:ext>
            </a:extLst>
          </p:cNvPr>
          <p:cNvSpPr>
            <a:spLocks noGrp="1"/>
          </p:cNvSpPr>
          <p:nvPr>
            <p:ph type="title"/>
          </p:nvPr>
        </p:nvSpPr>
        <p:spPr/>
        <p:txBody>
          <a:bodyPr/>
          <a:lstStyle/>
          <a:p>
            <a:r>
              <a:rPr lang="en-CA" b="1" dirty="0"/>
              <a:t>k</a:t>
            </a:r>
            <a:r>
              <a:rPr lang="en-CA" dirty="0"/>
              <a:t>-word compare and swap</a:t>
            </a:r>
            <a:br>
              <a:rPr lang="en-CA" dirty="0"/>
            </a:br>
            <a:r>
              <a:rPr lang="en-CA" sz="2800" dirty="0"/>
              <a:t>Harris et al. [DISC’02]</a:t>
            </a:r>
            <a:r>
              <a:rPr lang="en-CA" dirty="0"/>
              <a:t> </a:t>
            </a:r>
          </a:p>
        </p:txBody>
      </p:sp>
      <p:sp>
        <p:nvSpPr>
          <p:cNvPr id="3" name="Content Placeholder 2">
            <a:extLst>
              <a:ext uri="{FF2B5EF4-FFF2-40B4-BE49-F238E27FC236}">
                <a16:creationId xmlns:a16="http://schemas.microsoft.com/office/drawing/2014/main" id="{7410243B-31B1-43A8-8E62-13F448621998}"/>
              </a:ext>
            </a:extLst>
          </p:cNvPr>
          <p:cNvSpPr>
            <a:spLocks noGrp="1"/>
          </p:cNvSpPr>
          <p:nvPr>
            <p:ph idx="1"/>
          </p:nvPr>
        </p:nvSpPr>
        <p:spPr>
          <a:xfrm>
            <a:off x="1066800" y="2303537"/>
            <a:ext cx="10058400" cy="3849624"/>
          </a:xfrm>
        </p:spPr>
        <p:txBody>
          <a:bodyPr/>
          <a:lstStyle/>
          <a:p>
            <a:pPr lvl="1"/>
            <a:r>
              <a:rPr lang="en-US" sz="2400" b="1" dirty="0"/>
              <a:t>KCAS(a</a:t>
            </a:r>
            <a:r>
              <a:rPr lang="en-US" sz="2400" b="1" baseline="-25000" dirty="0"/>
              <a:t>1</a:t>
            </a:r>
            <a:r>
              <a:rPr lang="en-US" sz="2400" b="1" dirty="0"/>
              <a:t>..a</a:t>
            </a:r>
            <a:r>
              <a:rPr lang="en-US" sz="2400" b="1" baseline="-25000" dirty="0"/>
              <a:t>k</a:t>
            </a:r>
            <a:r>
              <a:rPr lang="en-US" sz="2400" b="1" dirty="0"/>
              <a:t>, e</a:t>
            </a:r>
            <a:r>
              <a:rPr lang="en-US" sz="2400" b="1" baseline="-25000" dirty="0"/>
              <a:t>1</a:t>
            </a:r>
            <a:r>
              <a:rPr lang="en-US" sz="2400" b="1" dirty="0"/>
              <a:t>..e</a:t>
            </a:r>
            <a:r>
              <a:rPr lang="en-US" sz="2400" b="1" baseline="-25000" dirty="0"/>
              <a:t>k</a:t>
            </a:r>
            <a:r>
              <a:rPr lang="en-US" sz="2400" b="1" dirty="0"/>
              <a:t>, n</a:t>
            </a:r>
            <a:r>
              <a:rPr lang="en-US" sz="2400" b="1" baseline="-25000" dirty="0"/>
              <a:t>1</a:t>
            </a:r>
            <a:r>
              <a:rPr lang="en-US" sz="2400" b="1" dirty="0"/>
              <a:t>..n</a:t>
            </a:r>
            <a:r>
              <a:rPr lang="en-US" sz="2400" b="1" baseline="-25000" dirty="0"/>
              <a:t>k</a:t>
            </a:r>
            <a:r>
              <a:rPr lang="en-US" sz="2400" b="1" dirty="0"/>
              <a:t>)</a:t>
            </a:r>
          </a:p>
          <a:p>
            <a:pPr lvl="2"/>
            <a:r>
              <a:rPr lang="en-US" sz="2400" dirty="0"/>
              <a:t>Atomically:</a:t>
            </a:r>
          </a:p>
          <a:p>
            <a:pPr lvl="3"/>
            <a:r>
              <a:rPr lang="en-US" sz="2400" dirty="0"/>
              <a:t>If all addresses contain their expected values,</a:t>
            </a:r>
            <a:br>
              <a:rPr lang="en-US" sz="2400" dirty="0"/>
            </a:br>
            <a:r>
              <a:rPr lang="en-US" sz="2400" dirty="0"/>
              <a:t>sets all addresses to their new values and return true</a:t>
            </a:r>
            <a:br>
              <a:rPr lang="en-US" sz="2400" dirty="0"/>
            </a:br>
            <a:r>
              <a:rPr lang="en-US" sz="2400" dirty="0"/>
              <a:t>else return false</a:t>
            </a:r>
          </a:p>
          <a:p>
            <a:pPr lvl="1"/>
            <a:r>
              <a:rPr lang="en-US" sz="2400" b="1" dirty="0" err="1"/>
              <a:t>KCASRead</a:t>
            </a:r>
            <a:r>
              <a:rPr lang="en-US" sz="2400" b="1" dirty="0"/>
              <a:t>(</a:t>
            </a:r>
            <a:r>
              <a:rPr lang="en-US" sz="2400" b="1" dirty="0" err="1"/>
              <a:t>addr</a:t>
            </a:r>
            <a:r>
              <a:rPr lang="en-US" sz="2400" b="1" dirty="0"/>
              <a:t>)</a:t>
            </a:r>
            <a:br>
              <a:rPr lang="en-US" sz="2400" dirty="0"/>
            </a:br>
            <a:r>
              <a:rPr lang="en-US" sz="2400" dirty="0"/>
              <a:t>return the last value stored in </a:t>
            </a:r>
            <a:r>
              <a:rPr lang="en-US" sz="2400" dirty="0" err="1"/>
              <a:t>addr</a:t>
            </a:r>
            <a:r>
              <a:rPr lang="en-US" sz="2400" dirty="0"/>
              <a:t> by a KCAS</a:t>
            </a:r>
            <a:br>
              <a:rPr lang="en-US" sz="2400" dirty="0"/>
            </a:br>
            <a:r>
              <a:rPr lang="en-US" sz="2400" dirty="0"/>
              <a:t>(or the initial value if </a:t>
            </a:r>
            <a:r>
              <a:rPr lang="en-US" sz="2400" dirty="0" err="1"/>
              <a:t>addr</a:t>
            </a:r>
            <a:r>
              <a:rPr lang="en-US" sz="2400" dirty="0"/>
              <a:t> has not been changed yet)</a:t>
            </a:r>
          </a:p>
          <a:p>
            <a:endParaRPr lang="en-CA" dirty="0"/>
          </a:p>
        </p:txBody>
      </p:sp>
    </p:spTree>
    <p:extLst>
      <p:ext uri="{BB962C8B-B14F-4D97-AF65-F5344CB8AC3E}">
        <p14:creationId xmlns:p14="http://schemas.microsoft.com/office/powerpoint/2010/main" val="13802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73CACBC-4FB0-4B97-97EA-656C52E0BA03}"/>
              </a:ext>
            </a:extLst>
          </p:cNvPr>
          <p:cNvSpPr>
            <a:spLocks noGrp="1"/>
          </p:cNvSpPr>
          <p:nvPr>
            <p:ph type="title"/>
          </p:nvPr>
        </p:nvSpPr>
        <p:spPr>
          <a:xfrm>
            <a:off x="1024128" y="585216"/>
            <a:ext cx="9720072" cy="1499616"/>
          </a:xfrm>
        </p:spPr>
        <p:txBody>
          <a:bodyPr>
            <a:normAutofit/>
          </a:bodyPr>
          <a:lstStyle/>
          <a:p>
            <a:r>
              <a:rPr lang="en-US" dirty="0"/>
              <a:t>Internal binary search tree (BST)</a:t>
            </a:r>
            <a:endParaRPr lang="en-US" b="1" dirty="0"/>
          </a:p>
        </p:txBody>
      </p:sp>
      <p:sp>
        <p:nvSpPr>
          <p:cNvPr id="27" name="Content Placeholder 2">
            <a:extLst>
              <a:ext uri="{FF2B5EF4-FFF2-40B4-BE49-F238E27FC236}">
                <a16:creationId xmlns:a16="http://schemas.microsoft.com/office/drawing/2014/main" id="{841811EE-9DA5-4B48-84A2-A864BD3678FC}"/>
              </a:ext>
            </a:extLst>
          </p:cNvPr>
          <p:cNvSpPr>
            <a:spLocks noGrp="1"/>
          </p:cNvSpPr>
          <p:nvPr>
            <p:ph idx="1"/>
          </p:nvPr>
        </p:nvSpPr>
        <p:spPr>
          <a:xfrm>
            <a:off x="632564" y="2286000"/>
            <a:ext cx="6374087" cy="4023360"/>
          </a:xfrm>
        </p:spPr>
        <p:txBody>
          <a:bodyPr>
            <a:normAutofit/>
          </a:bodyPr>
          <a:lstStyle/>
          <a:p>
            <a:r>
              <a:rPr lang="en-US" sz="2400" dirty="0"/>
              <a:t>Typical BST algorithm taught in undergrad</a:t>
            </a:r>
          </a:p>
          <a:p>
            <a:pPr lvl="1"/>
            <a:r>
              <a:rPr lang="en-US" sz="2400" dirty="0"/>
              <a:t>Insert: easy</a:t>
            </a:r>
          </a:p>
          <a:p>
            <a:pPr lvl="1"/>
            <a:r>
              <a:rPr lang="en-US" sz="2400" dirty="0"/>
              <a:t>Delete leaf: easy</a:t>
            </a:r>
          </a:p>
          <a:p>
            <a:pPr lvl="1"/>
            <a:r>
              <a:rPr lang="en-US" sz="2400" dirty="0"/>
              <a:t>Delete node with one child: easy</a:t>
            </a:r>
          </a:p>
          <a:p>
            <a:pPr lvl="1"/>
            <a:r>
              <a:rPr lang="en-US" sz="2400" dirty="0"/>
              <a:t>Delete node with two children: harder</a:t>
            </a:r>
          </a:p>
          <a:p>
            <a:pPr lvl="2"/>
            <a:r>
              <a:rPr lang="en-US" sz="2000" dirty="0"/>
              <a:t>Find predecessor p</a:t>
            </a:r>
          </a:p>
          <a:p>
            <a:pPr lvl="2"/>
            <a:r>
              <a:rPr lang="en-US" sz="2000" dirty="0"/>
              <a:t>Steal p’s key and delete p</a:t>
            </a:r>
          </a:p>
        </p:txBody>
      </p:sp>
      <p:sp>
        <p:nvSpPr>
          <p:cNvPr id="28" name="Oval 27">
            <a:extLst>
              <a:ext uri="{FF2B5EF4-FFF2-40B4-BE49-F238E27FC236}">
                <a16:creationId xmlns:a16="http://schemas.microsoft.com/office/drawing/2014/main" id="{D44EDA47-55A0-4646-9CC8-1FAEC6A59ED6}"/>
              </a:ext>
            </a:extLst>
          </p:cNvPr>
          <p:cNvSpPr/>
          <p:nvPr/>
        </p:nvSpPr>
        <p:spPr>
          <a:xfrm>
            <a:off x="8057711" y="228600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6</a:t>
            </a:r>
          </a:p>
        </p:txBody>
      </p:sp>
      <p:sp>
        <p:nvSpPr>
          <p:cNvPr id="29" name="Oval 28">
            <a:extLst>
              <a:ext uri="{FF2B5EF4-FFF2-40B4-BE49-F238E27FC236}">
                <a16:creationId xmlns:a16="http://schemas.microsoft.com/office/drawing/2014/main" id="{532CB939-B48F-4934-8DA3-E23314B3A78D}"/>
              </a:ext>
            </a:extLst>
          </p:cNvPr>
          <p:cNvSpPr/>
          <p:nvPr/>
        </p:nvSpPr>
        <p:spPr>
          <a:xfrm>
            <a:off x="7345636" y="301089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4</a:t>
            </a:r>
          </a:p>
        </p:txBody>
      </p:sp>
      <p:sp>
        <p:nvSpPr>
          <p:cNvPr id="30" name="Oval 29">
            <a:extLst>
              <a:ext uri="{FF2B5EF4-FFF2-40B4-BE49-F238E27FC236}">
                <a16:creationId xmlns:a16="http://schemas.microsoft.com/office/drawing/2014/main" id="{12CBF462-F765-4A1B-AA61-EC8E0A3CA3CC}"/>
              </a:ext>
            </a:extLst>
          </p:cNvPr>
          <p:cNvSpPr/>
          <p:nvPr/>
        </p:nvSpPr>
        <p:spPr>
          <a:xfrm>
            <a:off x="8775041" y="2990404"/>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8</a:t>
            </a:r>
          </a:p>
        </p:txBody>
      </p:sp>
      <p:sp>
        <p:nvSpPr>
          <p:cNvPr id="31" name="Oval 30">
            <a:extLst>
              <a:ext uri="{FF2B5EF4-FFF2-40B4-BE49-F238E27FC236}">
                <a16:creationId xmlns:a16="http://schemas.microsoft.com/office/drawing/2014/main" id="{653ED674-44AA-48D7-8B53-63A118BF4940}"/>
              </a:ext>
            </a:extLst>
          </p:cNvPr>
          <p:cNvSpPr/>
          <p:nvPr/>
        </p:nvSpPr>
        <p:spPr>
          <a:xfrm>
            <a:off x="6867416" y="37924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sp>
        <p:nvSpPr>
          <p:cNvPr id="32" name="Oval 31">
            <a:extLst>
              <a:ext uri="{FF2B5EF4-FFF2-40B4-BE49-F238E27FC236}">
                <a16:creationId xmlns:a16="http://schemas.microsoft.com/office/drawing/2014/main" id="{2DD36C0B-B4E6-405A-9348-3FA83C060AC7}"/>
              </a:ext>
            </a:extLst>
          </p:cNvPr>
          <p:cNvSpPr/>
          <p:nvPr/>
        </p:nvSpPr>
        <p:spPr>
          <a:xfrm>
            <a:off x="7745029" y="37924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a:t>
            </a:r>
          </a:p>
        </p:txBody>
      </p:sp>
      <p:cxnSp>
        <p:nvCxnSpPr>
          <p:cNvPr id="33" name="Straight Arrow Connector 32">
            <a:extLst>
              <a:ext uri="{FF2B5EF4-FFF2-40B4-BE49-F238E27FC236}">
                <a16:creationId xmlns:a16="http://schemas.microsoft.com/office/drawing/2014/main" id="{E96F2C10-CEEB-4491-80B0-09ABF5F1A871}"/>
              </a:ext>
            </a:extLst>
          </p:cNvPr>
          <p:cNvCxnSpPr>
            <a:stCxn id="28" idx="3"/>
            <a:endCxn id="29" idx="0"/>
          </p:cNvCxnSpPr>
          <p:nvPr/>
        </p:nvCxnSpPr>
        <p:spPr>
          <a:xfrm flipH="1">
            <a:off x="7584746" y="2694186"/>
            <a:ext cx="542999" cy="316712"/>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E6448389-C23B-4794-AEA5-88D9CF5544B9}"/>
              </a:ext>
            </a:extLst>
          </p:cNvPr>
          <p:cNvCxnSpPr>
            <a:stCxn id="28" idx="5"/>
          </p:cNvCxnSpPr>
          <p:nvPr/>
        </p:nvCxnSpPr>
        <p:spPr>
          <a:xfrm>
            <a:off x="8465897" y="2694186"/>
            <a:ext cx="548254" cy="296218"/>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BA2D4B8A-BD0F-49DB-97D1-BB8E8B8C2288}"/>
              </a:ext>
            </a:extLst>
          </p:cNvPr>
          <p:cNvCxnSpPr>
            <a:stCxn id="29" idx="3"/>
          </p:cNvCxnSpPr>
          <p:nvPr/>
        </p:nvCxnSpPr>
        <p:spPr>
          <a:xfrm flipH="1">
            <a:off x="7106526" y="3419084"/>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199F9770-43EA-4CAB-BB90-CE611F4CCC84}"/>
              </a:ext>
            </a:extLst>
          </p:cNvPr>
          <p:cNvCxnSpPr>
            <a:stCxn id="29" idx="5"/>
          </p:cNvCxnSpPr>
          <p:nvPr/>
        </p:nvCxnSpPr>
        <p:spPr>
          <a:xfrm>
            <a:off x="7753822" y="3419084"/>
            <a:ext cx="230317"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3B49A8EC-12AA-442E-866C-0B8E9A16675E}"/>
              </a:ext>
            </a:extLst>
          </p:cNvPr>
          <p:cNvSpPr txBox="1"/>
          <p:nvPr/>
        </p:nvSpPr>
        <p:spPr>
          <a:xfrm>
            <a:off x="9861611" y="2576750"/>
            <a:ext cx="1193473"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Insert 7</a:t>
            </a:r>
          </a:p>
        </p:txBody>
      </p:sp>
      <p:sp>
        <p:nvSpPr>
          <p:cNvPr id="38" name="Oval 37">
            <a:extLst>
              <a:ext uri="{FF2B5EF4-FFF2-40B4-BE49-F238E27FC236}">
                <a16:creationId xmlns:a16="http://schemas.microsoft.com/office/drawing/2014/main" id="{84E76459-57B0-4F5A-825C-A5437D2D6CDF}"/>
              </a:ext>
            </a:extLst>
          </p:cNvPr>
          <p:cNvSpPr/>
          <p:nvPr/>
        </p:nvSpPr>
        <p:spPr>
          <a:xfrm>
            <a:off x="8375648" y="3804976"/>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7</a:t>
            </a:r>
          </a:p>
        </p:txBody>
      </p:sp>
      <p:cxnSp>
        <p:nvCxnSpPr>
          <p:cNvPr id="39" name="Straight Arrow Connector 38">
            <a:extLst>
              <a:ext uri="{FF2B5EF4-FFF2-40B4-BE49-F238E27FC236}">
                <a16:creationId xmlns:a16="http://schemas.microsoft.com/office/drawing/2014/main" id="{AD1624DD-FF5D-49E2-88B8-710877A60DD5}"/>
              </a:ext>
            </a:extLst>
          </p:cNvPr>
          <p:cNvCxnSpPr/>
          <p:nvPr/>
        </p:nvCxnSpPr>
        <p:spPr>
          <a:xfrm flipH="1">
            <a:off x="8614758" y="3431612"/>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40" name="TextBox 39">
            <a:extLst>
              <a:ext uri="{FF2B5EF4-FFF2-40B4-BE49-F238E27FC236}">
                <a16:creationId xmlns:a16="http://schemas.microsoft.com/office/drawing/2014/main" id="{5774095A-CA54-4EB2-A5B2-DE36AC8B1A85}"/>
              </a:ext>
            </a:extLst>
          </p:cNvPr>
          <p:cNvSpPr txBox="1"/>
          <p:nvPr/>
        </p:nvSpPr>
        <p:spPr>
          <a:xfrm>
            <a:off x="9861612" y="3010898"/>
            <a:ext cx="1193473"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Delete 9</a:t>
            </a:r>
          </a:p>
        </p:txBody>
      </p:sp>
      <p:sp>
        <p:nvSpPr>
          <p:cNvPr id="41" name="Oval 40">
            <a:extLst>
              <a:ext uri="{FF2B5EF4-FFF2-40B4-BE49-F238E27FC236}">
                <a16:creationId xmlns:a16="http://schemas.microsoft.com/office/drawing/2014/main" id="{FA5D806B-923B-4BED-9DA7-FC49888941FD}"/>
              </a:ext>
            </a:extLst>
          </p:cNvPr>
          <p:cNvSpPr/>
          <p:nvPr/>
        </p:nvSpPr>
        <p:spPr>
          <a:xfrm>
            <a:off x="9095610" y="3804976"/>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9</a:t>
            </a:r>
          </a:p>
        </p:txBody>
      </p:sp>
      <p:cxnSp>
        <p:nvCxnSpPr>
          <p:cNvPr id="42" name="Straight Arrow Connector 41">
            <a:extLst>
              <a:ext uri="{FF2B5EF4-FFF2-40B4-BE49-F238E27FC236}">
                <a16:creationId xmlns:a16="http://schemas.microsoft.com/office/drawing/2014/main" id="{E5BA3CD7-80C8-40B3-A764-7A882A56DE87}"/>
              </a:ext>
            </a:extLst>
          </p:cNvPr>
          <p:cNvCxnSpPr/>
          <p:nvPr/>
        </p:nvCxnSpPr>
        <p:spPr>
          <a:xfrm>
            <a:off x="9104403" y="3431612"/>
            <a:ext cx="230317"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29A9C477-C001-433D-90BD-E6B722F9D4CC}"/>
              </a:ext>
            </a:extLst>
          </p:cNvPr>
          <p:cNvSpPr txBox="1"/>
          <p:nvPr/>
        </p:nvSpPr>
        <p:spPr>
          <a:xfrm>
            <a:off x="9863879" y="3462403"/>
            <a:ext cx="119120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Delete 8</a:t>
            </a:r>
          </a:p>
        </p:txBody>
      </p:sp>
      <p:sp>
        <p:nvSpPr>
          <p:cNvPr id="44" name="TextBox 43">
            <a:extLst>
              <a:ext uri="{FF2B5EF4-FFF2-40B4-BE49-F238E27FC236}">
                <a16:creationId xmlns:a16="http://schemas.microsoft.com/office/drawing/2014/main" id="{018B5444-601B-42CC-9F0F-5EE6A415AFC5}"/>
              </a:ext>
            </a:extLst>
          </p:cNvPr>
          <p:cNvSpPr txBox="1"/>
          <p:nvPr/>
        </p:nvSpPr>
        <p:spPr>
          <a:xfrm>
            <a:off x="9861613" y="3913908"/>
            <a:ext cx="119347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Delete 6</a:t>
            </a:r>
          </a:p>
        </p:txBody>
      </p:sp>
      <p:sp>
        <p:nvSpPr>
          <p:cNvPr id="45" name="Rounded Rectangular Callout 65">
            <a:extLst>
              <a:ext uri="{FF2B5EF4-FFF2-40B4-BE49-F238E27FC236}">
                <a16:creationId xmlns:a16="http://schemas.microsoft.com/office/drawing/2014/main" id="{6E2F78B9-9F14-4506-987D-D98E3D167B21}"/>
              </a:ext>
            </a:extLst>
          </p:cNvPr>
          <p:cNvSpPr/>
          <p:nvPr/>
        </p:nvSpPr>
        <p:spPr>
          <a:xfrm>
            <a:off x="7007318" y="4896328"/>
            <a:ext cx="2258383" cy="765544"/>
          </a:xfrm>
          <a:prstGeom prst="wedgeRoundRectCallout">
            <a:avLst>
              <a:gd name="adj1" fmla="val -7964"/>
              <a:gd name="adj2" fmla="val -1337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Predecessor of 6</a:t>
            </a:r>
          </a:p>
        </p:txBody>
      </p:sp>
      <p:sp>
        <p:nvSpPr>
          <p:cNvPr id="46" name="Oval 45">
            <a:extLst>
              <a:ext uri="{FF2B5EF4-FFF2-40B4-BE49-F238E27FC236}">
                <a16:creationId xmlns:a16="http://schemas.microsoft.com/office/drawing/2014/main" id="{287F45CD-93FC-4D74-B5F2-0AF5120780E4}"/>
              </a:ext>
            </a:extLst>
          </p:cNvPr>
          <p:cNvSpPr/>
          <p:nvPr/>
        </p:nvSpPr>
        <p:spPr>
          <a:xfrm>
            <a:off x="8058378" y="2277256"/>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a:t>
            </a:r>
          </a:p>
        </p:txBody>
      </p:sp>
      <p:cxnSp>
        <p:nvCxnSpPr>
          <p:cNvPr id="47" name="Straight Arrow Connector 46">
            <a:extLst>
              <a:ext uri="{FF2B5EF4-FFF2-40B4-BE49-F238E27FC236}">
                <a16:creationId xmlns:a16="http://schemas.microsoft.com/office/drawing/2014/main" id="{C3F0357E-35B7-4579-9B1C-EC3F0B112563}"/>
              </a:ext>
            </a:extLst>
          </p:cNvPr>
          <p:cNvCxnSpPr>
            <a:endCxn id="38" idx="0"/>
          </p:cNvCxnSpPr>
          <p:nvPr/>
        </p:nvCxnSpPr>
        <p:spPr>
          <a:xfrm>
            <a:off x="8465897" y="2674469"/>
            <a:ext cx="148861" cy="1130507"/>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418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2" end="2"/>
                                            </p:txEl>
                                          </p:spTgt>
                                        </p:tgtEl>
                                        <p:attrNameLst>
                                          <p:attrName>style.visibility</p:attrName>
                                        </p:attrNameLst>
                                      </p:cBhvr>
                                      <p:to>
                                        <p:strVal val="visible"/>
                                      </p:to>
                                    </p:set>
                                    <p:animEffect transition="in" filter="fade">
                                      <p:cBhvr>
                                        <p:cTn id="27" dur="500"/>
                                        <p:tgtEl>
                                          <p:spTgt spid="27">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xit" presetSubtype="0" fill="hold" grpId="1" nodeType="withEffect">
                                  <p:stCondLst>
                                    <p:cond delay="0"/>
                                  </p:stCondLst>
                                  <p:childTnLst>
                                    <p:animEffect transition="out" filter="fade">
                                      <p:cBhvr>
                                        <p:cTn id="32" dur="500"/>
                                        <p:tgtEl>
                                          <p:spTgt spid="37"/>
                                        </p:tgtEl>
                                      </p:cBhvr>
                                    </p:animEffect>
                                    <p:set>
                                      <p:cBhvr>
                                        <p:cTn id="33" dur="1" fill="hold">
                                          <p:stCondLst>
                                            <p:cond delay="499"/>
                                          </p:stCondLst>
                                        </p:cTn>
                                        <p:tgtEl>
                                          <p:spTgt spid="3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1000"/>
                                        <p:tgtEl>
                                          <p:spTgt spid="41"/>
                                        </p:tgtEl>
                                      </p:cBhvr>
                                    </p:animEffect>
                                    <p:anim calcmode="lin" valueType="num">
                                      <p:cBhvr>
                                        <p:cTn id="38" dur="1000"/>
                                        <p:tgtEl>
                                          <p:spTgt spid="41"/>
                                        </p:tgtEl>
                                        <p:attrNameLst>
                                          <p:attrName>ppt_x</p:attrName>
                                        </p:attrNameLst>
                                      </p:cBhvr>
                                      <p:tavLst>
                                        <p:tav tm="0">
                                          <p:val>
                                            <p:strVal val="ppt_x"/>
                                          </p:val>
                                        </p:tav>
                                        <p:tav tm="100000">
                                          <p:val>
                                            <p:strVal val="ppt_x"/>
                                          </p:val>
                                        </p:tav>
                                      </p:tavLst>
                                    </p:anim>
                                    <p:anim calcmode="lin" valueType="num">
                                      <p:cBhvr>
                                        <p:cTn id="39" dur="1000"/>
                                        <p:tgtEl>
                                          <p:spTgt spid="41"/>
                                        </p:tgtEl>
                                        <p:attrNameLst>
                                          <p:attrName>ppt_y</p:attrName>
                                        </p:attrNameLst>
                                      </p:cBhvr>
                                      <p:tavLst>
                                        <p:tav tm="0">
                                          <p:val>
                                            <p:strVal val="ppt_y"/>
                                          </p:val>
                                        </p:tav>
                                        <p:tav tm="100000">
                                          <p:val>
                                            <p:strVal val="ppt_y+.1"/>
                                          </p:val>
                                        </p:tav>
                                      </p:tavLst>
                                    </p:anim>
                                    <p:set>
                                      <p:cBhvr>
                                        <p:cTn id="40" dur="1" fill="hold">
                                          <p:stCondLst>
                                            <p:cond delay="999"/>
                                          </p:stCondLst>
                                        </p:cTn>
                                        <p:tgtEl>
                                          <p:spTgt spid="41"/>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42"/>
                                        </p:tgtEl>
                                      </p:cBhvr>
                                    </p:animEffect>
                                    <p:anim calcmode="lin" valueType="num">
                                      <p:cBhvr>
                                        <p:cTn id="43" dur="1000"/>
                                        <p:tgtEl>
                                          <p:spTgt spid="42"/>
                                        </p:tgtEl>
                                        <p:attrNameLst>
                                          <p:attrName>ppt_x</p:attrName>
                                        </p:attrNameLst>
                                      </p:cBhvr>
                                      <p:tavLst>
                                        <p:tav tm="0">
                                          <p:val>
                                            <p:strVal val="ppt_x"/>
                                          </p:val>
                                        </p:tav>
                                        <p:tav tm="100000">
                                          <p:val>
                                            <p:strVal val="ppt_x"/>
                                          </p:val>
                                        </p:tav>
                                      </p:tavLst>
                                    </p:anim>
                                    <p:anim calcmode="lin" valueType="num">
                                      <p:cBhvr>
                                        <p:cTn id="44" dur="1000"/>
                                        <p:tgtEl>
                                          <p:spTgt spid="42"/>
                                        </p:tgtEl>
                                        <p:attrNameLst>
                                          <p:attrName>ppt_y</p:attrName>
                                        </p:attrNameLst>
                                      </p:cBhvr>
                                      <p:tavLst>
                                        <p:tav tm="0">
                                          <p:val>
                                            <p:strVal val="ppt_y"/>
                                          </p:val>
                                        </p:tav>
                                        <p:tav tm="100000">
                                          <p:val>
                                            <p:strVal val="ppt_y+.1"/>
                                          </p:val>
                                        </p:tav>
                                      </p:tavLst>
                                    </p:anim>
                                    <p:set>
                                      <p:cBhvr>
                                        <p:cTn id="45" dur="1" fill="hold">
                                          <p:stCondLst>
                                            <p:cond delay="999"/>
                                          </p:stCondLst>
                                        </p:cTn>
                                        <p:tgtEl>
                                          <p:spTgt spid="4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xEl>
                                              <p:pRg st="3" end="3"/>
                                            </p:txEl>
                                          </p:spTgt>
                                        </p:tgtEl>
                                        <p:attrNameLst>
                                          <p:attrName>style.visibility</p:attrName>
                                        </p:attrNameLst>
                                      </p:cBhvr>
                                      <p:to>
                                        <p:strVal val="visible"/>
                                      </p:to>
                                    </p:set>
                                    <p:animEffect transition="in" filter="fade">
                                      <p:cBhvr>
                                        <p:cTn id="50" dur="500"/>
                                        <p:tgtEl>
                                          <p:spTgt spid="27">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xit" presetSubtype="0" fill="hold" grpId="1" nodeType="withEffect">
                                  <p:stCondLst>
                                    <p:cond delay="0"/>
                                  </p:stCondLst>
                                  <p:childTnLst>
                                    <p:animEffect transition="out" filter="fade">
                                      <p:cBhvr>
                                        <p:cTn id="55" dur="500"/>
                                        <p:tgtEl>
                                          <p:spTgt spid="40"/>
                                        </p:tgtEl>
                                      </p:cBhvr>
                                    </p:animEffect>
                                    <p:set>
                                      <p:cBhvr>
                                        <p:cTn id="56" dur="1" fill="hold">
                                          <p:stCondLst>
                                            <p:cond delay="499"/>
                                          </p:stCondLst>
                                        </p:cTn>
                                        <p:tgtEl>
                                          <p:spTgt spid="4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0"/>
                                        </p:tgtEl>
                                      </p:cBhvr>
                                    </p:animEffect>
                                    <p:set>
                                      <p:cBhvr>
                                        <p:cTn id="64" dur="1" fill="hold">
                                          <p:stCondLst>
                                            <p:cond delay="499"/>
                                          </p:stCondLst>
                                        </p:cTn>
                                        <p:tgtEl>
                                          <p:spTgt spid="3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7">
                                            <p:txEl>
                                              <p:pRg st="4" end="4"/>
                                            </p:txEl>
                                          </p:spTgt>
                                        </p:tgtEl>
                                        <p:attrNameLst>
                                          <p:attrName>style.visibility</p:attrName>
                                        </p:attrNameLst>
                                      </p:cBhvr>
                                      <p:to>
                                        <p:strVal val="visible"/>
                                      </p:to>
                                    </p:set>
                                    <p:animEffect transition="in" filter="fade">
                                      <p:cBhvr>
                                        <p:cTn id="75" dur="500"/>
                                        <p:tgtEl>
                                          <p:spTgt spid="27">
                                            <p:txEl>
                                              <p:pRg st="4" end="4"/>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27">
                                            <p:txEl>
                                              <p:pRg st="5" end="5"/>
                                            </p:txEl>
                                          </p:spTgt>
                                        </p:tgtEl>
                                        <p:attrNameLst>
                                          <p:attrName>style.visibility</p:attrName>
                                        </p:attrNameLst>
                                      </p:cBhvr>
                                      <p:to>
                                        <p:strVal val="visible"/>
                                      </p:to>
                                    </p:set>
                                    <p:animEffect transition="in" filter="fade">
                                      <p:cBhvr>
                                        <p:cTn id="78" dur="500"/>
                                        <p:tgtEl>
                                          <p:spTgt spid="27">
                                            <p:txEl>
                                              <p:pRg st="5" end="5"/>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xit" presetSubtype="0" fill="hold" grpId="1" nodeType="withEffect">
                                  <p:stCondLst>
                                    <p:cond delay="0"/>
                                  </p:stCondLst>
                                  <p:childTnLst>
                                    <p:animEffect transition="out" filter="fade">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7">
                                            <p:txEl>
                                              <p:pRg st="6" end="6"/>
                                            </p:txEl>
                                          </p:spTgt>
                                        </p:tgtEl>
                                        <p:attrNameLst>
                                          <p:attrName>style.visibility</p:attrName>
                                        </p:attrNameLst>
                                      </p:cBhvr>
                                      <p:to>
                                        <p:strVal val="visible"/>
                                      </p:to>
                                    </p:set>
                                    <p:animEffect transition="in" filter="fade">
                                      <p:cBhvr>
                                        <p:cTn id="94" dur="500"/>
                                        <p:tgtEl>
                                          <p:spTgt spid="27">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xit" presetSubtype="0" fill="hold" grpId="1" nodeType="withEffect">
                                  <p:stCondLst>
                                    <p:cond delay="0"/>
                                  </p:stCondLst>
                                  <p:childTnLst>
                                    <p:animEffect transition="out" filter="fade">
                                      <p:cBhvr>
                                        <p:cTn id="103" dur="1000"/>
                                        <p:tgtEl>
                                          <p:spTgt spid="45"/>
                                        </p:tgtEl>
                                      </p:cBhvr>
                                    </p:animEffect>
                                    <p:anim calcmode="lin" valueType="num">
                                      <p:cBhvr>
                                        <p:cTn id="104" dur="1000"/>
                                        <p:tgtEl>
                                          <p:spTgt spid="45"/>
                                        </p:tgtEl>
                                        <p:attrNameLst>
                                          <p:attrName>ppt_x</p:attrName>
                                        </p:attrNameLst>
                                      </p:cBhvr>
                                      <p:tavLst>
                                        <p:tav tm="0">
                                          <p:val>
                                            <p:strVal val="ppt_x"/>
                                          </p:val>
                                        </p:tav>
                                        <p:tav tm="100000">
                                          <p:val>
                                            <p:strVal val="ppt_x"/>
                                          </p:val>
                                        </p:tav>
                                      </p:tavLst>
                                    </p:anim>
                                    <p:anim calcmode="lin" valueType="num">
                                      <p:cBhvr>
                                        <p:cTn id="105" dur="1000"/>
                                        <p:tgtEl>
                                          <p:spTgt spid="45"/>
                                        </p:tgtEl>
                                        <p:attrNameLst>
                                          <p:attrName>ppt_y</p:attrName>
                                        </p:attrNameLst>
                                      </p:cBhvr>
                                      <p:tavLst>
                                        <p:tav tm="0">
                                          <p:val>
                                            <p:strVal val="ppt_y"/>
                                          </p:val>
                                        </p:tav>
                                        <p:tav tm="100000">
                                          <p:val>
                                            <p:strVal val="ppt_y+.1"/>
                                          </p:val>
                                        </p:tav>
                                      </p:tavLst>
                                    </p:anim>
                                    <p:set>
                                      <p:cBhvr>
                                        <p:cTn id="106" dur="1" fill="hold">
                                          <p:stCondLst>
                                            <p:cond delay="999"/>
                                          </p:stCondLst>
                                        </p:cTn>
                                        <p:tgtEl>
                                          <p:spTgt spid="4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nodeType="clickEffect">
                                  <p:stCondLst>
                                    <p:cond delay="0"/>
                                  </p:stCondLst>
                                  <p:childTnLst>
                                    <p:animEffect transition="out" filter="fade">
                                      <p:cBhvr>
                                        <p:cTn id="110" dur="1000"/>
                                        <p:tgtEl>
                                          <p:spTgt spid="36"/>
                                        </p:tgtEl>
                                      </p:cBhvr>
                                    </p:animEffect>
                                    <p:anim calcmode="lin" valueType="num">
                                      <p:cBhvr>
                                        <p:cTn id="111" dur="1000"/>
                                        <p:tgtEl>
                                          <p:spTgt spid="36"/>
                                        </p:tgtEl>
                                        <p:attrNameLst>
                                          <p:attrName>ppt_x</p:attrName>
                                        </p:attrNameLst>
                                      </p:cBhvr>
                                      <p:tavLst>
                                        <p:tav tm="0">
                                          <p:val>
                                            <p:strVal val="ppt_x"/>
                                          </p:val>
                                        </p:tav>
                                        <p:tav tm="100000">
                                          <p:val>
                                            <p:strVal val="ppt_x"/>
                                          </p:val>
                                        </p:tav>
                                      </p:tavLst>
                                    </p:anim>
                                    <p:anim calcmode="lin" valueType="num">
                                      <p:cBhvr>
                                        <p:cTn id="112" dur="1000"/>
                                        <p:tgtEl>
                                          <p:spTgt spid="36"/>
                                        </p:tgtEl>
                                        <p:attrNameLst>
                                          <p:attrName>ppt_y</p:attrName>
                                        </p:attrNameLst>
                                      </p:cBhvr>
                                      <p:tavLst>
                                        <p:tav tm="0">
                                          <p:val>
                                            <p:strVal val="ppt_y"/>
                                          </p:val>
                                        </p:tav>
                                        <p:tav tm="100000">
                                          <p:val>
                                            <p:strVal val="ppt_y+.1"/>
                                          </p:val>
                                        </p:tav>
                                      </p:tavLst>
                                    </p:anim>
                                    <p:set>
                                      <p:cBhvr>
                                        <p:cTn id="113" dur="1" fill="hold">
                                          <p:stCondLst>
                                            <p:cond delay="999"/>
                                          </p:stCondLst>
                                        </p:cTn>
                                        <p:tgtEl>
                                          <p:spTgt spid="36"/>
                                        </p:tgtEl>
                                        <p:attrNameLst>
                                          <p:attrName>style.visibility</p:attrName>
                                        </p:attrNameLst>
                                      </p:cBhvr>
                                      <p:to>
                                        <p:strVal val="hidden"/>
                                      </p:to>
                                    </p:set>
                                  </p:childTnLst>
                                </p:cTn>
                              </p:par>
                              <p:par>
                                <p:cTn id="114" presetID="42" presetClass="exit" presetSubtype="0" fill="hold" grpId="0" nodeType="withEffect">
                                  <p:stCondLst>
                                    <p:cond delay="0"/>
                                  </p:stCondLst>
                                  <p:childTnLst>
                                    <p:animEffect transition="out" filter="fade">
                                      <p:cBhvr>
                                        <p:cTn id="115" dur="1000"/>
                                        <p:tgtEl>
                                          <p:spTgt spid="32"/>
                                        </p:tgtEl>
                                      </p:cBhvr>
                                    </p:animEffect>
                                    <p:anim calcmode="lin" valueType="num">
                                      <p:cBhvr>
                                        <p:cTn id="116" dur="1000"/>
                                        <p:tgtEl>
                                          <p:spTgt spid="32"/>
                                        </p:tgtEl>
                                        <p:attrNameLst>
                                          <p:attrName>ppt_x</p:attrName>
                                        </p:attrNameLst>
                                      </p:cBhvr>
                                      <p:tavLst>
                                        <p:tav tm="0">
                                          <p:val>
                                            <p:strVal val="ppt_x"/>
                                          </p:val>
                                        </p:tav>
                                        <p:tav tm="100000">
                                          <p:val>
                                            <p:strVal val="ppt_x"/>
                                          </p:val>
                                        </p:tav>
                                      </p:tavLst>
                                    </p:anim>
                                    <p:anim calcmode="lin" valueType="num">
                                      <p:cBhvr>
                                        <p:cTn id="117" dur="1000"/>
                                        <p:tgtEl>
                                          <p:spTgt spid="32"/>
                                        </p:tgtEl>
                                        <p:attrNameLst>
                                          <p:attrName>ppt_y</p:attrName>
                                        </p:attrNameLst>
                                      </p:cBhvr>
                                      <p:tavLst>
                                        <p:tav tm="0">
                                          <p:val>
                                            <p:strVal val="ppt_y"/>
                                          </p:val>
                                        </p:tav>
                                        <p:tav tm="100000">
                                          <p:val>
                                            <p:strVal val="ppt_y+.1"/>
                                          </p:val>
                                        </p:tav>
                                      </p:tavLst>
                                    </p:anim>
                                    <p:set>
                                      <p:cBhvr>
                                        <p:cTn id="118" dur="1" fill="hold">
                                          <p:stCondLst>
                                            <p:cond delay="9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7" grpId="0" animBg="1"/>
      <p:bldP spid="37" grpId="1" animBg="1"/>
      <p:bldP spid="38" grpId="0" animBg="1"/>
      <p:bldP spid="40" grpId="0" animBg="1"/>
      <p:bldP spid="40" grpId="1" animBg="1"/>
      <p:bldP spid="41" grpId="0" animBg="1"/>
      <p:bldP spid="43" grpId="0" animBg="1"/>
      <p:bldP spid="43" grpId="1" animBg="1"/>
      <p:bldP spid="44" grpId="0" animBg="1"/>
      <p:bldP spid="44" grpId="1" animBg="1"/>
      <p:bldP spid="45" grpId="0" animBg="1"/>
      <p:bldP spid="45" grpId="1"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0198-83A9-4F91-AEAA-81F6732B5CF4}"/>
              </a:ext>
            </a:extLst>
          </p:cNvPr>
          <p:cNvSpPr>
            <a:spLocks noGrp="1"/>
          </p:cNvSpPr>
          <p:nvPr>
            <p:ph type="title"/>
          </p:nvPr>
        </p:nvSpPr>
        <p:spPr>
          <a:xfrm>
            <a:off x="1066800" y="490898"/>
            <a:ext cx="10058400" cy="722718"/>
          </a:xfrm>
        </p:spPr>
        <p:txBody>
          <a:bodyPr/>
          <a:lstStyle/>
          <a:p>
            <a:r>
              <a:rPr lang="en-CA" dirty="0"/>
              <a:t>Atomic modifications are not enough</a:t>
            </a:r>
          </a:p>
        </p:txBody>
      </p:sp>
      <p:pic>
        <p:nvPicPr>
          <p:cNvPr id="41" name="Content Placeholder 25">
            <a:extLst>
              <a:ext uri="{FF2B5EF4-FFF2-40B4-BE49-F238E27FC236}">
                <a16:creationId xmlns:a16="http://schemas.microsoft.com/office/drawing/2014/main" id="{D857DDA4-4F19-47FC-873B-3EA88905D154}"/>
              </a:ext>
            </a:extLst>
          </p:cNvPr>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2997" y="1420104"/>
            <a:ext cx="1250236" cy="833491"/>
          </a:xfrm>
        </p:spPr>
      </p:pic>
      <p:sp>
        <p:nvSpPr>
          <p:cNvPr id="42" name="Oval 41">
            <a:extLst>
              <a:ext uri="{FF2B5EF4-FFF2-40B4-BE49-F238E27FC236}">
                <a16:creationId xmlns:a16="http://schemas.microsoft.com/office/drawing/2014/main" id="{58B6EFB6-E79B-4EBE-804C-6CCD8D7EBAAC}"/>
              </a:ext>
            </a:extLst>
          </p:cNvPr>
          <p:cNvSpPr/>
          <p:nvPr/>
        </p:nvSpPr>
        <p:spPr>
          <a:xfrm>
            <a:off x="5616171" y="193081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40</a:t>
            </a:r>
          </a:p>
        </p:txBody>
      </p:sp>
      <p:cxnSp>
        <p:nvCxnSpPr>
          <p:cNvPr id="43" name="Straight Arrow Connector 42">
            <a:extLst>
              <a:ext uri="{FF2B5EF4-FFF2-40B4-BE49-F238E27FC236}">
                <a16:creationId xmlns:a16="http://schemas.microsoft.com/office/drawing/2014/main" id="{5DB518DC-14C5-4ECD-BA76-1B0386107200}"/>
              </a:ext>
            </a:extLst>
          </p:cNvPr>
          <p:cNvCxnSpPr>
            <a:stCxn id="42" idx="3"/>
          </p:cNvCxnSpPr>
          <p:nvPr/>
        </p:nvCxnSpPr>
        <p:spPr>
          <a:xfrm flipH="1">
            <a:off x="5377061" y="2338996"/>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a16="http://schemas.microsoft.com/office/drawing/2014/main" id="{E37A5C4E-D09E-4865-AF10-24F537DBC1A0}"/>
              </a:ext>
            </a:extLst>
          </p:cNvPr>
          <p:cNvCxnSpPr>
            <a:stCxn id="42" idx="5"/>
          </p:cNvCxnSpPr>
          <p:nvPr/>
        </p:nvCxnSpPr>
        <p:spPr>
          <a:xfrm>
            <a:off x="6024357" y="2338996"/>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45" name="Oval 44">
            <a:extLst>
              <a:ext uri="{FF2B5EF4-FFF2-40B4-BE49-F238E27FC236}">
                <a16:creationId xmlns:a16="http://schemas.microsoft.com/office/drawing/2014/main" id="{727535F3-1AB9-4112-ACDC-D83AC39F6583}"/>
              </a:ext>
            </a:extLst>
          </p:cNvPr>
          <p:cNvSpPr/>
          <p:nvPr/>
        </p:nvSpPr>
        <p:spPr>
          <a:xfrm>
            <a:off x="5079537" y="271236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23</a:t>
            </a:r>
          </a:p>
        </p:txBody>
      </p:sp>
      <p:sp>
        <p:nvSpPr>
          <p:cNvPr id="46" name="Oval 45">
            <a:extLst>
              <a:ext uri="{FF2B5EF4-FFF2-40B4-BE49-F238E27FC236}">
                <a16:creationId xmlns:a16="http://schemas.microsoft.com/office/drawing/2014/main" id="{297FE81C-D5B0-4FC4-9FEF-86C6C9CA5DDF}"/>
              </a:ext>
            </a:extLst>
          </p:cNvPr>
          <p:cNvSpPr/>
          <p:nvPr/>
        </p:nvSpPr>
        <p:spPr>
          <a:xfrm>
            <a:off x="6173923" y="271236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53</a:t>
            </a:r>
          </a:p>
        </p:txBody>
      </p:sp>
      <p:cxnSp>
        <p:nvCxnSpPr>
          <p:cNvPr id="47" name="Straight Arrow Connector 46">
            <a:extLst>
              <a:ext uri="{FF2B5EF4-FFF2-40B4-BE49-F238E27FC236}">
                <a16:creationId xmlns:a16="http://schemas.microsoft.com/office/drawing/2014/main" id="{EF423902-D2DB-41A5-A738-A459823F7537}"/>
              </a:ext>
            </a:extLst>
          </p:cNvPr>
          <p:cNvCxnSpPr/>
          <p:nvPr/>
        </p:nvCxnSpPr>
        <p:spPr>
          <a:xfrm flipH="1">
            <a:off x="4898841" y="3148898"/>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48" name="Oval 47">
            <a:extLst>
              <a:ext uri="{FF2B5EF4-FFF2-40B4-BE49-F238E27FC236}">
                <a16:creationId xmlns:a16="http://schemas.microsoft.com/office/drawing/2014/main" id="{66FB702B-FE9A-44AF-B9AD-3BC0D2B6B1B2}"/>
              </a:ext>
            </a:extLst>
          </p:cNvPr>
          <p:cNvSpPr/>
          <p:nvPr/>
        </p:nvSpPr>
        <p:spPr>
          <a:xfrm>
            <a:off x="4601317" y="3522262"/>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17</a:t>
            </a:r>
          </a:p>
        </p:txBody>
      </p:sp>
      <p:cxnSp>
        <p:nvCxnSpPr>
          <p:cNvPr id="49" name="Straight Arrow Connector 48">
            <a:extLst>
              <a:ext uri="{FF2B5EF4-FFF2-40B4-BE49-F238E27FC236}">
                <a16:creationId xmlns:a16="http://schemas.microsoft.com/office/drawing/2014/main" id="{94F91A05-6E29-44A9-A427-0C81A20DFB27}"/>
              </a:ext>
            </a:extLst>
          </p:cNvPr>
          <p:cNvCxnSpPr/>
          <p:nvPr/>
        </p:nvCxnSpPr>
        <p:spPr>
          <a:xfrm>
            <a:off x="5017286" y="3907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50" name="Oval 49">
            <a:extLst>
              <a:ext uri="{FF2B5EF4-FFF2-40B4-BE49-F238E27FC236}">
                <a16:creationId xmlns:a16="http://schemas.microsoft.com/office/drawing/2014/main" id="{444E1F6E-F6BF-453A-8CB2-D6F261AB227B}"/>
              </a:ext>
            </a:extLst>
          </p:cNvPr>
          <p:cNvSpPr/>
          <p:nvPr/>
        </p:nvSpPr>
        <p:spPr>
          <a:xfrm>
            <a:off x="5166852" y="4280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21</a:t>
            </a:r>
          </a:p>
        </p:txBody>
      </p:sp>
      <p:cxnSp>
        <p:nvCxnSpPr>
          <p:cNvPr id="51" name="Straight Arrow Connector 50">
            <a:extLst>
              <a:ext uri="{FF2B5EF4-FFF2-40B4-BE49-F238E27FC236}">
                <a16:creationId xmlns:a16="http://schemas.microsoft.com/office/drawing/2014/main" id="{4F16FB61-EFB3-4356-B240-F30502CA286E}"/>
              </a:ext>
            </a:extLst>
          </p:cNvPr>
          <p:cNvCxnSpPr/>
          <p:nvPr/>
        </p:nvCxnSpPr>
        <p:spPr>
          <a:xfrm>
            <a:off x="5455964" y="3141987"/>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52" name="Oval 51">
            <a:extLst>
              <a:ext uri="{FF2B5EF4-FFF2-40B4-BE49-F238E27FC236}">
                <a16:creationId xmlns:a16="http://schemas.microsoft.com/office/drawing/2014/main" id="{C8386C2A-7F58-44C3-B7DC-E75CF98A7CED}"/>
              </a:ext>
            </a:extLst>
          </p:cNvPr>
          <p:cNvSpPr/>
          <p:nvPr/>
        </p:nvSpPr>
        <p:spPr>
          <a:xfrm>
            <a:off x="5605530" y="3515351"/>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27</a:t>
            </a:r>
          </a:p>
        </p:txBody>
      </p:sp>
      <p:cxnSp>
        <p:nvCxnSpPr>
          <p:cNvPr id="53" name="Straight Arrow Connector 52">
            <a:extLst>
              <a:ext uri="{FF2B5EF4-FFF2-40B4-BE49-F238E27FC236}">
                <a16:creationId xmlns:a16="http://schemas.microsoft.com/office/drawing/2014/main" id="{17F7DDB6-48FD-4349-8889-6ECC8EBE6916}"/>
              </a:ext>
            </a:extLst>
          </p:cNvPr>
          <p:cNvCxnSpPr/>
          <p:nvPr/>
        </p:nvCxnSpPr>
        <p:spPr>
          <a:xfrm>
            <a:off x="6017269" y="3907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54" name="Oval 53">
            <a:extLst>
              <a:ext uri="{FF2B5EF4-FFF2-40B4-BE49-F238E27FC236}">
                <a16:creationId xmlns:a16="http://schemas.microsoft.com/office/drawing/2014/main" id="{675172D1-09B9-4C69-AEB2-68010E25777D}"/>
              </a:ext>
            </a:extLst>
          </p:cNvPr>
          <p:cNvSpPr/>
          <p:nvPr/>
        </p:nvSpPr>
        <p:spPr>
          <a:xfrm>
            <a:off x="6166835" y="4280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33</a:t>
            </a:r>
          </a:p>
        </p:txBody>
      </p:sp>
      <p:cxnSp>
        <p:nvCxnSpPr>
          <p:cNvPr id="55" name="Straight Arrow Connector 54">
            <a:extLst>
              <a:ext uri="{FF2B5EF4-FFF2-40B4-BE49-F238E27FC236}">
                <a16:creationId xmlns:a16="http://schemas.microsoft.com/office/drawing/2014/main" id="{C53EA82A-1948-429E-BEBE-B62677658FF3}"/>
              </a:ext>
            </a:extLst>
          </p:cNvPr>
          <p:cNvCxnSpPr/>
          <p:nvPr/>
        </p:nvCxnSpPr>
        <p:spPr>
          <a:xfrm>
            <a:off x="6560296" y="4669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56" name="Oval 55">
            <a:extLst>
              <a:ext uri="{FF2B5EF4-FFF2-40B4-BE49-F238E27FC236}">
                <a16:creationId xmlns:a16="http://schemas.microsoft.com/office/drawing/2014/main" id="{3A99DF08-FF2C-41B8-85F2-E32102105C46}"/>
              </a:ext>
            </a:extLst>
          </p:cNvPr>
          <p:cNvSpPr/>
          <p:nvPr/>
        </p:nvSpPr>
        <p:spPr>
          <a:xfrm>
            <a:off x="6709862" y="5042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34</a:t>
            </a:r>
          </a:p>
        </p:txBody>
      </p:sp>
      <p:cxnSp>
        <p:nvCxnSpPr>
          <p:cNvPr id="57" name="Straight Arrow Connector 56">
            <a:extLst>
              <a:ext uri="{FF2B5EF4-FFF2-40B4-BE49-F238E27FC236}">
                <a16:creationId xmlns:a16="http://schemas.microsoft.com/office/drawing/2014/main" id="{611EB7EF-E6EE-49F5-8836-2875309E1E4E}"/>
              </a:ext>
            </a:extLst>
          </p:cNvPr>
          <p:cNvCxnSpPr/>
          <p:nvPr/>
        </p:nvCxnSpPr>
        <p:spPr>
          <a:xfrm>
            <a:off x="7129618" y="5431927"/>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58" name="Oval 57">
            <a:extLst>
              <a:ext uri="{FF2B5EF4-FFF2-40B4-BE49-F238E27FC236}">
                <a16:creationId xmlns:a16="http://schemas.microsoft.com/office/drawing/2014/main" id="{BFC7FA94-2FEF-4D39-90F7-AE1469C3B0B4}"/>
              </a:ext>
            </a:extLst>
          </p:cNvPr>
          <p:cNvSpPr/>
          <p:nvPr/>
        </p:nvSpPr>
        <p:spPr>
          <a:xfrm>
            <a:off x="7282730" y="5805291"/>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37</a:t>
            </a:r>
          </a:p>
        </p:txBody>
      </p:sp>
      <p:cxnSp>
        <p:nvCxnSpPr>
          <p:cNvPr id="59" name="Straight Arrow Connector 58">
            <a:extLst>
              <a:ext uri="{FF2B5EF4-FFF2-40B4-BE49-F238E27FC236}">
                <a16:creationId xmlns:a16="http://schemas.microsoft.com/office/drawing/2014/main" id="{033AC272-D030-450A-B6D7-F41B31F15447}"/>
              </a:ext>
            </a:extLst>
          </p:cNvPr>
          <p:cNvCxnSpPr/>
          <p:nvPr/>
        </p:nvCxnSpPr>
        <p:spPr>
          <a:xfrm flipH="1">
            <a:off x="5922997" y="4669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60" name="Oval 59">
            <a:extLst>
              <a:ext uri="{FF2B5EF4-FFF2-40B4-BE49-F238E27FC236}">
                <a16:creationId xmlns:a16="http://schemas.microsoft.com/office/drawing/2014/main" id="{4578A654-CFE6-48E6-AE99-83CED8F25A0D}"/>
              </a:ext>
            </a:extLst>
          </p:cNvPr>
          <p:cNvSpPr/>
          <p:nvPr/>
        </p:nvSpPr>
        <p:spPr>
          <a:xfrm>
            <a:off x="5625473" y="5042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31</a:t>
            </a:r>
          </a:p>
        </p:txBody>
      </p:sp>
      <p:sp>
        <p:nvSpPr>
          <p:cNvPr id="61" name="Cloud Callout 26">
            <a:extLst>
              <a:ext uri="{FF2B5EF4-FFF2-40B4-BE49-F238E27FC236}">
                <a16:creationId xmlns:a16="http://schemas.microsoft.com/office/drawing/2014/main" id="{EE969EBC-1929-41B3-BC41-9E12E1307372}"/>
              </a:ext>
            </a:extLst>
          </p:cNvPr>
          <p:cNvSpPr/>
          <p:nvPr/>
        </p:nvSpPr>
        <p:spPr>
          <a:xfrm>
            <a:off x="7188082" y="1272196"/>
            <a:ext cx="1757916" cy="604101"/>
          </a:xfrm>
          <a:prstGeom prst="cloudCallout">
            <a:avLst>
              <a:gd name="adj1" fmla="val -67204"/>
              <a:gd name="adj2" fmla="val 39032"/>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dirty="0"/>
              <a:t>Delete 40</a:t>
            </a:r>
          </a:p>
        </p:txBody>
      </p:sp>
      <p:grpSp>
        <p:nvGrpSpPr>
          <p:cNvPr id="62" name="Group 61">
            <a:extLst>
              <a:ext uri="{FF2B5EF4-FFF2-40B4-BE49-F238E27FC236}">
                <a16:creationId xmlns:a16="http://schemas.microsoft.com/office/drawing/2014/main" id="{CFEBD26E-5B31-4E62-AEE4-60CC9868BCB6}"/>
              </a:ext>
            </a:extLst>
          </p:cNvPr>
          <p:cNvGrpSpPr/>
          <p:nvPr/>
        </p:nvGrpSpPr>
        <p:grpSpPr>
          <a:xfrm flipH="1">
            <a:off x="2215008" y="1991715"/>
            <a:ext cx="3036992" cy="987252"/>
            <a:chOff x="6573191" y="2680849"/>
            <a:chExt cx="2957501" cy="987252"/>
          </a:xfrm>
        </p:grpSpPr>
        <p:pic>
          <p:nvPicPr>
            <p:cNvPr id="63" name="Content Placeholder 25">
              <a:extLst>
                <a:ext uri="{FF2B5EF4-FFF2-40B4-BE49-F238E27FC236}">
                  <a16:creationId xmlns:a16="http://schemas.microsoft.com/office/drawing/2014/main" id="{0ED7441B-05F8-4B98-BFE8-60F748AAB0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3191" y="2834610"/>
              <a:ext cx="1250236" cy="833491"/>
            </a:xfrm>
            <a:prstGeom prst="rect">
              <a:avLst/>
            </a:prstGeom>
          </p:spPr>
        </p:pic>
        <p:sp>
          <p:nvSpPr>
            <p:cNvPr id="64" name="Cloud Callout 28">
              <a:extLst>
                <a:ext uri="{FF2B5EF4-FFF2-40B4-BE49-F238E27FC236}">
                  <a16:creationId xmlns:a16="http://schemas.microsoft.com/office/drawing/2014/main" id="{E2186A7B-90E6-4CE4-9559-82D6D5BCA0CB}"/>
                </a:ext>
              </a:extLst>
            </p:cNvPr>
            <p:cNvSpPr/>
            <p:nvPr/>
          </p:nvSpPr>
          <p:spPr>
            <a:xfrm>
              <a:off x="7772776" y="2680849"/>
              <a:ext cx="1757916" cy="604101"/>
            </a:xfrm>
            <a:prstGeom prst="cloudCallout">
              <a:avLst>
                <a:gd name="adj1" fmla="val -67204"/>
                <a:gd name="adj2" fmla="val 39032"/>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dirty="0"/>
                <a:t>Insert 37</a:t>
              </a:r>
            </a:p>
          </p:txBody>
        </p:sp>
      </p:grpSp>
      <p:sp>
        <p:nvSpPr>
          <p:cNvPr id="65" name="Oval 64">
            <a:extLst>
              <a:ext uri="{FF2B5EF4-FFF2-40B4-BE49-F238E27FC236}">
                <a16:creationId xmlns:a16="http://schemas.microsoft.com/office/drawing/2014/main" id="{44D11351-4D5B-40D2-A835-DA423D40FD31}"/>
              </a:ext>
            </a:extLst>
          </p:cNvPr>
          <p:cNvSpPr/>
          <p:nvPr/>
        </p:nvSpPr>
        <p:spPr>
          <a:xfrm>
            <a:off x="7282730" y="58017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37</a:t>
            </a:r>
          </a:p>
        </p:txBody>
      </p:sp>
      <p:sp>
        <p:nvSpPr>
          <p:cNvPr id="66" name="Cloud Callout 31">
            <a:extLst>
              <a:ext uri="{FF2B5EF4-FFF2-40B4-BE49-F238E27FC236}">
                <a16:creationId xmlns:a16="http://schemas.microsoft.com/office/drawing/2014/main" id="{04E8DE7D-A1CA-4BB5-B48C-FAF67E70BDB9}"/>
              </a:ext>
            </a:extLst>
          </p:cNvPr>
          <p:cNvSpPr/>
          <p:nvPr/>
        </p:nvSpPr>
        <p:spPr>
          <a:xfrm>
            <a:off x="6709862" y="3594823"/>
            <a:ext cx="1757916" cy="840888"/>
          </a:xfrm>
          <a:prstGeom prst="cloudCallout">
            <a:avLst>
              <a:gd name="adj1" fmla="val -59543"/>
              <a:gd name="adj2" fmla="val 89475"/>
            </a:avLst>
          </a:prstGeom>
        </p:spPr>
        <p:style>
          <a:lnRef idx="0">
            <a:schemeClr val="dk1"/>
          </a:lnRef>
          <a:fillRef idx="3">
            <a:schemeClr val="dk1"/>
          </a:fillRef>
          <a:effectRef idx="3">
            <a:schemeClr val="dk1"/>
          </a:effectRef>
          <a:fontRef idx="minor">
            <a:schemeClr val="lt1"/>
          </a:fontRef>
        </p:style>
        <p:txBody>
          <a:bodyPr wrap="none" rtlCol="0" anchor="ctr"/>
          <a:lstStyle/>
          <a:p>
            <a:pPr algn="ctr"/>
            <a:r>
              <a:rPr lang="en-US" dirty="0"/>
              <a:t>Not found!</a:t>
            </a:r>
          </a:p>
        </p:txBody>
      </p:sp>
      <p:sp>
        <p:nvSpPr>
          <p:cNvPr id="67" name="Rectangle 66">
            <a:extLst>
              <a:ext uri="{FF2B5EF4-FFF2-40B4-BE49-F238E27FC236}">
                <a16:creationId xmlns:a16="http://schemas.microsoft.com/office/drawing/2014/main" id="{AA9E7784-EC81-4FA1-87D7-E60387A6D51F}"/>
              </a:ext>
            </a:extLst>
          </p:cNvPr>
          <p:cNvSpPr/>
          <p:nvPr/>
        </p:nvSpPr>
        <p:spPr>
          <a:xfrm>
            <a:off x="8279356" y="2216266"/>
            <a:ext cx="3395272" cy="890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delete node with 2 children </a:t>
            </a:r>
            <a:r>
              <a:rPr lang="en-CA" dirty="0">
                <a:sym typeface="Wingdings" panose="05000000000000000000" pitchFamily="2" charset="2"/>
              </a:rPr>
              <a:t></a:t>
            </a:r>
            <a:r>
              <a:rPr lang="en-CA" dirty="0"/>
              <a:t> replace key with predecessor</a:t>
            </a:r>
          </a:p>
        </p:txBody>
      </p:sp>
      <p:sp>
        <p:nvSpPr>
          <p:cNvPr id="68" name="Rectangle 67">
            <a:extLst>
              <a:ext uri="{FF2B5EF4-FFF2-40B4-BE49-F238E27FC236}">
                <a16:creationId xmlns:a16="http://schemas.microsoft.com/office/drawing/2014/main" id="{107FBF71-D0C3-4391-99C9-6235C442E1F7}"/>
              </a:ext>
            </a:extLst>
          </p:cNvPr>
          <p:cNvSpPr/>
          <p:nvPr/>
        </p:nvSpPr>
        <p:spPr>
          <a:xfrm>
            <a:off x="8279356" y="3103539"/>
            <a:ext cx="3395272" cy="41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then delete predecessor node</a:t>
            </a:r>
          </a:p>
        </p:txBody>
      </p:sp>
      <p:sp>
        <p:nvSpPr>
          <p:cNvPr id="31" name="Cloud Callout 31">
            <a:extLst>
              <a:ext uri="{FF2B5EF4-FFF2-40B4-BE49-F238E27FC236}">
                <a16:creationId xmlns:a16="http://schemas.microsoft.com/office/drawing/2014/main" id="{EA361DA5-E428-4057-A131-50199D6CBFA8}"/>
              </a:ext>
            </a:extLst>
          </p:cNvPr>
          <p:cNvSpPr/>
          <p:nvPr/>
        </p:nvSpPr>
        <p:spPr>
          <a:xfrm>
            <a:off x="8766012" y="3907473"/>
            <a:ext cx="2176807" cy="1135364"/>
          </a:xfrm>
          <a:prstGeom prst="cloudCallout">
            <a:avLst>
              <a:gd name="adj1" fmla="val -62986"/>
              <a:gd name="adj2" fmla="val -32652"/>
            </a:avLst>
          </a:prstGeom>
        </p:spPr>
        <p:style>
          <a:lnRef idx="0">
            <a:schemeClr val="dk1"/>
          </a:lnRef>
          <a:fillRef idx="3">
            <a:schemeClr val="dk1"/>
          </a:fillRef>
          <a:effectRef idx="3">
            <a:schemeClr val="dk1"/>
          </a:effectRef>
          <a:fontRef idx="minor">
            <a:schemeClr val="lt1"/>
          </a:fontRef>
        </p:style>
        <p:txBody>
          <a:bodyPr wrap="none" rtlCol="0" anchor="ctr"/>
          <a:lstStyle/>
          <a:p>
            <a:pPr algn="ctr"/>
            <a:r>
              <a:rPr lang="en-US" dirty="0"/>
              <a:t>But 37 was</a:t>
            </a:r>
            <a:br>
              <a:rPr lang="en-US" dirty="0"/>
            </a:br>
            <a:r>
              <a:rPr lang="en-US" dirty="0"/>
              <a:t>already inserted!</a:t>
            </a:r>
          </a:p>
        </p:txBody>
      </p:sp>
    </p:spTree>
    <p:extLst>
      <p:ext uri="{BB962C8B-B14F-4D97-AF65-F5344CB8AC3E}">
        <p14:creationId xmlns:p14="http://schemas.microsoft.com/office/powerpoint/2010/main" val="158764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6.25E-7 -4.07407E-6 L 0.14362 0.57662 " pathEditMode="relative" rAng="0" ptsTypes="AA">
                                      <p:cBhvr>
                                        <p:cTn id="19" dur="2000" fill="hold"/>
                                        <p:tgtEl>
                                          <p:spTgt spid="41"/>
                                        </p:tgtEl>
                                        <p:attrNameLst>
                                          <p:attrName>ppt_x</p:attrName>
                                          <p:attrName>ppt_y</p:attrName>
                                        </p:attrNameLst>
                                      </p:cBhvr>
                                      <p:rCtr x="7174" y="28819"/>
                                    </p:animMotion>
                                  </p:childTnLst>
                                </p:cTn>
                              </p:par>
                              <p:par>
                                <p:cTn id="20" presetID="0" presetClass="path" presetSubtype="0" accel="50000" decel="50000" fill="hold" grpId="0" nodeType="withEffect">
                                  <p:stCondLst>
                                    <p:cond delay="0"/>
                                  </p:stCondLst>
                                  <p:childTnLst>
                                    <p:animMotion origin="layout" path="M 1.45833E-6 1.85185E-6 L 0.14362 0.57662 L 0.14127 0.57454 L 0.1401 0.57129 " pathEditMode="relative" rAng="0" ptsTypes="AAAA">
                                      <p:cBhvr>
                                        <p:cTn id="21" dur="2000" fill="hold"/>
                                        <p:tgtEl>
                                          <p:spTgt spid="61"/>
                                        </p:tgtEl>
                                        <p:attrNameLst>
                                          <p:attrName>ppt_x</p:attrName>
                                          <p:attrName>ppt_y</p:attrName>
                                        </p:attrNameLst>
                                      </p:cBhvr>
                                      <p:rCtr x="7174" y="28819"/>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2.91667E-6 0 L -0.13724 -0.5662 " pathEditMode="relative" rAng="0" ptsTypes="AA">
                                      <p:cBhvr>
                                        <p:cTn id="25" dur="2000" fill="hold"/>
                                        <p:tgtEl>
                                          <p:spTgt spid="58"/>
                                        </p:tgtEl>
                                        <p:attrNameLst>
                                          <p:attrName>ppt_x</p:attrName>
                                          <p:attrName>ppt_y</p:attrName>
                                        </p:attrNameLst>
                                      </p:cBhvr>
                                      <p:rCtr x="-6862" y="-28310"/>
                                    </p:animMotion>
                                  </p:childTnLst>
                                </p:cTn>
                              </p:par>
                              <p:par>
                                <p:cTn id="26" presetID="0" presetClass="path" presetSubtype="0" accel="50000" decel="50000" fill="hold" grpId="1" nodeType="withEffect">
                                  <p:stCondLst>
                                    <p:cond delay="0"/>
                                  </p:stCondLst>
                                  <p:childTnLst>
                                    <p:animMotion origin="layout" path="M 0.14362 0.57454 L 1.45833E-6 -0.00324 " pathEditMode="relative" rAng="0" ptsTypes="AA">
                                      <p:cBhvr>
                                        <p:cTn id="27" dur="2000" fill="hold"/>
                                        <p:tgtEl>
                                          <p:spTgt spid="61"/>
                                        </p:tgtEl>
                                        <p:attrNameLst>
                                          <p:attrName>ppt_x</p:attrName>
                                          <p:attrName>ppt_y</p:attrName>
                                        </p:attrNameLst>
                                      </p:cBhvr>
                                      <p:rCtr x="-7187" y="-28889"/>
                                    </p:animMotion>
                                  </p:childTnLst>
                                </p:cTn>
                              </p:par>
                              <p:par>
                                <p:cTn id="28" presetID="0" presetClass="path" presetSubtype="0" accel="50000" decel="50000" fill="hold" nodeType="withEffect">
                                  <p:stCondLst>
                                    <p:cond delay="0"/>
                                  </p:stCondLst>
                                  <p:childTnLst>
                                    <p:animMotion origin="layout" path="M 0.14375 0.58079 L -0.00039 -0.00115 " pathEditMode="relative" rAng="0" ptsTypes="AA">
                                      <p:cBhvr>
                                        <p:cTn id="29" dur="2000" fill="hold"/>
                                        <p:tgtEl>
                                          <p:spTgt spid="41"/>
                                        </p:tgtEl>
                                        <p:attrNameLst>
                                          <p:attrName>ppt_x</p:attrName>
                                          <p:attrName>ppt_y</p:attrName>
                                        </p:attrNameLst>
                                      </p:cBhvr>
                                      <p:rCtr x="-7214" y="-29097"/>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65"/>
                                        </p:tgtEl>
                                      </p:cBhvr>
                                    </p:animEffect>
                                    <p:anim calcmode="lin" valueType="num">
                                      <p:cBhvr>
                                        <p:cTn id="39" dur="1000"/>
                                        <p:tgtEl>
                                          <p:spTgt spid="65"/>
                                        </p:tgtEl>
                                        <p:attrNameLst>
                                          <p:attrName>ppt_x</p:attrName>
                                        </p:attrNameLst>
                                      </p:cBhvr>
                                      <p:tavLst>
                                        <p:tav tm="0">
                                          <p:val>
                                            <p:strVal val="ppt_x"/>
                                          </p:val>
                                        </p:tav>
                                        <p:tav tm="100000">
                                          <p:val>
                                            <p:strVal val="ppt_x"/>
                                          </p:val>
                                        </p:tav>
                                      </p:tavLst>
                                    </p:anim>
                                    <p:anim calcmode="lin" valueType="num">
                                      <p:cBhvr>
                                        <p:cTn id="40" dur="1000"/>
                                        <p:tgtEl>
                                          <p:spTgt spid="65"/>
                                        </p:tgtEl>
                                        <p:attrNameLst>
                                          <p:attrName>ppt_y</p:attrName>
                                        </p:attrNameLst>
                                      </p:cBhvr>
                                      <p:tavLst>
                                        <p:tav tm="0">
                                          <p:val>
                                            <p:strVal val="ppt_y"/>
                                          </p:val>
                                        </p:tav>
                                        <p:tav tm="100000">
                                          <p:val>
                                            <p:strVal val="ppt_y+.1"/>
                                          </p:val>
                                        </p:tav>
                                      </p:tavLst>
                                    </p:anim>
                                    <p:set>
                                      <p:cBhvr>
                                        <p:cTn id="41" dur="1" fill="hold">
                                          <p:stCondLst>
                                            <p:cond delay="999"/>
                                          </p:stCondLst>
                                        </p:cTn>
                                        <p:tgtEl>
                                          <p:spTgt spid="65"/>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57"/>
                                        </p:tgtEl>
                                      </p:cBhvr>
                                    </p:animEffect>
                                    <p:anim calcmode="lin" valueType="num">
                                      <p:cBhvr>
                                        <p:cTn id="44" dur="1000"/>
                                        <p:tgtEl>
                                          <p:spTgt spid="57"/>
                                        </p:tgtEl>
                                        <p:attrNameLst>
                                          <p:attrName>ppt_x</p:attrName>
                                        </p:attrNameLst>
                                      </p:cBhvr>
                                      <p:tavLst>
                                        <p:tav tm="0">
                                          <p:val>
                                            <p:strVal val="ppt_x"/>
                                          </p:val>
                                        </p:tav>
                                        <p:tav tm="100000">
                                          <p:val>
                                            <p:strVal val="ppt_x"/>
                                          </p:val>
                                        </p:tav>
                                      </p:tavLst>
                                    </p:anim>
                                    <p:anim calcmode="lin" valueType="num">
                                      <p:cBhvr>
                                        <p:cTn id="45" dur="1000"/>
                                        <p:tgtEl>
                                          <p:spTgt spid="57"/>
                                        </p:tgtEl>
                                        <p:attrNameLst>
                                          <p:attrName>ppt_y</p:attrName>
                                        </p:attrNameLst>
                                      </p:cBhvr>
                                      <p:tavLst>
                                        <p:tav tm="0">
                                          <p:val>
                                            <p:strVal val="ppt_y"/>
                                          </p:val>
                                        </p:tav>
                                        <p:tav tm="100000">
                                          <p:val>
                                            <p:strVal val="ppt_y+.1"/>
                                          </p:val>
                                        </p:tav>
                                      </p:tavLst>
                                    </p:anim>
                                    <p:set>
                                      <p:cBhvr>
                                        <p:cTn id="46" dur="1" fill="hold">
                                          <p:stCondLst>
                                            <p:cond delay="999"/>
                                          </p:stCondLst>
                                        </p:cTn>
                                        <p:tgtEl>
                                          <p:spTgt spid="5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2.08333E-7 5.55112E-17 L 0.13477 0.34144 " pathEditMode="relative" rAng="0" ptsTypes="AA">
                                      <p:cBhvr>
                                        <p:cTn id="50" dur="2000" fill="hold"/>
                                        <p:tgtEl>
                                          <p:spTgt spid="62"/>
                                        </p:tgtEl>
                                        <p:attrNameLst>
                                          <p:attrName>ppt_x</p:attrName>
                                          <p:attrName>ppt_y</p:attrName>
                                        </p:attrNameLst>
                                      </p:cBhvr>
                                      <p:rCtr x="6732" y="17060"/>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1"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animBg="1"/>
      <p:bldP spid="61" grpId="1" animBg="1"/>
      <p:bldP spid="61" grpId="2" animBg="1"/>
      <p:bldP spid="65" grpId="0" animBg="1"/>
      <p:bldP spid="65" grpId="1" animBg="1"/>
      <p:bldP spid="66" grpId="0" animBg="1"/>
      <p:bldP spid="67" grpId="0" animBg="1"/>
      <p:bldP spid="68"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12FB-44E6-40D4-8C6B-3431FEAFC5F8}"/>
              </a:ext>
            </a:extLst>
          </p:cNvPr>
          <p:cNvSpPr>
            <a:spLocks noGrp="1"/>
          </p:cNvSpPr>
          <p:nvPr>
            <p:ph type="title"/>
          </p:nvPr>
        </p:nvSpPr>
        <p:spPr/>
        <p:txBody>
          <a:bodyPr/>
          <a:lstStyle/>
          <a:p>
            <a:r>
              <a:rPr lang="en-CA" dirty="0"/>
              <a:t>Problem with KCAS</a:t>
            </a:r>
          </a:p>
        </p:txBody>
      </p:sp>
      <p:sp>
        <p:nvSpPr>
          <p:cNvPr id="21" name="Rectangle 20">
            <a:extLst>
              <a:ext uri="{FF2B5EF4-FFF2-40B4-BE49-F238E27FC236}">
                <a16:creationId xmlns:a16="http://schemas.microsoft.com/office/drawing/2014/main" id="{5900B6E1-5E93-4EBD-A13A-D289BBDF3FF6}"/>
              </a:ext>
            </a:extLst>
          </p:cNvPr>
          <p:cNvSpPr/>
          <p:nvPr/>
        </p:nvSpPr>
        <p:spPr>
          <a:xfrm>
            <a:off x="1709803" y="3429000"/>
            <a:ext cx="6732740" cy="4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Search</a:t>
            </a:r>
          </a:p>
        </p:txBody>
      </p:sp>
      <p:sp>
        <p:nvSpPr>
          <p:cNvPr id="22" name="Rectangle 21">
            <a:extLst>
              <a:ext uri="{FF2B5EF4-FFF2-40B4-BE49-F238E27FC236}">
                <a16:creationId xmlns:a16="http://schemas.microsoft.com/office/drawing/2014/main" id="{0C317F1F-49D6-4BDE-85E9-95A92726F4C0}"/>
              </a:ext>
            </a:extLst>
          </p:cNvPr>
          <p:cNvSpPr/>
          <p:nvPr/>
        </p:nvSpPr>
        <p:spPr>
          <a:xfrm>
            <a:off x="8442543" y="3429000"/>
            <a:ext cx="1540700" cy="45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Modification</a:t>
            </a:r>
          </a:p>
        </p:txBody>
      </p:sp>
      <p:sp>
        <p:nvSpPr>
          <p:cNvPr id="23" name="Right Brace 22">
            <a:extLst>
              <a:ext uri="{FF2B5EF4-FFF2-40B4-BE49-F238E27FC236}">
                <a16:creationId xmlns:a16="http://schemas.microsoft.com/office/drawing/2014/main" id="{3AB5CCA2-B44D-4BFD-8DA7-12E9D683739D}"/>
              </a:ext>
            </a:extLst>
          </p:cNvPr>
          <p:cNvSpPr/>
          <p:nvPr/>
        </p:nvSpPr>
        <p:spPr>
          <a:xfrm rot="16200000">
            <a:off x="5627317" y="-1015853"/>
            <a:ext cx="438411" cy="827344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
        <p:nvSpPr>
          <p:cNvPr id="24" name="TextBox 23">
            <a:extLst>
              <a:ext uri="{FF2B5EF4-FFF2-40B4-BE49-F238E27FC236}">
                <a16:creationId xmlns:a16="http://schemas.microsoft.com/office/drawing/2014/main" id="{7757EE95-CD31-4FFD-8C4B-91815AE3F444}"/>
              </a:ext>
            </a:extLst>
          </p:cNvPr>
          <p:cNvSpPr txBox="1"/>
          <p:nvPr/>
        </p:nvSpPr>
        <p:spPr>
          <a:xfrm>
            <a:off x="4820087" y="2532329"/>
            <a:ext cx="2052870" cy="369332"/>
          </a:xfrm>
          <a:prstGeom prst="rect">
            <a:avLst/>
          </a:prstGeom>
          <a:noFill/>
        </p:spPr>
        <p:txBody>
          <a:bodyPr wrap="none" rtlCol="0">
            <a:spAutoFit/>
          </a:bodyPr>
          <a:lstStyle/>
          <a:p>
            <a:r>
              <a:rPr lang="en-CA" dirty="0"/>
              <a:t>Update operation</a:t>
            </a:r>
          </a:p>
        </p:txBody>
      </p:sp>
      <p:sp>
        <p:nvSpPr>
          <p:cNvPr id="25" name="TextBox 24">
            <a:extLst>
              <a:ext uri="{FF2B5EF4-FFF2-40B4-BE49-F238E27FC236}">
                <a16:creationId xmlns:a16="http://schemas.microsoft.com/office/drawing/2014/main" id="{718EC5E0-AA97-4B69-861F-FEB616A75B62}"/>
              </a:ext>
            </a:extLst>
          </p:cNvPr>
          <p:cNvSpPr txBox="1"/>
          <p:nvPr/>
        </p:nvSpPr>
        <p:spPr>
          <a:xfrm>
            <a:off x="7847556" y="4014334"/>
            <a:ext cx="651140" cy="369332"/>
          </a:xfrm>
          <a:prstGeom prst="rect">
            <a:avLst/>
          </a:prstGeom>
          <a:noFill/>
        </p:spPr>
        <p:txBody>
          <a:bodyPr wrap="none" rtlCol="0">
            <a:spAutoFit/>
          </a:bodyPr>
          <a:lstStyle/>
          <a:p>
            <a:r>
              <a:rPr lang="en-CA" dirty="0"/>
              <a:t>time</a:t>
            </a:r>
          </a:p>
        </p:txBody>
      </p:sp>
      <p:cxnSp>
        <p:nvCxnSpPr>
          <p:cNvPr id="27" name="Straight Arrow Connector 26">
            <a:extLst>
              <a:ext uri="{FF2B5EF4-FFF2-40B4-BE49-F238E27FC236}">
                <a16:creationId xmlns:a16="http://schemas.microsoft.com/office/drawing/2014/main" id="{E49742E7-F324-486B-BCF3-37692526D85E}"/>
              </a:ext>
            </a:extLst>
          </p:cNvPr>
          <p:cNvCxnSpPr>
            <a:stCxn id="25" idx="3"/>
          </p:cNvCxnSpPr>
          <p:nvPr/>
        </p:nvCxnSpPr>
        <p:spPr>
          <a:xfrm>
            <a:off x="8498696" y="4199000"/>
            <a:ext cx="1403129" cy="143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ight Brace 27">
            <a:extLst>
              <a:ext uri="{FF2B5EF4-FFF2-40B4-BE49-F238E27FC236}">
                <a16:creationId xmlns:a16="http://schemas.microsoft.com/office/drawing/2014/main" id="{9B2FA1BF-1CD1-4222-928F-0358C559F054}"/>
              </a:ext>
            </a:extLst>
          </p:cNvPr>
          <p:cNvSpPr/>
          <p:nvPr/>
        </p:nvSpPr>
        <p:spPr>
          <a:xfrm rot="16200000">
            <a:off x="9059449" y="2038978"/>
            <a:ext cx="306887" cy="15407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CA"/>
          </a:p>
        </p:txBody>
      </p:sp>
      <p:sp>
        <p:nvSpPr>
          <p:cNvPr id="29" name="TextBox 28">
            <a:extLst>
              <a:ext uri="{FF2B5EF4-FFF2-40B4-BE49-F238E27FC236}">
                <a16:creationId xmlns:a16="http://schemas.microsoft.com/office/drawing/2014/main" id="{DD80DB91-2BB3-447F-954E-912E50893541}"/>
              </a:ext>
            </a:extLst>
          </p:cNvPr>
          <p:cNvSpPr txBox="1"/>
          <p:nvPr/>
        </p:nvSpPr>
        <p:spPr>
          <a:xfrm>
            <a:off x="8498819" y="1999977"/>
            <a:ext cx="144045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CA" b="1" dirty="0"/>
              <a:t>KCAS only</a:t>
            </a:r>
          </a:p>
          <a:p>
            <a:pPr algn="ctr"/>
            <a:r>
              <a:rPr lang="en-CA" b="1" dirty="0"/>
              <a:t>helps here!</a:t>
            </a:r>
          </a:p>
        </p:txBody>
      </p:sp>
      <p:sp>
        <p:nvSpPr>
          <p:cNvPr id="30" name="Right Brace 29">
            <a:extLst>
              <a:ext uri="{FF2B5EF4-FFF2-40B4-BE49-F238E27FC236}">
                <a16:creationId xmlns:a16="http://schemas.microsoft.com/office/drawing/2014/main" id="{BDA8EF7D-4273-4BA7-96FE-708557A58B29}"/>
              </a:ext>
            </a:extLst>
          </p:cNvPr>
          <p:cNvSpPr/>
          <p:nvPr/>
        </p:nvSpPr>
        <p:spPr>
          <a:xfrm rot="5400000">
            <a:off x="4922728" y="1270948"/>
            <a:ext cx="306887" cy="6732741"/>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CA"/>
          </a:p>
        </p:txBody>
      </p:sp>
      <p:sp>
        <p:nvSpPr>
          <p:cNvPr id="31" name="TextBox 30">
            <a:extLst>
              <a:ext uri="{FF2B5EF4-FFF2-40B4-BE49-F238E27FC236}">
                <a16:creationId xmlns:a16="http://schemas.microsoft.com/office/drawing/2014/main" id="{A5D40D69-8480-4585-B1B7-B3297906C6BC}"/>
              </a:ext>
            </a:extLst>
          </p:cNvPr>
          <p:cNvSpPr txBox="1"/>
          <p:nvPr/>
        </p:nvSpPr>
        <p:spPr>
          <a:xfrm>
            <a:off x="4065323" y="4839073"/>
            <a:ext cx="202170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CA" b="1" dirty="0"/>
              <a:t>How to do this?</a:t>
            </a:r>
          </a:p>
        </p:txBody>
      </p:sp>
    </p:spTree>
    <p:extLst>
      <p:ext uri="{BB962C8B-B14F-4D97-AF65-F5344CB8AC3E}">
        <p14:creationId xmlns:p14="http://schemas.microsoft.com/office/powerpoint/2010/main" val="66007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A346-424A-44A8-98FB-DACDEF6A05C4}"/>
              </a:ext>
            </a:extLst>
          </p:cNvPr>
          <p:cNvSpPr>
            <a:spLocks noGrp="1"/>
          </p:cNvSpPr>
          <p:nvPr>
            <p:ph type="title"/>
          </p:nvPr>
        </p:nvSpPr>
        <p:spPr>
          <a:xfrm>
            <a:off x="1066800" y="473493"/>
            <a:ext cx="10058400" cy="826980"/>
          </a:xfrm>
        </p:spPr>
        <p:txBody>
          <a:bodyPr/>
          <a:lstStyle/>
          <a:p>
            <a:r>
              <a:rPr lang="en-CA" dirty="0"/>
              <a:t>Solving this problem using KCAS</a:t>
            </a:r>
          </a:p>
        </p:txBody>
      </p:sp>
      <p:pic>
        <p:nvPicPr>
          <p:cNvPr id="4" name="Content Placeholder 25">
            <a:extLst>
              <a:ext uri="{FF2B5EF4-FFF2-40B4-BE49-F238E27FC236}">
                <a16:creationId xmlns:a16="http://schemas.microsoft.com/office/drawing/2014/main" id="{EA6C0091-D1D0-4F19-8666-8005EC3CB2D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2997" y="1420104"/>
            <a:ext cx="1250236" cy="833491"/>
          </a:xfrm>
          <a:prstGeom prst="rect">
            <a:avLst/>
          </a:prstGeom>
        </p:spPr>
      </p:pic>
      <p:sp>
        <p:nvSpPr>
          <p:cNvPr id="5" name="Oval 4">
            <a:extLst>
              <a:ext uri="{FF2B5EF4-FFF2-40B4-BE49-F238E27FC236}">
                <a16:creationId xmlns:a16="http://schemas.microsoft.com/office/drawing/2014/main" id="{CA099F7F-B8D2-456B-9C98-0AB7BB4EFDA5}"/>
              </a:ext>
            </a:extLst>
          </p:cNvPr>
          <p:cNvSpPr/>
          <p:nvPr/>
        </p:nvSpPr>
        <p:spPr>
          <a:xfrm>
            <a:off x="5616171" y="193081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40</a:t>
            </a:r>
          </a:p>
        </p:txBody>
      </p:sp>
      <p:cxnSp>
        <p:nvCxnSpPr>
          <p:cNvPr id="6" name="Straight Arrow Connector 5">
            <a:extLst>
              <a:ext uri="{FF2B5EF4-FFF2-40B4-BE49-F238E27FC236}">
                <a16:creationId xmlns:a16="http://schemas.microsoft.com/office/drawing/2014/main" id="{DC94FAFD-3FD8-423C-9A5E-5CC957D3D012}"/>
              </a:ext>
            </a:extLst>
          </p:cNvPr>
          <p:cNvCxnSpPr>
            <a:stCxn id="5" idx="3"/>
          </p:cNvCxnSpPr>
          <p:nvPr/>
        </p:nvCxnSpPr>
        <p:spPr>
          <a:xfrm flipH="1">
            <a:off x="5377061" y="2338996"/>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BD70FF93-8C6E-4D6F-9D95-C5953FBBC7E7}"/>
              </a:ext>
            </a:extLst>
          </p:cNvPr>
          <p:cNvCxnSpPr>
            <a:stCxn id="5" idx="5"/>
          </p:cNvCxnSpPr>
          <p:nvPr/>
        </p:nvCxnSpPr>
        <p:spPr>
          <a:xfrm>
            <a:off x="6024357" y="2338996"/>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8" name="Oval 7">
            <a:extLst>
              <a:ext uri="{FF2B5EF4-FFF2-40B4-BE49-F238E27FC236}">
                <a16:creationId xmlns:a16="http://schemas.microsoft.com/office/drawing/2014/main" id="{9DDD2D78-785D-44D1-BA38-9332EEC34EC3}"/>
              </a:ext>
            </a:extLst>
          </p:cNvPr>
          <p:cNvSpPr/>
          <p:nvPr/>
        </p:nvSpPr>
        <p:spPr>
          <a:xfrm>
            <a:off x="5079537" y="271236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23</a:t>
            </a:r>
          </a:p>
        </p:txBody>
      </p:sp>
      <p:sp>
        <p:nvSpPr>
          <p:cNvPr id="9" name="Oval 8">
            <a:extLst>
              <a:ext uri="{FF2B5EF4-FFF2-40B4-BE49-F238E27FC236}">
                <a16:creationId xmlns:a16="http://schemas.microsoft.com/office/drawing/2014/main" id="{044E8BDD-FD08-44EA-B817-7EAA43BCB6AD}"/>
              </a:ext>
            </a:extLst>
          </p:cNvPr>
          <p:cNvSpPr/>
          <p:nvPr/>
        </p:nvSpPr>
        <p:spPr>
          <a:xfrm>
            <a:off x="6173923" y="271236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53</a:t>
            </a:r>
          </a:p>
        </p:txBody>
      </p:sp>
      <p:cxnSp>
        <p:nvCxnSpPr>
          <p:cNvPr id="10" name="Straight Arrow Connector 9">
            <a:extLst>
              <a:ext uri="{FF2B5EF4-FFF2-40B4-BE49-F238E27FC236}">
                <a16:creationId xmlns:a16="http://schemas.microsoft.com/office/drawing/2014/main" id="{6674F802-11B6-4A19-B53E-761BE340FEB7}"/>
              </a:ext>
            </a:extLst>
          </p:cNvPr>
          <p:cNvCxnSpPr/>
          <p:nvPr/>
        </p:nvCxnSpPr>
        <p:spPr>
          <a:xfrm flipH="1">
            <a:off x="4898841" y="3148898"/>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1" name="Oval 10">
            <a:extLst>
              <a:ext uri="{FF2B5EF4-FFF2-40B4-BE49-F238E27FC236}">
                <a16:creationId xmlns:a16="http://schemas.microsoft.com/office/drawing/2014/main" id="{91FD3BF0-04A2-4509-8A53-F13AE6C128CA}"/>
              </a:ext>
            </a:extLst>
          </p:cNvPr>
          <p:cNvSpPr/>
          <p:nvPr/>
        </p:nvSpPr>
        <p:spPr>
          <a:xfrm>
            <a:off x="4601317" y="3522262"/>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17</a:t>
            </a:r>
          </a:p>
        </p:txBody>
      </p:sp>
      <p:cxnSp>
        <p:nvCxnSpPr>
          <p:cNvPr id="12" name="Straight Arrow Connector 11">
            <a:extLst>
              <a:ext uri="{FF2B5EF4-FFF2-40B4-BE49-F238E27FC236}">
                <a16:creationId xmlns:a16="http://schemas.microsoft.com/office/drawing/2014/main" id="{A58EA905-5A4B-4AEA-A1A2-624D33DEEA19}"/>
              </a:ext>
            </a:extLst>
          </p:cNvPr>
          <p:cNvCxnSpPr/>
          <p:nvPr/>
        </p:nvCxnSpPr>
        <p:spPr>
          <a:xfrm>
            <a:off x="5017286" y="3907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3" name="Oval 12">
            <a:extLst>
              <a:ext uri="{FF2B5EF4-FFF2-40B4-BE49-F238E27FC236}">
                <a16:creationId xmlns:a16="http://schemas.microsoft.com/office/drawing/2014/main" id="{FA0F2FAC-711F-4B2D-8598-5453FF867144}"/>
              </a:ext>
            </a:extLst>
          </p:cNvPr>
          <p:cNvSpPr/>
          <p:nvPr/>
        </p:nvSpPr>
        <p:spPr>
          <a:xfrm>
            <a:off x="5166852" y="4280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21</a:t>
            </a:r>
          </a:p>
        </p:txBody>
      </p:sp>
      <p:cxnSp>
        <p:nvCxnSpPr>
          <p:cNvPr id="14" name="Straight Arrow Connector 13">
            <a:extLst>
              <a:ext uri="{FF2B5EF4-FFF2-40B4-BE49-F238E27FC236}">
                <a16:creationId xmlns:a16="http://schemas.microsoft.com/office/drawing/2014/main" id="{1675954E-63FC-4C18-97CD-A75FC50EFCB3}"/>
              </a:ext>
            </a:extLst>
          </p:cNvPr>
          <p:cNvCxnSpPr/>
          <p:nvPr/>
        </p:nvCxnSpPr>
        <p:spPr>
          <a:xfrm>
            <a:off x="5455964" y="3141987"/>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5" name="Oval 14">
            <a:extLst>
              <a:ext uri="{FF2B5EF4-FFF2-40B4-BE49-F238E27FC236}">
                <a16:creationId xmlns:a16="http://schemas.microsoft.com/office/drawing/2014/main" id="{A7C76BE2-2BF3-4276-8270-3CE9E2BF420A}"/>
              </a:ext>
            </a:extLst>
          </p:cNvPr>
          <p:cNvSpPr/>
          <p:nvPr/>
        </p:nvSpPr>
        <p:spPr>
          <a:xfrm>
            <a:off x="5605530" y="3515351"/>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27</a:t>
            </a:r>
          </a:p>
        </p:txBody>
      </p:sp>
      <p:cxnSp>
        <p:nvCxnSpPr>
          <p:cNvPr id="16" name="Straight Arrow Connector 15">
            <a:extLst>
              <a:ext uri="{FF2B5EF4-FFF2-40B4-BE49-F238E27FC236}">
                <a16:creationId xmlns:a16="http://schemas.microsoft.com/office/drawing/2014/main" id="{AA840EC9-C8F1-41A4-9BB5-7DFC13656C4F}"/>
              </a:ext>
            </a:extLst>
          </p:cNvPr>
          <p:cNvCxnSpPr/>
          <p:nvPr/>
        </p:nvCxnSpPr>
        <p:spPr>
          <a:xfrm>
            <a:off x="6017269" y="3907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7" name="Oval 16">
            <a:extLst>
              <a:ext uri="{FF2B5EF4-FFF2-40B4-BE49-F238E27FC236}">
                <a16:creationId xmlns:a16="http://schemas.microsoft.com/office/drawing/2014/main" id="{43AC0284-10AC-4D65-B748-86CC9E98C5CA}"/>
              </a:ext>
            </a:extLst>
          </p:cNvPr>
          <p:cNvSpPr/>
          <p:nvPr/>
        </p:nvSpPr>
        <p:spPr>
          <a:xfrm>
            <a:off x="6166835" y="4280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33</a:t>
            </a:r>
          </a:p>
        </p:txBody>
      </p:sp>
      <p:cxnSp>
        <p:nvCxnSpPr>
          <p:cNvPr id="18" name="Straight Arrow Connector 17">
            <a:extLst>
              <a:ext uri="{FF2B5EF4-FFF2-40B4-BE49-F238E27FC236}">
                <a16:creationId xmlns:a16="http://schemas.microsoft.com/office/drawing/2014/main" id="{A74DCFD1-3019-4052-B937-DE949B1ED2EF}"/>
              </a:ext>
            </a:extLst>
          </p:cNvPr>
          <p:cNvCxnSpPr/>
          <p:nvPr/>
        </p:nvCxnSpPr>
        <p:spPr>
          <a:xfrm>
            <a:off x="6560296" y="4669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9" name="Oval 18">
            <a:extLst>
              <a:ext uri="{FF2B5EF4-FFF2-40B4-BE49-F238E27FC236}">
                <a16:creationId xmlns:a16="http://schemas.microsoft.com/office/drawing/2014/main" id="{85AF5CC6-4F3A-400C-A3CB-61D46A7C78D4}"/>
              </a:ext>
            </a:extLst>
          </p:cNvPr>
          <p:cNvSpPr/>
          <p:nvPr/>
        </p:nvSpPr>
        <p:spPr>
          <a:xfrm>
            <a:off x="6709862" y="5042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34</a:t>
            </a:r>
          </a:p>
        </p:txBody>
      </p:sp>
      <p:cxnSp>
        <p:nvCxnSpPr>
          <p:cNvPr id="20" name="Straight Arrow Connector 19">
            <a:extLst>
              <a:ext uri="{FF2B5EF4-FFF2-40B4-BE49-F238E27FC236}">
                <a16:creationId xmlns:a16="http://schemas.microsoft.com/office/drawing/2014/main" id="{A06A1E2A-F6F1-4642-B141-B509FB869FB9}"/>
              </a:ext>
            </a:extLst>
          </p:cNvPr>
          <p:cNvCxnSpPr/>
          <p:nvPr/>
        </p:nvCxnSpPr>
        <p:spPr>
          <a:xfrm>
            <a:off x="7133164" y="5431927"/>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21" name="Oval 20">
            <a:extLst>
              <a:ext uri="{FF2B5EF4-FFF2-40B4-BE49-F238E27FC236}">
                <a16:creationId xmlns:a16="http://schemas.microsoft.com/office/drawing/2014/main" id="{0915F6EC-4E21-4AA0-A100-40F1357A69D7}"/>
              </a:ext>
            </a:extLst>
          </p:cNvPr>
          <p:cNvSpPr/>
          <p:nvPr/>
        </p:nvSpPr>
        <p:spPr>
          <a:xfrm>
            <a:off x="7282730" y="5805291"/>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37</a:t>
            </a:r>
          </a:p>
        </p:txBody>
      </p:sp>
      <p:cxnSp>
        <p:nvCxnSpPr>
          <p:cNvPr id="22" name="Straight Arrow Connector 21">
            <a:extLst>
              <a:ext uri="{FF2B5EF4-FFF2-40B4-BE49-F238E27FC236}">
                <a16:creationId xmlns:a16="http://schemas.microsoft.com/office/drawing/2014/main" id="{90845D96-275A-41BD-9CF2-51EBA054C16B}"/>
              </a:ext>
            </a:extLst>
          </p:cNvPr>
          <p:cNvCxnSpPr/>
          <p:nvPr/>
        </p:nvCxnSpPr>
        <p:spPr>
          <a:xfrm flipH="1">
            <a:off x="5922997" y="4669473"/>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23" name="Oval 22">
            <a:extLst>
              <a:ext uri="{FF2B5EF4-FFF2-40B4-BE49-F238E27FC236}">
                <a16:creationId xmlns:a16="http://schemas.microsoft.com/office/drawing/2014/main" id="{E417D8A6-CB17-4F7B-82FB-2C95FE8ACD40}"/>
              </a:ext>
            </a:extLst>
          </p:cNvPr>
          <p:cNvSpPr/>
          <p:nvPr/>
        </p:nvSpPr>
        <p:spPr>
          <a:xfrm>
            <a:off x="5625473" y="504283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31</a:t>
            </a:r>
          </a:p>
        </p:txBody>
      </p:sp>
      <p:sp>
        <p:nvSpPr>
          <p:cNvPr id="24" name="Cloud Callout 26">
            <a:extLst>
              <a:ext uri="{FF2B5EF4-FFF2-40B4-BE49-F238E27FC236}">
                <a16:creationId xmlns:a16="http://schemas.microsoft.com/office/drawing/2014/main" id="{F1E6F7CE-7EBD-41F1-82DE-D80D3C1DF621}"/>
              </a:ext>
            </a:extLst>
          </p:cNvPr>
          <p:cNvSpPr/>
          <p:nvPr/>
        </p:nvSpPr>
        <p:spPr>
          <a:xfrm>
            <a:off x="7188082" y="1272196"/>
            <a:ext cx="1757916" cy="604101"/>
          </a:xfrm>
          <a:prstGeom prst="cloudCallout">
            <a:avLst>
              <a:gd name="adj1" fmla="val -67204"/>
              <a:gd name="adj2" fmla="val 39032"/>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dirty="0"/>
              <a:t>Delete 40</a:t>
            </a:r>
          </a:p>
        </p:txBody>
      </p:sp>
      <p:grpSp>
        <p:nvGrpSpPr>
          <p:cNvPr id="25" name="Group 24">
            <a:extLst>
              <a:ext uri="{FF2B5EF4-FFF2-40B4-BE49-F238E27FC236}">
                <a16:creationId xmlns:a16="http://schemas.microsoft.com/office/drawing/2014/main" id="{25746E1E-8544-476A-9773-833FD109DB31}"/>
              </a:ext>
            </a:extLst>
          </p:cNvPr>
          <p:cNvGrpSpPr/>
          <p:nvPr/>
        </p:nvGrpSpPr>
        <p:grpSpPr>
          <a:xfrm flipH="1">
            <a:off x="2215008" y="1991715"/>
            <a:ext cx="3036992" cy="987252"/>
            <a:chOff x="6573191" y="2680849"/>
            <a:chExt cx="2957501" cy="987252"/>
          </a:xfrm>
        </p:grpSpPr>
        <p:pic>
          <p:nvPicPr>
            <p:cNvPr id="26" name="Content Placeholder 25">
              <a:extLst>
                <a:ext uri="{FF2B5EF4-FFF2-40B4-BE49-F238E27FC236}">
                  <a16:creationId xmlns:a16="http://schemas.microsoft.com/office/drawing/2014/main" id="{BB9122EB-3A1D-4362-B28E-CD89030B20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3191" y="2834610"/>
              <a:ext cx="1250236" cy="833491"/>
            </a:xfrm>
            <a:prstGeom prst="rect">
              <a:avLst/>
            </a:prstGeom>
          </p:spPr>
        </p:pic>
        <p:sp>
          <p:nvSpPr>
            <p:cNvPr id="27" name="Cloud Callout 28">
              <a:extLst>
                <a:ext uri="{FF2B5EF4-FFF2-40B4-BE49-F238E27FC236}">
                  <a16:creationId xmlns:a16="http://schemas.microsoft.com/office/drawing/2014/main" id="{F157D32C-975C-4E48-BBC6-99987B75CC63}"/>
                </a:ext>
              </a:extLst>
            </p:cNvPr>
            <p:cNvSpPr/>
            <p:nvPr/>
          </p:nvSpPr>
          <p:spPr>
            <a:xfrm>
              <a:off x="7772776" y="2680849"/>
              <a:ext cx="1757916" cy="604101"/>
            </a:xfrm>
            <a:prstGeom prst="cloudCallout">
              <a:avLst>
                <a:gd name="adj1" fmla="val -67204"/>
                <a:gd name="adj2" fmla="val 39032"/>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dirty="0"/>
                <a:t>Insert 37</a:t>
              </a:r>
            </a:p>
          </p:txBody>
        </p:sp>
      </p:grpSp>
      <p:sp>
        <p:nvSpPr>
          <p:cNvPr id="28" name="Oval 27">
            <a:extLst>
              <a:ext uri="{FF2B5EF4-FFF2-40B4-BE49-F238E27FC236}">
                <a16:creationId xmlns:a16="http://schemas.microsoft.com/office/drawing/2014/main" id="{E4E00D7E-969E-480C-86EE-2E3746BA59F5}"/>
              </a:ext>
            </a:extLst>
          </p:cNvPr>
          <p:cNvSpPr/>
          <p:nvPr/>
        </p:nvSpPr>
        <p:spPr>
          <a:xfrm>
            <a:off x="7286276" y="58017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37</a:t>
            </a:r>
          </a:p>
        </p:txBody>
      </p:sp>
      <p:sp>
        <p:nvSpPr>
          <p:cNvPr id="29" name="Cloud Callout 31">
            <a:extLst>
              <a:ext uri="{FF2B5EF4-FFF2-40B4-BE49-F238E27FC236}">
                <a16:creationId xmlns:a16="http://schemas.microsoft.com/office/drawing/2014/main" id="{E85F0682-F927-4402-A834-979EFBD29161}"/>
              </a:ext>
            </a:extLst>
          </p:cNvPr>
          <p:cNvSpPr/>
          <p:nvPr/>
        </p:nvSpPr>
        <p:spPr>
          <a:xfrm>
            <a:off x="7017252" y="3314255"/>
            <a:ext cx="5106177" cy="1672879"/>
          </a:xfrm>
          <a:prstGeom prst="cloudCallout">
            <a:avLst>
              <a:gd name="adj1" fmla="val -45561"/>
              <a:gd name="adj2" fmla="val 53908"/>
            </a:avLst>
          </a:prstGeom>
        </p:spPr>
        <p:style>
          <a:lnRef idx="0">
            <a:schemeClr val="dk1"/>
          </a:lnRef>
          <a:fillRef idx="3">
            <a:schemeClr val="dk1"/>
          </a:fillRef>
          <a:effectRef idx="3">
            <a:schemeClr val="dk1"/>
          </a:effectRef>
          <a:fontRef idx="minor">
            <a:schemeClr val="lt1"/>
          </a:fontRef>
        </p:style>
        <p:txBody>
          <a:bodyPr wrap="none" rtlCol="0" anchor="ctr"/>
          <a:lstStyle/>
          <a:p>
            <a:pPr algn="ctr"/>
            <a:r>
              <a:rPr lang="en-US" dirty="0"/>
              <a:t>Perform KCAS including every</a:t>
            </a:r>
            <a:br>
              <a:rPr lang="en-US" dirty="0"/>
            </a:br>
            <a:r>
              <a:rPr lang="en-US" dirty="0"/>
              <a:t>address we read. KCAS</a:t>
            </a:r>
            <a:r>
              <a:rPr lang="en-US" b="1" dirty="0"/>
              <a:t> fails</a:t>
            </a:r>
            <a:r>
              <a:rPr lang="en-US" dirty="0"/>
              <a:t> because</a:t>
            </a:r>
            <a:br>
              <a:rPr lang="en-US" dirty="0"/>
            </a:br>
            <a:r>
              <a:rPr lang="en-US" dirty="0" err="1"/>
              <a:t>root.key</a:t>
            </a:r>
            <a:r>
              <a:rPr lang="en-US" dirty="0"/>
              <a:t> changed since we read it</a:t>
            </a:r>
          </a:p>
        </p:txBody>
      </p:sp>
      <p:sp>
        <p:nvSpPr>
          <p:cNvPr id="32" name="Freeform: Shape 31">
            <a:extLst>
              <a:ext uri="{FF2B5EF4-FFF2-40B4-BE49-F238E27FC236}">
                <a16:creationId xmlns:a16="http://schemas.microsoft.com/office/drawing/2014/main" id="{750DEDA2-BCDF-40FA-A565-3694075D68DF}"/>
              </a:ext>
            </a:extLst>
          </p:cNvPr>
          <p:cNvSpPr/>
          <p:nvPr/>
        </p:nvSpPr>
        <p:spPr>
          <a:xfrm>
            <a:off x="4799508" y="1608292"/>
            <a:ext cx="2800620" cy="4160446"/>
          </a:xfrm>
          <a:custGeom>
            <a:avLst/>
            <a:gdLst>
              <a:gd name="connsiteX0" fmla="*/ 1212985 w 2800620"/>
              <a:gd name="connsiteY0" fmla="*/ 1303 h 4160446"/>
              <a:gd name="connsiteX1" fmla="*/ 85643 w 2800620"/>
              <a:gd name="connsiteY1" fmla="*/ 821757 h 4160446"/>
              <a:gd name="connsiteX2" fmla="*/ 261007 w 2800620"/>
              <a:gd name="connsiteY2" fmla="*/ 1786261 h 4160446"/>
              <a:gd name="connsiteX3" fmla="*/ 1707763 w 2800620"/>
              <a:gd name="connsiteY3" fmla="*/ 3740322 h 4160446"/>
              <a:gd name="connsiteX4" fmla="*/ 2265171 w 2800620"/>
              <a:gd name="connsiteY4" fmla="*/ 4159944 h 4160446"/>
              <a:gd name="connsiteX5" fmla="*/ 2778739 w 2800620"/>
              <a:gd name="connsiteY5" fmla="*/ 3771637 h 4160446"/>
              <a:gd name="connsiteX6" fmla="*/ 1501084 w 2800620"/>
              <a:gd name="connsiteY6" fmla="*/ 1974152 h 4160446"/>
              <a:gd name="connsiteX7" fmla="*/ 1000043 w 2800620"/>
              <a:gd name="connsiteY7" fmla="*/ 1247642 h 4160446"/>
              <a:gd name="connsiteX8" fmla="*/ 1582503 w 2800620"/>
              <a:gd name="connsiteY8" fmla="*/ 646393 h 4160446"/>
              <a:gd name="connsiteX9" fmla="*/ 1212985 w 2800620"/>
              <a:gd name="connsiteY9" fmla="*/ 1303 h 416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620" h="4160446">
                <a:moveTo>
                  <a:pt x="1212985" y="1303"/>
                </a:moveTo>
                <a:cubicBezTo>
                  <a:pt x="963508" y="30530"/>
                  <a:pt x="244306" y="524264"/>
                  <a:pt x="85643" y="821757"/>
                </a:cubicBezTo>
                <a:cubicBezTo>
                  <a:pt x="-73020" y="1119250"/>
                  <a:pt x="-9346" y="1299834"/>
                  <a:pt x="261007" y="1786261"/>
                </a:cubicBezTo>
                <a:cubicBezTo>
                  <a:pt x="531360" y="2272688"/>
                  <a:pt x="1373736" y="3344708"/>
                  <a:pt x="1707763" y="3740322"/>
                </a:cubicBezTo>
                <a:cubicBezTo>
                  <a:pt x="2041790" y="4135936"/>
                  <a:pt x="2086675" y="4154725"/>
                  <a:pt x="2265171" y="4159944"/>
                </a:cubicBezTo>
                <a:cubicBezTo>
                  <a:pt x="2443667" y="4165163"/>
                  <a:pt x="2906087" y="4135936"/>
                  <a:pt x="2778739" y="3771637"/>
                </a:cubicBezTo>
                <a:cubicBezTo>
                  <a:pt x="2651391" y="3407338"/>
                  <a:pt x="1797533" y="2394818"/>
                  <a:pt x="1501084" y="1974152"/>
                </a:cubicBezTo>
                <a:cubicBezTo>
                  <a:pt x="1204635" y="1553486"/>
                  <a:pt x="986473" y="1468935"/>
                  <a:pt x="1000043" y="1247642"/>
                </a:cubicBezTo>
                <a:cubicBezTo>
                  <a:pt x="1013613" y="1026349"/>
                  <a:pt x="1548057" y="850985"/>
                  <a:pt x="1582503" y="646393"/>
                </a:cubicBezTo>
                <a:cubicBezTo>
                  <a:pt x="1616950" y="441801"/>
                  <a:pt x="1462462" y="-27924"/>
                  <a:pt x="1212985" y="1303"/>
                </a:cubicBezTo>
                <a:close/>
              </a:path>
            </a:pathLst>
          </a:cu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4362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6.25E-7 -4.07407E-6 L 0.14362 0.57662 " pathEditMode="relative" rAng="0" ptsTypes="AA">
                                      <p:cBhvr>
                                        <p:cTn id="14" dur="2000" fill="hold"/>
                                        <p:tgtEl>
                                          <p:spTgt spid="4"/>
                                        </p:tgtEl>
                                        <p:attrNameLst>
                                          <p:attrName>ppt_x</p:attrName>
                                          <p:attrName>ppt_y</p:attrName>
                                        </p:attrNameLst>
                                      </p:cBhvr>
                                      <p:rCtr x="7174" y="28819"/>
                                    </p:animMotion>
                                  </p:childTnLst>
                                </p:cTn>
                              </p:par>
                              <p:par>
                                <p:cTn id="15" presetID="0" presetClass="path" presetSubtype="0" accel="50000" decel="50000" fill="hold" grpId="0" nodeType="withEffect">
                                  <p:stCondLst>
                                    <p:cond delay="0"/>
                                  </p:stCondLst>
                                  <p:childTnLst>
                                    <p:animMotion origin="layout" path="M 1.45833E-6 1.85185E-6 L 0.14362 0.57662 L 0.14127 0.57454 L 0.1401 0.57129 " pathEditMode="relative" rAng="0" ptsTypes="AAAA">
                                      <p:cBhvr>
                                        <p:cTn id="16" dur="2000" fill="hold"/>
                                        <p:tgtEl>
                                          <p:spTgt spid="24"/>
                                        </p:tgtEl>
                                        <p:attrNameLst>
                                          <p:attrName>ppt_x</p:attrName>
                                          <p:attrName>ppt_y</p:attrName>
                                        </p:attrNameLst>
                                      </p:cBhvr>
                                      <p:rCtr x="7174" y="28819"/>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2.91667E-6 0 L -0.13724 -0.5662 " pathEditMode="relative" rAng="0" ptsTypes="AA">
                                      <p:cBhvr>
                                        <p:cTn id="20" dur="2000" fill="hold"/>
                                        <p:tgtEl>
                                          <p:spTgt spid="21"/>
                                        </p:tgtEl>
                                        <p:attrNameLst>
                                          <p:attrName>ppt_x</p:attrName>
                                          <p:attrName>ppt_y</p:attrName>
                                        </p:attrNameLst>
                                      </p:cBhvr>
                                      <p:rCtr x="-6862" y="-28310"/>
                                    </p:animMotion>
                                  </p:childTnLst>
                                </p:cTn>
                              </p:par>
                              <p:par>
                                <p:cTn id="21" presetID="0" presetClass="path" presetSubtype="0" accel="50000" decel="50000" fill="hold" grpId="1" nodeType="withEffect">
                                  <p:stCondLst>
                                    <p:cond delay="0"/>
                                  </p:stCondLst>
                                  <p:childTnLst>
                                    <p:animMotion origin="layout" path="M 0.14362 0.57454 L 1.45833E-6 -0.00324 " pathEditMode="relative" rAng="0" ptsTypes="AA">
                                      <p:cBhvr>
                                        <p:cTn id="22" dur="2000" fill="hold"/>
                                        <p:tgtEl>
                                          <p:spTgt spid="24"/>
                                        </p:tgtEl>
                                        <p:attrNameLst>
                                          <p:attrName>ppt_x</p:attrName>
                                          <p:attrName>ppt_y</p:attrName>
                                        </p:attrNameLst>
                                      </p:cBhvr>
                                      <p:rCtr x="-7187" y="-28889"/>
                                    </p:animMotion>
                                  </p:childTnLst>
                                </p:cTn>
                              </p:par>
                              <p:par>
                                <p:cTn id="23" presetID="0" presetClass="path" presetSubtype="0" accel="50000" decel="50000" fill="hold" nodeType="withEffect">
                                  <p:stCondLst>
                                    <p:cond delay="0"/>
                                  </p:stCondLst>
                                  <p:childTnLst>
                                    <p:animMotion origin="layout" path="M 0.14375 0.58079 L -0.00039 -0.00115 " pathEditMode="relative" rAng="0" ptsTypes="AA">
                                      <p:cBhvr>
                                        <p:cTn id="24" dur="2000" fill="hold"/>
                                        <p:tgtEl>
                                          <p:spTgt spid="4"/>
                                        </p:tgtEl>
                                        <p:attrNameLst>
                                          <p:attrName>ppt_x</p:attrName>
                                          <p:attrName>ppt_y</p:attrName>
                                        </p:attrNameLst>
                                      </p:cBhvr>
                                      <p:rCtr x="-7214" y="-29097"/>
                                    </p:animMotion>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0" nodeType="clickEffect">
                                  <p:stCondLst>
                                    <p:cond delay="0"/>
                                  </p:stCondLst>
                                  <p:childTnLst>
                                    <p:animEffect transition="out" filter="fade">
                                      <p:cBhvr>
                                        <p:cTn id="28" dur="1000"/>
                                        <p:tgtEl>
                                          <p:spTgt spid="28"/>
                                        </p:tgtEl>
                                      </p:cBhvr>
                                    </p:animEffect>
                                    <p:anim calcmode="lin" valueType="num">
                                      <p:cBhvr>
                                        <p:cTn id="29" dur="1000"/>
                                        <p:tgtEl>
                                          <p:spTgt spid="28"/>
                                        </p:tgtEl>
                                        <p:attrNameLst>
                                          <p:attrName>ppt_x</p:attrName>
                                        </p:attrNameLst>
                                      </p:cBhvr>
                                      <p:tavLst>
                                        <p:tav tm="0">
                                          <p:val>
                                            <p:strVal val="ppt_x"/>
                                          </p:val>
                                        </p:tav>
                                        <p:tav tm="100000">
                                          <p:val>
                                            <p:strVal val="ppt_x"/>
                                          </p:val>
                                        </p:tav>
                                      </p:tavLst>
                                    </p:anim>
                                    <p:anim calcmode="lin" valueType="num">
                                      <p:cBhvr>
                                        <p:cTn id="30" dur="1000"/>
                                        <p:tgtEl>
                                          <p:spTgt spid="28"/>
                                        </p:tgtEl>
                                        <p:attrNameLst>
                                          <p:attrName>ppt_y</p:attrName>
                                        </p:attrNameLst>
                                      </p:cBhvr>
                                      <p:tavLst>
                                        <p:tav tm="0">
                                          <p:val>
                                            <p:strVal val="ppt_y"/>
                                          </p:val>
                                        </p:tav>
                                        <p:tav tm="100000">
                                          <p:val>
                                            <p:strVal val="ppt_y+.1"/>
                                          </p:val>
                                        </p:tav>
                                      </p:tavLst>
                                    </p:anim>
                                    <p:set>
                                      <p:cBhvr>
                                        <p:cTn id="31" dur="1" fill="hold">
                                          <p:stCondLst>
                                            <p:cond delay="999"/>
                                          </p:stCondLst>
                                        </p:cTn>
                                        <p:tgtEl>
                                          <p:spTgt spid="28"/>
                                        </p:tgtEl>
                                        <p:attrNameLst>
                                          <p:attrName>style.visibility</p:attrName>
                                        </p:attrNameLst>
                                      </p:cBhvr>
                                      <p:to>
                                        <p:strVal val="hidden"/>
                                      </p:to>
                                    </p:set>
                                  </p:childTnLst>
                                </p:cTn>
                              </p:par>
                              <p:par>
                                <p:cTn id="32" presetID="42" presetClass="exit" presetSubtype="0" fill="hold" nodeType="withEffect">
                                  <p:stCondLst>
                                    <p:cond delay="0"/>
                                  </p:stCondLst>
                                  <p:childTnLst>
                                    <p:animEffect transition="out" filter="fade">
                                      <p:cBhvr>
                                        <p:cTn id="33" dur="1000"/>
                                        <p:tgtEl>
                                          <p:spTgt spid="20"/>
                                        </p:tgtEl>
                                      </p:cBhvr>
                                    </p:animEffect>
                                    <p:anim calcmode="lin" valueType="num">
                                      <p:cBhvr>
                                        <p:cTn id="34" dur="1000"/>
                                        <p:tgtEl>
                                          <p:spTgt spid="20"/>
                                        </p:tgtEl>
                                        <p:attrNameLst>
                                          <p:attrName>ppt_x</p:attrName>
                                        </p:attrNameLst>
                                      </p:cBhvr>
                                      <p:tavLst>
                                        <p:tav tm="0">
                                          <p:val>
                                            <p:strVal val="ppt_x"/>
                                          </p:val>
                                        </p:tav>
                                        <p:tav tm="100000">
                                          <p:val>
                                            <p:strVal val="ppt_x"/>
                                          </p:val>
                                        </p:tav>
                                      </p:tavLst>
                                    </p:anim>
                                    <p:anim calcmode="lin" valueType="num">
                                      <p:cBhvr>
                                        <p:cTn id="35" dur="1000"/>
                                        <p:tgtEl>
                                          <p:spTgt spid="20"/>
                                        </p:tgtEl>
                                        <p:attrNameLst>
                                          <p:attrName>ppt_y</p:attrName>
                                        </p:attrNameLst>
                                      </p:cBhvr>
                                      <p:tavLst>
                                        <p:tav tm="0">
                                          <p:val>
                                            <p:strVal val="ppt_y"/>
                                          </p:val>
                                        </p:tav>
                                        <p:tav tm="100000">
                                          <p:val>
                                            <p:strVal val="ppt_y+.1"/>
                                          </p:val>
                                        </p:tav>
                                      </p:tavLst>
                                    </p:anim>
                                    <p:set>
                                      <p:cBhvr>
                                        <p:cTn id="36" dur="1" fill="hold">
                                          <p:stCondLst>
                                            <p:cond delay="9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2.08333E-7 5.55112E-17 L 0.13477 0.34144 " pathEditMode="relative" rAng="0" ptsTypes="AA">
                                      <p:cBhvr>
                                        <p:cTn id="40" dur="2000" fill="hold"/>
                                        <p:tgtEl>
                                          <p:spTgt spid="25"/>
                                        </p:tgtEl>
                                        <p:attrNameLst>
                                          <p:attrName>ppt_x</p:attrName>
                                          <p:attrName>ppt_y</p:attrName>
                                        </p:attrNameLst>
                                      </p:cBhvr>
                                      <p:rCtr x="6732" y="17060"/>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4" grpId="1" animBg="1"/>
      <p:bldP spid="24" grpId="2" animBg="1"/>
      <p:bldP spid="28" grpId="0" animBg="1"/>
      <p:bldP spid="29"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2FD7-91B8-4725-A8FC-BDF536878E9D}"/>
              </a:ext>
            </a:extLst>
          </p:cNvPr>
          <p:cNvSpPr>
            <a:spLocks noGrp="1"/>
          </p:cNvSpPr>
          <p:nvPr>
            <p:ph type="title"/>
          </p:nvPr>
        </p:nvSpPr>
        <p:spPr/>
        <p:txBody>
          <a:bodyPr/>
          <a:lstStyle/>
          <a:p>
            <a:r>
              <a:rPr lang="en-CA" dirty="0"/>
              <a:t>Multi-compare multi-swap (MCMS)</a:t>
            </a:r>
            <a:br>
              <a:rPr lang="en-CA" dirty="0"/>
            </a:br>
            <a:r>
              <a:rPr lang="en-CA" sz="2400" dirty="0" err="1"/>
              <a:t>Timnat</a:t>
            </a:r>
            <a:r>
              <a:rPr lang="en-CA" sz="2400" dirty="0"/>
              <a:t> and </a:t>
            </a:r>
            <a:r>
              <a:rPr lang="en-CA" sz="2400" dirty="0" err="1"/>
              <a:t>Petrank</a:t>
            </a:r>
            <a:r>
              <a:rPr lang="en-CA" sz="2400" dirty="0"/>
              <a:t> [EuroPar’15]</a:t>
            </a:r>
            <a:endParaRPr lang="en-CA" dirty="0"/>
          </a:p>
        </p:txBody>
      </p:sp>
      <p:sp>
        <p:nvSpPr>
          <p:cNvPr id="3" name="Content Placeholder 2">
            <a:extLst>
              <a:ext uri="{FF2B5EF4-FFF2-40B4-BE49-F238E27FC236}">
                <a16:creationId xmlns:a16="http://schemas.microsoft.com/office/drawing/2014/main" id="{48A90ED8-5957-4B7C-A3A2-044B9A164CD6}"/>
              </a:ext>
            </a:extLst>
          </p:cNvPr>
          <p:cNvSpPr>
            <a:spLocks noGrp="1"/>
          </p:cNvSpPr>
          <p:nvPr>
            <p:ph idx="1"/>
          </p:nvPr>
        </p:nvSpPr>
        <p:spPr/>
        <p:txBody>
          <a:bodyPr>
            <a:normAutofit/>
          </a:bodyPr>
          <a:lstStyle/>
          <a:p>
            <a:r>
              <a:rPr lang="en-CA" sz="2400" dirty="0"/>
              <a:t>Variant of KCAS in which some addresses are</a:t>
            </a:r>
            <a:br>
              <a:rPr lang="en-CA" sz="2400" dirty="0"/>
            </a:br>
            <a:r>
              <a:rPr lang="en-CA" sz="2400" b="1" dirty="0"/>
              <a:t>only compared </a:t>
            </a:r>
            <a:r>
              <a:rPr lang="en-CA" sz="2400" dirty="0"/>
              <a:t>and not modified</a:t>
            </a:r>
          </a:p>
          <a:p>
            <a:r>
              <a:rPr lang="en-CA" sz="2400" dirty="0"/>
              <a:t>Implemented using hardware transactional memory</a:t>
            </a:r>
          </a:p>
          <a:p>
            <a:pPr lvl="1"/>
            <a:r>
              <a:rPr lang="en-CA" sz="2000" dirty="0"/>
              <a:t>Without hardware support, same as KCAS</a:t>
            </a:r>
          </a:p>
        </p:txBody>
      </p:sp>
    </p:spTree>
    <p:extLst>
      <p:ext uri="{BB962C8B-B14F-4D97-AF65-F5344CB8AC3E}">
        <p14:creationId xmlns:p14="http://schemas.microsoft.com/office/powerpoint/2010/main" val="35266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8102-250E-43A8-94F8-ED6163A46EEE}"/>
              </a:ext>
            </a:extLst>
          </p:cNvPr>
          <p:cNvSpPr>
            <a:spLocks noGrp="1"/>
          </p:cNvSpPr>
          <p:nvPr>
            <p:ph type="title"/>
          </p:nvPr>
        </p:nvSpPr>
        <p:spPr>
          <a:xfrm>
            <a:off x="1066800" y="642594"/>
            <a:ext cx="10058400" cy="735269"/>
          </a:xfrm>
        </p:spPr>
        <p:txBody>
          <a:bodyPr/>
          <a:lstStyle/>
          <a:p>
            <a:r>
              <a:rPr lang="en-CA" dirty="0" err="1"/>
              <a:t>PathCAS</a:t>
            </a:r>
            <a:endParaRPr lang="en-CA" dirty="0"/>
          </a:p>
        </p:txBody>
      </p:sp>
      <p:sp>
        <p:nvSpPr>
          <p:cNvPr id="3" name="Content Placeholder 2">
            <a:extLst>
              <a:ext uri="{FF2B5EF4-FFF2-40B4-BE49-F238E27FC236}">
                <a16:creationId xmlns:a16="http://schemas.microsoft.com/office/drawing/2014/main" id="{C30EC936-2E21-4A91-9D07-E943F73CEB2A}"/>
              </a:ext>
            </a:extLst>
          </p:cNvPr>
          <p:cNvSpPr>
            <a:spLocks noGrp="1"/>
          </p:cNvSpPr>
          <p:nvPr>
            <p:ph idx="1"/>
          </p:nvPr>
        </p:nvSpPr>
        <p:spPr>
          <a:xfrm>
            <a:off x="1066800" y="1659698"/>
            <a:ext cx="10058400" cy="4841309"/>
          </a:xfrm>
        </p:spPr>
        <p:txBody>
          <a:bodyPr>
            <a:normAutofit/>
          </a:bodyPr>
          <a:lstStyle/>
          <a:p>
            <a:r>
              <a:rPr lang="en-CA" sz="2400" dirty="0"/>
              <a:t>Interface</a:t>
            </a:r>
          </a:p>
          <a:p>
            <a:pPr lvl="1"/>
            <a:r>
              <a:rPr lang="en-CA" sz="2000" dirty="0"/>
              <a:t>start()</a:t>
            </a:r>
          </a:p>
          <a:p>
            <a:pPr lvl="1"/>
            <a:r>
              <a:rPr lang="en-CA" sz="2000" b="1" dirty="0"/>
              <a:t>add(a, exp, new)</a:t>
            </a:r>
            <a:r>
              <a:rPr lang="en-CA" sz="2000" dirty="0"/>
              <a:t>	an address </a:t>
            </a:r>
            <a:r>
              <a:rPr lang="en-CA" sz="2000" b="1" dirty="0"/>
              <a:t>to be changed</a:t>
            </a:r>
            <a:endParaRPr lang="en-CA" sz="2000" dirty="0"/>
          </a:p>
          <a:p>
            <a:pPr lvl="1"/>
            <a:r>
              <a:rPr lang="en-CA" sz="2000" b="1" dirty="0"/>
              <a:t>visit(node)	</a:t>
            </a:r>
            <a:r>
              <a:rPr lang="en-CA" sz="2000" dirty="0"/>
              <a:t>	a node </a:t>
            </a:r>
            <a:r>
              <a:rPr lang="en-CA" sz="2000" b="1" dirty="0"/>
              <a:t>to be validated</a:t>
            </a:r>
          </a:p>
          <a:p>
            <a:pPr lvl="1"/>
            <a:r>
              <a:rPr lang="en-CA" sz="2000" dirty="0"/>
              <a:t>validate()		verify no </a:t>
            </a:r>
            <a:r>
              <a:rPr lang="en-CA" sz="2000" b="1" dirty="0"/>
              <a:t>visited </a:t>
            </a:r>
            <a:r>
              <a:rPr lang="en-CA" sz="2000" dirty="0"/>
              <a:t>nodes have changed</a:t>
            </a:r>
          </a:p>
          <a:p>
            <a:pPr lvl="1"/>
            <a:r>
              <a:rPr lang="en-CA" sz="2000" dirty="0"/>
              <a:t>exec()		KCAS the </a:t>
            </a:r>
            <a:r>
              <a:rPr lang="en-CA" sz="2000" b="1" dirty="0"/>
              <a:t>added </a:t>
            </a:r>
            <a:r>
              <a:rPr lang="en-CA" sz="2000" dirty="0"/>
              <a:t>addresses</a:t>
            </a:r>
          </a:p>
          <a:p>
            <a:pPr lvl="1"/>
            <a:r>
              <a:rPr lang="en-CA" sz="2000" dirty="0" err="1"/>
              <a:t>vexec</a:t>
            </a:r>
            <a:r>
              <a:rPr lang="en-CA" sz="2000" dirty="0"/>
              <a:t>()		</a:t>
            </a:r>
            <a:r>
              <a:rPr lang="en-CA" sz="2000" b="1" dirty="0"/>
              <a:t>atomically: if validate() then exec()</a:t>
            </a:r>
          </a:p>
          <a:p>
            <a:endParaRPr lang="en-CA" sz="2400" dirty="0"/>
          </a:p>
          <a:p>
            <a:r>
              <a:rPr lang="en-CA" sz="2400" dirty="0"/>
              <a:t>There is also a read function for addresses modified by </a:t>
            </a:r>
            <a:r>
              <a:rPr lang="en-CA" sz="2400" dirty="0" err="1"/>
              <a:t>PathCAS</a:t>
            </a:r>
            <a:r>
              <a:rPr lang="en-CA" sz="2400" dirty="0"/>
              <a:t>,</a:t>
            </a:r>
            <a:br>
              <a:rPr lang="en-CA" sz="2400" dirty="0"/>
            </a:br>
            <a:r>
              <a:rPr lang="en-CA" sz="2400" dirty="0"/>
              <a:t>but those calls are automated in C++ with operator overloading</a:t>
            </a:r>
          </a:p>
        </p:txBody>
      </p:sp>
    </p:spTree>
    <p:extLst>
      <p:ext uri="{BB962C8B-B14F-4D97-AF65-F5344CB8AC3E}">
        <p14:creationId xmlns:p14="http://schemas.microsoft.com/office/powerpoint/2010/main" val="32560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4C6F-3673-4A24-BCE4-9E15E6F80A62}"/>
              </a:ext>
            </a:extLst>
          </p:cNvPr>
          <p:cNvSpPr>
            <a:spLocks noGrp="1"/>
          </p:cNvSpPr>
          <p:nvPr>
            <p:ph type="title"/>
          </p:nvPr>
        </p:nvSpPr>
        <p:spPr>
          <a:xfrm>
            <a:off x="594986" y="505781"/>
            <a:ext cx="11190465" cy="973951"/>
          </a:xfrm>
        </p:spPr>
        <p:txBody>
          <a:bodyPr>
            <a:normAutofit/>
          </a:bodyPr>
          <a:lstStyle/>
          <a:p>
            <a:r>
              <a:rPr lang="en-CA" dirty="0"/>
              <a:t>KCAS algorithm of Harris, Fraser, Pratt [DISC’02]</a:t>
            </a:r>
          </a:p>
        </p:txBody>
      </p:sp>
      <p:sp>
        <p:nvSpPr>
          <p:cNvPr id="4" name="Rectangle 3">
            <a:extLst>
              <a:ext uri="{FF2B5EF4-FFF2-40B4-BE49-F238E27FC236}">
                <a16:creationId xmlns:a16="http://schemas.microsoft.com/office/drawing/2014/main" id="{A5EAF33C-41C2-41AD-AD28-980E3E7AD0CF}"/>
              </a:ext>
            </a:extLst>
          </p:cNvPr>
          <p:cNvSpPr/>
          <p:nvPr/>
        </p:nvSpPr>
        <p:spPr>
          <a:xfrm>
            <a:off x="4306422" y="1932299"/>
            <a:ext cx="7620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15</a:t>
            </a:r>
          </a:p>
        </p:txBody>
      </p:sp>
      <p:sp>
        <p:nvSpPr>
          <p:cNvPr id="5" name="Rectangle 4">
            <a:extLst>
              <a:ext uri="{FF2B5EF4-FFF2-40B4-BE49-F238E27FC236}">
                <a16:creationId xmlns:a16="http://schemas.microsoft.com/office/drawing/2014/main" id="{B3FA2C81-9210-4665-B43F-7D067B41458E}"/>
              </a:ext>
            </a:extLst>
          </p:cNvPr>
          <p:cNvSpPr/>
          <p:nvPr/>
        </p:nvSpPr>
        <p:spPr>
          <a:xfrm>
            <a:off x="5756083" y="1945201"/>
            <a:ext cx="7620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17</a:t>
            </a:r>
          </a:p>
        </p:txBody>
      </p:sp>
      <p:cxnSp>
        <p:nvCxnSpPr>
          <p:cNvPr id="6" name="Straight Arrow Connector 5">
            <a:extLst>
              <a:ext uri="{FF2B5EF4-FFF2-40B4-BE49-F238E27FC236}">
                <a16:creationId xmlns:a16="http://schemas.microsoft.com/office/drawing/2014/main" id="{C9572732-9C19-4994-B31F-1242B0FD58E3}"/>
              </a:ext>
            </a:extLst>
          </p:cNvPr>
          <p:cNvCxnSpPr>
            <a:cxnSpLocks/>
          </p:cNvCxnSpPr>
          <p:nvPr/>
        </p:nvCxnSpPr>
        <p:spPr>
          <a:xfrm>
            <a:off x="5064307" y="2189485"/>
            <a:ext cx="685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1929423-C26F-4733-B213-D11177D0B0D1}"/>
              </a:ext>
            </a:extLst>
          </p:cNvPr>
          <p:cNvCxnSpPr>
            <a:cxnSpLocks/>
          </p:cNvCxnSpPr>
          <p:nvPr/>
        </p:nvCxnSpPr>
        <p:spPr>
          <a:xfrm flipH="1">
            <a:off x="5064307" y="207295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A8F2324B-2F6C-4B9E-85CF-234D94A34E98}"/>
              </a:ext>
            </a:extLst>
          </p:cNvPr>
          <p:cNvSpPr/>
          <p:nvPr/>
        </p:nvSpPr>
        <p:spPr>
          <a:xfrm>
            <a:off x="7203157" y="1943040"/>
            <a:ext cx="7620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20</a:t>
            </a:r>
          </a:p>
        </p:txBody>
      </p:sp>
      <p:cxnSp>
        <p:nvCxnSpPr>
          <p:cNvPr id="9" name="Straight Arrow Connector 8">
            <a:extLst>
              <a:ext uri="{FF2B5EF4-FFF2-40B4-BE49-F238E27FC236}">
                <a16:creationId xmlns:a16="http://schemas.microsoft.com/office/drawing/2014/main" id="{E7C8460C-CB0E-440F-B926-6B35959ACF8B}"/>
              </a:ext>
            </a:extLst>
          </p:cNvPr>
          <p:cNvCxnSpPr>
            <a:cxnSpLocks/>
          </p:cNvCxnSpPr>
          <p:nvPr/>
        </p:nvCxnSpPr>
        <p:spPr>
          <a:xfrm>
            <a:off x="6511381" y="2187324"/>
            <a:ext cx="685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367FDE5-12D2-44B2-A516-4C3E06887F08}"/>
              </a:ext>
            </a:extLst>
          </p:cNvPr>
          <p:cNvCxnSpPr>
            <a:cxnSpLocks/>
          </p:cNvCxnSpPr>
          <p:nvPr/>
        </p:nvCxnSpPr>
        <p:spPr>
          <a:xfrm flipH="1">
            <a:off x="6511381" y="2070789"/>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or: Curved 10">
            <a:extLst>
              <a:ext uri="{FF2B5EF4-FFF2-40B4-BE49-F238E27FC236}">
                <a16:creationId xmlns:a16="http://schemas.microsoft.com/office/drawing/2014/main" id="{22905D62-A472-4A59-8183-AC343B5BA384}"/>
              </a:ext>
            </a:extLst>
          </p:cNvPr>
          <p:cNvCxnSpPr>
            <a:cxnSpLocks/>
            <a:endCxn id="8" idx="2"/>
          </p:cNvCxnSpPr>
          <p:nvPr/>
        </p:nvCxnSpPr>
        <p:spPr>
          <a:xfrm>
            <a:off x="5074398" y="2261289"/>
            <a:ext cx="2509759" cy="62751"/>
          </a:xfrm>
          <a:prstGeom prst="curvedConnector4">
            <a:avLst>
              <a:gd name="adj1" fmla="val 19610"/>
              <a:gd name="adj2" fmla="val 47369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or: Curved 11">
            <a:extLst>
              <a:ext uri="{FF2B5EF4-FFF2-40B4-BE49-F238E27FC236}">
                <a16:creationId xmlns:a16="http://schemas.microsoft.com/office/drawing/2014/main" id="{AA6F2F27-C66C-45A7-8E0B-FA1B3EF4DB76}"/>
              </a:ext>
            </a:extLst>
          </p:cNvPr>
          <p:cNvCxnSpPr>
            <a:endCxn id="4" idx="0"/>
          </p:cNvCxnSpPr>
          <p:nvPr/>
        </p:nvCxnSpPr>
        <p:spPr>
          <a:xfrm rot="10800000">
            <a:off x="4687423" y="1932300"/>
            <a:ext cx="2526889" cy="51009"/>
          </a:xfrm>
          <a:prstGeom prst="curvedConnector4">
            <a:avLst>
              <a:gd name="adj1" fmla="val 21683"/>
              <a:gd name="adj2" fmla="val 548156"/>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C086ACD-BB5A-40EB-B1D2-1DC4E6A8C47B}"/>
              </a:ext>
            </a:extLst>
          </p:cNvPr>
          <p:cNvSpPr txBox="1"/>
          <p:nvPr/>
        </p:nvSpPr>
        <p:spPr>
          <a:xfrm>
            <a:off x="4354385" y="1585938"/>
            <a:ext cx="690959" cy="369332"/>
          </a:xfrm>
          <a:prstGeom prst="rect">
            <a:avLst/>
          </a:prstGeom>
          <a:noFill/>
        </p:spPr>
        <p:txBody>
          <a:bodyPr wrap="none" rtlCol="0">
            <a:spAutoFit/>
          </a:bodyPr>
          <a:lstStyle/>
          <a:p>
            <a:pPr algn="ctr"/>
            <a:r>
              <a:rPr lang="en-US" dirty="0" err="1"/>
              <a:t>pred</a:t>
            </a:r>
            <a:endParaRPr lang="en-US" dirty="0"/>
          </a:p>
        </p:txBody>
      </p:sp>
      <p:sp>
        <p:nvSpPr>
          <p:cNvPr id="14" name="TextBox 13">
            <a:extLst>
              <a:ext uri="{FF2B5EF4-FFF2-40B4-BE49-F238E27FC236}">
                <a16:creationId xmlns:a16="http://schemas.microsoft.com/office/drawing/2014/main" id="{6486F901-4DB9-4486-8681-7D2E4135109C}"/>
              </a:ext>
            </a:extLst>
          </p:cNvPr>
          <p:cNvSpPr txBox="1"/>
          <p:nvPr/>
        </p:nvSpPr>
        <p:spPr>
          <a:xfrm>
            <a:off x="5813932" y="1601766"/>
            <a:ext cx="660758" cy="369332"/>
          </a:xfrm>
          <a:prstGeom prst="rect">
            <a:avLst/>
          </a:prstGeom>
          <a:noFill/>
        </p:spPr>
        <p:txBody>
          <a:bodyPr wrap="none" rtlCol="0">
            <a:spAutoFit/>
          </a:bodyPr>
          <a:lstStyle/>
          <a:p>
            <a:pPr algn="ctr"/>
            <a:r>
              <a:rPr lang="en-US" dirty="0" err="1"/>
              <a:t>succ</a:t>
            </a:r>
            <a:endParaRPr lang="en-US" dirty="0"/>
          </a:p>
        </p:txBody>
      </p:sp>
      <p:sp>
        <p:nvSpPr>
          <p:cNvPr id="15" name="TextBox 14">
            <a:extLst>
              <a:ext uri="{FF2B5EF4-FFF2-40B4-BE49-F238E27FC236}">
                <a16:creationId xmlns:a16="http://schemas.microsoft.com/office/drawing/2014/main" id="{064DDD33-5C32-4788-87C7-1C6783D6AC1C}"/>
              </a:ext>
            </a:extLst>
          </p:cNvPr>
          <p:cNvSpPr txBox="1"/>
          <p:nvPr/>
        </p:nvSpPr>
        <p:spPr>
          <a:xfrm>
            <a:off x="7250757" y="1606130"/>
            <a:ext cx="671979" cy="369332"/>
          </a:xfrm>
          <a:prstGeom prst="rect">
            <a:avLst/>
          </a:prstGeom>
          <a:noFill/>
        </p:spPr>
        <p:txBody>
          <a:bodyPr wrap="none" rtlCol="0">
            <a:spAutoFit/>
          </a:bodyPr>
          <a:lstStyle/>
          <a:p>
            <a:pPr algn="ctr"/>
            <a:r>
              <a:rPr lang="en-US" dirty="0"/>
              <a:t>after</a:t>
            </a:r>
          </a:p>
        </p:txBody>
      </p:sp>
      <p:sp>
        <p:nvSpPr>
          <p:cNvPr id="16" name="Flowchart: Process 15">
            <a:extLst>
              <a:ext uri="{FF2B5EF4-FFF2-40B4-BE49-F238E27FC236}">
                <a16:creationId xmlns:a16="http://schemas.microsoft.com/office/drawing/2014/main" id="{F1382C03-1DD2-438D-8F01-7BAC158BECC3}"/>
              </a:ext>
            </a:extLst>
          </p:cNvPr>
          <p:cNvSpPr/>
          <p:nvPr/>
        </p:nvSpPr>
        <p:spPr>
          <a:xfrm>
            <a:off x="7753561" y="2117908"/>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6C9CD80B-1DEF-4B67-91F9-7241092F7DD1}"/>
              </a:ext>
            </a:extLst>
          </p:cNvPr>
          <p:cNvSpPr/>
          <p:nvPr/>
        </p:nvSpPr>
        <p:spPr>
          <a:xfrm>
            <a:off x="6306410" y="2121408"/>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852564FC-2B71-443B-B1F9-9075FBEF735F}"/>
              </a:ext>
            </a:extLst>
          </p:cNvPr>
          <p:cNvSpPr/>
          <p:nvPr/>
        </p:nvSpPr>
        <p:spPr>
          <a:xfrm>
            <a:off x="4858973" y="2108263"/>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Flowchart: Process 18">
            <a:extLst>
              <a:ext uri="{FF2B5EF4-FFF2-40B4-BE49-F238E27FC236}">
                <a16:creationId xmlns:a16="http://schemas.microsoft.com/office/drawing/2014/main" id="{D2FCE656-1A7A-44EB-B1AE-92228D6C14DE}"/>
              </a:ext>
            </a:extLst>
          </p:cNvPr>
          <p:cNvSpPr/>
          <p:nvPr/>
        </p:nvSpPr>
        <p:spPr>
          <a:xfrm>
            <a:off x="6309359" y="2115140"/>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graphicFrame>
        <p:nvGraphicFramePr>
          <p:cNvPr id="20" name="Content Placeholder 3">
            <a:extLst>
              <a:ext uri="{FF2B5EF4-FFF2-40B4-BE49-F238E27FC236}">
                <a16:creationId xmlns:a16="http://schemas.microsoft.com/office/drawing/2014/main" id="{6AA45A77-FB10-426F-81FF-F2D21C918B3B}"/>
              </a:ext>
            </a:extLst>
          </p:cNvPr>
          <p:cNvGraphicFramePr>
            <a:graphicFrameLocks/>
          </p:cNvGraphicFramePr>
          <p:nvPr>
            <p:extLst>
              <p:ext uri="{D42A27DB-BD31-4B8C-83A1-F6EECF244321}">
                <p14:modId xmlns:p14="http://schemas.microsoft.com/office/powerpoint/2010/main" val="2165179496"/>
              </p:ext>
            </p:extLst>
          </p:nvPr>
        </p:nvGraphicFramePr>
        <p:xfrm>
          <a:off x="3779758" y="3194159"/>
          <a:ext cx="4820919" cy="2941320"/>
        </p:xfrm>
        <a:graphic>
          <a:graphicData uri="http://schemas.openxmlformats.org/drawingml/2006/table">
            <a:tbl>
              <a:tblPr firstRow="1" bandRow="1">
                <a:tableStyleId>{5C22544A-7EE6-4342-B048-85BDC9FD1C3A}</a:tableStyleId>
              </a:tblPr>
              <a:tblGrid>
                <a:gridCol w="1606973">
                  <a:extLst>
                    <a:ext uri="{9D8B030D-6E8A-4147-A177-3AD203B41FA5}">
                      <a16:colId xmlns:a16="http://schemas.microsoft.com/office/drawing/2014/main" val="2919736089"/>
                    </a:ext>
                  </a:extLst>
                </a:gridCol>
                <a:gridCol w="1606973">
                  <a:extLst>
                    <a:ext uri="{9D8B030D-6E8A-4147-A177-3AD203B41FA5}">
                      <a16:colId xmlns:a16="http://schemas.microsoft.com/office/drawing/2014/main" val="3234151321"/>
                    </a:ext>
                  </a:extLst>
                </a:gridCol>
                <a:gridCol w="1606973">
                  <a:extLst>
                    <a:ext uri="{9D8B030D-6E8A-4147-A177-3AD203B41FA5}">
                      <a16:colId xmlns:a16="http://schemas.microsoft.com/office/drawing/2014/main" val="2703083917"/>
                    </a:ext>
                  </a:extLst>
                </a:gridCol>
              </a:tblGrid>
              <a:tr h="370840">
                <a:tc gridSpan="3">
                  <a:txBody>
                    <a:bodyPr/>
                    <a:lstStyle/>
                    <a:p>
                      <a:r>
                        <a:rPr lang="en-US" dirty="0"/>
                        <a:t>KCAS descriptor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0120033"/>
                  </a:ext>
                </a:extLst>
              </a:tr>
              <a:tr h="185420">
                <a:tc gridSpan="3">
                  <a:txBody>
                    <a:bodyPr/>
                    <a:lstStyle/>
                    <a:p>
                      <a:r>
                        <a:rPr lang="en-US" dirty="0"/>
                        <a:t>status = Undecided</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42092194"/>
                  </a:ext>
                </a:extLst>
              </a:tr>
              <a:tr h="185420">
                <a:tc gridSpan="3">
                  <a:txBody>
                    <a:bodyPr/>
                    <a:lstStyle/>
                    <a:p>
                      <a:r>
                        <a:rPr lang="en-US" dirty="0"/>
                        <a:t>n = 5</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61993233"/>
                  </a:ext>
                </a:extLst>
              </a:tr>
              <a:tr h="370840">
                <a:tc>
                  <a:txBody>
                    <a:bodyPr/>
                    <a:lstStyle/>
                    <a:p>
                      <a:r>
                        <a:rPr lang="en-US" dirty="0"/>
                        <a:t>&amp;</a:t>
                      </a:r>
                      <a:r>
                        <a:rPr lang="en-US" dirty="0" err="1"/>
                        <a:t>pred.next</a:t>
                      </a:r>
                      <a:endParaRPr lang="en-US" dirty="0"/>
                    </a:p>
                  </a:txBody>
                  <a:tcPr/>
                </a:tc>
                <a:tc>
                  <a:txBody>
                    <a:bodyPr/>
                    <a:lstStyle/>
                    <a:p>
                      <a:r>
                        <a:rPr lang="en-US" dirty="0" err="1"/>
                        <a:t>succ</a:t>
                      </a:r>
                      <a:endParaRPr lang="en-US" dirty="0"/>
                    </a:p>
                  </a:txBody>
                  <a:tcPr/>
                </a:tc>
                <a:tc>
                  <a:txBody>
                    <a:bodyPr/>
                    <a:lstStyle/>
                    <a:p>
                      <a:r>
                        <a:rPr lang="en-US" dirty="0"/>
                        <a:t>after</a:t>
                      </a:r>
                    </a:p>
                  </a:txBody>
                  <a:tcPr/>
                </a:tc>
                <a:extLst>
                  <a:ext uri="{0D108BD9-81ED-4DB2-BD59-A6C34878D82A}">
                    <a16:rowId xmlns:a16="http://schemas.microsoft.com/office/drawing/2014/main" val="507798102"/>
                  </a:ext>
                </a:extLst>
              </a:tr>
              <a:tr h="370840">
                <a:tc>
                  <a:txBody>
                    <a:bodyPr/>
                    <a:lstStyle/>
                    <a:p>
                      <a:r>
                        <a:rPr lang="en-US" dirty="0"/>
                        <a:t>&amp;</a:t>
                      </a:r>
                      <a:r>
                        <a:rPr lang="en-US" dirty="0" err="1"/>
                        <a:t>after.prev</a:t>
                      </a:r>
                      <a:endParaRPr lang="en-US" dirty="0"/>
                    </a:p>
                  </a:txBody>
                  <a:tcPr/>
                </a:tc>
                <a:tc>
                  <a:txBody>
                    <a:bodyPr/>
                    <a:lstStyle/>
                    <a:p>
                      <a:r>
                        <a:rPr lang="en-US" dirty="0" err="1"/>
                        <a:t>succ</a:t>
                      </a:r>
                      <a:endParaRPr lang="en-US" dirty="0"/>
                    </a:p>
                  </a:txBody>
                  <a:tcPr/>
                </a:tc>
                <a:tc>
                  <a:txBody>
                    <a:bodyPr/>
                    <a:lstStyle/>
                    <a:p>
                      <a:r>
                        <a:rPr lang="en-US" dirty="0" err="1"/>
                        <a:t>pred</a:t>
                      </a:r>
                      <a:endParaRPr lang="en-US" dirty="0"/>
                    </a:p>
                  </a:txBody>
                  <a:tcPr/>
                </a:tc>
                <a:extLst>
                  <a:ext uri="{0D108BD9-81ED-4DB2-BD59-A6C34878D82A}">
                    <a16:rowId xmlns:a16="http://schemas.microsoft.com/office/drawing/2014/main" val="3328251355"/>
                  </a:ext>
                </a:extLst>
              </a:tr>
              <a:tr h="123613">
                <a:tc>
                  <a:txBody>
                    <a:bodyPr/>
                    <a:lstStyle/>
                    <a:p>
                      <a:r>
                        <a:rPr lang="en-US" dirty="0"/>
                        <a:t>&amp;</a:t>
                      </a:r>
                      <a:r>
                        <a:rPr lang="en-US" dirty="0" err="1"/>
                        <a:t>pred.mark</a:t>
                      </a:r>
                      <a:endParaRPr lang="en-US" dirty="0"/>
                    </a:p>
                  </a:txBody>
                  <a:tcPr/>
                </a:tc>
                <a:tc>
                  <a:txBody>
                    <a:bodyPr/>
                    <a:lstStyle/>
                    <a:p>
                      <a:r>
                        <a:rPr lang="en-US" dirty="0"/>
                        <a:t>false</a:t>
                      </a:r>
                    </a:p>
                  </a:txBody>
                  <a:tcPr/>
                </a:tc>
                <a:tc>
                  <a:txBody>
                    <a:bodyPr/>
                    <a:lstStyle/>
                    <a:p>
                      <a:r>
                        <a:rPr lang="en-US" dirty="0"/>
                        <a:t>false</a:t>
                      </a:r>
                    </a:p>
                  </a:txBody>
                  <a:tcPr/>
                </a:tc>
                <a:extLst>
                  <a:ext uri="{0D108BD9-81ED-4DB2-BD59-A6C34878D82A}">
                    <a16:rowId xmlns:a16="http://schemas.microsoft.com/office/drawing/2014/main" val="3936253073"/>
                  </a:ext>
                </a:extLst>
              </a:tr>
              <a:tr h="242147">
                <a:tc>
                  <a:txBody>
                    <a:bodyPr/>
                    <a:lstStyle/>
                    <a:p>
                      <a:r>
                        <a:rPr lang="en-US" dirty="0"/>
                        <a:t>&amp;</a:t>
                      </a:r>
                      <a:r>
                        <a:rPr lang="en-US" dirty="0" err="1"/>
                        <a:t>succ.mark</a:t>
                      </a:r>
                      <a:endParaRPr lang="en-US" dirty="0"/>
                    </a:p>
                  </a:txBody>
                  <a:tcPr/>
                </a:tc>
                <a:tc>
                  <a:txBody>
                    <a:bodyPr/>
                    <a:lstStyle/>
                    <a:p>
                      <a:r>
                        <a:rPr lang="en-US" dirty="0"/>
                        <a:t>false</a:t>
                      </a:r>
                    </a:p>
                  </a:txBody>
                  <a:tcPr/>
                </a:tc>
                <a:tc>
                  <a:txBody>
                    <a:bodyPr/>
                    <a:lstStyle/>
                    <a:p>
                      <a:r>
                        <a:rPr lang="en-US" dirty="0"/>
                        <a:t>true</a:t>
                      </a:r>
                    </a:p>
                  </a:txBody>
                  <a:tcPr/>
                </a:tc>
                <a:extLst>
                  <a:ext uri="{0D108BD9-81ED-4DB2-BD59-A6C34878D82A}">
                    <a16:rowId xmlns:a16="http://schemas.microsoft.com/office/drawing/2014/main" val="2295118713"/>
                  </a:ext>
                </a:extLst>
              </a:tr>
              <a:tr h="123613">
                <a:tc>
                  <a:txBody>
                    <a:bodyPr/>
                    <a:lstStyle/>
                    <a:p>
                      <a:r>
                        <a:rPr lang="en-US" dirty="0"/>
                        <a:t>&amp;</a:t>
                      </a:r>
                      <a:r>
                        <a:rPr lang="en-US" dirty="0" err="1"/>
                        <a:t>after.mark</a:t>
                      </a:r>
                      <a:endParaRPr lang="en-US" dirty="0"/>
                    </a:p>
                  </a:txBody>
                  <a:tcPr/>
                </a:tc>
                <a:tc>
                  <a:txBody>
                    <a:bodyPr/>
                    <a:lstStyle/>
                    <a:p>
                      <a:r>
                        <a:rPr lang="en-US" dirty="0"/>
                        <a:t>false</a:t>
                      </a:r>
                    </a:p>
                  </a:txBody>
                  <a:tcPr/>
                </a:tc>
                <a:tc>
                  <a:txBody>
                    <a:bodyPr/>
                    <a:lstStyle/>
                    <a:p>
                      <a:r>
                        <a:rPr lang="en-US" dirty="0"/>
                        <a:t>false</a:t>
                      </a:r>
                    </a:p>
                  </a:txBody>
                  <a:tcPr/>
                </a:tc>
                <a:extLst>
                  <a:ext uri="{0D108BD9-81ED-4DB2-BD59-A6C34878D82A}">
                    <a16:rowId xmlns:a16="http://schemas.microsoft.com/office/drawing/2014/main" val="2431701687"/>
                  </a:ext>
                </a:extLst>
              </a:tr>
            </a:tbl>
          </a:graphicData>
        </a:graphic>
      </p:graphicFrame>
      <p:sp>
        <p:nvSpPr>
          <p:cNvPr id="21" name="Flowchart: Process 20">
            <a:extLst>
              <a:ext uri="{FF2B5EF4-FFF2-40B4-BE49-F238E27FC236}">
                <a16:creationId xmlns:a16="http://schemas.microsoft.com/office/drawing/2014/main" id="{4BBDD9C1-2133-4A57-A1E8-EF7386BD48E8}"/>
              </a:ext>
            </a:extLst>
          </p:cNvPr>
          <p:cNvSpPr/>
          <p:nvPr/>
        </p:nvSpPr>
        <p:spPr>
          <a:xfrm>
            <a:off x="1608257" y="1917753"/>
            <a:ext cx="1382363" cy="410092"/>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Delete(17)</a:t>
            </a:r>
          </a:p>
        </p:txBody>
      </p:sp>
      <p:cxnSp>
        <p:nvCxnSpPr>
          <p:cNvPr id="22" name="Straight Arrow Connector 21">
            <a:extLst>
              <a:ext uri="{FF2B5EF4-FFF2-40B4-BE49-F238E27FC236}">
                <a16:creationId xmlns:a16="http://schemas.microsoft.com/office/drawing/2014/main" id="{C8D26E64-BE55-4BAD-A4D5-E9ECF4E402F2}"/>
              </a:ext>
            </a:extLst>
          </p:cNvPr>
          <p:cNvCxnSpPr>
            <a:stCxn id="18" idx="3"/>
          </p:cNvCxnSpPr>
          <p:nvPr/>
        </p:nvCxnSpPr>
        <p:spPr>
          <a:xfrm>
            <a:off x="5064671" y="2207851"/>
            <a:ext cx="440455" cy="98630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FDBCA347-4A30-49F9-B399-46CC19BA5695}"/>
              </a:ext>
            </a:extLst>
          </p:cNvPr>
          <p:cNvCxnSpPr>
            <a:cxnSpLocks/>
          </p:cNvCxnSpPr>
          <p:nvPr/>
        </p:nvCxnSpPr>
        <p:spPr>
          <a:xfrm flipH="1">
            <a:off x="6822157" y="2049226"/>
            <a:ext cx="375024" cy="114112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a:extLst>
              <a:ext uri="{FF2B5EF4-FFF2-40B4-BE49-F238E27FC236}">
                <a16:creationId xmlns:a16="http://schemas.microsoft.com/office/drawing/2014/main" id="{2420FBFE-29B3-4449-9E2E-A5DFD0BB5254}"/>
              </a:ext>
            </a:extLst>
          </p:cNvPr>
          <p:cNvCxnSpPr>
            <a:cxnSpLocks/>
          </p:cNvCxnSpPr>
          <p:nvPr/>
        </p:nvCxnSpPr>
        <p:spPr>
          <a:xfrm flipH="1">
            <a:off x="6376583" y="2206474"/>
            <a:ext cx="32676" cy="99680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5" name="Rectangle 24">
            <a:extLst>
              <a:ext uri="{FF2B5EF4-FFF2-40B4-BE49-F238E27FC236}">
                <a16:creationId xmlns:a16="http://schemas.microsoft.com/office/drawing/2014/main" id="{6AB32120-F690-42D4-A63B-FD30E2BE5586}"/>
              </a:ext>
            </a:extLst>
          </p:cNvPr>
          <p:cNvSpPr/>
          <p:nvPr/>
        </p:nvSpPr>
        <p:spPr>
          <a:xfrm>
            <a:off x="4734614" y="3581150"/>
            <a:ext cx="1443038" cy="330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Succeeded</a:t>
            </a:r>
          </a:p>
        </p:txBody>
      </p:sp>
      <p:cxnSp>
        <p:nvCxnSpPr>
          <p:cNvPr id="26" name="Straight Arrow Connector 25">
            <a:extLst>
              <a:ext uri="{FF2B5EF4-FFF2-40B4-BE49-F238E27FC236}">
                <a16:creationId xmlns:a16="http://schemas.microsoft.com/office/drawing/2014/main" id="{4E3D0961-B172-4ACE-ABF6-90F36C66E0A4}"/>
              </a:ext>
            </a:extLst>
          </p:cNvPr>
          <p:cNvCxnSpPr>
            <a:cxnSpLocks/>
          </p:cNvCxnSpPr>
          <p:nvPr/>
        </p:nvCxnSpPr>
        <p:spPr>
          <a:xfrm>
            <a:off x="4951394" y="2194949"/>
            <a:ext cx="4089" cy="10050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Straight Arrow Connector 26">
            <a:extLst>
              <a:ext uri="{FF2B5EF4-FFF2-40B4-BE49-F238E27FC236}">
                <a16:creationId xmlns:a16="http://schemas.microsoft.com/office/drawing/2014/main" id="{94EAEE74-D89A-44EA-A7C0-147CEA1C0128}"/>
              </a:ext>
            </a:extLst>
          </p:cNvPr>
          <p:cNvCxnSpPr>
            <a:cxnSpLocks/>
          </p:cNvCxnSpPr>
          <p:nvPr/>
        </p:nvCxnSpPr>
        <p:spPr>
          <a:xfrm flipH="1">
            <a:off x="7830359" y="2206474"/>
            <a:ext cx="35851" cy="97692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737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D860571-F16E-442F-BD7E-9F28B780E2EC}"/>
              </a:ext>
            </a:extLst>
          </p:cNvPr>
          <p:cNvSpPr/>
          <p:nvPr/>
        </p:nvSpPr>
        <p:spPr>
          <a:xfrm>
            <a:off x="7326147" y="1920833"/>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p>
        </p:txBody>
      </p:sp>
      <p:sp>
        <p:nvSpPr>
          <p:cNvPr id="29" name="Rectangle 28">
            <a:extLst>
              <a:ext uri="{FF2B5EF4-FFF2-40B4-BE49-F238E27FC236}">
                <a16:creationId xmlns:a16="http://schemas.microsoft.com/office/drawing/2014/main" id="{89DCA6EF-9DA9-400B-8935-F78961AAE06C}"/>
              </a:ext>
            </a:extLst>
          </p:cNvPr>
          <p:cNvSpPr/>
          <p:nvPr/>
        </p:nvSpPr>
        <p:spPr>
          <a:xfrm>
            <a:off x="4427528" y="1920833"/>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v3</a:t>
            </a:r>
            <a:endParaRPr lang="en-US" sz="1800" dirty="0"/>
          </a:p>
        </p:txBody>
      </p:sp>
      <p:sp>
        <p:nvSpPr>
          <p:cNvPr id="2" name="Title 1">
            <a:extLst>
              <a:ext uri="{FF2B5EF4-FFF2-40B4-BE49-F238E27FC236}">
                <a16:creationId xmlns:a16="http://schemas.microsoft.com/office/drawing/2014/main" id="{92BF4C6F-3673-4A24-BCE4-9E15E6F80A62}"/>
              </a:ext>
            </a:extLst>
          </p:cNvPr>
          <p:cNvSpPr>
            <a:spLocks noGrp="1"/>
          </p:cNvSpPr>
          <p:nvPr>
            <p:ph type="title"/>
          </p:nvPr>
        </p:nvSpPr>
        <p:spPr>
          <a:xfrm>
            <a:off x="500767" y="348948"/>
            <a:ext cx="11190465" cy="973951"/>
          </a:xfrm>
        </p:spPr>
        <p:txBody>
          <a:bodyPr>
            <a:normAutofit/>
          </a:bodyPr>
          <a:lstStyle/>
          <a:p>
            <a:r>
              <a:rPr lang="en-CA" dirty="0"/>
              <a:t>Sketch of changes for </a:t>
            </a:r>
            <a:r>
              <a:rPr lang="en-CA" dirty="0" err="1"/>
              <a:t>PathCAS</a:t>
            </a:r>
            <a:endParaRPr lang="en-CA" dirty="0"/>
          </a:p>
        </p:txBody>
      </p:sp>
      <p:sp>
        <p:nvSpPr>
          <p:cNvPr id="4" name="Rectangle 3">
            <a:extLst>
              <a:ext uri="{FF2B5EF4-FFF2-40B4-BE49-F238E27FC236}">
                <a16:creationId xmlns:a16="http://schemas.microsoft.com/office/drawing/2014/main" id="{A5EAF33C-41C2-41AD-AD28-980E3E7AD0CF}"/>
              </a:ext>
            </a:extLst>
          </p:cNvPr>
          <p:cNvSpPr/>
          <p:nvPr/>
        </p:nvSpPr>
        <p:spPr>
          <a:xfrm>
            <a:off x="4427528" y="1551574"/>
            <a:ext cx="7620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15</a:t>
            </a:r>
          </a:p>
        </p:txBody>
      </p:sp>
      <p:sp>
        <p:nvSpPr>
          <p:cNvPr id="5" name="Rectangle 4">
            <a:extLst>
              <a:ext uri="{FF2B5EF4-FFF2-40B4-BE49-F238E27FC236}">
                <a16:creationId xmlns:a16="http://schemas.microsoft.com/office/drawing/2014/main" id="{B3FA2C81-9210-4665-B43F-7D067B41458E}"/>
              </a:ext>
            </a:extLst>
          </p:cNvPr>
          <p:cNvSpPr/>
          <p:nvPr/>
        </p:nvSpPr>
        <p:spPr>
          <a:xfrm>
            <a:off x="5877189" y="1564476"/>
            <a:ext cx="7620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17</a:t>
            </a:r>
          </a:p>
        </p:txBody>
      </p:sp>
      <p:cxnSp>
        <p:nvCxnSpPr>
          <p:cNvPr id="6" name="Straight Arrow Connector 5">
            <a:extLst>
              <a:ext uri="{FF2B5EF4-FFF2-40B4-BE49-F238E27FC236}">
                <a16:creationId xmlns:a16="http://schemas.microsoft.com/office/drawing/2014/main" id="{C9572732-9C19-4994-B31F-1242B0FD58E3}"/>
              </a:ext>
            </a:extLst>
          </p:cNvPr>
          <p:cNvCxnSpPr>
            <a:cxnSpLocks/>
          </p:cNvCxnSpPr>
          <p:nvPr/>
        </p:nvCxnSpPr>
        <p:spPr>
          <a:xfrm>
            <a:off x="5185413" y="1808760"/>
            <a:ext cx="685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1929423-C26F-4733-B213-D11177D0B0D1}"/>
              </a:ext>
            </a:extLst>
          </p:cNvPr>
          <p:cNvCxnSpPr>
            <a:cxnSpLocks/>
          </p:cNvCxnSpPr>
          <p:nvPr/>
        </p:nvCxnSpPr>
        <p:spPr>
          <a:xfrm flipH="1">
            <a:off x="5185413" y="1692225"/>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A8F2324B-2F6C-4B9E-85CF-234D94A34E98}"/>
              </a:ext>
            </a:extLst>
          </p:cNvPr>
          <p:cNvSpPr/>
          <p:nvPr/>
        </p:nvSpPr>
        <p:spPr>
          <a:xfrm>
            <a:off x="7324263" y="1562315"/>
            <a:ext cx="7620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20</a:t>
            </a:r>
          </a:p>
        </p:txBody>
      </p:sp>
      <p:cxnSp>
        <p:nvCxnSpPr>
          <p:cNvPr id="9" name="Straight Arrow Connector 8">
            <a:extLst>
              <a:ext uri="{FF2B5EF4-FFF2-40B4-BE49-F238E27FC236}">
                <a16:creationId xmlns:a16="http://schemas.microsoft.com/office/drawing/2014/main" id="{E7C8460C-CB0E-440F-B926-6B35959ACF8B}"/>
              </a:ext>
            </a:extLst>
          </p:cNvPr>
          <p:cNvCxnSpPr>
            <a:cxnSpLocks/>
          </p:cNvCxnSpPr>
          <p:nvPr/>
        </p:nvCxnSpPr>
        <p:spPr>
          <a:xfrm>
            <a:off x="6632487" y="1806599"/>
            <a:ext cx="6858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367FDE5-12D2-44B2-A516-4C3E06887F08}"/>
              </a:ext>
            </a:extLst>
          </p:cNvPr>
          <p:cNvCxnSpPr>
            <a:cxnSpLocks/>
          </p:cNvCxnSpPr>
          <p:nvPr/>
        </p:nvCxnSpPr>
        <p:spPr>
          <a:xfrm flipH="1">
            <a:off x="6632487" y="1690064"/>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or: Curved 11">
            <a:extLst>
              <a:ext uri="{FF2B5EF4-FFF2-40B4-BE49-F238E27FC236}">
                <a16:creationId xmlns:a16="http://schemas.microsoft.com/office/drawing/2014/main" id="{AA6F2F27-C66C-45A7-8E0B-FA1B3EF4DB76}"/>
              </a:ext>
            </a:extLst>
          </p:cNvPr>
          <p:cNvCxnSpPr>
            <a:endCxn id="4" idx="0"/>
          </p:cNvCxnSpPr>
          <p:nvPr/>
        </p:nvCxnSpPr>
        <p:spPr>
          <a:xfrm rot="10800000">
            <a:off x="4808529" y="1551575"/>
            <a:ext cx="2526889" cy="51009"/>
          </a:xfrm>
          <a:prstGeom prst="curvedConnector4">
            <a:avLst>
              <a:gd name="adj1" fmla="val 21683"/>
              <a:gd name="adj2" fmla="val 548156"/>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C086ACD-BB5A-40EB-B1D2-1DC4E6A8C47B}"/>
              </a:ext>
            </a:extLst>
          </p:cNvPr>
          <p:cNvSpPr txBox="1"/>
          <p:nvPr/>
        </p:nvSpPr>
        <p:spPr>
          <a:xfrm>
            <a:off x="4475491" y="1205213"/>
            <a:ext cx="690959" cy="369332"/>
          </a:xfrm>
          <a:prstGeom prst="rect">
            <a:avLst/>
          </a:prstGeom>
          <a:noFill/>
        </p:spPr>
        <p:txBody>
          <a:bodyPr wrap="none" rtlCol="0">
            <a:spAutoFit/>
          </a:bodyPr>
          <a:lstStyle/>
          <a:p>
            <a:pPr algn="ctr"/>
            <a:r>
              <a:rPr lang="en-US" dirty="0" err="1"/>
              <a:t>pred</a:t>
            </a:r>
            <a:endParaRPr lang="en-US" dirty="0"/>
          </a:p>
        </p:txBody>
      </p:sp>
      <p:sp>
        <p:nvSpPr>
          <p:cNvPr id="14" name="TextBox 13">
            <a:extLst>
              <a:ext uri="{FF2B5EF4-FFF2-40B4-BE49-F238E27FC236}">
                <a16:creationId xmlns:a16="http://schemas.microsoft.com/office/drawing/2014/main" id="{6486F901-4DB9-4486-8681-7D2E4135109C}"/>
              </a:ext>
            </a:extLst>
          </p:cNvPr>
          <p:cNvSpPr txBox="1"/>
          <p:nvPr/>
        </p:nvSpPr>
        <p:spPr>
          <a:xfrm>
            <a:off x="5935038" y="1221041"/>
            <a:ext cx="660758" cy="369332"/>
          </a:xfrm>
          <a:prstGeom prst="rect">
            <a:avLst/>
          </a:prstGeom>
          <a:noFill/>
        </p:spPr>
        <p:txBody>
          <a:bodyPr wrap="none" rtlCol="0">
            <a:spAutoFit/>
          </a:bodyPr>
          <a:lstStyle/>
          <a:p>
            <a:pPr algn="ctr"/>
            <a:r>
              <a:rPr lang="en-US" dirty="0" err="1"/>
              <a:t>succ</a:t>
            </a:r>
            <a:endParaRPr lang="en-US" dirty="0"/>
          </a:p>
        </p:txBody>
      </p:sp>
      <p:sp>
        <p:nvSpPr>
          <p:cNvPr id="15" name="TextBox 14">
            <a:extLst>
              <a:ext uri="{FF2B5EF4-FFF2-40B4-BE49-F238E27FC236}">
                <a16:creationId xmlns:a16="http://schemas.microsoft.com/office/drawing/2014/main" id="{064DDD33-5C32-4788-87C7-1C6783D6AC1C}"/>
              </a:ext>
            </a:extLst>
          </p:cNvPr>
          <p:cNvSpPr txBox="1"/>
          <p:nvPr/>
        </p:nvSpPr>
        <p:spPr>
          <a:xfrm>
            <a:off x="7371863" y="1225405"/>
            <a:ext cx="671979" cy="369332"/>
          </a:xfrm>
          <a:prstGeom prst="rect">
            <a:avLst/>
          </a:prstGeom>
          <a:noFill/>
        </p:spPr>
        <p:txBody>
          <a:bodyPr wrap="none" rtlCol="0">
            <a:spAutoFit/>
          </a:bodyPr>
          <a:lstStyle/>
          <a:p>
            <a:pPr algn="ctr"/>
            <a:r>
              <a:rPr lang="en-US" dirty="0"/>
              <a:t>after</a:t>
            </a:r>
          </a:p>
        </p:txBody>
      </p:sp>
      <p:sp>
        <p:nvSpPr>
          <p:cNvPr id="16" name="Flowchart: Process 15">
            <a:extLst>
              <a:ext uri="{FF2B5EF4-FFF2-40B4-BE49-F238E27FC236}">
                <a16:creationId xmlns:a16="http://schemas.microsoft.com/office/drawing/2014/main" id="{F1382C03-1DD2-438D-8F01-7BAC158BECC3}"/>
              </a:ext>
            </a:extLst>
          </p:cNvPr>
          <p:cNvSpPr/>
          <p:nvPr/>
        </p:nvSpPr>
        <p:spPr>
          <a:xfrm>
            <a:off x="7874667" y="1737183"/>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6C9CD80B-1DEF-4B67-91F9-7241092F7DD1}"/>
              </a:ext>
            </a:extLst>
          </p:cNvPr>
          <p:cNvSpPr/>
          <p:nvPr/>
        </p:nvSpPr>
        <p:spPr>
          <a:xfrm>
            <a:off x="6427516" y="1740683"/>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852564FC-2B71-443B-B1F9-9075FBEF735F}"/>
              </a:ext>
            </a:extLst>
          </p:cNvPr>
          <p:cNvSpPr/>
          <p:nvPr/>
        </p:nvSpPr>
        <p:spPr>
          <a:xfrm>
            <a:off x="4980079" y="1727538"/>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Flowchart: Process 18">
            <a:extLst>
              <a:ext uri="{FF2B5EF4-FFF2-40B4-BE49-F238E27FC236}">
                <a16:creationId xmlns:a16="http://schemas.microsoft.com/office/drawing/2014/main" id="{D2FCE656-1A7A-44EB-B1AE-92228D6C14DE}"/>
              </a:ext>
            </a:extLst>
          </p:cNvPr>
          <p:cNvSpPr/>
          <p:nvPr/>
        </p:nvSpPr>
        <p:spPr>
          <a:xfrm>
            <a:off x="6430465" y="1734415"/>
            <a:ext cx="205698" cy="199175"/>
          </a:xfrm>
          <a:prstGeom prst="flowChartProcess">
            <a:avLst/>
          </a:prstGeom>
          <a:solidFill>
            <a:srgbClr val="F8F8F8"/>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X</a:t>
            </a:r>
          </a:p>
        </p:txBody>
      </p:sp>
      <p:graphicFrame>
        <p:nvGraphicFramePr>
          <p:cNvPr id="20" name="Content Placeholder 3">
            <a:extLst>
              <a:ext uri="{FF2B5EF4-FFF2-40B4-BE49-F238E27FC236}">
                <a16:creationId xmlns:a16="http://schemas.microsoft.com/office/drawing/2014/main" id="{6AA45A77-FB10-426F-81FF-F2D21C918B3B}"/>
              </a:ext>
            </a:extLst>
          </p:cNvPr>
          <p:cNvGraphicFramePr>
            <a:graphicFrameLocks/>
          </p:cNvGraphicFramePr>
          <p:nvPr>
            <p:extLst>
              <p:ext uri="{D42A27DB-BD31-4B8C-83A1-F6EECF244321}">
                <p14:modId xmlns:p14="http://schemas.microsoft.com/office/powerpoint/2010/main" val="1534031988"/>
              </p:ext>
            </p:extLst>
          </p:nvPr>
        </p:nvGraphicFramePr>
        <p:xfrm>
          <a:off x="4185336" y="2822721"/>
          <a:ext cx="4820920" cy="2926080"/>
        </p:xfrm>
        <a:graphic>
          <a:graphicData uri="http://schemas.openxmlformats.org/drawingml/2006/table">
            <a:tbl>
              <a:tblPr firstRow="1" bandRow="1">
                <a:tableStyleId>{5C22544A-7EE6-4342-B048-85BDC9FD1C3A}</a:tableStyleId>
              </a:tblPr>
              <a:tblGrid>
                <a:gridCol w="1606973">
                  <a:extLst>
                    <a:ext uri="{9D8B030D-6E8A-4147-A177-3AD203B41FA5}">
                      <a16:colId xmlns:a16="http://schemas.microsoft.com/office/drawing/2014/main" val="2919736089"/>
                    </a:ext>
                  </a:extLst>
                </a:gridCol>
                <a:gridCol w="803487">
                  <a:extLst>
                    <a:ext uri="{9D8B030D-6E8A-4147-A177-3AD203B41FA5}">
                      <a16:colId xmlns:a16="http://schemas.microsoft.com/office/drawing/2014/main" val="3234151321"/>
                    </a:ext>
                  </a:extLst>
                </a:gridCol>
                <a:gridCol w="803487">
                  <a:extLst>
                    <a:ext uri="{9D8B030D-6E8A-4147-A177-3AD203B41FA5}">
                      <a16:colId xmlns:a16="http://schemas.microsoft.com/office/drawing/2014/main" val="402881043"/>
                    </a:ext>
                  </a:extLst>
                </a:gridCol>
                <a:gridCol w="1606973">
                  <a:extLst>
                    <a:ext uri="{9D8B030D-6E8A-4147-A177-3AD203B41FA5}">
                      <a16:colId xmlns:a16="http://schemas.microsoft.com/office/drawing/2014/main" val="2703083917"/>
                    </a:ext>
                  </a:extLst>
                </a:gridCol>
              </a:tblGrid>
              <a:tr h="346623">
                <a:tc gridSpan="4">
                  <a:txBody>
                    <a:bodyPr/>
                    <a:lstStyle/>
                    <a:p>
                      <a:r>
                        <a:rPr lang="en-US" dirty="0"/>
                        <a:t>KCAS descriptor</a:t>
                      </a:r>
                    </a:p>
                  </a:txBody>
                  <a:tcPr/>
                </a:tc>
                <a:tc hMerge="1">
                  <a:txBody>
                    <a:bodyPr/>
                    <a:lstStyle/>
                    <a:p>
                      <a:endParaRPr lang="en-US" dirty="0"/>
                    </a:p>
                  </a:txBody>
                  <a:tcPr/>
                </a:tc>
                <a:tc hMerge="1">
                  <a:txBody>
                    <a:bodyPr/>
                    <a:lstStyle/>
                    <a:p>
                      <a:endParaRPr lang="en-CA"/>
                    </a:p>
                  </a:txBody>
                  <a:tcPr/>
                </a:tc>
                <a:tc hMerge="1">
                  <a:txBody>
                    <a:bodyPr/>
                    <a:lstStyle/>
                    <a:p>
                      <a:endParaRPr lang="en-US" dirty="0"/>
                    </a:p>
                  </a:txBody>
                  <a:tcPr/>
                </a:tc>
                <a:extLst>
                  <a:ext uri="{0D108BD9-81ED-4DB2-BD59-A6C34878D82A}">
                    <a16:rowId xmlns:a16="http://schemas.microsoft.com/office/drawing/2014/main" val="290120033"/>
                  </a:ext>
                </a:extLst>
              </a:tr>
              <a:tr h="341875">
                <a:tc gridSpan="4">
                  <a:txBody>
                    <a:bodyPr/>
                    <a:lstStyle/>
                    <a:p>
                      <a:r>
                        <a:rPr lang="en-US" dirty="0"/>
                        <a:t>status = Undecided</a:t>
                      </a:r>
                    </a:p>
                  </a:txBody>
                  <a:tcPr/>
                </a:tc>
                <a:tc hMerge="1">
                  <a:txBody>
                    <a:bodyPr/>
                    <a:lstStyle/>
                    <a:p>
                      <a:endParaRPr lang="en-US" dirty="0"/>
                    </a:p>
                  </a:txBody>
                  <a:tcPr/>
                </a:tc>
                <a:tc hMerge="1">
                  <a:txBody>
                    <a:bodyPr/>
                    <a:lstStyle/>
                    <a:p>
                      <a:endParaRPr lang="en-CA"/>
                    </a:p>
                  </a:txBody>
                  <a:tcPr/>
                </a:tc>
                <a:tc hMerge="1">
                  <a:txBody>
                    <a:bodyPr/>
                    <a:lstStyle/>
                    <a:p>
                      <a:endParaRPr lang="en-US" dirty="0"/>
                    </a:p>
                  </a:txBody>
                  <a:tcPr/>
                </a:tc>
                <a:extLst>
                  <a:ext uri="{0D108BD9-81ED-4DB2-BD59-A6C34878D82A}">
                    <a16:rowId xmlns:a16="http://schemas.microsoft.com/office/drawing/2014/main" val="3342092194"/>
                  </a:ext>
                </a:extLst>
              </a:tr>
              <a:tr h="341875">
                <a:tc gridSpan="2">
                  <a:txBody>
                    <a:bodyPr/>
                    <a:lstStyle/>
                    <a:p>
                      <a:r>
                        <a:rPr lang="en-US" b="1" dirty="0"/>
                        <a:t>visited</a:t>
                      </a:r>
                    </a:p>
                  </a:txBody>
                  <a:tcPr/>
                </a:tc>
                <a:tc hMerge="1">
                  <a:txBody>
                    <a:bodyPr/>
                    <a:lstStyle/>
                    <a:p>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 = 8</a:t>
                      </a:r>
                    </a:p>
                  </a:txBody>
                  <a:tcPr/>
                </a:tc>
                <a:tc hMerge="1">
                  <a:txBody>
                    <a:bodyPr/>
                    <a:lstStyle/>
                    <a:p>
                      <a:endParaRPr lang="en-US" dirty="0"/>
                    </a:p>
                  </a:txBody>
                  <a:tcPr/>
                </a:tc>
                <a:extLst>
                  <a:ext uri="{0D108BD9-81ED-4DB2-BD59-A6C34878D82A}">
                    <a16:rowId xmlns:a16="http://schemas.microsoft.com/office/drawing/2014/main" val="1261993233"/>
                  </a:ext>
                </a:extLst>
              </a:tr>
              <a:tr h="346623">
                <a:tc>
                  <a:txBody>
                    <a:bodyPr/>
                    <a:lstStyle/>
                    <a:p>
                      <a:r>
                        <a:rPr lang="en-US" dirty="0"/>
                        <a:t>&amp;</a:t>
                      </a:r>
                      <a:r>
                        <a:rPr lang="en-US" dirty="0" err="1"/>
                        <a:t>pred.next</a:t>
                      </a:r>
                      <a:endParaRPr lang="en-US" dirty="0"/>
                    </a:p>
                  </a:txBody>
                  <a:tcPr/>
                </a:tc>
                <a:tc gridSpan="2">
                  <a:txBody>
                    <a:bodyPr/>
                    <a:lstStyle/>
                    <a:p>
                      <a:r>
                        <a:rPr lang="en-US" dirty="0" err="1"/>
                        <a:t>succ</a:t>
                      </a:r>
                      <a:endParaRPr lang="en-US" dirty="0"/>
                    </a:p>
                  </a:txBody>
                  <a:tcPr/>
                </a:tc>
                <a:tc hMerge="1">
                  <a:txBody>
                    <a:bodyPr/>
                    <a:lstStyle/>
                    <a:p>
                      <a:endParaRPr lang="en-CA"/>
                    </a:p>
                  </a:txBody>
                  <a:tcPr/>
                </a:tc>
                <a:tc>
                  <a:txBody>
                    <a:bodyPr/>
                    <a:lstStyle/>
                    <a:p>
                      <a:r>
                        <a:rPr lang="en-US" dirty="0"/>
                        <a:t>after</a:t>
                      </a:r>
                    </a:p>
                  </a:txBody>
                  <a:tcPr/>
                </a:tc>
                <a:extLst>
                  <a:ext uri="{0D108BD9-81ED-4DB2-BD59-A6C34878D82A}">
                    <a16:rowId xmlns:a16="http://schemas.microsoft.com/office/drawing/2014/main" val="507798102"/>
                  </a:ext>
                </a:extLst>
              </a:tr>
              <a:tr h="346623">
                <a:tc>
                  <a:txBody>
                    <a:bodyPr/>
                    <a:lstStyle/>
                    <a:p>
                      <a:r>
                        <a:rPr lang="en-US" dirty="0"/>
                        <a:t>&amp;</a:t>
                      </a:r>
                      <a:r>
                        <a:rPr lang="en-US" dirty="0" err="1"/>
                        <a:t>after.prev</a:t>
                      </a:r>
                      <a:endParaRPr lang="en-US" dirty="0"/>
                    </a:p>
                  </a:txBody>
                  <a:tcPr/>
                </a:tc>
                <a:tc gridSpan="2">
                  <a:txBody>
                    <a:bodyPr/>
                    <a:lstStyle/>
                    <a:p>
                      <a:r>
                        <a:rPr lang="en-US" dirty="0" err="1"/>
                        <a:t>succ</a:t>
                      </a:r>
                      <a:endParaRPr lang="en-US" dirty="0"/>
                    </a:p>
                  </a:txBody>
                  <a:tcPr/>
                </a:tc>
                <a:tc hMerge="1">
                  <a:txBody>
                    <a:bodyPr/>
                    <a:lstStyle/>
                    <a:p>
                      <a:endParaRPr lang="en-CA"/>
                    </a:p>
                  </a:txBody>
                  <a:tcPr/>
                </a:tc>
                <a:tc>
                  <a:txBody>
                    <a:bodyPr/>
                    <a:lstStyle/>
                    <a:p>
                      <a:r>
                        <a:rPr lang="en-US" dirty="0" err="1"/>
                        <a:t>pred</a:t>
                      </a:r>
                      <a:endParaRPr lang="en-US" dirty="0"/>
                    </a:p>
                  </a:txBody>
                  <a:tcPr/>
                </a:tc>
                <a:extLst>
                  <a:ext uri="{0D108BD9-81ED-4DB2-BD59-A6C34878D82A}">
                    <a16:rowId xmlns:a16="http://schemas.microsoft.com/office/drawing/2014/main" val="3328251355"/>
                  </a:ext>
                </a:extLst>
              </a:tr>
              <a:tr h="341875">
                <a:tc>
                  <a:txBody>
                    <a:bodyPr/>
                    <a:lstStyle/>
                    <a:p>
                      <a:r>
                        <a:rPr lang="en-US" dirty="0"/>
                        <a:t>&amp;</a:t>
                      </a:r>
                      <a:r>
                        <a:rPr lang="en-US" dirty="0" err="1"/>
                        <a:t>pred.mark</a:t>
                      </a:r>
                      <a:endParaRPr lang="en-US" dirty="0"/>
                    </a:p>
                  </a:txBody>
                  <a:tcPr/>
                </a:tc>
                <a:tc gridSpan="2">
                  <a:txBody>
                    <a:bodyPr/>
                    <a:lstStyle/>
                    <a:p>
                      <a:r>
                        <a:rPr lang="en-US" dirty="0"/>
                        <a:t>false</a:t>
                      </a:r>
                    </a:p>
                  </a:txBody>
                  <a:tcPr/>
                </a:tc>
                <a:tc hMerge="1">
                  <a:txBody>
                    <a:bodyPr/>
                    <a:lstStyle/>
                    <a:p>
                      <a:endParaRPr lang="en-CA"/>
                    </a:p>
                  </a:txBody>
                  <a:tcPr/>
                </a:tc>
                <a:tc>
                  <a:txBody>
                    <a:bodyPr/>
                    <a:lstStyle/>
                    <a:p>
                      <a:r>
                        <a:rPr lang="en-US" dirty="0"/>
                        <a:t>false</a:t>
                      </a:r>
                    </a:p>
                  </a:txBody>
                  <a:tcPr/>
                </a:tc>
                <a:extLst>
                  <a:ext uri="{0D108BD9-81ED-4DB2-BD59-A6C34878D82A}">
                    <a16:rowId xmlns:a16="http://schemas.microsoft.com/office/drawing/2014/main" val="3936253073"/>
                  </a:ext>
                </a:extLst>
              </a:tr>
              <a:tr h="341875">
                <a:tc>
                  <a:txBody>
                    <a:bodyPr/>
                    <a:lstStyle/>
                    <a:p>
                      <a:r>
                        <a:rPr lang="en-US" dirty="0"/>
                        <a:t>&amp;</a:t>
                      </a:r>
                      <a:r>
                        <a:rPr lang="en-US" dirty="0" err="1"/>
                        <a:t>succ.mark</a:t>
                      </a:r>
                      <a:endParaRPr lang="en-US" dirty="0"/>
                    </a:p>
                  </a:txBody>
                  <a:tcPr/>
                </a:tc>
                <a:tc gridSpan="2">
                  <a:txBody>
                    <a:bodyPr/>
                    <a:lstStyle/>
                    <a:p>
                      <a:r>
                        <a:rPr lang="en-US" dirty="0"/>
                        <a:t>false</a:t>
                      </a:r>
                    </a:p>
                  </a:txBody>
                  <a:tcPr/>
                </a:tc>
                <a:tc hMerge="1">
                  <a:txBody>
                    <a:bodyPr/>
                    <a:lstStyle/>
                    <a:p>
                      <a:endParaRPr lang="en-CA"/>
                    </a:p>
                  </a:txBody>
                  <a:tcPr/>
                </a:tc>
                <a:tc>
                  <a:txBody>
                    <a:bodyPr/>
                    <a:lstStyle/>
                    <a:p>
                      <a:r>
                        <a:rPr lang="en-US" dirty="0"/>
                        <a:t>true</a:t>
                      </a:r>
                    </a:p>
                  </a:txBody>
                  <a:tcPr/>
                </a:tc>
                <a:extLst>
                  <a:ext uri="{0D108BD9-81ED-4DB2-BD59-A6C34878D82A}">
                    <a16:rowId xmlns:a16="http://schemas.microsoft.com/office/drawing/2014/main" val="2295118713"/>
                  </a:ext>
                </a:extLst>
              </a:tr>
              <a:tr h="341875">
                <a:tc>
                  <a:txBody>
                    <a:bodyPr/>
                    <a:lstStyle/>
                    <a:p>
                      <a:r>
                        <a:rPr lang="en-US" dirty="0"/>
                        <a:t>&amp;</a:t>
                      </a:r>
                      <a:r>
                        <a:rPr lang="en-US" dirty="0" err="1"/>
                        <a:t>after.mark</a:t>
                      </a:r>
                      <a:endParaRPr lang="en-US" dirty="0"/>
                    </a:p>
                  </a:txBody>
                  <a:tcPr/>
                </a:tc>
                <a:tc gridSpan="2">
                  <a:txBody>
                    <a:bodyPr/>
                    <a:lstStyle/>
                    <a:p>
                      <a:r>
                        <a:rPr lang="en-US" dirty="0"/>
                        <a:t>false</a:t>
                      </a:r>
                    </a:p>
                  </a:txBody>
                  <a:tcPr/>
                </a:tc>
                <a:tc hMerge="1">
                  <a:txBody>
                    <a:bodyPr/>
                    <a:lstStyle/>
                    <a:p>
                      <a:endParaRPr lang="en-CA"/>
                    </a:p>
                  </a:txBody>
                  <a:tcPr/>
                </a:tc>
                <a:tc>
                  <a:txBody>
                    <a:bodyPr/>
                    <a:lstStyle/>
                    <a:p>
                      <a:r>
                        <a:rPr lang="en-US" dirty="0"/>
                        <a:t>false</a:t>
                      </a:r>
                    </a:p>
                  </a:txBody>
                  <a:tcPr/>
                </a:tc>
                <a:extLst>
                  <a:ext uri="{0D108BD9-81ED-4DB2-BD59-A6C34878D82A}">
                    <a16:rowId xmlns:a16="http://schemas.microsoft.com/office/drawing/2014/main" val="2431701687"/>
                  </a:ext>
                </a:extLst>
              </a:tr>
            </a:tbl>
          </a:graphicData>
        </a:graphic>
      </p:graphicFrame>
      <p:sp>
        <p:nvSpPr>
          <p:cNvPr id="21" name="Flowchart: Process 20">
            <a:extLst>
              <a:ext uri="{FF2B5EF4-FFF2-40B4-BE49-F238E27FC236}">
                <a16:creationId xmlns:a16="http://schemas.microsoft.com/office/drawing/2014/main" id="{4BBDD9C1-2133-4A57-A1E8-EF7386BD48E8}"/>
              </a:ext>
            </a:extLst>
          </p:cNvPr>
          <p:cNvSpPr/>
          <p:nvPr/>
        </p:nvSpPr>
        <p:spPr>
          <a:xfrm>
            <a:off x="1608257" y="1917753"/>
            <a:ext cx="1382363" cy="410092"/>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Delete(17)</a:t>
            </a:r>
          </a:p>
        </p:txBody>
      </p:sp>
      <p:cxnSp>
        <p:nvCxnSpPr>
          <p:cNvPr id="22" name="Straight Arrow Connector 21">
            <a:extLst>
              <a:ext uri="{FF2B5EF4-FFF2-40B4-BE49-F238E27FC236}">
                <a16:creationId xmlns:a16="http://schemas.microsoft.com/office/drawing/2014/main" id="{C8D26E64-BE55-4BAD-A4D5-E9ECF4E402F2}"/>
              </a:ext>
            </a:extLst>
          </p:cNvPr>
          <p:cNvCxnSpPr>
            <a:stCxn id="18" idx="3"/>
          </p:cNvCxnSpPr>
          <p:nvPr/>
        </p:nvCxnSpPr>
        <p:spPr>
          <a:xfrm>
            <a:off x="5185777" y="1827126"/>
            <a:ext cx="440455" cy="98630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3" name="Straight Arrow Connector 22">
            <a:extLst>
              <a:ext uri="{FF2B5EF4-FFF2-40B4-BE49-F238E27FC236}">
                <a16:creationId xmlns:a16="http://schemas.microsoft.com/office/drawing/2014/main" id="{FDBCA347-4A30-49F9-B399-46CC19BA5695}"/>
              </a:ext>
            </a:extLst>
          </p:cNvPr>
          <p:cNvCxnSpPr>
            <a:cxnSpLocks/>
          </p:cNvCxnSpPr>
          <p:nvPr/>
        </p:nvCxnSpPr>
        <p:spPr>
          <a:xfrm flipH="1">
            <a:off x="6943263" y="1668501"/>
            <a:ext cx="375024" cy="114112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5" name="Rectangle 24">
            <a:extLst>
              <a:ext uri="{FF2B5EF4-FFF2-40B4-BE49-F238E27FC236}">
                <a16:creationId xmlns:a16="http://schemas.microsoft.com/office/drawing/2014/main" id="{6AB32120-F690-42D4-A63B-FD30E2BE5586}"/>
              </a:ext>
            </a:extLst>
          </p:cNvPr>
          <p:cNvSpPr/>
          <p:nvPr/>
        </p:nvSpPr>
        <p:spPr>
          <a:xfrm>
            <a:off x="5149694" y="3209606"/>
            <a:ext cx="1443038" cy="330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Succeeded</a:t>
            </a:r>
          </a:p>
        </p:txBody>
      </p:sp>
      <p:sp>
        <p:nvSpPr>
          <p:cNvPr id="30" name="Rectangle 29">
            <a:extLst>
              <a:ext uri="{FF2B5EF4-FFF2-40B4-BE49-F238E27FC236}">
                <a16:creationId xmlns:a16="http://schemas.microsoft.com/office/drawing/2014/main" id="{0983C4D1-908E-4196-858C-0836340EDB0E}"/>
              </a:ext>
            </a:extLst>
          </p:cNvPr>
          <p:cNvSpPr/>
          <p:nvPr/>
        </p:nvSpPr>
        <p:spPr>
          <a:xfrm>
            <a:off x="5877189" y="1920833"/>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v5</a:t>
            </a:r>
            <a:endParaRPr lang="en-US" sz="1800" dirty="0"/>
          </a:p>
        </p:txBody>
      </p:sp>
      <p:graphicFrame>
        <p:nvGraphicFramePr>
          <p:cNvPr id="32" name="Content Placeholder 3">
            <a:extLst>
              <a:ext uri="{FF2B5EF4-FFF2-40B4-BE49-F238E27FC236}">
                <a16:creationId xmlns:a16="http://schemas.microsoft.com/office/drawing/2014/main" id="{0BDDC46B-F7EF-4546-8913-8F4A08C5BF3A}"/>
              </a:ext>
            </a:extLst>
          </p:cNvPr>
          <p:cNvGraphicFramePr>
            <a:graphicFrameLocks/>
          </p:cNvGraphicFramePr>
          <p:nvPr>
            <p:extLst>
              <p:ext uri="{D42A27DB-BD31-4B8C-83A1-F6EECF244321}">
                <p14:modId xmlns:p14="http://schemas.microsoft.com/office/powerpoint/2010/main" val="2231995689"/>
              </p:ext>
            </p:extLst>
          </p:nvPr>
        </p:nvGraphicFramePr>
        <p:xfrm>
          <a:off x="754244" y="3197964"/>
          <a:ext cx="2373177" cy="2570480"/>
        </p:xfrm>
        <a:graphic>
          <a:graphicData uri="http://schemas.openxmlformats.org/drawingml/2006/table">
            <a:tbl>
              <a:tblPr firstRow="1" bandRow="1">
                <a:tableStyleId>{5C22544A-7EE6-4342-B048-85BDC9FD1C3A}</a:tableStyleId>
              </a:tblPr>
              <a:tblGrid>
                <a:gridCol w="1245062">
                  <a:extLst>
                    <a:ext uri="{9D8B030D-6E8A-4147-A177-3AD203B41FA5}">
                      <a16:colId xmlns:a16="http://schemas.microsoft.com/office/drawing/2014/main" val="2919736089"/>
                    </a:ext>
                  </a:extLst>
                </a:gridCol>
                <a:gridCol w="1128115">
                  <a:extLst>
                    <a:ext uri="{9D8B030D-6E8A-4147-A177-3AD203B41FA5}">
                      <a16:colId xmlns:a16="http://schemas.microsoft.com/office/drawing/2014/main" val="3234151321"/>
                    </a:ext>
                  </a:extLst>
                </a:gridCol>
              </a:tblGrid>
              <a:tr h="370840">
                <a:tc gridSpan="2">
                  <a:txBody>
                    <a:bodyPr/>
                    <a:lstStyle/>
                    <a:p>
                      <a:r>
                        <a:rPr lang="en-US" dirty="0"/>
                        <a:t>Visited nodes</a:t>
                      </a:r>
                    </a:p>
                  </a:txBody>
                  <a:tcPr/>
                </a:tc>
                <a:tc hMerge="1">
                  <a:txBody>
                    <a:bodyPr/>
                    <a:lstStyle/>
                    <a:p>
                      <a:endParaRPr lang="en-US" dirty="0"/>
                    </a:p>
                  </a:txBody>
                  <a:tcPr/>
                </a:tc>
                <a:extLst>
                  <a:ext uri="{0D108BD9-81ED-4DB2-BD59-A6C34878D82A}">
                    <a16:rowId xmlns:a16="http://schemas.microsoft.com/office/drawing/2014/main" val="290120033"/>
                  </a:ext>
                </a:extLst>
              </a:tr>
              <a:tr h="185420">
                <a:tc gridSpan="2">
                  <a:txBody>
                    <a:bodyPr/>
                    <a:lstStyle/>
                    <a:p>
                      <a:r>
                        <a:rPr lang="en-US" dirty="0"/>
                        <a:t>n = 12</a:t>
                      </a:r>
                    </a:p>
                  </a:txBody>
                  <a:tcPr/>
                </a:tc>
                <a:tc hMerge="1">
                  <a:txBody>
                    <a:bodyPr/>
                    <a:lstStyle/>
                    <a:p>
                      <a:endParaRPr lang="en-US" dirty="0"/>
                    </a:p>
                  </a:txBody>
                  <a:tcPr/>
                </a:tc>
                <a:extLst>
                  <a:ext uri="{0D108BD9-81ED-4DB2-BD59-A6C34878D82A}">
                    <a16:rowId xmlns:a16="http://schemas.microsoft.com/office/drawing/2014/main" val="3342092194"/>
                  </a:ext>
                </a:extLst>
              </a:tr>
              <a:tr h="185420">
                <a:tc>
                  <a:txBody>
                    <a:bodyPr/>
                    <a:lstStyle/>
                    <a:p>
                      <a:r>
                        <a:rPr lang="en-US" dirty="0"/>
                        <a:t>&amp;head</a:t>
                      </a:r>
                    </a:p>
                  </a:txBody>
                  <a:tcPr/>
                </a:tc>
                <a:tc>
                  <a:txBody>
                    <a:bodyPr/>
                    <a:lstStyle/>
                    <a:p>
                      <a:r>
                        <a:rPr lang="en-US" dirty="0"/>
                        <a:t>v17</a:t>
                      </a:r>
                    </a:p>
                  </a:txBody>
                  <a:tcPr/>
                </a:tc>
                <a:extLst>
                  <a:ext uri="{0D108BD9-81ED-4DB2-BD59-A6C34878D82A}">
                    <a16:rowId xmlns:a16="http://schemas.microsoft.com/office/drawing/2014/main" val="1261993233"/>
                  </a:ext>
                </a:extLst>
              </a:tr>
              <a:tr h="370840">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507798102"/>
                  </a:ext>
                </a:extLst>
              </a:tr>
              <a:tr h="123613">
                <a:tc>
                  <a:txBody>
                    <a:bodyPr/>
                    <a:lstStyle/>
                    <a:p>
                      <a:r>
                        <a:rPr lang="en-US" dirty="0"/>
                        <a:t>&amp;pred</a:t>
                      </a:r>
                    </a:p>
                  </a:txBody>
                  <a:tcPr/>
                </a:tc>
                <a:tc>
                  <a:txBody>
                    <a:bodyPr/>
                    <a:lstStyle/>
                    <a:p>
                      <a:r>
                        <a:rPr lang="en-US" dirty="0"/>
                        <a:t>v3</a:t>
                      </a:r>
                    </a:p>
                  </a:txBody>
                  <a:tcPr/>
                </a:tc>
                <a:extLst>
                  <a:ext uri="{0D108BD9-81ED-4DB2-BD59-A6C34878D82A}">
                    <a16:rowId xmlns:a16="http://schemas.microsoft.com/office/drawing/2014/main" val="3936253073"/>
                  </a:ext>
                </a:extLst>
              </a:tr>
              <a:tr h="242147">
                <a:tc>
                  <a:txBody>
                    <a:bodyPr/>
                    <a:lstStyle/>
                    <a:p>
                      <a:r>
                        <a:rPr lang="en-US" dirty="0"/>
                        <a:t>&amp;</a:t>
                      </a:r>
                      <a:r>
                        <a:rPr lang="en-US" dirty="0" err="1"/>
                        <a:t>succ</a:t>
                      </a:r>
                      <a:endParaRPr lang="en-US" dirty="0"/>
                    </a:p>
                  </a:txBody>
                  <a:tcPr/>
                </a:tc>
                <a:tc>
                  <a:txBody>
                    <a:bodyPr/>
                    <a:lstStyle/>
                    <a:p>
                      <a:r>
                        <a:rPr lang="en-US" dirty="0"/>
                        <a:t>v5</a:t>
                      </a:r>
                    </a:p>
                  </a:txBody>
                  <a:tcPr/>
                </a:tc>
                <a:extLst>
                  <a:ext uri="{0D108BD9-81ED-4DB2-BD59-A6C34878D82A}">
                    <a16:rowId xmlns:a16="http://schemas.microsoft.com/office/drawing/2014/main" val="2295118713"/>
                  </a:ext>
                </a:extLst>
              </a:tr>
              <a:tr h="123613">
                <a:tc>
                  <a:txBody>
                    <a:bodyPr/>
                    <a:lstStyle/>
                    <a:p>
                      <a:r>
                        <a:rPr lang="en-US" dirty="0"/>
                        <a:t>&amp;after</a:t>
                      </a:r>
                    </a:p>
                  </a:txBody>
                  <a:tcPr/>
                </a:tc>
                <a:tc>
                  <a:txBody>
                    <a:bodyPr/>
                    <a:lstStyle/>
                    <a:p>
                      <a:r>
                        <a:rPr lang="en-US" dirty="0"/>
                        <a:t>v2</a:t>
                      </a:r>
                    </a:p>
                  </a:txBody>
                  <a:tcPr/>
                </a:tc>
                <a:extLst>
                  <a:ext uri="{0D108BD9-81ED-4DB2-BD59-A6C34878D82A}">
                    <a16:rowId xmlns:a16="http://schemas.microsoft.com/office/drawing/2014/main" val="2431701687"/>
                  </a:ext>
                </a:extLst>
              </a:tr>
            </a:tbl>
          </a:graphicData>
        </a:graphic>
      </p:graphicFrame>
      <p:cxnSp>
        <p:nvCxnSpPr>
          <p:cNvPr id="33" name="Straight Arrow Connector 32">
            <a:extLst>
              <a:ext uri="{FF2B5EF4-FFF2-40B4-BE49-F238E27FC236}">
                <a16:creationId xmlns:a16="http://schemas.microsoft.com/office/drawing/2014/main" id="{F808F1E6-A219-4457-A0E6-8B18B1637CEC}"/>
              </a:ext>
            </a:extLst>
          </p:cNvPr>
          <p:cNvCxnSpPr>
            <a:cxnSpLocks/>
          </p:cNvCxnSpPr>
          <p:nvPr/>
        </p:nvCxnSpPr>
        <p:spPr>
          <a:xfrm flipH="1">
            <a:off x="3127421" y="3777521"/>
            <a:ext cx="1057915" cy="172387"/>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36" name="Rectangle 35">
            <a:extLst>
              <a:ext uri="{FF2B5EF4-FFF2-40B4-BE49-F238E27FC236}">
                <a16:creationId xmlns:a16="http://schemas.microsoft.com/office/drawing/2014/main" id="{BFFAFB67-4652-4BDF-B790-1325BEF033EC}"/>
              </a:ext>
            </a:extLst>
          </p:cNvPr>
          <p:cNvSpPr/>
          <p:nvPr/>
        </p:nvSpPr>
        <p:spPr>
          <a:xfrm>
            <a:off x="1948960" y="2875286"/>
            <a:ext cx="1718087" cy="8244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b="1" dirty="0"/>
              <a:t>Re-read versions of visited nodes</a:t>
            </a:r>
          </a:p>
        </p:txBody>
      </p:sp>
      <p:graphicFrame>
        <p:nvGraphicFramePr>
          <p:cNvPr id="39" name="Table 38">
            <a:extLst>
              <a:ext uri="{FF2B5EF4-FFF2-40B4-BE49-F238E27FC236}">
                <a16:creationId xmlns:a16="http://schemas.microsoft.com/office/drawing/2014/main" id="{198F5E95-BA8E-4EFE-9718-488D3679F5D2}"/>
              </a:ext>
            </a:extLst>
          </p:cNvPr>
          <p:cNvGraphicFramePr>
            <a:graphicFrameLocks noGrp="1"/>
          </p:cNvGraphicFramePr>
          <p:nvPr>
            <p:extLst>
              <p:ext uri="{D42A27DB-BD31-4B8C-83A1-F6EECF244321}">
                <p14:modId xmlns:p14="http://schemas.microsoft.com/office/powerpoint/2010/main" val="2801774539"/>
              </p:ext>
            </p:extLst>
          </p:nvPr>
        </p:nvGraphicFramePr>
        <p:xfrm>
          <a:off x="4192171" y="5760949"/>
          <a:ext cx="4820920" cy="1025625"/>
        </p:xfrm>
        <a:graphic>
          <a:graphicData uri="http://schemas.openxmlformats.org/drawingml/2006/table">
            <a:tbl>
              <a:tblPr bandRow="1">
                <a:tableStyleId>{5C22544A-7EE6-4342-B048-85BDC9FD1C3A}</a:tableStyleId>
              </a:tblPr>
              <a:tblGrid>
                <a:gridCol w="1606973">
                  <a:extLst>
                    <a:ext uri="{9D8B030D-6E8A-4147-A177-3AD203B41FA5}">
                      <a16:colId xmlns:a16="http://schemas.microsoft.com/office/drawing/2014/main" val="570419033"/>
                    </a:ext>
                  </a:extLst>
                </a:gridCol>
                <a:gridCol w="1606974">
                  <a:extLst>
                    <a:ext uri="{9D8B030D-6E8A-4147-A177-3AD203B41FA5}">
                      <a16:colId xmlns:a16="http://schemas.microsoft.com/office/drawing/2014/main" val="4136128843"/>
                    </a:ext>
                  </a:extLst>
                </a:gridCol>
                <a:gridCol w="1606973">
                  <a:extLst>
                    <a:ext uri="{9D8B030D-6E8A-4147-A177-3AD203B41FA5}">
                      <a16:colId xmlns:a16="http://schemas.microsoft.com/office/drawing/2014/main" val="2337142995"/>
                    </a:ext>
                  </a:extLst>
                </a:gridCol>
              </a:tblGrid>
              <a:tr h="341875">
                <a:tc>
                  <a:txBody>
                    <a:bodyPr/>
                    <a:lstStyle/>
                    <a:p>
                      <a:r>
                        <a:rPr lang="en-US" sz="1600" b="1" dirty="0"/>
                        <a:t>&amp;</a:t>
                      </a:r>
                      <a:r>
                        <a:rPr lang="en-US" sz="1600" b="1" dirty="0" err="1"/>
                        <a:t>pred.ver</a:t>
                      </a:r>
                      <a:endParaRPr lang="en-US" sz="1600" b="1" dirty="0"/>
                    </a:p>
                  </a:txBody>
                  <a:tcPr/>
                </a:tc>
                <a:tc>
                  <a:txBody>
                    <a:bodyPr/>
                    <a:lstStyle/>
                    <a:p>
                      <a:r>
                        <a:rPr lang="en-US" sz="1600" b="1" dirty="0"/>
                        <a:t>v3</a:t>
                      </a:r>
                    </a:p>
                  </a:txBody>
                  <a:tcPr/>
                </a:tc>
                <a:tc>
                  <a:txBody>
                    <a:bodyPr/>
                    <a:lstStyle/>
                    <a:p>
                      <a:r>
                        <a:rPr lang="en-US" sz="1600" b="1" dirty="0"/>
                        <a:t>v4</a:t>
                      </a:r>
                    </a:p>
                  </a:txBody>
                  <a:tcPr/>
                </a:tc>
                <a:extLst>
                  <a:ext uri="{0D108BD9-81ED-4DB2-BD59-A6C34878D82A}">
                    <a16:rowId xmlns:a16="http://schemas.microsoft.com/office/drawing/2014/main" val="2785872114"/>
                  </a:ext>
                </a:extLst>
              </a:tr>
              <a:tr h="341875">
                <a:tc>
                  <a:txBody>
                    <a:bodyPr/>
                    <a:lstStyle/>
                    <a:p>
                      <a:r>
                        <a:rPr lang="en-US" sz="1600" b="1" dirty="0"/>
                        <a:t>&amp;</a:t>
                      </a:r>
                      <a:r>
                        <a:rPr lang="en-US" sz="1600" b="1" dirty="0" err="1"/>
                        <a:t>succ.ver</a:t>
                      </a:r>
                      <a:endParaRPr lang="en-US" sz="1600" b="1" dirty="0"/>
                    </a:p>
                  </a:txBody>
                  <a:tcPr/>
                </a:tc>
                <a:tc>
                  <a:txBody>
                    <a:bodyPr/>
                    <a:lstStyle/>
                    <a:p>
                      <a:r>
                        <a:rPr lang="en-US" sz="1600" b="1" dirty="0"/>
                        <a:t>v5</a:t>
                      </a:r>
                    </a:p>
                  </a:txBody>
                  <a:tcPr/>
                </a:tc>
                <a:tc>
                  <a:txBody>
                    <a:bodyPr/>
                    <a:lstStyle/>
                    <a:p>
                      <a:r>
                        <a:rPr lang="en-US" sz="1600" b="1" dirty="0"/>
                        <a:t>v6</a:t>
                      </a:r>
                    </a:p>
                  </a:txBody>
                  <a:tcPr/>
                </a:tc>
                <a:extLst>
                  <a:ext uri="{0D108BD9-81ED-4DB2-BD59-A6C34878D82A}">
                    <a16:rowId xmlns:a16="http://schemas.microsoft.com/office/drawing/2014/main" val="658084393"/>
                  </a:ext>
                </a:extLst>
              </a:tr>
              <a:tr h="341875">
                <a:tc>
                  <a:txBody>
                    <a:bodyPr/>
                    <a:lstStyle/>
                    <a:p>
                      <a:r>
                        <a:rPr lang="en-US" sz="1600" b="1" dirty="0"/>
                        <a:t>&amp;</a:t>
                      </a:r>
                      <a:r>
                        <a:rPr lang="en-US" sz="1600" b="1" dirty="0" err="1"/>
                        <a:t>after.ver</a:t>
                      </a:r>
                      <a:endParaRPr lang="en-US" sz="1600" b="1" dirty="0"/>
                    </a:p>
                  </a:txBody>
                  <a:tcPr/>
                </a:tc>
                <a:tc>
                  <a:txBody>
                    <a:bodyPr/>
                    <a:lstStyle/>
                    <a:p>
                      <a:r>
                        <a:rPr lang="en-US" sz="1600" b="1" dirty="0"/>
                        <a:t>v2</a:t>
                      </a:r>
                    </a:p>
                  </a:txBody>
                  <a:tcPr/>
                </a:tc>
                <a:tc>
                  <a:txBody>
                    <a:bodyPr/>
                    <a:lstStyle/>
                    <a:p>
                      <a:r>
                        <a:rPr lang="en-US" sz="1600" b="1" dirty="0"/>
                        <a:t>v3</a:t>
                      </a:r>
                    </a:p>
                  </a:txBody>
                  <a:tcPr/>
                </a:tc>
                <a:extLst>
                  <a:ext uri="{0D108BD9-81ED-4DB2-BD59-A6C34878D82A}">
                    <a16:rowId xmlns:a16="http://schemas.microsoft.com/office/drawing/2014/main" val="437125870"/>
                  </a:ext>
                </a:extLst>
              </a:tr>
            </a:tbl>
          </a:graphicData>
        </a:graphic>
      </p:graphicFrame>
      <p:sp>
        <p:nvSpPr>
          <p:cNvPr id="34" name="Rectangle 33">
            <a:extLst>
              <a:ext uri="{FF2B5EF4-FFF2-40B4-BE49-F238E27FC236}">
                <a16:creationId xmlns:a16="http://schemas.microsoft.com/office/drawing/2014/main" id="{240DC42D-EB2B-485C-87D4-C2E4AFC01168}"/>
              </a:ext>
            </a:extLst>
          </p:cNvPr>
          <p:cNvSpPr/>
          <p:nvPr/>
        </p:nvSpPr>
        <p:spPr>
          <a:xfrm>
            <a:off x="4427528" y="1920833"/>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800" dirty="0"/>
          </a:p>
        </p:txBody>
      </p:sp>
      <p:cxnSp>
        <p:nvCxnSpPr>
          <p:cNvPr id="35" name="Straight Arrow Connector 34">
            <a:extLst>
              <a:ext uri="{FF2B5EF4-FFF2-40B4-BE49-F238E27FC236}">
                <a16:creationId xmlns:a16="http://schemas.microsoft.com/office/drawing/2014/main" id="{7CE9CABC-5F72-40F5-BBF4-19AD19F32759}"/>
              </a:ext>
            </a:extLst>
          </p:cNvPr>
          <p:cNvCxnSpPr>
            <a:cxnSpLocks/>
          </p:cNvCxnSpPr>
          <p:nvPr/>
        </p:nvCxnSpPr>
        <p:spPr>
          <a:xfrm>
            <a:off x="4806483" y="2126244"/>
            <a:ext cx="2045" cy="69269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 name="Straight Arrow Connector 25">
            <a:extLst>
              <a:ext uri="{FF2B5EF4-FFF2-40B4-BE49-F238E27FC236}">
                <a16:creationId xmlns:a16="http://schemas.microsoft.com/office/drawing/2014/main" id="{4E3D0961-B172-4ACE-ABF6-90F36C66E0A4}"/>
              </a:ext>
            </a:extLst>
          </p:cNvPr>
          <p:cNvCxnSpPr>
            <a:cxnSpLocks/>
          </p:cNvCxnSpPr>
          <p:nvPr/>
        </p:nvCxnSpPr>
        <p:spPr>
          <a:xfrm>
            <a:off x="5072500" y="1814224"/>
            <a:ext cx="4089" cy="10050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0" name="Rectangle 39">
            <a:extLst>
              <a:ext uri="{FF2B5EF4-FFF2-40B4-BE49-F238E27FC236}">
                <a16:creationId xmlns:a16="http://schemas.microsoft.com/office/drawing/2014/main" id="{C4033714-50C1-4CE5-8251-225CC346874A}"/>
              </a:ext>
            </a:extLst>
          </p:cNvPr>
          <p:cNvSpPr/>
          <p:nvPr/>
        </p:nvSpPr>
        <p:spPr>
          <a:xfrm>
            <a:off x="5880176" y="1923447"/>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800" dirty="0"/>
          </a:p>
        </p:txBody>
      </p:sp>
      <p:cxnSp>
        <p:nvCxnSpPr>
          <p:cNvPr id="41" name="Straight Arrow Connector 40">
            <a:extLst>
              <a:ext uri="{FF2B5EF4-FFF2-40B4-BE49-F238E27FC236}">
                <a16:creationId xmlns:a16="http://schemas.microsoft.com/office/drawing/2014/main" id="{59CCE55A-D404-47A4-83B7-0EFFDF6E0DCC}"/>
              </a:ext>
            </a:extLst>
          </p:cNvPr>
          <p:cNvCxnSpPr>
            <a:cxnSpLocks/>
          </p:cNvCxnSpPr>
          <p:nvPr/>
        </p:nvCxnSpPr>
        <p:spPr>
          <a:xfrm>
            <a:off x="6259131" y="2128858"/>
            <a:ext cx="2045" cy="69269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a:extLst>
              <a:ext uri="{FF2B5EF4-FFF2-40B4-BE49-F238E27FC236}">
                <a16:creationId xmlns:a16="http://schemas.microsoft.com/office/drawing/2014/main" id="{2420FBFE-29B3-4449-9E2E-A5DFD0BB5254}"/>
              </a:ext>
            </a:extLst>
          </p:cNvPr>
          <p:cNvCxnSpPr>
            <a:cxnSpLocks/>
          </p:cNvCxnSpPr>
          <p:nvPr/>
        </p:nvCxnSpPr>
        <p:spPr>
          <a:xfrm flipH="1">
            <a:off x="6497689" y="1825749"/>
            <a:ext cx="32676" cy="99680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2" name="Rectangle 41">
            <a:extLst>
              <a:ext uri="{FF2B5EF4-FFF2-40B4-BE49-F238E27FC236}">
                <a16:creationId xmlns:a16="http://schemas.microsoft.com/office/drawing/2014/main" id="{26C73B12-F5ED-4250-8ADA-09EB4B1FF8D9}"/>
              </a:ext>
            </a:extLst>
          </p:cNvPr>
          <p:cNvSpPr/>
          <p:nvPr/>
        </p:nvSpPr>
        <p:spPr>
          <a:xfrm>
            <a:off x="7323461" y="1933029"/>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800" dirty="0"/>
          </a:p>
        </p:txBody>
      </p:sp>
      <p:cxnSp>
        <p:nvCxnSpPr>
          <p:cNvPr id="43" name="Straight Arrow Connector 42">
            <a:extLst>
              <a:ext uri="{FF2B5EF4-FFF2-40B4-BE49-F238E27FC236}">
                <a16:creationId xmlns:a16="http://schemas.microsoft.com/office/drawing/2014/main" id="{D2A9D765-DB6E-47FF-9941-F03076EE7608}"/>
              </a:ext>
            </a:extLst>
          </p:cNvPr>
          <p:cNvCxnSpPr>
            <a:cxnSpLocks/>
          </p:cNvCxnSpPr>
          <p:nvPr/>
        </p:nvCxnSpPr>
        <p:spPr>
          <a:xfrm>
            <a:off x="7702416" y="2138440"/>
            <a:ext cx="2045" cy="69269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Straight Arrow Connector 26">
            <a:extLst>
              <a:ext uri="{FF2B5EF4-FFF2-40B4-BE49-F238E27FC236}">
                <a16:creationId xmlns:a16="http://schemas.microsoft.com/office/drawing/2014/main" id="{94EAEE74-D89A-44EA-A7C0-147CEA1C0128}"/>
              </a:ext>
            </a:extLst>
          </p:cNvPr>
          <p:cNvCxnSpPr>
            <a:cxnSpLocks/>
          </p:cNvCxnSpPr>
          <p:nvPr/>
        </p:nvCxnSpPr>
        <p:spPr>
          <a:xfrm flipH="1">
            <a:off x="7951465" y="1825749"/>
            <a:ext cx="35851" cy="97692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4" name="Rectangle 43">
            <a:extLst>
              <a:ext uri="{FF2B5EF4-FFF2-40B4-BE49-F238E27FC236}">
                <a16:creationId xmlns:a16="http://schemas.microsoft.com/office/drawing/2014/main" id="{B4D17165-DC99-4354-ACCA-8B6C61FF7E97}"/>
              </a:ext>
            </a:extLst>
          </p:cNvPr>
          <p:cNvSpPr/>
          <p:nvPr/>
        </p:nvSpPr>
        <p:spPr>
          <a:xfrm>
            <a:off x="4428940" y="1923582"/>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a:t>v4</a:t>
            </a:r>
          </a:p>
        </p:txBody>
      </p:sp>
      <p:sp>
        <p:nvSpPr>
          <p:cNvPr id="45" name="Rectangle 44">
            <a:extLst>
              <a:ext uri="{FF2B5EF4-FFF2-40B4-BE49-F238E27FC236}">
                <a16:creationId xmlns:a16="http://schemas.microsoft.com/office/drawing/2014/main" id="{470611CE-DF02-4632-BF98-3E05C1995E67}"/>
              </a:ext>
            </a:extLst>
          </p:cNvPr>
          <p:cNvSpPr/>
          <p:nvPr/>
        </p:nvSpPr>
        <p:spPr>
          <a:xfrm>
            <a:off x="5880176" y="1923447"/>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a:t>v6</a:t>
            </a:r>
          </a:p>
        </p:txBody>
      </p:sp>
      <p:sp>
        <p:nvSpPr>
          <p:cNvPr id="46" name="Rectangle 45">
            <a:extLst>
              <a:ext uri="{FF2B5EF4-FFF2-40B4-BE49-F238E27FC236}">
                <a16:creationId xmlns:a16="http://schemas.microsoft.com/office/drawing/2014/main" id="{9D82A67C-FEBF-4FF2-96EE-686F0DA7B8B2}"/>
              </a:ext>
            </a:extLst>
          </p:cNvPr>
          <p:cNvSpPr/>
          <p:nvPr/>
        </p:nvSpPr>
        <p:spPr>
          <a:xfrm>
            <a:off x="7323461" y="1933029"/>
            <a:ext cx="762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a:t>v3</a:t>
            </a:r>
          </a:p>
        </p:txBody>
      </p:sp>
      <p:cxnSp>
        <p:nvCxnSpPr>
          <p:cNvPr id="11" name="Connector: Curved 10">
            <a:extLst>
              <a:ext uri="{FF2B5EF4-FFF2-40B4-BE49-F238E27FC236}">
                <a16:creationId xmlns:a16="http://schemas.microsoft.com/office/drawing/2014/main" id="{22905D62-A472-4A59-8183-AC343B5BA384}"/>
              </a:ext>
            </a:extLst>
          </p:cNvPr>
          <p:cNvCxnSpPr>
            <a:cxnSpLocks/>
            <a:endCxn id="8" idx="2"/>
          </p:cNvCxnSpPr>
          <p:nvPr/>
        </p:nvCxnSpPr>
        <p:spPr>
          <a:xfrm>
            <a:off x="5195504" y="1880564"/>
            <a:ext cx="2509759" cy="62751"/>
          </a:xfrm>
          <a:prstGeom prst="curvedConnector4">
            <a:avLst>
              <a:gd name="adj1" fmla="val 19610"/>
              <a:gd name="adj2" fmla="val 473698"/>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2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24"/>
                                        </p:tgtEl>
                                      </p:cBhvr>
                                    </p:animEffect>
                                    <p:set>
                                      <p:cBhvr>
                                        <p:cTn id="95" dur="1" fill="hold">
                                          <p:stCondLst>
                                            <p:cond delay="499"/>
                                          </p:stCondLst>
                                        </p:cTn>
                                        <p:tgtEl>
                                          <p:spTgt spid="24"/>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7"/>
                                        </p:tgtEl>
                                      </p:cBhvr>
                                    </p:animEffect>
                                    <p:set>
                                      <p:cBhvr>
                                        <p:cTn id="103" dur="1" fill="hold">
                                          <p:stCondLst>
                                            <p:cond delay="499"/>
                                          </p:stCondLst>
                                        </p:cTn>
                                        <p:tgtEl>
                                          <p:spTgt spid="27"/>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1"/>
                                        </p:tgtEl>
                                      </p:cBhvr>
                                    </p:animEffect>
                                    <p:set>
                                      <p:cBhvr>
                                        <p:cTn id="116" dur="1" fill="hold">
                                          <p:stCondLst>
                                            <p:cond delay="499"/>
                                          </p:stCondLst>
                                        </p:cTn>
                                        <p:tgtEl>
                                          <p:spTgt spid="41"/>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43"/>
                                        </p:tgtEl>
                                      </p:cBhvr>
                                    </p:animEffect>
                                    <p:set>
                                      <p:cBhvr>
                                        <p:cTn id="124" dur="1" fill="hold">
                                          <p:stCondLst>
                                            <p:cond delay="499"/>
                                          </p:stCondLst>
                                        </p:cTn>
                                        <p:tgtEl>
                                          <p:spTgt spid="43"/>
                                        </p:tgtEl>
                                        <p:attrNameLst>
                                          <p:attrName>style.visibility</p:attrName>
                                        </p:attrNameLst>
                                      </p:cBhvr>
                                      <p:to>
                                        <p:strVal val="hidden"/>
                                      </p:to>
                                    </p:set>
                                  </p:childTnLst>
                                </p:cTn>
                              </p:par>
                              <p:par>
                                <p:cTn id="125" presetID="10"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36" grpId="0" animBg="1"/>
      <p:bldP spid="34" grpId="0" animBg="1"/>
      <p:bldP spid="40" grpId="0" animBg="1"/>
      <p:bldP spid="42" grpId="0" animBg="1"/>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73CACBC-4FB0-4B97-97EA-656C52E0BA03}"/>
              </a:ext>
            </a:extLst>
          </p:cNvPr>
          <p:cNvSpPr>
            <a:spLocks noGrp="1"/>
          </p:cNvSpPr>
          <p:nvPr>
            <p:ph type="title"/>
          </p:nvPr>
        </p:nvSpPr>
        <p:spPr>
          <a:xfrm>
            <a:off x="1024128" y="585216"/>
            <a:ext cx="9720072" cy="1499616"/>
          </a:xfrm>
        </p:spPr>
        <p:txBody>
          <a:bodyPr>
            <a:normAutofit/>
          </a:bodyPr>
          <a:lstStyle/>
          <a:p>
            <a:r>
              <a:rPr lang="en-US" dirty="0"/>
              <a:t>How to use PathCAS</a:t>
            </a:r>
            <a:endParaRPr lang="en-US" b="1" dirty="0"/>
          </a:p>
        </p:txBody>
      </p:sp>
      <p:sp>
        <p:nvSpPr>
          <p:cNvPr id="27" name="Content Placeholder 2">
            <a:extLst>
              <a:ext uri="{FF2B5EF4-FFF2-40B4-BE49-F238E27FC236}">
                <a16:creationId xmlns:a16="http://schemas.microsoft.com/office/drawing/2014/main" id="{841811EE-9DA5-4B48-84A2-A864BD3678FC}"/>
              </a:ext>
            </a:extLst>
          </p:cNvPr>
          <p:cNvSpPr>
            <a:spLocks noGrp="1"/>
          </p:cNvSpPr>
          <p:nvPr>
            <p:ph idx="1"/>
          </p:nvPr>
        </p:nvSpPr>
        <p:spPr>
          <a:xfrm>
            <a:off x="1115735" y="1929008"/>
            <a:ext cx="10052137" cy="4023360"/>
          </a:xfrm>
        </p:spPr>
        <p:txBody>
          <a:bodyPr>
            <a:normAutofit/>
          </a:bodyPr>
          <a:lstStyle/>
          <a:p>
            <a:r>
              <a:rPr lang="en-US" sz="2400" dirty="0"/>
              <a:t>By example</a:t>
            </a:r>
          </a:p>
          <a:p>
            <a:pPr lvl="1"/>
            <a:r>
              <a:rPr lang="en-US" sz="2200" dirty="0"/>
              <a:t>Using PathCAS to design an </a:t>
            </a:r>
            <a:r>
              <a:rPr lang="en-US" sz="2200" b="1" dirty="0"/>
              <a:t>internal BST </a:t>
            </a:r>
            <a:r>
              <a:rPr lang="en-US" sz="2200" dirty="0"/>
              <a:t>based </a:t>
            </a:r>
            <a:r>
              <a:rPr lang="en-US" sz="2200" b="1" dirty="0"/>
              <a:t>set</a:t>
            </a:r>
          </a:p>
          <a:p>
            <a:r>
              <a:rPr lang="en-US" sz="2400" dirty="0"/>
              <a:t>Operations</a:t>
            </a:r>
          </a:p>
          <a:p>
            <a:pPr lvl="1"/>
            <a:r>
              <a:rPr lang="en-US" sz="2200" dirty="0"/>
              <a:t>Contains(key)	if key exists, return true (else false)</a:t>
            </a:r>
          </a:p>
          <a:p>
            <a:pPr lvl="1"/>
            <a:r>
              <a:rPr lang="en-US" sz="2200" dirty="0"/>
              <a:t>Insert(key)		if key does not exist, insert and return true (else false)</a:t>
            </a:r>
          </a:p>
          <a:p>
            <a:pPr lvl="1"/>
            <a:r>
              <a:rPr lang="en-US" sz="2200" dirty="0"/>
              <a:t>Delete(key)	if key exists, delete and return true (else false)</a:t>
            </a:r>
          </a:p>
        </p:txBody>
      </p:sp>
    </p:spTree>
    <p:extLst>
      <p:ext uri="{BB962C8B-B14F-4D97-AF65-F5344CB8AC3E}">
        <p14:creationId xmlns:p14="http://schemas.microsoft.com/office/powerpoint/2010/main" val="250307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51E2-D6C9-423F-87BB-2448230EFD17}"/>
              </a:ext>
            </a:extLst>
          </p:cNvPr>
          <p:cNvSpPr>
            <a:spLocks noGrp="1"/>
          </p:cNvSpPr>
          <p:nvPr>
            <p:ph type="title"/>
          </p:nvPr>
        </p:nvSpPr>
        <p:spPr/>
        <p:txBody>
          <a:bodyPr/>
          <a:lstStyle/>
          <a:p>
            <a:r>
              <a:rPr lang="en-CA" dirty="0"/>
              <a:t>Problem</a:t>
            </a:r>
          </a:p>
        </p:txBody>
      </p:sp>
      <p:sp>
        <p:nvSpPr>
          <p:cNvPr id="3" name="Content Placeholder 2">
            <a:extLst>
              <a:ext uri="{FF2B5EF4-FFF2-40B4-BE49-F238E27FC236}">
                <a16:creationId xmlns:a16="http://schemas.microsoft.com/office/drawing/2014/main" id="{761C04E5-93E1-4D1C-9909-C170D6CE0A99}"/>
              </a:ext>
            </a:extLst>
          </p:cNvPr>
          <p:cNvSpPr>
            <a:spLocks noGrp="1"/>
          </p:cNvSpPr>
          <p:nvPr>
            <p:ph idx="1"/>
          </p:nvPr>
        </p:nvSpPr>
        <p:spPr>
          <a:xfrm>
            <a:off x="755650" y="2103120"/>
            <a:ext cx="4902200" cy="3849624"/>
          </a:xfrm>
        </p:spPr>
        <p:txBody>
          <a:bodyPr>
            <a:normAutofit/>
          </a:bodyPr>
          <a:lstStyle/>
          <a:p>
            <a:r>
              <a:rPr lang="en-CA" sz="2400" dirty="0"/>
              <a:t>Designing fast data structures</a:t>
            </a:r>
            <a:br>
              <a:rPr lang="en-CA" sz="2400" dirty="0"/>
            </a:br>
            <a:r>
              <a:rPr lang="en-CA" sz="2400" dirty="0"/>
              <a:t>for large multicore systems</a:t>
            </a:r>
          </a:p>
        </p:txBody>
      </p:sp>
      <p:pic>
        <p:nvPicPr>
          <p:cNvPr id="1026" name="Picture 2" descr="Multiprocessing at a Glance (I): Processors and Cores – AdoredTV">
            <a:extLst>
              <a:ext uri="{FF2B5EF4-FFF2-40B4-BE49-F238E27FC236}">
                <a16:creationId xmlns:a16="http://schemas.microsoft.com/office/drawing/2014/main" id="{6200CDAD-6130-4DBF-B6FC-A12B4F6F6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238" y="642594"/>
            <a:ext cx="5524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4F24EC4-5BE6-4BF4-B068-1BD954117D8E}"/>
              </a:ext>
            </a:extLst>
          </p:cNvPr>
          <p:cNvPicPr>
            <a:picLocks noChangeAspect="1"/>
          </p:cNvPicPr>
          <p:nvPr/>
        </p:nvPicPr>
        <p:blipFill rotWithShape="1">
          <a:blip r:embed="rId4">
            <a:extLst>
              <a:ext uri="{28A0092B-C50C-407E-A947-70E740481C1C}">
                <a14:useLocalDpi xmlns:a14="http://schemas.microsoft.com/office/drawing/2010/main" val="0"/>
              </a:ext>
            </a:extLst>
          </a:blip>
          <a:srcRect t="5868" b="15783"/>
          <a:stretch/>
        </p:blipFill>
        <p:spPr>
          <a:xfrm>
            <a:off x="1677046" y="3407762"/>
            <a:ext cx="2562793" cy="2633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a:extLst>
              <a:ext uri="{FF2B5EF4-FFF2-40B4-BE49-F238E27FC236}">
                <a16:creationId xmlns:a16="http://schemas.microsoft.com/office/drawing/2014/main" id="{4D33B9D5-E1DC-4FAB-8D66-4794C77618D1}"/>
              </a:ext>
            </a:extLst>
          </p:cNvPr>
          <p:cNvGrpSpPr/>
          <p:nvPr/>
        </p:nvGrpSpPr>
        <p:grpSpPr>
          <a:xfrm>
            <a:off x="5494335" y="4442718"/>
            <a:ext cx="5020619" cy="1447395"/>
            <a:chOff x="4316186" y="4139170"/>
            <a:chExt cx="4103914" cy="1271030"/>
          </a:xfrm>
        </p:grpSpPr>
        <p:sp>
          <p:nvSpPr>
            <p:cNvPr id="7" name="Rectangle 6">
              <a:extLst>
                <a:ext uri="{FF2B5EF4-FFF2-40B4-BE49-F238E27FC236}">
                  <a16:creationId xmlns:a16="http://schemas.microsoft.com/office/drawing/2014/main" id="{2DA77BF4-938D-4916-8EF6-A2779BDCB6C6}"/>
                </a:ext>
              </a:extLst>
            </p:cNvPr>
            <p:cNvSpPr/>
            <p:nvPr/>
          </p:nvSpPr>
          <p:spPr>
            <a:xfrm>
              <a:off x="4316186" y="4139170"/>
              <a:ext cx="4103914" cy="1271030"/>
            </a:xfrm>
            <a:prstGeom prst="rect">
              <a:avLst/>
            </a:prstGeom>
            <a:solidFill>
              <a:srgbClr val="FFFFFF"/>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1090FD24-C8FD-4452-BD8E-FA1B4BC12E21}"/>
                </a:ext>
              </a:extLst>
            </p:cNvPr>
            <p:cNvPicPr>
              <a:picLocks noChangeAspect="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396841" y="4200033"/>
              <a:ext cx="3949473" cy="1150072"/>
            </a:xfrm>
            <a:prstGeom prst="rect">
              <a:avLst/>
            </a:prstGeom>
          </p:spPr>
        </p:pic>
      </p:grpSp>
    </p:spTree>
    <p:extLst>
      <p:ext uri="{BB962C8B-B14F-4D97-AF65-F5344CB8AC3E}">
        <p14:creationId xmlns:p14="http://schemas.microsoft.com/office/powerpoint/2010/main" val="89484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AAAE-0BA2-4125-853A-5AEDE7838019}"/>
              </a:ext>
            </a:extLst>
          </p:cNvPr>
          <p:cNvSpPr>
            <a:spLocks noGrp="1"/>
          </p:cNvSpPr>
          <p:nvPr>
            <p:ph type="title"/>
          </p:nvPr>
        </p:nvSpPr>
        <p:spPr/>
        <p:txBody>
          <a:bodyPr/>
          <a:lstStyle/>
          <a:p>
            <a:r>
              <a:rPr lang="en-CA" dirty="0"/>
              <a:t>PathCAS based BST algorithm</a:t>
            </a:r>
          </a:p>
        </p:txBody>
      </p:sp>
      <p:sp>
        <p:nvSpPr>
          <p:cNvPr id="3" name="Content Placeholder 2">
            <a:extLst>
              <a:ext uri="{FF2B5EF4-FFF2-40B4-BE49-F238E27FC236}">
                <a16:creationId xmlns:a16="http://schemas.microsoft.com/office/drawing/2014/main" id="{F4E7EC54-A2BC-4278-B585-DD024455F082}"/>
              </a:ext>
            </a:extLst>
          </p:cNvPr>
          <p:cNvSpPr>
            <a:spLocks noGrp="1"/>
          </p:cNvSpPr>
          <p:nvPr>
            <p:ph idx="1"/>
          </p:nvPr>
        </p:nvSpPr>
        <p:spPr>
          <a:xfrm>
            <a:off x="1066800" y="2103120"/>
            <a:ext cx="8791184" cy="4209998"/>
          </a:xfrm>
        </p:spPr>
        <p:txBody>
          <a:bodyPr>
            <a:normAutofit/>
          </a:bodyPr>
          <a:lstStyle/>
          <a:p>
            <a:r>
              <a:rPr lang="en-CA" sz="2400" dirty="0"/>
              <a:t>Each node has a </a:t>
            </a:r>
            <a:r>
              <a:rPr lang="en-CA" sz="2400" b="1" dirty="0"/>
              <a:t>version </a:t>
            </a:r>
            <a:r>
              <a:rPr lang="en-CA" sz="2400" dirty="0"/>
              <a:t>number</a:t>
            </a:r>
          </a:p>
          <a:p>
            <a:r>
              <a:rPr lang="en-CA" sz="2400" dirty="0"/>
              <a:t>And a </a:t>
            </a:r>
            <a:r>
              <a:rPr lang="en-CA" sz="2400" b="1" dirty="0"/>
              <a:t>marked </a:t>
            </a:r>
            <a:r>
              <a:rPr lang="en-CA" sz="2400" dirty="0"/>
              <a:t>bit that is set when the node is deleted</a:t>
            </a:r>
          </a:p>
          <a:p>
            <a:pPr lvl="1"/>
            <a:r>
              <a:rPr lang="en-CA" sz="2200" dirty="0"/>
              <a:t>Checked by </a:t>
            </a:r>
            <a:r>
              <a:rPr lang="en-CA" sz="2200" b="1" dirty="0"/>
              <a:t>validate</a:t>
            </a:r>
            <a:endParaRPr lang="en-CA" sz="2200" dirty="0"/>
          </a:p>
          <a:p>
            <a:r>
              <a:rPr lang="en-CA" sz="2400" b="1" dirty="0"/>
              <a:t>Contains</a:t>
            </a:r>
            <a:r>
              <a:rPr lang="en-CA" sz="2400" dirty="0"/>
              <a:t>, </a:t>
            </a:r>
            <a:r>
              <a:rPr lang="en-CA" sz="2400" b="1" dirty="0"/>
              <a:t>Insert </a:t>
            </a:r>
            <a:r>
              <a:rPr lang="en-CA" sz="2400" dirty="0"/>
              <a:t>and </a:t>
            </a:r>
            <a:r>
              <a:rPr lang="en-CA" sz="2400" b="1" dirty="0"/>
              <a:t>Delete </a:t>
            </a:r>
            <a:r>
              <a:rPr lang="en-CA" sz="2400" dirty="0"/>
              <a:t>all call a </a:t>
            </a:r>
            <a:r>
              <a:rPr lang="en-CA" sz="2400" b="1" dirty="0"/>
              <a:t>search </a:t>
            </a:r>
            <a:r>
              <a:rPr lang="en-CA" sz="2400" dirty="0"/>
              <a:t>helper function</a:t>
            </a:r>
          </a:p>
          <a:p>
            <a:pPr lvl="1"/>
            <a:r>
              <a:rPr lang="en-CA" sz="2000" b="1" dirty="0"/>
              <a:t>search</a:t>
            </a:r>
            <a:r>
              <a:rPr lang="en-CA" sz="2000" dirty="0"/>
              <a:t> is just a typical BST search, except:</a:t>
            </a:r>
          </a:p>
          <a:p>
            <a:pPr lvl="1"/>
            <a:r>
              <a:rPr lang="en-CA" sz="2000" dirty="0"/>
              <a:t>It calls </a:t>
            </a:r>
            <a:r>
              <a:rPr lang="en-CA" sz="2000" b="1" dirty="0"/>
              <a:t>start()</a:t>
            </a:r>
            <a:r>
              <a:rPr lang="en-CA" sz="2000" dirty="0"/>
              <a:t> at the beginning</a:t>
            </a:r>
          </a:p>
          <a:p>
            <a:pPr lvl="1"/>
            <a:r>
              <a:rPr lang="en-CA" sz="2000" dirty="0"/>
              <a:t>It calls </a:t>
            </a:r>
            <a:r>
              <a:rPr lang="en-CA" sz="2000" b="1" dirty="0"/>
              <a:t>visit </a:t>
            </a:r>
            <a:r>
              <a:rPr lang="en-CA" sz="2000" dirty="0"/>
              <a:t>on each node</a:t>
            </a:r>
          </a:p>
          <a:p>
            <a:pPr lvl="1"/>
            <a:r>
              <a:rPr lang="en-CA" sz="2000" dirty="0"/>
              <a:t>It returns pointers to the final node it finds (</a:t>
            </a:r>
            <a:r>
              <a:rPr lang="en-CA" sz="2000" b="1" dirty="0"/>
              <a:t>target</a:t>
            </a:r>
            <a:r>
              <a:rPr lang="en-CA" sz="2000" dirty="0"/>
              <a:t>), and its </a:t>
            </a:r>
            <a:r>
              <a:rPr lang="en-CA" sz="2000" b="1" dirty="0"/>
              <a:t>parent</a:t>
            </a:r>
            <a:r>
              <a:rPr lang="en-CA" sz="2000" dirty="0"/>
              <a:t>,</a:t>
            </a:r>
          </a:p>
          <a:p>
            <a:pPr lvl="1"/>
            <a:r>
              <a:rPr lang="en-CA" sz="2000" dirty="0"/>
              <a:t>and their versions (which are returned by </a:t>
            </a:r>
            <a:r>
              <a:rPr lang="en-CA" sz="2000" b="1" dirty="0"/>
              <a:t>visit</a:t>
            </a:r>
            <a:r>
              <a:rPr lang="en-CA" sz="2000" dirty="0"/>
              <a:t>)</a:t>
            </a:r>
          </a:p>
        </p:txBody>
      </p:sp>
    </p:spTree>
    <p:extLst>
      <p:ext uri="{BB962C8B-B14F-4D97-AF65-F5344CB8AC3E}">
        <p14:creationId xmlns:p14="http://schemas.microsoft.com/office/powerpoint/2010/main" val="3656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AAAE-0BA2-4125-853A-5AEDE7838019}"/>
              </a:ext>
            </a:extLst>
          </p:cNvPr>
          <p:cNvSpPr>
            <a:spLocks noGrp="1"/>
          </p:cNvSpPr>
          <p:nvPr>
            <p:ph type="title"/>
          </p:nvPr>
        </p:nvSpPr>
        <p:spPr/>
        <p:txBody>
          <a:bodyPr/>
          <a:lstStyle/>
          <a:p>
            <a:r>
              <a:rPr lang="en-CA" dirty="0"/>
              <a:t>Inserting a new key</a:t>
            </a:r>
          </a:p>
        </p:txBody>
      </p:sp>
      <p:sp>
        <p:nvSpPr>
          <p:cNvPr id="3" name="Content Placeholder 2">
            <a:extLst>
              <a:ext uri="{FF2B5EF4-FFF2-40B4-BE49-F238E27FC236}">
                <a16:creationId xmlns:a16="http://schemas.microsoft.com/office/drawing/2014/main" id="{F4E7EC54-A2BC-4278-B585-DD024455F082}"/>
              </a:ext>
            </a:extLst>
          </p:cNvPr>
          <p:cNvSpPr>
            <a:spLocks noGrp="1"/>
          </p:cNvSpPr>
          <p:nvPr>
            <p:ph idx="1"/>
          </p:nvPr>
        </p:nvSpPr>
        <p:spPr>
          <a:xfrm>
            <a:off x="1066800" y="2103120"/>
            <a:ext cx="5629860" cy="3646327"/>
          </a:xfrm>
        </p:spPr>
        <p:txBody>
          <a:bodyPr>
            <a:normAutofit/>
          </a:bodyPr>
          <a:lstStyle/>
          <a:p>
            <a:r>
              <a:rPr lang="en-CA" sz="2400" dirty="0"/>
              <a:t>Insert(7)</a:t>
            </a:r>
          </a:p>
          <a:p>
            <a:pPr lvl="1"/>
            <a:r>
              <a:rPr lang="en-CA" sz="2000" dirty="0"/>
              <a:t>search(7)</a:t>
            </a:r>
          </a:p>
          <a:p>
            <a:pPr lvl="1"/>
            <a:r>
              <a:rPr lang="en-CA" sz="2000" dirty="0"/>
              <a:t>n = new leaf containing 7</a:t>
            </a:r>
          </a:p>
          <a:p>
            <a:pPr lvl="1"/>
            <a:r>
              <a:rPr lang="en-CA" sz="2000" dirty="0"/>
              <a:t>add(</a:t>
            </a:r>
            <a:r>
              <a:rPr lang="en-CA" sz="2000" b="1" dirty="0" err="1"/>
              <a:t>target.left</a:t>
            </a:r>
            <a:r>
              <a:rPr lang="en-CA" sz="2000" dirty="0"/>
              <a:t>, </a:t>
            </a:r>
            <a:r>
              <a:rPr lang="en-CA" sz="2000" b="1" dirty="0"/>
              <a:t>null</a:t>
            </a:r>
            <a:r>
              <a:rPr lang="en-CA" sz="2000" dirty="0"/>
              <a:t>, </a:t>
            </a:r>
            <a:r>
              <a:rPr lang="en-CA" sz="2000" b="1" dirty="0"/>
              <a:t>n</a:t>
            </a:r>
            <a:r>
              <a:rPr lang="en-CA" sz="2000" dirty="0"/>
              <a:t>)</a:t>
            </a:r>
          </a:p>
          <a:p>
            <a:pPr lvl="1"/>
            <a:r>
              <a:rPr lang="en-CA" sz="2000" dirty="0"/>
              <a:t>add(</a:t>
            </a:r>
            <a:r>
              <a:rPr lang="en-CA" sz="2000" dirty="0" err="1"/>
              <a:t>target.ver</a:t>
            </a:r>
            <a:r>
              <a:rPr lang="en-CA" sz="2000" dirty="0"/>
              <a:t>, v2, v3)</a:t>
            </a:r>
          </a:p>
          <a:p>
            <a:pPr lvl="1"/>
            <a:r>
              <a:rPr lang="en-CA" sz="2000" dirty="0"/>
              <a:t>if </a:t>
            </a:r>
            <a:r>
              <a:rPr lang="en-CA" sz="2000" dirty="0" err="1"/>
              <a:t>vexec</a:t>
            </a:r>
            <a:r>
              <a:rPr lang="en-CA" sz="2000" dirty="0"/>
              <a:t>() return true</a:t>
            </a:r>
          </a:p>
          <a:p>
            <a:pPr lvl="2"/>
            <a:r>
              <a:rPr lang="en-CA" sz="1800" b="1" dirty="0"/>
              <a:t>Succeeds only if</a:t>
            </a:r>
            <a:br>
              <a:rPr lang="en-CA" sz="1800" b="1" dirty="0"/>
            </a:br>
            <a:r>
              <a:rPr lang="en-CA" sz="1800" b="1" dirty="0"/>
              <a:t>entire search path is unchanged</a:t>
            </a:r>
          </a:p>
          <a:p>
            <a:pPr lvl="1"/>
            <a:r>
              <a:rPr lang="en-CA" sz="1900" dirty="0"/>
              <a:t>else retry from scratch</a:t>
            </a:r>
          </a:p>
        </p:txBody>
      </p:sp>
      <p:sp>
        <p:nvSpPr>
          <p:cNvPr id="4" name="Oval 3">
            <a:extLst>
              <a:ext uri="{FF2B5EF4-FFF2-40B4-BE49-F238E27FC236}">
                <a16:creationId xmlns:a16="http://schemas.microsoft.com/office/drawing/2014/main" id="{AB8A7A24-D262-49A4-AFE2-97BD67442E42}"/>
              </a:ext>
            </a:extLst>
          </p:cNvPr>
          <p:cNvSpPr/>
          <p:nvPr/>
        </p:nvSpPr>
        <p:spPr>
          <a:xfrm>
            <a:off x="8057711" y="228600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6</a:t>
            </a:r>
          </a:p>
        </p:txBody>
      </p:sp>
      <p:sp>
        <p:nvSpPr>
          <p:cNvPr id="5" name="Oval 4">
            <a:extLst>
              <a:ext uri="{FF2B5EF4-FFF2-40B4-BE49-F238E27FC236}">
                <a16:creationId xmlns:a16="http://schemas.microsoft.com/office/drawing/2014/main" id="{9E004E56-70B0-49B0-83D6-2E28CD505CDD}"/>
              </a:ext>
            </a:extLst>
          </p:cNvPr>
          <p:cNvSpPr/>
          <p:nvPr/>
        </p:nvSpPr>
        <p:spPr>
          <a:xfrm>
            <a:off x="7345636" y="301089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4</a:t>
            </a:r>
          </a:p>
        </p:txBody>
      </p:sp>
      <p:sp>
        <p:nvSpPr>
          <p:cNvPr id="6" name="Oval 5">
            <a:extLst>
              <a:ext uri="{FF2B5EF4-FFF2-40B4-BE49-F238E27FC236}">
                <a16:creationId xmlns:a16="http://schemas.microsoft.com/office/drawing/2014/main" id="{B728795F-3440-4971-8938-8C49D624D7C3}"/>
              </a:ext>
            </a:extLst>
          </p:cNvPr>
          <p:cNvSpPr/>
          <p:nvPr/>
        </p:nvSpPr>
        <p:spPr>
          <a:xfrm>
            <a:off x="8775041" y="2990404"/>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8</a:t>
            </a:r>
          </a:p>
        </p:txBody>
      </p:sp>
      <p:sp>
        <p:nvSpPr>
          <p:cNvPr id="7" name="Oval 6">
            <a:extLst>
              <a:ext uri="{FF2B5EF4-FFF2-40B4-BE49-F238E27FC236}">
                <a16:creationId xmlns:a16="http://schemas.microsoft.com/office/drawing/2014/main" id="{E917CC69-2BBA-473B-81BE-323941E8D107}"/>
              </a:ext>
            </a:extLst>
          </p:cNvPr>
          <p:cNvSpPr/>
          <p:nvPr/>
        </p:nvSpPr>
        <p:spPr>
          <a:xfrm>
            <a:off x="6867416" y="37924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CB81D0F5-C1FA-47B8-A633-3A6EE58429CC}"/>
              </a:ext>
            </a:extLst>
          </p:cNvPr>
          <p:cNvSpPr/>
          <p:nvPr/>
        </p:nvSpPr>
        <p:spPr>
          <a:xfrm>
            <a:off x="7745029" y="37924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a:t>
            </a:r>
          </a:p>
        </p:txBody>
      </p:sp>
      <p:cxnSp>
        <p:nvCxnSpPr>
          <p:cNvPr id="9" name="Straight Arrow Connector 8">
            <a:extLst>
              <a:ext uri="{FF2B5EF4-FFF2-40B4-BE49-F238E27FC236}">
                <a16:creationId xmlns:a16="http://schemas.microsoft.com/office/drawing/2014/main" id="{AB829DB6-7A60-4D47-8BC3-A6DE6E65BF29}"/>
              </a:ext>
            </a:extLst>
          </p:cNvPr>
          <p:cNvCxnSpPr>
            <a:stCxn id="4" idx="3"/>
            <a:endCxn id="5" idx="0"/>
          </p:cNvCxnSpPr>
          <p:nvPr/>
        </p:nvCxnSpPr>
        <p:spPr>
          <a:xfrm flipH="1">
            <a:off x="7584746" y="2694186"/>
            <a:ext cx="542999" cy="316712"/>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391A7F9E-CEF7-4FCA-8858-A2856A7396F6}"/>
              </a:ext>
            </a:extLst>
          </p:cNvPr>
          <p:cNvCxnSpPr>
            <a:stCxn id="4" idx="5"/>
          </p:cNvCxnSpPr>
          <p:nvPr/>
        </p:nvCxnSpPr>
        <p:spPr>
          <a:xfrm>
            <a:off x="8465897" y="2694186"/>
            <a:ext cx="548254" cy="296218"/>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AD409768-E4C9-48AB-8CA8-2E06FC8323CF}"/>
              </a:ext>
            </a:extLst>
          </p:cNvPr>
          <p:cNvCxnSpPr>
            <a:stCxn id="5" idx="3"/>
          </p:cNvCxnSpPr>
          <p:nvPr/>
        </p:nvCxnSpPr>
        <p:spPr>
          <a:xfrm flipH="1">
            <a:off x="7106526" y="3419084"/>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00BADBA-476D-42A7-BB64-E364BCC1FB03}"/>
              </a:ext>
            </a:extLst>
          </p:cNvPr>
          <p:cNvCxnSpPr>
            <a:stCxn id="5" idx="5"/>
          </p:cNvCxnSpPr>
          <p:nvPr/>
        </p:nvCxnSpPr>
        <p:spPr>
          <a:xfrm>
            <a:off x="7753822" y="3419084"/>
            <a:ext cx="230317"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4" name="Oval 13">
            <a:extLst>
              <a:ext uri="{FF2B5EF4-FFF2-40B4-BE49-F238E27FC236}">
                <a16:creationId xmlns:a16="http://schemas.microsoft.com/office/drawing/2014/main" id="{BA34E45D-C095-41B1-8294-0B047D2D99A0}"/>
              </a:ext>
            </a:extLst>
          </p:cNvPr>
          <p:cNvSpPr/>
          <p:nvPr/>
        </p:nvSpPr>
        <p:spPr>
          <a:xfrm>
            <a:off x="8375648" y="3804976"/>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7</a:t>
            </a:r>
          </a:p>
        </p:txBody>
      </p:sp>
      <p:cxnSp>
        <p:nvCxnSpPr>
          <p:cNvPr id="15" name="Straight Arrow Connector 14">
            <a:extLst>
              <a:ext uri="{FF2B5EF4-FFF2-40B4-BE49-F238E27FC236}">
                <a16:creationId xmlns:a16="http://schemas.microsoft.com/office/drawing/2014/main" id="{A6CC047B-EA86-4612-86EF-6954CECCE715}"/>
              </a:ext>
            </a:extLst>
          </p:cNvPr>
          <p:cNvCxnSpPr/>
          <p:nvPr/>
        </p:nvCxnSpPr>
        <p:spPr>
          <a:xfrm flipH="1">
            <a:off x="8614758" y="3431612"/>
            <a:ext cx="309144" cy="373364"/>
          </a:xfrm>
          <a:prstGeom prst="straightConnector1">
            <a:avLst/>
          </a:prstGeom>
          <a:ln w="57150">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24" name="Speech Bubble: Rectangle 23">
            <a:extLst>
              <a:ext uri="{FF2B5EF4-FFF2-40B4-BE49-F238E27FC236}">
                <a16:creationId xmlns:a16="http://schemas.microsoft.com/office/drawing/2014/main" id="{02801947-0C74-4D98-8068-48BB9E7787E9}"/>
              </a:ext>
            </a:extLst>
          </p:cNvPr>
          <p:cNvSpPr/>
          <p:nvPr/>
        </p:nvSpPr>
        <p:spPr>
          <a:xfrm>
            <a:off x="10025402" y="3023400"/>
            <a:ext cx="1323181" cy="478220"/>
          </a:xfrm>
          <a:prstGeom prst="wedgeRectCallout">
            <a:avLst>
              <a:gd name="adj1" fmla="val -109313"/>
              <a:gd name="adj2" fmla="val -13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v2</a:t>
            </a:r>
          </a:p>
        </p:txBody>
      </p:sp>
      <p:sp>
        <p:nvSpPr>
          <p:cNvPr id="25" name="Speech Bubble: Rectangle 24">
            <a:extLst>
              <a:ext uri="{FF2B5EF4-FFF2-40B4-BE49-F238E27FC236}">
                <a16:creationId xmlns:a16="http://schemas.microsoft.com/office/drawing/2014/main" id="{FA7F419D-FD2D-4869-8E4C-E06560260D54}"/>
              </a:ext>
            </a:extLst>
          </p:cNvPr>
          <p:cNvSpPr/>
          <p:nvPr/>
        </p:nvSpPr>
        <p:spPr>
          <a:xfrm>
            <a:off x="9253261" y="2129762"/>
            <a:ext cx="1544282" cy="478220"/>
          </a:xfrm>
          <a:prstGeom prst="wedgeRectCallout">
            <a:avLst>
              <a:gd name="adj1" fmla="val -94855"/>
              <a:gd name="adj2" fmla="val 24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parent, v3</a:t>
            </a:r>
          </a:p>
        </p:txBody>
      </p:sp>
      <p:sp>
        <p:nvSpPr>
          <p:cNvPr id="26" name="Rectangle 25">
            <a:extLst>
              <a:ext uri="{FF2B5EF4-FFF2-40B4-BE49-F238E27FC236}">
                <a16:creationId xmlns:a16="http://schemas.microsoft.com/office/drawing/2014/main" id="{01B966E3-8EB7-4A8D-B772-6A54C8808C4D}"/>
              </a:ext>
            </a:extLst>
          </p:cNvPr>
          <p:cNvSpPr/>
          <p:nvPr/>
        </p:nvSpPr>
        <p:spPr>
          <a:xfrm>
            <a:off x="8177266" y="2651795"/>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v3</a:t>
            </a:r>
            <a:endParaRPr lang="en-US" sz="1800" dirty="0"/>
          </a:p>
        </p:txBody>
      </p:sp>
      <p:sp>
        <p:nvSpPr>
          <p:cNvPr id="27" name="Rectangle 26">
            <a:extLst>
              <a:ext uri="{FF2B5EF4-FFF2-40B4-BE49-F238E27FC236}">
                <a16:creationId xmlns:a16="http://schemas.microsoft.com/office/drawing/2014/main" id="{6E5DF5E3-038C-4ACD-9039-6CBF240568D2}"/>
              </a:ext>
            </a:extLst>
          </p:cNvPr>
          <p:cNvSpPr/>
          <p:nvPr/>
        </p:nvSpPr>
        <p:spPr>
          <a:xfrm>
            <a:off x="9036046" y="3338958"/>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endParaRPr lang="en-US" sz="1800" dirty="0"/>
          </a:p>
        </p:txBody>
      </p:sp>
      <p:sp>
        <p:nvSpPr>
          <p:cNvPr id="28" name="Rectangle 27">
            <a:extLst>
              <a:ext uri="{FF2B5EF4-FFF2-40B4-BE49-F238E27FC236}">
                <a16:creationId xmlns:a16="http://schemas.microsoft.com/office/drawing/2014/main" id="{40C5436D-B0BF-4B58-8134-FEFFB057B465}"/>
              </a:ext>
            </a:extLst>
          </p:cNvPr>
          <p:cNvSpPr/>
          <p:nvPr/>
        </p:nvSpPr>
        <p:spPr>
          <a:xfrm>
            <a:off x="8684792" y="4161508"/>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v1</a:t>
            </a:r>
            <a:endParaRPr lang="en-US" sz="1800" dirty="0"/>
          </a:p>
        </p:txBody>
      </p:sp>
      <p:sp>
        <p:nvSpPr>
          <p:cNvPr id="29" name="Rectangle 28">
            <a:extLst>
              <a:ext uri="{FF2B5EF4-FFF2-40B4-BE49-F238E27FC236}">
                <a16:creationId xmlns:a16="http://schemas.microsoft.com/office/drawing/2014/main" id="{CAD4C1C4-5A64-40CB-9561-CE65B3700BFE}"/>
              </a:ext>
            </a:extLst>
          </p:cNvPr>
          <p:cNvSpPr/>
          <p:nvPr/>
        </p:nvSpPr>
        <p:spPr>
          <a:xfrm>
            <a:off x="7856245" y="4167064"/>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v7</a:t>
            </a:r>
            <a:endParaRPr lang="en-US" sz="1800" dirty="0"/>
          </a:p>
        </p:txBody>
      </p:sp>
      <p:sp>
        <p:nvSpPr>
          <p:cNvPr id="30" name="Rectangle 29">
            <a:extLst>
              <a:ext uri="{FF2B5EF4-FFF2-40B4-BE49-F238E27FC236}">
                <a16:creationId xmlns:a16="http://schemas.microsoft.com/office/drawing/2014/main" id="{9C5B02B7-6FD1-4B35-BCC5-5CD472926525}"/>
              </a:ext>
            </a:extLst>
          </p:cNvPr>
          <p:cNvSpPr/>
          <p:nvPr/>
        </p:nvSpPr>
        <p:spPr>
          <a:xfrm>
            <a:off x="6991744" y="4161508"/>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endParaRPr lang="en-US" sz="1800" dirty="0"/>
          </a:p>
        </p:txBody>
      </p:sp>
      <p:sp>
        <p:nvSpPr>
          <p:cNvPr id="31" name="Rectangle 30">
            <a:extLst>
              <a:ext uri="{FF2B5EF4-FFF2-40B4-BE49-F238E27FC236}">
                <a16:creationId xmlns:a16="http://schemas.microsoft.com/office/drawing/2014/main" id="{F88B3BF1-DA1B-4032-A2C7-D6CBB598ED40}"/>
              </a:ext>
            </a:extLst>
          </p:cNvPr>
          <p:cNvSpPr/>
          <p:nvPr/>
        </p:nvSpPr>
        <p:spPr>
          <a:xfrm>
            <a:off x="7676675" y="3160699"/>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v5</a:t>
            </a:r>
            <a:endParaRPr lang="en-US" sz="1800" dirty="0"/>
          </a:p>
        </p:txBody>
      </p:sp>
      <p:sp>
        <p:nvSpPr>
          <p:cNvPr id="23" name="Rectangle 22">
            <a:extLst>
              <a:ext uri="{FF2B5EF4-FFF2-40B4-BE49-F238E27FC236}">
                <a16:creationId xmlns:a16="http://schemas.microsoft.com/office/drawing/2014/main" id="{3D7AFF8D-0F5B-41F1-828B-B25C9790BA45}"/>
              </a:ext>
            </a:extLst>
          </p:cNvPr>
          <p:cNvSpPr/>
          <p:nvPr/>
        </p:nvSpPr>
        <p:spPr>
          <a:xfrm>
            <a:off x="9036046" y="3338958"/>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v3</a:t>
            </a:r>
            <a:endParaRPr lang="en-US" sz="1800" dirty="0"/>
          </a:p>
        </p:txBody>
      </p:sp>
    </p:spTree>
    <p:extLst>
      <p:ext uri="{BB962C8B-B14F-4D97-AF65-F5344CB8AC3E}">
        <p14:creationId xmlns:p14="http://schemas.microsoft.com/office/powerpoint/2010/main" val="88311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2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AAAE-0BA2-4125-853A-5AEDE7838019}"/>
              </a:ext>
            </a:extLst>
          </p:cNvPr>
          <p:cNvSpPr>
            <a:spLocks noGrp="1"/>
          </p:cNvSpPr>
          <p:nvPr>
            <p:ph type="title"/>
          </p:nvPr>
        </p:nvSpPr>
        <p:spPr/>
        <p:txBody>
          <a:bodyPr/>
          <a:lstStyle/>
          <a:p>
            <a:r>
              <a:rPr lang="en-CA" sz="4000" dirty="0"/>
              <a:t>What if the key exists already?</a:t>
            </a:r>
          </a:p>
        </p:txBody>
      </p:sp>
      <p:sp>
        <p:nvSpPr>
          <p:cNvPr id="3" name="Content Placeholder 2">
            <a:extLst>
              <a:ext uri="{FF2B5EF4-FFF2-40B4-BE49-F238E27FC236}">
                <a16:creationId xmlns:a16="http://schemas.microsoft.com/office/drawing/2014/main" id="{F4E7EC54-A2BC-4278-B585-DD024455F082}"/>
              </a:ext>
            </a:extLst>
          </p:cNvPr>
          <p:cNvSpPr>
            <a:spLocks noGrp="1"/>
          </p:cNvSpPr>
          <p:nvPr>
            <p:ph idx="1"/>
          </p:nvPr>
        </p:nvSpPr>
        <p:spPr>
          <a:xfrm>
            <a:off x="1066800" y="2103120"/>
            <a:ext cx="5629860" cy="3721483"/>
          </a:xfrm>
        </p:spPr>
        <p:txBody>
          <a:bodyPr>
            <a:normAutofit/>
          </a:bodyPr>
          <a:lstStyle/>
          <a:p>
            <a:r>
              <a:rPr lang="en-CA" sz="2400" dirty="0"/>
              <a:t>Insert(8)</a:t>
            </a:r>
          </a:p>
          <a:p>
            <a:pPr lvl="1"/>
            <a:r>
              <a:rPr lang="en-CA" sz="2000" dirty="0"/>
              <a:t>search(8)</a:t>
            </a:r>
          </a:p>
          <a:p>
            <a:pPr lvl="1"/>
            <a:r>
              <a:rPr lang="en-CA" sz="2000" dirty="0"/>
              <a:t>if </a:t>
            </a:r>
            <a:r>
              <a:rPr lang="en-CA" sz="2000" dirty="0" err="1"/>
              <a:t>target.key</a:t>
            </a:r>
            <a:r>
              <a:rPr lang="en-CA" sz="2000" dirty="0"/>
              <a:t> == 8 and validate() return true</a:t>
            </a:r>
          </a:p>
          <a:p>
            <a:pPr lvl="2"/>
            <a:r>
              <a:rPr lang="en-CA" sz="1900" b="1" dirty="0"/>
              <a:t>Succeeds only if</a:t>
            </a:r>
            <a:br>
              <a:rPr lang="en-CA" sz="1900" b="1" dirty="0"/>
            </a:br>
            <a:r>
              <a:rPr lang="en-CA" sz="1900" b="1" dirty="0"/>
              <a:t>entire search is atomic</a:t>
            </a:r>
          </a:p>
        </p:txBody>
      </p:sp>
      <p:sp>
        <p:nvSpPr>
          <p:cNvPr id="4" name="Oval 3">
            <a:extLst>
              <a:ext uri="{FF2B5EF4-FFF2-40B4-BE49-F238E27FC236}">
                <a16:creationId xmlns:a16="http://schemas.microsoft.com/office/drawing/2014/main" id="{AB8A7A24-D262-49A4-AFE2-97BD67442E42}"/>
              </a:ext>
            </a:extLst>
          </p:cNvPr>
          <p:cNvSpPr/>
          <p:nvPr/>
        </p:nvSpPr>
        <p:spPr>
          <a:xfrm>
            <a:off x="8057711" y="228600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6</a:t>
            </a:r>
          </a:p>
        </p:txBody>
      </p:sp>
      <p:sp>
        <p:nvSpPr>
          <p:cNvPr id="5" name="Oval 4">
            <a:extLst>
              <a:ext uri="{FF2B5EF4-FFF2-40B4-BE49-F238E27FC236}">
                <a16:creationId xmlns:a16="http://schemas.microsoft.com/office/drawing/2014/main" id="{9E004E56-70B0-49B0-83D6-2E28CD505CDD}"/>
              </a:ext>
            </a:extLst>
          </p:cNvPr>
          <p:cNvSpPr/>
          <p:nvPr/>
        </p:nvSpPr>
        <p:spPr>
          <a:xfrm>
            <a:off x="7345636" y="301089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4</a:t>
            </a:r>
          </a:p>
        </p:txBody>
      </p:sp>
      <p:sp>
        <p:nvSpPr>
          <p:cNvPr id="6" name="Oval 5">
            <a:extLst>
              <a:ext uri="{FF2B5EF4-FFF2-40B4-BE49-F238E27FC236}">
                <a16:creationId xmlns:a16="http://schemas.microsoft.com/office/drawing/2014/main" id="{B728795F-3440-4971-8938-8C49D624D7C3}"/>
              </a:ext>
            </a:extLst>
          </p:cNvPr>
          <p:cNvSpPr/>
          <p:nvPr/>
        </p:nvSpPr>
        <p:spPr>
          <a:xfrm>
            <a:off x="8775041" y="2990404"/>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8</a:t>
            </a:r>
          </a:p>
        </p:txBody>
      </p:sp>
      <p:sp>
        <p:nvSpPr>
          <p:cNvPr id="7" name="Oval 6">
            <a:extLst>
              <a:ext uri="{FF2B5EF4-FFF2-40B4-BE49-F238E27FC236}">
                <a16:creationId xmlns:a16="http://schemas.microsoft.com/office/drawing/2014/main" id="{E917CC69-2BBA-473B-81BE-323941E8D107}"/>
              </a:ext>
            </a:extLst>
          </p:cNvPr>
          <p:cNvSpPr/>
          <p:nvPr/>
        </p:nvSpPr>
        <p:spPr>
          <a:xfrm>
            <a:off x="6867416" y="37924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CB81D0F5-C1FA-47B8-A633-3A6EE58429CC}"/>
              </a:ext>
            </a:extLst>
          </p:cNvPr>
          <p:cNvSpPr/>
          <p:nvPr/>
        </p:nvSpPr>
        <p:spPr>
          <a:xfrm>
            <a:off x="7745029" y="3792448"/>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a:t>
            </a:r>
          </a:p>
        </p:txBody>
      </p:sp>
      <p:cxnSp>
        <p:nvCxnSpPr>
          <p:cNvPr id="9" name="Straight Arrow Connector 8">
            <a:extLst>
              <a:ext uri="{FF2B5EF4-FFF2-40B4-BE49-F238E27FC236}">
                <a16:creationId xmlns:a16="http://schemas.microsoft.com/office/drawing/2014/main" id="{AB829DB6-7A60-4D47-8BC3-A6DE6E65BF29}"/>
              </a:ext>
            </a:extLst>
          </p:cNvPr>
          <p:cNvCxnSpPr>
            <a:stCxn id="4" idx="3"/>
            <a:endCxn id="5" idx="0"/>
          </p:cNvCxnSpPr>
          <p:nvPr/>
        </p:nvCxnSpPr>
        <p:spPr>
          <a:xfrm flipH="1">
            <a:off x="7584746" y="2694186"/>
            <a:ext cx="542999" cy="316712"/>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391A7F9E-CEF7-4FCA-8858-A2856A7396F6}"/>
              </a:ext>
            </a:extLst>
          </p:cNvPr>
          <p:cNvCxnSpPr>
            <a:stCxn id="4" idx="5"/>
          </p:cNvCxnSpPr>
          <p:nvPr/>
        </p:nvCxnSpPr>
        <p:spPr>
          <a:xfrm>
            <a:off x="8465897" y="2694186"/>
            <a:ext cx="548254" cy="296218"/>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AD409768-E4C9-48AB-8CA8-2E06FC8323CF}"/>
              </a:ext>
            </a:extLst>
          </p:cNvPr>
          <p:cNvCxnSpPr>
            <a:stCxn id="5" idx="3"/>
          </p:cNvCxnSpPr>
          <p:nvPr/>
        </p:nvCxnSpPr>
        <p:spPr>
          <a:xfrm flipH="1">
            <a:off x="7106526" y="3419084"/>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00BADBA-476D-42A7-BB64-E364BCC1FB03}"/>
              </a:ext>
            </a:extLst>
          </p:cNvPr>
          <p:cNvCxnSpPr>
            <a:stCxn id="5" idx="5"/>
          </p:cNvCxnSpPr>
          <p:nvPr/>
        </p:nvCxnSpPr>
        <p:spPr>
          <a:xfrm>
            <a:off x="7753822" y="3419084"/>
            <a:ext cx="230317"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24" name="Speech Bubble: Rectangle 23">
            <a:extLst>
              <a:ext uri="{FF2B5EF4-FFF2-40B4-BE49-F238E27FC236}">
                <a16:creationId xmlns:a16="http://schemas.microsoft.com/office/drawing/2014/main" id="{02801947-0C74-4D98-8068-48BB9E7787E9}"/>
              </a:ext>
            </a:extLst>
          </p:cNvPr>
          <p:cNvSpPr/>
          <p:nvPr/>
        </p:nvSpPr>
        <p:spPr>
          <a:xfrm>
            <a:off x="10025402" y="3017137"/>
            <a:ext cx="1250113" cy="478220"/>
          </a:xfrm>
          <a:prstGeom prst="wedgeRectCallout">
            <a:avLst>
              <a:gd name="adj1" fmla="val -109313"/>
              <a:gd name="adj2" fmla="val -13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v2</a:t>
            </a:r>
          </a:p>
        </p:txBody>
      </p:sp>
      <p:sp>
        <p:nvSpPr>
          <p:cNvPr id="25" name="Speech Bubble: Rectangle 24">
            <a:extLst>
              <a:ext uri="{FF2B5EF4-FFF2-40B4-BE49-F238E27FC236}">
                <a16:creationId xmlns:a16="http://schemas.microsoft.com/office/drawing/2014/main" id="{FA7F419D-FD2D-4869-8E4C-E06560260D54}"/>
              </a:ext>
            </a:extLst>
          </p:cNvPr>
          <p:cNvSpPr/>
          <p:nvPr/>
        </p:nvSpPr>
        <p:spPr>
          <a:xfrm>
            <a:off x="9253261" y="2129762"/>
            <a:ext cx="1544282" cy="478220"/>
          </a:xfrm>
          <a:prstGeom prst="wedgeRectCallout">
            <a:avLst>
              <a:gd name="adj1" fmla="val -94855"/>
              <a:gd name="adj2" fmla="val 24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parent, v3</a:t>
            </a:r>
          </a:p>
        </p:txBody>
      </p:sp>
      <p:sp>
        <p:nvSpPr>
          <p:cNvPr id="26" name="Rectangle 25">
            <a:extLst>
              <a:ext uri="{FF2B5EF4-FFF2-40B4-BE49-F238E27FC236}">
                <a16:creationId xmlns:a16="http://schemas.microsoft.com/office/drawing/2014/main" id="{01B966E3-8EB7-4A8D-B772-6A54C8808C4D}"/>
              </a:ext>
            </a:extLst>
          </p:cNvPr>
          <p:cNvSpPr/>
          <p:nvPr/>
        </p:nvSpPr>
        <p:spPr>
          <a:xfrm>
            <a:off x="8177266" y="2651795"/>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v3</a:t>
            </a:r>
            <a:endParaRPr lang="en-US" sz="1800" dirty="0"/>
          </a:p>
        </p:txBody>
      </p:sp>
      <p:sp>
        <p:nvSpPr>
          <p:cNvPr id="27" name="Rectangle 26">
            <a:extLst>
              <a:ext uri="{FF2B5EF4-FFF2-40B4-BE49-F238E27FC236}">
                <a16:creationId xmlns:a16="http://schemas.microsoft.com/office/drawing/2014/main" id="{6E5DF5E3-038C-4ACD-9039-6CBF240568D2}"/>
              </a:ext>
            </a:extLst>
          </p:cNvPr>
          <p:cNvSpPr/>
          <p:nvPr/>
        </p:nvSpPr>
        <p:spPr>
          <a:xfrm>
            <a:off x="9036046" y="3338958"/>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endParaRPr lang="en-US" sz="1800" dirty="0"/>
          </a:p>
        </p:txBody>
      </p:sp>
      <p:sp>
        <p:nvSpPr>
          <p:cNvPr id="29" name="Rectangle 28">
            <a:extLst>
              <a:ext uri="{FF2B5EF4-FFF2-40B4-BE49-F238E27FC236}">
                <a16:creationId xmlns:a16="http://schemas.microsoft.com/office/drawing/2014/main" id="{CAD4C1C4-5A64-40CB-9561-CE65B3700BFE}"/>
              </a:ext>
            </a:extLst>
          </p:cNvPr>
          <p:cNvSpPr/>
          <p:nvPr/>
        </p:nvSpPr>
        <p:spPr>
          <a:xfrm>
            <a:off x="7856245" y="4167064"/>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v7</a:t>
            </a:r>
            <a:endParaRPr lang="en-US" sz="1800" dirty="0"/>
          </a:p>
        </p:txBody>
      </p:sp>
      <p:sp>
        <p:nvSpPr>
          <p:cNvPr id="30" name="Rectangle 29">
            <a:extLst>
              <a:ext uri="{FF2B5EF4-FFF2-40B4-BE49-F238E27FC236}">
                <a16:creationId xmlns:a16="http://schemas.microsoft.com/office/drawing/2014/main" id="{9C5B02B7-6FD1-4B35-BCC5-5CD472926525}"/>
              </a:ext>
            </a:extLst>
          </p:cNvPr>
          <p:cNvSpPr/>
          <p:nvPr/>
        </p:nvSpPr>
        <p:spPr>
          <a:xfrm>
            <a:off x="6991744" y="4161508"/>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endParaRPr lang="en-US" sz="1800" dirty="0"/>
          </a:p>
        </p:txBody>
      </p:sp>
      <p:sp>
        <p:nvSpPr>
          <p:cNvPr id="31" name="Rectangle 30">
            <a:extLst>
              <a:ext uri="{FF2B5EF4-FFF2-40B4-BE49-F238E27FC236}">
                <a16:creationId xmlns:a16="http://schemas.microsoft.com/office/drawing/2014/main" id="{F88B3BF1-DA1B-4032-A2C7-D6CBB598ED40}"/>
              </a:ext>
            </a:extLst>
          </p:cNvPr>
          <p:cNvSpPr/>
          <p:nvPr/>
        </p:nvSpPr>
        <p:spPr>
          <a:xfrm>
            <a:off x="7676675" y="3160699"/>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v5</a:t>
            </a:r>
            <a:endParaRPr lang="en-US" sz="1800" dirty="0"/>
          </a:p>
        </p:txBody>
      </p:sp>
    </p:spTree>
    <p:extLst>
      <p:ext uri="{BB962C8B-B14F-4D97-AF65-F5344CB8AC3E}">
        <p14:creationId xmlns:p14="http://schemas.microsoft.com/office/powerpoint/2010/main" val="10320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AAAE-0BA2-4125-853A-5AEDE7838019}"/>
              </a:ext>
            </a:extLst>
          </p:cNvPr>
          <p:cNvSpPr>
            <a:spLocks noGrp="1"/>
          </p:cNvSpPr>
          <p:nvPr>
            <p:ph type="title"/>
          </p:nvPr>
        </p:nvSpPr>
        <p:spPr>
          <a:xfrm>
            <a:off x="1066800" y="530021"/>
            <a:ext cx="10058400" cy="998799"/>
          </a:xfrm>
        </p:spPr>
        <p:txBody>
          <a:bodyPr/>
          <a:lstStyle/>
          <a:p>
            <a:r>
              <a:rPr lang="en-CA" sz="4000" dirty="0"/>
              <a:t>Deleting a node with </a:t>
            </a:r>
            <a:r>
              <a:rPr lang="en-CA" sz="4000" b="1" dirty="0"/>
              <a:t>two children</a:t>
            </a:r>
            <a:r>
              <a:rPr lang="en-CA" sz="4000" dirty="0"/>
              <a:t>?</a:t>
            </a:r>
          </a:p>
        </p:txBody>
      </p:sp>
      <p:sp>
        <p:nvSpPr>
          <p:cNvPr id="3" name="Content Placeholder 2">
            <a:extLst>
              <a:ext uri="{FF2B5EF4-FFF2-40B4-BE49-F238E27FC236}">
                <a16:creationId xmlns:a16="http://schemas.microsoft.com/office/drawing/2014/main" id="{F4E7EC54-A2BC-4278-B585-DD024455F082}"/>
              </a:ext>
            </a:extLst>
          </p:cNvPr>
          <p:cNvSpPr>
            <a:spLocks noGrp="1"/>
          </p:cNvSpPr>
          <p:nvPr>
            <p:ph idx="1"/>
          </p:nvPr>
        </p:nvSpPr>
        <p:spPr>
          <a:xfrm>
            <a:off x="1066800" y="1775204"/>
            <a:ext cx="5629860" cy="4552775"/>
          </a:xfrm>
        </p:spPr>
        <p:txBody>
          <a:bodyPr>
            <a:normAutofit/>
          </a:bodyPr>
          <a:lstStyle/>
          <a:p>
            <a:r>
              <a:rPr lang="en-CA" sz="2400" dirty="0"/>
              <a:t>Delete(6)</a:t>
            </a:r>
          </a:p>
          <a:p>
            <a:pPr lvl="1"/>
            <a:r>
              <a:rPr lang="en-CA" sz="2000" dirty="0"/>
              <a:t>search(6)</a:t>
            </a:r>
          </a:p>
          <a:p>
            <a:pPr lvl="1"/>
            <a:r>
              <a:rPr lang="en-CA" sz="2000" dirty="0"/>
              <a:t>if </a:t>
            </a:r>
            <a:r>
              <a:rPr lang="en-CA" sz="2000" dirty="0" err="1"/>
              <a:t>target.key</a:t>
            </a:r>
            <a:r>
              <a:rPr lang="en-CA" sz="2000" dirty="0"/>
              <a:t> == 6 and target has 2 children</a:t>
            </a:r>
          </a:p>
          <a:p>
            <a:pPr lvl="2"/>
            <a:r>
              <a:rPr lang="en-CA" sz="2000" dirty="0" err="1"/>
              <a:t>findPredecessor</a:t>
            </a:r>
            <a:r>
              <a:rPr lang="en-CA" sz="2000" dirty="0"/>
              <a:t>(6)</a:t>
            </a:r>
          </a:p>
          <a:p>
            <a:pPr lvl="2"/>
            <a:r>
              <a:rPr lang="en-CA" sz="2000" dirty="0"/>
              <a:t>add(</a:t>
            </a:r>
            <a:r>
              <a:rPr lang="en-CA" sz="2000" b="1" dirty="0" err="1"/>
              <a:t>target.key</a:t>
            </a:r>
            <a:r>
              <a:rPr lang="en-CA" sz="2000" dirty="0"/>
              <a:t>, </a:t>
            </a:r>
            <a:r>
              <a:rPr lang="en-CA" sz="2000" b="1" dirty="0"/>
              <a:t>6</a:t>
            </a:r>
            <a:r>
              <a:rPr lang="en-CA" sz="2000" dirty="0"/>
              <a:t>, </a:t>
            </a:r>
            <a:r>
              <a:rPr lang="en-CA" sz="2000" b="1" dirty="0"/>
              <a:t>5</a:t>
            </a:r>
            <a:r>
              <a:rPr lang="en-CA" sz="2000" dirty="0"/>
              <a:t>)</a:t>
            </a:r>
          </a:p>
          <a:p>
            <a:pPr lvl="2"/>
            <a:r>
              <a:rPr lang="en-CA" sz="2000" dirty="0"/>
              <a:t>add(</a:t>
            </a:r>
            <a:r>
              <a:rPr lang="en-CA" sz="2000" dirty="0" err="1"/>
              <a:t>target.ver</a:t>
            </a:r>
            <a:r>
              <a:rPr lang="en-CA" sz="2000" dirty="0"/>
              <a:t>, v3, v4)</a:t>
            </a:r>
          </a:p>
          <a:p>
            <a:pPr lvl="2"/>
            <a:r>
              <a:rPr lang="en-CA" sz="2000" dirty="0"/>
              <a:t>add(</a:t>
            </a:r>
            <a:r>
              <a:rPr lang="en-CA" sz="2000" b="1" dirty="0" err="1"/>
              <a:t>predParent.right</a:t>
            </a:r>
            <a:r>
              <a:rPr lang="en-CA" sz="2000" dirty="0"/>
              <a:t>, </a:t>
            </a:r>
            <a:r>
              <a:rPr lang="en-CA" sz="2000" b="1" dirty="0"/>
              <a:t>pred</a:t>
            </a:r>
            <a:r>
              <a:rPr lang="en-CA" sz="2000" dirty="0"/>
              <a:t>, </a:t>
            </a:r>
            <a:r>
              <a:rPr lang="en-CA" sz="2000" b="1" dirty="0"/>
              <a:t>null</a:t>
            </a:r>
            <a:r>
              <a:rPr lang="en-CA" sz="2000" dirty="0"/>
              <a:t>)</a:t>
            </a:r>
          </a:p>
          <a:p>
            <a:pPr lvl="2"/>
            <a:r>
              <a:rPr lang="en-CA" sz="2000" dirty="0"/>
              <a:t>add(</a:t>
            </a:r>
            <a:r>
              <a:rPr lang="en-CA" sz="2000" dirty="0" err="1"/>
              <a:t>predParent.ver</a:t>
            </a:r>
            <a:r>
              <a:rPr lang="en-CA" sz="2000" dirty="0"/>
              <a:t>, v2, v3)</a:t>
            </a:r>
          </a:p>
          <a:p>
            <a:pPr lvl="2"/>
            <a:r>
              <a:rPr lang="en-CA" sz="2000" dirty="0"/>
              <a:t>add(</a:t>
            </a:r>
            <a:r>
              <a:rPr lang="en-CA" sz="2000" b="1" dirty="0" err="1"/>
              <a:t>pred.marked</a:t>
            </a:r>
            <a:r>
              <a:rPr lang="en-CA" sz="2000" dirty="0"/>
              <a:t>, </a:t>
            </a:r>
            <a:r>
              <a:rPr lang="en-CA" sz="2000" b="1" dirty="0"/>
              <a:t>false</a:t>
            </a:r>
            <a:r>
              <a:rPr lang="en-CA" sz="2000" dirty="0"/>
              <a:t>, </a:t>
            </a:r>
            <a:r>
              <a:rPr lang="en-CA" sz="2000" b="1" dirty="0"/>
              <a:t>true</a:t>
            </a:r>
            <a:r>
              <a:rPr lang="en-CA" sz="2000" dirty="0"/>
              <a:t>)</a:t>
            </a:r>
          </a:p>
          <a:p>
            <a:pPr lvl="2"/>
            <a:r>
              <a:rPr lang="en-CA" sz="2000" dirty="0"/>
              <a:t>if </a:t>
            </a:r>
            <a:r>
              <a:rPr lang="en-CA" sz="2000" dirty="0" err="1"/>
              <a:t>vexec</a:t>
            </a:r>
            <a:r>
              <a:rPr lang="en-CA" sz="2000" dirty="0"/>
              <a:t>() return true</a:t>
            </a:r>
          </a:p>
          <a:p>
            <a:pPr lvl="2"/>
            <a:r>
              <a:rPr lang="en-CA" sz="2000" dirty="0"/>
              <a:t>else restart</a:t>
            </a:r>
            <a:endParaRPr lang="en-CA" sz="1800" dirty="0"/>
          </a:p>
        </p:txBody>
      </p:sp>
      <p:sp>
        <p:nvSpPr>
          <p:cNvPr id="4" name="Oval 3">
            <a:extLst>
              <a:ext uri="{FF2B5EF4-FFF2-40B4-BE49-F238E27FC236}">
                <a16:creationId xmlns:a16="http://schemas.microsoft.com/office/drawing/2014/main" id="{AB8A7A24-D262-49A4-AFE2-97BD67442E42}"/>
              </a:ext>
            </a:extLst>
          </p:cNvPr>
          <p:cNvSpPr/>
          <p:nvPr/>
        </p:nvSpPr>
        <p:spPr>
          <a:xfrm>
            <a:off x="8057711" y="228600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6</a:t>
            </a:r>
          </a:p>
        </p:txBody>
      </p:sp>
      <p:sp>
        <p:nvSpPr>
          <p:cNvPr id="5" name="Oval 4">
            <a:extLst>
              <a:ext uri="{FF2B5EF4-FFF2-40B4-BE49-F238E27FC236}">
                <a16:creationId xmlns:a16="http://schemas.microsoft.com/office/drawing/2014/main" id="{9E004E56-70B0-49B0-83D6-2E28CD505CDD}"/>
              </a:ext>
            </a:extLst>
          </p:cNvPr>
          <p:cNvSpPr/>
          <p:nvPr/>
        </p:nvSpPr>
        <p:spPr>
          <a:xfrm>
            <a:off x="6932606" y="3004264"/>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B728795F-3440-4971-8938-8C49D624D7C3}"/>
              </a:ext>
            </a:extLst>
          </p:cNvPr>
          <p:cNvSpPr/>
          <p:nvPr/>
        </p:nvSpPr>
        <p:spPr>
          <a:xfrm>
            <a:off x="9357500" y="2990404"/>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8</a:t>
            </a:r>
          </a:p>
        </p:txBody>
      </p:sp>
      <p:sp>
        <p:nvSpPr>
          <p:cNvPr id="7" name="Oval 6">
            <a:extLst>
              <a:ext uri="{FF2B5EF4-FFF2-40B4-BE49-F238E27FC236}">
                <a16:creationId xmlns:a16="http://schemas.microsoft.com/office/drawing/2014/main" id="{E917CC69-2BBA-473B-81BE-323941E8D107}"/>
              </a:ext>
            </a:extLst>
          </p:cNvPr>
          <p:cNvSpPr/>
          <p:nvPr/>
        </p:nvSpPr>
        <p:spPr>
          <a:xfrm>
            <a:off x="6454386" y="3785814"/>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CB81D0F5-C1FA-47B8-A633-3A6EE58429CC}"/>
              </a:ext>
            </a:extLst>
          </p:cNvPr>
          <p:cNvSpPr/>
          <p:nvPr/>
        </p:nvSpPr>
        <p:spPr>
          <a:xfrm>
            <a:off x="7331999" y="3785814"/>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3</a:t>
            </a:r>
          </a:p>
        </p:txBody>
      </p:sp>
      <p:cxnSp>
        <p:nvCxnSpPr>
          <p:cNvPr id="9" name="Straight Arrow Connector 8">
            <a:extLst>
              <a:ext uri="{FF2B5EF4-FFF2-40B4-BE49-F238E27FC236}">
                <a16:creationId xmlns:a16="http://schemas.microsoft.com/office/drawing/2014/main" id="{AB829DB6-7A60-4D47-8BC3-A6DE6E65BF29}"/>
              </a:ext>
            </a:extLst>
          </p:cNvPr>
          <p:cNvCxnSpPr>
            <a:cxnSpLocks/>
            <a:stCxn id="4" idx="3"/>
            <a:endCxn id="5" idx="0"/>
          </p:cNvCxnSpPr>
          <p:nvPr/>
        </p:nvCxnSpPr>
        <p:spPr>
          <a:xfrm flipH="1">
            <a:off x="7171716" y="2694186"/>
            <a:ext cx="956029" cy="310078"/>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391A7F9E-CEF7-4FCA-8858-A2856A7396F6}"/>
              </a:ext>
            </a:extLst>
          </p:cNvPr>
          <p:cNvCxnSpPr>
            <a:cxnSpLocks/>
            <a:stCxn id="4" idx="5"/>
          </p:cNvCxnSpPr>
          <p:nvPr/>
        </p:nvCxnSpPr>
        <p:spPr>
          <a:xfrm>
            <a:off x="8465897" y="2694186"/>
            <a:ext cx="1130713" cy="296218"/>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AD409768-E4C9-48AB-8CA8-2E06FC8323CF}"/>
              </a:ext>
            </a:extLst>
          </p:cNvPr>
          <p:cNvCxnSpPr>
            <a:stCxn id="5" idx="3"/>
          </p:cNvCxnSpPr>
          <p:nvPr/>
        </p:nvCxnSpPr>
        <p:spPr>
          <a:xfrm flipH="1">
            <a:off x="6693496" y="3412450"/>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00BADBA-476D-42A7-BB64-E364BCC1FB03}"/>
              </a:ext>
            </a:extLst>
          </p:cNvPr>
          <p:cNvCxnSpPr>
            <a:stCxn id="5" idx="5"/>
          </p:cNvCxnSpPr>
          <p:nvPr/>
        </p:nvCxnSpPr>
        <p:spPr>
          <a:xfrm>
            <a:off x="7340792" y="3412450"/>
            <a:ext cx="230317"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24" name="Speech Bubble: Rectangle 23">
            <a:extLst>
              <a:ext uri="{FF2B5EF4-FFF2-40B4-BE49-F238E27FC236}">
                <a16:creationId xmlns:a16="http://schemas.microsoft.com/office/drawing/2014/main" id="{02801947-0C74-4D98-8068-48BB9E7787E9}"/>
              </a:ext>
            </a:extLst>
          </p:cNvPr>
          <p:cNvSpPr/>
          <p:nvPr/>
        </p:nvSpPr>
        <p:spPr>
          <a:xfrm>
            <a:off x="9253261" y="2302056"/>
            <a:ext cx="1250113" cy="478220"/>
          </a:xfrm>
          <a:prstGeom prst="wedgeRectCallout">
            <a:avLst>
              <a:gd name="adj1" fmla="val -109313"/>
              <a:gd name="adj2" fmla="val -13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target, v3</a:t>
            </a:r>
          </a:p>
        </p:txBody>
      </p:sp>
      <p:sp>
        <p:nvSpPr>
          <p:cNvPr id="25" name="Speech Bubble: Rectangle 24">
            <a:extLst>
              <a:ext uri="{FF2B5EF4-FFF2-40B4-BE49-F238E27FC236}">
                <a16:creationId xmlns:a16="http://schemas.microsoft.com/office/drawing/2014/main" id="{FA7F419D-FD2D-4869-8E4C-E06560260D54}"/>
              </a:ext>
            </a:extLst>
          </p:cNvPr>
          <p:cNvSpPr/>
          <p:nvPr/>
        </p:nvSpPr>
        <p:spPr>
          <a:xfrm>
            <a:off x="10138656" y="1311250"/>
            <a:ext cx="1544282" cy="478220"/>
          </a:xfrm>
          <a:prstGeom prst="wedgeRectCallout">
            <a:avLst>
              <a:gd name="adj1" fmla="val -94855"/>
              <a:gd name="adj2" fmla="val 24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parent, v4</a:t>
            </a:r>
          </a:p>
        </p:txBody>
      </p:sp>
      <p:sp>
        <p:nvSpPr>
          <p:cNvPr id="26" name="Rectangle 25">
            <a:extLst>
              <a:ext uri="{FF2B5EF4-FFF2-40B4-BE49-F238E27FC236}">
                <a16:creationId xmlns:a16="http://schemas.microsoft.com/office/drawing/2014/main" id="{01B966E3-8EB7-4A8D-B772-6A54C8808C4D}"/>
              </a:ext>
            </a:extLst>
          </p:cNvPr>
          <p:cNvSpPr/>
          <p:nvPr/>
        </p:nvSpPr>
        <p:spPr>
          <a:xfrm>
            <a:off x="8177266" y="2651795"/>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v3</a:t>
            </a:r>
            <a:endParaRPr lang="en-US" sz="1800" dirty="0"/>
          </a:p>
        </p:txBody>
      </p:sp>
      <p:sp>
        <p:nvSpPr>
          <p:cNvPr id="27" name="Rectangle 26">
            <a:extLst>
              <a:ext uri="{FF2B5EF4-FFF2-40B4-BE49-F238E27FC236}">
                <a16:creationId xmlns:a16="http://schemas.microsoft.com/office/drawing/2014/main" id="{6E5DF5E3-038C-4ACD-9039-6CBF240568D2}"/>
              </a:ext>
            </a:extLst>
          </p:cNvPr>
          <p:cNvSpPr/>
          <p:nvPr/>
        </p:nvSpPr>
        <p:spPr>
          <a:xfrm>
            <a:off x="9605287" y="3363082"/>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endParaRPr lang="en-US" sz="1800" dirty="0"/>
          </a:p>
        </p:txBody>
      </p:sp>
      <p:sp>
        <p:nvSpPr>
          <p:cNvPr id="29" name="Rectangle 28">
            <a:extLst>
              <a:ext uri="{FF2B5EF4-FFF2-40B4-BE49-F238E27FC236}">
                <a16:creationId xmlns:a16="http://schemas.microsoft.com/office/drawing/2014/main" id="{CAD4C1C4-5A64-40CB-9561-CE65B3700BFE}"/>
              </a:ext>
            </a:extLst>
          </p:cNvPr>
          <p:cNvSpPr/>
          <p:nvPr/>
        </p:nvSpPr>
        <p:spPr>
          <a:xfrm>
            <a:off x="7769285" y="3884942"/>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v7</a:t>
            </a:r>
            <a:endParaRPr lang="en-US" sz="1800" dirty="0"/>
          </a:p>
        </p:txBody>
      </p:sp>
      <p:sp>
        <p:nvSpPr>
          <p:cNvPr id="30" name="Rectangle 29">
            <a:extLst>
              <a:ext uri="{FF2B5EF4-FFF2-40B4-BE49-F238E27FC236}">
                <a16:creationId xmlns:a16="http://schemas.microsoft.com/office/drawing/2014/main" id="{9C5B02B7-6FD1-4B35-BCC5-5CD472926525}"/>
              </a:ext>
            </a:extLst>
          </p:cNvPr>
          <p:cNvSpPr/>
          <p:nvPr/>
        </p:nvSpPr>
        <p:spPr>
          <a:xfrm>
            <a:off x="6578714" y="4154874"/>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endParaRPr lang="en-US" sz="1800" dirty="0"/>
          </a:p>
        </p:txBody>
      </p:sp>
      <p:sp>
        <p:nvSpPr>
          <p:cNvPr id="31" name="Rectangle 30">
            <a:extLst>
              <a:ext uri="{FF2B5EF4-FFF2-40B4-BE49-F238E27FC236}">
                <a16:creationId xmlns:a16="http://schemas.microsoft.com/office/drawing/2014/main" id="{F88B3BF1-DA1B-4032-A2C7-D6CBB598ED40}"/>
              </a:ext>
            </a:extLst>
          </p:cNvPr>
          <p:cNvSpPr/>
          <p:nvPr/>
        </p:nvSpPr>
        <p:spPr>
          <a:xfrm>
            <a:off x="7263645" y="3154065"/>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v5</a:t>
            </a:r>
            <a:endParaRPr lang="en-US" sz="1800" dirty="0"/>
          </a:p>
        </p:txBody>
      </p:sp>
      <p:sp>
        <p:nvSpPr>
          <p:cNvPr id="20" name="Oval 19">
            <a:extLst>
              <a:ext uri="{FF2B5EF4-FFF2-40B4-BE49-F238E27FC236}">
                <a16:creationId xmlns:a16="http://schemas.microsoft.com/office/drawing/2014/main" id="{9D211D10-C8DD-4F4A-A3E2-2B11895C5583}"/>
              </a:ext>
            </a:extLst>
          </p:cNvPr>
          <p:cNvSpPr/>
          <p:nvPr/>
        </p:nvSpPr>
        <p:spPr>
          <a:xfrm>
            <a:off x="8958107" y="3804976"/>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7</a:t>
            </a:r>
          </a:p>
        </p:txBody>
      </p:sp>
      <p:cxnSp>
        <p:nvCxnSpPr>
          <p:cNvPr id="22" name="Straight Arrow Connector 21">
            <a:extLst>
              <a:ext uri="{FF2B5EF4-FFF2-40B4-BE49-F238E27FC236}">
                <a16:creationId xmlns:a16="http://schemas.microsoft.com/office/drawing/2014/main" id="{09CD32CC-5630-4830-9F91-03B0430DAF69}"/>
              </a:ext>
            </a:extLst>
          </p:cNvPr>
          <p:cNvCxnSpPr/>
          <p:nvPr/>
        </p:nvCxnSpPr>
        <p:spPr>
          <a:xfrm flipH="1">
            <a:off x="9220747" y="3448105"/>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D63313BA-A919-4001-91C0-19D60894A619}"/>
              </a:ext>
            </a:extLst>
          </p:cNvPr>
          <p:cNvSpPr/>
          <p:nvPr/>
        </p:nvSpPr>
        <p:spPr>
          <a:xfrm>
            <a:off x="9290781" y="4088670"/>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v1</a:t>
            </a:r>
            <a:endParaRPr lang="en-US" sz="1800" dirty="0"/>
          </a:p>
        </p:txBody>
      </p:sp>
      <p:sp>
        <p:nvSpPr>
          <p:cNvPr id="28" name="Oval 27">
            <a:extLst>
              <a:ext uri="{FF2B5EF4-FFF2-40B4-BE49-F238E27FC236}">
                <a16:creationId xmlns:a16="http://schemas.microsoft.com/office/drawing/2014/main" id="{980F48C3-7867-4F5F-9D62-225A90547E19}"/>
              </a:ext>
            </a:extLst>
          </p:cNvPr>
          <p:cNvSpPr/>
          <p:nvPr/>
        </p:nvSpPr>
        <p:spPr>
          <a:xfrm>
            <a:off x="7685718" y="4623312"/>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4</a:t>
            </a:r>
          </a:p>
        </p:txBody>
      </p:sp>
      <p:sp>
        <p:nvSpPr>
          <p:cNvPr id="32" name="Oval 31">
            <a:extLst>
              <a:ext uri="{FF2B5EF4-FFF2-40B4-BE49-F238E27FC236}">
                <a16:creationId xmlns:a16="http://schemas.microsoft.com/office/drawing/2014/main" id="{6CD949CD-405C-4F8E-9084-DA9DC07A169F}"/>
              </a:ext>
            </a:extLst>
          </p:cNvPr>
          <p:cNvSpPr/>
          <p:nvPr/>
        </p:nvSpPr>
        <p:spPr>
          <a:xfrm>
            <a:off x="7888635" y="5458486"/>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a:t>
            </a:r>
          </a:p>
        </p:txBody>
      </p:sp>
      <p:cxnSp>
        <p:nvCxnSpPr>
          <p:cNvPr id="33" name="Straight Arrow Connector 32">
            <a:extLst>
              <a:ext uri="{FF2B5EF4-FFF2-40B4-BE49-F238E27FC236}">
                <a16:creationId xmlns:a16="http://schemas.microsoft.com/office/drawing/2014/main" id="{D1922F36-6A65-4A71-89D4-5DFD4A5A82E7}"/>
              </a:ext>
            </a:extLst>
          </p:cNvPr>
          <p:cNvCxnSpPr>
            <a:cxnSpLocks/>
            <a:stCxn id="8" idx="5"/>
            <a:endCxn id="28" idx="0"/>
          </p:cNvCxnSpPr>
          <p:nvPr/>
        </p:nvCxnSpPr>
        <p:spPr>
          <a:xfrm>
            <a:off x="7740185" y="4194000"/>
            <a:ext cx="184643" cy="429312"/>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34" name="Rectangle 33">
            <a:extLst>
              <a:ext uri="{FF2B5EF4-FFF2-40B4-BE49-F238E27FC236}">
                <a16:creationId xmlns:a16="http://schemas.microsoft.com/office/drawing/2014/main" id="{692AD4D3-E378-4F06-AE34-1719C9CA301A}"/>
              </a:ext>
            </a:extLst>
          </p:cNvPr>
          <p:cNvSpPr/>
          <p:nvPr/>
        </p:nvSpPr>
        <p:spPr>
          <a:xfrm>
            <a:off x="8057758" y="4724348"/>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v2</a:t>
            </a:r>
            <a:endParaRPr lang="en-US" sz="1800" dirty="0"/>
          </a:p>
        </p:txBody>
      </p:sp>
      <p:cxnSp>
        <p:nvCxnSpPr>
          <p:cNvPr id="35" name="Straight Arrow Connector 34">
            <a:extLst>
              <a:ext uri="{FF2B5EF4-FFF2-40B4-BE49-F238E27FC236}">
                <a16:creationId xmlns:a16="http://schemas.microsoft.com/office/drawing/2014/main" id="{96491194-6D9B-4EBA-8210-B2D40DF22509}"/>
              </a:ext>
            </a:extLst>
          </p:cNvPr>
          <p:cNvCxnSpPr>
            <a:cxnSpLocks/>
            <a:endCxn id="32" idx="0"/>
          </p:cNvCxnSpPr>
          <p:nvPr/>
        </p:nvCxnSpPr>
        <p:spPr>
          <a:xfrm>
            <a:off x="8035423" y="5063445"/>
            <a:ext cx="92322" cy="395041"/>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36" name="Rectangle 35">
            <a:extLst>
              <a:ext uri="{FF2B5EF4-FFF2-40B4-BE49-F238E27FC236}">
                <a16:creationId xmlns:a16="http://schemas.microsoft.com/office/drawing/2014/main" id="{A5DE6BA6-C833-4404-8284-9FA14D26CEDD}"/>
              </a:ext>
            </a:extLst>
          </p:cNvPr>
          <p:cNvSpPr/>
          <p:nvPr/>
        </p:nvSpPr>
        <p:spPr>
          <a:xfrm>
            <a:off x="8226787" y="5634103"/>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v3</a:t>
            </a:r>
            <a:endParaRPr lang="en-US" sz="1800" dirty="0"/>
          </a:p>
        </p:txBody>
      </p:sp>
      <p:sp>
        <p:nvSpPr>
          <p:cNvPr id="37" name="Oval 36">
            <a:extLst>
              <a:ext uri="{FF2B5EF4-FFF2-40B4-BE49-F238E27FC236}">
                <a16:creationId xmlns:a16="http://schemas.microsoft.com/office/drawing/2014/main" id="{C145CF23-93EB-4F0F-A843-132EBEDA82E4}"/>
              </a:ext>
            </a:extLst>
          </p:cNvPr>
          <p:cNvSpPr/>
          <p:nvPr/>
        </p:nvSpPr>
        <p:spPr>
          <a:xfrm>
            <a:off x="9014151" y="1449409"/>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9</a:t>
            </a:r>
          </a:p>
        </p:txBody>
      </p:sp>
      <p:cxnSp>
        <p:nvCxnSpPr>
          <p:cNvPr id="38" name="Straight Arrow Connector 37">
            <a:extLst>
              <a:ext uri="{FF2B5EF4-FFF2-40B4-BE49-F238E27FC236}">
                <a16:creationId xmlns:a16="http://schemas.microsoft.com/office/drawing/2014/main" id="{7592DF12-3A88-47B1-BC25-7ABB28EB1D1B}"/>
              </a:ext>
            </a:extLst>
          </p:cNvPr>
          <p:cNvCxnSpPr>
            <a:cxnSpLocks/>
            <a:stCxn id="37" idx="3"/>
            <a:endCxn id="4" idx="7"/>
          </p:cNvCxnSpPr>
          <p:nvPr/>
        </p:nvCxnSpPr>
        <p:spPr>
          <a:xfrm flipH="1">
            <a:off x="8465897" y="1857595"/>
            <a:ext cx="618288" cy="498439"/>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41" name="Rectangle 40">
            <a:extLst>
              <a:ext uri="{FF2B5EF4-FFF2-40B4-BE49-F238E27FC236}">
                <a16:creationId xmlns:a16="http://schemas.microsoft.com/office/drawing/2014/main" id="{85859363-356A-409E-B337-FC37BDDCC26D}"/>
              </a:ext>
            </a:extLst>
          </p:cNvPr>
          <p:cNvSpPr/>
          <p:nvPr/>
        </p:nvSpPr>
        <p:spPr>
          <a:xfrm>
            <a:off x="9344975" y="1775204"/>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v4</a:t>
            </a:r>
            <a:endParaRPr lang="en-US" sz="1800" dirty="0"/>
          </a:p>
        </p:txBody>
      </p:sp>
      <p:sp>
        <p:nvSpPr>
          <p:cNvPr id="42" name="Speech Bubble: Rectangle 41">
            <a:extLst>
              <a:ext uri="{FF2B5EF4-FFF2-40B4-BE49-F238E27FC236}">
                <a16:creationId xmlns:a16="http://schemas.microsoft.com/office/drawing/2014/main" id="{E68AF068-CAE6-4F2C-8996-BF74FCD4E913}"/>
              </a:ext>
            </a:extLst>
          </p:cNvPr>
          <p:cNvSpPr/>
          <p:nvPr/>
        </p:nvSpPr>
        <p:spPr>
          <a:xfrm>
            <a:off x="8783572" y="5260965"/>
            <a:ext cx="1305510" cy="478220"/>
          </a:xfrm>
          <a:prstGeom prst="wedgeRectCallout">
            <a:avLst>
              <a:gd name="adj1" fmla="val -84350"/>
              <a:gd name="adj2" fmla="val 11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pred, v3</a:t>
            </a:r>
          </a:p>
        </p:txBody>
      </p:sp>
      <p:sp>
        <p:nvSpPr>
          <p:cNvPr id="43" name="Speech Bubble: Rectangle 42">
            <a:extLst>
              <a:ext uri="{FF2B5EF4-FFF2-40B4-BE49-F238E27FC236}">
                <a16:creationId xmlns:a16="http://schemas.microsoft.com/office/drawing/2014/main" id="{F197EF09-3784-4C51-90F3-837DA2B19883}"/>
              </a:ext>
            </a:extLst>
          </p:cNvPr>
          <p:cNvSpPr/>
          <p:nvPr/>
        </p:nvSpPr>
        <p:spPr>
          <a:xfrm>
            <a:off x="9014151" y="4664132"/>
            <a:ext cx="1940378" cy="478220"/>
          </a:xfrm>
          <a:prstGeom prst="wedgeRectCallout">
            <a:avLst>
              <a:gd name="adj1" fmla="val -76055"/>
              <a:gd name="adj2" fmla="val 7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t>predParent</a:t>
            </a:r>
            <a:r>
              <a:rPr lang="en-CA" dirty="0"/>
              <a:t>, v2</a:t>
            </a:r>
          </a:p>
        </p:txBody>
      </p:sp>
      <p:sp>
        <p:nvSpPr>
          <p:cNvPr id="40" name="Oval 39">
            <a:extLst>
              <a:ext uri="{FF2B5EF4-FFF2-40B4-BE49-F238E27FC236}">
                <a16:creationId xmlns:a16="http://schemas.microsoft.com/office/drawing/2014/main" id="{E9A08CF5-6F1E-4EDD-B2FB-D77B423819BE}"/>
              </a:ext>
            </a:extLst>
          </p:cNvPr>
          <p:cNvSpPr/>
          <p:nvPr/>
        </p:nvSpPr>
        <p:spPr>
          <a:xfrm>
            <a:off x="8057711" y="228600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a:t>
            </a:r>
          </a:p>
        </p:txBody>
      </p:sp>
      <p:sp>
        <p:nvSpPr>
          <p:cNvPr id="39" name="Rectangle 38">
            <a:extLst>
              <a:ext uri="{FF2B5EF4-FFF2-40B4-BE49-F238E27FC236}">
                <a16:creationId xmlns:a16="http://schemas.microsoft.com/office/drawing/2014/main" id="{D505AF38-1BDE-423B-9947-9ABBA6B59187}"/>
              </a:ext>
            </a:extLst>
          </p:cNvPr>
          <p:cNvSpPr/>
          <p:nvPr/>
        </p:nvSpPr>
        <p:spPr>
          <a:xfrm>
            <a:off x="8177266" y="2651795"/>
            <a:ext cx="47822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v4</a:t>
            </a:r>
            <a:endParaRPr lang="en-US" sz="1800" dirty="0"/>
          </a:p>
        </p:txBody>
      </p:sp>
    </p:spTree>
    <p:extLst>
      <p:ext uri="{BB962C8B-B14F-4D97-AF65-F5344CB8AC3E}">
        <p14:creationId xmlns:p14="http://schemas.microsoft.com/office/powerpoint/2010/main" val="31065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par>
                                <p:cTn id="57" presetID="42" presetClass="exit" presetSubtype="0" fill="hold" grpId="1" nodeType="withEffect">
                                  <p:stCondLst>
                                    <p:cond delay="0"/>
                                  </p:stCondLst>
                                  <p:childTnLst>
                                    <p:animEffect transition="out" filter="fade">
                                      <p:cBhvr>
                                        <p:cTn id="58" dur="1000"/>
                                        <p:tgtEl>
                                          <p:spTgt spid="42"/>
                                        </p:tgtEl>
                                      </p:cBhvr>
                                    </p:animEffect>
                                    <p:anim calcmode="lin" valueType="num">
                                      <p:cBhvr>
                                        <p:cTn id="59" dur="1000"/>
                                        <p:tgtEl>
                                          <p:spTgt spid="42"/>
                                        </p:tgtEl>
                                        <p:attrNameLst>
                                          <p:attrName>ppt_x</p:attrName>
                                        </p:attrNameLst>
                                      </p:cBhvr>
                                      <p:tavLst>
                                        <p:tav tm="0">
                                          <p:val>
                                            <p:strVal val="ppt_x"/>
                                          </p:val>
                                        </p:tav>
                                        <p:tav tm="100000">
                                          <p:val>
                                            <p:strVal val="ppt_x"/>
                                          </p:val>
                                        </p:tav>
                                      </p:tavLst>
                                    </p:anim>
                                    <p:anim calcmode="lin" valueType="num">
                                      <p:cBhvr>
                                        <p:cTn id="60" dur="1000"/>
                                        <p:tgtEl>
                                          <p:spTgt spid="42"/>
                                        </p:tgtEl>
                                        <p:attrNameLst>
                                          <p:attrName>ppt_y</p:attrName>
                                        </p:attrNameLst>
                                      </p:cBhvr>
                                      <p:tavLst>
                                        <p:tav tm="0">
                                          <p:val>
                                            <p:strVal val="ppt_y"/>
                                          </p:val>
                                        </p:tav>
                                        <p:tav tm="100000">
                                          <p:val>
                                            <p:strVal val="ppt_y+.1"/>
                                          </p:val>
                                        </p:tav>
                                      </p:tavLst>
                                    </p:anim>
                                    <p:set>
                                      <p:cBhvr>
                                        <p:cTn id="61" dur="1" fill="hold">
                                          <p:stCondLst>
                                            <p:cond delay="999"/>
                                          </p:stCondLst>
                                        </p:cTn>
                                        <p:tgtEl>
                                          <p:spTgt spid="42"/>
                                        </p:tgtEl>
                                        <p:attrNameLst>
                                          <p:attrName>style.visibility</p:attrName>
                                        </p:attrNameLst>
                                      </p:cBhvr>
                                      <p:to>
                                        <p:strVal val="hidden"/>
                                      </p:to>
                                    </p:set>
                                  </p:childTnLst>
                                </p:cTn>
                              </p:par>
                              <p:par>
                                <p:cTn id="62" presetID="42" presetClass="exit" presetSubtype="0" fill="hold" nodeType="withEffect">
                                  <p:stCondLst>
                                    <p:cond delay="0"/>
                                  </p:stCondLst>
                                  <p:childTnLst>
                                    <p:animEffect transition="out" filter="fade">
                                      <p:cBhvr>
                                        <p:cTn id="63" dur="1000"/>
                                        <p:tgtEl>
                                          <p:spTgt spid="35"/>
                                        </p:tgtEl>
                                      </p:cBhvr>
                                    </p:animEffect>
                                    <p:anim calcmode="lin" valueType="num">
                                      <p:cBhvr>
                                        <p:cTn id="64" dur="1000"/>
                                        <p:tgtEl>
                                          <p:spTgt spid="35"/>
                                        </p:tgtEl>
                                        <p:attrNameLst>
                                          <p:attrName>ppt_x</p:attrName>
                                        </p:attrNameLst>
                                      </p:cBhvr>
                                      <p:tavLst>
                                        <p:tav tm="0">
                                          <p:val>
                                            <p:strVal val="ppt_x"/>
                                          </p:val>
                                        </p:tav>
                                        <p:tav tm="100000">
                                          <p:val>
                                            <p:strVal val="ppt_x"/>
                                          </p:val>
                                        </p:tav>
                                      </p:tavLst>
                                    </p:anim>
                                    <p:anim calcmode="lin" valueType="num">
                                      <p:cBhvr>
                                        <p:cTn id="65" dur="1000"/>
                                        <p:tgtEl>
                                          <p:spTgt spid="35"/>
                                        </p:tgtEl>
                                        <p:attrNameLst>
                                          <p:attrName>ppt_y</p:attrName>
                                        </p:attrNameLst>
                                      </p:cBhvr>
                                      <p:tavLst>
                                        <p:tav tm="0">
                                          <p:val>
                                            <p:strVal val="ppt_y"/>
                                          </p:val>
                                        </p:tav>
                                        <p:tav tm="100000">
                                          <p:val>
                                            <p:strVal val="ppt_y+.1"/>
                                          </p:val>
                                        </p:tav>
                                      </p:tavLst>
                                    </p:anim>
                                    <p:set>
                                      <p:cBhvr>
                                        <p:cTn id="66" dur="1" fill="hold">
                                          <p:stCondLst>
                                            <p:cond delay="999"/>
                                          </p:stCondLst>
                                        </p:cTn>
                                        <p:tgtEl>
                                          <p:spTgt spid="35"/>
                                        </p:tgtEl>
                                        <p:attrNameLst>
                                          <p:attrName>style.visibility</p:attrName>
                                        </p:attrNameLst>
                                      </p:cBhvr>
                                      <p:to>
                                        <p:strVal val="hidden"/>
                                      </p:to>
                                    </p:set>
                                  </p:childTnLst>
                                </p:cTn>
                              </p:par>
                              <p:par>
                                <p:cTn id="67" presetID="42" presetClass="exit" presetSubtype="0" fill="hold" grpId="0" nodeType="withEffect">
                                  <p:stCondLst>
                                    <p:cond delay="0"/>
                                  </p:stCondLst>
                                  <p:childTnLst>
                                    <p:animEffect transition="out" filter="fade">
                                      <p:cBhvr>
                                        <p:cTn id="68" dur="1000"/>
                                        <p:tgtEl>
                                          <p:spTgt spid="32"/>
                                        </p:tgtEl>
                                      </p:cBhvr>
                                    </p:animEffect>
                                    <p:anim calcmode="lin" valueType="num">
                                      <p:cBhvr>
                                        <p:cTn id="69" dur="1000"/>
                                        <p:tgtEl>
                                          <p:spTgt spid="32"/>
                                        </p:tgtEl>
                                        <p:attrNameLst>
                                          <p:attrName>ppt_x</p:attrName>
                                        </p:attrNameLst>
                                      </p:cBhvr>
                                      <p:tavLst>
                                        <p:tav tm="0">
                                          <p:val>
                                            <p:strVal val="ppt_x"/>
                                          </p:val>
                                        </p:tav>
                                        <p:tav tm="100000">
                                          <p:val>
                                            <p:strVal val="ppt_x"/>
                                          </p:val>
                                        </p:tav>
                                      </p:tavLst>
                                    </p:anim>
                                    <p:anim calcmode="lin" valueType="num">
                                      <p:cBhvr>
                                        <p:cTn id="70" dur="1000"/>
                                        <p:tgtEl>
                                          <p:spTgt spid="32"/>
                                        </p:tgtEl>
                                        <p:attrNameLst>
                                          <p:attrName>ppt_y</p:attrName>
                                        </p:attrNameLst>
                                      </p:cBhvr>
                                      <p:tavLst>
                                        <p:tav tm="0">
                                          <p:val>
                                            <p:strVal val="ppt_y"/>
                                          </p:val>
                                        </p:tav>
                                        <p:tav tm="100000">
                                          <p:val>
                                            <p:strVal val="ppt_y+.1"/>
                                          </p:val>
                                        </p:tav>
                                      </p:tavLst>
                                    </p:anim>
                                    <p:set>
                                      <p:cBhvr>
                                        <p:cTn id="71" dur="1" fill="hold">
                                          <p:stCondLst>
                                            <p:cond delay="999"/>
                                          </p:stCondLst>
                                        </p:cTn>
                                        <p:tgtEl>
                                          <p:spTgt spid="32"/>
                                        </p:tgtEl>
                                        <p:attrNameLst>
                                          <p:attrName>style.visibility</p:attrName>
                                        </p:attrNameLst>
                                      </p:cBhvr>
                                      <p:to>
                                        <p:strVal val="hidden"/>
                                      </p:to>
                                    </p:set>
                                  </p:childTnLst>
                                </p:cTn>
                              </p:par>
                              <p:par>
                                <p:cTn id="72" presetID="42" presetClass="exit" presetSubtype="0" fill="hold" grpId="0" nodeType="withEffect">
                                  <p:stCondLst>
                                    <p:cond delay="0"/>
                                  </p:stCondLst>
                                  <p:childTnLst>
                                    <p:animEffect transition="out" filter="fade">
                                      <p:cBhvr>
                                        <p:cTn id="73" dur="1000"/>
                                        <p:tgtEl>
                                          <p:spTgt spid="36"/>
                                        </p:tgtEl>
                                      </p:cBhvr>
                                    </p:animEffect>
                                    <p:anim calcmode="lin" valueType="num">
                                      <p:cBhvr>
                                        <p:cTn id="74" dur="1000"/>
                                        <p:tgtEl>
                                          <p:spTgt spid="36"/>
                                        </p:tgtEl>
                                        <p:attrNameLst>
                                          <p:attrName>ppt_x</p:attrName>
                                        </p:attrNameLst>
                                      </p:cBhvr>
                                      <p:tavLst>
                                        <p:tav tm="0">
                                          <p:val>
                                            <p:strVal val="ppt_x"/>
                                          </p:val>
                                        </p:tav>
                                        <p:tav tm="100000">
                                          <p:val>
                                            <p:strVal val="ppt_x"/>
                                          </p:val>
                                        </p:tav>
                                      </p:tavLst>
                                    </p:anim>
                                    <p:anim calcmode="lin" valueType="num">
                                      <p:cBhvr>
                                        <p:cTn id="75" dur="1000"/>
                                        <p:tgtEl>
                                          <p:spTgt spid="36"/>
                                        </p:tgtEl>
                                        <p:attrNameLst>
                                          <p:attrName>ppt_y</p:attrName>
                                        </p:attrNameLst>
                                      </p:cBhvr>
                                      <p:tavLst>
                                        <p:tav tm="0">
                                          <p:val>
                                            <p:strVal val="ppt_y"/>
                                          </p:val>
                                        </p:tav>
                                        <p:tav tm="100000">
                                          <p:val>
                                            <p:strVal val="ppt_y+.1"/>
                                          </p:val>
                                        </p:tav>
                                      </p:tavLst>
                                    </p:anim>
                                    <p:set>
                                      <p:cBhvr>
                                        <p:cTn id="76"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2" grpId="0" animBg="1"/>
      <p:bldP spid="42" grpId="1" animBg="1"/>
      <p:bldP spid="43" grpId="0" animBg="1"/>
      <p:bldP spid="40"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B292-3DD3-4B2A-B000-0D86B662AD17}"/>
              </a:ext>
            </a:extLst>
          </p:cNvPr>
          <p:cNvSpPr>
            <a:spLocks noGrp="1"/>
          </p:cNvSpPr>
          <p:nvPr>
            <p:ph type="title"/>
          </p:nvPr>
        </p:nvSpPr>
        <p:spPr>
          <a:xfrm>
            <a:off x="1066800" y="642594"/>
            <a:ext cx="10058400" cy="822951"/>
          </a:xfrm>
        </p:spPr>
        <p:txBody>
          <a:bodyPr/>
          <a:lstStyle/>
          <a:p>
            <a:r>
              <a:rPr lang="en-CA" dirty="0"/>
              <a:t>Performance</a:t>
            </a:r>
          </a:p>
        </p:txBody>
      </p:sp>
      <p:sp>
        <p:nvSpPr>
          <p:cNvPr id="3" name="Content Placeholder 2">
            <a:extLst>
              <a:ext uri="{FF2B5EF4-FFF2-40B4-BE49-F238E27FC236}">
                <a16:creationId xmlns:a16="http://schemas.microsoft.com/office/drawing/2014/main" id="{ABF040C3-09BD-4B32-9C35-D29BAF72E54B}"/>
              </a:ext>
            </a:extLst>
          </p:cNvPr>
          <p:cNvSpPr>
            <a:spLocks noGrp="1"/>
          </p:cNvSpPr>
          <p:nvPr>
            <p:ph idx="1"/>
          </p:nvPr>
        </p:nvSpPr>
        <p:spPr>
          <a:xfrm>
            <a:off x="1066800" y="1465545"/>
            <a:ext cx="10058400" cy="4678471"/>
          </a:xfrm>
        </p:spPr>
        <p:txBody>
          <a:bodyPr>
            <a:normAutofit/>
          </a:bodyPr>
          <a:lstStyle/>
          <a:p>
            <a:r>
              <a:rPr lang="en-CA" sz="2800" dirty="0"/>
              <a:t>Systems</a:t>
            </a:r>
          </a:p>
          <a:p>
            <a:pPr lvl="1"/>
            <a:r>
              <a:rPr lang="en-CA" sz="2400" dirty="0"/>
              <a:t>256 thread AMD (2 sockets)</a:t>
            </a:r>
          </a:p>
          <a:p>
            <a:pPr lvl="2"/>
            <a:r>
              <a:rPr lang="en-CA" sz="2000" b="1" dirty="0"/>
              <a:t>Does not </a:t>
            </a:r>
            <a:r>
              <a:rPr lang="en-CA" sz="2000" dirty="0"/>
              <a:t>support hardware TM</a:t>
            </a:r>
          </a:p>
          <a:p>
            <a:pPr lvl="1"/>
            <a:r>
              <a:rPr lang="en-CA" sz="2400" dirty="0"/>
              <a:t>192 thread Intel (4 sockets)</a:t>
            </a:r>
          </a:p>
          <a:p>
            <a:pPr lvl="2"/>
            <a:r>
              <a:rPr lang="en-CA" sz="2000" dirty="0"/>
              <a:t>Supports hardware TM</a:t>
            </a:r>
          </a:p>
          <a:p>
            <a:r>
              <a:rPr lang="en-CA" sz="2300" dirty="0"/>
              <a:t>Experiment</a:t>
            </a:r>
          </a:p>
          <a:p>
            <a:pPr lvl="1"/>
            <a:r>
              <a:rPr lang="en-CA" sz="2100" dirty="0"/>
              <a:t>Compare </a:t>
            </a:r>
            <a:r>
              <a:rPr lang="en-CA" sz="2100" b="1" dirty="0" err="1"/>
              <a:t>PathCAS</a:t>
            </a:r>
            <a:r>
              <a:rPr lang="en-CA" sz="2100" b="1" dirty="0"/>
              <a:t> AVL tree </a:t>
            </a:r>
            <a:r>
              <a:rPr lang="en-CA" sz="2100" dirty="0"/>
              <a:t>to state of the art balanced BSTs</a:t>
            </a:r>
            <a:endParaRPr lang="en-CA" sz="2100" b="1" dirty="0"/>
          </a:p>
          <a:p>
            <a:pPr lvl="1"/>
            <a:r>
              <a:rPr lang="en-CA" sz="2100" dirty="0"/>
              <a:t>Threads access the same tree, uniform random keys, 10 second trials</a:t>
            </a:r>
          </a:p>
        </p:txBody>
      </p:sp>
    </p:spTree>
    <p:extLst>
      <p:ext uri="{BB962C8B-B14F-4D97-AF65-F5344CB8AC3E}">
        <p14:creationId xmlns:p14="http://schemas.microsoft.com/office/powerpoint/2010/main" val="21852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7306-0A60-4EE5-BCA2-6F14A11CE699}"/>
              </a:ext>
            </a:extLst>
          </p:cNvPr>
          <p:cNvSpPr>
            <a:spLocks noGrp="1"/>
          </p:cNvSpPr>
          <p:nvPr>
            <p:ph type="title"/>
          </p:nvPr>
        </p:nvSpPr>
        <p:spPr>
          <a:xfrm>
            <a:off x="1066799" y="439622"/>
            <a:ext cx="10544827" cy="1371600"/>
          </a:xfrm>
        </p:spPr>
        <p:txBody>
          <a:bodyPr>
            <a:normAutofit/>
          </a:bodyPr>
          <a:lstStyle/>
          <a:p>
            <a:r>
              <a:rPr lang="en-CA" dirty="0"/>
              <a:t>versus </a:t>
            </a:r>
            <a:r>
              <a:rPr lang="en-CA" b="1" dirty="0"/>
              <a:t>transactional memory AVL trees</a:t>
            </a:r>
            <a:r>
              <a:rPr lang="en-CA" dirty="0"/>
              <a:t> (</a:t>
            </a:r>
            <a:r>
              <a:rPr lang="en-CA" b="1" dirty="0"/>
              <a:t>Intel</a:t>
            </a:r>
            <a:r>
              <a:rPr lang="en-CA" dirty="0"/>
              <a:t>)</a:t>
            </a:r>
            <a:br>
              <a:rPr lang="en-CA" dirty="0"/>
            </a:br>
            <a:r>
              <a:rPr lang="en-CA" sz="2400" dirty="0"/>
              <a:t>90% search, 5% insert, 5% delete, 1 million keys</a:t>
            </a:r>
            <a:endParaRPr lang="en-CA" dirty="0"/>
          </a:p>
        </p:txBody>
      </p:sp>
      <p:pic>
        <p:nvPicPr>
          <p:cNvPr id="5" name="Picture 4">
            <a:extLst>
              <a:ext uri="{FF2B5EF4-FFF2-40B4-BE49-F238E27FC236}">
                <a16:creationId xmlns:a16="http://schemas.microsoft.com/office/drawing/2014/main" id="{9D445711-09CC-4733-AE1A-94AB6FECE572}"/>
              </a:ext>
            </a:extLst>
          </p:cNvPr>
          <p:cNvPicPr>
            <a:picLocks noChangeAspect="1"/>
          </p:cNvPicPr>
          <p:nvPr/>
        </p:nvPicPr>
        <p:blipFill rotWithShape="1">
          <a:blip r:embed="rId3"/>
          <a:srcRect r="4480" b="24374"/>
          <a:stretch/>
        </p:blipFill>
        <p:spPr>
          <a:xfrm>
            <a:off x="2561558" y="2273152"/>
            <a:ext cx="7210788" cy="3330712"/>
          </a:xfrm>
          <a:prstGeom prst="rect">
            <a:avLst/>
          </a:prstGeom>
        </p:spPr>
      </p:pic>
      <p:sp>
        <p:nvSpPr>
          <p:cNvPr id="6" name="Speech Bubble: Rectangle 5">
            <a:extLst>
              <a:ext uri="{FF2B5EF4-FFF2-40B4-BE49-F238E27FC236}">
                <a16:creationId xmlns:a16="http://schemas.microsoft.com/office/drawing/2014/main" id="{3D21B85C-E6B4-4BD3-A167-2D1C48231519}"/>
              </a:ext>
            </a:extLst>
          </p:cNvPr>
          <p:cNvSpPr/>
          <p:nvPr/>
        </p:nvSpPr>
        <p:spPr>
          <a:xfrm>
            <a:off x="9689814" y="2435829"/>
            <a:ext cx="1921812" cy="662114"/>
          </a:xfrm>
          <a:prstGeom prst="wedgeRectCallout">
            <a:avLst>
              <a:gd name="adj1" fmla="val -75488"/>
              <a:gd name="adj2" fmla="val 58411"/>
            </a:avLst>
          </a:prstGeom>
          <a:solidFill>
            <a:srgbClr val="4F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t>PathCAS</a:t>
            </a:r>
            <a:r>
              <a:rPr lang="en-CA" dirty="0"/>
              <a:t> </a:t>
            </a:r>
            <a:r>
              <a:rPr lang="en-CA" b="1" dirty="0"/>
              <a:t>AVL</a:t>
            </a:r>
            <a:r>
              <a:rPr lang="en-CA" dirty="0"/>
              <a:t> + hardware TM </a:t>
            </a:r>
          </a:p>
        </p:txBody>
      </p:sp>
      <p:sp>
        <p:nvSpPr>
          <p:cNvPr id="7" name="Speech Bubble: Rectangle 6">
            <a:extLst>
              <a:ext uri="{FF2B5EF4-FFF2-40B4-BE49-F238E27FC236}">
                <a16:creationId xmlns:a16="http://schemas.microsoft.com/office/drawing/2014/main" id="{29552ED0-F673-4AA0-914D-32C3D71623D5}"/>
              </a:ext>
            </a:extLst>
          </p:cNvPr>
          <p:cNvSpPr/>
          <p:nvPr/>
        </p:nvSpPr>
        <p:spPr>
          <a:xfrm>
            <a:off x="8765899" y="1576373"/>
            <a:ext cx="1662019" cy="443275"/>
          </a:xfrm>
          <a:prstGeom prst="wedgeRectCallout">
            <a:avLst>
              <a:gd name="adj1" fmla="val -43529"/>
              <a:gd name="adj2" fmla="val 268757"/>
            </a:avLst>
          </a:prstGeom>
          <a:solidFill>
            <a:srgbClr val="4F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t>PathCAS</a:t>
            </a:r>
            <a:r>
              <a:rPr lang="en-CA" dirty="0"/>
              <a:t> </a:t>
            </a:r>
            <a:r>
              <a:rPr lang="en-CA" b="1" dirty="0"/>
              <a:t>AVL</a:t>
            </a:r>
          </a:p>
        </p:txBody>
      </p:sp>
      <p:sp>
        <p:nvSpPr>
          <p:cNvPr id="9" name="TextBox 8">
            <a:extLst>
              <a:ext uri="{FF2B5EF4-FFF2-40B4-BE49-F238E27FC236}">
                <a16:creationId xmlns:a16="http://schemas.microsoft.com/office/drawing/2014/main" id="{F85EC513-40C3-4A91-BFB3-51B99FCEEB02}"/>
              </a:ext>
            </a:extLst>
          </p:cNvPr>
          <p:cNvSpPr txBox="1"/>
          <p:nvPr/>
        </p:nvSpPr>
        <p:spPr>
          <a:xfrm rot="16200000">
            <a:off x="332300" y="3523009"/>
            <a:ext cx="3356625" cy="830997"/>
          </a:xfrm>
          <a:prstGeom prst="rect">
            <a:avLst/>
          </a:prstGeom>
          <a:noFill/>
        </p:spPr>
        <p:txBody>
          <a:bodyPr wrap="none" rtlCol="0">
            <a:spAutoFit/>
          </a:bodyPr>
          <a:lstStyle/>
          <a:p>
            <a:pPr algn="ctr"/>
            <a:r>
              <a:rPr lang="en-CA" sz="2400" dirty="0"/>
              <a:t>operations per second</a:t>
            </a:r>
            <a:br>
              <a:rPr lang="en-CA" sz="2400" dirty="0"/>
            </a:br>
            <a:r>
              <a:rPr lang="en-CA" sz="2400" dirty="0"/>
              <a:t>(in </a:t>
            </a:r>
            <a:r>
              <a:rPr lang="en-CA" sz="2400" b="1" dirty="0"/>
              <a:t>hundred millions</a:t>
            </a:r>
            <a:r>
              <a:rPr lang="en-CA" sz="2400" dirty="0"/>
              <a:t>)</a:t>
            </a:r>
          </a:p>
        </p:txBody>
      </p:sp>
      <p:sp>
        <p:nvSpPr>
          <p:cNvPr id="10" name="TextBox 9">
            <a:extLst>
              <a:ext uri="{FF2B5EF4-FFF2-40B4-BE49-F238E27FC236}">
                <a16:creationId xmlns:a16="http://schemas.microsoft.com/office/drawing/2014/main" id="{579A5114-79E3-48D1-BF2E-BFBECE93BD67}"/>
              </a:ext>
            </a:extLst>
          </p:cNvPr>
          <p:cNvSpPr txBox="1"/>
          <p:nvPr/>
        </p:nvSpPr>
        <p:spPr>
          <a:xfrm>
            <a:off x="4758968" y="5640126"/>
            <a:ext cx="2839111" cy="461665"/>
          </a:xfrm>
          <a:prstGeom prst="rect">
            <a:avLst/>
          </a:prstGeom>
          <a:noFill/>
        </p:spPr>
        <p:txBody>
          <a:bodyPr wrap="none" rtlCol="0">
            <a:spAutoFit/>
          </a:bodyPr>
          <a:lstStyle/>
          <a:p>
            <a:pPr algn="ctr"/>
            <a:r>
              <a:rPr lang="en-CA" sz="2400" dirty="0"/>
              <a:t>concurrent threads</a:t>
            </a:r>
          </a:p>
        </p:txBody>
      </p:sp>
      <p:sp>
        <p:nvSpPr>
          <p:cNvPr id="11" name="Speech Bubble: Rectangle 10">
            <a:extLst>
              <a:ext uri="{FF2B5EF4-FFF2-40B4-BE49-F238E27FC236}">
                <a16:creationId xmlns:a16="http://schemas.microsoft.com/office/drawing/2014/main" id="{D91A665E-58E9-4FA5-8746-2B6600096102}"/>
              </a:ext>
            </a:extLst>
          </p:cNvPr>
          <p:cNvSpPr/>
          <p:nvPr/>
        </p:nvSpPr>
        <p:spPr>
          <a:xfrm>
            <a:off x="7733017" y="2192194"/>
            <a:ext cx="1032882" cy="609872"/>
          </a:xfrm>
          <a:prstGeom prst="wedgeRectCallout">
            <a:avLst>
              <a:gd name="adj1" fmla="val 42474"/>
              <a:gd name="adj2" fmla="val 222883"/>
            </a:avLst>
          </a:prstGeom>
          <a:solidFill>
            <a:srgbClr val="89C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t>txn</a:t>
            </a:r>
            <a:r>
              <a:rPr lang="en-CA" dirty="0"/>
              <a:t> lock elision</a:t>
            </a:r>
          </a:p>
        </p:txBody>
      </p:sp>
      <p:sp>
        <p:nvSpPr>
          <p:cNvPr id="12" name="Speech Bubble: Rectangle 11">
            <a:extLst>
              <a:ext uri="{FF2B5EF4-FFF2-40B4-BE49-F238E27FC236}">
                <a16:creationId xmlns:a16="http://schemas.microsoft.com/office/drawing/2014/main" id="{CB68EAB0-AB95-496C-9A0B-0B4DF73D0007}"/>
              </a:ext>
            </a:extLst>
          </p:cNvPr>
          <p:cNvSpPr/>
          <p:nvPr/>
        </p:nvSpPr>
        <p:spPr>
          <a:xfrm>
            <a:off x="7826402" y="3662194"/>
            <a:ext cx="617950" cy="457472"/>
          </a:xfrm>
          <a:prstGeom prst="wedgeRectCallout">
            <a:avLst>
              <a:gd name="adj1" fmla="val 59452"/>
              <a:gd name="adj2" fmla="val 170166"/>
            </a:avLst>
          </a:prstGeom>
          <a:solidFill>
            <a:srgbClr val="6F2D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TL2</a:t>
            </a:r>
          </a:p>
        </p:txBody>
      </p:sp>
      <p:sp>
        <p:nvSpPr>
          <p:cNvPr id="13" name="Speech Bubble: Rectangle 12">
            <a:extLst>
              <a:ext uri="{FF2B5EF4-FFF2-40B4-BE49-F238E27FC236}">
                <a16:creationId xmlns:a16="http://schemas.microsoft.com/office/drawing/2014/main" id="{EA6A1EE0-4718-4802-A790-7421F21B0BD6}"/>
              </a:ext>
            </a:extLst>
          </p:cNvPr>
          <p:cNvSpPr/>
          <p:nvPr/>
        </p:nvSpPr>
        <p:spPr>
          <a:xfrm>
            <a:off x="6095381" y="2344594"/>
            <a:ext cx="1214995" cy="457472"/>
          </a:xfrm>
          <a:prstGeom prst="wedgeRectCallout">
            <a:avLst>
              <a:gd name="adj1" fmla="val 15209"/>
              <a:gd name="adj2" fmla="val 557607"/>
            </a:avLst>
          </a:prstGeom>
          <a:solidFill>
            <a:srgbClr val="F64A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t>RHNOrec</a:t>
            </a:r>
            <a:endParaRPr lang="en-CA" dirty="0"/>
          </a:p>
        </p:txBody>
      </p:sp>
      <p:sp>
        <p:nvSpPr>
          <p:cNvPr id="14" name="Speech Bubble: Rectangle 13">
            <a:extLst>
              <a:ext uri="{FF2B5EF4-FFF2-40B4-BE49-F238E27FC236}">
                <a16:creationId xmlns:a16="http://schemas.microsoft.com/office/drawing/2014/main" id="{7F51B246-6DBA-4A0E-B854-FBB172081C0D}"/>
              </a:ext>
            </a:extLst>
          </p:cNvPr>
          <p:cNvSpPr/>
          <p:nvPr/>
        </p:nvSpPr>
        <p:spPr>
          <a:xfrm>
            <a:off x="5731085" y="3097943"/>
            <a:ext cx="971886" cy="662114"/>
          </a:xfrm>
          <a:prstGeom prst="wedgeRectCallout">
            <a:avLst>
              <a:gd name="adj1" fmla="val 55421"/>
              <a:gd name="adj2" fmla="val 252751"/>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Hybrid </a:t>
            </a:r>
            <a:r>
              <a:rPr lang="en-CA" dirty="0" err="1"/>
              <a:t>NOrec</a:t>
            </a:r>
            <a:endParaRPr lang="en-CA" dirty="0"/>
          </a:p>
        </p:txBody>
      </p:sp>
      <p:sp>
        <p:nvSpPr>
          <p:cNvPr id="15" name="Speech Bubble: Rectangle 14">
            <a:extLst>
              <a:ext uri="{FF2B5EF4-FFF2-40B4-BE49-F238E27FC236}">
                <a16:creationId xmlns:a16="http://schemas.microsoft.com/office/drawing/2014/main" id="{0B546215-433D-4B68-BB65-931E9C02C8CC}"/>
              </a:ext>
            </a:extLst>
          </p:cNvPr>
          <p:cNvSpPr/>
          <p:nvPr/>
        </p:nvSpPr>
        <p:spPr>
          <a:xfrm>
            <a:off x="4430554" y="3818936"/>
            <a:ext cx="971886" cy="457472"/>
          </a:xfrm>
          <a:prstGeom prst="wedgeRectCallout">
            <a:avLst>
              <a:gd name="adj1" fmla="val 16112"/>
              <a:gd name="adj2" fmla="val 220143"/>
            </a:avLst>
          </a:prstGeom>
          <a:solidFill>
            <a:srgbClr val="FCE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NOrec</a:t>
            </a:r>
            <a:endParaRPr lang="en-CA" dirty="0">
              <a:solidFill>
                <a:schemeClr val="tx1"/>
              </a:solidFill>
            </a:endParaRPr>
          </a:p>
        </p:txBody>
      </p:sp>
    </p:spTree>
    <p:extLst>
      <p:ext uri="{BB962C8B-B14F-4D97-AF65-F5344CB8AC3E}">
        <p14:creationId xmlns:p14="http://schemas.microsoft.com/office/powerpoint/2010/main" val="179973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3DDD0-688B-4292-A92C-97099EC21B02}"/>
              </a:ext>
            </a:extLst>
          </p:cNvPr>
          <p:cNvPicPr>
            <a:picLocks noChangeAspect="1"/>
          </p:cNvPicPr>
          <p:nvPr/>
        </p:nvPicPr>
        <p:blipFill rotWithShape="1">
          <a:blip r:embed="rId3"/>
          <a:srcRect l="27637" r="22123" b="12941"/>
          <a:stretch/>
        </p:blipFill>
        <p:spPr>
          <a:xfrm>
            <a:off x="2561558" y="2273152"/>
            <a:ext cx="7307852" cy="3330712"/>
          </a:xfrm>
          <a:prstGeom prst="rect">
            <a:avLst/>
          </a:prstGeom>
        </p:spPr>
      </p:pic>
      <p:sp>
        <p:nvSpPr>
          <p:cNvPr id="2" name="Title 1">
            <a:extLst>
              <a:ext uri="{FF2B5EF4-FFF2-40B4-BE49-F238E27FC236}">
                <a16:creationId xmlns:a16="http://schemas.microsoft.com/office/drawing/2014/main" id="{3D857306-0A60-4EE5-BCA2-6F14A11CE699}"/>
              </a:ext>
            </a:extLst>
          </p:cNvPr>
          <p:cNvSpPr>
            <a:spLocks noGrp="1"/>
          </p:cNvSpPr>
          <p:nvPr>
            <p:ph type="title"/>
          </p:nvPr>
        </p:nvSpPr>
        <p:spPr>
          <a:xfrm>
            <a:off x="1066800" y="439622"/>
            <a:ext cx="10058400" cy="1371600"/>
          </a:xfrm>
        </p:spPr>
        <p:txBody>
          <a:bodyPr>
            <a:normAutofit/>
          </a:bodyPr>
          <a:lstStyle/>
          <a:p>
            <a:r>
              <a:rPr lang="en-CA" dirty="0"/>
              <a:t>versus </a:t>
            </a:r>
            <a:r>
              <a:rPr lang="en-CA" b="1" dirty="0"/>
              <a:t>handcrafted </a:t>
            </a:r>
            <a:r>
              <a:rPr lang="en-CA" dirty="0"/>
              <a:t>balanced trees (</a:t>
            </a:r>
            <a:r>
              <a:rPr lang="en-CA" b="1" dirty="0"/>
              <a:t>AMD</a:t>
            </a:r>
            <a:r>
              <a:rPr lang="en-CA" dirty="0"/>
              <a:t>)</a:t>
            </a:r>
            <a:br>
              <a:rPr lang="en-CA" dirty="0"/>
            </a:br>
            <a:r>
              <a:rPr lang="en-CA" sz="2400" dirty="0"/>
              <a:t>90% search, 5% insert, 5% delete, 10 million keys</a:t>
            </a:r>
            <a:endParaRPr lang="en-CA" dirty="0"/>
          </a:p>
        </p:txBody>
      </p:sp>
      <p:sp>
        <p:nvSpPr>
          <p:cNvPr id="7" name="Speech Bubble: Rectangle 6">
            <a:extLst>
              <a:ext uri="{FF2B5EF4-FFF2-40B4-BE49-F238E27FC236}">
                <a16:creationId xmlns:a16="http://schemas.microsoft.com/office/drawing/2014/main" id="{29552ED0-F673-4AA0-914D-32C3D71623D5}"/>
              </a:ext>
            </a:extLst>
          </p:cNvPr>
          <p:cNvSpPr/>
          <p:nvPr/>
        </p:nvSpPr>
        <p:spPr>
          <a:xfrm>
            <a:off x="8957637" y="1524417"/>
            <a:ext cx="1702012" cy="609872"/>
          </a:xfrm>
          <a:prstGeom prst="wedgeRectCallout">
            <a:avLst>
              <a:gd name="adj1" fmla="val -37774"/>
              <a:gd name="adj2" fmla="val 185912"/>
            </a:avLst>
          </a:prstGeom>
          <a:solidFill>
            <a:srgbClr val="4F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t>PathCAS</a:t>
            </a:r>
            <a:r>
              <a:rPr lang="en-CA" dirty="0"/>
              <a:t> </a:t>
            </a:r>
            <a:r>
              <a:rPr lang="en-CA" b="1" dirty="0"/>
              <a:t>AVL</a:t>
            </a:r>
          </a:p>
        </p:txBody>
      </p:sp>
      <p:sp>
        <p:nvSpPr>
          <p:cNvPr id="9" name="TextBox 8">
            <a:extLst>
              <a:ext uri="{FF2B5EF4-FFF2-40B4-BE49-F238E27FC236}">
                <a16:creationId xmlns:a16="http://schemas.microsoft.com/office/drawing/2014/main" id="{F85EC513-40C3-4A91-BFB3-51B99FCEEB02}"/>
              </a:ext>
            </a:extLst>
          </p:cNvPr>
          <p:cNvSpPr txBox="1"/>
          <p:nvPr/>
        </p:nvSpPr>
        <p:spPr>
          <a:xfrm rot="16200000">
            <a:off x="332300" y="3523009"/>
            <a:ext cx="3356625" cy="830997"/>
          </a:xfrm>
          <a:prstGeom prst="rect">
            <a:avLst/>
          </a:prstGeom>
          <a:noFill/>
        </p:spPr>
        <p:txBody>
          <a:bodyPr wrap="none" rtlCol="0">
            <a:spAutoFit/>
          </a:bodyPr>
          <a:lstStyle/>
          <a:p>
            <a:pPr algn="ctr"/>
            <a:r>
              <a:rPr lang="en-CA" sz="2400" dirty="0"/>
              <a:t>operations per second</a:t>
            </a:r>
            <a:br>
              <a:rPr lang="en-CA" sz="2400" dirty="0"/>
            </a:br>
            <a:r>
              <a:rPr lang="en-CA" sz="2400" dirty="0"/>
              <a:t>(in </a:t>
            </a:r>
            <a:r>
              <a:rPr lang="en-CA" sz="2400" b="1" dirty="0"/>
              <a:t>hundred millions</a:t>
            </a:r>
            <a:r>
              <a:rPr lang="en-CA" sz="2400" dirty="0"/>
              <a:t>)</a:t>
            </a:r>
          </a:p>
        </p:txBody>
      </p:sp>
      <p:sp>
        <p:nvSpPr>
          <p:cNvPr id="10" name="TextBox 9">
            <a:extLst>
              <a:ext uri="{FF2B5EF4-FFF2-40B4-BE49-F238E27FC236}">
                <a16:creationId xmlns:a16="http://schemas.microsoft.com/office/drawing/2014/main" id="{579A5114-79E3-48D1-BF2E-BFBECE93BD67}"/>
              </a:ext>
            </a:extLst>
          </p:cNvPr>
          <p:cNvSpPr txBox="1"/>
          <p:nvPr/>
        </p:nvSpPr>
        <p:spPr>
          <a:xfrm>
            <a:off x="4758968" y="5640126"/>
            <a:ext cx="2839111" cy="461665"/>
          </a:xfrm>
          <a:prstGeom prst="rect">
            <a:avLst/>
          </a:prstGeom>
          <a:noFill/>
        </p:spPr>
        <p:txBody>
          <a:bodyPr wrap="none" rtlCol="0">
            <a:spAutoFit/>
          </a:bodyPr>
          <a:lstStyle/>
          <a:p>
            <a:pPr algn="ctr"/>
            <a:r>
              <a:rPr lang="en-CA" sz="2400" dirty="0"/>
              <a:t>concurrent threads</a:t>
            </a:r>
          </a:p>
        </p:txBody>
      </p:sp>
      <p:sp>
        <p:nvSpPr>
          <p:cNvPr id="12" name="Speech Bubble: Rectangle 11">
            <a:extLst>
              <a:ext uri="{FF2B5EF4-FFF2-40B4-BE49-F238E27FC236}">
                <a16:creationId xmlns:a16="http://schemas.microsoft.com/office/drawing/2014/main" id="{CB68EAB0-AB95-496C-9A0B-0B4DF73D0007}"/>
              </a:ext>
            </a:extLst>
          </p:cNvPr>
          <p:cNvSpPr/>
          <p:nvPr/>
        </p:nvSpPr>
        <p:spPr>
          <a:xfrm>
            <a:off x="9573274" y="3883932"/>
            <a:ext cx="1147941" cy="386910"/>
          </a:xfrm>
          <a:prstGeom prst="wedgeRectCallout">
            <a:avLst>
              <a:gd name="adj1" fmla="val -146037"/>
              <a:gd name="adj2" fmla="val 52105"/>
            </a:avLst>
          </a:prstGeom>
          <a:solidFill>
            <a:srgbClr val="6F2D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TL2 AVL</a:t>
            </a:r>
          </a:p>
        </p:txBody>
      </p:sp>
      <p:sp>
        <p:nvSpPr>
          <p:cNvPr id="14" name="Speech Bubble: Rectangle 13">
            <a:extLst>
              <a:ext uri="{FF2B5EF4-FFF2-40B4-BE49-F238E27FC236}">
                <a16:creationId xmlns:a16="http://schemas.microsoft.com/office/drawing/2014/main" id="{7F51B246-6DBA-4A0E-B854-FBB172081C0D}"/>
              </a:ext>
            </a:extLst>
          </p:cNvPr>
          <p:cNvSpPr/>
          <p:nvPr/>
        </p:nvSpPr>
        <p:spPr>
          <a:xfrm>
            <a:off x="6737326" y="2422817"/>
            <a:ext cx="1398050" cy="628139"/>
          </a:xfrm>
          <a:prstGeom prst="wedgeRectCallout">
            <a:avLst>
              <a:gd name="adj1" fmla="val 80936"/>
              <a:gd name="adj2" fmla="val 154939"/>
            </a:avLst>
          </a:prstGeom>
          <a:solidFill>
            <a:srgbClr val="FBE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LLX/SCX Chromatic</a:t>
            </a:r>
          </a:p>
        </p:txBody>
      </p:sp>
      <p:sp>
        <p:nvSpPr>
          <p:cNvPr id="15" name="Speech Bubble: Rectangle 14">
            <a:extLst>
              <a:ext uri="{FF2B5EF4-FFF2-40B4-BE49-F238E27FC236}">
                <a16:creationId xmlns:a16="http://schemas.microsoft.com/office/drawing/2014/main" id="{0B546215-433D-4B68-BB65-931E9C02C8CC}"/>
              </a:ext>
            </a:extLst>
          </p:cNvPr>
          <p:cNvSpPr/>
          <p:nvPr/>
        </p:nvSpPr>
        <p:spPr>
          <a:xfrm>
            <a:off x="9573274" y="4504036"/>
            <a:ext cx="1374315" cy="457472"/>
          </a:xfrm>
          <a:prstGeom prst="wedgeRectCallout">
            <a:avLst>
              <a:gd name="adj1" fmla="val -148739"/>
              <a:gd name="adj2" fmla="val 72600"/>
            </a:avLst>
          </a:prstGeom>
          <a:solidFill>
            <a:srgbClr val="FCE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Norec</a:t>
            </a:r>
            <a:r>
              <a:rPr lang="en-CA" dirty="0">
                <a:solidFill>
                  <a:schemeClr val="tx1"/>
                </a:solidFill>
              </a:rPr>
              <a:t> AVL</a:t>
            </a:r>
          </a:p>
        </p:txBody>
      </p:sp>
      <p:sp>
        <p:nvSpPr>
          <p:cNvPr id="8" name="Speech Bubble: Rectangle 7">
            <a:extLst>
              <a:ext uri="{FF2B5EF4-FFF2-40B4-BE49-F238E27FC236}">
                <a16:creationId xmlns:a16="http://schemas.microsoft.com/office/drawing/2014/main" id="{35AFE6E8-0157-475F-A8C8-55E17A2F0649}"/>
              </a:ext>
            </a:extLst>
          </p:cNvPr>
          <p:cNvSpPr/>
          <p:nvPr/>
        </p:nvSpPr>
        <p:spPr>
          <a:xfrm>
            <a:off x="7950911" y="5530546"/>
            <a:ext cx="3622110" cy="797990"/>
          </a:xfrm>
          <a:prstGeom prst="wedgeRectCallout">
            <a:avLst>
              <a:gd name="adj1" fmla="val -19578"/>
              <a:gd name="adj2" fmla="val 33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OCC is the state of the art BST in search-heavy workloads!</a:t>
            </a:r>
          </a:p>
        </p:txBody>
      </p:sp>
      <p:sp>
        <p:nvSpPr>
          <p:cNvPr id="16" name="Speech Bubble: Rectangle 15">
            <a:extLst>
              <a:ext uri="{FF2B5EF4-FFF2-40B4-BE49-F238E27FC236}">
                <a16:creationId xmlns:a16="http://schemas.microsoft.com/office/drawing/2014/main" id="{F2F4A5D6-553A-41F6-987C-12F2704020EA}"/>
              </a:ext>
            </a:extLst>
          </p:cNvPr>
          <p:cNvSpPr/>
          <p:nvPr/>
        </p:nvSpPr>
        <p:spPr>
          <a:xfrm>
            <a:off x="6970735" y="1676953"/>
            <a:ext cx="1772140" cy="609872"/>
          </a:xfrm>
          <a:prstGeom prst="wedgeRectCallout">
            <a:avLst>
              <a:gd name="adj1" fmla="val 53354"/>
              <a:gd name="adj2" fmla="val 181119"/>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OCC AVL (Bronson et al.)</a:t>
            </a:r>
          </a:p>
        </p:txBody>
      </p:sp>
    </p:spTree>
    <p:extLst>
      <p:ext uri="{BB962C8B-B14F-4D97-AF65-F5344CB8AC3E}">
        <p14:creationId xmlns:p14="http://schemas.microsoft.com/office/powerpoint/2010/main" val="371042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8"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C7C49C-C102-465D-8C68-BAE0AAB1F56C}"/>
              </a:ext>
            </a:extLst>
          </p:cNvPr>
          <p:cNvPicPr>
            <a:picLocks noChangeAspect="1"/>
          </p:cNvPicPr>
          <p:nvPr/>
        </p:nvPicPr>
        <p:blipFill>
          <a:blip r:embed="rId3"/>
          <a:stretch>
            <a:fillRect/>
          </a:stretch>
        </p:blipFill>
        <p:spPr>
          <a:xfrm>
            <a:off x="2648500" y="2426684"/>
            <a:ext cx="6954220" cy="3115110"/>
          </a:xfrm>
          <a:prstGeom prst="rect">
            <a:avLst/>
          </a:prstGeom>
        </p:spPr>
      </p:pic>
      <p:sp>
        <p:nvSpPr>
          <p:cNvPr id="2" name="Title 1">
            <a:extLst>
              <a:ext uri="{FF2B5EF4-FFF2-40B4-BE49-F238E27FC236}">
                <a16:creationId xmlns:a16="http://schemas.microsoft.com/office/drawing/2014/main" id="{3D857306-0A60-4EE5-BCA2-6F14A11CE699}"/>
              </a:ext>
            </a:extLst>
          </p:cNvPr>
          <p:cNvSpPr>
            <a:spLocks noGrp="1"/>
          </p:cNvSpPr>
          <p:nvPr>
            <p:ph type="title"/>
          </p:nvPr>
        </p:nvSpPr>
        <p:spPr>
          <a:xfrm>
            <a:off x="1066800" y="439622"/>
            <a:ext cx="10058400" cy="1371600"/>
          </a:xfrm>
        </p:spPr>
        <p:txBody>
          <a:bodyPr>
            <a:normAutofit/>
          </a:bodyPr>
          <a:lstStyle/>
          <a:p>
            <a:r>
              <a:rPr lang="en-CA" b="1" dirty="0"/>
              <a:t>our worst workload </a:t>
            </a:r>
            <a:r>
              <a:rPr lang="en-CA" dirty="0"/>
              <a:t>(</a:t>
            </a:r>
            <a:r>
              <a:rPr lang="en-CA" b="1" dirty="0"/>
              <a:t>AMD</a:t>
            </a:r>
            <a:r>
              <a:rPr lang="en-CA" dirty="0"/>
              <a:t>)</a:t>
            </a:r>
            <a:br>
              <a:rPr lang="en-CA" dirty="0"/>
            </a:br>
            <a:r>
              <a:rPr lang="en-CA" sz="2400" b="1" u="sng" dirty="0"/>
              <a:t>50% insert</a:t>
            </a:r>
            <a:r>
              <a:rPr lang="en-CA" sz="2400" b="1" dirty="0"/>
              <a:t>, </a:t>
            </a:r>
            <a:r>
              <a:rPr lang="en-CA" sz="2400" b="1" u="sng" dirty="0"/>
              <a:t>50% delete</a:t>
            </a:r>
            <a:r>
              <a:rPr lang="en-CA" sz="2400" b="1" dirty="0"/>
              <a:t>, </a:t>
            </a:r>
            <a:r>
              <a:rPr lang="en-CA" sz="2400" dirty="0"/>
              <a:t>10 million keys</a:t>
            </a:r>
            <a:endParaRPr lang="en-CA" dirty="0"/>
          </a:p>
        </p:txBody>
      </p:sp>
      <p:sp>
        <p:nvSpPr>
          <p:cNvPr id="9" name="TextBox 8">
            <a:extLst>
              <a:ext uri="{FF2B5EF4-FFF2-40B4-BE49-F238E27FC236}">
                <a16:creationId xmlns:a16="http://schemas.microsoft.com/office/drawing/2014/main" id="{F85EC513-40C3-4A91-BFB3-51B99FCEEB02}"/>
              </a:ext>
            </a:extLst>
          </p:cNvPr>
          <p:cNvSpPr txBox="1"/>
          <p:nvPr/>
        </p:nvSpPr>
        <p:spPr>
          <a:xfrm rot="16200000">
            <a:off x="332300" y="3523009"/>
            <a:ext cx="3356625" cy="830997"/>
          </a:xfrm>
          <a:prstGeom prst="rect">
            <a:avLst/>
          </a:prstGeom>
          <a:noFill/>
        </p:spPr>
        <p:txBody>
          <a:bodyPr wrap="none" rtlCol="0">
            <a:spAutoFit/>
          </a:bodyPr>
          <a:lstStyle/>
          <a:p>
            <a:pPr algn="ctr"/>
            <a:r>
              <a:rPr lang="en-CA" sz="2400" dirty="0"/>
              <a:t>operations per second</a:t>
            </a:r>
            <a:br>
              <a:rPr lang="en-CA" sz="2400" dirty="0"/>
            </a:br>
            <a:r>
              <a:rPr lang="en-CA" sz="2400" dirty="0"/>
              <a:t>(in </a:t>
            </a:r>
            <a:r>
              <a:rPr lang="en-CA" sz="2400" b="1" dirty="0"/>
              <a:t>tens of millions</a:t>
            </a:r>
            <a:r>
              <a:rPr lang="en-CA" sz="2400" dirty="0"/>
              <a:t>)</a:t>
            </a:r>
          </a:p>
        </p:txBody>
      </p:sp>
      <p:sp>
        <p:nvSpPr>
          <p:cNvPr id="10" name="TextBox 9">
            <a:extLst>
              <a:ext uri="{FF2B5EF4-FFF2-40B4-BE49-F238E27FC236}">
                <a16:creationId xmlns:a16="http://schemas.microsoft.com/office/drawing/2014/main" id="{579A5114-79E3-48D1-BF2E-BFBECE93BD67}"/>
              </a:ext>
            </a:extLst>
          </p:cNvPr>
          <p:cNvSpPr txBox="1"/>
          <p:nvPr/>
        </p:nvSpPr>
        <p:spPr>
          <a:xfrm>
            <a:off x="4758968" y="5640126"/>
            <a:ext cx="2839111" cy="461665"/>
          </a:xfrm>
          <a:prstGeom prst="rect">
            <a:avLst/>
          </a:prstGeom>
          <a:noFill/>
        </p:spPr>
        <p:txBody>
          <a:bodyPr wrap="none" rtlCol="0">
            <a:spAutoFit/>
          </a:bodyPr>
          <a:lstStyle/>
          <a:p>
            <a:pPr algn="ctr"/>
            <a:r>
              <a:rPr lang="en-CA" sz="2400" dirty="0"/>
              <a:t>concurrent threads</a:t>
            </a:r>
          </a:p>
        </p:txBody>
      </p:sp>
      <p:sp>
        <p:nvSpPr>
          <p:cNvPr id="16" name="Speech Bubble: Rectangle 15">
            <a:extLst>
              <a:ext uri="{FF2B5EF4-FFF2-40B4-BE49-F238E27FC236}">
                <a16:creationId xmlns:a16="http://schemas.microsoft.com/office/drawing/2014/main" id="{A0DCE7B0-BAF1-4003-A607-F2B721B4D314}"/>
              </a:ext>
            </a:extLst>
          </p:cNvPr>
          <p:cNvSpPr/>
          <p:nvPr/>
        </p:nvSpPr>
        <p:spPr>
          <a:xfrm>
            <a:off x="8910960" y="1955259"/>
            <a:ext cx="1702012" cy="609872"/>
          </a:xfrm>
          <a:prstGeom prst="wedgeRectCallout">
            <a:avLst>
              <a:gd name="adj1" fmla="val -37774"/>
              <a:gd name="adj2" fmla="val 185912"/>
            </a:avLst>
          </a:prstGeom>
          <a:solidFill>
            <a:srgbClr val="4F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err="1"/>
              <a:t>PathCAS</a:t>
            </a:r>
            <a:r>
              <a:rPr lang="en-CA" dirty="0"/>
              <a:t> </a:t>
            </a:r>
            <a:r>
              <a:rPr lang="en-CA" b="1" dirty="0"/>
              <a:t>AVL</a:t>
            </a:r>
          </a:p>
        </p:txBody>
      </p:sp>
      <p:sp>
        <p:nvSpPr>
          <p:cNvPr id="17" name="Speech Bubble: Rectangle 16">
            <a:extLst>
              <a:ext uri="{FF2B5EF4-FFF2-40B4-BE49-F238E27FC236}">
                <a16:creationId xmlns:a16="http://schemas.microsoft.com/office/drawing/2014/main" id="{46F5EA2D-5EF9-4D48-82F5-858C50795016}"/>
              </a:ext>
            </a:extLst>
          </p:cNvPr>
          <p:cNvSpPr/>
          <p:nvPr/>
        </p:nvSpPr>
        <p:spPr>
          <a:xfrm>
            <a:off x="9311703" y="4099415"/>
            <a:ext cx="1147941" cy="386910"/>
          </a:xfrm>
          <a:prstGeom prst="wedgeRectCallout">
            <a:avLst>
              <a:gd name="adj1" fmla="val -134464"/>
              <a:gd name="adj2" fmla="val 80445"/>
            </a:avLst>
          </a:prstGeom>
          <a:solidFill>
            <a:srgbClr val="6F2D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TL2 AVL</a:t>
            </a:r>
          </a:p>
        </p:txBody>
      </p:sp>
      <p:sp>
        <p:nvSpPr>
          <p:cNvPr id="18" name="Speech Bubble: Rectangle 17">
            <a:extLst>
              <a:ext uri="{FF2B5EF4-FFF2-40B4-BE49-F238E27FC236}">
                <a16:creationId xmlns:a16="http://schemas.microsoft.com/office/drawing/2014/main" id="{3EBFCFD4-2D92-40CA-8518-35E0E45EA54A}"/>
              </a:ext>
            </a:extLst>
          </p:cNvPr>
          <p:cNvSpPr/>
          <p:nvPr/>
        </p:nvSpPr>
        <p:spPr>
          <a:xfrm>
            <a:off x="6737326" y="2416554"/>
            <a:ext cx="1398050" cy="628139"/>
          </a:xfrm>
          <a:prstGeom prst="wedgeRectCallout">
            <a:avLst>
              <a:gd name="adj1" fmla="val 80936"/>
              <a:gd name="adj2" fmla="val 235702"/>
            </a:avLst>
          </a:prstGeom>
          <a:solidFill>
            <a:srgbClr val="FBE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LLX/SCX Chromatic</a:t>
            </a:r>
          </a:p>
        </p:txBody>
      </p:sp>
      <p:sp>
        <p:nvSpPr>
          <p:cNvPr id="19" name="Speech Bubble: Rectangle 18">
            <a:extLst>
              <a:ext uri="{FF2B5EF4-FFF2-40B4-BE49-F238E27FC236}">
                <a16:creationId xmlns:a16="http://schemas.microsoft.com/office/drawing/2014/main" id="{A35FF1D3-6F92-42FA-8039-DF3DBC3F1F53}"/>
              </a:ext>
            </a:extLst>
          </p:cNvPr>
          <p:cNvSpPr/>
          <p:nvPr/>
        </p:nvSpPr>
        <p:spPr>
          <a:xfrm>
            <a:off x="7844279" y="5825151"/>
            <a:ext cx="1374315" cy="457472"/>
          </a:xfrm>
          <a:prstGeom prst="wedgeRectCallout">
            <a:avLst>
              <a:gd name="adj1" fmla="val -32381"/>
              <a:gd name="adj2" fmla="val -204486"/>
            </a:avLst>
          </a:prstGeom>
          <a:solidFill>
            <a:srgbClr val="FCE2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Norec</a:t>
            </a:r>
            <a:r>
              <a:rPr lang="en-CA" dirty="0">
                <a:solidFill>
                  <a:schemeClr val="tx1"/>
                </a:solidFill>
              </a:rPr>
              <a:t> AVL</a:t>
            </a:r>
          </a:p>
        </p:txBody>
      </p:sp>
      <p:sp>
        <p:nvSpPr>
          <p:cNvPr id="20" name="Speech Bubble: Rectangle 19">
            <a:extLst>
              <a:ext uri="{FF2B5EF4-FFF2-40B4-BE49-F238E27FC236}">
                <a16:creationId xmlns:a16="http://schemas.microsoft.com/office/drawing/2014/main" id="{ECB81A2D-7178-4BF2-A84A-0A675672B970}"/>
              </a:ext>
            </a:extLst>
          </p:cNvPr>
          <p:cNvSpPr/>
          <p:nvPr/>
        </p:nvSpPr>
        <p:spPr>
          <a:xfrm>
            <a:off x="6958209" y="1570970"/>
            <a:ext cx="1772140" cy="609872"/>
          </a:xfrm>
          <a:prstGeom prst="wedgeRectCallout">
            <a:avLst>
              <a:gd name="adj1" fmla="val 53354"/>
              <a:gd name="adj2" fmla="val 181119"/>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OCC AVL (Bronson et al.)</a:t>
            </a:r>
          </a:p>
        </p:txBody>
      </p:sp>
    </p:spTree>
    <p:extLst>
      <p:ext uri="{BB962C8B-B14F-4D97-AF65-F5344CB8AC3E}">
        <p14:creationId xmlns:p14="http://schemas.microsoft.com/office/powerpoint/2010/main" val="746444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5393-E7A8-418E-A8A5-A2373E494851}"/>
              </a:ext>
            </a:extLst>
          </p:cNvPr>
          <p:cNvSpPr>
            <a:spLocks noGrp="1"/>
          </p:cNvSpPr>
          <p:nvPr>
            <p:ph type="title"/>
          </p:nvPr>
        </p:nvSpPr>
        <p:spPr/>
        <p:txBody>
          <a:bodyPr/>
          <a:lstStyle/>
          <a:p>
            <a:r>
              <a:rPr lang="en-CA" dirty="0"/>
              <a:t>versus MCMS</a:t>
            </a:r>
          </a:p>
        </p:txBody>
      </p:sp>
      <p:pic>
        <p:nvPicPr>
          <p:cNvPr id="5" name="Picture 4">
            <a:extLst>
              <a:ext uri="{FF2B5EF4-FFF2-40B4-BE49-F238E27FC236}">
                <a16:creationId xmlns:a16="http://schemas.microsoft.com/office/drawing/2014/main" id="{F2CF9936-E539-4E32-AF9B-1AABDED396A5}"/>
              </a:ext>
            </a:extLst>
          </p:cNvPr>
          <p:cNvPicPr>
            <a:picLocks noChangeAspect="1"/>
          </p:cNvPicPr>
          <p:nvPr/>
        </p:nvPicPr>
        <p:blipFill rotWithShape="1">
          <a:blip r:embed="rId3"/>
          <a:srcRect b="40032"/>
          <a:stretch/>
        </p:blipFill>
        <p:spPr>
          <a:xfrm>
            <a:off x="1428587" y="2653908"/>
            <a:ext cx="9334826" cy="2663391"/>
          </a:xfrm>
          <a:prstGeom prst="rect">
            <a:avLst/>
          </a:prstGeom>
        </p:spPr>
      </p:pic>
      <p:sp>
        <p:nvSpPr>
          <p:cNvPr id="6" name="Rectangle 5">
            <a:extLst>
              <a:ext uri="{FF2B5EF4-FFF2-40B4-BE49-F238E27FC236}">
                <a16:creationId xmlns:a16="http://schemas.microsoft.com/office/drawing/2014/main" id="{A5BE31AF-4B7A-49E0-B327-737BBFC774FB}"/>
              </a:ext>
            </a:extLst>
          </p:cNvPr>
          <p:cNvSpPr/>
          <p:nvPr/>
        </p:nvSpPr>
        <p:spPr>
          <a:xfrm>
            <a:off x="1855940" y="2086662"/>
            <a:ext cx="8480120" cy="49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100,000 key unbalanced BST</a:t>
            </a:r>
          </a:p>
        </p:txBody>
      </p:sp>
    </p:spTree>
    <p:extLst>
      <p:ext uri="{BB962C8B-B14F-4D97-AF65-F5344CB8AC3E}">
        <p14:creationId xmlns:p14="http://schemas.microsoft.com/office/powerpoint/2010/main" val="3477936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4733-B164-4E27-AE93-A0CDE0148C80}"/>
              </a:ext>
            </a:extLst>
          </p:cNvPr>
          <p:cNvSpPr>
            <a:spLocks noGrp="1"/>
          </p:cNvSpPr>
          <p:nvPr>
            <p:ph type="title"/>
          </p:nvPr>
        </p:nvSpPr>
        <p:spPr>
          <a:xfrm>
            <a:off x="1066800" y="538620"/>
            <a:ext cx="10058400" cy="829214"/>
          </a:xfrm>
        </p:spPr>
        <p:txBody>
          <a:bodyPr/>
          <a:lstStyle/>
          <a:p>
            <a:r>
              <a:rPr lang="en-CA" dirty="0"/>
              <a:t>Conclusion</a:t>
            </a:r>
          </a:p>
        </p:txBody>
      </p:sp>
      <p:sp>
        <p:nvSpPr>
          <p:cNvPr id="3" name="Content Placeholder 2">
            <a:extLst>
              <a:ext uri="{FF2B5EF4-FFF2-40B4-BE49-F238E27FC236}">
                <a16:creationId xmlns:a16="http://schemas.microsoft.com/office/drawing/2014/main" id="{968F858E-6D82-43A8-9363-22D24941A70E}"/>
              </a:ext>
            </a:extLst>
          </p:cNvPr>
          <p:cNvSpPr>
            <a:spLocks noGrp="1"/>
          </p:cNvSpPr>
          <p:nvPr>
            <p:ph idx="1"/>
          </p:nvPr>
        </p:nvSpPr>
        <p:spPr>
          <a:xfrm>
            <a:off x="1066800" y="1615859"/>
            <a:ext cx="10058400" cy="4703522"/>
          </a:xfrm>
        </p:spPr>
        <p:txBody>
          <a:bodyPr>
            <a:normAutofit/>
          </a:bodyPr>
          <a:lstStyle/>
          <a:p>
            <a:r>
              <a:rPr lang="en-CA" sz="2400" dirty="0" err="1"/>
              <a:t>PathCAS</a:t>
            </a:r>
            <a:r>
              <a:rPr lang="en-CA" sz="2400" dirty="0"/>
              <a:t> adds efficient validation to KCAS</a:t>
            </a:r>
          </a:p>
          <a:p>
            <a:pPr lvl="1"/>
            <a:r>
              <a:rPr lang="en-CA" sz="2000" dirty="0"/>
              <a:t>Simple approach of validating the entire search path is surprisingly effective</a:t>
            </a:r>
          </a:p>
          <a:p>
            <a:pPr lvl="1"/>
            <a:r>
              <a:rPr lang="en-CA" sz="2200" dirty="0"/>
              <a:t>We have also implemented PathCAS (</a:t>
            </a:r>
            <a:r>
              <a:rPr lang="en-CA" sz="2200" dirty="0" err="1"/>
              <a:t>a,b</a:t>
            </a:r>
            <a:r>
              <a:rPr lang="en-CA" sz="2200" dirty="0"/>
              <a:t>)-trees, lists, hash tables, hash-lists, stacks, queues, skip-lists and dynamic graph connectivity</a:t>
            </a:r>
          </a:p>
          <a:p>
            <a:pPr lvl="1"/>
            <a:r>
              <a:rPr lang="en-CA" sz="2200" dirty="0"/>
              <a:t>More subtle usages are possible…</a:t>
            </a:r>
          </a:p>
          <a:p>
            <a:r>
              <a:rPr lang="en-CA" sz="2400" dirty="0"/>
              <a:t>See paper for</a:t>
            </a:r>
          </a:p>
          <a:p>
            <a:pPr lvl="1"/>
            <a:r>
              <a:rPr lang="en-CA" sz="2000" b="1" dirty="0"/>
              <a:t>Rebalancing</a:t>
            </a:r>
          </a:p>
          <a:p>
            <a:pPr lvl="1"/>
            <a:r>
              <a:rPr lang="en-CA" sz="2000" b="1" dirty="0"/>
              <a:t>Correctness and progress</a:t>
            </a:r>
          </a:p>
          <a:p>
            <a:pPr lvl="1"/>
            <a:r>
              <a:rPr lang="en-CA" sz="2000" dirty="0"/>
              <a:t>Memory reclamation</a:t>
            </a:r>
          </a:p>
          <a:p>
            <a:pPr lvl="1"/>
            <a:r>
              <a:rPr lang="en-CA" sz="2000" dirty="0"/>
              <a:t>Detailed analysis of </a:t>
            </a:r>
            <a:r>
              <a:rPr lang="en-CA" sz="2000" b="1" dirty="0"/>
              <a:t>why</a:t>
            </a:r>
            <a:r>
              <a:rPr lang="en-CA" sz="2000" dirty="0"/>
              <a:t> </a:t>
            </a:r>
            <a:r>
              <a:rPr lang="en-CA" sz="2000" b="1" dirty="0"/>
              <a:t>we outperform competitors </a:t>
            </a:r>
            <a:r>
              <a:rPr lang="en-CA" sz="2000" dirty="0"/>
              <a:t>(incl. MCMS)</a:t>
            </a:r>
          </a:p>
          <a:p>
            <a:pPr lvl="1"/>
            <a:r>
              <a:rPr lang="en-CA" sz="2000" dirty="0"/>
              <a:t>More experiments, </a:t>
            </a:r>
            <a:r>
              <a:rPr lang="en-CA" sz="2000" dirty="0" err="1"/>
              <a:t>etc</a:t>
            </a:r>
            <a:r>
              <a:rPr lang="en-CA" sz="2000" dirty="0"/>
              <a:t>…</a:t>
            </a:r>
          </a:p>
        </p:txBody>
      </p:sp>
    </p:spTree>
    <p:extLst>
      <p:ext uri="{BB962C8B-B14F-4D97-AF65-F5344CB8AC3E}">
        <p14:creationId xmlns:p14="http://schemas.microsoft.com/office/powerpoint/2010/main" val="33606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1A0739CB-037C-4C9F-AC3D-FE7304301D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13" name="Rectangle 12">
            <a:extLst>
              <a:ext uri="{FF2B5EF4-FFF2-40B4-BE49-F238E27FC236}">
                <a16:creationId xmlns:a16="http://schemas.microsoft.com/office/drawing/2014/main" id="{316EA040-E722-4B03-98AA-D0475D37B104}"/>
              </a:ext>
            </a:extLst>
          </p:cNvPr>
          <p:cNvSpPr/>
          <p:nvPr/>
        </p:nvSpPr>
        <p:spPr>
          <a:xfrm>
            <a:off x="21" y="-10"/>
            <a:ext cx="12191979" cy="6858000"/>
          </a:xfrm>
          <a:prstGeom prst="rect">
            <a:avLst/>
          </a:prstGeom>
          <a:solidFill>
            <a:schemeClr val="tx1">
              <a:alpha val="53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85C2145-2010-4CD8-9EF9-7163D10E62B3}"/>
              </a:ext>
            </a:extLst>
          </p:cNvPr>
          <p:cNvSpPr/>
          <p:nvPr/>
        </p:nvSpPr>
        <p:spPr>
          <a:xfrm>
            <a:off x="21" y="1415630"/>
            <a:ext cx="12191979" cy="336592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graphicFrame>
        <p:nvGraphicFramePr>
          <p:cNvPr id="5" name="Content Placeholder 2" descr="timeline">
            <a:extLst>
              <a:ext uri="{FF2B5EF4-FFF2-40B4-BE49-F238E27FC236}">
                <a16:creationId xmlns:a16="http://schemas.microsoft.com/office/drawing/2014/main" id="{7B04C848-5882-44B5-B44B-39C17DF84E17}"/>
              </a:ext>
            </a:extLst>
          </p:cNvPr>
          <p:cNvGraphicFramePr/>
          <p:nvPr>
            <p:extLst>
              <p:ext uri="{D42A27DB-BD31-4B8C-83A1-F6EECF244321}">
                <p14:modId xmlns:p14="http://schemas.microsoft.com/office/powerpoint/2010/main" val="2823858086"/>
              </p:ext>
            </p:extLst>
          </p:nvPr>
        </p:nvGraphicFramePr>
        <p:xfrm>
          <a:off x="114320" y="511556"/>
          <a:ext cx="11963380" cy="5171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a:extLst>
              <a:ext uri="{FF2B5EF4-FFF2-40B4-BE49-F238E27FC236}">
                <a16:creationId xmlns:a16="http://schemas.microsoft.com/office/drawing/2014/main" id="{7656BE2A-BB88-4163-A8F7-01124AB6F778}"/>
              </a:ext>
            </a:extLst>
          </p:cNvPr>
          <p:cNvCxnSpPr>
            <a:cxnSpLocks/>
          </p:cNvCxnSpPr>
          <p:nvPr/>
        </p:nvCxnSpPr>
        <p:spPr>
          <a:xfrm>
            <a:off x="260350" y="1644650"/>
            <a:ext cx="13462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22AAA2-2C04-4F64-B962-772A81D373CE}"/>
              </a:ext>
            </a:extLst>
          </p:cNvPr>
          <p:cNvSpPr txBox="1"/>
          <p:nvPr/>
        </p:nvSpPr>
        <p:spPr>
          <a:xfrm>
            <a:off x="488837" y="1594943"/>
            <a:ext cx="884216" cy="369332"/>
          </a:xfrm>
          <a:prstGeom prst="rect">
            <a:avLst/>
          </a:prstGeom>
          <a:noFill/>
        </p:spPr>
        <p:txBody>
          <a:bodyPr wrap="none" rtlCol="0">
            <a:spAutoFit/>
          </a:bodyPr>
          <a:lstStyle/>
          <a:p>
            <a:r>
              <a:rPr lang="en-CA" dirty="0">
                <a:solidFill>
                  <a:schemeClr val="bg1"/>
                </a:solidFill>
              </a:rPr>
              <a:t>harder</a:t>
            </a:r>
          </a:p>
        </p:txBody>
      </p:sp>
      <p:sp>
        <p:nvSpPr>
          <p:cNvPr id="11" name="Speech Bubble: Rectangle 10">
            <a:extLst>
              <a:ext uri="{FF2B5EF4-FFF2-40B4-BE49-F238E27FC236}">
                <a16:creationId xmlns:a16="http://schemas.microsoft.com/office/drawing/2014/main" id="{9C6AAC06-03DE-487B-8800-5BA94D03AAD0}"/>
              </a:ext>
            </a:extLst>
          </p:cNvPr>
          <p:cNvSpPr/>
          <p:nvPr/>
        </p:nvSpPr>
        <p:spPr>
          <a:xfrm>
            <a:off x="1174750" y="486156"/>
            <a:ext cx="3803650" cy="838200"/>
          </a:xfrm>
          <a:prstGeom prst="wedgeRectCallout">
            <a:avLst>
              <a:gd name="adj1" fmla="val -27511"/>
              <a:gd name="adj2" fmla="val 153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Input: </a:t>
            </a:r>
            <a:r>
              <a:rPr lang="en-CA" b="1" dirty="0"/>
              <a:t>sequential</a:t>
            </a:r>
            <a:r>
              <a:rPr lang="en-CA" dirty="0"/>
              <a:t> data structure</a:t>
            </a:r>
          </a:p>
          <a:p>
            <a:pPr algn="ctr"/>
            <a:r>
              <a:rPr lang="en-CA" dirty="0"/>
              <a:t>Output: concurrent version</a:t>
            </a:r>
          </a:p>
        </p:txBody>
      </p:sp>
      <p:sp>
        <p:nvSpPr>
          <p:cNvPr id="12" name="Speech Bubble: Rectangle 11">
            <a:extLst>
              <a:ext uri="{FF2B5EF4-FFF2-40B4-BE49-F238E27FC236}">
                <a16:creationId xmlns:a16="http://schemas.microsoft.com/office/drawing/2014/main" id="{B40A8508-E1B0-487D-A2C4-F9B8089C2AD0}"/>
              </a:ext>
            </a:extLst>
          </p:cNvPr>
          <p:cNvSpPr/>
          <p:nvPr/>
        </p:nvSpPr>
        <p:spPr>
          <a:xfrm>
            <a:off x="2380571" y="1267626"/>
            <a:ext cx="2863850" cy="507580"/>
          </a:xfrm>
          <a:prstGeom prst="wedgeRectCallout">
            <a:avLst>
              <a:gd name="adj1" fmla="val -23582"/>
              <a:gd name="adj2" fmla="val 39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Typically very slow…</a:t>
            </a:r>
          </a:p>
        </p:txBody>
      </p:sp>
      <p:sp>
        <p:nvSpPr>
          <p:cNvPr id="19" name="Speech Bubble: Rectangle 18">
            <a:extLst>
              <a:ext uri="{FF2B5EF4-FFF2-40B4-BE49-F238E27FC236}">
                <a16:creationId xmlns:a16="http://schemas.microsoft.com/office/drawing/2014/main" id="{8C33657A-8521-499B-8E2D-D7905C05B1D2}"/>
              </a:ext>
            </a:extLst>
          </p:cNvPr>
          <p:cNvSpPr/>
          <p:nvPr/>
        </p:nvSpPr>
        <p:spPr>
          <a:xfrm>
            <a:off x="8210550" y="683216"/>
            <a:ext cx="3703408" cy="838200"/>
          </a:xfrm>
          <a:prstGeom prst="wedgeRectCallout">
            <a:avLst>
              <a:gd name="adj1" fmla="val 1048"/>
              <a:gd name="adj2" fmla="val 123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Locks, CAS, FAA, etc.</a:t>
            </a:r>
            <a:br>
              <a:rPr lang="en-CA" dirty="0"/>
            </a:br>
            <a:r>
              <a:rPr lang="en-CA" dirty="0"/>
              <a:t>Usually fastest, but very difficult</a:t>
            </a:r>
          </a:p>
        </p:txBody>
      </p:sp>
      <p:sp>
        <p:nvSpPr>
          <p:cNvPr id="2" name="Rectangle 1">
            <a:extLst>
              <a:ext uri="{FF2B5EF4-FFF2-40B4-BE49-F238E27FC236}">
                <a16:creationId xmlns:a16="http://schemas.microsoft.com/office/drawing/2014/main" id="{7C9C4DF3-06C6-490A-B807-7A9DD6EAD1A2}"/>
              </a:ext>
            </a:extLst>
          </p:cNvPr>
          <p:cNvSpPr/>
          <p:nvPr/>
        </p:nvSpPr>
        <p:spPr>
          <a:xfrm>
            <a:off x="4603750" y="3903651"/>
            <a:ext cx="2616200" cy="9969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CA" dirty="0" err="1"/>
              <a:t>start_txn</a:t>
            </a:r>
            <a:r>
              <a:rPr lang="en-CA" dirty="0"/>
              <a:t>()</a:t>
            </a:r>
            <a:br>
              <a:rPr lang="en-CA" dirty="0"/>
            </a:br>
            <a:r>
              <a:rPr lang="en-CA" dirty="0" err="1"/>
              <a:t>sequentialCode</a:t>
            </a:r>
            <a:r>
              <a:rPr lang="en-CA" dirty="0"/>
              <a:t>(key)</a:t>
            </a:r>
          </a:p>
          <a:p>
            <a:r>
              <a:rPr lang="en-CA" dirty="0"/>
              <a:t>commit()</a:t>
            </a:r>
          </a:p>
        </p:txBody>
      </p:sp>
      <p:sp>
        <p:nvSpPr>
          <p:cNvPr id="14" name="Speech Bubble: Rectangle 13">
            <a:extLst>
              <a:ext uri="{FF2B5EF4-FFF2-40B4-BE49-F238E27FC236}">
                <a16:creationId xmlns:a16="http://schemas.microsoft.com/office/drawing/2014/main" id="{620A1D2F-0CBC-423F-8A6E-04B19EE7A528}"/>
              </a:ext>
            </a:extLst>
          </p:cNvPr>
          <p:cNvSpPr/>
          <p:nvPr/>
        </p:nvSpPr>
        <p:spPr>
          <a:xfrm>
            <a:off x="2746375" y="5116131"/>
            <a:ext cx="1974850" cy="1230313"/>
          </a:xfrm>
          <a:prstGeom prst="wedgeRectCallout">
            <a:avLst>
              <a:gd name="adj1" fmla="val 45880"/>
              <a:gd name="adj2" fmla="val -120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t>In hardware</a:t>
            </a:r>
            <a:r>
              <a:rPr lang="en-CA" dirty="0"/>
              <a:t>:</a:t>
            </a:r>
          </a:p>
          <a:p>
            <a:r>
              <a:rPr lang="en-CA" dirty="0"/>
              <a:t>+ Can be fast</a:t>
            </a:r>
          </a:p>
          <a:p>
            <a:r>
              <a:rPr lang="en-CA" dirty="0"/>
              <a:t>- Not on AMD</a:t>
            </a:r>
          </a:p>
          <a:p>
            <a:r>
              <a:rPr lang="en-CA" dirty="0"/>
              <a:t>- Security risk</a:t>
            </a:r>
          </a:p>
        </p:txBody>
      </p:sp>
      <p:sp>
        <p:nvSpPr>
          <p:cNvPr id="15" name="Speech Bubble: Rectangle 14">
            <a:extLst>
              <a:ext uri="{FF2B5EF4-FFF2-40B4-BE49-F238E27FC236}">
                <a16:creationId xmlns:a16="http://schemas.microsoft.com/office/drawing/2014/main" id="{2124F4D2-044F-4068-8EA1-145A85DC58A4}"/>
              </a:ext>
            </a:extLst>
          </p:cNvPr>
          <p:cNvSpPr/>
          <p:nvPr/>
        </p:nvSpPr>
        <p:spPr>
          <a:xfrm>
            <a:off x="4721225" y="5116132"/>
            <a:ext cx="1974850" cy="1230312"/>
          </a:xfrm>
          <a:prstGeom prst="wedgeRectCallout">
            <a:avLst>
              <a:gd name="adj1" fmla="val -24825"/>
              <a:gd name="adj2" fmla="val 43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t>In software</a:t>
            </a:r>
            <a:r>
              <a:rPr lang="en-CA" dirty="0"/>
              <a:t>:</a:t>
            </a:r>
          </a:p>
          <a:p>
            <a:r>
              <a:rPr lang="en-CA" dirty="0"/>
              <a:t>+ Fairly easy</a:t>
            </a:r>
          </a:p>
          <a:p>
            <a:r>
              <a:rPr lang="en-CA" dirty="0"/>
              <a:t>+ Portable</a:t>
            </a:r>
          </a:p>
          <a:p>
            <a:r>
              <a:rPr lang="en-CA" dirty="0"/>
              <a:t>- Usually slow</a:t>
            </a:r>
          </a:p>
        </p:txBody>
      </p:sp>
    </p:spTree>
    <p:extLst>
      <p:ext uri="{BB962C8B-B14F-4D97-AF65-F5344CB8AC3E}">
        <p14:creationId xmlns:p14="http://schemas.microsoft.com/office/powerpoint/2010/main" val="28293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FCEB-924F-4D37-A634-87D4A910D5FA}"/>
              </a:ext>
            </a:extLst>
          </p:cNvPr>
          <p:cNvSpPr>
            <a:spLocks noGrp="1"/>
          </p:cNvSpPr>
          <p:nvPr>
            <p:ph type="title"/>
          </p:nvPr>
        </p:nvSpPr>
        <p:spPr>
          <a:xfrm>
            <a:off x="622300" y="280854"/>
            <a:ext cx="10058400" cy="1012503"/>
          </a:xfrm>
        </p:spPr>
        <p:txBody>
          <a:bodyPr/>
          <a:lstStyle/>
          <a:p>
            <a:r>
              <a:rPr lang="en-CA" dirty="0"/>
              <a:t>Fine-grained locks</a:t>
            </a:r>
          </a:p>
        </p:txBody>
      </p:sp>
      <p:pic>
        <p:nvPicPr>
          <p:cNvPr id="4" name="Picture 2">
            <a:extLst>
              <a:ext uri="{FF2B5EF4-FFF2-40B4-BE49-F238E27FC236}">
                <a16:creationId xmlns:a16="http://schemas.microsoft.com/office/drawing/2014/main" id="{3695F2EA-8C02-47C5-A09C-96C99A7966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75" t="38922" r="34936" b="22716"/>
          <a:stretch/>
        </p:blipFill>
        <p:spPr bwMode="auto">
          <a:xfrm>
            <a:off x="1842183" y="1793470"/>
            <a:ext cx="6413207" cy="427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9ACDCBC-CEC8-4D8A-9D09-5B880E7FB37A}"/>
              </a:ext>
            </a:extLst>
          </p:cNvPr>
          <p:cNvSpPr txBox="1"/>
          <p:nvPr/>
        </p:nvSpPr>
        <p:spPr>
          <a:xfrm>
            <a:off x="3683391" y="6033898"/>
            <a:ext cx="3048000" cy="369332"/>
          </a:xfrm>
          <a:prstGeom prst="rect">
            <a:avLst/>
          </a:prstGeom>
          <a:noFill/>
        </p:spPr>
        <p:txBody>
          <a:bodyPr wrap="square" rtlCol="0">
            <a:spAutoFit/>
          </a:bodyPr>
          <a:lstStyle/>
          <a:p>
            <a:pPr algn="ctr"/>
            <a:r>
              <a:rPr lang="en-US" sz="1800" dirty="0"/>
              <a:t>number of threads</a:t>
            </a:r>
          </a:p>
        </p:txBody>
      </p:sp>
      <p:sp>
        <p:nvSpPr>
          <p:cNvPr id="6" name="TextBox 5">
            <a:extLst>
              <a:ext uri="{FF2B5EF4-FFF2-40B4-BE49-F238E27FC236}">
                <a16:creationId xmlns:a16="http://schemas.microsoft.com/office/drawing/2014/main" id="{2BDB1586-074F-495E-8B44-B2C610AABF40}"/>
              </a:ext>
            </a:extLst>
          </p:cNvPr>
          <p:cNvSpPr txBox="1"/>
          <p:nvPr/>
        </p:nvSpPr>
        <p:spPr>
          <a:xfrm rot="16200000">
            <a:off x="-307355" y="3517410"/>
            <a:ext cx="3158810" cy="830997"/>
          </a:xfrm>
          <a:prstGeom prst="rect">
            <a:avLst/>
          </a:prstGeom>
          <a:noFill/>
        </p:spPr>
        <p:txBody>
          <a:bodyPr wrap="square" rtlCol="0">
            <a:spAutoFit/>
          </a:bodyPr>
          <a:lstStyle/>
          <a:p>
            <a:pPr algn="ctr"/>
            <a:r>
              <a:rPr lang="en-US" sz="2400" dirty="0"/>
              <a:t>tree operations</a:t>
            </a:r>
          </a:p>
          <a:p>
            <a:pPr algn="ctr"/>
            <a:r>
              <a:rPr lang="en-US" sz="2400" dirty="0"/>
              <a:t>(millions per second)</a:t>
            </a:r>
          </a:p>
        </p:txBody>
      </p:sp>
      <p:grpSp>
        <p:nvGrpSpPr>
          <p:cNvPr id="7" name="Group 6">
            <a:extLst>
              <a:ext uri="{FF2B5EF4-FFF2-40B4-BE49-F238E27FC236}">
                <a16:creationId xmlns:a16="http://schemas.microsoft.com/office/drawing/2014/main" id="{D7587C75-9007-4731-B2E8-DE34789F4544}"/>
              </a:ext>
            </a:extLst>
          </p:cNvPr>
          <p:cNvGrpSpPr/>
          <p:nvPr/>
        </p:nvGrpSpPr>
        <p:grpSpPr>
          <a:xfrm rot="16200000">
            <a:off x="8031563" y="2082260"/>
            <a:ext cx="1072831" cy="667489"/>
            <a:chOff x="6242369" y="2590061"/>
            <a:chExt cx="1072831" cy="667489"/>
          </a:xfrm>
        </p:grpSpPr>
        <p:sp>
          <p:nvSpPr>
            <p:cNvPr id="8" name="Right Arrow 36">
              <a:extLst>
                <a:ext uri="{FF2B5EF4-FFF2-40B4-BE49-F238E27FC236}">
                  <a16:creationId xmlns:a16="http://schemas.microsoft.com/office/drawing/2014/main" id="{746A3C70-8880-4756-A955-98DD900F6A3F}"/>
                </a:ext>
              </a:extLst>
            </p:cNvPr>
            <p:cNvSpPr/>
            <p:nvPr/>
          </p:nvSpPr>
          <p:spPr>
            <a:xfrm>
              <a:off x="6248400" y="310515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95000"/>
                    <a:lumOff val="5000"/>
                  </a:schemeClr>
                </a:solidFill>
              </a:endParaRPr>
            </a:p>
          </p:txBody>
        </p:sp>
        <p:sp>
          <p:nvSpPr>
            <p:cNvPr id="9" name="TextBox 8">
              <a:extLst>
                <a:ext uri="{FF2B5EF4-FFF2-40B4-BE49-F238E27FC236}">
                  <a16:creationId xmlns:a16="http://schemas.microsoft.com/office/drawing/2014/main" id="{2F1F4DEC-FCA6-438A-A7C5-266488745F96}"/>
                </a:ext>
              </a:extLst>
            </p:cNvPr>
            <p:cNvSpPr txBox="1"/>
            <p:nvPr/>
          </p:nvSpPr>
          <p:spPr>
            <a:xfrm>
              <a:off x="6242369" y="2590061"/>
              <a:ext cx="1035283" cy="461665"/>
            </a:xfrm>
            <a:prstGeom prst="rect">
              <a:avLst/>
            </a:prstGeom>
            <a:noFill/>
          </p:spPr>
          <p:txBody>
            <a:bodyPr wrap="none" rtlCol="0">
              <a:spAutoFit/>
            </a:bodyPr>
            <a:lstStyle/>
            <a:p>
              <a:r>
                <a:rPr lang="en-US" sz="2400" dirty="0"/>
                <a:t>Better</a:t>
              </a:r>
            </a:p>
          </p:txBody>
        </p:sp>
      </p:grpSp>
      <p:sp>
        <p:nvSpPr>
          <p:cNvPr id="10" name="TextBox 9">
            <a:extLst>
              <a:ext uri="{FF2B5EF4-FFF2-40B4-BE49-F238E27FC236}">
                <a16:creationId xmlns:a16="http://schemas.microsoft.com/office/drawing/2014/main" id="{E0746A93-B79C-48C8-AA8F-875D11CF270E}"/>
              </a:ext>
            </a:extLst>
          </p:cNvPr>
          <p:cNvSpPr txBox="1"/>
          <p:nvPr/>
        </p:nvSpPr>
        <p:spPr>
          <a:xfrm>
            <a:off x="2991578" y="1293357"/>
            <a:ext cx="4018151" cy="461665"/>
          </a:xfrm>
          <a:prstGeom prst="rect">
            <a:avLst/>
          </a:prstGeom>
          <a:noFill/>
        </p:spPr>
        <p:txBody>
          <a:bodyPr wrap="none" rtlCol="0">
            <a:spAutoFit/>
          </a:bodyPr>
          <a:lstStyle/>
          <a:p>
            <a:r>
              <a:rPr lang="en-CA" sz="2400" dirty="0"/>
              <a:t>binary search tree 10</a:t>
            </a:r>
            <a:r>
              <a:rPr lang="en-CA" sz="2400" baseline="30000" dirty="0"/>
              <a:t>5</a:t>
            </a:r>
            <a:r>
              <a:rPr lang="en-CA" sz="2400" baseline="-25000" dirty="0"/>
              <a:t> </a:t>
            </a:r>
            <a:r>
              <a:rPr lang="en-CA" sz="2400" dirty="0"/>
              <a:t>keys</a:t>
            </a:r>
          </a:p>
        </p:txBody>
      </p:sp>
      <p:sp>
        <p:nvSpPr>
          <p:cNvPr id="12" name="Rounded Rectangular Callout 57">
            <a:extLst>
              <a:ext uri="{FF2B5EF4-FFF2-40B4-BE49-F238E27FC236}">
                <a16:creationId xmlns:a16="http://schemas.microsoft.com/office/drawing/2014/main" id="{E3F2F0A2-8516-46D1-B4C6-936B78922C85}"/>
              </a:ext>
            </a:extLst>
          </p:cNvPr>
          <p:cNvSpPr/>
          <p:nvPr/>
        </p:nvSpPr>
        <p:spPr>
          <a:xfrm>
            <a:off x="5000653" y="3087040"/>
            <a:ext cx="2908446" cy="681163"/>
          </a:xfrm>
          <a:prstGeom prst="wedgeRoundRectCallout">
            <a:avLst>
              <a:gd name="adj1" fmla="val -86508"/>
              <a:gd name="adj2" fmla="val -30723"/>
              <a:gd name="adj3" fmla="val 16667"/>
            </a:avLst>
          </a:prstGeom>
          <a:solidFill>
            <a:srgbClr val="B93E3B"/>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bg1"/>
                </a:solidFill>
              </a:rPr>
              <a:t>Many cache misses</a:t>
            </a:r>
            <a:br>
              <a:rPr lang="en-US" dirty="0">
                <a:solidFill>
                  <a:schemeClr val="bg1"/>
                </a:solidFill>
              </a:rPr>
            </a:br>
            <a:r>
              <a:rPr lang="en-US" dirty="0">
                <a:solidFill>
                  <a:schemeClr val="bg1"/>
                </a:solidFill>
              </a:rPr>
              <a:t>(locking -&gt; eviction)</a:t>
            </a:r>
          </a:p>
        </p:txBody>
      </p:sp>
      <p:sp>
        <p:nvSpPr>
          <p:cNvPr id="16" name="Rectangle 15">
            <a:extLst>
              <a:ext uri="{FF2B5EF4-FFF2-40B4-BE49-F238E27FC236}">
                <a16:creationId xmlns:a16="http://schemas.microsoft.com/office/drawing/2014/main" id="{72CCEB87-0012-42C7-ADA7-7647E69CF50D}"/>
              </a:ext>
            </a:extLst>
          </p:cNvPr>
          <p:cNvSpPr/>
          <p:nvPr/>
        </p:nvSpPr>
        <p:spPr>
          <a:xfrm>
            <a:off x="8128000" y="4298950"/>
            <a:ext cx="3848100" cy="111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Search </a:t>
            </a:r>
            <a:r>
              <a:rPr lang="en-CA" sz="2400" b="1" dirty="0"/>
              <a:t>without</a:t>
            </a:r>
            <a:r>
              <a:rPr lang="en-CA" sz="2400" dirty="0"/>
              <a:t> locking?</a:t>
            </a:r>
            <a:br>
              <a:rPr lang="en-CA" sz="2400" dirty="0"/>
            </a:br>
            <a:r>
              <a:rPr lang="en-CA" sz="2400" dirty="0"/>
              <a:t>&gt;100x faster.</a:t>
            </a:r>
          </a:p>
        </p:txBody>
      </p:sp>
    </p:spTree>
    <p:extLst>
      <p:ext uri="{BB962C8B-B14F-4D97-AF65-F5344CB8AC3E}">
        <p14:creationId xmlns:p14="http://schemas.microsoft.com/office/powerpoint/2010/main" val="34179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A7C1-E207-46DE-A323-E26913458D8F}"/>
              </a:ext>
            </a:extLst>
          </p:cNvPr>
          <p:cNvSpPr>
            <a:spLocks noGrp="1"/>
          </p:cNvSpPr>
          <p:nvPr>
            <p:ph type="title"/>
          </p:nvPr>
        </p:nvSpPr>
        <p:spPr/>
        <p:txBody>
          <a:bodyPr/>
          <a:lstStyle/>
          <a:p>
            <a:r>
              <a:rPr lang="en-CA" dirty="0"/>
              <a:t>Making locks fast</a:t>
            </a:r>
          </a:p>
        </p:txBody>
      </p:sp>
      <p:sp>
        <p:nvSpPr>
          <p:cNvPr id="3" name="Content Placeholder 2">
            <a:extLst>
              <a:ext uri="{FF2B5EF4-FFF2-40B4-BE49-F238E27FC236}">
                <a16:creationId xmlns:a16="http://schemas.microsoft.com/office/drawing/2014/main" id="{69A978B5-7CFD-4D94-AC99-C1B13B3DF2CE}"/>
              </a:ext>
            </a:extLst>
          </p:cNvPr>
          <p:cNvSpPr>
            <a:spLocks noGrp="1"/>
          </p:cNvSpPr>
          <p:nvPr>
            <p:ph idx="1"/>
          </p:nvPr>
        </p:nvSpPr>
        <p:spPr/>
        <p:txBody>
          <a:bodyPr>
            <a:normAutofit/>
          </a:bodyPr>
          <a:lstStyle/>
          <a:p>
            <a:r>
              <a:rPr lang="en-CA" sz="2400" dirty="0"/>
              <a:t>Don’t (or rarely) lock during searches</a:t>
            </a:r>
          </a:p>
          <a:p>
            <a:pPr lvl="1"/>
            <a:r>
              <a:rPr lang="en-CA" sz="2000" dirty="0"/>
              <a:t>See optimistic concurrency control</a:t>
            </a:r>
          </a:p>
          <a:p>
            <a:r>
              <a:rPr lang="en-CA" sz="2400" dirty="0"/>
              <a:t>Searches become lock-free (or mostly lock-free)</a:t>
            </a:r>
          </a:p>
          <a:p>
            <a:pPr lvl="1"/>
            <a:r>
              <a:rPr lang="en-CA" sz="2000" dirty="0"/>
              <a:t>This can make correctness arguments very hard!</a:t>
            </a:r>
          </a:p>
          <a:p>
            <a:pPr lvl="1"/>
            <a:endParaRPr lang="en-CA" sz="2000" dirty="0"/>
          </a:p>
        </p:txBody>
      </p:sp>
      <p:sp>
        <p:nvSpPr>
          <p:cNvPr id="4" name="Rectangle 3">
            <a:extLst>
              <a:ext uri="{FF2B5EF4-FFF2-40B4-BE49-F238E27FC236}">
                <a16:creationId xmlns:a16="http://schemas.microsoft.com/office/drawing/2014/main" id="{168F7651-64F1-45E0-B90F-BE1F6EC0D853}"/>
              </a:ext>
            </a:extLst>
          </p:cNvPr>
          <p:cNvSpPr/>
          <p:nvPr/>
        </p:nvSpPr>
        <p:spPr>
          <a:xfrm>
            <a:off x="1905000" y="4564890"/>
            <a:ext cx="838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b</a:t>
            </a:r>
          </a:p>
        </p:txBody>
      </p:sp>
      <p:sp>
        <p:nvSpPr>
          <p:cNvPr id="5" name="Rectangle 4">
            <a:extLst>
              <a:ext uri="{FF2B5EF4-FFF2-40B4-BE49-F238E27FC236}">
                <a16:creationId xmlns:a16="http://schemas.microsoft.com/office/drawing/2014/main" id="{DCE9EA55-4C94-455F-9635-3A2A65E534FD}"/>
              </a:ext>
            </a:extLst>
          </p:cNvPr>
          <p:cNvSpPr/>
          <p:nvPr/>
        </p:nvSpPr>
        <p:spPr>
          <a:xfrm>
            <a:off x="3810000" y="4564890"/>
            <a:ext cx="838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e</a:t>
            </a:r>
          </a:p>
        </p:txBody>
      </p:sp>
      <p:sp>
        <p:nvSpPr>
          <p:cNvPr id="6" name="Rectangle 5">
            <a:extLst>
              <a:ext uri="{FF2B5EF4-FFF2-40B4-BE49-F238E27FC236}">
                <a16:creationId xmlns:a16="http://schemas.microsoft.com/office/drawing/2014/main" id="{079C4FC8-8218-4B47-BA1F-E9751337D1AB}"/>
              </a:ext>
            </a:extLst>
          </p:cNvPr>
          <p:cNvSpPr/>
          <p:nvPr/>
        </p:nvSpPr>
        <p:spPr>
          <a:xfrm>
            <a:off x="5715000" y="4564890"/>
            <a:ext cx="838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t>h</a:t>
            </a:r>
          </a:p>
        </p:txBody>
      </p:sp>
      <p:cxnSp>
        <p:nvCxnSpPr>
          <p:cNvPr id="7" name="Straight Arrow Connector 6">
            <a:extLst>
              <a:ext uri="{FF2B5EF4-FFF2-40B4-BE49-F238E27FC236}">
                <a16:creationId xmlns:a16="http://schemas.microsoft.com/office/drawing/2014/main" id="{02CA1F19-B943-4570-B43E-62CAE14D5223}"/>
              </a:ext>
            </a:extLst>
          </p:cNvPr>
          <p:cNvCxnSpPr/>
          <p:nvPr/>
        </p:nvCxnSpPr>
        <p:spPr>
          <a:xfrm>
            <a:off x="2743200" y="464109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B79C107-8B7E-4CDB-BC7A-CCE348A0CA9A}"/>
              </a:ext>
            </a:extLst>
          </p:cNvPr>
          <p:cNvCxnSpPr/>
          <p:nvPr/>
        </p:nvCxnSpPr>
        <p:spPr>
          <a:xfrm flipH="1">
            <a:off x="2743200" y="494589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1118C06-CBF0-4AC7-9475-3C23ED40AD95}"/>
              </a:ext>
            </a:extLst>
          </p:cNvPr>
          <p:cNvCxnSpPr/>
          <p:nvPr/>
        </p:nvCxnSpPr>
        <p:spPr>
          <a:xfrm>
            <a:off x="4648200" y="464109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B7F9059-A7C6-4343-986F-11D4359366FA}"/>
              </a:ext>
            </a:extLst>
          </p:cNvPr>
          <p:cNvCxnSpPr/>
          <p:nvPr/>
        </p:nvCxnSpPr>
        <p:spPr>
          <a:xfrm flipH="1">
            <a:off x="4648200" y="494589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Multiply 14">
            <a:extLst>
              <a:ext uri="{FF2B5EF4-FFF2-40B4-BE49-F238E27FC236}">
                <a16:creationId xmlns:a16="http://schemas.microsoft.com/office/drawing/2014/main" id="{9341F684-B565-4269-82D8-7D23AD1A436C}"/>
              </a:ext>
            </a:extLst>
          </p:cNvPr>
          <p:cNvSpPr/>
          <p:nvPr/>
        </p:nvSpPr>
        <p:spPr>
          <a:xfrm>
            <a:off x="3124200" y="4456940"/>
            <a:ext cx="304800" cy="38100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Multiply 15">
            <a:extLst>
              <a:ext uri="{FF2B5EF4-FFF2-40B4-BE49-F238E27FC236}">
                <a16:creationId xmlns:a16="http://schemas.microsoft.com/office/drawing/2014/main" id="{E1D12A05-5146-4D7D-B629-D91D267D16A7}"/>
              </a:ext>
            </a:extLst>
          </p:cNvPr>
          <p:cNvSpPr/>
          <p:nvPr/>
        </p:nvSpPr>
        <p:spPr>
          <a:xfrm>
            <a:off x="5029200" y="4755390"/>
            <a:ext cx="304800" cy="381000"/>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3" name="Elbow Connector 19">
            <a:extLst>
              <a:ext uri="{FF2B5EF4-FFF2-40B4-BE49-F238E27FC236}">
                <a16:creationId xmlns:a16="http://schemas.microsoft.com/office/drawing/2014/main" id="{7D6744FF-C179-4050-B6A6-D50C12F219AA}"/>
              </a:ext>
            </a:extLst>
          </p:cNvPr>
          <p:cNvCxnSpPr/>
          <p:nvPr/>
        </p:nvCxnSpPr>
        <p:spPr>
          <a:xfrm flipV="1">
            <a:off x="2743200" y="4412490"/>
            <a:ext cx="533400" cy="228600"/>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14" name="Elbow Connector 21">
            <a:extLst>
              <a:ext uri="{FF2B5EF4-FFF2-40B4-BE49-F238E27FC236}">
                <a16:creationId xmlns:a16="http://schemas.microsoft.com/office/drawing/2014/main" id="{266DCE64-8DF5-4093-A397-7389437598B3}"/>
              </a:ext>
            </a:extLst>
          </p:cNvPr>
          <p:cNvCxnSpPr/>
          <p:nvPr/>
        </p:nvCxnSpPr>
        <p:spPr>
          <a:xfrm>
            <a:off x="3276600" y="4412490"/>
            <a:ext cx="2438400" cy="152400"/>
          </a:xfrm>
          <a:prstGeom prst="bentConnector3">
            <a:avLst>
              <a:gd name="adj1" fmla="val 8255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Elbow Connector 23">
            <a:extLst>
              <a:ext uri="{FF2B5EF4-FFF2-40B4-BE49-F238E27FC236}">
                <a16:creationId xmlns:a16="http://schemas.microsoft.com/office/drawing/2014/main" id="{53E32D99-EBB2-4332-94FE-42F5373E498F}"/>
              </a:ext>
            </a:extLst>
          </p:cNvPr>
          <p:cNvCxnSpPr/>
          <p:nvPr/>
        </p:nvCxnSpPr>
        <p:spPr>
          <a:xfrm flipV="1">
            <a:off x="5181600" y="5022090"/>
            <a:ext cx="533400" cy="228600"/>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16" name="Elbow Connector 24">
            <a:extLst>
              <a:ext uri="{FF2B5EF4-FFF2-40B4-BE49-F238E27FC236}">
                <a16:creationId xmlns:a16="http://schemas.microsoft.com/office/drawing/2014/main" id="{C55ECB84-E53D-4605-9428-5F24E2A48CE2}"/>
              </a:ext>
            </a:extLst>
          </p:cNvPr>
          <p:cNvCxnSpPr/>
          <p:nvPr/>
        </p:nvCxnSpPr>
        <p:spPr>
          <a:xfrm rot="10800000">
            <a:off x="2743200" y="5022090"/>
            <a:ext cx="2438400" cy="228600"/>
          </a:xfrm>
          <a:prstGeom prst="bentConnector3">
            <a:avLst>
              <a:gd name="adj1" fmla="val 84115"/>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123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FCB8-8A97-4F04-931F-D7D9855651D0}"/>
              </a:ext>
            </a:extLst>
          </p:cNvPr>
          <p:cNvSpPr>
            <a:spLocks noGrp="1"/>
          </p:cNvSpPr>
          <p:nvPr>
            <p:ph type="title"/>
          </p:nvPr>
        </p:nvSpPr>
        <p:spPr/>
        <p:txBody>
          <a:bodyPr/>
          <a:lstStyle/>
          <a:p>
            <a:r>
              <a:rPr lang="en-CA" dirty="0"/>
              <a:t>Bugs happen</a:t>
            </a:r>
          </a:p>
        </p:txBody>
      </p:sp>
      <p:sp>
        <p:nvSpPr>
          <p:cNvPr id="3" name="Content Placeholder 2">
            <a:extLst>
              <a:ext uri="{FF2B5EF4-FFF2-40B4-BE49-F238E27FC236}">
                <a16:creationId xmlns:a16="http://schemas.microsoft.com/office/drawing/2014/main" id="{F7BF1F9C-EA12-45A4-8414-DDB5CA7E2008}"/>
              </a:ext>
            </a:extLst>
          </p:cNvPr>
          <p:cNvSpPr>
            <a:spLocks noGrp="1"/>
          </p:cNvSpPr>
          <p:nvPr>
            <p:ph idx="1"/>
          </p:nvPr>
        </p:nvSpPr>
        <p:spPr/>
        <p:txBody>
          <a:bodyPr>
            <a:normAutofit/>
          </a:bodyPr>
          <a:lstStyle/>
          <a:p>
            <a:r>
              <a:rPr lang="en-US" sz="2400" dirty="0"/>
              <a:t>“Logical ordering” tree of</a:t>
            </a:r>
            <a:br>
              <a:rPr lang="en-US" sz="2400" dirty="0"/>
            </a:br>
            <a:r>
              <a:rPr lang="en-US" sz="2400" dirty="0" err="1"/>
              <a:t>Drachsler</a:t>
            </a:r>
            <a:r>
              <a:rPr lang="en-US" sz="2400" dirty="0"/>
              <a:t>, </a:t>
            </a:r>
            <a:r>
              <a:rPr lang="en-US" sz="2400" dirty="0" err="1"/>
              <a:t>Vechev</a:t>
            </a:r>
            <a:r>
              <a:rPr lang="en-US" sz="2400" dirty="0"/>
              <a:t> and </a:t>
            </a:r>
            <a:r>
              <a:rPr lang="en-US" sz="2400" dirty="0" err="1"/>
              <a:t>Yahav</a:t>
            </a:r>
            <a:r>
              <a:rPr lang="en-US" sz="2400" dirty="0"/>
              <a:t> [PPoPP’14]</a:t>
            </a:r>
          </a:p>
          <a:p>
            <a:r>
              <a:rPr lang="en-US" sz="2400" dirty="0"/>
              <a:t>Tree nodes are also in a </a:t>
            </a:r>
            <a:r>
              <a:rPr lang="en-US" sz="2400" b="1" dirty="0">
                <a:solidFill>
                  <a:srgbClr val="FF0000"/>
                </a:solidFill>
              </a:rPr>
              <a:t>doubly linked list</a:t>
            </a:r>
            <a:r>
              <a:rPr lang="en-US" sz="2400" b="1" dirty="0"/>
              <a:t>!</a:t>
            </a:r>
          </a:p>
          <a:p>
            <a:r>
              <a:rPr lang="en-US" sz="2400" dirty="0"/>
              <a:t>Searches ignore locks</a:t>
            </a:r>
          </a:p>
          <a:p>
            <a:pPr lvl="1"/>
            <a:r>
              <a:rPr lang="en-US" sz="2000" dirty="0"/>
              <a:t>Can end at wrong node</a:t>
            </a:r>
          </a:p>
          <a:p>
            <a:pPr lvl="1"/>
            <a:r>
              <a:rPr lang="en-US" sz="2000" dirty="0"/>
              <a:t>Use linked list pointers to correct</a:t>
            </a:r>
          </a:p>
          <a:p>
            <a:r>
              <a:rPr lang="en-US" sz="2200" b="1" dirty="0"/>
              <a:t>Bug: inconsistent reads -&gt; non-linearizable searches</a:t>
            </a:r>
          </a:p>
          <a:p>
            <a:pPr lvl="1"/>
            <a:r>
              <a:rPr lang="en-US" sz="2000" dirty="0"/>
              <a:t>Easy fix: swap two lines of code</a:t>
            </a:r>
            <a:endParaRPr lang="en-CA" sz="2000" dirty="0"/>
          </a:p>
        </p:txBody>
      </p:sp>
      <p:sp>
        <p:nvSpPr>
          <p:cNvPr id="6" name="Oval 5">
            <a:extLst>
              <a:ext uri="{FF2B5EF4-FFF2-40B4-BE49-F238E27FC236}">
                <a16:creationId xmlns:a16="http://schemas.microsoft.com/office/drawing/2014/main" id="{DC54C944-681E-4FA2-9739-778EA69A811C}"/>
              </a:ext>
            </a:extLst>
          </p:cNvPr>
          <p:cNvSpPr/>
          <p:nvPr/>
        </p:nvSpPr>
        <p:spPr>
          <a:xfrm>
            <a:off x="9576516" y="1847087"/>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9</a:t>
            </a:r>
          </a:p>
        </p:txBody>
      </p:sp>
      <p:sp>
        <p:nvSpPr>
          <p:cNvPr id="7" name="Oval 6">
            <a:extLst>
              <a:ext uri="{FF2B5EF4-FFF2-40B4-BE49-F238E27FC236}">
                <a16:creationId xmlns:a16="http://schemas.microsoft.com/office/drawing/2014/main" id="{A2670C19-3180-4A78-9E70-C1860A3D1F66}"/>
              </a:ext>
            </a:extLst>
          </p:cNvPr>
          <p:cNvSpPr/>
          <p:nvPr/>
        </p:nvSpPr>
        <p:spPr>
          <a:xfrm>
            <a:off x="8651793" y="2571985"/>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3</a:t>
            </a:r>
          </a:p>
        </p:txBody>
      </p:sp>
      <p:sp>
        <p:nvSpPr>
          <p:cNvPr id="8" name="Rectangle 7">
            <a:extLst>
              <a:ext uri="{FF2B5EF4-FFF2-40B4-BE49-F238E27FC236}">
                <a16:creationId xmlns:a16="http://schemas.microsoft.com/office/drawing/2014/main" id="{EC4EF883-2707-4D45-B49F-F3D067186B4B}"/>
              </a:ext>
            </a:extLst>
          </p:cNvPr>
          <p:cNvSpPr/>
          <p:nvPr/>
        </p:nvSpPr>
        <p:spPr>
          <a:xfrm>
            <a:off x="10773980" y="3341737"/>
            <a:ext cx="478220" cy="47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a:t>
            </a:r>
          </a:p>
        </p:txBody>
      </p:sp>
      <p:sp>
        <p:nvSpPr>
          <p:cNvPr id="9" name="Rectangle 8">
            <a:extLst>
              <a:ext uri="{FF2B5EF4-FFF2-40B4-BE49-F238E27FC236}">
                <a16:creationId xmlns:a16="http://schemas.microsoft.com/office/drawing/2014/main" id="{74A1C54A-B908-47CF-A304-009A004E80EE}"/>
              </a:ext>
            </a:extLst>
          </p:cNvPr>
          <p:cNvSpPr/>
          <p:nvPr/>
        </p:nvSpPr>
        <p:spPr>
          <a:xfrm>
            <a:off x="8173573" y="3353535"/>
            <a:ext cx="478220" cy="47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10" name="Straight Arrow Connector 9">
            <a:extLst>
              <a:ext uri="{FF2B5EF4-FFF2-40B4-BE49-F238E27FC236}">
                <a16:creationId xmlns:a16="http://schemas.microsoft.com/office/drawing/2014/main" id="{76EB380A-94BE-440A-9F3E-7D047C61136D}"/>
              </a:ext>
            </a:extLst>
          </p:cNvPr>
          <p:cNvCxnSpPr>
            <a:stCxn id="6" idx="3"/>
            <a:endCxn id="7" idx="0"/>
          </p:cNvCxnSpPr>
          <p:nvPr/>
        </p:nvCxnSpPr>
        <p:spPr>
          <a:xfrm flipH="1">
            <a:off x="8890903" y="2255273"/>
            <a:ext cx="755647" cy="316712"/>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B69C19D9-61E5-4515-9D0C-3E48A4681688}"/>
              </a:ext>
            </a:extLst>
          </p:cNvPr>
          <p:cNvCxnSpPr>
            <a:stCxn id="6" idx="5"/>
          </p:cNvCxnSpPr>
          <p:nvPr/>
        </p:nvCxnSpPr>
        <p:spPr>
          <a:xfrm>
            <a:off x="9984702" y="2255273"/>
            <a:ext cx="548254" cy="296218"/>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F3B3A9B0-9F0C-4065-8E82-7D054F1D565A}"/>
              </a:ext>
            </a:extLst>
          </p:cNvPr>
          <p:cNvCxnSpPr>
            <a:stCxn id="7" idx="3"/>
          </p:cNvCxnSpPr>
          <p:nvPr/>
        </p:nvCxnSpPr>
        <p:spPr>
          <a:xfrm flipH="1">
            <a:off x="8412683" y="2980171"/>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0B6AAD42-B956-471F-B1EF-83BA7FE2B6F1}"/>
              </a:ext>
            </a:extLst>
          </p:cNvPr>
          <p:cNvCxnSpPr>
            <a:stCxn id="7" idx="5"/>
          </p:cNvCxnSpPr>
          <p:nvPr/>
        </p:nvCxnSpPr>
        <p:spPr>
          <a:xfrm>
            <a:off x="9059979" y="2980171"/>
            <a:ext cx="230317"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4" name="Oval 13">
            <a:extLst>
              <a:ext uri="{FF2B5EF4-FFF2-40B4-BE49-F238E27FC236}">
                <a16:creationId xmlns:a16="http://schemas.microsoft.com/office/drawing/2014/main" id="{3A68767C-0440-4E50-B09D-667F1DA908CE}"/>
              </a:ext>
            </a:extLst>
          </p:cNvPr>
          <p:cNvSpPr/>
          <p:nvPr/>
        </p:nvSpPr>
        <p:spPr>
          <a:xfrm>
            <a:off x="9044639" y="3353535"/>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5</a:t>
            </a:r>
          </a:p>
        </p:txBody>
      </p:sp>
      <p:sp>
        <p:nvSpPr>
          <p:cNvPr id="15" name="Rectangle 14">
            <a:extLst>
              <a:ext uri="{FF2B5EF4-FFF2-40B4-BE49-F238E27FC236}">
                <a16:creationId xmlns:a16="http://schemas.microsoft.com/office/drawing/2014/main" id="{66729AFC-405A-4F41-BE36-68A09EE5B209}"/>
              </a:ext>
            </a:extLst>
          </p:cNvPr>
          <p:cNvSpPr/>
          <p:nvPr/>
        </p:nvSpPr>
        <p:spPr>
          <a:xfrm>
            <a:off x="8602177" y="4158468"/>
            <a:ext cx="478220" cy="47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Rectangle 15">
            <a:extLst>
              <a:ext uri="{FF2B5EF4-FFF2-40B4-BE49-F238E27FC236}">
                <a16:creationId xmlns:a16="http://schemas.microsoft.com/office/drawing/2014/main" id="{A1CF359B-7EDC-4C73-9DC6-703339E7F5F6}"/>
              </a:ext>
            </a:extLst>
          </p:cNvPr>
          <p:cNvSpPr/>
          <p:nvPr/>
        </p:nvSpPr>
        <p:spPr>
          <a:xfrm>
            <a:off x="9441938" y="4162467"/>
            <a:ext cx="478220" cy="47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17" name="Straight Arrow Connector 16">
            <a:extLst>
              <a:ext uri="{FF2B5EF4-FFF2-40B4-BE49-F238E27FC236}">
                <a16:creationId xmlns:a16="http://schemas.microsoft.com/office/drawing/2014/main" id="{BCC2A81E-6FDA-445D-8D2B-C386DB02CA3F}"/>
              </a:ext>
            </a:extLst>
          </p:cNvPr>
          <p:cNvCxnSpPr/>
          <p:nvPr/>
        </p:nvCxnSpPr>
        <p:spPr>
          <a:xfrm flipH="1">
            <a:off x="8818006" y="3785104"/>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9C97E8AE-E615-49E0-9E7D-F048EDD59E18}"/>
              </a:ext>
            </a:extLst>
          </p:cNvPr>
          <p:cNvCxnSpPr>
            <a:stCxn id="14" idx="5"/>
          </p:cNvCxnSpPr>
          <p:nvPr/>
        </p:nvCxnSpPr>
        <p:spPr>
          <a:xfrm>
            <a:off x="9452825" y="3761721"/>
            <a:ext cx="242794" cy="396747"/>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sp>
        <p:nvSpPr>
          <p:cNvPr id="19" name="Oval 18">
            <a:extLst>
              <a:ext uri="{FF2B5EF4-FFF2-40B4-BE49-F238E27FC236}">
                <a16:creationId xmlns:a16="http://schemas.microsoft.com/office/drawing/2014/main" id="{AF557C45-2282-4362-9AA6-3AC1AEBCEC59}"/>
              </a:ext>
            </a:extLst>
          </p:cNvPr>
          <p:cNvSpPr/>
          <p:nvPr/>
        </p:nvSpPr>
        <p:spPr>
          <a:xfrm>
            <a:off x="10358981" y="2555490"/>
            <a:ext cx="478220" cy="47822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dirty="0"/>
              <a:t>15</a:t>
            </a:r>
          </a:p>
        </p:txBody>
      </p:sp>
      <p:sp>
        <p:nvSpPr>
          <p:cNvPr id="20" name="Rectangle 19">
            <a:extLst>
              <a:ext uri="{FF2B5EF4-FFF2-40B4-BE49-F238E27FC236}">
                <a16:creationId xmlns:a16="http://schemas.microsoft.com/office/drawing/2014/main" id="{DF72C376-F573-47C0-B13A-52BBC03989D1}"/>
              </a:ext>
            </a:extLst>
          </p:cNvPr>
          <p:cNvSpPr/>
          <p:nvPr/>
        </p:nvSpPr>
        <p:spPr>
          <a:xfrm>
            <a:off x="9880761" y="3337040"/>
            <a:ext cx="478220" cy="47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cxnSp>
        <p:nvCxnSpPr>
          <p:cNvPr id="21" name="Straight Arrow Connector 20">
            <a:extLst>
              <a:ext uri="{FF2B5EF4-FFF2-40B4-BE49-F238E27FC236}">
                <a16:creationId xmlns:a16="http://schemas.microsoft.com/office/drawing/2014/main" id="{90AB0803-EA46-4779-9CFB-DC7A6D2303CB}"/>
              </a:ext>
            </a:extLst>
          </p:cNvPr>
          <p:cNvCxnSpPr>
            <a:stCxn id="19" idx="3"/>
          </p:cNvCxnSpPr>
          <p:nvPr/>
        </p:nvCxnSpPr>
        <p:spPr>
          <a:xfrm flipH="1">
            <a:off x="10119871" y="2963676"/>
            <a:ext cx="309144"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5E0A5EC7-E7EF-482E-A811-0452C78893B4}"/>
              </a:ext>
            </a:extLst>
          </p:cNvPr>
          <p:cNvCxnSpPr/>
          <p:nvPr/>
        </p:nvCxnSpPr>
        <p:spPr>
          <a:xfrm>
            <a:off x="10767314" y="2963676"/>
            <a:ext cx="245776" cy="373364"/>
          </a:xfrm>
          <a:prstGeom prst="straightConnector1">
            <a:avLst/>
          </a:prstGeom>
          <a:ln w="38100">
            <a:solidFill>
              <a:srgbClr val="000304"/>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CDA7EE7F-3FA2-4CC2-B188-38769FF1200B}"/>
              </a:ext>
            </a:extLst>
          </p:cNvPr>
          <p:cNvCxnSpPr>
            <a:stCxn id="9" idx="3"/>
          </p:cNvCxnSpPr>
          <p:nvPr/>
        </p:nvCxnSpPr>
        <p:spPr>
          <a:xfrm flipV="1">
            <a:off x="8651793" y="3025882"/>
            <a:ext cx="141908" cy="566763"/>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B945DA88-7C23-4B55-8A63-EA63FAA1D889}"/>
              </a:ext>
            </a:extLst>
          </p:cNvPr>
          <p:cNvCxnSpPr>
            <a:endCxn id="7" idx="4"/>
          </p:cNvCxnSpPr>
          <p:nvPr/>
        </p:nvCxnSpPr>
        <p:spPr>
          <a:xfrm flipV="1">
            <a:off x="8691696" y="3050205"/>
            <a:ext cx="199207" cy="1119508"/>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21584C18-E02C-4566-BAB7-0EB0B34D2FD9}"/>
              </a:ext>
            </a:extLst>
          </p:cNvPr>
          <p:cNvCxnSpPr/>
          <p:nvPr/>
        </p:nvCxnSpPr>
        <p:spPr>
          <a:xfrm flipV="1">
            <a:off x="9089672" y="3811406"/>
            <a:ext cx="109065" cy="558432"/>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344F68CE-CEF2-402C-99D3-5974ED17B46A}"/>
              </a:ext>
            </a:extLst>
          </p:cNvPr>
          <p:cNvCxnSpPr>
            <a:endCxn id="14" idx="4"/>
          </p:cNvCxnSpPr>
          <p:nvPr/>
        </p:nvCxnSpPr>
        <p:spPr>
          <a:xfrm flipH="1" flipV="1">
            <a:off x="9283749" y="3831755"/>
            <a:ext cx="239110" cy="326713"/>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3049F00B-CFAA-463A-A469-62C978B730C5}"/>
              </a:ext>
            </a:extLst>
          </p:cNvPr>
          <p:cNvCxnSpPr/>
          <p:nvPr/>
        </p:nvCxnSpPr>
        <p:spPr>
          <a:xfrm flipH="1" flipV="1">
            <a:off x="9738786" y="2314000"/>
            <a:ext cx="30685" cy="1841074"/>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8" name="Straight Arrow Connector 27">
            <a:extLst>
              <a:ext uri="{FF2B5EF4-FFF2-40B4-BE49-F238E27FC236}">
                <a16:creationId xmlns:a16="http://schemas.microsoft.com/office/drawing/2014/main" id="{4F822B30-AF6B-4B33-BF33-444350DC0322}"/>
              </a:ext>
            </a:extLst>
          </p:cNvPr>
          <p:cNvCxnSpPr>
            <a:endCxn id="6" idx="4"/>
          </p:cNvCxnSpPr>
          <p:nvPr/>
        </p:nvCxnSpPr>
        <p:spPr>
          <a:xfrm flipH="1" flipV="1">
            <a:off x="9815626" y="2325307"/>
            <a:ext cx="151620" cy="1011733"/>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FED4DA32-2134-4011-BB15-393A6C65CA46}"/>
              </a:ext>
            </a:extLst>
          </p:cNvPr>
          <p:cNvCxnSpPr/>
          <p:nvPr/>
        </p:nvCxnSpPr>
        <p:spPr>
          <a:xfrm flipV="1">
            <a:off x="10313189" y="3032018"/>
            <a:ext cx="186574" cy="305022"/>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9E08A81B-B06D-46EB-8245-85CD0CFC6097}"/>
              </a:ext>
            </a:extLst>
          </p:cNvPr>
          <p:cNvCxnSpPr>
            <a:endCxn id="19" idx="4"/>
          </p:cNvCxnSpPr>
          <p:nvPr/>
        </p:nvCxnSpPr>
        <p:spPr>
          <a:xfrm flipH="1" flipV="1">
            <a:off x="10598091" y="3033710"/>
            <a:ext cx="239202" cy="292880"/>
          </a:xfrm>
          <a:prstGeom prst="straightConnector1">
            <a:avLst/>
          </a:prstGeom>
          <a:ln>
            <a:solidFill>
              <a:srgbClr val="FF0000"/>
            </a:solidFill>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8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1A0739CB-037C-4C9F-AC3D-FE7304301D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13" name="Rectangle 12">
            <a:extLst>
              <a:ext uri="{FF2B5EF4-FFF2-40B4-BE49-F238E27FC236}">
                <a16:creationId xmlns:a16="http://schemas.microsoft.com/office/drawing/2014/main" id="{316EA040-E722-4B03-98AA-D0475D37B104}"/>
              </a:ext>
            </a:extLst>
          </p:cNvPr>
          <p:cNvSpPr/>
          <p:nvPr/>
        </p:nvSpPr>
        <p:spPr>
          <a:xfrm>
            <a:off x="21" y="0"/>
            <a:ext cx="12191979" cy="6858000"/>
          </a:xfrm>
          <a:prstGeom prst="rect">
            <a:avLst/>
          </a:prstGeom>
          <a:solidFill>
            <a:schemeClr val="tx1">
              <a:alpha val="53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85C2145-2010-4CD8-9EF9-7163D10E62B3}"/>
              </a:ext>
            </a:extLst>
          </p:cNvPr>
          <p:cNvSpPr/>
          <p:nvPr/>
        </p:nvSpPr>
        <p:spPr>
          <a:xfrm>
            <a:off x="21" y="1415630"/>
            <a:ext cx="12191979" cy="336592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graphicFrame>
        <p:nvGraphicFramePr>
          <p:cNvPr id="5" name="Content Placeholder 2" descr="timeline">
            <a:extLst>
              <a:ext uri="{FF2B5EF4-FFF2-40B4-BE49-F238E27FC236}">
                <a16:creationId xmlns:a16="http://schemas.microsoft.com/office/drawing/2014/main" id="{7B04C848-5882-44B5-B44B-39C17DF84E17}"/>
              </a:ext>
            </a:extLst>
          </p:cNvPr>
          <p:cNvGraphicFramePr/>
          <p:nvPr>
            <p:extLst>
              <p:ext uri="{D42A27DB-BD31-4B8C-83A1-F6EECF244321}">
                <p14:modId xmlns:p14="http://schemas.microsoft.com/office/powerpoint/2010/main" val="2192870400"/>
              </p:ext>
            </p:extLst>
          </p:nvPr>
        </p:nvGraphicFramePr>
        <p:xfrm>
          <a:off x="114320" y="511556"/>
          <a:ext cx="11963380" cy="5171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a:extLst>
              <a:ext uri="{FF2B5EF4-FFF2-40B4-BE49-F238E27FC236}">
                <a16:creationId xmlns:a16="http://schemas.microsoft.com/office/drawing/2014/main" id="{7656BE2A-BB88-4163-A8F7-01124AB6F778}"/>
              </a:ext>
            </a:extLst>
          </p:cNvPr>
          <p:cNvCxnSpPr>
            <a:cxnSpLocks/>
          </p:cNvCxnSpPr>
          <p:nvPr/>
        </p:nvCxnSpPr>
        <p:spPr>
          <a:xfrm>
            <a:off x="260350" y="1644650"/>
            <a:ext cx="13462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22AAA2-2C04-4F64-B962-772A81D373CE}"/>
              </a:ext>
            </a:extLst>
          </p:cNvPr>
          <p:cNvSpPr txBox="1"/>
          <p:nvPr/>
        </p:nvSpPr>
        <p:spPr>
          <a:xfrm>
            <a:off x="488837" y="1594943"/>
            <a:ext cx="884216" cy="369332"/>
          </a:xfrm>
          <a:prstGeom prst="rect">
            <a:avLst/>
          </a:prstGeom>
          <a:noFill/>
        </p:spPr>
        <p:txBody>
          <a:bodyPr wrap="none" rtlCol="0">
            <a:spAutoFit/>
          </a:bodyPr>
          <a:lstStyle/>
          <a:p>
            <a:r>
              <a:rPr lang="en-CA" dirty="0">
                <a:solidFill>
                  <a:schemeClr val="bg1"/>
                </a:solidFill>
              </a:rPr>
              <a:t>harder</a:t>
            </a:r>
          </a:p>
        </p:txBody>
      </p:sp>
    </p:spTree>
    <p:extLst>
      <p:ext uri="{BB962C8B-B14F-4D97-AF65-F5344CB8AC3E}">
        <p14:creationId xmlns:p14="http://schemas.microsoft.com/office/powerpoint/2010/main" val="380100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1A0739CB-037C-4C9F-AC3D-FE7304301D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13" name="Rectangle 12">
            <a:extLst>
              <a:ext uri="{FF2B5EF4-FFF2-40B4-BE49-F238E27FC236}">
                <a16:creationId xmlns:a16="http://schemas.microsoft.com/office/drawing/2014/main" id="{316EA040-E722-4B03-98AA-D0475D37B104}"/>
              </a:ext>
            </a:extLst>
          </p:cNvPr>
          <p:cNvSpPr/>
          <p:nvPr/>
        </p:nvSpPr>
        <p:spPr>
          <a:xfrm>
            <a:off x="21" y="0"/>
            <a:ext cx="12191979" cy="6858000"/>
          </a:xfrm>
          <a:prstGeom prst="rect">
            <a:avLst/>
          </a:prstGeom>
          <a:solidFill>
            <a:schemeClr val="tx1">
              <a:alpha val="53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85C2145-2010-4CD8-9EF9-7163D10E62B3}"/>
              </a:ext>
            </a:extLst>
          </p:cNvPr>
          <p:cNvSpPr/>
          <p:nvPr/>
        </p:nvSpPr>
        <p:spPr>
          <a:xfrm>
            <a:off x="21" y="1415630"/>
            <a:ext cx="12191979" cy="336592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CA"/>
          </a:p>
        </p:txBody>
      </p:sp>
      <p:graphicFrame>
        <p:nvGraphicFramePr>
          <p:cNvPr id="5" name="Content Placeholder 2" descr="timeline">
            <a:extLst>
              <a:ext uri="{FF2B5EF4-FFF2-40B4-BE49-F238E27FC236}">
                <a16:creationId xmlns:a16="http://schemas.microsoft.com/office/drawing/2014/main" id="{7B04C848-5882-44B5-B44B-39C17DF84E17}"/>
              </a:ext>
            </a:extLst>
          </p:cNvPr>
          <p:cNvGraphicFramePr/>
          <p:nvPr>
            <p:extLst>
              <p:ext uri="{D42A27DB-BD31-4B8C-83A1-F6EECF244321}">
                <p14:modId xmlns:p14="http://schemas.microsoft.com/office/powerpoint/2010/main" val="2904489195"/>
              </p:ext>
            </p:extLst>
          </p:nvPr>
        </p:nvGraphicFramePr>
        <p:xfrm>
          <a:off x="114320" y="511556"/>
          <a:ext cx="11963380" cy="5171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a:extLst>
              <a:ext uri="{FF2B5EF4-FFF2-40B4-BE49-F238E27FC236}">
                <a16:creationId xmlns:a16="http://schemas.microsoft.com/office/drawing/2014/main" id="{7656BE2A-BB88-4163-A8F7-01124AB6F778}"/>
              </a:ext>
            </a:extLst>
          </p:cNvPr>
          <p:cNvCxnSpPr>
            <a:cxnSpLocks/>
          </p:cNvCxnSpPr>
          <p:nvPr/>
        </p:nvCxnSpPr>
        <p:spPr>
          <a:xfrm>
            <a:off x="260350" y="1644650"/>
            <a:ext cx="13462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2622AAA2-2C04-4F64-B962-772A81D373CE}"/>
              </a:ext>
            </a:extLst>
          </p:cNvPr>
          <p:cNvSpPr txBox="1"/>
          <p:nvPr/>
        </p:nvSpPr>
        <p:spPr>
          <a:xfrm>
            <a:off x="488837" y="1594943"/>
            <a:ext cx="884216" cy="369332"/>
          </a:xfrm>
          <a:prstGeom prst="rect">
            <a:avLst/>
          </a:prstGeom>
          <a:noFill/>
        </p:spPr>
        <p:txBody>
          <a:bodyPr wrap="none" rtlCol="0">
            <a:spAutoFit/>
          </a:bodyPr>
          <a:lstStyle/>
          <a:p>
            <a:r>
              <a:rPr lang="en-CA" dirty="0">
                <a:solidFill>
                  <a:schemeClr val="bg1"/>
                </a:solidFill>
              </a:rPr>
              <a:t>harder</a:t>
            </a:r>
          </a:p>
        </p:txBody>
      </p:sp>
    </p:spTree>
    <p:extLst>
      <p:ext uri="{BB962C8B-B14F-4D97-AF65-F5344CB8AC3E}">
        <p14:creationId xmlns:p14="http://schemas.microsoft.com/office/powerpoint/2010/main" val="337830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0E05-BCC8-4A87-8196-1D46AA5DA056}"/>
              </a:ext>
            </a:extLst>
          </p:cNvPr>
          <p:cNvSpPr>
            <a:spLocks noGrp="1"/>
          </p:cNvSpPr>
          <p:nvPr>
            <p:ph type="title"/>
          </p:nvPr>
        </p:nvSpPr>
        <p:spPr/>
        <p:txBody>
          <a:bodyPr/>
          <a:lstStyle/>
          <a:p>
            <a:r>
              <a:rPr lang="en-CA" dirty="0"/>
              <a:t>LLX and SCX</a:t>
            </a:r>
            <a:br>
              <a:rPr lang="en-CA" dirty="0"/>
            </a:br>
            <a:r>
              <a:rPr lang="en-CA" sz="2800" dirty="0"/>
              <a:t>Brown et al. [PODC’13]</a:t>
            </a:r>
            <a:endParaRPr lang="en-CA" dirty="0"/>
          </a:p>
        </p:txBody>
      </p:sp>
      <p:sp>
        <p:nvSpPr>
          <p:cNvPr id="3" name="Content Placeholder 2">
            <a:extLst>
              <a:ext uri="{FF2B5EF4-FFF2-40B4-BE49-F238E27FC236}">
                <a16:creationId xmlns:a16="http://schemas.microsoft.com/office/drawing/2014/main" id="{F57DD347-4EB1-48B2-AE74-D439D1F609A5}"/>
              </a:ext>
            </a:extLst>
          </p:cNvPr>
          <p:cNvSpPr>
            <a:spLocks noGrp="1"/>
          </p:cNvSpPr>
          <p:nvPr>
            <p:ph idx="1"/>
          </p:nvPr>
        </p:nvSpPr>
        <p:spPr>
          <a:xfrm>
            <a:off x="1066800" y="2103120"/>
            <a:ext cx="10058400" cy="4208780"/>
          </a:xfrm>
        </p:spPr>
        <p:txBody>
          <a:bodyPr>
            <a:normAutofit/>
          </a:bodyPr>
          <a:lstStyle/>
          <a:p>
            <a:r>
              <a:rPr lang="en-US" sz="2600" dirty="0"/>
              <a:t>Load-link extended (LLX) and</a:t>
            </a:r>
            <a:br>
              <a:rPr lang="en-US" sz="2600" dirty="0"/>
            </a:br>
            <a:r>
              <a:rPr lang="en-US" sz="2600" dirty="0"/>
              <a:t>Store-conditional extended (SCX)</a:t>
            </a:r>
          </a:p>
          <a:p>
            <a:r>
              <a:rPr lang="en-US" sz="2600" dirty="0"/>
              <a:t>Can atomically change </a:t>
            </a:r>
            <a:r>
              <a:rPr lang="en-US" sz="2600" b="1" dirty="0"/>
              <a:t>one pointer </a:t>
            </a:r>
            <a:r>
              <a:rPr lang="en-US" sz="2600" dirty="0"/>
              <a:t>and </a:t>
            </a:r>
            <a:r>
              <a:rPr lang="en-US" sz="2600" b="1" dirty="0"/>
              <a:t>mark a set of nodes</a:t>
            </a:r>
          </a:p>
          <a:p>
            <a:pPr lvl="1"/>
            <a:r>
              <a:rPr lang="en-US" sz="2400" dirty="0"/>
              <a:t>Only if a set of nodes have not changed since you read them</a:t>
            </a:r>
          </a:p>
        </p:txBody>
      </p:sp>
      <p:sp>
        <p:nvSpPr>
          <p:cNvPr id="4" name="Rectangle 3">
            <a:extLst>
              <a:ext uri="{FF2B5EF4-FFF2-40B4-BE49-F238E27FC236}">
                <a16:creationId xmlns:a16="http://schemas.microsoft.com/office/drawing/2014/main" id="{A318FB60-F624-497E-B5C9-B8FF9D32FBFF}"/>
              </a:ext>
            </a:extLst>
          </p:cNvPr>
          <p:cNvSpPr/>
          <p:nvPr/>
        </p:nvSpPr>
        <p:spPr>
          <a:xfrm>
            <a:off x="4158642" y="4627097"/>
            <a:ext cx="3350712" cy="795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Can’t change multiple pointers atomically!</a:t>
            </a:r>
          </a:p>
        </p:txBody>
      </p:sp>
    </p:spTree>
    <p:extLst>
      <p:ext uri="{BB962C8B-B14F-4D97-AF65-F5344CB8AC3E}">
        <p14:creationId xmlns:p14="http://schemas.microsoft.com/office/powerpoint/2010/main" val="381058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2.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{D634BFE7-9D92-494A-B07D-3A912620439D}tf56410444_win32</Template>
  <TotalTime>5306</TotalTime>
  <Words>3605</Words>
  <Application>Microsoft Office PowerPoint</Application>
  <PresentationFormat>Widescreen</PresentationFormat>
  <Paragraphs>446</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Avenir Next LT Pro</vt:lpstr>
      <vt:lpstr>Avenir Next LT Pro Light</vt:lpstr>
      <vt:lpstr>Calibri</vt:lpstr>
      <vt:lpstr>Garamond</vt:lpstr>
      <vt:lpstr>Roboto</vt:lpstr>
      <vt:lpstr>SavonVTI</vt:lpstr>
      <vt:lpstr>PathCAS</vt:lpstr>
      <vt:lpstr>Problem</vt:lpstr>
      <vt:lpstr>PowerPoint Presentation</vt:lpstr>
      <vt:lpstr>Fine-grained locks</vt:lpstr>
      <vt:lpstr>Making locks fast</vt:lpstr>
      <vt:lpstr>Bugs happen</vt:lpstr>
      <vt:lpstr>PowerPoint Presentation</vt:lpstr>
      <vt:lpstr>PowerPoint Presentation</vt:lpstr>
      <vt:lpstr>LLX and SCX Brown et al. [PODC’13]</vt:lpstr>
      <vt:lpstr>k-word compare and swap Harris et al. [DISC’02] </vt:lpstr>
      <vt:lpstr>Internal binary search tree (BST)</vt:lpstr>
      <vt:lpstr>Atomic modifications are not enough</vt:lpstr>
      <vt:lpstr>Problem with KCAS</vt:lpstr>
      <vt:lpstr>Solving this problem using KCAS</vt:lpstr>
      <vt:lpstr>Multi-compare multi-swap (MCMS) Timnat and Petrank [EuroPar’15]</vt:lpstr>
      <vt:lpstr>PathCAS</vt:lpstr>
      <vt:lpstr>KCAS algorithm of Harris, Fraser, Pratt [DISC’02]</vt:lpstr>
      <vt:lpstr>Sketch of changes for PathCAS</vt:lpstr>
      <vt:lpstr>How to use PathCAS</vt:lpstr>
      <vt:lpstr>PathCAS based BST algorithm</vt:lpstr>
      <vt:lpstr>Inserting a new key</vt:lpstr>
      <vt:lpstr>What if the key exists already?</vt:lpstr>
      <vt:lpstr>Deleting a node with two children?</vt:lpstr>
      <vt:lpstr>Performance</vt:lpstr>
      <vt:lpstr>versus transactional memory AVL trees (Intel) 90% search, 5% insert, 5% delete, 1 million keys</vt:lpstr>
      <vt:lpstr>versus handcrafted balanced trees (AMD) 90% search, 5% insert, 5% delete, 10 million keys</vt:lpstr>
      <vt:lpstr>our worst workload (AMD) 50% insert, 50% delete, 10 million keys</vt:lpstr>
      <vt:lpstr>versus MCMS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Trevor Brown</dc:creator>
  <cp:lastModifiedBy>Trevor Brown</cp:lastModifiedBy>
  <cp:revision>25</cp:revision>
  <dcterms:created xsi:type="dcterms:W3CDTF">2022-03-19T00:17:28Z</dcterms:created>
  <dcterms:modified xsi:type="dcterms:W3CDTF">2022-03-24T05:31:16Z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