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60" r:id="rId3"/>
    <p:sldId id="275" r:id="rId4"/>
    <p:sldId id="276" r:id="rId5"/>
    <p:sldId id="278" r:id="rId6"/>
    <p:sldId id="261" r:id="rId7"/>
    <p:sldId id="262" r:id="rId8"/>
    <p:sldId id="282" r:id="rId9"/>
    <p:sldId id="283" r:id="rId10"/>
    <p:sldId id="280" r:id="rId11"/>
    <p:sldId id="279" r:id="rId12"/>
    <p:sldId id="281" r:id="rId13"/>
    <p:sldId id="259" r:id="rId14"/>
    <p:sldId id="263" r:id="rId15"/>
    <p:sldId id="264" r:id="rId16"/>
    <p:sldId id="265" r:id="rId17"/>
    <p:sldId id="266" r:id="rId18"/>
    <p:sldId id="285" r:id="rId19"/>
    <p:sldId id="269" r:id="rId20"/>
    <p:sldId id="267" r:id="rId21"/>
    <p:sldId id="286" r:id="rId22"/>
    <p:sldId id="270" r:id="rId23"/>
    <p:sldId id="288" r:id="rId24"/>
    <p:sldId id="287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1" autoAdjust="0"/>
    <p:restoredTop sz="78658" autoAdjust="0"/>
  </p:normalViewPr>
  <p:slideViewPr>
    <p:cSldViewPr>
      <p:cViewPr>
        <p:scale>
          <a:sx n="80" d="100"/>
          <a:sy n="80" d="100"/>
        </p:scale>
        <p:origin x="-675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6390C-9EDB-4804-AAD7-5DE628CC42E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CABEF-898E-4D03-933A-D49DA2CC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3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Builds on the logging mechanism of PHTM</a:t>
            </a:r>
          </a:p>
          <a:p>
            <a:r>
              <a:rPr lang="en-US" dirty="0" smtClean="0"/>
              <a:t>Is inspired by </a:t>
            </a:r>
            <a:r>
              <a:rPr lang="en-US" i="1" dirty="0" smtClean="0"/>
              <a:t>hybrid transactional memory </a:t>
            </a:r>
            <a:r>
              <a:rPr lang="en-US" dirty="0" smtClean="0"/>
              <a:t>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9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6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Read(</a:t>
            </a:r>
            <a:r>
              <a:rPr lang="en-US" dirty="0" err="1" smtClean="0"/>
              <a:t>addr</a:t>
            </a:r>
            <a:r>
              <a:rPr lang="en-US" dirty="0" smtClean="0"/>
              <a:t>): simply reads </a:t>
            </a:r>
            <a:r>
              <a:rPr lang="en-US" dirty="0" err="1" smtClean="0"/>
              <a:t>addr</a:t>
            </a:r>
            <a:endParaRPr lang="en-US" dirty="0" smtClean="0"/>
          </a:p>
          <a:p>
            <a:r>
              <a:rPr lang="en-US" dirty="0" smtClean="0"/>
              <a:t>Write(</a:t>
            </a:r>
            <a:r>
              <a:rPr lang="en-US" dirty="0" err="1" smtClean="0"/>
              <a:t>addr</a:t>
            </a:r>
            <a:r>
              <a:rPr lang="en-US" dirty="0" smtClean="0"/>
              <a:t>): same as the Slow HTM path</a:t>
            </a:r>
          </a:p>
          <a:p>
            <a:r>
              <a:rPr lang="en-US" dirty="0" smtClean="0"/>
              <a:t>Commit: same as the Slow HTM path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2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Fast HTM and Slow HTM can run concurrently (because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use HTM, so conflicts are resolved by the hardware).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However, since Fast HTM has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uninstrumented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reads, it cannot run concurrently with STM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an additional mechanism to determine whether STM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left memory in an inconsistent state. Thus, each transaction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on Fast HTM subscribes to a counter that contains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number of transactions on the STM path that are in their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write-back phases. If the counter is ever non-zero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T, then T may have seen inconsistent state, so it aborts.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 aborts sufficiently many times on Fast HTM because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counter is non-zero, then it moves to Slow HTM, where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can run concurrently with STM transactions (because they both acquire locks for reads and writes). If T aborts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sufficiently many times for any other reasons, it moves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STM path to guarantee progress.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Transactions on the STM path, can run concurrently with other STM transactions, unless an STM transaction holds the global lock.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the global lock excludes STM transactions, but allows HTM transactions to continue.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6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1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Atomic assignment and flush of the logged bit [[[talk to </a:t>
            </a:r>
            <a:r>
              <a:rPr lang="en-US" dirty="0" err="1" smtClean="0"/>
              <a:t>hillel</a:t>
            </a:r>
            <a:r>
              <a:rPr lang="en-US" dirty="0" smtClean="0"/>
              <a:t>… we don’t simulate power failures, do we???]]]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CABEF-898E-4D03-933A-D49DA2CCB6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4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0930EF-74F1-47A2-892A-2D1AB791A98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CE9DBC-9DFF-43F0-B3A5-42BFD67E0E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PHyTM</a:t>
            </a:r>
            <a:r>
              <a:rPr lang="en-US" dirty="0" smtClean="0"/>
              <a:t>: Persistent hybrid transactional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Hillel </a:t>
            </a:r>
            <a:r>
              <a:rPr lang="en-US" dirty="0" err="1" smtClean="0"/>
              <a:t>Avni</a:t>
            </a:r>
            <a:endParaRPr lang="en-US" dirty="0" smtClean="0"/>
          </a:p>
          <a:p>
            <a:r>
              <a:rPr lang="en-US" dirty="0" smtClean="0"/>
              <a:t>Trevor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 for PHTM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828800"/>
            <a:ext cx="5334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One log entry for each process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43000" y="4267200"/>
            <a:ext cx="6781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data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295400" y="2362200"/>
            <a:ext cx="2667000" cy="1676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p’s </a:t>
            </a:r>
            <a:r>
              <a:rPr lang="en-US" dirty="0" smtClean="0"/>
              <a:t>log entry</a:t>
            </a:r>
            <a:endParaRPr lang="en-US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47800" y="2819400"/>
            <a:ext cx="2362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Addresses[] to write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3124200"/>
            <a:ext cx="2362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Values[] to write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53200" y="1828800"/>
            <a:ext cx="1371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Locks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447800" y="3429000"/>
            <a:ext cx="2362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Logged</a:t>
            </a:r>
            <a:r>
              <a:rPr lang="en-US" dirty="0" smtClean="0"/>
              <a:t>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PHTM avoids inconsistency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2209800"/>
            <a:ext cx="5260848" cy="3581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xbegin</a:t>
            </a:r>
            <a:endParaRPr lang="en-US" dirty="0" smtClean="0"/>
          </a:p>
          <a:p>
            <a:pPr lvl="1"/>
            <a:r>
              <a:rPr lang="en-US" dirty="0" smtClean="0"/>
              <a:t>Read x</a:t>
            </a:r>
          </a:p>
          <a:p>
            <a:pPr lvl="1"/>
            <a:r>
              <a:rPr lang="en-US" dirty="0" smtClean="0"/>
              <a:t>Read y</a:t>
            </a:r>
          </a:p>
          <a:p>
            <a:pPr lvl="1"/>
            <a:r>
              <a:rPr lang="en-US" dirty="0" smtClean="0"/>
              <a:t>Lock x, log write to x, write x</a:t>
            </a:r>
          </a:p>
          <a:p>
            <a:pPr lvl="1"/>
            <a:r>
              <a:rPr lang="en-US" dirty="0" smtClean="0"/>
              <a:t>Lock y, log write to y, write y</a:t>
            </a:r>
          </a:p>
          <a:p>
            <a:pPr lvl="1"/>
            <a:r>
              <a:rPr lang="en-US" dirty="0" smtClean="0"/>
              <a:t>Flush log to NVM</a:t>
            </a:r>
          </a:p>
          <a:p>
            <a:r>
              <a:rPr lang="en-US" dirty="0" err="1" smtClean="0"/>
              <a:t>xend_log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 of </a:t>
            </a:r>
            <a:r>
              <a:rPr lang="en-US" i="1" dirty="0" smtClean="0"/>
              <a:t>logged </a:t>
            </a:r>
            <a:r>
              <a:rPr lang="en-US" dirty="0" smtClean="0"/>
              <a:t>bit)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09800"/>
            <a:ext cx="2892552" cy="3581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xbegin</a:t>
            </a:r>
            <a:endParaRPr lang="en-US" dirty="0" smtClean="0"/>
          </a:p>
          <a:p>
            <a:pPr lvl="1"/>
            <a:r>
              <a:rPr lang="en-US" dirty="0" smtClean="0"/>
              <a:t>Read x</a:t>
            </a:r>
          </a:p>
          <a:p>
            <a:pPr lvl="1"/>
            <a:r>
              <a:rPr lang="en-US" dirty="0" smtClean="0"/>
              <a:t>Read y</a:t>
            </a:r>
          </a:p>
          <a:p>
            <a:pPr lvl="1"/>
            <a:r>
              <a:rPr lang="en-US" dirty="0" smtClean="0"/>
              <a:t>Write x = x+1</a:t>
            </a:r>
          </a:p>
          <a:p>
            <a:pPr lvl="1"/>
            <a:r>
              <a:rPr lang="en-US" dirty="0" smtClean="0"/>
              <a:t>Write y = y-1</a:t>
            </a:r>
          </a:p>
          <a:p>
            <a:r>
              <a:rPr lang="en-US" dirty="0" err="1" smtClean="0"/>
              <a:t>xend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program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505200" y="16764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Simplified view of how PHTM executes it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5867400"/>
            <a:ext cx="7772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Crucial property: a </a:t>
            </a:r>
            <a:r>
              <a:rPr lang="en-US" b="1" dirty="0" smtClean="0"/>
              <a:t>transaction is </a:t>
            </a:r>
            <a:r>
              <a:rPr lang="en-US" b="1" i="1" dirty="0" smtClean="0"/>
              <a:t>logged</a:t>
            </a:r>
            <a:r>
              <a:rPr lang="en-US" b="1" dirty="0" smtClean="0"/>
              <a:t> (meaning </a:t>
            </a:r>
            <a:r>
              <a:rPr lang="en-US" b="1" dirty="0" smtClean="0"/>
              <a:t>it will be replayed in the event of a power failure)</a:t>
            </a:r>
            <a:r>
              <a:rPr lang="en-US" b="1" i="1" dirty="0" smtClean="0"/>
              <a:t> </a:t>
            </a:r>
            <a:r>
              <a:rPr lang="en-US" b="1" dirty="0" smtClean="0"/>
              <a:t>if and only if it was committed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74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the fallback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/>
              <a:t>If a hardware transaction fails sufficiently many times, it </a:t>
            </a:r>
            <a:r>
              <a:rPr lang="en-US" sz="2900" dirty="0" smtClean="0"/>
              <a:t>falls back to </a:t>
            </a:r>
            <a:r>
              <a:rPr lang="en-US" dirty="0" smtClean="0"/>
              <a:t>a </a:t>
            </a:r>
            <a:r>
              <a:rPr lang="en-US" i="1" dirty="0" smtClean="0"/>
              <a:t>single-threaded </a:t>
            </a:r>
            <a:r>
              <a:rPr lang="en-US" dirty="0" smtClean="0"/>
              <a:t>persistent software transactional memory called PSTM</a:t>
            </a:r>
          </a:p>
          <a:p>
            <a:r>
              <a:rPr lang="en-US" dirty="0" smtClean="0"/>
              <a:t>PSTM acquires a </a:t>
            </a:r>
            <a:r>
              <a:rPr lang="en-US" b="1" dirty="0" smtClean="0"/>
              <a:t>global lock </a:t>
            </a:r>
            <a:r>
              <a:rPr lang="en-US" dirty="0" smtClean="0"/>
              <a:t>that eliminates all concurrency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algorithm: </a:t>
            </a:r>
            <a:r>
              <a:rPr lang="en-US" dirty="0" err="1" smtClean="0"/>
              <a:t>PHyTM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99247" y="1828801"/>
            <a:ext cx="7745505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Eliminates the concurrency bottleneck of PHTM on the fallback path</a:t>
            </a:r>
          </a:p>
          <a:p>
            <a:r>
              <a:rPr lang="en-US" dirty="0"/>
              <a:t>Has multiple execution paths and offers a high degree of concurrency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9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Fast HTM: instrumented writes</a:t>
            </a:r>
          </a:p>
          <a:p>
            <a:r>
              <a:rPr lang="en-US" dirty="0" smtClean="0"/>
              <a:t>Slow HTM: instrumented reads and writes</a:t>
            </a:r>
          </a:p>
          <a:p>
            <a:r>
              <a:rPr lang="en-US" dirty="0" smtClean="0"/>
              <a:t>STM: locks its read- and write-sets, and buffers all writes until its </a:t>
            </a:r>
            <a:r>
              <a:rPr lang="en-US" b="1" dirty="0" smtClean="0"/>
              <a:t>write-back </a:t>
            </a:r>
            <a:r>
              <a:rPr lang="en-US" dirty="0" smtClean="0"/>
              <a:t>phase</a:t>
            </a:r>
            <a:br>
              <a:rPr lang="en-US" dirty="0" smtClean="0"/>
            </a:br>
            <a:r>
              <a:rPr lang="en-US" dirty="0" smtClean="0"/>
              <a:t>(which happens at commit 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STM-Lock: same as STM, but transactions </a:t>
            </a:r>
            <a:r>
              <a:rPr lang="en-US" dirty="0" smtClean="0"/>
              <a:t>acquire </a:t>
            </a:r>
            <a:r>
              <a:rPr lang="en-US" dirty="0" smtClean="0"/>
              <a:t>a global lock that </a:t>
            </a:r>
            <a:r>
              <a:rPr lang="en-US" dirty="0" smtClean="0"/>
              <a:t>excludes</a:t>
            </a:r>
            <a:br>
              <a:rPr lang="en-US" dirty="0" smtClean="0"/>
            </a:br>
            <a:r>
              <a:rPr lang="en-US" i="1" dirty="0" smtClean="0"/>
              <a:t>only </a:t>
            </a:r>
            <a:r>
              <a:rPr lang="en-US" i="1" dirty="0" smtClean="0"/>
              <a:t>other STM transactions</a:t>
            </a:r>
          </a:p>
        </p:txBody>
      </p:sp>
    </p:spTree>
    <p:extLst>
      <p:ext uri="{BB962C8B-B14F-4D97-AF65-F5344CB8AC3E}">
        <p14:creationId xmlns:p14="http://schemas.microsoft.com/office/powerpoint/2010/main" val="34907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STM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Read(</a:t>
            </a:r>
            <a:r>
              <a:rPr lang="en-US" dirty="0" err="1" smtClean="0"/>
              <a:t>addr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Read-lock </a:t>
            </a:r>
            <a:r>
              <a:rPr lang="en-US" dirty="0" err="1" smtClean="0"/>
              <a:t>addr</a:t>
            </a:r>
            <a:r>
              <a:rPr lang="en-US" dirty="0" smtClean="0"/>
              <a:t> and then read it</a:t>
            </a:r>
          </a:p>
          <a:p>
            <a:r>
              <a:rPr lang="en-US" dirty="0" smtClean="0"/>
              <a:t>Write(</a:t>
            </a:r>
            <a:r>
              <a:rPr lang="en-US" dirty="0" err="1" smtClean="0"/>
              <a:t>addr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Write-lock 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/>
            <a:r>
              <a:rPr lang="en-US" dirty="0" smtClean="0"/>
              <a:t>Log the write in the </a:t>
            </a:r>
            <a:r>
              <a:rPr lang="en-US" dirty="0" smtClean="0"/>
              <a:t>process </a:t>
            </a:r>
            <a:r>
              <a:rPr lang="en-US" dirty="0" smtClean="0"/>
              <a:t>log entry </a:t>
            </a:r>
            <a:r>
              <a:rPr lang="en-US" b="1" dirty="0" smtClean="0"/>
              <a:t>e</a:t>
            </a:r>
          </a:p>
          <a:p>
            <a:r>
              <a:rPr lang="en-US" dirty="0" smtClean="0"/>
              <a:t>Commit:</a:t>
            </a:r>
          </a:p>
          <a:p>
            <a:pPr lvl="1"/>
            <a:r>
              <a:rPr lang="en-US" dirty="0" smtClean="0"/>
              <a:t>Flush </a:t>
            </a:r>
            <a:r>
              <a:rPr lang="en-US" b="1" dirty="0" smtClean="0"/>
              <a:t>e</a:t>
            </a:r>
            <a:r>
              <a:rPr lang="en-US" dirty="0" smtClean="0"/>
              <a:t> to NVM</a:t>
            </a:r>
          </a:p>
          <a:p>
            <a:pPr lvl="1"/>
            <a:r>
              <a:rPr lang="en-US" dirty="0" smtClean="0"/>
              <a:t>Set </a:t>
            </a:r>
            <a:r>
              <a:rPr lang="en-US" i="1" dirty="0" smtClean="0"/>
              <a:t>logged </a:t>
            </a:r>
            <a:r>
              <a:rPr lang="en-US" dirty="0" smtClean="0"/>
              <a:t>bit in </a:t>
            </a:r>
            <a:r>
              <a:rPr lang="en-US" b="1" dirty="0" smtClean="0"/>
              <a:t>e</a:t>
            </a:r>
            <a:r>
              <a:rPr lang="en-US" dirty="0" smtClean="0"/>
              <a:t> and flush it to NVM</a:t>
            </a:r>
          </a:p>
          <a:p>
            <a:pPr lvl="1"/>
            <a:r>
              <a:rPr lang="en-US" dirty="0" smtClean="0"/>
              <a:t>Perform </a:t>
            </a:r>
            <a:r>
              <a:rPr lang="en-US" dirty="0" smtClean="0"/>
              <a:t>all </a:t>
            </a:r>
            <a:r>
              <a:rPr lang="en-US" dirty="0" smtClean="0"/>
              <a:t>writes in </a:t>
            </a:r>
            <a:r>
              <a:rPr lang="en-US" b="1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flush </a:t>
            </a:r>
            <a:r>
              <a:rPr lang="en-US" dirty="0" smtClean="0"/>
              <a:t>them to NVM)</a:t>
            </a:r>
          </a:p>
          <a:p>
            <a:pPr lvl="1"/>
            <a:r>
              <a:rPr lang="en-US" dirty="0" smtClean="0"/>
              <a:t>Reset </a:t>
            </a:r>
            <a:r>
              <a:rPr lang="en-US" b="1" dirty="0"/>
              <a:t>e </a:t>
            </a:r>
            <a:r>
              <a:rPr lang="en-US" dirty="0"/>
              <a:t>(so it can be </a:t>
            </a:r>
            <a:r>
              <a:rPr lang="en-US" dirty="0" smtClean="0"/>
              <a:t>reused) and r</a:t>
            </a:r>
            <a:r>
              <a:rPr lang="en-US" dirty="0" smtClean="0"/>
              <a:t>elease </a:t>
            </a:r>
            <a:r>
              <a:rPr lang="en-US" dirty="0" smtClean="0"/>
              <a:t>all </a:t>
            </a:r>
            <a:r>
              <a:rPr lang="en-US" dirty="0" smtClean="0"/>
              <a:t>locks</a:t>
            </a: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6553200" y="4660556"/>
            <a:ext cx="2286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57088" y="476971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Write-back phase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553200" y="1676400"/>
            <a:ext cx="243428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Commits precisely when the logged bit is flushed to NVM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20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HTM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Read(</a:t>
            </a:r>
            <a:r>
              <a:rPr lang="en-US" dirty="0" err="1" smtClean="0"/>
              <a:t>addr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addr</a:t>
            </a:r>
            <a:r>
              <a:rPr lang="en-US" dirty="0" smtClean="0"/>
              <a:t> is write-locked then abort else read </a:t>
            </a:r>
            <a:r>
              <a:rPr lang="en-US" dirty="0" err="1" smtClean="0"/>
              <a:t>addr</a:t>
            </a:r>
            <a:endParaRPr lang="en-US" dirty="0" smtClean="0"/>
          </a:p>
          <a:p>
            <a:r>
              <a:rPr lang="en-US" dirty="0" smtClean="0"/>
              <a:t>Write(</a:t>
            </a:r>
            <a:r>
              <a:rPr lang="en-US" dirty="0" err="1" smtClean="0"/>
              <a:t>addr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Write-lock 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/>
            <a:r>
              <a:rPr lang="en-US" dirty="0" smtClean="0"/>
              <a:t>Log the write in the </a:t>
            </a:r>
            <a:r>
              <a:rPr lang="en-US" dirty="0" smtClean="0"/>
              <a:t>process </a:t>
            </a:r>
            <a:r>
              <a:rPr lang="en-US" dirty="0" smtClean="0"/>
              <a:t>log entry </a:t>
            </a:r>
            <a:r>
              <a:rPr lang="en-US" b="1" dirty="0" smtClean="0"/>
              <a:t>e</a:t>
            </a:r>
          </a:p>
          <a:p>
            <a:pPr lvl="1"/>
            <a:r>
              <a:rPr lang="en-US" dirty="0" smtClean="0"/>
              <a:t>Perform the write</a:t>
            </a:r>
          </a:p>
          <a:p>
            <a:r>
              <a:rPr lang="en-US" dirty="0" smtClean="0"/>
              <a:t>Commit:</a:t>
            </a:r>
          </a:p>
          <a:p>
            <a:pPr lvl="1"/>
            <a:r>
              <a:rPr lang="en-US" dirty="0" smtClean="0"/>
              <a:t>Flush </a:t>
            </a:r>
            <a:r>
              <a:rPr lang="en-US" b="1" dirty="0" smtClean="0"/>
              <a:t>e</a:t>
            </a:r>
            <a:r>
              <a:rPr lang="en-US" dirty="0" smtClean="0"/>
              <a:t> to NVM</a:t>
            </a:r>
          </a:p>
          <a:p>
            <a:pPr lvl="1"/>
            <a:r>
              <a:rPr lang="en-US" dirty="0" smtClean="0"/>
              <a:t>Atomically: commit, and set and flush </a:t>
            </a:r>
            <a:r>
              <a:rPr lang="en-US" i="1" dirty="0" err="1" smtClean="0"/>
              <a:t>e.logged</a:t>
            </a:r>
            <a:r>
              <a:rPr lang="en-US" dirty="0" smtClean="0"/>
              <a:t> in </a:t>
            </a:r>
            <a:r>
              <a:rPr lang="en-US" b="1" dirty="0" smtClean="0"/>
              <a:t>e</a:t>
            </a:r>
          </a:p>
          <a:p>
            <a:pPr lvl="1"/>
            <a:r>
              <a:rPr lang="en-US" dirty="0" smtClean="0"/>
              <a:t>Flush all writes in </a:t>
            </a:r>
            <a:r>
              <a:rPr lang="en-US" b="1" dirty="0" smtClean="0"/>
              <a:t>e</a:t>
            </a:r>
            <a:r>
              <a:rPr lang="en-US" dirty="0" smtClean="0"/>
              <a:t> to NVM</a:t>
            </a:r>
          </a:p>
          <a:p>
            <a:pPr lvl="1"/>
            <a:r>
              <a:rPr lang="en-US" dirty="0" smtClean="0"/>
              <a:t>Reset </a:t>
            </a:r>
            <a:r>
              <a:rPr lang="en-US" b="1" dirty="0"/>
              <a:t>e</a:t>
            </a:r>
            <a:r>
              <a:rPr lang="en-US" dirty="0"/>
              <a:t> (so it can be </a:t>
            </a:r>
            <a:r>
              <a:rPr lang="en-US" dirty="0" smtClean="0"/>
              <a:t>reused) and r</a:t>
            </a:r>
            <a:r>
              <a:rPr lang="en-US" dirty="0" smtClean="0"/>
              <a:t>elease </a:t>
            </a:r>
            <a:r>
              <a:rPr lang="en-US" dirty="0" smtClean="0"/>
              <a:t>all </a:t>
            </a:r>
            <a:r>
              <a:rPr lang="en-US" dirty="0" smtClean="0"/>
              <a:t>locks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553200" y="3886200"/>
            <a:ext cx="243428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Commits precisely when the logged bit is flushed to NVM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HTM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Identical to Slow HTM path except:</a:t>
            </a:r>
            <a:br>
              <a:rPr lang="en-US" dirty="0" smtClean="0"/>
            </a:br>
            <a:r>
              <a:rPr lang="en-US" dirty="0" smtClean="0"/>
              <a:t>Read(</a:t>
            </a:r>
            <a:r>
              <a:rPr lang="en-US" dirty="0" err="1" smtClean="0"/>
              <a:t>addr</a:t>
            </a:r>
            <a:r>
              <a:rPr lang="en-US" dirty="0" smtClean="0"/>
              <a:t>) is just an </a:t>
            </a:r>
            <a:r>
              <a:rPr lang="en-US" dirty="0" err="1" smtClean="0"/>
              <a:t>uninstrumented</a:t>
            </a:r>
            <a:r>
              <a:rPr lang="en-US" dirty="0" smtClean="0"/>
              <a:t> read</a:t>
            </a:r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50" y="1600200"/>
            <a:ext cx="7129850" cy="158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between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10600" cy="48006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Conflicts are resolved by the HTM hardware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Since Fast HTM has </a:t>
            </a:r>
            <a:r>
              <a:rPr lang="en-US" b="1" dirty="0" err="1" smtClean="0">
                <a:solidFill>
                  <a:schemeClr val="accent1"/>
                </a:solidFill>
              </a:rPr>
              <a:t>uninstrumented</a:t>
            </a:r>
            <a:r>
              <a:rPr lang="en-US" b="1" dirty="0" smtClean="0">
                <a:solidFill>
                  <a:schemeClr val="accent1"/>
                </a:solidFill>
              </a:rPr>
              <a:t> reads,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it may see partial effects of STM transactions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Slow HTM and STM both acquire locks for reads and writes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Fine-grained locking lets STM transactions run concurrently except when the global lock is held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613454" y="2225242"/>
            <a:ext cx="4263081" cy="939114"/>
          </a:xfrm>
          <a:custGeom>
            <a:avLst/>
            <a:gdLst>
              <a:gd name="connsiteX0" fmla="*/ 0 w 4263081"/>
              <a:gd name="connsiteY0" fmla="*/ 0 h 939114"/>
              <a:gd name="connsiteX1" fmla="*/ 1501346 w 4263081"/>
              <a:gd name="connsiteY1" fmla="*/ 0 h 939114"/>
              <a:gd name="connsiteX2" fmla="*/ 1501346 w 4263081"/>
              <a:gd name="connsiteY2" fmla="*/ 327454 h 939114"/>
              <a:gd name="connsiteX3" fmla="*/ 3083011 w 4263081"/>
              <a:gd name="connsiteY3" fmla="*/ 327454 h 939114"/>
              <a:gd name="connsiteX4" fmla="*/ 3083011 w 4263081"/>
              <a:gd name="connsiteY4" fmla="*/ 661087 h 939114"/>
              <a:gd name="connsiteX5" fmla="*/ 4263081 w 4263081"/>
              <a:gd name="connsiteY5" fmla="*/ 661087 h 939114"/>
              <a:gd name="connsiteX6" fmla="*/ 4263081 w 4263081"/>
              <a:gd name="connsiteY6" fmla="*/ 939114 h 939114"/>
              <a:gd name="connsiteX7" fmla="*/ 0 w 4263081"/>
              <a:gd name="connsiteY7" fmla="*/ 939114 h 939114"/>
              <a:gd name="connsiteX8" fmla="*/ 0 w 4263081"/>
              <a:gd name="connsiteY8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3081" h="939114">
                <a:moveTo>
                  <a:pt x="0" y="0"/>
                </a:moveTo>
                <a:lnTo>
                  <a:pt x="1501346" y="0"/>
                </a:lnTo>
                <a:lnTo>
                  <a:pt x="1501346" y="327454"/>
                </a:lnTo>
                <a:lnTo>
                  <a:pt x="3083011" y="327454"/>
                </a:lnTo>
                <a:lnTo>
                  <a:pt x="3083011" y="661087"/>
                </a:lnTo>
                <a:lnTo>
                  <a:pt x="4263081" y="661087"/>
                </a:lnTo>
                <a:lnTo>
                  <a:pt x="4263081" y="939114"/>
                </a:lnTo>
                <a:lnTo>
                  <a:pt x="0" y="9391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07276" y="1941037"/>
            <a:ext cx="3089189" cy="586946"/>
          </a:xfrm>
          <a:custGeom>
            <a:avLst/>
            <a:gdLst>
              <a:gd name="connsiteX0" fmla="*/ 0 w 3089189"/>
              <a:gd name="connsiteY0" fmla="*/ 0 h 586946"/>
              <a:gd name="connsiteX1" fmla="*/ 3089189 w 3089189"/>
              <a:gd name="connsiteY1" fmla="*/ 0 h 586946"/>
              <a:gd name="connsiteX2" fmla="*/ 3089189 w 3089189"/>
              <a:gd name="connsiteY2" fmla="*/ 586946 h 586946"/>
              <a:gd name="connsiteX3" fmla="*/ 1532238 w 3089189"/>
              <a:gd name="connsiteY3" fmla="*/ 586946 h 586946"/>
              <a:gd name="connsiteX4" fmla="*/ 1532238 w 3089189"/>
              <a:gd name="connsiteY4" fmla="*/ 259492 h 586946"/>
              <a:gd name="connsiteX5" fmla="*/ 6178 w 3089189"/>
              <a:gd name="connsiteY5" fmla="*/ 259492 h 586946"/>
              <a:gd name="connsiteX6" fmla="*/ 0 w 3089189"/>
              <a:gd name="connsiteY6" fmla="*/ 0 h 5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9189" h="586946">
                <a:moveTo>
                  <a:pt x="0" y="0"/>
                </a:moveTo>
                <a:lnTo>
                  <a:pt x="3089189" y="0"/>
                </a:lnTo>
                <a:lnTo>
                  <a:pt x="3089189" y="586946"/>
                </a:lnTo>
                <a:lnTo>
                  <a:pt x="1532238" y="586946"/>
                </a:lnTo>
                <a:lnTo>
                  <a:pt x="1532238" y="259492"/>
                </a:lnTo>
                <a:lnTo>
                  <a:pt x="6178" y="259492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96465" y="1945157"/>
            <a:ext cx="2428103" cy="29656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96465" y="2241720"/>
            <a:ext cx="2428103" cy="286263"/>
          </a:xfrm>
          <a:prstGeom prst="rect">
            <a:avLst/>
          </a:prstGeom>
          <a:noFill/>
          <a:ln w="38100">
            <a:solidFill>
              <a:schemeClr val="accent3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05856" y="2533519"/>
            <a:ext cx="2443277" cy="599846"/>
          </a:xfrm>
          <a:custGeom>
            <a:avLst/>
            <a:gdLst>
              <a:gd name="connsiteX0" fmla="*/ 0 w 2443277"/>
              <a:gd name="connsiteY0" fmla="*/ 0 h 599846"/>
              <a:gd name="connsiteX1" fmla="*/ 2443277 w 2443277"/>
              <a:gd name="connsiteY1" fmla="*/ 0 h 599846"/>
              <a:gd name="connsiteX2" fmla="*/ 2443277 w 2443277"/>
              <a:gd name="connsiteY2" fmla="*/ 599846 h 599846"/>
              <a:gd name="connsiteX3" fmla="*/ 1185062 w 2443277"/>
              <a:gd name="connsiteY3" fmla="*/ 599846 h 599846"/>
              <a:gd name="connsiteX4" fmla="*/ 1185062 w 2443277"/>
              <a:gd name="connsiteY4" fmla="*/ 351129 h 599846"/>
              <a:gd name="connsiteX5" fmla="*/ 14630 w 2443277"/>
              <a:gd name="connsiteY5" fmla="*/ 351129 h 599846"/>
              <a:gd name="connsiteX6" fmla="*/ 0 w 2443277"/>
              <a:gd name="connsiteY6" fmla="*/ 0 h 59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3277" h="599846">
                <a:moveTo>
                  <a:pt x="0" y="0"/>
                </a:moveTo>
                <a:lnTo>
                  <a:pt x="2443277" y="0"/>
                </a:lnTo>
                <a:lnTo>
                  <a:pt x="2443277" y="599846"/>
                </a:lnTo>
                <a:lnTo>
                  <a:pt x="1185062" y="599846"/>
                </a:lnTo>
                <a:lnTo>
                  <a:pt x="1185062" y="351129"/>
                </a:lnTo>
                <a:lnTo>
                  <a:pt x="14630" y="351129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(without recovery)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Progress: deadlock- and </a:t>
            </a:r>
            <a:r>
              <a:rPr lang="en-US" dirty="0" err="1" smtClean="0"/>
              <a:t>livelock</a:t>
            </a:r>
            <a:r>
              <a:rPr lang="en-US" dirty="0" smtClean="0"/>
              <a:t>-freedom</a:t>
            </a:r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Committed transactions are linearized when they commit (which is also when they are </a:t>
            </a:r>
            <a:r>
              <a:rPr lang="en-US" i="1" dirty="0" smtClean="0"/>
              <a:t>logged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invocation of Read(</a:t>
            </a:r>
            <a:r>
              <a:rPr lang="en-US" dirty="0" err="1" smtClean="0"/>
              <a:t>addr</a:t>
            </a:r>
            <a:r>
              <a:rPr lang="en-US" dirty="0" smtClean="0"/>
              <a:t>) on each path returns the value written to </a:t>
            </a:r>
            <a:r>
              <a:rPr lang="en-US" dirty="0" err="1" smtClean="0"/>
              <a:t>addr</a:t>
            </a:r>
            <a:r>
              <a:rPr lang="en-US" dirty="0" smtClean="0"/>
              <a:t> by the last committed transaction with </a:t>
            </a:r>
            <a:r>
              <a:rPr lang="en-US" dirty="0" err="1" smtClean="0"/>
              <a:t>addr</a:t>
            </a:r>
            <a:r>
              <a:rPr lang="en-US" dirty="0" smtClean="0"/>
              <a:t> in its write-set</a:t>
            </a:r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Non-volatile memory (NVM)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Upcoming technology that promises to eliminate the disk/memory duality</a:t>
            </a:r>
          </a:p>
          <a:p>
            <a:r>
              <a:rPr lang="en-US" dirty="0" smtClean="0"/>
              <a:t>Byte addressable memory that does </a:t>
            </a:r>
            <a:r>
              <a:rPr lang="en-US" b="1" dirty="0"/>
              <a:t>not </a:t>
            </a:r>
            <a:r>
              <a:rPr lang="en-US" dirty="0"/>
              <a:t>lose its contents after a power failure</a:t>
            </a:r>
          </a:p>
          <a:p>
            <a:r>
              <a:rPr lang="en-US" dirty="0" smtClean="0"/>
              <a:t>Expected </a:t>
            </a:r>
            <a:r>
              <a:rPr lang="en-US" dirty="0"/>
              <a:t>to replace (or at least coexist with) DRAM in the near future</a:t>
            </a:r>
          </a:p>
          <a:p>
            <a:r>
              <a:rPr lang="en-US" dirty="0" smtClean="0"/>
              <a:t>Current hardware proposals suggest faster read speeds than DRAM, but slower 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power failure, the recovery process:</a:t>
            </a:r>
          </a:p>
          <a:p>
            <a:pPr lvl="1"/>
            <a:r>
              <a:rPr lang="en-US" dirty="0" smtClean="0"/>
              <a:t>Releases </a:t>
            </a:r>
            <a:r>
              <a:rPr lang="en-US" dirty="0" smtClean="0"/>
              <a:t>locks taken by all processes</a:t>
            </a:r>
            <a:endParaRPr lang="en-US" dirty="0" smtClean="0"/>
          </a:p>
          <a:p>
            <a:pPr lvl="1"/>
            <a:r>
              <a:rPr lang="en-US" dirty="0" smtClean="0"/>
              <a:t>Replays each log entry that has </a:t>
            </a:r>
            <a:r>
              <a:rPr lang="en-US" i="1" dirty="0" smtClean="0"/>
              <a:t>logged</a:t>
            </a:r>
            <a:r>
              <a:rPr lang="en-US" dirty="0" smtClean="0"/>
              <a:t> = 1</a:t>
            </a:r>
          </a:p>
          <a:p>
            <a:pPr lvl="2"/>
            <a:r>
              <a:rPr lang="en-US" dirty="0" smtClean="0"/>
              <a:t>This consists of performing the transaction’s writes</a:t>
            </a:r>
            <a:br>
              <a:rPr lang="en-US" dirty="0" smtClean="0"/>
            </a:br>
            <a:r>
              <a:rPr lang="en-US" dirty="0" smtClean="0"/>
              <a:t>and flushing them to NVM</a:t>
            </a:r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1: Each </a:t>
            </a:r>
            <a:r>
              <a:rPr lang="en-US" dirty="0"/>
              <a:t>transaction that commits before a power failure </a:t>
            </a:r>
            <a:r>
              <a:rPr lang="en-US" dirty="0" smtClean="0"/>
              <a:t>terminates </a:t>
            </a:r>
            <a:r>
              <a:rPr lang="en-US" dirty="0"/>
              <a:t>before the </a:t>
            </a:r>
            <a:r>
              <a:rPr lang="en-US" dirty="0" smtClean="0"/>
              <a:t>failure or is </a:t>
            </a:r>
            <a:r>
              <a:rPr lang="en-US" dirty="0" smtClean="0"/>
              <a:t>logged</a:t>
            </a:r>
            <a:endParaRPr lang="en-US" dirty="0" smtClean="0"/>
          </a:p>
          <a:p>
            <a:r>
              <a:rPr lang="en-US" dirty="0" smtClean="0"/>
              <a:t>Lemma 2(a): The </a:t>
            </a:r>
            <a:r>
              <a:rPr lang="en-US" dirty="0"/>
              <a:t>set of log entries </a:t>
            </a:r>
            <a:r>
              <a:rPr lang="en-US" dirty="0" smtClean="0"/>
              <a:t>where </a:t>
            </a:r>
            <a:r>
              <a:rPr lang="en-US" i="1" dirty="0" smtClean="0"/>
              <a:t>logged </a:t>
            </a:r>
            <a:r>
              <a:rPr lang="en-US" dirty="0"/>
              <a:t>= 1 always contains at most one instance of each address</a:t>
            </a:r>
          </a:p>
          <a:p>
            <a:r>
              <a:rPr lang="en-US" dirty="0" smtClean="0"/>
              <a:t>Lemma 2(b): Each transaction with </a:t>
            </a:r>
            <a:r>
              <a:rPr lang="en-US" i="1" dirty="0" smtClean="0"/>
              <a:t>logged</a:t>
            </a:r>
            <a:r>
              <a:rPr lang="en-US" dirty="0" smtClean="0"/>
              <a:t> </a:t>
            </a:r>
            <a:r>
              <a:rPr lang="en-US" dirty="0"/>
              <a:t>= 1 after a power </a:t>
            </a:r>
            <a:r>
              <a:rPr lang="en-US" dirty="0" smtClean="0"/>
              <a:t>failure had its write-set locked when the failure occurred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4-core (8-thread) Intel i7-4770</a:t>
            </a:r>
          </a:p>
          <a:p>
            <a:pPr lvl="1"/>
            <a:r>
              <a:rPr lang="en-US" dirty="0" smtClean="0"/>
              <a:t>Hardware support for HTM</a:t>
            </a:r>
          </a:p>
          <a:p>
            <a:pPr lvl="1"/>
            <a:r>
              <a:rPr lang="en-US" dirty="0" smtClean="0"/>
              <a:t>No support for NVM</a:t>
            </a:r>
          </a:p>
          <a:p>
            <a:r>
              <a:rPr lang="en-US" dirty="0" smtClean="0"/>
              <a:t>Simulating NVM</a:t>
            </a:r>
          </a:p>
          <a:p>
            <a:pPr lvl="1"/>
            <a:r>
              <a:rPr lang="en-US" dirty="0" smtClean="0"/>
              <a:t>Based on the simulation scheme used by PHTM</a:t>
            </a:r>
          </a:p>
          <a:p>
            <a:pPr lvl="1"/>
            <a:r>
              <a:rPr lang="en-US" dirty="0" smtClean="0"/>
              <a:t>Slower writes</a:t>
            </a:r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Workload</a:t>
            </a:r>
          </a:p>
          <a:p>
            <a:pPr lvl="1"/>
            <a:r>
              <a:rPr lang="en-US" dirty="0" smtClean="0"/>
              <a:t>Yahoo! Cloud Serving Benchmark</a:t>
            </a:r>
          </a:p>
          <a:p>
            <a:pPr lvl="1"/>
            <a:r>
              <a:rPr lang="en-US" dirty="0" smtClean="0"/>
              <a:t>Database table with 20 million records</a:t>
            </a:r>
          </a:p>
          <a:p>
            <a:pPr lvl="1"/>
            <a:r>
              <a:rPr lang="en-US" dirty="0" smtClean="0"/>
              <a:t>We study four types of transactions</a:t>
            </a:r>
          </a:p>
          <a:p>
            <a:pPr lvl="2"/>
            <a:r>
              <a:rPr lang="en-US" dirty="0" smtClean="0"/>
              <a:t>Short reading </a:t>
            </a:r>
            <a:r>
              <a:rPr lang="en-US" dirty="0" smtClean="0"/>
              <a:t>transaction: </a:t>
            </a:r>
            <a:r>
              <a:rPr lang="en-US" dirty="0" smtClean="0"/>
              <a:t>read 16 records</a:t>
            </a:r>
          </a:p>
          <a:p>
            <a:pPr lvl="2"/>
            <a:r>
              <a:rPr lang="en-US" dirty="0" smtClean="0"/>
              <a:t>Short writing </a:t>
            </a:r>
            <a:r>
              <a:rPr lang="en-US" dirty="0" smtClean="0"/>
              <a:t>transaction</a:t>
            </a:r>
            <a:r>
              <a:rPr lang="en-US" dirty="0" smtClean="0"/>
              <a:t>: </a:t>
            </a:r>
            <a:r>
              <a:rPr lang="en-US" dirty="0" smtClean="0"/>
              <a:t>write 16 records</a:t>
            </a:r>
          </a:p>
          <a:p>
            <a:pPr lvl="2"/>
            <a:r>
              <a:rPr lang="en-US" dirty="0"/>
              <a:t>Long reading </a:t>
            </a:r>
            <a:r>
              <a:rPr lang="en-US" dirty="0" smtClean="0"/>
              <a:t>transaction</a:t>
            </a:r>
            <a:r>
              <a:rPr lang="en-US" dirty="0" smtClean="0"/>
              <a:t>: </a:t>
            </a:r>
            <a:r>
              <a:rPr lang="en-US" dirty="0"/>
              <a:t>read 256 records</a:t>
            </a:r>
          </a:p>
          <a:p>
            <a:pPr lvl="2"/>
            <a:r>
              <a:rPr lang="en-US" dirty="0" smtClean="0"/>
              <a:t>Long writing </a:t>
            </a:r>
            <a:r>
              <a:rPr lang="en-US" dirty="0" smtClean="0"/>
              <a:t>transaction</a:t>
            </a:r>
            <a:r>
              <a:rPr lang="en-US" dirty="0" smtClean="0"/>
              <a:t>: </a:t>
            </a:r>
            <a:r>
              <a:rPr lang="en-US" dirty="0" smtClean="0"/>
              <a:t>write 256 records</a:t>
            </a:r>
          </a:p>
        </p:txBody>
      </p:sp>
    </p:spTree>
    <p:extLst>
      <p:ext uri="{BB962C8B-B14F-4D97-AF65-F5344CB8AC3E}">
        <p14:creationId xmlns:p14="http://schemas.microsoft.com/office/powerpoint/2010/main" val="31826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pPr lvl="1"/>
            <a:r>
              <a:rPr lang="en-US" dirty="0" err="1"/>
              <a:t>PHyTM</a:t>
            </a:r>
            <a:endParaRPr lang="en-US" dirty="0"/>
          </a:p>
          <a:p>
            <a:pPr lvl="1"/>
            <a:r>
              <a:rPr lang="en-US" dirty="0" smtClean="0"/>
              <a:t>PHTM</a:t>
            </a:r>
          </a:p>
          <a:p>
            <a:pPr lvl="1"/>
            <a:r>
              <a:rPr lang="en-US" dirty="0" smtClean="0"/>
              <a:t>Two-phase locking (2PL)</a:t>
            </a:r>
          </a:p>
          <a:p>
            <a:pPr lvl="2"/>
            <a:r>
              <a:rPr lang="en-US" dirty="0" smtClean="0"/>
              <a:t>Uses fine-grained locking on the rows of the table</a:t>
            </a:r>
          </a:p>
          <a:p>
            <a:pPr lvl="2"/>
            <a:r>
              <a:rPr lang="en-US" dirty="0" smtClean="0"/>
              <a:t>Was recently shown to be scalable on simulated systems with more than 1,000 processors</a:t>
            </a:r>
          </a:p>
        </p:txBody>
      </p:sp>
    </p:spTree>
    <p:extLst>
      <p:ext uri="{BB962C8B-B14F-4D97-AF65-F5344CB8AC3E}">
        <p14:creationId xmlns:p14="http://schemas.microsoft.com/office/powerpoint/2010/main" val="30758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 write 256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86" y="1566863"/>
            <a:ext cx="6787914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51486" y="6172200"/>
            <a:ext cx="2590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Concurrent threads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27286" y="2667000"/>
            <a:ext cx="7620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Operations per microsecond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5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read 16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10" y="1562230"/>
            <a:ext cx="6829034" cy="459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1486" y="6172200"/>
            <a:ext cx="2590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Concurrent threads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27286" y="2667000"/>
            <a:ext cx="7620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Operations per microsecond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67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4464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Thread 1: transactions read 256 records</a:t>
            </a:r>
            <a:br>
              <a:rPr lang="en-US" sz="3200" dirty="0" smtClean="0"/>
            </a:br>
            <a:r>
              <a:rPr lang="en-US" sz="3200" dirty="0" smtClean="0"/>
              <a:t>Other threads: short transactions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98586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6172200"/>
            <a:ext cx="2590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Concurrent threads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09600" y="2667000"/>
            <a:ext cx="7620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Operations per microsecond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67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introduced </a:t>
            </a:r>
            <a:r>
              <a:rPr lang="en-US" dirty="0" err="1" smtClean="0"/>
              <a:t>PHyTM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 first hybrid TM for systems with NVM</a:t>
            </a:r>
          </a:p>
          <a:p>
            <a:r>
              <a:rPr lang="en-US" dirty="0" err="1" smtClean="0"/>
              <a:t>PHyTM</a:t>
            </a:r>
            <a:r>
              <a:rPr lang="en-US" dirty="0" smtClean="0"/>
              <a:t> provides </a:t>
            </a:r>
            <a:r>
              <a:rPr lang="en-US" dirty="0" err="1" smtClean="0"/>
              <a:t>linearizable</a:t>
            </a:r>
            <a:r>
              <a:rPr lang="en-US" dirty="0" smtClean="0"/>
              <a:t> transactions and offers a high degree of concurrency</a:t>
            </a:r>
          </a:p>
          <a:p>
            <a:r>
              <a:rPr lang="en-US" dirty="0" smtClean="0"/>
              <a:t>The biggest downside of </a:t>
            </a:r>
            <a:r>
              <a:rPr lang="en-US" dirty="0" err="1" smtClean="0"/>
              <a:t>PHyTM</a:t>
            </a:r>
            <a:r>
              <a:rPr lang="en-US" dirty="0" smtClean="0"/>
              <a:t>, the overhead of write instrumentation, is less significant with NVM because of the high cost of writes</a:t>
            </a:r>
          </a:p>
        </p:txBody>
      </p:sp>
    </p:spTree>
    <p:extLst>
      <p:ext uri="{BB962C8B-B14F-4D97-AF65-F5344CB8AC3E}">
        <p14:creationId xmlns:p14="http://schemas.microsoft.com/office/powerpoint/2010/main" val="32267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78859" y="4953000"/>
            <a:ext cx="2819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1259" y="19050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31259" y="26670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31259" y="34290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 cache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1259" y="41910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 cache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31259" y="50292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NVM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9059" y="50292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164859" y="463584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164859" y="387384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64859" y="311184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164859" y="234984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2259" y="2362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12259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12259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12259" y="4648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800600" y="1746422"/>
            <a:ext cx="3052118" cy="3855308"/>
          </a:xfrm>
          <a:custGeom>
            <a:avLst/>
            <a:gdLst>
              <a:gd name="connsiteX0" fmla="*/ 6178 w 3052118"/>
              <a:gd name="connsiteY0" fmla="*/ 0 h 3855308"/>
              <a:gd name="connsiteX1" fmla="*/ 3052118 w 3052118"/>
              <a:gd name="connsiteY1" fmla="*/ 0 h 3855308"/>
              <a:gd name="connsiteX2" fmla="*/ 3052118 w 3052118"/>
              <a:gd name="connsiteY2" fmla="*/ 3855308 h 3855308"/>
              <a:gd name="connsiteX3" fmla="*/ 1488989 w 3052118"/>
              <a:gd name="connsiteY3" fmla="*/ 3855308 h 3855308"/>
              <a:gd name="connsiteX4" fmla="*/ 1488989 w 3052118"/>
              <a:gd name="connsiteY4" fmla="*/ 3064475 h 3855308"/>
              <a:gd name="connsiteX5" fmla="*/ 0 w 3052118"/>
              <a:gd name="connsiteY5" fmla="*/ 3064475 h 3855308"/>
              <a:gd name="connsiteX6" fmla="*/ 6178 w 3052118"/>
              <a:gd name="connsiteY6" fmla="*/ 0 h 385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2118" h="3855308">
                <a:moveTo>
                  <a:pt x="6178" y="0"/>
                </a:moveTo>
                <a:lnTo>
                  <a:pt x="3052118" y="0"/>
                </a:lnTo>
                <a:lnTo>
                  <a:pt x="3052118" y="3855308"/>
                </a:lnTo>
                <a:lnTo>
                  <a:pt x="1488989" y="3855308"/>
                </a:lnTo>
                <a:lnTo>
                  <a:pt x="1488989" y="3064475"/>
                </a:lnTo>
                <a:lnTo>
                  <a:pt x="0" y="3064475"/>
                </a:lnTo>
                <a:cubicBezTo>
                  <a:pt x="2059" y="2042983"/>
                  <a:pt x="4119" y="1021492"/>
                  <a:pt x="6178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52718" y="3264244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Volatile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Memory hierarchy with (partially) non-volatile main memory</a:t>
            </a:r>
          </a:p>
          <a:p>
            <a:r>
              <a:rPr lang="en-US" dirty="0" smtClean="0"/>
              <a:t>Volatile data </a:t>
            </a:r>
            <a:r>
              <a:rPr lang="en-US" dirty="0"/>
              <a:t>asynchronously </a:t>
            </a:r>
            <a:r>
              <a:rPr lang="en-US" dirty="0" smtClean="0"/>
              <a:t>“trickles” to NVM,</a:t>
            </a:r>
            <a:br>
              <a:rPr lang="en-US" dirty="0" smtClean="0"/>
            </a:br>
            <a:r>
              <a:rPr lang="en-US" dirty="0" smtClean="0"/>
              <a:t>but can be manually </a:t>
            </a:r>
            <a:r>
              <a:rPr lang="en-US" i="1" dirty="0" smtClean="0"/>
              <a:t>flushed </a:t>
            </a:r>
            <a:r>
              <a:rPr lang="en-US" dirty="0" smtClean="0"/>
              <a:t>to NVM with FLUSH(</a:t>
            </a:r>
            <a:r>
              <a:rPr lang="en-US" dirty="0" err="1" smtClean="0"/>
              <a:t>addr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14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dirty="0" smtClean="0"/>
              <a:t>Power </a:t>
            </a:r>
            <a:r>
              <a:rPr lang="en-US" dirty="0" smtClean="0"/>
              <a:t>failures:</a:t>
            </a:r>
          </a:p>
          <a:p>
            <a:pPr lvl="1"/>
            <a:r>
              <a:rPr lang="en-US" dirty="0" smtClean="0"/>
              <a:t>All volatile memory is set to zero</a:t>
            </a:r>
          </a:p>
          <a:p>
            <a:r>
              <a:rPr lang="en-US" dirty="0" smtClean="0"/>
              <a:t>Recovery</a:t>
            </a:r>
            <a:endParaRPr lang="en-US" dirty="0" smtClean="0"/>
          </a:p>
          <a:p>
            <a:pPr lvl="1"/>
            <a:r>
              <a:rPr lang="en-US" dirty="0"/>
              <a:t>A </a:t>
            </a:r>
            <a:r>
              <a:rPr lang="en-US" i="1" dirty="0"/>
              <a:t>recovery </a:t>
            </a:r>
            <a:r>
              <a:rPr lang="en-US" i="1" dirty="0" smtClean="0"/>
              <a:t>process </a:t>
            </a:r>
            <a:r>
              <a:rPr lang="en-US" dirty="0" smtClean="0"/>
              <a:t>runs alone after a power failure</a:t>
            </a:r>
          </a:p>
          <a:p>
            <a:pPr lvl="2"/>
            <a:r>
              <a:rPr lang="en-US" dirty="0" smtClean="0"/>
              <a:t>Repairs the </a:t>
            </a:r>
            <a:r>
              <a:rPr lang="en-US" dirty="0" smtClean="0"/>
              <a:t>current state (in NVM) </a:t>
            </a:r>
            <a:r>
              <a:rPr lang="en-US" dirty="0" smtClean="0"/>
              <a:t>before other processes are restarted</a:t>
            </a:r>
          </a:p>
          <a:p>
            <a:pPr lvl="2"/>
            <a:r>
              <a:rPr lang="en-US" dirty="0" smtClean="0"/>
              <a:t>Runs alone, so it can perform many actions that would normally be dangerous</a:t>
            </a:r>
          </a:p>
          <a:p>
            <a:pPr lvl="3"/>
            <a:r>
              <a:rPr lang="en-US" dirty="0" smtClean="0"/>
              <a:t>E.g., releasing locks held by other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Model: hardware transactional memory (HTM)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Intel’s implementation of HTM</a:t>
            </a:r>
          </a:p>
          <a:p>
            <a:pPr lvl="1"/>
            <a:r>
              <a:rPr lang="en-US" dirty="0" smtClean="0"/>
              <a:t>Best effort</a:t>
            </a:r>
          </a:p>
          <a:p>
            <a:pPr lvl="1"/>
            <a:r>
              <a:rPr lang="en-US" dirty="0" smtClean="0"/>
              <a:t>Built on top of cache coherence protocol</a:t>
            </a:r>
          </a:p>
          <a:p>
            <a:pPr lvl="1"/>
            <a:r>
              <a:rPr lang="en-US" dirty="0" smtClean="0"/>
              <a:t>Operates only on data in processor cache</a:t>
            </a:r>
          </a:p>
          <a:p>
            <a:pPr lvl="2"/>
            <a:r>
              <a:rPr lang="en-US" dirty="0" smtClean="0"/>
              <a:t>Data flushed to main memory </a:t>
            </a:r>
            <a:r>
              <a:rPr lang="en-US" dirty="0" smtClean="0"/>
              <a:t>by the</a:t>
            </a:r>
            <a:br>
              <a:rPr lang="en-US" dirty="0" smtClean="0"/>
            </a:br>
            <a:r>
              <a:rPr lang="en-US" dirty="0" smtClean="0"/>
              <a:t>cache </a:t>
            </a:r>
            <a:r>
              <a:rPr lang="en-US" dirty="0" smtClean="0"/>
              <a:t>coherence </a:t>
            </a:r>
            <a:r>
              <a:rPr lang="en-US" dirty="0" smtClean="0"/>
              <a:t>protocol after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using NVM with HTM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133600"/>
            <a:ext cx="2892552" cy="4495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xbegin</a:t>
            </a:r>
            <a:endParaRPr lang="en-US" dirty="0" smtClean="0"/>
          </a:p>
          <a:p>
            <a:pPr lvl="1"/>
            <a:r>
              <a:rPr lang="en-US" dirty="0" smtClean="0"/>
              <a:t>Read x</a:t>
            </a:r>
          </a:p>
          <a:p>
            <a:pPr lvl="1"/>
            <a:r>
              <a:rPr lang="en-US" dirty="0" smtClean="0"/>
              <a:t>Read y</a:t>
            </a:r>
          </a:p>
          <a:p>
            <a:pPr lvl="1"/>
            <a:r>
              <a:rPr lang="en-US" dirty="0" smtClean="0"/>
              <a:t>Write x = x+1</a:t>
            </a:r>
          </a:p>
          <a:p>
            <a:pPr lvl="1"/>
            <a:r>
              <a:rPr lang="en-US" dirty="0" smtClean="0"/>
              <a:t>Write y = y-1</a:t>
            </a:r>
          </a:p>
          <a:p>
            <a:r>
              <a:rPr lang="en-US" dirty="0" err="1" smtClean="0"/>
              <a:t>xend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9000" y="2133600"/>
            <a:ext cx="5334000" cy="4495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xbegin</a:t>
            </a:r>
            <a:endParaRPr lang="en-US" dirty="0" smtClean="0"/>
          </a:p>
          <a:p>
            <a:pPr lvl="1"/>
            <a:r>
              <a:rPr lang="en-US" dirty="0" smtClean="0"/>
              <a:t>Load </a:t>
            </a:r>
            <a:r>
              <a:rPr lang="en-US" dirty="0" smtClean="0"/>
              <a:t>cache line </a:t>
            </a:r>
            <a:r>
              <a:rPr lang="en-US" dirty="0" smtClean="0"/>
              <a:t>containing x</a:t>
            </a:r>
          </a:p>
          <a:p>
            <a:pPr lvl="1"/>
            <a:r>
              <a:rPr lang="en-US" dirty="0" smtClean="0"/>
              <a:t>Load </a:t>
            </a:r>
            <a:r>
              <a:rPr lang="en-US" dirty="0" smtClean="0"/>
              <a:t>cache line </a:t>
            </a:r>
            <a:r>
              <a:rPr lang="en-US" dirty="0" smtClean="0"/>
              <a:t>containing y</a:t>
            </a:r>
          </a:p>
          <a:p>
            <a:pPr lvl="1"/>
            <a:r>
              <a:rPr lang="en-US" dirty="0" smtClean="0"/>
              <a:t>Write x in cache</a:t>
            </a:r>
          </a:p>
          <a:p>
            <a:pPr lvl="1"/>
            <a:r>
              <a:rPr lang="en-US" dirty="0" smtClean="0"/>
              <a:t>Write y in cache</a:t>
            </a:r>
          </a:p>
          <a:p>
            <a:r>
              <a:rPr lang="en-US" dirty="0" err="1" smtClean="0"/>
              <a:t>xend</a:t>
            </a:r>
            <a:endParaRPr lang="en-US" dirty="0" smtClean="0"/>
          </a:p>
          <a:p>
            <a:r>
              <a:rPr lang="en-US" dirty="0" smtClean="0"/>
              <a:t>Flush </a:t>
            </a:r>
            <a:r>
              <a:rPr lang="en-US" dirty="0" smtClean="0"/>
              <a:t>cache line </a:t>
            </a:r>
            <a:r>
              <a:rPr lang="en-US" dirty="0" smtClean="0"/>
              <a:t>containing x to main memory (or NVM)</a:t>
            </a:r>
          </a:p>
          <a:p>
            <a:r>
              <a:rPr lang="en-US" dirty="0" smtClean="0"/>
              <a:t>Flush </a:t>
            </a:r>
            <a:r>
              <a:rPr lang="en-US" dirty="0" smtClean="0"/>
              <a:t>cache line </a:t>
            </a:r>
            <a:r>
              <a:rPr lang="en-US" dirty="0" smtClean="0"/>
              <a:t>containing 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program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429000" y="1600200"/>
            <a:ext cx="533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Overview of steps taken by the hardware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2667000" y="5867400"/>
            <a:ext cx="1219200" cy="381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5638800"/>
            <a:ext cx="27432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What if a power failure occurs here?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52400" y="6477000"/>
            <a:ext cx="27432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Inconsistent state!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Background: Persistent HTM (PHTM)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Introduced by Hillel </a:t>
            </a:r>
            <a:r>
              <a:rPr lang="en-US" dirty="0" err="1"/>
              <a:t>Avni</a:t>
            </a:r>
            <a:r>
              <a:rPr lang="en-US" dirty="0"/>
              <a:t> et al. at DISC 2015</a:t>
            </a:r>
          </a:p>
          <a:p>
            <a:r>
              <a:rPr lang="en-US" dirty="0"/>
              <a:t>Suggests an extension to Intel’s transactional instructions to promote compatibility with NVM</a:t>
            </a:r>
          </a:p>
          <a:p>
            <a:r>
              <a:rPr lang="en-US" dirty="0"/>
              <a:t>Key ideas</a:t>
            </a:r>
          </a:p>
          <a:p>
            <a:pPr lvl="1"/>
            <a:r>
              <a:rPr lang="en-US" dirty="0" smtClean="0"/>
              <a:t>New </a:t>
            </a:r>
            <a:r>
              <a:rPr lang="en-US" i="1" dirty="0" smtClean="0"/>
              <a:t>commit</a:t>
            </a:r>
            <a:r>
              <a:rPr lang="en-US" dirty="0" smtClean="0"/>
              <a:t> instruction </a:t>
            </a:r>
            <a:r>
              <a:rPr lang="en-US" i="1" dirty="0" err="1" smtClean="0"/>
              <a:t>xend_log</a:t>
            </a:r>
            <a:r>
              <a:rPr lang="en-US" dirty="0" smtClean="0"/>
              <a:t> that atomically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commits the transaction in the processor cache, and</a:t>
            </a:r>
          </a:p>
          <a:p>
            <a:pPr lvl="2"/>
            <a:r>
              <a:rPr lang="en-US" dirty="0"/>
              <a:t>writes and flushes a single bit to NVM</a:t>
            </a:r>
          </a:p>
          <a:p>
            <a:pPr lvl="1"/>
            <a:r>
              <a:rPr lang="en-US" dirty="0"/>
              <a:t>Add </a:t>
            </a:r>
            <a:r>
              <a:rPr lang="en-US" b="1" dirty="0"/>
              <a:t>redo-logging</a:t>
            </a:r>
            <a:r>
              <a:rPr lang="en-US" dirty="0"/>
              <a:t> for transactions so that data is not lost between </a:t>
            </a:r>
            <a:r>
              <a:rPr lang="en-US" i="1" dirty="0"/>
              <a:t>commit</a:t>
            </a:r>
            <a:r>
              <a:rPr lang="en-US" dirty="0"/>
              <a:t> and when any committed writes are flushed to NVM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logging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transaction logs store many transactions</a:t>
            </a:r>
          </a:p>
          <a:p>
            <a:pPr lvl="1"/>
            <a:r>
              <a:rPr lang="en-US" dirty="0" smtClean="0"/>
              <a:t>Allows recovery if a process has performed many transactions without flushing results to NVM/disk</a:t>
            </a:r>
          </a:p>
          <a:p>
            <a:r>
              <a:rPr lang="en-US" dirty="0"/>
              <a:t>To limit the size of logs in PHTM, each process flushes its changes after each transaction</a:t>
            </a:r>
          </a:p>
          <a:p>
            <a:pPr lvl="1"/>
            <a:r>
              <a:rPr lang="en-US" dirty="0"/>
              <a:t>So PHTM only needs to be able to recover the </a:t>
            </a:r>
            <a:r>
              <a:rPr lang="en-US" i="1" dirty="0"/>
              <a:t>last </a:t>
            </a:r>
            <a:r>
              <a:rPr lang="en-US" dirty="0"/>
              <a:t>transaction for each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logging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/>
              <a:t>Traditional transaction logs store </a:t>
            </a:r>
            <a:r>
              <a:rPr lang="en-US" dirty="0" smtClean="0"/>
              <a:t>information </a:t>
            </a:r>
            <a:r>
              <a:rPr lang="en-US" dirty="0"/>
              <a:t>about the order in which transactions committed</a:t>
            </a:r>
          </a:p>
          <a:p>
            <a:pPr lvl="1"/>
            <a:r>
              <a:rPr lang="en-US" dirty="0" smtClean="0"/>
              <a:t>Needed when, e.g., two transactions </a:t>
            </a:r>
            <a:r>
              <a:rPr lang="en-US" dirty="0"/>
              <a:t>set x=2 and </a:t>
            </a:r>
            <a:r>
              <a:rPr lang="en-US" dirty="0" smtClean="0"/>
              <a:t>x=3</a:t>
            </a:r>
            <a:endParaRPr lang="en-US" dirty="0"/>
          </a:p>
          <a:p>
            <a:r>
              <a:rPr lang="en-US" dirty="0" smtClean="0"/>
              <a:t>To avoid storing ordering information in PHTM, writes in a transaction acquire locks</a:t>
            </a:r>
          </a:p>
          <a:p>
            <a:pPr lvl="1"/>
            <a:r>
              <a:rPr lang="en-US" dirty="0" smtClean="0"/>
              <a:t>A lock is acquired on x before a process logs its write to x, and </a:t>
            </a:r>
            <a:r>
              <a:rPr lang="en-US" dirty="0" smtClean="0"/>
              <a:t>until x is removed from the log</a:t>
            </a:r>
            <a:endParaRPr lang="en-US" dirty="0" smtClean="0"/>
          </a:p>
          <a:p>
            <a:pPr lvl="2"/>
            <a:r>
              <a:rPr lang="en-US" dirty="0" smtClean="0"/>
              <a:t>Ensures that write(x) appears at most once over all </a:t>
            </a:r>
            <a:r>
              <a:rPr lang="en-US" dirty="0" smtClean="0"/>
              <a:t>process </a:t>
            </a:r>
            <a:r>
              <a:rPr lang="en-US" dirty="0" smtClean="0"/>
              <a:t>log entries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A0A0A0"/>
      </a:dk1>
      <a:lt1>
        <a:sysClr val="window" lastClr="383635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A0A0A0"/>
      </a:dk1>
      <a:lt1>
        <a:sysClr val="window" lastClr="38363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520</TotalTime>
  <Words>1401</Words>
  <Application>Microsoft Office PowerPoint</Application>
  <PresentationFormat>On-screen Show (4:3)</PresentationFormat>
  <Paragraphs>237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PHyTM: Persistent hybrid transactional memory</vt:lpstr>
      <vt:lpstr>Non-volatile memory (NVM)</vt:lpstr>
      <vt:lpstr>Model: memory</vt:lpstr>
      <vt:lpstr>Model: failures</vt:lpstr>
      <vt:lpstr>Model: hardware transactional memory (HTM)</vt:lpstr>
      <vt:lpstr>Challenges using NVM with HTM</vt:lpstr>
      <vt:lpstr>Background: Persistent HTM (PHTM)</vt:lpstr>
      <vt:lpstr>Limited logging (1/2)</vt:lpstr>
      <vt:lpstr>Limited logging (2/2)</vt:lpstr>
      <vt:lpstr>Data structure for PHTM</vt:lpstr>
      <vt:lpstr>How PHTM avoids inconsistency</vt:lpstr>
      <vt:lpstr>Problem: the fallback path</vt:lpstr>
      <vt:lpstr>Our algorithm: PHyTM</vt:lpstr>
      <vt:lpstr>Execution paths</vt:lpstr>
      <vt:lpstr>STM path</vt:lpstr>
      <vt:lpstr>Slow HTM path</vt:lpstr>
      <vt:lpstr>Fast HTM path</vt:lpstr>
      <vt:lpstr>Concurrency between paths</vt:lpstr>
      <vt:lpstr>Correctness (without recovery)</vt:lpstr>
      <vt:lpstr>Recovery</vt:lpstr>
      <vt:lpstr>Correctness of recovery</vt:lpstr>
      <vt:lpstr>Experiments</vt:lpstr>
      <vt:lpstr>Experiments</vt:lpstr>
      <vt:lpstr>Experiments</vt:lpstr>
      <vt:lpstr>Transactions write 256 records</vt:lpstr>
      <vt:lpstr>Transactions read 16 records</vt:lpstr>
      <vt:lpstr>Thread 1: transactions read 256 records Other threads: short transactions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PHyTM: Persistent hybrid transactional memory</dc:title>
  <dc:creator>Trevor Brown</dc:creator>
  <cp:lastModifiedBy>Trevor Brown</cp:lastModifiedBy>
  <cp:revision>38</cp:revision>
  <dcterms:created xsi:type="dcterms:W3CDTF">2016-03-10T01:10:20Z</dcterms:created>
  <dcterms:modified xsi:type="dcterms:W3CDTF">2016-03-10T21:37:46Z</dcterms:modified>
</cp:coreProperties>
</file>