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8358" r:id="rId2"/>
  </p:sldMasterIdLst>
  <p:notesMasterIdLst>
    <p:notesMasterId r:id="rId27"/>
  </p:notesMasterIdLst>
  <p:handoutMasterIdLst>
    <p:handoutMasterId r:id="rId28"/>
  </p:handoutMasterIdLst>
  <p:sldIdLst>
    <p:sldId id="283" r:id="rId3"/>
    <p:sldId id="315" r:id="rId4"/>
    <p:sldId id="316" r:id="rId5"/>
    <p:sldId id="317" r:id="rId6"/>
    <p:sldId id="318" r:id="rId7"/>
    <p:sldId id="345" r:id="rId8"/>
    <p:sldId id="346" r:id="rId9"/>
    <p:sldId id="320" r:id="rId10"/>
    <p:sldId id="321" r:id="rId11"/>
    <p:sldId id="340" r:id="rId12"/>
    <p:sldId id="323" r:id="rId13"/>
    <p:sldId id="324" r:id="rId14"/>
    <p:sldId id="325" r:id="rId15"/>
    <p:sldId id="326" r:id="rId16"/>
    <p:sldId id="327" r:id="rId17"/>
    <p:sldId id="328" r:id="rId18"/>
    <p:sldId id="341" r:id="rId19"/>
    <p:sldId id="339" r:id="rId20"/>
    <p:sldId id="330" r:id="rId21"/>
    <p:sldId id="331" r:id="rId22"/>
    <p:sldId id="338" r:id="rId23"/>
    <p:sldId id="342" r:id="rId24"/>
    <p:sldId id="343" r:id="rId25"/>
    <p:sldId id="335" r:id="rId26"/>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2F"/>
    <a:srgbClr val="00BC55"/>
    <a:srgbClr val="85DFFF"/>
    <a:srgbClr val="FF2929"/>
    <a:srgbClr val="FFB8B8"/>
    <a:srgbClr val="00D661"/>
    <a:srgbClr val="FF0000"/>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17" autoAdjust="0"/>
    <p:restoredTop sz="85486" autoAdjust="0"/>
  </p:normalViewPr>
  <p:slideViewPr>
    <p:cSldViewPr>
      <p:cViewPr varScale="1">
        <p:scale>
          <a:sx n="61" d="100"/>
          <a:sy n="61" d="100"/>
        </p:scale>
        <p:origin x="1686" y="7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p:scale>
          <a:sx n="110" d="100"/>
          <a:sy n="110" d="100"/>
        </p:scale>
        <p:origin x="-588" y="1272"/>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sz="quarter" idx="1"/>
          </p:nvPr>
        </p:nvSpPr>
        <p:spPr>
          <a:xfrm>
            <a:off x="3776663" y="0"/>
            <a:ext cx="2890837" cy="49688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43844E82-AA2B-435E-9BD4-EEC990A95187}" type="datetimeFigureOut">
              <a:rPr lang="en-US" altLang="en-US"/>
              <a:pPr/>
              <a:t>8/30/2017</a:t>
            </a:fld>
            <a:endParaRPr lang="en-US" altLang="en-US"/>
          </a:p>
        </p:txBody>
      </p:sp>
      <p:sp>
        <p:nvSpPr>
          <p:cNvPr id="4" name="Footer Placeholder 3"/>
          <p:cNvSpPr>
            <a:spLocks noGrp="1"/>
          </p:cNvSpPr>
          <p:nvPr>
            <p:ph type="ftr" sz="quarter" idx="2"/>
          </p:nvPr>
        </p:nvSpPr>
        <p:spPr>
          <a:xfrm>
            <a:off x="0" y="9428163"/>
            <a:ext cx="2890838" cy="496887"/>
          </a:xfrm>
          <a:prstGeom prst="rect">
            <a:avLst/>
          </a:prstGeom>
        </p:spPr>
        <p:txBody>
          <a:bodyPr vert="horz" wrap="square" lIns="93177" tIns="46589" rIns="93177" bIns="46589" numCol="1" anchor="b" anchorCtr="0" compatLnSpc="1">
            <a:prstTxWarp prst="textNoShape">
              <a:avLst/>
            </a:prstTxWarp>
          </a:bodyPr>
          <a:lstStyle>
            <a:lvl1pPr eaLnBrk="1" hangingPunct="1">
              <a:defRPr sz="1200"/>
            </a:lvl1pPr>
          </a:lstStyle>
          <a:p>
            <a:endParaRPr lang="en-US" altLang="en-US"/>
          </a:p>
        </p:txBody>
      </p:sp>
      <p:sp>
        <p:nvSpPr>
          <p:cNvPr id="5" name="Slide Number Placeholder 4"/>
          <p:cNvSpPr>
            <a:spLocks noGrp="1"/>
          </p:cNvSpPr>
          <p:nvPr>
            <p:ph type="sldNum" sz="quarter" idx="3"/>
          </p:nvPr>
        </p:nvSpPr>
        <p:spPr>
          <a:xfrm>
            <a:off x="3776663" y="9428163"/>
            <a:ext cx="2890837" cy="496887"/>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F6B73D78-C67B-451E-A957-B3900C02E223}" type="slidenum">
              <a:rPr lang="en-US" altLang="en-US"/>
              <a:pPr/>
              <a:t>‹#›</a:t>
            </a:fld>
            <a:endParaRPr lang="en-US" altLang="en-US"/>
          </a:p>
        </p:txBody>
      </p:sp>
    </p:spTree>
    <p:extLst>
      <p:ext uri="{BB962C8B-B14F-4D97-AF65-F5344CB8AC3E}">
        <p14:creationId xmlns:p14="http://schemas.microsoft.com/office/powerpoint/2010/main" val="2762682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ltLang="zh-CN"/>
          </a:p>
        </p:txBody>
      </p:sp>
      <p:sp>
        <p:nvSpPr>
          <p:cNvPr id="17411" name="Rectangle 3"/>
          <p:cNvSpPr>
            <a:spLocks noGrp="1" noChangeArrowheads="1"/>
          </p:cNvSpPr>
          <p:nvPr>
            <p:ph type="dt" idx="1"/>
          </p:nvPr>
        </p:nvSpPr>
        <p:spPr bwMode="auto">
          <a:xfrm>
            <a:off x="3776663" y="0"/>
            <a:ext cx="2890837"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endParaRPr lang="en-US" altLang="zh-CN"/>
          </a:p>
        </p:txBody>
      </p:sp>
      <p:sp>
        <p:nvSpPr>
          <p:cNvPr id="2253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66750" y="4716463"/>
            <a:ext cx="5335588" cy="44656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7414" name="Rectangle 6"/>
          <p:cNvSpPr>
            <a:spLocks noGrp="1" noChangeArrowheads="1"/>
          </p:cNvSpPr>
          <p:nvPr>
            <p:ph type="ftr" sz="quarter" idx="4"/>
          </p:nvPr>
        </p:nvSpPr>
        <p:spPr bwMode="auto">
          <a:xfrm>
            <a:off x="0" y="9428163"/>
            <a:ext cx="2890838" cy="49688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ltLang="zh-CN"/>
          </a:p>
        </p:txBody>
      </p:sp>
      <p:sp>
        <p:nvSpPr>
          <p:cNvPr id="17415" name="Rectangle 7"/>
          <p:cNvSpPr>
            <a:spLocks noGrp="1" noChangeArrowheads="1"/>
          </p:cNvSpPr>
          <p:nvPr>
            <p:ph type="sldNum" sz="quarter" idx="5"/>
          </p:nvPr>
        </p:nvSpPr>
        <p:spPr bwMode="auto">
          <a:xfrm>
            <a:off x="3776663" y="9428163"/>
            <a:ext cx="2890837" cy="49688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fld id="{08FC6830-E032-4022-A30F-C87BF677D5A0}" type="slidenum">
              <a:rPr lang="zh-CN" altLang="en-US"/>
              <a:pPr/>
              <a:t>‹#›</a:t>
            </a:fld>
            <a:endParaRPr lang="en-US" altLang="zh-CN"/>
          </a:p>
        </p:txBody>
      </p:sp>
    </p:spTree>
    <p:extLst>
      <p:ext uri="{BB962C8B-B14F-4D97-AF65-F5344CB8AC3E}">
        <p14:creationId xmlns:p14="http://schemas.microsoft.com/office/powerpoint/2010/main" val="35012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C6830-E032-4022-A30F-C87BF677D5A0}" type="slidenum">
              <a:rPr lang="zh-CN" altLang="en-US" smtClean="0"/>
              <a:pPr/>
              <a:t>8</a:t>
            </a:fld>
            <a:endParaRPr lang="en-US" altLang="zh-CN"/>
          </a:p>
        </p:txBody>
      </p:sp>
    </p:spTree>
    <p:extLst>
      <p:ext uri="{BB962C8B-B14F-4D97-AF65-F5344CB8AC3E}">
        <p14:creationId xmlns:p14="http://schemas.microsoft.com/office/powerpoint/2010/main" val="421173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C6830-E032-4022-A30F-C87BF677D5A0}" type="slidenum">
              <a:rPr lang="zh-CN" altLang="en-US" smtClean="0"/>
              <a:pPr/>
              <a:t>10</a:t>
            </a:fld>
            <a:endParaRPr lang="en-US" altLang="zh-CN"/>
          </a:p>
        </p:txBody>
      </p:sp>
    </p:spTree>
    <p:extLst>
      <p:ext uri="{BB962C8B-B14F-4D97-AF65-F5344CB8AC3E}">
        <p14:creationId xmlns:p14="http://schemas.microsoft.com/office/powerpoint/2010/main" val="1606461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8875" y="5578475"/>
            <a:ext cx="8207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82638"/>
            <a:ext cx="9144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4"/>
          <p:cNvSpPr txBox="1">
            <a:spLocks noChangeArrowheads="1"/>
          </p:cNvSpPr>
          <p:nvPr/>
        </p:nvSpPr>
        <p:spPr bwMode="auto">
          <a:xfrm>
            <a:off x="-2770188" y="1330325"/>
            <a:ext cx="2776538" cy="3330575"/>
          </a:xfrm>
          <a:prstGeom prst="rect">
            <a:avLst/>
          </a:prstGeom>
          <a:noFill/>
          <a:ln w="9525">
            <a:noFill/>
            <a:miter lim="800000"/>
            <a:headEnd/>
            <a:tailEnd/>
          </a:ln>
        </p:spPr>
        <p:txBody>
          <a:bodyPr lIns="78345" tIns="39172" rIns="78345" bIns="39172">
            <a:spAutoFit/>
          </a:bodyPr>
          <a:lstStyle>
            <a:lvl1pPr defTabSz="784225">
              <a:defRPr>
                <a:solidFill>
                  <a:schemeClr val="tx1"/>
                </a:solidFill>
                <a:latin typeface="Arial" charset="0"/>
                <a:cs typeface="Arial" charset="0"/>
              </a:defRPr>
            </a:lvl1pPr>
            <a:lvl2pPr marL="742950" indent="-285750" defTabSz="784225">
              <a:defRPr>
                <a:solidFill>
                  <a:schemeClr val="tx1"/>
                </a:solidFill>
                <a:latin typeface="Arial" charset="0"/>
                <a:cs typeface="Arial" charset="0"/>
              </a:defRPr>
            </a:lvl2pPr>
            <a:lvl3pPr marL="1143000" indent="-228600" defTabSz="784225">
              <a:defRPr>
                <a:solidFill>
                  <a:schemeClr val="tx1"/>
                </a:solidFill>
                <a:latin typeface="Arial" charset="0"/>
                <a:cs typeface="Arial" charset="0"/>
              </a:defRPr>
            </a:lvl3pPr>
            <a:lvl4pPr marL="1600200" indent="-228600" defTabSz="784225">
              <a:defRPr>
                <a:solidFill>
                  <a:schemeClr val="tx1"/>
                </a:solidFill>
                <a:latin typeface="Arial" charset="0"/>
                <a:cs typeface="Arial" charset="0"/>
              </a:defRPr>
            </a:lvl4pPr>
            <a:lvl5pPr marL="2057400" indent="-228600" defTabSz="784225">
              <a:defRPr>
                <a:solidFill>
                  <a:schemeClr val="tx1"/>
                </a:solidFill>
                <a:latin typeface="Arial" charset="0"/>
                <a:cs typeface="Arial" charset="0"/>
              </a:defRPr>
            </a:lvl5pPr>
            <a:lvl6pPr marL="2514600" indent="-228600" defTabSz="784225" eaLnBrk="0" fontAlgn="base" hangingPunct="0">
              <a:spcBef>
                <a:spcPct val="0"/>
              </a:spcBef>
              <a:spcAft>
                <a:spcPct val="0"/>
              </a:spcAft>
              <a:defRPr>
                <a:solidFill>
                  <a:schemeClr val="tx1"/>
                </a:solidFill>
                <a:latin typeface="Arial" charset="0"/>
                <a:cs typeface="Arial" charset="0"/>
              </a:defRPr>
            </a:lvl6pPr>
            <a:lvl7pPr marL="2971800" indent="-228600" defTabSz="784225" eaLnBrk="0" fontAlgn="base" hangingPunct="0">
              <a:spcBef>
                <a:spcPct val="0"/>
              </a:spcBef>
              <a:spcAft>
                <a:spcPct val="0"/>
              </a:spcAft>
              <a:defRPr>
                <a:solidFill>
                  <a:schemeClr val="tx1"/>
                </a:solidFill>
                <a:latin typeface="Arial" charset="0"/>
                <a:cs typeface="Arial" charset="0"/>
              </a:defRPr>
            </a:lvl7pPr>
            <a:lvl8pPr marL="3429000" indent="-228600" defTabSz="784225" eaLnBrk="0" fontAlgn="base" hangingPunct="0">
              <a:spcBef>
                <a:spcPct val="0"/>
              </a:spcBef>
              <a:spcAft>
                <a:spcPct val="0"/>
              </a:spcAft>
              <a:defRPr>
                <a:solidFill>
                  <a:schemeClr val="tx1"/>
                </a:solidFill>
                <a:latin typeface="Arial" charset="0"/>
                <a:cs typeface="Arial" charset="0"/>
              </a:defRPr>
            </a:lvl8pPr>
            <a:lvl9pPr marL="3886200" indent="-228600" defTabSz="784225" eaLnBrk="0" fontAlgn="base" hangingPunct="0">
              <a:spcBef>
                <a:spcPct val="0"/>
              </a:spcBef>
              <a:spcAft>
                <a:spcPct val="0"/>
              </a:spcAft>
              <a:defRPr>
                <a:solidFill>
                  <a:schemeClr val="tx1"/>
                </a:solidFill>
                <a:latin typeface="Arial" charset="0"/>
                <a:cs typeface="Arial" charset="0"/>
              </a:defRPr>
            </a:lvl9pPr>
          </a:lstStyle>
          <a:p>
            <a:pPr algn="r">
              <a:lnSpc>
                <a:spcPct val="125000"/>
              </a:lnSpc>
            </a:pPr>
            <a:r>
              <a:rPr lang="en-US" altLang="en-US" sz="1100" noProof="1">
                <a:solidFill>
                  <a:schemeClr val="bg1"/>
                </a:solidFill>
                <a:latin typeface="FrutigerNext LT Regular" pitchFamily="34" charset="0"/>
                <a:ea typeface="MS PGothic" pitchFamily="34" charset="-128"/>
              </a:rPr>
              <a:t>Slide title</a:t>
            </a:r>
            <a:r>
              <a:rPr lang="en-US" altLang="zh-CN" sz="1100">
                <a:solidFill>
                  <a:schemeClr val="bg1"/>
                </a:solidFill>
                <a:latin typeface="FrutigerNext LT Regular" pitchFamily="34" charset="0"/>
                <a:ea typeface="MS PGothic" pitchFamily="34" charset="-128"/>
              </a:rPr>
              <a:t> </a:t>
            </a:r>
            <a:r>
              <a:rPr lang="en-US" altLang="zh-CN" sz="1100">
                <a:solidFill>
                  <a:schemeClr val="bg1"/>
                </a:solidFill>
                <a:latin typeface="FrutigerNext LT Regular" pitchFamily="34" charset="0"/>
                <a:ea typeface="华文细黑" pitchFamily="2" charset="-122"/>
              </a:rPr>
              <a:t>:40-47pt  </a:t>
            </a:r>
          </a:p>
          <a:p>
            <a:pPr algn="r">
              <a:lnSpc>
                <a:spcPct val="125000"/>
              </a:lnSpc>
            </a:pPr>
            <a:r>
              <a:rPr lang="en-US" altLang="en-US" sz="1100" noProof="1">
                <a:solidFill>
                  <a:schemeClr val="bg1"/>
                </a:solidFill>
                <a:latin typeface="FrutigerNext LT Regular" pitchFamily="34" charset="0"/>
                <a:ea typeface="MS PGothic" pitchFamily="34" charset="-128"/>
              </a:rPr>
              <a:t>Slide subtitle </a:t>
            </a:r>
            <a:r>
              <a:rPr lang="en-US" altLang="zh-CN" sz="1100">
                <a:solidFill>
                  <a:schemeClr val="bg1"/>
                </a:solidFill>
                <a:latin typeface="FrutigerNext LT Regular" pitchFamily="34" charset="0"/>
                <a:ea typeface="华文细黑" pitchFamily="2" charset="-122"/>
              </a:rPr>
              <a:t>:26-30pt</a:t>
            </a:r>
          </a:p>
          <a:p>
            <a:pPr algn="r">
              <a:lnSpc>
                <a:spcPct val="125000"/>
              </a:lnSpc>
            </a:pPr>
            <a:r>
              <a:rPr lang="en-US" altLang="zh-CN" sz="1100">
                <a:solidFill>
                  <a:schemeClr val="bg1"/>
                </a:solidFill>
                <a:latin typeface="FrutigerNext LT Regular" pitchFamily="34" charset="0"/>
                <a:ea typeface="华文细黑" pitchFamily="2" charset="-122"/>
              </a:rPr>
              <a:t>Color::white</a:t>
            </a:r>
          </a:p>
          <a:p>
            <a:pPr algn="r">
              <a:lnSpc>
                <a:spcPct val="125000"/>
              </a:lnSpc>
            </a:pPr>
            <a:r>
              <a:rPr lang="zh-CN" altLang="en-US" sz="1100">
                <a:solidFill>
                  <a:schemeClr val="bg1"/>
                </a:solidFill>
                <a:latin typeface="FrutigerNext LT Regular" pitchFamily="34" charset="0"/>
                <a:ea typeface="MS PGothic" pitchFamily="34" charset="-128"/>
              </a:rPr>
              <a:t> </a:t>
            </a:r>
            <a:r>
              <a:rPr lang="en-US" altLang="zh-CN" sz="1100">
                <a:solidFill>
                  <a:schemeClr val="bg1"/>
                </a:solidFill>
                <a:latin typeface="FrutigerNext LT Regular" pitchFamily="34" charset="0"/>
                <a:ea typeface="MS PGothic" pitchFamily="34" charset="-128"/>
              </a:rPr>
              <a:t>Corporate Font </a:t>
            </a:r>
            <a:r>
              <a:rPr lang="en-US" altLang="zh-CN" sz="1100">
                <a:solidFill>
                  <a:schemeClr val="bg1"/>
                </a:solidFill>
                <a:latin typeface="FrutigerNext LT Regular" pitchFamily="34" charset="0"/>
                <a:ea typeface="华文细黑" pitchFamily="2" charset="-122"/>
              </a:rPr>
              <a:t>:</a:t>
            </a:r>
          </a:p>
          <a:p>
            <a:pPr algn="r">
              <a:lnSpc>
                <a:spcPct val="125000"/>
              </a:lnSpc>
            </a:pPr>
            <a:r>
              <a:rPr lang="en-US" altLang="zh-CN" sz="1100">
                <a:solidFill>
                  <a:schemeClr val="bg1"/>
                </a:solidFill>
                <a:latin typeface="FrutigerNext LT Regular" pitchFamily="34" charset="0"/>
                <a:ea typeface="华文细黑" pitchFamily="2" charset="-122"/>
              </a:rPr>
              <a:t>FrutigerNext LT Medium</a:t>
            </a:r>
          </a:p>
          <a:p>
            <a:pPr algn="r">
              <a:lnSpc>
                <a:spcPct val="125000"/>
              </a:lnSpc>
            </a:pPr>
            <a:r>
              <a:rPr lang="en-US" altLang="zh-CN" sz="1100">
                <a:solidFill>
                  <a:schemeClr val="bg1"/>
                </a:solidFill>
                <a:latin typeface="FrutigerNext LT Regular" pitchFamily="34" charset="0"/>
                <a:ea typeface="MS PGothic" pitchFamily="34" charset="-128"/>
              </a:rPr>
              <a:t>Font to be used by customers and </a:t>
            </a:r>
          </a:p>
          <a:p>
            <a:pPr algn="r">
              <a:lnSpc>
                <a:spcPct val="125000"/>
              </a:lnSpc>
            </a:pPr>
            <a:r>
              <a:rPr lang="en-US" altLang="zh-CN" sz="1100">
                <a:solidFill>
                  <a:schemeClr val="bg1"/>
                </a:solidFill>
                <a:latin typeface="FrutigerNext LT Regular" pitchFamily="34" charset="0"/>
                <a:ea typeface="MS PGothic" pitchFamily="34" charset="-128"/>
              </a:rPr>
              <a:t>partners </a:t>
            </a:r>
            <a:r>
              <a:rPr lang="en-US" altLang="zh-CN" sz="1100">
                <a:solidFill>
                  <a:schemeClr val="bg1"/>
                </a:solidFill>
                <a:latin typeface="FrutigerNext LT Regular" pitchFamily="34" charset="0"/>
                <a:ea typeface="华文细黑" pitchFamily="2" charset="-122"/>
              </a:rPr>
              <a:t>: </a:t>
            </a:r>
          </a:p>
          <a:p>
            <a:pPr algn="r">
              <a:lnSpc>
                <a:spcPct val="125000"/>
              </a:lnSpc>
            </a:pPr>
            <a:r>
              <a:rPr lang="en-US" altLang="zh-CN" sz="1100">
                <a:solidFill>
                  <a:schemeClr val="bg1"/>
                </a:solidFill>
                <a:latin typeface="FrutigerNext LT Regular" pitchFamily="34" charset="0"/>
                <a:ea typeface="华文细黑" pitchFamily="2" charset="-122"/>
              </a:rPr>
              <a:t>Arial</a:t>
            </a: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pPr>
            <a:endParaRPr lang="zh-CN" altLang="en-US" sz="1100">
              <a:solidFill>
                <a:schemeClr val="bg1"/>
              </a:solidFill>
              <a:latin typeface="FrutigerNext LT Regular" pitchFamily="34" charset="0"/>
              <a:ea typeface="华文细黑" pitchFamily="2" charset="-122"/>
            </a:endParaRPr>
          </a:p>
          <a:p>
            <a:pPr algn="r">
              <a:lnSpc>
                <a:spcPct val="125000"/>
              </a:lnSpc>
              <a:spcBef>
                <a:spcPct val="50000"/>
              </a:spcBef>
            </a:pPr>
            <a:endParaRPr lang="en-US" altLang="zh-CN" sz="1100">
              <a:solidFill>
                <a:schemeClr val="bg1"/>
              </a:solidFill>
              <a:latin typeface="FrutigerNext LT Regular" pitchFamily="34" charset="0"/>
              <a:ea typeface="华文细黑" pitchFamily="2" charset="-122"/>
            </a:endParaRPr>
          </a:p>
        </p:txBody>
      </p:sp>
      <p:sp>
        <p:nvSpPr>
          <p:cNvPr id="9" name="Text Box 15"/>
          <p:cNvSpPr txBox="1">
            <a:spLocks noChangeArrowheads="1"/>
          </p:cNvSpPr>
          <p:nvPr/>
        </p:nvSpPr>
        <p:spPr bwMode="auto">
          <a:xfrm>
            <a:off x="7224713" y="4092575"/>
            <a:ext cx="1336675" cy="261938"/>
          </a:xfrm>
          <a:prstGeom prst="rect">
            <a:avLst/>
          </a:prstGeom>
          <a:noFill/>
          <a:ln>
            <a:noFill/>
          </a:ln>
          <a:extLst/>
        </p:spPr>
        <p:txBody>
          <a:bodyPr wrap="none" lIns="78331" tIns="39166" rIns="78331" bIns="39166">
            <a:spAutoFit/>
          </a:bodyPr>
          <a:lstStyle>
            <a:lvl1pPr defTabSz="784225">
              <a:defRPr>
                <a:solidFill>
                  <a:schemeClr val="tx1"/>
                </a:solidFill>
                <a:latin typeface="Arial" panose="020B0604020202020204" pitchFamily="34" charset="0"/>
                <a:cs typeface="Arial" panose="020B0604020202020204" pitchFamily="34" charset="0"/>
              </a:defRPr>
            </a:lvl1pPr>
            <a:lvl2pPr marL="742950" indent="-285750" defTabSz="784225">
              <a:defRPr>
                <a:solidFill>
                  <a:schemeClr val="tx1"/>
                </a:solidFill>
                <a:latin typeface="Arial" panose="020B0604020202020204" pitchFamily="34" charset="0"/>
                <a:cs typeface="Arial" panose="020B0604020202020204" pitchFamily="34" charset="0"/>
              </a:defRPr>
            </a:lvl2pPr>
            <a:lvl3pPr marL="1143000" indent="-228600" defTabSz="784225">
              <a:defRPr>
                <a:solidFill>
                  <a:schemeClr val="tx1"/>
                </a:solidFill>
                <a:latin typeface="Arial" panose="020B0604020202020204" pitchFamily="34" charset="0"/>
                <a:cs typeface="Arial" panose="020B0604020202020204" pitchFamily="34" charset="0"/>
              </a:defRPr>
            </a:lvl3pPr>
            <a:lvl4pPr marL="1600200" indent="-228600" defTabSz="784225">
              <a:defRPr>
                <a:solidFill>
                  <a:schemeClr val="tx1"/>
                </a:solidFill>
                <a:latin typeface="Arial" panose="020B0604020202020204" pitchFamily="34" charset="0"/>
                <a:cs typeface="Arial" panose="020B0604020202020204" pitchFamily="34" charset="0"/>
              </a:defRPr>
            </a:lvl4pPr>
            <a:lvl5pPr marL="2057400" indent="-228600" defTabSz="784225">
              <a:defRPr>
                <a:solidFill>
                  <a:schemeClr val="tx1"/>
                </a:solidFill>
                <a:latin typeface="Arial" panose="020B0604020202020204" pitchFamily="34" charset="0"/>
                <a:cs typeface="Arial" panose="020B0604020202020204" pitchFamily="34" charset="0"/>
              </a:defRPr>
            </a:lvl5pPr>
            <a:lvl6pPr marL="2514600" indent="-228600" defTabSz="7842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7842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7842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7842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zh-CN" sz="1200" smtClean="0">
                <a:solidFill>
                  <a:schemeClr val="bg1"/>
                </a:solidFill>
                <a:ea typeface="MS PGothic" panose="020B0600070205080204" pitchFamily="34" charset="-128"/>
              </a:rPr>
              <a:t>www.huawei.com</a:t>
            </a:r>
          </a:p>
        </p:txBody>
      </p:sp>
      <p:sp>
        <p:nvSpPr>
          <p:cNvPr id="4098" name="Rectangle 2"/>
          <p:cNvSpPr>
            <a:spLocks noGrp="1" noChangeArrowheads="1"/>
          </p:cNvSpPr>
          <p:nvPr>
            <p:ph type="ctrTitle"/>
          </p:nvPr>
        </p:nvSpPr>
        <p:spPr>
          <a:xfrm>
            <a:off x="609600" y="1219200"/>
            <a:ext cx="5715000" cy="1470025"/>
          </a:xfrm>
        </p:spPr>
        <p:txBody>
          <a:bodyPr/>
          <a:lstStyle>
            <a:lvl1pPr>
              <a:defRPr sz="4000">
                <a:solidFill>
                  <a:schemeClr val="bg1"/>
                </a:solidFill>
              </a:defRPr>
            </a:lvl1pPr>
          </a:lstStyle>
          <a:p>
            <a:r>
              <a:rPr lang="en-US" altLang="zh-CN"/>
              <a:t>Click to edit Master title style</a:t>
            </a:r>
          </a:p>
        </p:txBody>
      </p:sp>
      <p:sp>
        <p:nvSpPr>
          <p:cNvPr id="4099" name="Rectangle 3"/>
          <p:cNvSpPr>
            <a:spLocks noGrp="1" noChangeArrowheads="1"/>
          </p:cNvSpPr>
          <p:nvPr>
            <p:ph type="subTitle" idx="1"/>
          </p:nvPr>
        </p:nvSpPr>
        <p:spPr>
          <a:xfrm>
            <a:off x="609600" y="2974975"/>
            <a:ext cx="5943600" cy="911225"/>
          </a:xfrm>
        </p:spPr>
        <p:txBody>
          <a:bodyPr/>
          <a:lstStyle>
            <a:lvl1pPr marL="0" indent="0">
              <a:buFontTx/>
              <a:buNone/>
              <a:defRPr sz="2800" b="0">
                <a:solidFill>
                  <a:schemeClr val="bg1"/>
                </a:solidFill>
              </a:defRPr>
            </a:lvl1pPr>
          </a:lstStyle>
          <a:p>
            <a:r>
              <a:rPr lang="en-US" altLang="zh-CN"/>
              <a:t>Click to edit Master subtitle style</a:t>
            </a:r>
          </a:p>
        </p:txBody>
      </p:sp>
      <p:sp>
        <p:nvSpPr>
          <p:cNvPr id="10" name="Text Box 23"/>
          <p:cNvSpPr txBox="1">
            <a:spLocks noChangeArrowheads="1"/>
          </p:cNvSpPr>
          <p:nvPr userDrawn="1"/>
        </p:nvSpPr>
        <p:spPr bwMode="auto">
          <a:xfrm>
            <a:off x="652463" y="6426200"/>
            <a:ext cx="2749550" cy="261938"/>
          </a:xfrm>
          <a:prstGeom prst="rect">
            <a:avLst/>
          </a:prstGeom>
          <a:noFill/>
          <a:ln w="9525">
            <a:noFill/>
            <a:miter lim="800000"/>
            <a:headEnd/>
            <a:tailEnd/>
          </a:ln>
        </p:spPr>
        <p:txBody>
          <a:bodyPr wrap="none" lIns="78331" tIns="39166" rIns="78331" bIns="39166">
            <a:spAutoFit/>
          </a:bodyPr>
          <a:lstStyle>
            <a:lvl1pPr defTabSz="784225">
              <a:defRPr>
                <a:solidFill>
                  <a:schemeClr val="tx1"/>
                </a:solidFill>
                <a:latin typeface="Arial" charset="0"/>
                <a:cs typeface="Arial" charset="0"/>
              </a:defRPr>
            </a:lvl1pPr>
            <a:lvl2pPr marL="742950" indent="-285750" defTabSz="784225">
              <a:defRPr>
                <a:solidFill>
                  <a:schemeClr val="tx1"/>
                </a:solidFill>
                <a:latin typeface="Arial" charset="0"/>
                <a:cs typeface="Arial" charset="0"/>
              </a:defRPr>
            </a:lvl2pPr>
            <a:lvl3pPr marL="1143000" indent="-228600" defTabSz="784225">
              <a:defRPr>
                <a:solidFill>
                  <a:schemeClr val="tx1"/>
                </a:solidFill>
                <a:latin typeface="Arial" charset="0"/>
                <a:cs typeface="Arial" charset="0"/>
              </a:defRPr>
            </a:lvl3pPr>
            <a:lvl4pPr marL="1600200" indent="-228600" defTabSz="784225">
              <a:defRPr>
                <a:solidFill>
                  <a:schemeClr val="tx1"/>
                </a:solidFill>
                <a:latin typeface="Arial" charset="0"/>
                <a:cs typeface="Arial" charset="0"/>
              </a:defRPr>
            </a:lvl4pPr>
            <a:lvl5pPr marL="2057400" indent="-228600" defTabSz="784225">
              <a:defRPr>
                <a:solidFill>
                  <a:schemeClr val="tx1"/>
                </a:solidFill>
                <a:latin typeface="Arial" charset="0"/>
                <a:cs typeface="Arial" charset="0"/>
              </a:defRPr>
            </a:lvl5pPr>
            <a:lvl6pPr marL="2514600" indent="-228600" defTabSz="784225" eaLnBrk="0" fontAlgn="base" hangingPunct="0">
              <a:spcBef>
                <a:spcPct val="0"/>
              </a:spcBef>
              <a:spcAft>
                <a:spcPct val="0"/>
              </a:spcAft>
              <a:defRPr>
                <a:solidFill>
                  <a:schemeClr val="tx1"/>
                </a:solidFill>
                <a:latin typeface="Arial" charset="0"/>
                <a:cs typeface="Arial" charset="0"/>
              </a:defRPr>
            </a:lvl6pPr>
            <a:lvl7pPr marL="2971800" indent="-228600" defTabSz="784225" eaLnBrk="0" fontAlgn="base" hangingPunct="0">
              <a:spcBef>
                <a:spcPct val="0"/>
              </a:spcBef>
              <a:spcAft>
                <a:spcPct val="0"/>
              </a:spcAft>
              <a:defRPr>
                <a:solidFill>
                  <a:schemeClr val="tx1"/>
                </a:solidFill>
                <a:latin typeface="Arial" charset="0"/>
                <a:cs typeface="Arial" charset="0"/>
              </a:defRPr>
            </a:lvl7pPr>
            <a:lvl8pPr marL="3429000" indent="-228600" defTabSz="784225" eaLnBrk="0" fontAlgn="base" hangingPunct="0">
              <a:spcBef>
                <a:spcPct val="0"/>
              </a:spcBef>
              <a:spcAft>
                <a:spcPct val="0"/>
              </a:spcAft>
              <a:defRPr>
                <a:solidFill>
                  <a:schemeClr val="tx1"/>
                </a:solidFill>
                <a:latin typeface="Arial" charset="0"/>
                <a:cs typeface="Arial" charset="0"/>
              </a:defRPr>
            </a:lvl8pPr>
            <a:lvl9pPr marL="3886200" indent="-228600" defTabSz="784225" eaLnBrk="0" fontAlgn="base" hangingPunct="0">
              <a:spcBef>
                <a:spcPct val="0"/>
              </a:spcBef>
              <a:spcAft>
                <a:spcPct val="0"/>
              </a:spcAft>
              <a:defRPr>
                <a:solidFill>
                  <a:schemeClr val="tx1"/>
                </a:solidFill>
                <a:latin typeface="Arial" charset="0"/>
                <a:cs typeface="Arial" charset="0"/>
              </a:defRPr>
            </a:lvl9pPr>
          </a:lstStyle>
          <a:p>
            <a:r>
              <a:rPr lang="en-US" altLang="zh-CN" sz="1200">
                <a:solidFill>
                  <a:schemeClr val="bg2"/>
                </a:solidFill>
                <a:ea typeface="MS PGothic" pitchFamily="34" charset="-128"/>
              </a:rPr>
              <a:t>HUAWEI TECHNOLOGIES CO., LTD.</a:t>
            </a:r>
            <a:endParaRPr lang="en-US" altLang="zh-CN" sz="2100">
              <a:solidFill>
                <a:schemeClr val="bg2"/>
              </a:solidFill>
              <a:ea typeface="MS PGothic" pitchFamily="34" charset="-128"/>
            </a:endParaRPr>
          </a:p>
        </p:txBody>
      </p:sp>
    </p:spTree>
    <p:extLst>
      <p:ext uri="{BB962C8B-B14F-4D97-AF65-F5344CB8AC3E}">
        <p14:creationId xmlns:p14="http://schemas.microsoft.com/office/powerpoint/2010/main" val="137398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r>
              <a:rPr lang="de-DE" altLang="en-US"/>
              <a:t>Page </a:t>
            </a:r>
            <a:fld id="{923071FC-809C-4A4A-A0D4-0ABDDD3B9853}" type="slidenum">
              <a:rPr lang="de-DE" altLang="en-US"/>
              <a:pPr/>
              <a:t>‹#›</a:t>
            </a:fld>
            <a:endParaRPr lang="en-GB" altLang="en-US"/>
          </a:p>
        </p:txBody>
      </p:sp>
    </p:spTree>
    <p:extLst>
      <p:ext uri="{BB962C8B-B14F-4D97-AF65-F5344CB8AC3E}">
        <p14:creationId xmlns:p14="http://schemas.microsoft.com/office/powerpoint/2010/main" val="395391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7450" y="274638"/>
            <a:ext cx="1885950" cy="5497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5505450" cy="5497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r>
              <a:rPr lang="de-DE" altLang="en-US"/>
              <a:t>Page </a:t>
            </a:r>
            <a:fld id="{7F6E1510-5E25-4C6C-A564-9C7FC5E18389}" type="slidenum">
              <a:rPr lang="de-DE" altLang="en-US"/>
              <a:pPr/>
              <a:t>‹#›</a:t>
            </a:fld>
            <a:endParaRPr lang="en-GB" altLang="en-US"/>
          </a:p>
        </p:txBody>
      </p:sp>
    </p:spTree>
    <p:extLst>
      <p:ext uri="{BB962C8B-B14F-4D97-AF65-F5344CB8AC3E}">
        <p14:creationId xmlns:p14="http://schemas.microsoft.com/office/powerpoint/2010/main" val="59851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46238"/>
            <a:ext cx="3695700"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46238"/>
            <a:ext cx="3695700"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r>
              <a:rPr lang="de-DE" altLang="en-US"/>
              <a:t>Page </a:t>
            </a:r>
            <a:fld id="{7D948CBD-0B88-4750-B25E-52D545078130}" type="slidenum">
              <a:rPr lang="de-DE" altLang="en-US"/>
              <a:pPr/>
              <a:t>‹#›</a:t>
            </a:fld>
            <a:endParaRPr lang="en-GB" altLang="en-US"/>
          </a:p>
        </p:txBody>
      </p:sp>
    </p:spTree>
    <p:extLst>
      <p:ext uri="{BB962C8B-B14F-4D97-AF65-F5344CB8AC3E}">
        <p14:creationId xmlns:p14="http://schemas.microsoft.com/office/powerpoint/2010/main" val="2370180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Logo"/>
          <p:cNvPicPr>
            <a:picLocks noChangeAspect="1" noChangeArrowheads="1"/>
          </p:cNvPicPr>
          <p:nvPr/>
        </p:nvPicPr>
        <p:blipFill>
          <a:blip r:embed="rId2" cstate="print"/>
          <a:srcRect/>
          <a:stretch>
            <a:fillRect/>
          </a:stretch>
        </p:blipFill>
        <p:spPr bwMode="auto">
          <a:xfrm>
            <a:off x="7508875" y="5578476"/>
            <a:ext cx="820738" cy="822325"/>
          </a:xfrm>
          <a:prstGeom prst="rect">
            <a:avLst/>
          </a:prstGeom>
          <a:noFill/>
          <a:ln w="9525">
            <a:noFill/>
            <a:miter lim="800000"/>
            <a:headEnd/>
            <a:tailEnd/>
          </a:ln>
        </p:spPr>
      </p:pic>
      <p:pic>
        <p:nvPicPr>
          <p:cNvPr id="5" name="Picture 3" descr="2"/>
          <p:cNvPicPr>
            <a:picLocks noChangeAspect="1" noChangeArrowheads="1"/>
          </p:cNvPicPr>
          <p:nvPr/>
        </p:nvPicPr>
        <p:blipFill>
          <a:blip r:embed="rId3" cstate="print"/>
          <a:srcRect/>
          <a:stretch>
            <a:fillRect/>
          </a:stretch>
        </p:blipFill>
        <p:spPr bwMode="auto">
          <a:xfrm>
            <a:off x="0" y="784225"/>
            <a:ext cx="9144000" cy="3810000"/>
          </a:xfrm>
          <a:prstGeom prst="rect">
            <a:avLst/>
          </a:prstGeom>
          <a:noFill/>
          <a:ln w="9525">
            <a:noFill/>
            <a:miter lim="800000"/>
            <a:headEnd/>
            <a:tailEnd/>
          </a:ln>
        </p:spPr>
      </p:pic>
      <p:sp>
        <p:nvSpPr>
          <p:cNvPr id="6" name="Text Box 7"/>
          <p:cNvSpPr txBox="1">
            <a:spLocks noChangeArrowheads="1"/>
          </p:cNvSpPr>
          <p:nvPr/>
        </p:nvSpPr>
        <p:spPr bwMode="auto">
          <a:xfrm>
            <a:off x="7196138" y="4070351"/>
            <a:ext cx="1542898" cy="294526"/>
          </a:xfrm>
          <a:prstGeom prst="rect">
            <a:avLst/>
          </a:prstGeom>
          <a:noFill/>
          <a:ln w="9525">
            <a:noFill/>
            <a:miter lim="800000"/>
            <a:headEnd/>
            <a:tailEnd/>
          </a:ln>
        </p:spPr>
        <p:txBody>
          <a:bodyPr wrap="none" lIns="78315" tIns="39159" rIns="78315" bIns="39159">
            <a:spAutoFit/>
          </a:bodyPr>
          <a:lstStyle/>
          <a:p>
            <a:pPr defTabSz="784225">
              <a:buSzPct val="100000"/>
              <a:defRPr/>
            </a:pPr>
            <a:r>
              <a:rPr lang="zh-CN" altLang="zh-CN" sz="1400">
                <a:solidFill>
                  <a:srgbClr val="FFFFFF"/>
                </a:solidFill>
                <a:latin typeface="Arial"/>
                <a:ea typeface="MS PGothic" pitchFamily="34" charset="-128"/>
                <a:cs typeface="+mn-cs"/>
                <a:sym typeface="Arial" pitchFamily="34" charset="0"/>
              </a:rPr>
              <a:t>www.huawei.com</a:t>
            </a:r>
          </a:p>
        </p:txBody>
      </p:sp>
      <p:sp>
        <p:nvSpPr>
          <p:cNvPr id="8" name="Text Box 12"/>
          <p:cNvSpPr txBox="1">
            <a:spLocks noChangeArrowheads="1"/>
          </p:cNvSpPr>
          <p:nvPr/>
        </p:nvSpPr>
        <p:spPr bwMode="auto">
          <a:xfrm>
            <a:off x="652464" y="6202364"/>
            <a:ext cx="2656728" cy="263712"/>
          </a:xfrm>
          <a:prstGeom prst="rect">
            <a:avLst/>
          </a:prstGeom>
          <a:noFill/>
          <a:ln w="9525">
            <a:noFill/>
            <a:miter lim="800000"/>
            <a:headEnd/>
            <a:tailEnd/>
          </a:ln>
        </p:spPr>
        <p:txBody>
          <a:bodyPr wrap="none" lIns="78283" tIns="39141" rIns="78283" bIns="39141">
            <a:spAutoFit/>
          </a:bodyPr>
          <a:lstStyle/>
          <a:p>
            <a:pPr defTabSz="784225">
              <a:buSzPct val="100000"/>
              <a:defRPr/>
            </a:pPr>
            <a:r>
              <a:rPr lang="zh-CN" altLang="zh-CN" sz="1200">
                <a:solidFill>
                  <a:srgbClr val="000000"/>
                </a:solidFill>
                <a:latin typeface="Arial" pitchFamily="34" charset="0"/>
                <a:ea typeface="MS PGothic" pitchFamily="34" charset="-128"/>
                <a:cs typeface="+mn-cs"/>
                <a:sym typeface="Arial" pitchFamily="34" charset="0"/>
              </a:rPr>
              <a:t>HUAWEI TECHNOLOGIES Co., Ltd.</a:t>
            </a:r>
          </a:p>
        </p:txBody>
      </p:sp>
      <p:sp>
        <p:nvSpPr>
          <p:cNvPr id="1526788" name="Rectangle 4"/>
          <p:cNvSpPr>
            <a:spLocks noGrp="1" noChangeArrowheads="1"/>
          </p:cNvSpPr>
          <p:nvPr>
            <p:ph type="ctrTitle" sz="quarter"/>
          </p:nvPr>
        </p:nvSpPr>
        <p:spPr>
          <a:xfrm>
            <a:off x="685812" y="1392241"/>
            <a:ext cx="5305425" cy="1666875"/>
          </a:xfrm>
        </p:spPr>
        <p:txBody>
          <a:bodyPr/>
          <a:lstStyle>
            <a:lvl1pPr algn="ctr">
              <a:defRPr sz="4000" b="1">
                <a:solidFill>
                  <a:srgbClr val="663300"/>
                </a:solidFill>
                <a:latin typeface="黑体" pitchFamily="2" charset="-122"/>
              </a:defRPr>
            </a:lvl1pPr>
          </a:lstStyle>
          <a:p>
            <a:r>
              <a:rPr lang="zh-CN" altLang="en-US"/>
              <a:t>单击此处编辑母版标题样式</a:t>
            </a:r>
          </a:p>
        </p:txBody>
      </p:sp>
      <p:sp>
        <p:nvSpPr>
          <p:cNvPr id="1526789" name="Rectangle 5"/>
          <p:cNvSpPr>
            <a:spLocks noGrp="1" noChangeArrowheads="1"/>
          </p:cNvSpPr>
          <p:nvPr>
            <p:ph type="subTitle" sz="quarter" idx="1"/>
          </p:nvPr>
        </p:nvSpPr>
        <p:spPr>
          <a:xfrm>
            <a:off x="684213" y="3182939"/>
            <a:ext cx="5307012" cy="863600"/>
          </a:xfrm>
        </p:spPr>
        <p:txBody>
          <a:bodyPr lIns="78328" tIns="39165" rIns="78328" bIns="39165"/>
          <a:lstStyle>
            <a:lvl1pPr marL="0" indent="0" algn="ctr">
              <a:buFont typeface="Wingdings" pitchFamily="2" charset="2"/>
              <a:buNone/>
              <a:defRPr sz="2800">
                <a:solidFill>
                  <a:srgbClr val="663300"/>
                </a:solidFill>
                <a:latin typeface="黑体" pitchFamily="2" charset="-122"/>
              </a:defRPr>
            </a:lvl1pPr>
          </a:lstStyle>
          <a:p>
            <a:r>
              <a:rPr lang="zh-CN" altLang="en-US"/>
              <a:t>单击此处编辑评审年月日</a:t>
            </a:r>
          </a:p>
        </p:txBody>
      </p:sp>
      <p:sp>
        <p:nvSpPr>
          <p:cNvPr id="10" name="Rectangle 10"/>
          <p:cNvSpPr>
            <a:spLocks noGrp="1" noChangeArrowheads="1"/>
          </p:cNvSpPr>
          <p:nvPr>
            <p:ph type="dt" sz="quarter" idx="10"/>
          </p:nvPr>
        </p:nvSpPr>
        <p:spPr>
          <a:xfrm>
            <a:off x="684213" y="280989"/>
            <a:ext cx="2133600" cy="476251"/>
          </a:xfrm>
        </p:spPr>
        <p:txBody>
          <a:bodyPr lIns="78328" tIns="39165" rIns="78328" bIns="39165"/>
          <a:lstStyle>
            <a:lvl1pPr>
              <a:lnSpc>
                <a:spcPct val="100000"/>
              </a:lnSpc>
              <a:defRPr>
                <a:latin typeface="Arial"/>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32698685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49114B6E-876F-4B08-8A9B-41C1C918E3C7}"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35959306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F5C84A07-3C2D-4B46-8A4D-1929EDA627CB}"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991089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2475" y="955676"/>
            <a:ext cx="3887787"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2662" y="955676"/>
            <a:ext cx="3889375" cy="5210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F2060A86-92EB-4D48-AFDC-67FA6EDBCF3E}"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3010232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9"/>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3C71991B-1833-418E-A3DA-4C519C5C6F04}"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333794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65EF2815-C4AE-4429-8413-309D8A9F7DBA}"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2316183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07BA3063-BE29-42E4-8054-5CE057A7E846}"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276086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742950" indent="-285750">
              <a:buFont typeface="Arial" panose="020B060402020202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5"/>
          <p:cNvSpPr>
            <a:spLocks noGrp="1" noChangeArrowheads="1"/>
          </p:cNvSpPr>
          <p:nvPr>
            <p:ph type="dt" sz="half" idx="10"/>
          </p:nvPr>
        </p:nvSpPr>
        <p:spPr>
          <a:ln/>
        </p:spPr>
        <p:txBody>
          <a:bodyPr/>
          <a:lstStyle>
            <a:lvl1pPr>
              <a:defRPr/>
            </a:lvl1pPr>
          </a:lstStyle>
          <a:p>
            <a:fld id="{2473373D-4B82-4512-8A10-828C59DFEB9B}" type="slidenum">
              <a:rPr lang="de-DE" altLang="en-US" smtClean="0"/>
              <a:pPr/>
              <a:t>‹#›</a:t>
            </a:fld>
            <a:endParaRPr lang="en-GB" altLang="en-US" dirty="0"/>
          </a:p>
        </p:txBody>
      </p:sp>
    </p:spTree>
    <p:extLst>
      <p:ext uri="{BB962C8B-B14F-4D97-AF65-F5344CB8AC3E}">
        <p14:creationId xmlns:p14="http://schemas.microsoft.com/office/powerpoint/2010/main" val="234590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2"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1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336F2F6A-569D-4D18-A366-91D89EC67F88}"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2099534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1"/>
            <a:ext cx="54864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45"/>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48194D0E-955F-429F-B45A-513C2854F46A}"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4178881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FAFA9B38-F913-41ED-B13B-EE07B9120B4D}"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2612817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00825" y="384177"/>
            <a:ext cx="1981200" cy="57816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52463" y="384177"/>
            <a:ext cx="5795962" cy="57816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799D2768-1555-4BE2-9B48-074115D83CB1}"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3938578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52463" y="384177"/>
            <a:ext cx="7923212" cy="465139"/>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52463" y="955676"/>
            <a:ext cx="7929562" cy="5210175"/>
          </a:xfr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r>
              <a:rPr lang="de-DE" altLang="zh-CN">
                <a:solidFill>
                  <a:srgbClr val="000000"/>
                </a:solidFill>
              </a:rPr>
              <a:t>Page </a:t>
            </a:r>
            <a:fld id="{A2B5A438-F145-43F9-9A9F-033166240F1A}" type="slidenum">
              <a:rPr lang="de-DE" altLang="zh-CN">
                <a:solidFill>
                  <a:srgbClr val="000000"/>
                </a:solidFill>
              </a:rPr>
              <a:pPr>
                <a:defRPr/>
              </a:pPr>
              <a:t>‹#›</a:t>
            </a:fld>
            <a:endParaRPr lang="en-GB" altLang="zh-CN">
              <a:solidFill>
                <a:srgbClr val="000000"/>
              </a:solidFill>
            </a:endParaRPr>
          </a:p>
        </p:txBody>
      </p:sp>
    </p:spTree>
    <p:extLst>
      <p:ext uri="{BB962C8B-B14F-4D97-AF65-F5344CB8AC3E}">
        <p14:creationId xmlns:p14="http://schemas.microsoft.com/office/powerpoint/2010/main" val="134127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dt" sz="half" idx="10"/>
          </p:nvPr>
        </p:nvSpPr>
        <p:spPr>
          <a:ln/>
        </p:spPr>
        <p:txBody>
          <a:bodyPr/>
          <a:lstStyle>
            <a:lvl1pPr>
              <a:defRPr/>
            </a:lvl1pPr>
          </a:lstStyle>
          <a:p>
            <a:r>
              <a:rPr lang="de-DE" altLang="en-US"/>
              <a:t>Page </a:t>
            </a:r>
            <a:fld id="{548F876A-3FF1-4810-B9BD-6F502FD800A6}" type="slidenum">
              <a:rPr lang="de-DE" altLang="en-US"/>
              <a:pPr/>
              <a:t>‹#›</a:t>
            </a:fld>
            <a:endParaRPr lang="en-GB" altLang="en-US"/>
          </a:p>
        </p:txBody>
      </p:sp>
    </p:spTree>
    <p:extLst>
      <p:ext uri="{BB962C8B-B14F-4D97-AF65-F5344CB8AC3E}">
        <p14:creationId xmlns:p14="http://schemas.microsoft.com/office/powerpoint/2010/main" val="180182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46238"/>
            <a:ext cx="36957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646238"/>
            <a:ext cx="36957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r>
              <a:rPr lang="de-DE" altLang="en-US"/>
              <a:t>Page </a:t>
            </a:r>
            <a:fld id="{6B546591-F85E-4019-8595-71EFA42A682B}" type="slidenum">
              <a:rPr lang="de-DE" altLang="en-US"/>
              <a:pPr/>
              <a:t>‹#›</a:t>
            </a:fld>
            <a:endParaRPr lang="en-GB" altLang="en-US"/>
          </a:p>
        </p:txBody>
      </p:sp>
    </p:spTree>
    <p:extLst>
      <p:ext uri="{BB962C8B-B14F-4D97-AF65-F5344CB8AC3E}">
        <p14:creationId xmlns:p14="http://schemas.microsoft.com/office/powerpoint/2010/main" val="268487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dt" sz="half" idx="10"/>
          </p:nvPr>
        </p:nvSpPr>
        <p:spPr>
          <a:ln/>
        </p:spPr>
        <p:txBody>
          <a:bodyPr/>
          <a:lstStyle>
            <a:lvl1pPr>
              <a:defRPr/>
            </a:lvl1pPr>
          </a:lstStyle>
          <a:p>
            <a:r>
              <a:rPr lang="de-DE" altLang="en-US"/>
              <a:t>Page </a:t>
            </a:r>
            <a:fld id="{EFA1CD8C-8675-4572-8958-07854B6C5521}" type="slidenum">
              <a:rPr lang="de-DE" altLang="en-US"/>
              <a:pPr/>
              <a:t>‹#›</a:t>
            </a:fld>
            <a:endParaRPr lang="en-GB" altLang="en-US"/>
          </a:p>
        </p:txBody>
      </p:sp>
    </p:spTree>
    <p:extLst>
      <p:ext uri="{BB962C8B-B14F-4D97-AF65-F5344CB8AC3E}">
        <p14:creationId xmlns:p14="http://schemas.microsoft.com/office/powerpoint/2010/main" val="112357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r>
              <a:rPr lang="de-DE" altLang="en-US"/>
              <a:t>Page </a:t>
            </a:r>
            <a:fld id="{0E8A90E2-E6F9-4F1A-903B-A64D54090D6E}" type="slidenum">
              <a:rPr lang="de-DE" altLang="en-US"/>
              <a:pPr/>
              <a:t>‹#›</a:t>
            </a:fld>
            <a:endParaRPr lang="en-GB" altLang="en-US"/>
          </a:p>
        </p:txBody>
      </p:sp>
    </p:spTree>
    <p:extLst>
      <p:ext uri="{BB962C8B-B14F-4D97-AF65-F5344CB8AC3E}">
        <p14:creationId xmlns:p14="http://schemas.microsoft.com/office/powerpoint/2010/main" val="198659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dt" sz="half" idx="10"/>
          </p:nvPr>
        </p:nvSpPr>
        <p:spPr>
          <a:ln/>
        </p:spPr>
        <p:txBody>
          <a:bodyPr/>
          <a:lstStyle>
            <a:lvl1pPr>
              <a:defRPr/>
            </a:lvl1pPr>
          </a:lstStyle>
          <a:p>
            <a:r>
              <a:rPr lang="de-DE" altLang="en-US"/>
              <a:t>Page </a:t>
            </a:r>
            <a:fld id="{4F575486-7647-45A4-82D3-7346076F3261}" type="slidenum">
              <a:rPr lang="de-DE" altLang="en-US"/>
              <a:pPr/>
              <a:t>‹#›</a:t>
            </a:fld>
            <a:endParaRPr lang="en-GB" altLang="en-US"/>
          </a:p>
        </p:txBody>
      </p:sp>
    </p:spTree>
    <p:extLst>
      <p:ext uri="{BB962C8B-B14F-4D97-AF65-F5344CB8AC3E}">
        <p14:creationId xmlns:p14="http://schemas.microsoft.com/office/powerpoint/2010/main" val="90648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r>
              <a:rPr lang="de-DE" altLang="en-US"/>
              <a:t>Page </a:t>
            </a:r>
            <a:fld id="{9EA9B267-8240-45DF-BBA7-9A8C21CE0937}" type="slidenum">
              <a:rPr lang="de-DE" altLang="en-US"/>
              <a:pPr/>
              <a:t>‹#›</a:t>
            </a:fld>
            <a:endParaRPr lang="en-GB" altLang="en-US"/>
          </a:p>
        </p:txBody>
      </p:sp>
    </p:spTree>
    <p:extLst>
      <p:ext uri="{BB962C8B-B14F-4D97-AF65-F5344CB8AC3E}">
        <p14:creationId xmlns:p14="http://schemas.microsoft.com/office/powerpoint/2010/main" val="388779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r>
              <a:rPr lang="de-DE" altLang="en-US"/>
              <a:t>Page </a:t>
            </a:r>
            <a:fld id="{56262B9B-A97F-453A-81AB-3C3698D0B2C7}" type="slidenum">
              <a:rPr lang="de-DE" altLang="en-US"/>
              <a:pPr/>
              <a:t>‹#›</a:t>
            </a:fld>
            <a:endParaRPr lang="en-GB" altLang="en-US"/>
          </a:p>
        </p:txBody>
      </p:sp>
    </p:spTree>
    <p:extLst>
      <p:ext uri="{BB962C8B-B14F-4D97-AF65-F5344CB8AC3E}">
        <p14:creationId xmlns:p14="http://schemas.microsoft.com/office/powerpoint/2010/main" val="400578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274638"/>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099" name="Rectangle 3"/>
          <p:cNvSpPr>
            <a:spLocks noGrp="1" noChangeArrowheads="1"/>
          </p:cNvSpPr>
          <p:nvPr>
            <p:ph type="body" idx="1"/>
          </p:nvPr>
        </p:nvSpPr>
        <p:spPr bwMode="auto">
          <a:xfrm>
            <a:off x="609600" y="1646238"/>
            <a:ext cx="7543800" cy="412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pic>
        <p:nvPicPr>
          <p:cNvPr id="4100" name="Picture 22" descr="d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21413"/>
            <a:ext cx="91503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23"/>
          <p:cNvSpPr txBox="1">
            <a:spLocks noChangeArrowheads="1"/>
          </p:cNvSpPr>
          <p:nvPr/>
        </p:nvSpPr>
        <p:spPr bwMode="auto">
          <a:xfrm>
            <a:off x="652463" y="6426200"/>
            <a:ext cx="2749550" cy="261938"/>
          </a:xfrm>
          <a:prstGeom prst="rect">
            <a:avLst/>
          </a:prstGeom>
          <a:noFill/>
          <a:ln w="9525">
            <a:noFill/>
            <a:miter lim="800000"/>
            <a:headEnd/>
            <a:tailEnd/>
          </a:ln>
        </p:spPr>
        <p:txBody>
          <a:bodyPr wrap="none" lIns="78331" tIns="39166" rIns="78331" bIns="39166">
            <a:spAutoFit/>
          </a:bodyPr>
          <a:lstStyle>
            <a:lvl1pPr defTabSz="784225">
              <a:defRPr>
                <a:solidFill>
                  <a:schemeClr val="tx1"/>
                </a:solidFill>
                <a:latin typeface="Arial" charset="0"/>
                <a:cs typeface="Arial" charset="0"/>
              </a:defRPr>
            </a:lvl1pPr>
            <a:lvl2pPr marL="742950" indent="-285750" defTabSz="784225">
              <a:defRPr>
                <a:solidFill>
                  <a:schemeClr val="tx1"/>
                </a:solidFill>
                <a:latin typeface="Arial" charset="0"/>
                <a:cs typeface="Arial" charset="0"/>
              </a:defRPr>
            </a:lvl2pPr>
            <a:lvl3pPr marL="1143000" indent="-228600" defTabSz="784225">
              <a:defRPr>
                <a:solidFill>
                  <a:schemeClr val="tx1"/>
                </a:solidFill>
                <a:latin typeface="Arial" charset="0"/>
                <a:cs typeface="Arial" charset="0"/>
              </a:defRPr>
            </a:lvl3pPr>
            <a:lvl4pPr marL="1600200" indent="-228600" defTabSz="784225">
              <a:defRPr>
                <a:solidFill>
                  <a:schemeClr val="tx1"/>
                </a:solidFill>
                <a:latin typeface="Arial" charset="0"/>
                <a:cs typeface="Arial" charset="0"/>
              </a:defRPr>
            </a:lvl4pPr>
            <a:lvl5pPr marL="2057400" indent="-228600" defTabSz="784225">
              <a:defRPr>
                <a:solidFill>
                  <a:schemeClr val="tx1"/>
                </a:solidFill>
                <a:latin typeface="Arial" charset="0"/>
                <a:cs typeface="Arial" charset="0"/>
              </a:defRPr>
            </a:lvl5pPr>
            <a:lvl6pPr marL="2514600" indent="-228600" defTabSz="784225" eaLnBrk="0" fontAlgn="base" hangingPunct="0">
              <a:spcBef>
                <a:spcPct val="0"/>
              </a:spcBef>
              <a:spcAft>
                <a:spcPct val="0"/>
              </a:spcAft>
              <a:defRPr>
                <a:solidFill>
                  <a:schemeClr val="tx1"/>
                </a:solidFill>
                <a:latin typeface="Arial" charset="0"/>
                <a:cs typeface="Arial" charset="0"/>
              </a:defRPr>
            </a:lvl6pPr>
            <a:lvl7pPr marL="2971800" indent="-228600" defTabSz="784225" eaLnBrk="0" fontAlgn="base" hangingPunct="0">
              <a:spcBef>
                <a:spcPct val="0"/>
              </a:spcBef>
              <a:spcAft>
                <a:spcPct val="0"/>
              </a:spcAft>
              <a:defRPr>
                <a:solidFill>
                  <a:schemeClr val="tx1"/>
                </a:solidFill>
                <a:latin typeface="Arial" charset="0"/>
                <a:cs typeface="Arial" charset="0"/>
              </a:defRPr>
            </a:lvl7pPr>
            <a:lvl8pPr marL="3429000" indent="-228600" defTabSz="784225" eaLnBrk="0" fontAlgn="base" hangingPunct="0">
              <a:spcBef>
                <a:spcPct val="0"/>
              </a:spcBef>
              <a:spcAft>
                <a:spcPct val="0"/>
              </a:spcAft>
              <a:defRPr>
                <a:solidFill>
                  <a:schemeClr val="tx1"/>
                </a:solidFill>
                <a:latin typeface="Arial" charset="0"/>
                <a:cs typeface="Arial" charset="0"/>
              </a:defRPr>
            </a:lvl8pPr>
            <a:lvl9pPr marL="3886200" indent="-228600" defTabSz="784225" eaLnBrk="0" fontAlgn="base" hangingPunct="0">
              <a:spcBef>
                <a:spcPct val="0"/>
              </a:spcBef>
              <a:spcAft>
                <a:spcPct val="0"/>
              </a:spcAft>
              <a:defRPr>
                <a:solidFill>
                  <a:schemeClr val="tx1"/>
                </a:solidFill>
                <a:latin typeface="Arial" charset="0"/>
                <a:cs typeface="Arial" charset="0"/>
              </a:defRPr>
            </a:lvl9pPr>
          </a:lstStyle>
          <a:p>
            <a:r>
              <a:rPr lang="en-US" altLang="zh-CN" sz="1200">
                <a:solidFill>
                  <a:schemeClr val="bg2"/>
                </a:solidFill>
                <a:ea typeface="MS PGothic" pitchFamily="34" charset="-128"/>
              </a:rPr>
              <a:t>HUAWEI TECHNOLOGIES CO., LTD.</a:t>
            </a:r>
            <a:endParaRPr lang="en-US" altLang="zh-CN" sz="2100">
              <a:solidFill>
                <a:schemeClr val="bg2"/>
              </a:solidFill>
              <a:ea typeface="MS PGothic" pitchFamily="34" charset="-128"/>
            </a:endParaRPr>
          </a:p>
        </p:txBody>
      </p:sp>
      <p:pic>
        <p:nvPicPr>
          <p:cNvPr id="4102" name="Picture 24" descr="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508875" y="6400800"/>
            <a:ext cx="13112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9" name="Rectangle 25"/>
          <p:cNvSpPr>
            <a:spLocks noGrp="1" noChangeArrowheads="1"/>
          </p:cNvSpPr>
          <p:nvPr>
            <p:ph type="dt" sz="half" idx="2"/>
          </p:nvPr>
        </p:nvSpPr>
        <p:spPr bwMode="auto">
          <a:xfrm>
            <a:off x="6361113" y="6477000"/>
            <a:ext cx="2097087"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nSpc>
                <a:spcPct val="85000"/>
              </a:lnSpc>
              <a:defRPr sz="1200">
                <a:solidFill>
                  <a:schemeClr val="bg2"/>
                </a:solidFill>
                <a:ea typeface="MS PGothic" pitchFamily="34" charset="-128"/>
              </a:defRPr>
            </a:lvl1pPr>
          </a:lstStyle>
          <a:p>
            <a:fld id="{00DF89FD-D010-44AA-8019-E7AAB089D42E}" type="slidenum">
              <a:rPr lang="de-DE" altLang="en-US" smtClean="0"/>
              <a:pPr/>
              <a:t>‹#›</a:t>
            </a:fld>
            <a:endParaRPr lang="en-GB" altLang="en-US" dirty="0"/>
          </a:p>
        </p:txBody>
      </p:sp>
      <p:sp>
        <p:nvSpPr>
          <p:cNvPr id="1033" name="Rectangle 166"/>
          <p:cNvSpPr>
            <a:spLocks noChangeArrowheads="1"/>
          </p:cNvSpPr>
          <p:nvPr/>
        </p:nvSpPr>
        <p:spPr bwMode="auto">
          <a:xfrm>
            <a:off x="9269413" y="3429000"/>
            <a:ext cx="919162" cy="3490913"/>
          </a:xfrm>
          <a:prstGeom prst="rect">
            <a:avLst/>
          </a:prstGeom>
          <a:solidFill>
            <a:srgbClr val="FFFFFF"/>
          </a:solidFill>
          <a:ln w="9525">
            <a:noFill/>
            <a:miter lim="800000"/>
            <a:headEnd/>
            <a:tailEnd/>
          </a:ln>
        </p:spPr>
        <p:txBody>
          <a:bodyPr lIns="91425" tIns="45712" rIns="91425" bIns="45712"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nvGrpSpPr>
          <p:cNvPr id="4106" name="Group 169"/>
          <p:cNvGrpSpPr>
            <a:grpSpLocks/>
          </p:cNvGrpSpPr>
          <p:nvPr/>
        </p:nvGrpSpPr>
        <p:grpSpPr bwMode="auto">
          <a:xfrm>
            <a:off x="9355138" y="3789363"/>
            <a:ext cx="739775" cy="182562"/>
            <a:chOff x="5893" y="2387"/>
            <a:chExt cx="466" cy="115"/>
          </a:xfrm>
        </p:grpSpPr>
        <p:sp>
          <p:nvSpPr>
            <p:cNvPr id="1098" name="Rectangle 170"/>
            <p:cNvSpPr>
              <a:spLocks noChangeArrowheads="1"/>
            </p:cNvSpPr>
            <p:nvPr userDrawn="1"/>
          </p:nvSpPr>
          <p:spPr bwMode="auto">
            <a:xfrm flipV="1">
              <a:off x="6010" y="2387"/>
              <a:ext cx="116" cy="115"/>
            </a:xfrm>
            <a:prstGeom prst="rect">
              <a:avLst/>
            </a:prstGeom>
            <a:solidFill>
              <a:srgbClr val="FFCC66"/>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9" name="Rectangle 171"/>
            <p:cNvSpPr>
              <a:spLocks noChangeArrowheads="1"/>
            </p:cNvSpPr>
            <p:nvPr userDrawn="1"/>
          </p:nvSpPr>
          <p:spPr bwMode="auto">
            <a:xfrm flipV="1">
              <a:off x="6126" y="2387"/>
              <a:ext cx="116" cy="115"/>
            </a:xfrm>
            <a:prstGeom prst="rect">
              <a:avLst/>
            </a:prstGeom>
            <a:solidFill>
              <a:srgbClr val="FF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100" name="Rectangle 172"/>
            <p:cNvSpPr>
              <a:spLocks noChangeArrowheads="1"/>
            </p:cNvSpPr>
            <p:nvPr userDrawn="1"/>
          </p:nvSpPr>
          <p:spPr bwMode="auto">
            <a:xfrm flipV="1">
              <a:off x="6242" y="2387"/>
              <a:ext cx="117" cy="115"/>
            </a:xfrm>
            <a:prstGeom prst="rect">
              <a:avLst/>
            </a:prstGeom>
            <a:solidFill>
              <a:srgbClr val="99660A"/>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101" name="Rectangle 173"/>
            <p:cNvSpPr>
              <a:spLocks noChangeArrowheads="1"/>
            </p:cNvSpPr>
            <p:nvPr userDrawn="1"/>
          </p:nvSpPr>
          <p:spPr bwMode="auto">
            <a:xfrm flipV="1">
              <a:off x="5893" y="2387"/>
              <a:ext cx="117" cy="115"/>
            </a:xfrm>
            <a:prstGeom prst="rect">
              <a:avLst/>
            </a:prstGeom>
            <a:solidFill>
              <a:srgbClr val="FFCC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07" name="Group 174"/>
          <p:cNvGrpSpPr>
            <a:grpSpLocks/>
          </p:cNvGrpSpPr>
          <p:nvPr/>
        </p:nvGrpSpPr>
        <p:grpSpPr bwMode="auto">
          <a:xfrm>
            <a:off x="9355138" y="4005263"/>
            <a:ext cx="739775" cy="182562"/>
            <a:chOff x="5893" y="2523"/>
            <a:chExt cx="466" cy="115"/>
          </a:xfrm>
        </p:grpSpPr>
        <p:sp>
          <p:nvSpPr>
            <p:cNvPr id="1094" name="Rectangle 175"/>
            <p:cNvSpPr>
              <a:spLocks noChangeArrowheads="1"/>
            </p:cNvSpPr>
            <p:nvPr userDrawn="1"/>
          </p:nvSpPr>
          <p:spPr bwMode="auto">
            <a:xfrm flipV="1">
              <a:off x="6010" y="2523"/>
              <a:ext cx="116" cy="115"/>
            </a:xfrm>
            <a:prstGeom prst="rect">
              <a:avLst/>
            </a:prstGeom>
            <a:solidFill>
              <a:srgbClr val="99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5" name="Rectangle 176"/>
            <p:cNvSpPr>
              <a:spLocks noChangeArrowheads="1"/>
            </p:cNvSpPr>
            <p:nvPr userDrawn="1"/>
          </p:nvSpPr>
          <p:spPr bwMode="auto">
            <a:xfrm flipV="1">
              <a:off x="6126" y="2523"/>
              <a:ext cx="116" cy="115"/>
            </a:xfrm>
            <a:prstGeom prst="rect">
              <a:avLst/>
            </a:prstGeom>
            <a:solidFill>
              <a:srgbClr val="99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6" name="Rectangle 177"/>
            <p:cNvSpPr>
              <a:spLocks noChangeArrowheads="1"/>
            </p:cNvSpPr>
            <p:nvPr userDrawn="1"/>
          </p:nvSpPr>
          <p:spPr bwMode="auto">
            <a:xfrm flipV="1">
              <a:off x="6242" y="2523"/>
              <a:ext cx="117" cy="115"/>
            </a:xfrm>
            <a:prstGeom prst="rect">
              <a:avLst/>
            </a:prstGeom>
            <a:solidFill>
              <a:srgbClr val="0099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7" name="Rectangle 178"/>
            <p:cNvSpPr>
              <a:spLocks noChangeArrowheads="1"/>
            </p:cNvSpPr>
            <p:nvPr userDrawn="1"/>
          </p:nvSpPr>
          <p:spPr bwMode="auto">
            <a:xfrm flipV="1">
              <a:off x="5893" y="2523"/>
              <a:ext cx="117" cy="115"/>
            </a:xfrm>
            <a:prstGeom prst="rect">
              <a:avLst/>
            </a:prstGeom>
            <a:solidFill>
              <a:srgbClr val="CC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08" name="Group 179"/>
          <p:cNvGrpSpPr>
            <a:grpSpLocks/>
          </p:cNvGrpSpPr>
          <p:nvPr/>
        </p:nvGrpSpPr>
        <p:grpSpPr bwMode="auto">
          <a:xfrm>
            <a:off x="9355138" y="4221163"/>
            <a:ext cx="739775" cy="182562"/>
            <a:chOff x="5893" y="2659"/>
            <a:chExt cx="466" cy="115"/>
          </a:xfrm>
        </p:grpSpPr>
        <p:sp>
          <p:nvSpPr>
            <p:cNvPr id="1090" name="Rectangle 180"/>
            <p:cNvSpPr>
              <a:spLocks noChangeArrowheads="1"/>
            </p:cNvSpPr>
            <p:nvPr userDrawn="1"/>
          </p:nvSpPr>
          <p:spPr bwMode="auto">
            <a:xfrm flipV="1">
              <a:off x="6010" y="2659"/>
              <a:ext cx="116" cy="115"/>
            </a:xfrm>
            <a:prstGeom prst="rect">
              <a:avLst/>
            </a:prstGeom>
            <a:solidFill>
              <a:srgbClr val="99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1" name="Rectangle 181"/>
            <p:cNvSpPr>
              <a:spLocks noChangeArrowheads="1"/>
            </p:cNvSpPr>
            <p:nvPr userDrawn="1"/>
          </p:nvSpPr>
          <p:spPr bwMode="auto">
            <a:xfrm flipV="1">
              <a:off x="6126" y="2659"/>
              <a:ext cx="116" cy="115"/>
            </a:xfrm>
            <a:prstGeom prst="rect">
              <a:avLst/>
            </a:prstGeom>
            <a:solidFill>
              <a:srgbClr val="0099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2" name="Rectangle 182"/>
            <p:cNvSpPr>
              <a:spLocks noChangeArrowheads="1"/>
            </p:cNvSpPr>
            <p:nvPr userDrawn="1"/>
          </p:nvSpPr>
          <p:spPr bwMode="auto">
            <a:xfrm flipV="1">
              <a:off x="6242" y="2659"/>
              <a:ext cx="117" cy="115"/>
            </a:xfrm>
            <a:prstGeom prst="rect">
              <a:avLst/>
            </a:prstGeom>
            <a:solidFill>
              <a:srgbClr val="0066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93" name="Rectangle 183"/>
            <p:cNvSpPr>
              <a:spLocks noChangeArrowheads="1"/>
            </p:cNvSpPr>
            <p:nvPr userDrawn="1"/>
          </p:nvSpPr>
          <p:spPr bwMode="auto">
            <a:xfrm flipV="1">
              <a:off x="5893" y="2659"/>
              <a:ext cx="117" cy="115"/>
            </a:xfrm>
            <a:prstGeom prst="rect">
              <a:avLst/>
            </a:prstGeom>
            <a:solidFill>
              <a:srgbClr val="CCFF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09" name="Group 184"/>
          <p:cNvGrpSpPr>
            <a:grpSpLocks/>
          </p:cNvGrpSpPr>
          <p:nvPr/>
        </p:nvGrpSpPr>
        <p:grpSpPr bwMode="auto">
          <a:xfrm>
            <a:off x="9355138" y="3573463"/>
            <a:ext cx="739775" cy="188912"/>
            <a:chOff x="5893" y="2251"/>
            <a:chExt cx="466" cy="119"/>
          </a:xfrm>
        </p:grpSpPr>
        <p:sp>
          <p:nvSpPr>
            <p:cNvPr id="1086" name="Rectangle 185"/>
            <p:cNvSpPr>
              <a:spLocks noChangeArrowheads="1"/>
            </p:cNvSpPr>
            <p:nvPr userDrawn="1"/>
          </p:nvSpPr>
          <p:spPr bwMode="auto">
            <a:xfrm flipV="1">
              <a:off x="6126" y="2251"/>
              <a:ext cx="116" cy="119"/>
            </a:xfrm>
            <a:prstGeom prst="rect">
              <a:avLst/>
            </a:prstGeom>
            <a:solidFill>
              <a:srgbClr val="FF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7" name="Rectangle 186"/>
            <p:cNvSpPr>
              <a:spLocks noChangeArrowheads="1"/>
            </p:cNvSpPr>
            <p:nvPr userDrawn="1"/>
          </p:nvSpPr>
          <p:spPr bwMode="auto">
            <a:xfrm flipV="1">
              <a:off x="6242" y="2251"/>
              <a:ext cx="117" cy="119"/>
            </a:xfrm>
            <a:prstGeom prst="rect">
              <a:avLst/>
            </a:prstGeom>
            <a:solidFill>
              <a:srgbClr val="CC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8" name="Rectangle 187"/>
            <p:cNvSpPr>
              <a:spLocks noChangeArrowheads="1"/>
            </p:cNvSpPr>
            <p:nvPr userDrawn="1"/>
          </p:nvSpPr>
          <p:spPr bwMode="auto">
            <a:xfrm flipV="1">
              <a:off x="5893" y="2251"/>
              <a:ext cx="117" cy="119"/>
            </a:xfrm>
            <a:prstGeom prst="rect">
              <a:avLst/>
            </a:prstGeom>
            <a:solidFill>
              <a:srgbClr val="99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9" name="Rectangle 188"/>
            <p:cNvSpPr>
              <a:spLocks noChangeArrowheads="1"/>
            </p:cNvSpPr>
            <p:nvPr userDrawn="1"/>
          </p:nvSpPr>
          <p:spPr bwMode="auto">
            <a:xfrm flipV="1">
              <a:off x="6010" y="2251"/>
              <a:ext cx="116" cy="119"/>
            </a:xfrm>
            <a:prstGeom prst="rect">
              <a:avLst/>
            </a:prstGeom>
            <a:solidFill>
              <a:srgbClr val="66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0" name="Group 189"/>
          <p:cNvGrpSpPr>
            <a:grpSpLocks/>
          </p:cNvGrpSpPr>
          <p:nvPr/>
        </p:nvGrpSpPr>
        <p:grpSpPr bwMode="auto">
          <a:xfrm>
            <a:off x="9355138" y="4581525"/>
            <a:ext cx="739775" cy="182563"/>
            <a:chOff x="5893" y="2886"/>
            <a:chExt cx="466" cy="115"/>
          </a:xfrm>
        </p:grpSpPr>
        <p:sp>
          <p:nvSpPr>
            <p:cNvPr id="1082" name="Rectangle 190"/>
            <p:cNvSpPr>
              <a:spLocks noChangeArrowheads="1"/>
            </p:cNvSpPr>
            <p:nvPr userDrawn="1"/>
          </p:nvSpPr>
          <p:spPr bwMode="auto">
            <a:xfrm flipV="1">
              <a:off x="6010" y="2886"/>
              <a:ext cx="116" cy="115"/>
            </a:xfrm>
            <a:prstGeom prst="rect">
              <a:avLst/>
            </a:prstGeom>
            <a:solidFill>
              <a:srgbClr val="FF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3" name="Rectangle 191"/>
            <p:cNvSpPr>
              <a:spLocks noChangeArrowheads="1"/>
            </p:cNvSpPr>
            <p:nvPr userDrawn="1"/>
          </p:nvSpPr>
          <p:spPr bwMode="auto">
            <a:xfrm flipV="1">
              <a:off x="6126" y="2886"/>
              <a:ext cx="116" cy="115"/>
            </a:xfrm>
            <a:prstGeom prst="rect">
              <a:avLst/>
            </a:prstGeom>
            <a:solidFill>
              <a:srgbClr val="FFCC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4" name="Rectangle 192"/>
            <p:cNvSpPr>
              <a:spLocks noChangeArrowheads="1"/>
            </p:cNvSpPr>
            <p:nvPr userDrawn="1"/>
          </p:nvSpPr>
          <p:spPr bwMode="auto">
            <a:xfrm flipV="1">
              <a:off x="6242" y="2886"/>
              <a:ext cx="117" cy="115"/>
            </a:xfrm>
            <a:prstGeom prst="rect">
              <a:avLst/>
            </a:prstGeom>
            <a:solidFill>
              <a:srgbClr val="FFCC66"/>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5" name="Rectangle 193"/>
            <p:cNvSpPr>
              <a:spLocks noChangeArrowheads="1"/>
            </p:cNvSpPr>
            <p:nvPr userDrawn="1"/>
          </p:nvSpPr>
          <p:spPr bwMode="auto">
            <a:xfrm flipV="1">
              <a:off x="5893" y="2886"/>
              <a:ext cx="117" cy="115"/>
            </a:xfrm>
            <a:prstGeom prst="rect">
              <a:avLst/>
            </a:prstGeom>
            <a:solidFill>
              <a:srgbClr val="99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1" name="Group 194"/>
          <p:cNvGrpSpPr>
            <a:grpSpLocks/>
          </p:cNvGrpSpPr>
          <p:nvPr/>
        </p:nvGrpSpPr>
        <p:grpSpPr bwMode="auto">
          <a:xfrm>
            <a:off x="9355138" y="4797425"/>
            <a:ext cx="739775" cy="182563"/>
            <a:chOff x="5893" y="3022"/>
            <a:chExt cx="466" cy="115"/>
          </a:xfrm>
        </p:grpSpPr>
        <p:sp>
          <p:nvSpPr>
            <p:cNvPr id="1078" name="Rectangle 195"/>
            <p:cNvSpPr>
              <a:spLocks noChangeArrowheads="1"/>
            </p:cNvSpPr>
            <p:nvPr userDrawn="1"/>
          </p:nvSpPr>
          <p:spPr bwMode="auto">
            <a:xfrm flipV="1">
              <a:off x="6010" y="3022"/>
              <a:ext cx="116" cy="115"/>
            </a:xfrm>
            <a:prstGeom prst="rect">
              <a:avLst/>
            </a:prstGeom>
            <a:solidFill>
              <a:srgbClr val="0066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9" name="Rectangle 196"/>
            <p:cNvSpPr>
              <a:spLocks noChangeArrowheads="1"/>
            </p:cNvSpPr>
            <p:nvPr userDrawn="1"/>
          </p:nvSpPr>
          <p:spPr bwMode="auto">
            <a:xfrm flipV="1">
              <a:off x="6126" y="3022"/>
              <a:ext cx="116" cy="115"/>
            </a:xfrm>
            <a:prstGeom prst="rect">
              <a:avLst/>
            </a:prstGeom>
            <a:solidFill>
              <a:srgbClr val="99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0" name="Rectangle 197"/>
            <p:cNvSpPr>
              <a:spLocks noChangeArrowheads="1"/>
            </p:cNvSpPr>
            <p:nvPr userDrawn="1"/>
          </p:nvSpPr>
          <p:spPr bwMode="auto">
            <a:xfrm flipV="1">
              <a:off x="6242" y="3022"/>
              <a:ext cx="117" cy="115"/>
            </a:xfrm>
            <a:prstGeom prst="rect">
              <a:avLst/>
            </a:prstGeom>
            <a:solidFill>
              <a:srgbClr val="CC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81" name="Rectangle 198"/>
            <p:cNvSpPr>
              <a:spLocks noChangeArrowheads="1"/>
            </p:cNvSpPr>
            <p:nvPr userDrawn="1"/>
          </p:nvSpPr>
          <p:spPr bwMode="auto">
            <a:xfrm flipV="1">
              <a:off x="5893" y="3022"/>
              <a:ext cx="117" cy="115"/>
            </a:xfrm>
            <a:prstGeom prst="rect">
              <a:avLst/>
            </a:prstGeom>
            <a:solidFill>
              <a:srgbClr val="99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2" name="Group 199"/>
          <p:cNvGrpSpPr>
            <a:grpSpLocks/>
          </p:cNvGrpSpPr>
          <p:nvPr/>
        </p:nvGrpSpPr>
        <p:grpSpPr bwMode="auto">
          <a:xfrm>
            <a:off x="9355138" y="5013325"/>
            <a:ext cx="739775" cy="182563"/>
            <a:chOff x="5893" y="3158"/>
            <a:chExt cx="466" cy="115"/>
          </a:xfrm>
        </p:grpSpPr>
        <p:sp>
          <p:nvSpPr>
            <p:cNvPr id="1074" name="Rectangle 200"/>
            <p:cNvSpPr>
              <a:spLocks noChangeArrowheads="1"/>
            </p:cNvSpPr>
            <p:nvPr userDrawn="1"/>
          </p:nvSpPr>
          <p:spPr bwMode="auto">
            <a:xfrm flipV="1">
              <a:off x="6010" y="3158"/>
              <a:ext cx="116" cy="115"/>
            </a:xfrm>
            <a:prstGeom prst="rect">
              <a:avLst/>
            </a:prstGeom>
            <a:solidFill>
              <a:srgbClr val="0099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5" name="Rectangle 201"/>
            <p:cNvSpPr>
              <a:spLocks noChangeArrowheads="1"/>
            </p:cNvSpPr>
            <p:nvPr userDrawn="1"/>
          </p:nvSpPr>
          <p:spPr bwMode="auto">
            <a:xfrm flipV="1">
              <a:off x="6126" y="3158"/>
              <a:ext cx="116" cy="115"/>
            </a:xfrm>
            <a:prstGeom prst="rect">
              <a:avLst/>
            </a:prstGeom>
            <a:solidFill>
              <a:srgbClr val="CCFF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6" name="Rectangle 202"/>
            <p:cNvSpPr>
              <a:spLocks noChangeArrowheads="1"/>
            </p:cNvSpPr>
            <p:nvPr userDrawn="1"/>
          </p:nvSpPr>
          <p:spPr bwMode="auto">
            <a:xfrm flipV="1">
              <a:off x="6242" y="3158"/>
              <a:ext cx="117" cy="115"/>
            </a:xfrm>
            <a:prstGeom prst="rect">
              <a:avLst/>
            </a:prstGeom>
            <a:solidFill>
              <a:srgbClr val="99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7" name="Rectangle 203"/>
            <p:cNvSpPr>
              <a:spLocks noChangeArrowheads="1"/>
            </p:cNvSpPr>
            <p:nvPr userDrawn="1"/>
          </p:nvSpPr>
          <p:spPr bwMode="auto">
            <a:xfrm flipV="1">
              <a:off x="5893" y="3158"/>
              <a:ext cx="117" cy="115"/>
            </a:xfrm>
            <a:prstGeom prst="rect">
              <a:avLst/>
            </a:prstGeom>
            <a:solidFill>
              <a:srgbClr val="99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3" name="Group 204"/>
          <p:cNvGrpSpPr>
            <a:grpSpLocks/>
          </p:cNvGrpSpPr>
          <p:nvPr/>
        </p:nvGrpSpPr>
        <p:grpSpPr bwMode="auto">
          <a:xfrm>
            <a:off x="9355138" y="5373688"/>
            <a:ext cx="739775" cy="182562"/>
            <a:chOff x="5893" y="3385"/>
            <a:chExt cx="466" cy="115"/>
          </a:xfrm>
        </p:grpSpPr>
        <p:sp>
          <p:nvSpPr>
            <p:cNvPr id="1070" name="Rectangle 205"/>
            <p:cNvSpPr>
              <a:spLocks noChangeArrowheads="1"/>
            </p:cNvSpPr>
            <p:nvPr userDrawn="1"/>
          </p:nvSpPr>
          <p:spPr bwMode="auto">
            <a:xfrm flipV="1">
              <a:off x="6010" y="3385"/>
              <a:ext cx="116" cy="115"/>
            </a:xfrm>
            <a:prstGeom prst="rect">
              <a:avLst/>
            </a:prstGeom>
            <a:solidFill>
              <a:srgbClr val="FF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1" name="Rectangle 206"/>
            <p:cNvSpPr>
              <a:spLocks noChangeArrowheads="1"/>
            </p:cNvSpPr>
            <p:nvPr userDrawn="1"/>
          </p:nvSpPr>
          <p:spPr bwMode="auto">
            <a:xfrm flipV="1">
              <a:off x="6126" y="3385"/>
              <a:ext cx="116" cy="115"/>
            </a:xfrm>
            <a:prstGeom prst="rect">
              <a:avLst/>
            </a:prstGeom>
            <a:solidFill>
              <a:srgbClr val="FFCC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2" name="Rectangle 207"/>
            <p:cNvSpPr>
              <a:spLocks noChangeArrowheads="1"/>
            </p:cNvSpPr>
            <p:nvPr userDrawn="1"/>
          </p:nvSpPr>
          <p:spPr bwMode="auto">
            <a:xfrm flipV="1">
              <a:off x="6242" y="3385"/>
              <a:ext cx="117" cy="115"/>
            </a:xfrm>
            <a:prstGeom prst="rect">
              <a:avLst/>
            </a:prstGeom>
            <a:solidFill>
              <a:srgbClr val="FFCC66"/>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73" name="Rectangle 208"/>
            <p:cNvSpPr>
              <a:spLocks noChangeArrowheads="1"/>
            </p:cNvSpPr>
            <p:nvPr userDrawn="1"/>
          </p:nvSpPr>
          <p:spPr bwMode="auto">
            <a:xfrm flipV="1">
              <a:off x="5893" y="3385"/>
              <a:ext cx="117" cy="115"/>
            </a:xfrm>
            <a:prstGeom prst="rect">
              <a:avLst/>
            </a:prstGeom>
            <a:solidFill>
              <a:srgbClr val="00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4" name="Group 209"/>
          <p:cNvGrpSpPr>
            <a:grpSpLocks/>
          </p:cNvGrpSpPr>
          <p:nvPr/>
        </p:nvGrpSpPr>
        <p:grpSpPr bwMode="auto">
          <a:xfrm>
            <a:off x="9355138" y="5589588"/>
            <a:ext cx="739775" cy="182562"/>
            <a:chOff x="5893" y="3521"/>
            <a:chExt cx="466" cy="115"/>
          </a:xfrm>
        </p:grpSpPr>
        <p:sp>
          <p:nvSpPr>
            <p:cNvPr id="1066" name="Rectangle 210"/>
            <p:cNvSpPr>
              <a:spLocks noChangeArrowheads="1"/>
            </p:cNvSpPr>
            <p:nvPr userDrawn="1"/>
          </p:nvSpPr>
          <p:spPr bwMode="auto">
            <a:xfrm flipV="1">
              <a:off x="6010" y="3521"/>
              <a:ext cx="116" cy="115"/>
            </a:xfrm>
            <a:prstGeom prst="rect">
              <a:avLst/>
            </a:prstGeom>
            <a:solidFill>
              <a:srgbClr val="0066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7" name="Rectangle 211"/>
            <p:cNvSpPr>
              <a:spLocks noChangeArrowheads="1"/>
            </p:cNvSpPr>
            <p:nvPr userDrawn="1"/>
          </p:nvSpPr>
          <p:spPr bwMode="auto">
            <a:xfrm flipV="1">
              <a:off x="6126" y="3521"/>
              <a:ext cx="116" cy="115"/>
            </a:xfrm>
            <a:prstGeom prst="rect">
              <a:avLst/>
            </a:prstGeom>
            <a:solidFill>
              <a:srgbClr val="99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8" name="Rectangle 212"/>
            <p:cNvSpPr>
              <a:spLocks noChangeArrowheads="1"/>
            </p:cNvSpPr>
            <p:nvPr userDrawn="1"/>
          </p:nvSpPr>
          <p:spPr bwMode="auto">
            <a:xfrm flipV="1">
              <a:off x="6242" y="3521"/>
              <a:ext cx="117" cy="115"/>
            </a:xfrm>
            <a:prstGeom prst="rect">
              <a:avLst/>
            </a:prstGeom>
            <a:solidFill>
              <a:srgbClr val="CC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9" name="Rectangle 213"/>
            <p:cNvSpPr>
              <a:spLocks noChangeArrowheads="1"/>
            </p:cNvSpPr>
            <p:nvPr userDrawn="1"/>
          </p:nvSpPr>
          <p:spPr bwMode="auto">
            <a:xfrm flipV="1">
              <a:off x="5893" y="3521"/>
              <a:ext cx="117" cy="115"/>
            </a:xfrm>
            <a:prstGeom prst="rect">
              <a:avLst/>
            </a:prstGeom>
            <a:solidFill>
              <a:srgbClr val="00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5" name="Group 214"/>
          <p:cNvGrpSpPr>
            <a:grpSpLocks/>
          </p:cNvGrpSpPr>
          <p:nvPr/>
        </p:nvGrpSpPr>
        <p:grpSpPr bwMode="auto">
          <a:xfrm>
            <a:off x="9355138" y="5805488"/>
            <a:ext cx="739775" cy="182562"/>
            <a:chOff x="5893" y="3657"/>
            <a:chExt cx="466" cy="115"/>
          </a:xfrm>
        </p:grpSpPr>
        <p:sp>
          <p:nvSpPr>
            <p:cNvPr id="1062" name="Rectangle 215"/>
            <p:cNvSpPr>
              <a:spLocks noChangeArrowheads="1"/>
            </p:cNvSpPr>
            <p:nvPr userDrawn="1"/>
          </p:nvSpPr>
          <p:spPr bwMode="auto">
            <a:xfrm flipV="1">
              <a:off x="6010" y="3657"/>
              <a:ext cx="116" cy="115"/>
            </a:xfrm>
            <a:prstGeom prst="rect">
              <a:avLst/>
            </a:prstGeom>
            <a:solidFill>
              <a:srgbClr val="0099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3" name="Rectangle 216"/>
            <p:cNvSpPr>
              <a:spLocks noChangeArrowheads="1"/>
            </p:cNvSpPr>
            <p:nvPr userDrawn="1"/>
          </p:nvSpPr>
          <p:spPr bwMode="auto">
            <a:xfrm flipV="1">
              <a:off x="6126" y="3657"/>
              <a:ext cx="116" cy="115"/>
            </a:xfrm>
            <a:prstGeom prst="rect">
              <a:avLst/>
            </a:prstGeom>
            <a:solidFill>
              <a:srgbClr val="CCFF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4" name="Rectangle 217"/>
            <p:cNvSpPr>
              <a:spLocks noChangeArrowheads="1"/>
            </p:cNvSpPr>
            <p:nvPr userDrawn="1"/>
          </p:nvSpPr>
          <p:spPr bwMode="auto">
            <a:xfrm flipV="1">
              <a:off x="6242" y="3657"/>
              <a:ext cx="117" cy="115"/>
            </a:xfrm>
            <a:prstGeom prst="rect">
              <a:avLst/>
            </a:prstGeom>
            <a:solidFill>
              <a:srgbClr val="99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5" name="Rectangle 218"/>
            <p:cNvSpPr>
              <a:spLocks noChangeArrowheads="1"/>
            </p:cNvSpPr>
            <p:nvPr userDrawn="1"/>
          </p:nvSpPr>
          <p:spPr bwMode="auto">
            <a:xfrm flipV="1">
              <a:off x="5893" y="3657"/>
              <a:ext cx="117" cy="115"/>
            </a:xfrm>
            <a:prstGeom prst="rect">
              <a:avLst/>
            </a:prstGeom>
            <a:solidFill>
              <a:srgbClr val="0000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6" name="Group 219"/>
          <p:cNvGrpSpPr>
            <a:grpSpLocks/>
          </p:cNvGrpSpPr>
          <p:nvPr/>
        </p:nvGrpSpPr>
        <p:grpSpPr bwMode="auto">
          <a:xfrm>
            <a:off x="9355138" y="6165850"/>
            <a:ext cx="739775" cy="182563"/>
            <a:chOff x="5893" y="3884"/>
            <a:chExt cx="466" cy="115"/>
          </a:xfrm>
        </p:grpSpPr>
        <p:sp>
          <p:nvSpPr>
            <p:cNvPr id="1058" name="Rectangle 220"/>
            <p:cNvSpPr>
              <a:spLocks noChangeArrowheads="1"/>
            </p:cNvSpPr>
            <p:nvPr userDrawn="1"/>
          </p:nvSpPr>
          <p:spPr bwMode="auto">
            <a:xfrm flipV="1">
              <a:off x="6010" y="3884"/>
              <a:ext cx="116" cy="115"/>
            </a:xfrm>
            <a:prstGeom prst="rect">
              <a:avLst/>
            </a:prstGeom>
            <a:solidFill>
              <a:srgbClr val="FF990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9" name="Rectangle 221"/>
            <p:cNvSpPr>
              <a:spLocks noChangeArrowheads="1"/>
            </p:cNvSpPr>
            <p:nvPr userDrawn="1"/>
          </p:nvSpPr>
          <p:spPr bwMode="auto">
            <a:xfrm flipV="1">
              <a:off x="6126" y="3884"/>
              <a:ext cx="116" cy="115"/>
            </a:xfrm>
            <a:prstGeom prst="rect">
              <a:avLst/>
            </a:prstGeom>
            <a:solidFill>
              <a:srgbClr val="FFCC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0" name="Rectangle 222"/>
            <p:cNvSpPr>
              <a:spLocks noChangeArrowheads="1"/>
            </p:cNvSpPr>
            <p:nvPr userDrawn="1"/>
          </p:nvSpPr>
          <p:spPr bwMode="auto">
            <a:xfrm flipV="1">
              <a:off x="6242" y="3884"/>
              <a:ext cx="117" cy="115"/>
            </a:xfrm>
            <a:prstGeom prst="rect">
              <a:avLst/>
            </a:prstGeom>
            <a:solidFill>
              <a:srgbClr val="FFCC66"/>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1" name="Rectangle 223"/>
            <p:cNvSpPr>
              <a:spLocks noChangeArrowheads="1"/>
            </p:cNvSpPr>
            <p:nvPr userDrawn="1"/>
          </p:nvSpPr>
          <p:spPr bwMode="auto">
            <a:xfrm flipV="1">
              <a:off x="5893" y="3884"/>
              <a:ext cx="117" cy="115"/>
            </a:xfrm>
            <a:prstGeom prst="rect">
              <a:avLst/>
            </a:prstGeom>
            <a:solidFill>
              <a:srgbClr val="80808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7" name="Group 224"/>
          <p:cNvGrpSpPr>
            <a:grpSpLocks/>
          </p:cNvGrpSpPr>
          <p:nvPr/>
        </p:nvGrpSpPr>
        <p:grpSpPr bwMode="auto">
          <a:xfrm>
            <a:off x="9355138" y="6391275"/>
            <a:ext cx="739775" cy="182563"/>
            <a:chOff x="5893" y="4026"/>
            <a:chExt cx="466" cy="115"/>
          </a:xfrm>
        </p:grpSpPr>
        <p:sp>
          <p:nvSpPr>
            <p:cNvPr id="1054" name="Rectangle 225"/>
            <p:cNvSpPr>
              <a:spLocks noChangeArrowheads="1"/>
            </p:cNvSpPr>
            <p:nvPr userDrawn="1"/>
          </p:nvSpPr>
          <p:spPr bwMode="auto">
            <a:xfrm flipV="1">
              <a:off x="6010" y="4026"/>
              <a:ext cx="116" cy="115"/>
            </a:xfrm>
            <a:prstGeom prst="rect">
              <a:avLst/>
            </a:prstGeom>
            <a:solidFill>
              <a:srgbClr val="0066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5" name="Rectangle 226"/>
            <p:cNvSpPr>
              <a:spLocks noChangeArrowheads="1"/>
            </p:cNvSpPr>
            <p:nvPr userDrawn="1"/>
          </p:nvSpPr>
          <p:spPr bwMode="auto">
            <a:xfrm flipV="1">
              <a:off x="6126" y="4026"/>
              <a:ext cx="116" cy="115"/>
            </a:xfrm>
            <a:prstGeom prst="rect">
              <a:avLst/>
            </a:prstGeom>
            <a:solidFill>
              <a:srgbClr val="99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6" name="Rectangle 227"/>
            <p:cNvSpPr>
              <a:spLocks noChangeArrowheads="1"/>
            </p:cNvSpPr>
            <p:nvPr userDrawn="1"/>
          </p:nvSpPr>
          <p:spPr bwMode="auto">
            <a:xfrm flipV="1">
              <a:off x="6242" y="4026"/>
              <a:ext cx="117" cy="115"/>
            </a:xfrm>
            <a:prstGeom prst="rect">
              <a:avLst/>
            </a:prstGeom>
            <a:solidFill>
              <a:srgbClr val="CCCCFF"/>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7" name="Rectangle 228"/>
            <p:cNvSpPr>
              <a:spLocks noChangeArrowheads="1"/>
            </p:cNvSpPr>
            <p:nvPr userDrawn="1"/>
          </p:nvSpPr>
          <p:spPr bwMode="auto">
            <a:xfrm flipV="1">
              <a:off x="5893" y="4026"/>
              <a:ext cx="117" cy="115"/>
            </a:xfrm>
            <a:prstGeom prst="rect">
              <a:avLst/>
            </a:prstGeom>
            <a:solidFill>
              <a:srgbClr val="80808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4118" name="Group 229"/>
          <p:cNvGrpSpPr>
            <a:grpSpLocks/>
          </p:cNvGrpSpPr>
          <p:nvPr/>
        </p:nvGrpSpPr>
        <p:grpSpPr bwMode="auto">
          <a:xfrm>
            <a:off x="9355138" y="6615113"/>
            <a:ext cx="739775" cy="182562"/>
            <a:chOff x="5893" y="4167"/>
            <a:chExt cx="466" cy="115"/>
          </a:xfrm>
        </p:grpSpPr>
        <p:sp>
          <p:nvSpPr>
            <p:cNvPr id="1050" name="Rectangle 230"/>
            <p:cNvSpPr>
              <a:spLocks noChangeArrowheads="1"/>
            </p:cNvSpPr>
            <p:nvPr userDrawn="1"/>
          </p:nvSpPr>
          <p:spPr bwMode="auto">
            <a:xfrm flipV="1">
              <a:off x="6010" y="4167"/>
              <a:ext cx="116" cy="115"/>
            </a:xfrm>
            <a:prstGeom prst="rect">
              <a:avLst/>
            </a:prstGeom>
            <a:solidFill>
              <a:srgbClr val="0099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1" name="Rectangle 231"/>
            <p:cNvSpPr>
              <a:spLocks noChangeArrowheads="1"/>
            </p:cNvSpPr>
            <p:nvPr userDrawn="1"/>
          </p:nvSpPr>
          <p:spPr bwMode="auto">
            <a:xfrm flipV="1">
              <a:off x="6126" y="4167"/>
              <a:ext cx="116" cy="115"/>
            </a:xfrm>
            <a:prstGeom prst="rect">
              <a:avLst/>
            </a:prstGeom>
            <a:solidFill>
              <a:srgbClr val="CCFF99"/>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2" name="Rectangle 232"/>
            <p:cNvSpPr>
              <a:spLocks noChangeArrowheads="1"/>
            </p:cNvSpPr>
            <p:nvPr userDrawn="1"/>
          </p:nvSpPr>
          <p:spPr bwMode="auto">
            <a:xfrm flipV="1">
              <a:off x="6242" y="4167"/>
              <a:ext cx="117" cy="115"/>
            </a:xfrm>
            <a:prstGeom prst="rect">
              <a:avLst/>
            </a:prstGeom>
            <a:solidFill>
              <a:srgbClr val="99CCCC"/>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3" name="Rectangle 233"/>
            <p:cNvSpPr>
              <a:spLocks noChangeArrowheads="1"/>
            </p:cNvSpPr>
            <p:nvPr userDrawn="1"/>
          </p:nvSpPr>
          <p:spPr bwMode="auto">
            <a:xfrm flipV="1">
              <a:off x="5893" y="4167"/>
              <a:ext cx="117" cy="115"/>
            </a:xfrm>
            <a:prstGeom prst="rect">
              <a:avLst/>
            </a:prstGeom>
            <a:solidFill>
              <a:srgbClr val="808080"/>
            </a:solidFill>
            <a:ln w="9525">
              <a:noFill/>
              <a:miter lim="800000"/>
              <a:headEnd/>
              <a:tailEnd/>
            </a:ln>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
        <p:nvSpPr>
          <p:cNvPr id="1047" name="Rectangle 238"/>
          <p:cNvSpPr>
            <a:spLocks noChangeArrowheads="1"/>
          </p:cNvSpPr>
          <p:nvPr/>
        </p:nvSpPr>
        <p:spPr bwMode="auto">
          <a:xfrm>
            <a:off x="-1844675" y="527050"/>
            <a:ext cx="1844675" cy="4198938"/>
          </a:xfrm>
          <a:prstGeom prst="rect">
            <a:avLst/>
          </a:prstGeom>
          <a:noFill/>
          <a:ln w="9525">
            <a:noFill/>
            <a:miter lim="800000"/>
            <a:headEnd/>
            <a:tailEnd/>
          </a:ln>
        </p:spPr>
        <p:txBody>
          <a:bodyPr lIns="78331" tIns="39166" rIns="78331" bIns="39166"/>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85000"/>
              </a:lnSpc>
              <a:spcBef>
                <a:spcPct val="20000"/>
              </a:spcBef>
              <a:buClr>
                <a:schemeClr val="tx1"/>
              </a:buClr>
            </a:pPr>
            <a:r>
              <a:rPr lang="en-US" altLang="en-US" sz="1000" noProof="1">
                <a:solidFill>
                  <a:schemeClr val="bg1"/>
                </a:solidFill>
              </a:rPr>
              <a:t>Slide title</a:t>
            </a:r>
            <a:r>
              <a:rPr lang="en-US" altLang="zh-CN" sz="1000" b="1">
                <a:solidFill>
                  <a:schemeClr val="bg2"/>
                </a:solidFill>
                <a:ea typeface="SimSun" pitchFamily="2" charset="-122"/>
              </a:rPr>
              <a:t> </a:t>
            </a:r>
            <a:r>
              <a:rPr lang="en-US" altLang="zh-CN" sz="1000">
                <a:solidFill>
                  <a:schemeClr val="bg1"/>
                </a:solidFill>
                <a:ea typeface="SimSun" pitchFamily="2" charset="-122"/>
              </a:rPr>
              <a:t>:32-35pt  </a:t>
            </a:r>
            <a:endParaRPr lang="zh-CN" altLang="en-US" sz="1000">
              <a:solidFill>
                <a:schemeClr val="bg1"/>
              </a:solidFill>
              <a:ea typeface="SimSun" pitchFamily="2" charset="-122"/>
            </a:endParaRPr>
          </a:p>
          <a:p>
            <a:pPr algn="r" eaLnBrk="1" hangingPunct="1">
              <a:lnSpc>
                <a:spcPct val="85000"/>
              </a:lnSpc>
              <a:spcBef>
                <a:spcPct val="20000"/>
              </a:spcBef>
              <a:buClr>
                <a:schemeClr val="tx1"/>
              </a:buClr>
            </a:pPr>
            <a:r>
              <a:rPr lang="en-US" altLang="zh-CN" sz="1000">
                <a:solidFill>
                  <a:schemeClr val="bg1"/>
                </a:solidFill>
                <a:ea typeface="SimSun" pitchFamily="2" charset="-122"/>
              </a:rPr>
              <a:t>Color: R153 G0 B0</a:t>
            </a:r>
          </a:p>
          <a:p>
            <a:pPr algn="r" eaLnBrk="1" hangingPunct="1">
              <a:lnSpc>
                <a:spcPct val="85000"/>
              </a:lnSpc>
              <a:spcBef>
                <a:spcPct val="20000"/>
              </a:spcBef>
              <a:buClr>
                <a:schemeClr val="tx1"/>
              </a:buClr>
            </a:pPr>
            <a:r>
              <a:rPr lang="zh-CN" altLang="en-US" sz="1000">
                <a:solidFill>
                  <a:schemeClr val="bg1"/>
                </a:solidFill>
                <a:ea typeface="SimSun" pitchFamily="2" charset="-122"/>
              </a:rPr>
              <a:t>Corporate Font :</a:t>
            </a:r>
          </a:p>
          <a:p>
            <a:pPr algn="r" eaLnBrk="1" hangingPunct="1">
              <a:lnSpc>
                <a:spcPct val="85000"/>
              </a:lnSpc>
              <a:spcBef>
                <a:spcPct val="20000"/>
              </a:spcBef>
              <a:buClr>
                <a:schemeClr val="tx1"/>
              </a:buClr>
            </a:pPr>
            <a:r>
              <a:rPr lang="zh-CN" altLang="en-US" sz="1000">
                <a:solidFill>
                  <a:schemeClr val="bg1"/>
                </a:solidFill>
                <a:ea typeface="SimSun" pitchFamily="2" charset="-122"/>
              </a:rPr>
              <a:t>FrutigerNext LT Medium</a:t>
            </a:r>
          </a:p>
          <a:p>
            <a:pPr algn="r" eaLnBrk="1" hangingPunct="1">
              <a:lnSpc>
                <a:spcPct val="85000"/>
              </a:lnSpc>
              <a:spcBef>
                <a:spcPct val="20000"/>
              </a:spcBef>
              <a:buClr>
                <a:schemeClr val="tx1"/>
              </a:buClr>
            </a:pPr>
            <a:r>
              <a:rPr lang="zh-CN" altLang="en-US" sz="1000">
                <a:solidFill>
                  <a:schemeClr val="bg1"/>
                </a:solidFill>
                <a:ea typeface="SimSun" pitchFamily="2" charset="-122"/>
              </a:rPr>
              <a:t>Font to be used by customers and </a:t>
            </a:r>
          </a:p>
          <a:p>
            <a:pPr algn="r" eaLnBrk="1" hangingPunct="1">
              <a:lnSpc>
                <a:spcPct val="85000"/>
              </a:lnSpc>
              <a:spcBef>
                <a:spcPct val="20000"/>
              </a:spcBef>
              <a:buClr>
                <a:schemeClr val="tx1"/>
              </a:buClr>
            </a:pPr>
            <a:r>
              <a:rPr lang="zh-CN" altLang="en-US" sz="1000">
                <a:solidFill>
                  <a:schemeClr val="bg1"/>
                </a:solidFill>
                <a:ea typeface="SimSun" pitchFamily="2" charset="-122"/>
              </a:rPr>
              <a:t>partners : </a:t>
            </a:r>
          </a:p>
          <a:p>
            <a:pPr algn="r" eaLnBrk="1" hangingPunct="1">
              <a:lnSpc>
                <a:spcPct val="85000"/>
              </a:lnSpc>
              <a:spcBef>
                <a:spcPct val="20000"/>
              </a:spcBef>
              <a:buClr>
                <a:schemeClr val="tx1"/>
              </a:buClr>
            </a:pPr>
            <a:r>
              <a:rPr lang="zh-CN" altLang="en-US" sz="1000">
                <a:solidFill>
                  <a:schemeClr val="bg1"/>
                </a:solidFill>
                <a:ea typeface="SimSun" pitchFamily="2" charset="-122"/>
              </a:rPr>
              <a:t>Arial</a:t>
            </a: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1"/>
              </a:solidFill>
              <a:ea typeface="SimSun" pitchFamily="2" charset="-122"/>
            </a:endParaRPr>
          </a:p>
          <a:p>
            <a:pPr algn="r" eaLnBrk="1" hangingPunct="1">
              <a:lnSpc>
                <a:spcPct val="85000"/>
              </a:lnSpc>
              <a:spcBef>
                <a:spcPct val="20000"/>
              </a:spcBef>
              <a:buClr>
                <a:schemeClr val="tx1"/>
              </a:buClr>
            </a:pPr>
            <a:r>
              <a:rPr lang="zh-CN" altLang="zh-CN" sz="1000">
                <a:solidFill>
                  <a:schemeClr val="bg1"/>
                </a:solidFill>
                <a:ea typeface="SimSun" pitchFamily="2" charset="-122"/>
              </a:rPr>
              <a:t>Slide </a:t>
            </a:r>
            <a:r>
              <a:rPr lang="zh-CN" altLang="en-US" sz="1000">
                <a:solidFill>
                  <a:schemeClr val="bg1"/>
                </a:solidFill>
                <a:ea typeface="SimSun" pitchFamily="2" charset="-122"/>
              </a:rPr>
              <a:t>t</a:t>
            </a:r>
            <a:r>
              <a:rPr lang="en-US" altLang="zh-CN" sz="1000">
                <a:solidFill>
                  <a:schemeClr val="bg1"/>
                </a:solidFill>
                <a:ea typeface="SimSun" pitchFamily="2" charset="-122"/>
              </a:rPr>
              <a:t>ext</a:t>
            </a:r>
            <a:r>
              <a:rPr lang="zh-CN" altLang="zh-CN" sz="1000">
                <a:solidFill>
                  <a:schemeClr val="bg1"/>
                </a:solidFill>
                <a:ea typeface="SimSun" pitchFamily="2" charset="-122"/>
              </a:rPr>
              <a:t> </a:t>
            </a:r>
            <a:r>
              <a:rPr lang="en-US" altLang="zh-CN" sz="1000">
                <a:solidFill>
                  <a:schemeClr val="bg1"/>
                </a:solidFill>
                <a:ea typeface="SimSun" pitchFamily="2" charset="-122"/>
              </a:rPr>
              <a:t>:20-22pt</a:t>
            </a:r>
          </a:p>
          <a:p>
            <a:pPr algn="r">
              <a:lnSpc>
                <a:spcPct val="85000"/>
              </a:lnSpc>
              <a:spcBef>
                <a:spcPct val="20000"/>
              </a:spcBef>
              <a:buClr>
                <a:schemeClr val="bg1"/>
              </a:buClr>
              <a:buFont typeface="Times New Roman" pitchFamily="18" charset="0"/>
              <a:buNone/>
            </a:pPr>
            <a:r>
              <a:rPr lang="en-US" altLang="en-US" sz="1000" noProof="1">
                <a:solidFill>
                  <a:srgbClr val="FFFFFF"/>
                </a:solidFill>
              </a:rPr>
              <a:t>Bullets level 2-5</a:t>
            </a:r>
            <a:r>
              <a:rPr lang="en-US" altLang="zh-CN" sz="1000">
                <a:solidFill>
                  <a:srgbClr val="FFFFFF"/>
                </a:solidFill>
                <a:ea typeface="SimSun" pitchFamily="2" charset="-122"/>
              </a:rPr>
              <a:t>:</a:t>
            </a:r>
            <a:endParaRPr lang="en-US" altLang="en-US" sz="1000" noProof="1">
              <a:solidFill>
                <a:srgbClr val="FFFFFF"/>
              </a:solidFill>
            </a:endParaRPr>
          </a:p>
          <a:p>
            <a:pPr algn="r">
              <a:lnSpc>
                <a:spcPct val="85000"/>
              </a:lnSpc>
              <a:spcBef>
                <a:spcPct val="20000"/>
              </a:spcBef>
              <a:buClr>
                <a:schemeClr val="bg1"/>
              </a:buClr>
              <a:buFont typeface="Times New Roman" pitchFamily="18" charset="0"/>
              <a:buNone/>
            </a:pPr>
            <a:r>
              <a:rPr lang="en-US" altLang="zh-CN" sz="1000">
                <a:solidFill>
                  <a:schemeClr val="bg1"/>
                </a:solidFill>
                <a:ea typeface="SimSun" pitchFamily="2" charset="-122"/>
              </a:rPr>
              <a:t> 18pt  </a:t>
            </a:r>
          </a:p>
          <a:p>
            <a:pPr algn="r" eaLnBrk="1" hangingPunct="1">
              <a:lnSpc>
                <a:spcPct val="85000"/>
              </a:lnSpc>
              <a:spcBef>
                <a:spcPct val="20000"/>
              </a:spcBef>
              <a:buClr>
                <a:schemeClr val="tx1"/>
              </a:buClr>
            </a:pPr>
            <a:r>
              <a:rPr lang="en-US" altLang="zh-CN" sz="1000">
                <a:solidFill>
                  <a:schemeClr val="bg1"/>
                </a:solidFill>
                <a:ea typeface="SimSun" pitchFamily="2" charset="-122"/>
              </a:rPr>
              <a:t>Color:Black</a:t>
            </a:r>
          </a:p>
          <a:p>
            <a:pPr algn="r" eaLnBrk="1" hangingPunct="1">
              <a:lnSpc>
                <a:spcPct val="85000"/>
              </a:lnSpc>
              <a:spcBef>
                <a:spcPct val="20000"/>
              </a:spcBef>
              <a:buClr>
                <a:schemeClr val="tx1"/>
              </a:buClr>
            </a:pPr>
            <a:r>
              <a:rPr lang="zh-CN" altLang="en-US" sz="1000">
                <a:solidFill>
                  <a:schemeClr val="bg1"/>
                </a:solidFill>
                <a:ea typeface="SimSun" pitchFamily="2" charset="-122"/>
              </a:rPr>
              <a:t>Corporate Font :</a:t>
            </a:r>
          </a:p>
          <a:p>
            <a:pPr algn="r" eaLnBrk="1" hangingPunct="1">
              <a:lnSpc>
                <a:spcPct val="85000"/>
              </a:lnSpc>
              <a:spcBef>
                <a:spcPct val="20000"/>
              </a:spcBef>
              <a:buClr>
                <a:schemeClr val="tx1"/>
              </a:buClr>
            </a:pPr>
            <a:r>
              <a:rPr lang="zh-CN" altLang="en-US" sz="1000">
                <a:solidFill>
                  <a:schemeClr val="bg1"/>
                </a:solidFill>
                <a:ea typeface="SimSun" pitchFamily="2" charset="-122"/>
              </a:rPr>
              <a:t>FrutigerNext LT Medium</a:t>
            </a:r>
          </a:p>
          <a:p>
            <a:pPr algn="r" eaLnBrk="1" hangingPunct="1">
              <a:lnSpc>
                <a:spcPct val="85000"/>
              </a:lnSpc>
              <a:spcBef>
                <a:spcPct val="20000"/>
              </a:spcBef>
              <a:buClr>
                <a:schemeClr val="tx1"/>
              </a:buClr>
            </a:pPr>
            <a:r>
              <a:rPr lang="zh-CN" altLang="en-US" sz="1000">
                <a:solidFill>
                  <a:schemeClr val="bg1"/>
                </a:solidFill>
                <a:ea typeface="SimSun" pitchFamily="2" charset="-122"/>
              </a:rPr>
              <a:t>Font to be used by customers and </a:t>
            </a:r>
          </a:p>
          <a:p>
            <a:pPr algn="r" eaLnBrk="1" hangingPunct="1">
              <a:lnSpc>
                <a:spcPct val="85000"/>
              </a:lnSpc>
              <a:spcBef>
                <a:spcPct val="20000"/>
              </a:spcBef>
              <a:buClr>
                <a:schemeClr val="tx1"/>
              </a:buClr>
            </a:pPr>
            <a:r>
              <a:rPr lang="zh-CN" altLang="en-US" sz="1000">
                <a:solidFill>
                  <a:schemeClr val="bg1"/>
                </a:solidFill>
                <a:ea typeface="SimSun" pitchFamily="2" charset="-122"/>
              </a:rPr>
              <a:t>partners : </a:t>
            </a:r>
          </a:p>
          <a:p>
            <a:pPr algn="r" eaLnBrk="1" hangingPunct="1">
              <a:lnSpc>
                <a:spcPct val="85000"/>
              </a:lnSpc>
              <a:spcBef>
                <a:spcPct val="20000"/>
              </a:spcBef>
              <a:buClr>
                <a:schemeClr val="tx1"/>
              </a:buClr>
            </a:pPr>
            <a:r>
              <a:rPr lang="zh-CN" altLang="en-US" sz="1000">
                <a:solidFill>
                  <a:schemeClr val="bg1"/>
                </a:solidFill>
                <a:ea typeface="SimSun" pitchFamily="2" charset="-122"/>
              </a:rPr>
              <a:t>Arial</a:t>
            </a: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1"/>
              </a:solidFill>
              <a:ea typeface="SimSun" pitchFamily="2" charset="-122"/>
            </a:endParaRPr>
          </a:p>
          <a:p>
            <a:pPr algn="r" eaLnBrk="1" hangingPunct="1">
              <a:lnSpc>
                <a:spcPct val="85000"/>
              </a:lnSpc>
              <a:spcBef>
                <a:spcPct val="20000"/>
              </a:spcBef>
              <a:buClr>
                <a:schemeClr val="tx1"/>
              </a:buClr>
            </a:pP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en-US" altLang="zh-CN" sz="1000">
              <a:solidFill>
                <a:schemeClr val="bg1"/>
              </a:solidFill>
              <a:ea typeface="SimSun" pitchFamily="2" charset="-122"/>
            </a:endParaRPr>
          </a:p>
          <a:p>
            <a:pPr algn="r" eaLnBrk="1" hangingPunct="1">
              <a:lnSpc>
                <a:spcPct val="85000"/>
              </a:lnSpc>
              <a:spcBef>
                <a:spcPct val="20000"/>
              </a:spcBef>
              <a:buClr>
                <a:schemeClr val="tx1"/>
              </a:buClr>
            </a:pPr>
            <a:endParaRPr lang="zh-CN" altLang="en-US" sz="1000">
              <a:solidFill>
                <a:schemeClr val="bg2"/>
              </a:solidFill>
              <a:ea typeface="SimSun" pitchFamily="2" charset="-122"/>
            </a:endParaRPr>
          </a:p>
        </p:txBody>
      </p:sp>
      <p:sp>
        <p:nvSpPr>
          <p:cNvPr id="1048" name="Text Box 239"/>
          <p:cNvSpPr txBox="1">
            <a:spLocks noChangeArrowheads="1"/>
          </p:cNvSpPr>
          <p:nvPr/>
        </p:nvSpPr>
        <p:spPr bwMode="auto">
          <a:xfrm>
            <a:off x="9144000" y="-15875"/>
            <a:ext cx="1295400" cy="1158875"/>
          </a:xfrm>
          <a:prstGeom prst="rect">
            <a:avLst/>
          </a:prstGeom>
          <a:noFill/>
          <a:ln w="9525">
            <a:no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000">
                <a:solidFill>
                  <a:schemeClr val="bg1"/>
                </a:solidFill>
                <a:ea typeface="SimSun" pitchFamily="2" charset="-122"/>
              </a:rPr>
              <a:t>Top right  corner  for   field-mark, customer or partner logotypes. </a:t>
            </a:r>
          </a:p>
          <a:p>
            <a:pPr eaLnBrk="1" hangingPunct="1"/>
            <a:endParaRPr lang="en-US" altLang="zh-CN" sz="1000">
              <a:solidFill>
                <a:schemeClr val="bg1"/>
              </a:solidFill>
              <a:ea typeface="SimSun" pitchFamily="2" charset="-122"/>
            </a:endParaRPr>
          </a:p>
          <a:p>
            <a:pPr eaLnBrk="1" hangingPunct="1"/>
            <a:r>
              <a:rPr lang="en-US" altLang="zh-CN" sz="1000">
                <a:solidFill>
                  <a:schemeClr val="bg1"/>
                </a:solidFill>
                <a:ea typeface="SimSun" pitchFamily="2" charset="-122"/>
              </a:rPr>
              <a:t>----------------   </a:t>
            </a:r>
          </a:p>
          <a:p>
            <a:pPr eaLnBrk="1" hangingPunct="1"/>
            <a:endParaRPr lang="zh-CN" altLang="en-US" sz="1000">
              <a:solidFill>
                <a:schemeClr val="bg1"/>
              </a:solidFill>
              <a:ea typeface="SimSun" pitchFamily="2" charset="-122"/>
            </a:endParaRPr>
          </a:p>
        </p:txBody>
      </p:sp>
      <p:sp>
        <p:nvSpPr>
          <p:cNvPr id="2" name="Text Box 240"/>
          <p:cNvSpPr txBox="1">
            <a:spLocks noChangeArrowheads="1"/>
          </p:cNvSpPr>
          <p:nvPr/>
        </p:nvSpPr>
        <p:spPr bwMode="auto">
          <a:xfrm>
            <a:off x="9144000" y="1050925"/>
            <a:ext cx="1295400" cy="2225675"/>
          </a:xfrm>
          <a:prstGeom prst="rect">
            <a:avLst/>
          </a:prstGeom>
          <a:noFill/>
          <a:ln w="9525">
            <a:no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000" dirty="0">
                <a:solidFill>
                  <a:schemeClr val="bg1"/>
                </a:solidFill>
                <a:ea typeface="SimSun" pitchFamily="2" charset="-122"/>
              </a:rPr>
              <a:t>The following nine groups of colors are an example of how our design colors can be used, please take note that you should only use one design color group per slide. </a:t>
            </a:r>
          </a:p>
          <a:p>
            <a:pPr eaLnBrk="1" hangingPunct="1"/>
            <a:r>
              <a:rPr lang="en-US" altLang="zh-CN" sz="1000" dirty="0">
                <a:solidFill>
                  <a:schemeClr val="bg1"/>
                </a:solidFill>
                <a:ea typeface="SimSun" pitchFamily="2" charset="-122"/>
              </a:rPr>
              <a:t> For specific usage details, refer to the </a:t>
            </a:r>
            <a:r>
              <a:rPr lang="en-US" altLang="zh-CN" sz="1000" dirty="0" smtClean="0">
                <a:solidFill>
                  <a:schemeClr val="bg1"/>
                </a:solidFill>
                <a:ea typeface="SimSun" pitchFamily="2" charset="-122"/>
              </a:rPr>
              <a:t>Typesetting Standard.</a:t>
            </a:r>
            <a:endParaRPr lang="en-US" altLang="zh-CN" sz="1000" dirty="0">
              <a:solidFill>
                <a:schemeClr val="bg1"/>
              </a:solidFill>
              <a:ea typeface="SimSun" pitchFamily="2" charset="-122"/>
            </a:endParaRPr>
          </a:p>
        </p:txBody>
      </p:sp>
      <p:pic>
        <p:nvPicPr>
          <p:cNvPr id="77" name="Picture 76"/>
          <p:cNvPicPr>
            <a:picLocks noChangeAspect="1"/>
          </p:cNvPicPr>
          <p:nvPr userDrawn="1"/>
        </p:nvPicPr>
        <p:blipFill>
          <a:blip r:embed="rId16">
            <a:clrChange>
              <a:clrFrom>
                <a:srgbClr val="FFFFFF"/>
              </a:clrFrom>
              <a:clrTo>
                <a:srgbClr val="FFFFFF">
                  <a:alpha val="0"/>
                </a:srgbClr>
              </a:clrTo>
            </a:clrChange>
          </a:blip>
          <a:stretch>
            <a:fillRect/>
          </a:stretch>
        </p:blipFill>
        <p:spPr>
          <a:xfrm>
            <a:off x="5257800" y="6221697"/>
            <a:ext cx="1732456" cy="636303"/>
          </a:xfrm>
          <a:prstGeom prst="rect">
            <a:avLst/>
          </a:prstGeom>
        </p:spPr>
      </p:pic>
    </p:spTree>
  </p:cSld>
  <p:clrMap bg1="lt1" tx1="dk1" bg2="lt2" tx2="dk2" accent1="accent1" accent2="accent2" accent3="accent3" accent4="accent4" accent5="accent5" accent6="accent6" hlink="hlink" folHlink="folHlink"/>
  <p:sldLayoutIdLst>
    <p:sldLayoutId id="2147488357" r:id="rId1"/>
    <p:sldLayoutId id="2147488324" r:id="rId2"/>
    <p:sldLayoutId id="2147488325" r:id="rId3"/>
    <p:sldLayoutId id="2147488326" r:id="rId4"/>
    <p:sldLayoutId id="2147488327" r:id="rId5"/>
    <p:sldLayoutId id="2147488328" r:id="rId6"/>
    <p:sldLayoutId id="2147488329" r:id="rId7"/>
    <p:sldLayoutId id="2147488330" r:id="rId8"/>
    <p:sldLayoutId id="2147488331" r:id="rId9"/>
    <p:sldLayoutId id="2147488332" r:id="rId10"/>
    <p:sldLayoutId id="2147488333" r:id="rId11"/>
    <p:sldLayoutId id="2147488334" r:id="rId12"/>
  </p:sldLayoutIdLst>
  <p:hf sldNum="0" hdr="0" ftr="0"/>
  <p:txStyles>
    <p:titleStyle>
      <a:lvl1pPr algn="l" rtl="0" eaLnBrk="0" fontAlgn="base" hangingPunct="0">
        <a:spcBef>
          <a:spcPct val="0"/>
        </a:spcBef>
        <a:spcAft>
          <a:spcPct val="0"/>
        </a:spcAft>
        <a:defRPr sz="3400" b="1">
          <a:solidFill>
            <a:srgbClr val="990000"/>
          </a:solidFill>
          <a:latin typeface="+mj-lt"/>
          <a:ea typeface="+mj-ea"/>
          <a:cs typeface="+mj-cs"/>
        </a:defRPr>
      </a:lvl1pPr>
      <a:lvl2pPr algn="l" rtl="0" eaLnBrk="0" fontAlgn="base" hangingPunct="0">
        <a:spcBef>
          <a:spcPct val="0"/>
        </a:spcBef>
        <a:spcAft>
          <a:spcPct val="0"/>
        </a:spcAft>
        <a:defRPr sz="3400" b="1">
          <a:solidFill>
            <a:srgbClr val="990000"/>
          </a:solidFill>
          <a:latin typeface="Arial" charset="0"/>
        </a:defRPr>
      </a:lvl2pPr>
      <a:lvl3pPr algn="l" rtl="0" eaLnBrk="0" fontAlgn="base" hangingPunct="0">
        <a:spcBef>
          <a:spcPct val="0"/>
        </a:spcBef>
        <a:spcAft>
          <a:spcPct val="0"/>
        </a:spcAft>
        <a:defRPr sz="3400" b="1">
          <a:solidFill>
            <a:srgbClr val="990000"/>
          </a:solidFill>
          <a:latin typeface="Arial" charset="0"/>
        </a:defRPr>
      </a:lvl3pPr>
      <a:lvl4pPr algn="l" rtl="0" eaLnBrk="0" fontAlgn="base" hangingPunct="0">
        <a:spcBef>
          <a:spcPct val="0"/>
        </a:spcBef>
        <a:spcAft>
          <a:spcPct val="0"/>
        </a:spcAft>
        <a:defRPr sz="3400" b="1">
          <a:solidFill>
            <a:srgbClr val="990000"/>
          </a:solidFill>
          <a:latin typeface="Arial" charset="0"/>
        </a:defRPr>
      </a:lvl4pPr>
      <a:lvl5pPr algn="l" rtl="0" eaLnBrk="0" fontAlgn="base" hangingPunct="0">
        <a:spcBef>
          <a:spcPct val="0"/>
        </a:spcBef>
        <a:spcAft>
          <a:spcPct val="0"/>
        </a:spcAft>
        <a:defRPr sz="3400" b="1">
          <a:solidFill>
            <a:srgbClr val="990000"/>
          </a:solidFill>
          <a:latin typeface="Arial" charset="0"/>
        </a:defRPr>
      </a:lvl5pPr>
      <a:lvl6pPr marL="457200" algn="l" rtl="0" fontAlgn="base">
        <a:spcBef>
          <a:spcPct val="0"/>
        </a:spcBef>
        <a:spcAft>
          <a:spcPct val="0"/>
        </a:spcAft>
        <a:defRPr sz="3400" b="1">
          <a:solidFill>
            <a:srgbClr val="990000"/>
          </a:solidFill>
          <a:latin typeface="Arial" charset="0"/>
        </a:defRPr>
      </a:lvl6pPr>
      <a:lvl7pPr marL="914400" algn="l" rtl="0" fontAlgn="base">
        <a:spcBef>
          <a:spcPct val="0"/>
        </a:spcBef>
        <a:spcAft>
          <a:spcPct val="0"/>
        </a:spcAft>
        <a:defRPr sz="3400" b="1">
          <a:solidFill>
            <a:srgbClr val="990000"/>
          </a:solidFill>
          <a:latin typeface="Arial" charset="0"/>
        </a:defRPr>
      </a:lvl7pPr>
      <a:lvl8pPr marL="1371600" algn="l" rtl="0" fontAlgn="base">
        <a:spcBef>
          <a:spcPct val="0"/>
        </a:spcBef>
        <a:spcAft>
          <a:spcPct val="0"/>
        </a:spcAft>
        <a:defRPr sz="3400" b="1">
          <a:solidFill>
            <a:srgbClr val="990000"/>
          </a:solidFill>
          <a:latin typeface="Arial" charset="0"/>
        </a:defRPr>
      </a:lvl8pPr>
      <a:lvl9pPr marL="1828800" algn="l" rtl="0" fontAlgn="base">
        <a:spcBef>
          <a:spcPct val="0"/>
        </a:spcBef>
        <a:spcAft>
          <a:spcPct val="0"/>
        </a:spcAft>
        <a:defRPr sz="3400" b="1">
          <a:solidFill>
            <a:srgbClr val="990000"/>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000" b="1">
          <a:solidFill>
            <a:schemeClr val="bg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800">
          <a:solidFill>
            <a:schemeClr val="bg2"/>
          </a:solidFill>
          <a:latin typeface="+mn-lt"/>
        </a:defRPr>
      </a:lvl2pPr>
      <a:lvl3pPr marL="1143000" indent="-228600" algn="l" rtl="0" eaLnBrk="0" fontAlgn="base" hangingPunct="0">
        <a:spcBef>
          <a:spcPct val="20000"/>
        </a:spcBef>
        <a:spcAft>
          <a:spcPct val="0"/>
        </a:spcAft>
        <a:buSzPct val="60000"/>
        <a:buFont typeface="Arial" panose="020B0604020202020204" pitchFamily="34" charset="0"/>
        <a:buChar char="•"/>
        <a:defRPr sz="1600">
          <a:solidFill>
            <a:schemeClr val="bg2"/>
          </a:solidFill>
          <a:latin typeface="+mn-lt"/>
        </a:defRPr>
      </a:lvl3pPr>
      <a:lvl4pPr marL="1600200" indent="-228600" algn="l" rtl="0" eaLnBrk="0" fontAlgn="base" hangingPunct="0">
        <a:spcBef>
          <a:spcPct val="20000"/>
        </a:spcBef>
        <a:spcAft>
          <a:spcPct val="0"/>
        </a:spcAft>
        <a:buChar char="–"/>
        <a:defRPr sz="1400">
          <a:solidFill>
            <a:schemeClr val="bg2"/>
          </a:solidFill>
          <a:latin typeface="+mn-lt"/>
        </a:defRPr>
      </a:lvl4pPr>
      <a:lvl5pPr marL="2057400" indent="-228600" algn="l" rtl="0" eaLnBrk="0" fontAlgn="base" hangingPunct="0">
        <a:spcBef>
          <a:spcPct val="20000"/>
        </a:spcBef>
        <a:spcAft>
          <a:spcPct val="0"/>
        </a:spcAft>
        <a:buFont typeface="Verdana" pitchFamily="34" charset="0"/>
        <a:buChar char="›"/>
        <a:defRPr sz="1200">
          <a:solidFill>
            <a:schemeClr val="bg2"/>
          </a:solidFill>
          <a:latin typeface="+mn-lt"/>
        </a:defRPr>
      </a:lvl5pPr>
      <a:lvl6pPr marL="2514600" indent="-228600" algn="l" rtl="0" fontAlgn="base">
        <a:spcBef>
          <a:spcPct val="20000"/>
        </a:spcBef>
        <a:spcAft>
          <a:spcPct val="0"/>
        </a:spcAft>
        <a:buFont typeface="Verdana" pitchFamily="34" charset="0"/>
        <a:buChar char="›"/>
        <a:defRPr sz="1200">
          <a:solidFill>
            <a:schemeClr val="bg2"/>
          </a:solidFill>
          <a:latin typeface="+mn-lt"/>
        </a:defRPr>
      </a:lvl6pPr>
      <a:lvl7pPr marL="2971800" indent="-228600" algn="l" rtl="0" fontAlgn="base">
        <a:spcBef>
          <a:spcPct val="20000"/>
        </a:spcBef>
        <a:spcAft>
          <a:spcPct val="0"/>
        </a:spcAft>
        <a:buFont typeface="Verdana" pitchFamily="34" charset="0"/>
        <a:buChar char="›"/>
        <a:defRPr sz="1200">
          <a:solidFill>
            <a:schemeClr val="bg2"/>
          </a:solidFill>
          <a:latin typeface="+mn-lt"/>
        </a:defRPr>
      </a:lvl7pPr>
      <a:lvl8pPr marL="3429000" indent="-228600" algn="l" rtl="0" fontAlgn="base">
        <a:spcBef>
          <a:spcPct val="20000"/>
        </a:spcBef>
        <a:spcAft>
          <a:spcPct val="0"/>
        </a:spcAft>
        <a:buFont typeface="Verdana" pitchFamily="34" charset="0"/>
        <a:buChar char="›"/>
        <a:defRPr sz="1200">
          <a:solidFill>
            <a:schemeClr val="bg2"/>
          </a:solidFill>
          <a:latin typeface="+mn-lt"/>
        </a:defRPr>
      </a:lvl8pPr>
      <a:lvl9pPr marL="3886200" indent="-228600" algn="l" rtl="0" fontAlgn="base">
        <a:spcBef>
          <a:spcPct val="20000"/>
        </a:spcBef>
        <a:spcAft>
          <a:spcPct val="0"/>
        </a:spcAft>
        <a:buFont typeface="Verdana" pitchFamily="34" charset="0"/>
        <a:buChar char="›"/>
        <a:defRPr sz="1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7"/>
          <p:cNvPicPr>
            <a:picLocks noChangeAspect="1" noChangeArrowheads="1"/>
          </p:cNvPicPr>
          <p:nvPr userDrawn="1"/>
        </p:nvPicPr>
        <p:blipFill>
          <a:blip r:embed="rId14" cstate="print"/>
          <a:srcRect/>
          <a:stretch>
            <a:fillRect/>
          </a:stretch>
        </p:blipFill>
        <p:spPr bwMode="auto">
          <a:xfrm>
            <a:off x="12" y="6221413"/>
            <a:ext cx="9142413" cy="636587"/>
          </a:xfrm>
          <a:prstGeom prst="rect">
            <a:avLst/>
          </a:prstGeom>
          <a:noFill/>
          <a:ln w="9525">
            <a:noFill/>
            <a:miter lim="800000"/>
            <a:headEnd/>
            <a:tailEnd/>
          </a:ln>
        </p:spPr>
      </p:pic>
      <p:sp>
        <p:nvSpPr>
          <p:cNvPr id="1525763" name="Text Box 3"/>
          <p:cNvSpPr txBox="1">
            <a:spLocks noChangeArrowheads="1"/>
          </p:cNvSpPr>
          <p:nvPr userDrawn="1"/>
        </p:nvSpPr>
        <p:spPr bwMode="auto">
          <a:xfrm>
            <a:off x="652474" y="6435733"/>
            <a:ext cx="2757589" cy="263749"/>
          </a:xfrm>
          <a:prstGeom prst="rect">
            <a:avLst/>
          </a:prstGeom>
          <a:noFill/>
          <a:ln w="9525">
            <a:noFill/>
            <a:miter lim="800000"/>
            <a:headEnd/>
            <a:tailEnd/>
          </a:ln>
        </p:spPr>
        <p:txBody>
          <a:bodyPr wrap="none" lIns="78315" tIns="39159" rIns="78315" bIns="39159">
            <a:spAutoFit/>
          </a:bodyPr>
          <a:lstStyle/>
          <a:p>
            <a:pPr defTabSz="784225">
              <a:buSzPct val="100000"/>
              <a:defRPr/>
            </a:pPr>
            <a:r>
              <a:rPr lang="zh-CN" altLang="zh-CN" sz="1200" dirty="0">
                <a:solidFill>
                  <a:srgbClr val="000000"/>
                </a:solidFill>
                <a:latin typeface="Arial" pitchFamily="34" charset="0"/>
                <a:ea typeface="MS PGothic" pitchFamily="34" charset="-128"/>
                <a:cs typeface="+mn-cs"/>
                <a:sym typeface="Arial" pitchFamily="34" charset="0"/>
              </a:rPr>
              <a:t>HUAWEI TECHNOLOGIES CO., LTD.</a:t>
            </a:r>
          </a:p>
        </p:txBody>
      </p:sp>
      <p:pic>
        <p:nvPicPr>
          <p:cNvPr id="3076" name="Picture 4" descr="8"/>
          <p:cNvPicPr>
            <a:picLocks noChangeAspect="1" noChangeArrowheads="1"/>
          </p:cNvPicPr>
          <p:nvPr userDrawn="1"/>
        </p:nvPicPr>
        <p:blipFill>
          <a:blip r:embed="rId15" cstate="print"/>
          <a:srcRect/>
          <a:stretch>
            <a:fillRect/>
          </a:stretch>
        </p:blipFill>
        <p:spPr bwMode="auto">
          <a:xfrm>
            <a:off x="7508875" y="6400801"/>
            <a:ext cx="1309688" cy="309563"/>
          </a:xfrm>
          <a:prstGeom prst="rect">
            <a:avLst/>
          </a:prstGeom>
          <a:noFill/>
          <a:ln w="9525">
            <a:noFill/>
            <a:miter lim="800000"/>
            <a:headEnd/>
            <a:tailEnd/>
          </a:ln>
        </p:spPr>
      </p:pic>
      <p:sp>
        <p:nvSpPr>
          <p:cNvPr id="1525765" name="Rectangle 5"/>
          <p:cNvSpPr>
            <a:spLocks noGrp="1" noChangeArrowheads="1"/>
          </p:cNvSpPr>
          <p:nvPr>
            <p:ph type="dt" sz="half" idx="2"/>
          </p:nvPr>
        </p:nvSpPr>
        <p:spPr bwMode="auto">
          <a:xfrm>
            <a:off x="6361125" y="6489700"/>
            <a:ext cx="2097087"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ct val="85000"/>
              </a:lnSpc>
              <a:defRPr sz="1200" b="0">
                <a:solidFill>
                  <a:schemeClr val="tx1"/>
                </a:solidFill>
                <a:ea typeface="MS PGothic" pitchFamily="34" charset="-128"/>
              </a:defRPr>
            </a:lvl1pPr>
          </a:lstStyle>
          <a:p>
            <a:pPr>
              <a:defRPr/>
            </a:pPr>
            <a:r>
              <a:rPr lang="de-DE" altLang="zh-CN">
                <a:solidFill>
                  <a:srgbClr val="000000"/>
                </a:solidFill>
                <a:latin typeface="Arial" pitchFamily="34" charset="0"/>
                <a:cs typeface="+mn-cs"/>
              </a:rPr>
              <a:t>Page </a:t>
            </a:r>
            <a:fld id="{22F2A9EC-CC6C-4DE3-942F-2FA917ACB749}" type="slidenum">
              <a:rPr lang="de-DE" altLang="zh-CN">
                <a:solidFill>
                  <a:srgbClr val="000000"/>
                </a:solidFill>
                <a:latin typeface="Arial" pitchFamily="34" charset="0"/>
                <a:cs typeface="+mn-cs"/>
              </a:rPr>
              <a:pPr>
                <a:defRPr/>
              </a:pPr>
              <a:t>‹#›</a:t>
            </a:fld>
            <a:endParaRPr lang="en-GB" altLang="zh-CN">
              <a:solidFill>
                <a:srgbClr val="000000"/>
              </a:solidFill>
              <a:latin typeface="Arial" pitchFamily="34" charset="0"/>
              <a:cs typeface="+mn-cs"/>
            </a:endParaRPr>
          </a:p>
        </p:txBody>
      </p:sp>
      <p:sp>
        <p:nvSpPr>
          <p:cNvPr id="3078" name="Rectangle 6"/>
          <p:cNvSpPr>
            <a:spLocks noGrp="1" noChangeArrowheads="1"/>
          </p:cNvSpPr>
          <p:nvPr>
            <p:ph type="title"/>
          </p:nvPr>
        </p:nvSpPr>
        <p:spPr bwMode="auto">
          <a:xfrm>
            <a:off x="652463" y="384177"/>
            <a:ext cx="7923212" cy="465139"/>
          </a:xfrm>
          <a:prstGeom prst="rect">
            <a:avLst/>
          </a:prstGeom>
          <a:noFill/>
          <a:ln w="9525">
            <a:noFill/>
            <a:miter lim="800000"/>
            <a:headEnd/>
            <a:tailEnd/>
          </a:ln>
        </p:spPr>
        <p:txBody>
          <a:bodyPr vert="horz" wrap="square" lIns="78328" tIns="39165" rIns="78328" bIns="39165" numCol="1" anchor="ctr" anchorCtr="0" compatLnSpc="1">
            <a:prstTxWarp prst="textNoShape">
              <a:avLst/>
            </a:prstTxWarp>
          </a:bodyPr>
          <a:lstStyle/>
          <a:p>
            <a:pPr lvl="0"/>
            <a:r>
              <a:rPr lang="zh-CN" altLang="en-US" smtClean="0"/>
              <a:t>单击此处编辑母版标题样式</a:t>
            </a:r>
          </a:p>
        </p:txBody>
      </p:sp>
      <p:sp>
        <p:nvSpPr>
          <p:cNvPr id="3080" name="Rectangle 50"/>
          <p:cNvSpPr>
            <a:spLocks noGrp="1" noChangeArrowheads="1"/>
          </p:cNvSpPr>
          <p:nvPr>
            <p:ph type="body" idx="1"/>
          </p:nvPr>
        </p:nvSpPr>
        <p:spPr bwMode="auto">
          <a:xfrm>
            <a:off x="652463" y="955676"/>
            <a:ext cx="7929562" cy="5210175"/>
          </a:xfrm>
          <a:prstGeom prst="rect">
            <a:avLst/>
          </a:prstGeom>
          <a:noFill/>
          <a:ln w="9525">
            <a:noFill/>
            <a:miter lim="800000"/>
            <a:headEnd/>
            <a:tailEnd/>
          </a:ln>
        </p:spPr>
        <p:txBody>
          <a:bodyPr vert="horz" wrap="square" lIns="78342" tIns="39171" rIns="78342" bIns="39171"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extLst>
      <p:ext uri="{BB962C8B-B14F-4D97-AF65-F5344CB8AC3E}">
        <p14:creationId xmlns:p14="http://schemas.microsoft.com/office/powerpoint/2010/main" val="2173107253"/>
      </p:ext>
    </p:extLst>
  </p:cSld>
  <p:clrMap bg1="lt1" tx1="dk1" bg2="lt2" tx2="dk2" accent1="accent1" accent2="accent2" accent3="accent3" accent4="accent4" accent5="accent5" accent6="accent6" hlink="hlink" folHlink="folHlink"/>
  <p:sldLayoutIdLst>
    <p:sldLayoutId id="2147488359" r:id="rId1"/>
    <p:sldLayoutId id="2147488360" r:id="rId2"/>
    <p:sldLayoutId id="2147488361" r:id="rId3"/>
    <p:sldLayoutId id="2147488362" r:id="rId4"/>
    <p:sldLayoutId id="2147488363" r:id="rId5"/>
    <p:sldLayoutId id="2147488364" r:id="rId6"/>
    <p:sldLayoutId id="2147488365" r:id="rId7"/>
    <p:sldLayoutId id="2147488366" r:id="rId8"/>
    <p:sldLayoutId id="2147488367" r:id="rId9"/>
    <p:sldLayoutId id="2147488368" r:id="rId10"/>
    <p:sldLayoutId id="2147488369" r:id="rId11"/>
    <p:sldLayoutId id="2147488370" r:id="rId12"/>
  </p:sldLayoutIdLst>
  <p:timing>
    <p:tnLst>
      <p:par>
        <p:cTn id="1" dur="indefinite" restart="never" nodeType="tmRoot"/>
      </p:par>
    </p:tnLst>
  </p:timing>
  <p:hf sldNum="0" hdr="0" ftr="0"/>
  <p:txStyles>
    <p:titleStyle>
      <a:lvl1pPr algn="l" defTabSz="784225" rtl="0" eaLnBrk="0" fontAlgn="base" hangingPunct="0">
        <a:spcBef>
          <a:spcPct val="0"/>
        </a:spcBef>
        <a:spcAft>
          <a:spcPct val="0"/>
        </a:spcAft>
        <a:defRPr sz="3000">
          <a:solidFill>
            <a:srgbClr val="990000"/>
          </a:solidFill>
          <a:latin typeface="+mj-lt"/>
          <a:ea typeface="+mj-ea"/>
          <a:cs typeface="+mj-cs"/>
        </a:defRPr>
      </a:lvl1pPr>
      <a:lvl2pPr algn="l" defTabSz="784225" rtl="0" eaLnBrk="0" fontAlgn="base" hangingPunct="0">
        <a:spcBef>
          <a:spcPct val="0"/>
        </a:spcBef>
        <a:spcAft>
          <a:spcPct val="0"/>
        </a:spcAft>
        <a:defRPr sz="3000">
          <a:solidFill>
            <a:srgbClr val="990000"/>
          </a:solidFill>
          <a:latin typeface="FrutigerNext LT Medium" pitchFamily="34" charset="0"/>
          <a:ea typeface="黑体" pitchFamily="2" charset="-122"/>
        </a:defRPr>
      </a:lvl2pPr>
      <a:lvl3pPr algn="l" defTabSz="784225" rtl="0" eaLnBrk="0" fontAlgn="base" hangingPunct="0">
        <a:spcBef>
          <a:spcPct val="0"/>
        </a:spcBef>
        <a:spcAft>
          <a:spcPct val="0"/>
        </a:spcAft>
        <a:defRPr sz="3000">
          <a:solidFill>
            <a:srgbClr val="990000"/>
          </a:solidFill>
          <a:latin typeface="FrutigerNext LT Medium" pitchFamily="34" charset="0"/>
          <a:ea typeface="黑体" pitchFamily="2" charset="-122"/>
        </a:defRPr>
      </a:lvl3pPr>
      <a:lvl4pPr algn="l" defTabSz="784225" rtl="0" eaLnBrk="0" fontAlgn="base" hangingPunct="0">
        <a:spcBef>
          <a:spcPct val="0"/>
        </a:spcBef>
        <a:spcAft>
          <a:spcPct val="0"/>
        </a:spcAft>
        <a:defRPr sz="3000">
          <a:solidFill>
            <a:srgbClr val="990000"/>
          </a:solidFill>
          <a:latin typeface="FrutigerNext LT Medium" pitchFamily="34" charset="0"/>
          <a:ea typeface="黑体" pitchFamily="2" charset="-122"/>
        </a:defRPr>
      </a:lvl4pPr>
      <a:lvl5pPr algn="l" defTabSz="784225" rtl="0" eaLnBrk="0" fontAlgn="base" hangingPunct="0">
        <a:spcBef>
          <a:spcPct val="0"/>
        </a:spcBef>
        <a:spcAft>
          <a:spcPct val="0"/>
        </a:spcAft>
        <a:defRPr sz="3000">
          <a:solidFill>
            <a:srgbClr val="990000"/>
          </a:solidFill>
          <a:latin typeface="FrutigerNext LT Medium" pitchFamily="34" charset="0"/>
          <a:ea typeface="黑体" pitchFamily="2" charset="-122"/>
        </a:defRPr>
      </a:lvl5pPr>
      <a:lvl6pPr marL="457200" algn="l" defTabSz="784225" rtl="0" fontAlgn="base">
        <a:spcBef>
          <a:spcPct val="0"/>
        </a:spcBef>
        <a:spcAft>
          <a:spcPct val="0"/>
        </a:spcAft>
        <a:defRPr sz="3000">
          <a:solidFill>
            <a:srgbClr val="990000"/>
          </a:solidFill>
          <a:latin typeface="FrutigerNext LT Medium" pitchFamily="34" charset="0"/>
          <a:ea typeface="黑体" pitchFamily="2" charset="-122"/>
        </a:defRPr>
      </a:lvl6pPr>
      <a:lvl7pPr marL="914400" algn="l" defTabSz="784225" rtl="0" fontAlgn="base">
        <a:spcBef>
          <a:spcPct val="0"/>
        </a:spcBef>
        <a:spcAft>
          <a:spcPct val="0"/>
        </a:spcAft>
        <a:defRPr sz="3000">
          <a:solidFill>
            <a:srgbClr val="990000"/>
          </a:solidFill>
          <a:latin typeface="FrutigerNext LT Medium" pitchFamily="34" charset="0"/>
          <a:ea typeface="黑体" pitchFamily="2" charset="-122"/>
        </a:defRPr>
      </a:lvl7pPr>
      <a:lvl8pPr marL="1371600" algn="l" defTabSz="784225" rtl="0" fontAlgn="base">
        <a:spcBef>
          <a:spcPct val="0"/>
        </a:spcBef>
        <a:spcAft>
          <a:spcPct val="0"/>
        </a:spcAft>
        <a:defRPr sz="3000">
          <a:solidFill>
            <a:srgbClr val="990000"/>
          </a:solidFill>
          <a:latin typeface="FrutigerNext LT Medium" pitchFamily="34" charset="0"/>
          <a:ea typeface="黑体" pitchFamily="2" charset="-122"/>
        </a:defRPr>
      </a:lvl8pPr>
      <a:lvl9pPr marL="1828800" algn="l" defTabSz="784225" rtl="0" fontAlgn="base">
        <a:spcBef>
          <a:spcPct val="0"/>
        </a:spcBef>
        <a:spcAft>
          <a:spcPct val="0"/>
        </a:spcAft>
        <a:defRPr sz="3000">
          <a:solidFill>
            <a:srgbClr val="990000"/>
          </a:solidFill>
          <a:latin typeface="FrutigerNext LT Medium" pitchFamily="34" charset="0"/>
          <a:ea typeface="黑体" pitchFamily="2" charset="-122"/>
        </a:defRPr>
      </a:lvl9pPr>
    </p:titleStyle>
    <p:bodyStyle>
      <a:lvl1pPr marL="293688" indent="-293688" algn="l" defTabSz="784225" rtl="0" eaLnBrk="0" fontAlgn="base" hangingPunct="0">
        <a:lnSpc>
          <a:spcPct val="140000"/>
        </a:lnSpc>
        <a:spcBef>
          <a:spcPct val="0"/>
        </a:spcBef>
        <a:spcAft>
          <a:spcPct val="0"/>
        </a:spcAft>
        <a:buClr>
          <a:schemeClr val="bg2"/>
        </a:buClr>
        <a:buSzPct val="60000"/>
        <a:buFont typeface="Wingdings" pitchFamily="2" charset="2"/>
        <a:buChar char="l"/>
        <a:defRPr sz="1900" b="1">
          <a:solidFill>
            <a:schemeClr val="tx1"/>
          </a:solidFill>
          <a:latin typeface="+mn-lt"/>
          <a:ea typeface="+mn-ea"/>
          <a:cs typeface="+mn-cs"/>
        </a:defRPr>
      </a:lvl1pPr>
      <a:lvl2pPr marL="636588" indent="-244475" algn="l" defTabSz="784225" rtl="0" eaLnBrk="0" fontAlgn="base" hangingPunct="0">
        <a:lnSpc>
          <a:spcPct val="140000"/>
        </a:lnSpc>
        <a:spcBef>
          <a:spcPct val="0"/>
        </a:spcBef>
        <a:spcAft>
          <a:spcPct val="0"/>
        </a:spcAft>
        <a:buClr>
          <a:schemeClr val="tx1"/>
        </a:buClr>
        <a:buFont typeface="FrutigerNext LT Regular" pitchFamily="34" charset="0"/>
        <a:buChar char="›"/>
        <a:defRPr sz="1500">
          <a:solidFill>
            <a:schemeClr val="tx1"/>
          </a:solidFill>
          <a:latin typeface="+mn-lt"/>
          <a:ea typeface="+mn-ea"/>
        </a:defRPr>
      </a:lvl2pPr>
      <a:lvl3pPr marL="979488" indent="-195263" algn="l" defTabSz="784225" rtl="0" eaLnBrk="0" fontAlgn="base" hangingPunct="0">
        <a:lnSpc>
          <a:spcPct val="140000"/>
        </a:lnSpc>
        <a:spcBef>
          <a:spcPct val="0"/>
        </a:spcBef>
        <a:spcAft>
          <a:spcPct val="0"/>
        </a:spcAft>
        <a:buFont typeface="FrutigerNext LT Light" pitchFamily="34" charset="0"/>
        <a:buChar char="»"/>
        <a:defRPr sz="1500">
          <a:solidFill>
            <a:schemeClr val="tx1"/>
          </a:solidFill>
          <a:latin typeface="FrutigerNext LT Light" pitchFamily="34" charset="0"/>
          <a:ea typeface="+mn-ea"/>
        </a:defRPr>
      </a:lvl3pPr>
      <a:lvl4pPr marL="1371600" indent="-196850" algn="l" defTabSz="784225" rtl="0" eaLnBrk="0" fontAlgn="base" hangingPunct="0">
        <a:lnSpc>
          <a:spcPct val="140000"/>
        </a:lnSpc>
        <a:spcBef>
          <a:spcPct val="0"/>
        </a:spcBef>
        <a:spcAft>
          <a:spcPct val="0"/>
        </a:spcAft>
        <a:buChar char="–"/>
        <a:defRPr sz="1500">
          <a:solidFill>
            <a:schemeClr val="tx1"/>
          </a:solidFill>
          <a:latin typeface="+mj-lt"/>
          <a:ea typeface="+mn-ea"/>
        </a:defRPr>
      </a:lvl4pPr>
      <a:lvl5pPr marL="1763713" indent="-196850" algn="l" defTabSz="784225" rtl="0" eaLnBrk="0" fontAlgn="base" hangingPunct="0">
        <a:lnSpc>
          <a:spcPct val="140000"/>
        </a:lnSpc>
        <a:spcBef>
          <a:spcPct val="0"/>
        </a:spcBef>
        <a:spcAft>
          <a:spcPct val="0"/>
        </a:spcAft>
        <a:buFont typeface="FrutigerNext LT Medium" pitchFamily="34" charset="0"/>
        <a:buChar char="~"/>
        <a:defRPr sz="1500">
          <a:solidFill>
            <a:schemeClr val="tx1"/>
          </a:solidFill>
          <a:latin typeface="+mj-lt"/>
          <a:ea typeface="+mn-ea"/>
        </a:defRPr>
      </a:lvl5pPr>
      <a:lvl6pPr marL="2220913" indent="-196850" algn="l" defTabSz="784225" rtl="0" fontAlgn="base">
        <a:lnSpc>
          <a:spcPct val="140000"/>
        </a:lnSpc>
        <a:spcBef>
          <a:spcPct val="0"/>
        </a:spcBef>
        <a:spcAft>
          <a:spcPct val="0"/>
        </a:spcAft>
        <a:buFont typeface="FrutigerNext LT Medium" pitchFamily="34" charset="0"/>
        <a:buChar char="~"/>
        <a:defRPr sz="1500">
          <a:solidFill>
            <a:schemeClr val="tx1"/>
          </a:solidFill>
          <a:latin typeface="+mj-lt"/>
          <a:ea typeface="+mn-ea"/>
        </a:defRPr>
      </a:lvl6pPr>
      <a:lvl7pPr marL="2678113" indent="-196850" algn="l" defTabSz="784225" rtl="0" fontAlgn="base">
        <a:lnSpc>
          <a:spcPct val="140000"/>
        </a:lnSpc>
        <a:spcBef>
          <a:spcPct val="0"/>
        </a:spcBef>
        <a:spcAft>
          <a:spcPct val="0"/>
        </a:spcAft>
        <a:buFont typeface="FrutigerNext LT Medium" pitchFamily="34" charset="0"/>
        <a:buChar char="~"/>
        <a:defRPr sz="1500">
          <a:solidFill>
            <a:schemeClr val="tx1"/>
          </a:solidFill>
          <a:latin typeface="+mj-lt"/>
          <a:ea typeface="+mn-ea"/>
        </a:defRPr>
      </a:lvl7pPr>
      <a:lvl8pPr marL="3135313" indent="-196850" algn="l" defTabSz="784225" rtl="0" fontAlgn="base">
        <a:lnSpc>
          <a:spcPct val="140000"/>
        </a:lnSpc>
        <a:spcBef>
          <a:spcPct val="0"/>
        </a:spcBef>
        <a:spcAft>
          <a:spcPct val="0"/>
        </a:spcAft>
        <a:buFont typeface="FrutigerNext LT Medium" pitchFamily="34" charset="0"/>
        <a:buChar char="~"/>
        <a:defRPr sz="1500">
          <a:solidFill>
            <a:schemeClr val="tx1"/>
          </a:solidFill>
          <a:latin typeface="+mj-lt"/>
          <a:ea typeface="+mn-ea"/>
        </a:defRPr>
      </a:lvl8pPr>
      <a:lvl9pPr marL="3592513" indent="-196850" algn="l" defTabSz="784225" rtl="0" fontAlgn="base">
        <a:lnSpc>
          <a:spcPct val="140000"/>
        </a:lnSpc>
        <a:spcBef>
          <a:spcPct val="0"/>
        </a:spcBef>
        <a:spcAft>
          <a:spcPct val="0"/>
        </a:spcAft>
        <a:buFont typeface="FrutigerNext LT Medium" pitchFamily="34" charset="0"/>
        <a:buChar char="~"/>
        <a:defRPr sz="1500">
          <a:solidFill>
            <a:schemeClr val="tx1"/>
          </a:solidFill>
          <a:latin typeface="+mj-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6705600" cy="1470025"/>
          </a:xfrm>
        </p:spPr>
        <p:txBody>
          <a:bodyPr/>
          <a:lstStyle/>
          <a:p>
            <a:pPr algn="ctr"/>
            <a:r>
              <a:rPr lang="en-US" dirty="0" err="1"/>
              <a:t>PHyTM</a:t>
            </a:r>
            <a:r>
              <a:rPr lang="en-US" dirty="0"/>
              <a:t>: </a:t>
            </a:r>
            <a:r>
              <a:rPr lang="en-US" dirty="0" smtClean="0"/>
              <a:t>Persistent Hybrid </a:t>
            </a:r>
            <a:r>
              <a:rPr lang="en-US" dirty="0"/>
              <a:t/>
            </a:r>
            <a:br>
              <a:rPr lang="en-US" dirty="0"/>
            </a:br>
            <a:r>
              <a:rPr lang="en-US" dirty="0"/>
              <a:t>Transactional Memory</a:t>
            </a:r>
          </a:p>
        </p:txBody>
      </p:sp>
      <p:sp>
        <p:nvSpPr>
          <p:cNvPr id="3" name="Subtitle 2"/>
          <p:cNvSpPr>
            <a:spLocks noGrp="1"/>
          </p:cNvSpPr>
          <p:nvPr>
            <p:ph type="subTitle" idx="1"/>
          </p:nvPr>
        </p:nvSpPr>
        <p:spPr>
          <a:xfrm>
            <a:off x="381000" y="2974975"/>
            <a:ext cx="1981200" cy="911225"/>
          </a:xfrm>
        </p:spPr>
        <p:txBody>
          <a:bodyPr/>
          <a:lstStyle/>
          <a:p>
            <a:r>
              <a:rPr lang="en-US" dirty="0" smtClean="0"/>
              <a:t>Hillel Avni</a:t>
            </a:r>
          </a:p>
          <a:p>
            <a:r>
              <a:rPr lang="en-US" dirty="0" smtClean="0"/>
              <a:t>Huawei</a:t>
            </a:r>
            <a:endParaRPr lang="en-US" dirty="0"/>
          </a:p>
        </p:txBody>
      </p:sp>
      <p:sp>
        <p:nvSpPr>
          <p:cNvPr id="4" name="Date Placeholder 3"/>
          <p:cNvSpPr>
            <a:spLocks noGrp="1"/>
          </p:cNvSpPr>
          <p:nvPr>
            <p:ph type="dt" sz="quarter" idx="4294967295"/>
          </p:nvPr>
        </p:nvSpPr>
        <p:spPr>
          <a:xfrm>
            <a:off x="609600" y="228600"/>
            <a:ext cx="2133600" cy="476250"/>
          </a:xfrm>
        </p:spPr>
        <p:txBody>
          <a:bodyPr/>
          <a:lstStyle/>
          <a:p>
            <a:r>
              <a:rPr lang="en-US" altLang="zh-CN" dirty="0" smtClean="0"/>
              <a:t>2017-08-01</a:t>
            </a:r>
            <a:endParaRPr lang="en-US" altLang="zh-CN" dirty="0"/>
          </a:p>
        </p:txBody>
      </p:sp>
      <p:sp>
        <p:nvSpPr>
          <p:cNvPr id="5" name="Subtitle 2"/>
          <p:cNvSpPr txBox="1">
            <a:spLocks/>
          </p:cNvSpPr>
          <p:nvPr/>
        </p:nvSpPr>
        <p:spPr bwMode="auto">
          <a:xfrm>
            <a:off x="2770472" y="2972569"/>
            <a:ext cx="370652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tx1"/>
              </a:buClr>
              <a:buFontTx/>
              <a:buNone/>
              <a:defRPr sz="2800" b="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800">
                <a:solidFill>
                  <a:schemeClr val="bg2"/>
                </a:solidFill>
                <a:latin typeface="+mn-lt"/>
              </a:defRPr>
            </a:lvl2pPr>
            <a:lvl3pPr marL="1143000" indent="-228600" algn="l" rtl="0" eaLnBrk="0" fontAlgn="base" hangingPunct="0">
              <a:spcBef>
                <a:spcPct val="20000"/>
              </a:spcBef>
              <a:spcAft>
                <a:spcPct val="0"/>
              </a:spcAft>
              <a:buSzPct val="60000"/>
              <a:buFont typeface="Arial" panose="020B0604020202020204" pitchFamily="34" charset="0"/>
              <a:buChar char="•"/>
              <a:defRPr sz="1600">
                <a:solidFill>
                  <a:schemeClr val="bg2"/>
                </a:solidFill>
                <a:latin typeface="+mn-lt"/>
              </a:defRPr>
            </a:lvl3pPr>
            <a:lvl4pPr marL="1600200" indent="-228600" algn="l" rtl="0" eaLnBrk="0" fontAlgn="base" hangingPunct="0">
              <a:spcBef>
                <a:spcPct val="20000"/>
              </a:spcBef>
              <a:spcAft>
                <a:spcPct val="0"/>
              </a:spcAft>
              <a:buChar char="–"/>
              <a:defRPr sz="1400">
                <a:solidFill>
                  <a:schemeClr val="bg2"/>
                </a:solidFill>
                <a:latin typeface="+mn-lt"/>
              </a:defRPr>
            </a:lvl4pPr>
            <a:lvl5pPr marL="2057400" indent="-228600" algn="l" rtl="0" eaLnBrk="0" fontAlgn="base" hangingPunct="0">
              <a:spcBef>
                <a:spcPct val="20000"/>
              </a:spcBef>
              <a:spcAft>
                <a:spcPct val="0"/>
              </a:spcAft>
              <a:buFont typeface="Verdana" pitchFamily="34" charset="0"/>
              <a:buChar char="›"/>
              <a:defRPr sz="1200">
                <a:solidFill>
                  <a:schemeClr val="bg2"/>
                </a:solidFill>
                <a:latin typeface="+mn-lt"/>
              </a:defRPr>
            </a:lvl5pPr>
            <a:lvl6pPr marL="2514600" indent="-228600" algn="l" rtl="0" fontAlgn="base">
              <a:spcBef>
                <a:spcPct val="20000"/>
              </a:spcBef>
              <a:spcAft>
                <a:spcPct val="0"/>
              </a:spcAft>
              <a:buFont typeface="Verdana" pitchFamily="34" charset="0"/>
              <a:buChar char="›"/>
              <a:defRPr sz="1200">
                <a:solidFill>
                  <a:schemeClr val="bg2"/>
                </a:solidFill>
                <a:latin typeface="+mn-lt"/>
              </a:defRPr>
            </a:lvl6pPr>
            <a:lvl7pPr marL="2971800" indent="-228600" algn="l" rtl="0" fontAlgn="base">
              <a:spcBef>
                <a:spcPct val="20000"/>
              </a:spcBef>
              <a:spcAft>
                <a:spcPct val="0"/>
              </a:spcAft>
              <a:buFont typeface="Verdana" pitchFamily="34" charset="0"/>
              <a:buChar char="›"/>
              <a:defRPr sz="1200">
                <a:solidFill>
                  <a:schemeClr val="bg2"/>
                </a:solidFill>
                <a:latin typeface="+mn-lt"/>
              </a:defRPr>
            </a:lvl7pPr>
            <a:lvl8pPr marL="3429000" indent="-228600" algn="l" rtl="0" fontAlgn="base">
              <a:spcBef>
                <a:spcPct val="20000"/>
              </a:spcBef>
              <a:spcAft>
                <a:spcPct val="0"/>
              </a:spcAft>
              <a:buFont typeface="Verdana" pitchFamily="34" charset="0"/>
              <a:buChar char="›"/>
              <a:defRPr sz="1200">
                <a:solidFill>
                  <a:schemeClr val="bg2"/>
                </a:solidFill>
                <a:latin typeface="+mn-lt"/>
              </a:defRPr>
            </a:lvl8pPr>
            <a:lvl9pPr marL="3886200" indent="-228600" algn="l" rtl="0" fontAlgn="base">
              <a:spcBef>
                <a:spcPct val="20000"/>
              </a:spcBef>
              <a:spcAft>
                <a:spcPct val="0"/>
              </a:spcAft>
              <a:buFont typeface="Verdana" pitchFamily="34" charset="0"/>
              <a:buChar char="›"/>
              <a:defRPr sz="1200">
                <a:solidFill>
                  <a:schemeClr val="bg2"/>
                </a:solidFill>
                <a:latin typeface="+mn-lt"/>
              </a:defRPr>
            </a:lvl9pPr>
          </a:lstStyle>
          <a:p>
            <a:r>
              <a:rPr lang="en-US" kern="0" dirty="0" smtClean="0"/>
              <a:t>Trevor Brown</a:t>
            </a:r>
          </a:p>
          <a:p>
            <a:r>
              <a:rPr lang="en-US" kern="0" dirty="0" smtClean="0"/>
              <a:t>University of Toronto</a:t>
            </a:r>
            <a:endParaRPr lang="en-US" kern="0" dirty="0"/>
          </a:p>
        </p:txBody>
      </p:sp>
      <p:pic>
        <p:nvPicPr>
          <p:cNvPr id="8" name="Picture 7"/>
          <p:cNvPicPr>
            <a:picLocks noChangeAspect="1"/>
          </p:cNvPicPr>
          <p:nvPr/>
        </p:nvPicPr>
        <p:blipFill>
          <a:blip r:embed="rId2"/>
          <a:stretch>
            <a:fillRect/>
          </a:stretch>
        </p:blipFill>
        <p:spPr>
          <a:xfrm>
            <a:off x="6324600" y="5563830"/>
            <a:ext cx="949402" cy="941746"/>
          </a:xfrm>
          <a:prstGeom prst="rect">
            <a:avLst/>
          </a:prstGeom>
        </p:spPr>
      </p:pic>
    </p:spTree>
    <p:extLst>
      <p:ext uri="{BB962C8B-B14F-4D97-AF65-F5344CB8AC3E}">
        <p14:creationId xmlns:p14="http://schemas.microsoft.com/office/powerpoint/2010/main" val="2976808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has a Problem</a:t>
            </a:r>
            <a:endParaRPr lang="en-US" dirty="0"/>
          </a:p>
        </p:txBody>
      </p:sp>
      <p:sp>
        <p:nvSpPr>
          <p:cNvPr id="10" name="Title 1"/>
          <p:cNvSpPr txBox="1">
            <a:spLocks/>
          </p:cNvSpPr>
          <p:nvPr/>
        </p:nvSpPr>
        <p:spPr>
          <a:xfrm>
            <a:off x="609600" y="1371601"/>
            <a:ext cx="8229600" cy="658190"/>
          </a:xfrm>
          <a:prstGeom prst="rect">
            <a:avLst/>
          </a:prstGeom>
          <a:ln>
            <a:solidFill>
              <a:sysClr val="windowText" lastClr="000000"/>
            </a:solidFill>
          </a:ln>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00BC55"/>
                </a:solidFill>
                <a:effectLst/>
                <a:uLnTx/>
                <a:uFillTx/>
                <a:latin typeface="Calibri" panose="020F0502020204030204" pitchFamily="34" charset="0"/>
              </a:rPr>
              <a:t>Good: </a:t>
            </a:r>
            <a:r>
              <a:rPr kumimoji="0" lang="en-US" sz="2800" b="1" i="0" u="none" strike="noStrike" kern="1200" cap="none" spc="0" normalizeH="0" baseline="0" noProof="0" dirty="0" smtClean="0">
                <a:ln>
                  <a:noFill/>
                </a:ln>
                <a:solidFill>
                  <a:sysClr val="windowText" lastClr="000000"/>
                </a:solidFill>
                <a:effectLst/>
                <a:uLnTx/>
                <a:uFillTx/>
                <a:latin typeface="Calibri" panose="020F0502020204030204" pitchFamily="34" charset="0"/>
              </a:rPr>
              <a:t>Hardware Transactional Memory (HTM)</a:t>
            </a:r>
            <a:endParaRPr kumimoji="0" lang="en-US" sz="2800" b="1" i="0" u="none" strike="noStrike" kern="1200" cap="none" spc="0" normalizeH="0" baseline="0" noProof="0" dirty="0">
              <a:ln>
                <a:noFill/>
              </a:ln>
              <a:solidFill>
                <a:sysClr val="windowText" lastClr="000000"/>
              </a:solidFill>
              <a:effectLst/>
              <a:uLnTx/>
              <a:uFillTx/>
              <a:latin typeface="Calibri" panose="020F0502020204030204" pitchFamily="34" charset="0"/>
            </a:endParaRPr>
          </a:p>
        </p:txBody>
      </p:sp>
      <p:sp>
        <p:nvSpPr>
          <p:cNvPr id="12" name="Title 1"/>
          <p:cNvSpPr txBox="1">
            <a:spLocks/>
          </p:cNvSpPr>
          <p:nvPr/>
        </p:nvSpPr>
        <p:spPr>
          <a:xfrm>
            <a:off x="609600" y="3232674"/>
            <a:ext cx="8229600" cy="1796526"/>
          </a:xfrm>
          <a:prstGeom prst="rect">
            <a:avLst/>
          </a:prstGeom>
          <a:ln>
            <a:solidFill>
              <a:srgbClr val="FF0000"/>
            </a:solidFill>
          </a:ln>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2800" b="1" dirty="0" smtClean="0">
                <a:solidFill>
                  <a:srgbClr val="C00000"/>
                </a:solidFill>
                <a:latin typeface="Calibri" panose="020F0502020204030204" pitchFamily="34" charset="0"/>
              </a:rPr>
              <a:t>HTM may always fail due to (partial list):</a:t>
            </a:r>
          </a:p>
          <a:p>
            <a:pPr marL="514350" indent="-514350" algn="l" fontAlgn="auto">
              <a:spcAft>
                <a:spcPts val="0"/>
              </a:spcAft>
              <a:buFontTx/>
              <a:buAutoNum type="arabicPeriod"/>
            </a:pPr>
            <a:r>
              <a:rPr lang="en-US" sz="2800" b="1" dirty="0" smtClean="0">
                <a:solidFill>
                  <a:prstClr val="black"/>
                </a:solidFill>
                <a:latin typeface="Calibri" panose="020F0502020204030204" pitchFamily="34" charset="0"/>
              </a:rPr>
              <a:t>L1 cache capacity</a:t>
            </a:r>
          </a:p>
          <a:p>
            <a:pPr marL="514350" indent="-514350" algn="l" fontAlgn="auto">
              <a:spcAft>
                <a:spcPts val="0"/>
              </a:spcAft>
              <a:buFontTx/>
              <a:buAutoNum type="arabicPeriod"/>
            </a:pPr>
            <a:r>
              <a:rPr lang="en-US" sz="2800" b="1" dirty="0" smtClean="0">
                <a:solidFill>
                  <a:prstClr val="black"/>
                </a:solidFill>
                <a:latin typeface="Calibri" panose="020F0502020204030204" pitchFamily="34" charset="0"/>
              </a:rPr>
              <a:t>Interrupt</a:t>
            </a:r>
          </a:p>
          <a:p>
            <a:pPr marL="514350" indent="-514350" algn="l" fontAlgn="auto">
              <a:spcAft>
                <a:spcPts val="0"/>
              </a:spcAft>
              <a:buFontTx/>
              <a:buAutoNum type="arabicPeriod"/>
            </a:pPr>
            <a:r>
              <a:rPr lang="en-US" sz="2800" b="1" dirty="0" smtClean="0">
                <a:solidFill>
                  <a:prstClr val="black"/>
                </a:solidFill>
                <a:latin typeface="Calibri" panose="020F0502020204030204" pitchFamily="34" charset="0"/>
              </a:rPr>
              <a:t>Unsupported instruction</a:t>
            </a:r>
            <a:endParaRPr lang="en-US" sz="2800" b="1" dirty="0">
              <a:solidFill>
                <a:prstClr val="black"/>
              </a:solidFill>
              <a:latin typeface="Calibri" panose="020F0502020204030204" pitchFamily="34" charset="0"/>
            </a:endParaRPr>
          </a:p>
        </p:txBody>
      </p:sp>
      <p:sp>
        <p:nvSpPr>
          <p:cNvPr id="13" name="Title 1"/>
          <p:cNvSpPr txBox="1">
            <a:spLocks/>
          </p:cNvSpPr>
          <p:nvPr/>
        </p:nvSpPr>
        <p:spPr>
          <a:xfrm>
            <a:off x="609600" y="2290840"/>
            <a:ext cx="8229600" cy="658190"/>
          </a:xfrm>
          <a:prstGeom prst="rect">
            <a:avLst/>
          </a:prstGeom>
          <a:ln>
            <a:solidFill>
              <a:sysClr val="windowText" lastClr="000000"/>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C00000"/>
                </a:solidFill>
                <a:effectLst/>
                <a:uLnTx/>
                <a:uFillTx/>
                <a:latin typeface="Calibri" panose="020F0502020204030204" pitchFamily="34" charset="0"/>
              </a:rPr>
              <a:t>Bad:</a:t>
            </a:r>
            <a:r>
              <a:rPr kumimoji="0" lang="en-US" sz="2800" b="1" i="0" u="none" strike="noStrike" kern="1200" cap="none" spc="0" normalizeH="0" baseline="0" noProof="0" dirty="0" smtClean="0">
                <a:ln>
                  <a:noFill/>
                </a:ln>
                <a:solidFill>
                  <a:prstClr val="black"/>
                </a:solidFill>
                <a:effectLst/>
                <a:uLnTx/>
                <a:uFillTx/>
                <a:latin typeface="Calibri" panose="020F0502020204030204" pitchFamily="34" charset="0"/>
              </a:rPr>
              <a:t> The HTM is “best-effort”</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ndParaRPr>
          </a:p>
        </p:txBody>
      </p:sp>
      <p:sp>
        <p:nvSpPr>
          <p:cNvPr id="14" name="Text Box 341"/>
          <p:cNvSpPr txBox="1">
            <a:spLocks noChangeArrowheads="1"/>
          </p:cNvSpPr>
          <p:nvPr/>
        </p:nvSpPr>
        <p:spPr bwMode="auto">
          <a:xfrm>
            <a:off x="609600" y="5312844"/>
            <a:ext cx="8229600" cy="523220"/>
          </a:xfrm>
          <a:prstGeom prst="rect">
            <a:avLst/>
          </a:prstGeom>
          <a:solidFill>
            <a:srgbClr val="FFFF00"/>
          </a:solidFill>
          <a:ln w="9525">
            <a:solidFill>
              <a:srgbClr val="FF0000"/>
            </a:solid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latin typeface="Arial" charset="0"/>
                <a:ea typeface="ＭＳ Ｐゴシック" charset="0"/>
              </a:rPr>
              <a:t>To ensure progress, we need a software fallback</a:t>
            </a:r>
          </a:p>
        </p:txBody>
      </p:sp>
    </p:spTree>
    <p:extLst>
      <p:ext uri="{BB962C8B-B14F-4D97-AF65-F5344CB8AC3E}">
        <p14:creationId xmlns:p14="http://schemas.microsoft.com/office/powerpoint/2010/main" val="266219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 calcmode="lin" valueType="num">
                                      <p:cBhvr>
                                        <p:cTn id="24" dur="500" fill="hold"/>
                                        <p:tgtEl>
                                          <p:spTgt spid="14"/>
                                        </p:tgtEl>
                                        <p:attrNameLst>
                                          <p:attrName>style.rotation</p:attrName>
                                        </p:attrNameLst>
                                      </p:cBhvr>
                                      <p:tavLst>
                                        <p:tav tm="0">
                                          <p:val>
                                            <p:fltVal val="360"/>
                                          </p:val>
                                        </p:tav>
                                        <p:tav tm="100000">
                                          <p:val>
                                            <p:fltVal val="0"/>
                                          </p:val>
                                        </p:tav>
                                      </p:tavLst>
                                    </p:anim>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1143000"/>
          </a:xfrm>
        </p:spPr>
        <p:txBody>
          <a:bodyPr/>
          <a:lstStyle/>
          <a:p>
            <a:r>
              <a:rPr lang="en-US" dirty="0" smtClean="0"/>
              <a:t>First Solution: Global Lock Fallback</a:t>
            </a:r>
            <a:endParaRPr lang="en-US" dirty="0"/>
          </a:p>
        </p:txBody>
      </p:sp>
      <p:sp>
        <p:nvSpPr>
          <p:cNvPr id="5" name="Rectangle 4"/>
          <p:cNvSpPr/>
          <p:nvPr/>
        </p:nvSpPr>
        <p:spPr>
          <a:xfrm>
            <a:off x="1144077" y="137160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1</a:t>
            </a:r>
          </a:p>
        </p:txBody>
      </p:sp>
      <p:cxnSp>
        <p:nvCxnSpPr>
          <p:cNvPr id="6" name="Straight Connector 5"/>
          <p:cNvCxnSpPr/>
          <p:nvPr/>
        </p:nvCxnSpPr>
        <p:spPr>
          <a:xfrm>
            <a:off x="1329358" y="1754753"/>
            <a:ext cx="7880" cy="4116981"/>
          </a:xfrm>
          <a:prstGeom prst="line">
            <a:avLst/>
          </a:prstGeom>
          <a:noFill/>
          <a:ln w="38100" cap="flat" cmpd="sng" algn="ctr">
            <a:solidFill>
              <a:sysClr val="windowText" lastClr="000000"/>
            </a:solidFill>
            <a:prstDash val="dash"/>
          </a:ln>
          <a:effectLst/>
        </p:spPr>
      </p:cxnSp>
      <p:cxnSp>
        <p:nvCxnSpPr>
          <p:cNvPr id="7" name="Straight Connector 6"/>
          <p:cNvCxnSpPr/>
          <p:nvPr/>
        </p:nvCxnSpPr>
        <p:spPr>
          <a:xfrm>
            <a:off x="3921497" y="1754753"/>
            <a:ext cx="1" cy="4116981"/>
          </a:xfrm>
          <a:prstGeom prst="line">
            <a:avLst/>
          </a:prstGeom>
          <a:noFill/>
          <a:ln w="38100" cap="flat" cmpd="sng" algn="ctr">
            <a:solidFill>
              <a:sysClr val="windowText" lastClr="000000"/>
            </a:solidFill>
            <a:prstDash val="dash"/>
          </a:ln>
          <a:effectLst/>
        </p:spPr>
      </p:cxnSp>
      <p:sp>
        <p:nvSpPr>
          <p:cNvPr id="8" name="Rectangle 7"/>
          <p:cNvSpPr/>
          <p:nvPr/>
        </p:nvSpPr>
        <p:spPr>
          <a:xfrm rot="16200000">
            <a:off x="1204142" y="2596691"/>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9" name="Rectangle 8"/>
          <p:cNvSpPr/>
          <p:nvPr/>
        </p:nvSpPr>
        <p:spPr>
          <a:xfrm>
            <a:off x="3704813" y="137160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2</a:t>
            </a:r>
          </a:p>
        </p:txBody>
      </p:sp>
      <p:sp>
        <p:nvSpPr>
          <p:cNvPr id="10" name="TextBox 9"/>
          <p:cNvSpPr txBox="1"/>
          <p:nvPr/>
        </p:nvSpPr>
        <p:spPr>
          <a:xfrm>
            <a:off x="1616782" y="2231022"/>
            <a:ext cx="179427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1" name="TextBox 10"/>
          <p:cNvSpPr txBox="1"/>
          <p:nvPr/>
        </p:nvSpPr>
        <p:spPr>
          <a:xfrm>
            <a:off x="1616782" y="2835930"/>
            <a:ext cx="22875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12" name="TextBox 11"/>
          <p:cNvSpPr txBox="1"/>
          <p:nvPr/>
        </p:nvSpPr>
        <p:spPr>
          <a:xfrm>
            <a:off x="1616782" y="3708623"/>
            <a:ext cx="170604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13" name="TextBox 12"/>
          <p:cNvSpPr txBox="1"/>
          <p:nvPr/>
        </p:nvSpPr>
        <p:spPr>
          <a:xfrm>
            <a:off x="1616782" y="4288331"/>
            <a:ext cx="2186817" cy="1200329"/>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4</a:t>
            </a:r>
            <a:r>
              <a:rPr lang="en-US" sz="2400" b="1" dirty="0" smtClean="0">
                <a:solidFill>
                  <a:prstClr val="black"/>
                </a:solidFill>
                <a:latin typeface="Calibri"/>
                <a:cs typeface="+mn-cs"/>
              </a:rPr>
              <a:t>. HTM Commit</a:t>
            </a:r>
          </a:p>
          <a:p>
            <a:pPr defTabSz="457200" eaLnBrk="1" fontAlgn="auto" hangingPunct="1">
              <a:spcBef>
                <a:spcPts val="0"/>
              </a:spcBef>
              <a:spcAft>
                <a:spcPts val="0"/>
              </a:spcAft>
            </a:pPr>
            <a:r>
              <a:rPr lang="en-US" sz="2400" dirty="0" smtClean="0">
                <a:solidFill>
                  <a:prstClr val="black"/>
                </a:solidFill>
                <a:latin typeface="Zapf Dingbats"/>
                <a:ea typeface="Zapf Dingbats"/>
                <a:cs typeface="Zapf Dingbats"/>
                <a:sym typeface="Zapf Dingbats"/>
              </a:rPr>
              <a:t>   </a:t>
            </a:r>
            <a:endParaRPr lang="en-US" sz="2400" dirty="0">
              <a:solidFill>
                <a:srgbClr val="008000"/>
              </a:solidFill>
              <a:latin typeface="Calibri"/>
              <a:cs typeface="+mn-cs"/>
            </a:endParaRPr>
          </a:p>
          <a:p>
            <a:pPr defTabSz="457200" eaLnBrk="1" fontAlgn="auto" hangingPunct="1">
              <a:spcBef>
                <a:spcPts val="0"/>
              </a:spcBef>
              <a:spcAft>
                <a:spcPts val="0"/>
              </a:spcAft>
            </a:pPr>
            <a:endParaRPr lang="en-US" sz="2400" b="1" dirty="0" smtClean="0">
              <a:solidFill>
                <a:prstClr val="black"/>
              </a:solidFill>
              <a:latin typeface="Calibri"/>
              <a:cs typeface="+mn-cs"/>
            </a:endParaRPr>
          </a:p>
        </p:txBody>
      </p:sp>
      <p:sp>
        <p:nvSpPr>
          <p:cNvPr id="14" name="Rectangle 13"/>
          <p:cNvSpPr/>
          <p:nvPr/>
        </p:nvSpPr>
        <p:spPr>
          <a:xfrm rot="16200000">
            <a:off x="875341" y="2925487"/>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5" name="Rectangle 14"/>
          <p:cNvSpPr/>
          <p:nvPr/>
        </p:nvSpPr>
        <p:spPr>
          <a:xfrm rot="16200000">
            <a:off x="562763" y="3226534"/>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6" name="Rectangle 15"/>
          <p:cNvSpPr/>
          <p:nvPr/>
        </p:nvSpPr>
        <p:spPr>
          <a:xfrm rot="16200000">
            <a:off x="333812" y="3457366"/>
            <a:ext cx="2373958"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7" name="Rectangle 16"/>
          <p:cNvSpPr/>
          <p:nvPr/>
        </p:nvSpPr>
        <p:spPr>
          <a:xfrm rot="16200000">
            <a:off x="3773597" y="2598271"/>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8" name="TextBox 17"/>
          <p:cNvSpPr txBox="1"/>
          <p:nvPr/>
        </p:nvSpPr>
        <p:spPr>
          <a:xfrm>
            <a:off x="4186237" y="2232602"/>
            <a:ext cx="179427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9" name="TextBox 18"/>
          <p:cNvSpPr txBox="1"/>
          <p:nvPr/>
        </p:nvSpPr>
        <p:spPr>
          <a:xfrm>
            <a:off x="4186237" y="2837510"/>
            <a:ext cx="22875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20" name="TextBox 19"/>
          <p:cNvSpPr txBox="1"/>
          <p:nvPr/>
        </p:nvSpPr>
        <p:spPr>
          <a:xfrm>
            <a:off x="4186237" y="3710203"/>
            <a:ext cx="170604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21" name="TextBox 20"/>
          <p:cNvSpPr txBox="1"/>
          <p:nvPr/>
        </p:nvSpPr>
        <p:spPr>
          <a:xfrm>
            <a:off x="4186237" y="4289911"/>
            <a:ext cx="2186817" cy="1200329"/>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4</a:t>
            </a:r>
            <a:r>
              <a:rPr lang="en-US" sz="2400" b="1" dirty="0" smtClean="0">
                <a:solidFill>
                  <a:prstClr val="black"/>
                </a:solidFill>
                <a:latin typeface="Calibri"/>
                <a:cs typeface="+mn-cs"/>
              </a:rPr>
              <a:t>. HTM Commit</a:t>
            </a:r>
          </a:p>
          <a:p>
            <a:pPr defTabSz="457200" eaLnBrk="1" fontAlgn="auto" hangingPunct="1">
              <a:spcBef>
                <a:spcPts val="0"/>
              </a:spcBef>
              <a:spcAft>
                <a:spcPts val="0"/>
              </a:spcAft>
            </a:pPr>
            <a:r>
              <a:rPr lang="en-US" sz="2400" dirty="0">
                <a:solidFill>
                  <a:prstClr val="black"/>
                </a:solidFill>
                <a:latin typeface="Zapf Dingbats"/>
                <a:ea typeface="Zapf Dingbats"/>
                <a:cs typeface="Zapf Dingbats"/>
                <a:sym typeface="Zapf Dingbats"/>
              </a:rPr>
              <a:t> </a:t>
            </a:r>
            <a:r>
              <a:rPr lang="en-US" sz="2400" dirty="0" smtClean="0">
                <a:solidFill>
                  <a:prstClr val="black"/>
                </a:solidFill>
                <a:latin typeface="Zapf Dingbats"/>
                <a:ea typeface="Zapf Dingbats"/>
                <a:cs typeface="Zapf Dingbats"/>
                <a:sym typeface="Zapf Dingbats"/>
              </a:rPr>
              <a:t>    </a:t>
            </a:r>
            <a:endParaRPr lang="en-US" sz="2400" dirty="0">
              <a:solidFill>
                <a:srgbClr val="008000"/>
              </a:solidFill>
              <a:latin typeface="Calibri"/>
              <a:cs typeface="+mn-cs"/>
            </a:endParaRPr>
          </a:p>
          <a:p>
            <a:pPr defTabSz="457200" eaLnBrk="1" fontAlgn="auto" hangingPunct="1">
              <a:spcBef>
                <a:spcPts val="0"/>
              </a:spcBef>
              <a:spcAft>
                <a:spcPts val="0"/>
              </a:spcAft>
            </a:pPr>
            <a:endParaRPr lang="en-US" sz="2400" b="1" dirty="0" smtClean="0">
              <a:solidFill>
                <a:prstClr val="black"/>
              </a:solidFill>
              <a:latin typeface="Calibri"/>
              <a:cs typeface="+mn-cs"/>
            </a:endParaRPr>
          </a:p>
        </p:txBody>
      </p:sp>
      <p:sp>
        <p:nvSpPr>
          <p:cNvPr id="22" name="Rectangle 21"/>
          <p:cNvSpPr/>
          <p:nvPr/>
        </p:nvSpPr>
        <p:spPr>
          <a:xfrm rot="16200000">
            <a:off x="3444799" y="2914918"/>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3" name="Rectangle 22"/>
          <p:cNvSpPr/>
          <p:nvPr/>
        </p:nvSpPr>
        <p:spPr>
          <a:xfrm rot="16200000">
            <a:off x="3134097" y="3225619"/>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4" name="Rectangle 23"/>
          <p:cNvSpPr/>
          <p:nvPr/>
        </p:nvSpPr>
        <p:spPr>
          <a:xfrm rot="16200000">
            <a:off x="2903267" y="3456450"/>
            <a:ext cx="2373958"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5" name="Rectangle 24"/>
          <p:cNvSpPr/>
          <p:nvPr/>
        </p:nvSpPr>
        <p:spPr>
          <a:xfrm>
            <a:off x="1714838" y="4994458"/>
            <a:ext cx="4510679" cy="988402"/>
          </a:xfrm>
          <a:prstGeom prst="rect">
            <a:avLst/>
          </a:prstGeom>
          <a:solidFill>
            <a:srgbClr val="3366FF"/>
          </a:solid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Arial"/>
              </a:rPr>
              <a:t>No conflict –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Arial"/>
              </a:rPr>
              <a:t>HTMs commit concurrently</a:t>
            </a:r>
          </a:p>
        </p:txBody>
      </p:sp>
    </p:spTree>
    <p:extLst>
      <p:ext uri="{BB962C8B-B14F-4D97-AF65-F5344CB8AC3E}">
        <p14:creationId xmlns:p14="http://schemas.microsoft.com/office/powerpoint/2010/main" val="219013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500"/>
                                        <p:tgtEl>
                                          <p:spTgt spid="2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500"/>
                                        <p:tgtEl>
                                          <p:spTgt spid="2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0" grpId="0"/>
      <p:bldP spid="11" grpId="0"/>
      <p:bldP spid="12" grpId="0"/>
      <p:bldP spid="13" grpId="0"/>
      <p:bldP spid="14" grpId="0" animBg="1"/>
      <p:bldP spid="15" grpId="0" animBg="1"/>
      <p:bldP spid="16" grpId="0" animBg="1"/>
      <p:bldP spid="17" grpId="0" animBg="1"/>
      <p:bldP spid="18" grpId="0"/>
      <p:bldP spid="19" grpId="0"/>
      <p:bldP spid="20" grpId="0"/>
      <p:bldP spid="21" grpId="0"/>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1143000"/>
          </a:xfrm>
        </p:spPr>
        <p:txBody>
          <a:bodyPr/>
          <a:lstStyle/>
          <a:p>
            <a:r>
              <a:rPr lang="en-US" dirty="0"/>
              <a:t>First Solution: Global Lock Fallback</a:t>
            </a:r>
          </a:p>
        </p:txBody>
      </p:sp>
      <p:sp>
        <p:nvSpPr>
          <p:cNvPr id="5" name="Rectangle 4"/>
          <p:cNvSpPr/>
          <p:nvPr/>
        </p:nvSpPr>
        <p:spPr>
          <a:xfrm>
            <a:off x="734975" y="144780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1</a:t>
            </a:r>
          </a:p>
        </p:txBody>
      </p:sp>
      <p:cxnSp>
        <p:nvCxnSpPr>
          <p:cNvPr id="6" name="Straight Connector 5"/>
          <p:cNvCxnSpPr/>
          <p:nvPr/>
        </p:nvCxnSpPr>
        <p:spPr>
          <a:xfrm>
            <a:off x="920256" y="1830953"/>
            <a:ext cx="7880" cy="4116981"/>
          </a:xfrm>
          <a:prstGeom prst="line">
            <a:avLst/>
          </a:prstGeom>
          <a:noFill/>
          <a:ln w="38100" cap="flat" cmpd="sng" algn="ctr">
            <a:solidFill>
              <a:sysClr val="windowText" lastClr="000000"/>
            </a:solidFill>
            <a:prstDash val="dash"/>
          </a:ln>
          <a:effectLst/>
        </p:spPr>
      </p:cxnSp>
      <p:cxnSp>
        <p:nvCxnSpPr>
          <p:cNvPr id="7" name="Straight Connector 6"/>
          <p:cNvCxnSpPr/>
          <p:nvPr/>
        </p:nvCxnSpPr>
        <p:spPr>
          <a:xfrm>
            <a:off x="3512395" y="1830953"/>
            <a:ext cx="1" cy="4116981"/>
          </a:xfrm>
          <a:prstGeom prst="line">
            <a:avLst/>
          </a:prstGeom>
          <a:noFill/>
          <a:ln w="38100" cap="flat" cmpd="sng" algn="ctr">
            <a:solidFill>
              <a:sysClr val="windowText" lastClr="000000"/>
            </a:solidFill>
            <a:prstDash val="dash"/>
          </a:ln>
          <a:effectLst/>
        </p:spPr>
      </p:cxnSp>
      <p:sp>
        <p:nvSpPr>
          <p:cNvPr id="8" name="Rectangle 7"/>
          <p:cNvSpPr/>
          <p:nvPr/>
        </p:nvSpPr>
        <p:spPr>
          <a:xfrm rot="16200000">
            <a:off x="795040" y="2672891"/>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9" name="Rectangle 8"/>
          <p:cNvSpPr/>
          <p:nvPr/>
        </p:nvSpPr>
        <p:spPr>
          <a:xfrm>
            <a:off x="3295711" y="144780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2</a:t>
            </a:r>
          </a:p>
        </p:txBody>
      </p:sp>
      <p:sp>
        <p:nvSpPr>
          <p:cNvPr id="10" name="TextBox 9"/>
          <p:cNvSpPr txBox="1"/>
          <p:nvPr/>
        </p:nvSpPr>
        <p:spPr>
          <a:xfrm>
            <a:off x="1207680" y="2307222"/>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1" name="TextBox 10"/>
          <p:cNvSpPr txBox="1"/>
          <p:nvPr/>
        </p:nvSpPr>
        <p:spPr>
          <a:xfrm>
            <a:off x="1207680" y="2912130"/>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12" name="TextBox 11"/>
          <p:cNvSpPr txBox="1"/>
          <p:nvPr/>
        </p:nvSpPr>
        <p:spPr>
          <a:xfrm>
            <a:off x="1207680" y="3784823"/>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13" name="Rectangle 12"/>
          <p:cNvSpPr/>
          <p:nvPr/>
        </p:nvSpPr>
        <p:spPr>
          <a:xfrm rot="16200000">
            <a:off x="466239" y="3001687"/>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4" name="Rectangle 13"/>
          <p:cNvSpPr/>
          <p:nvPr/>
        </p:nvSpPr>
        <p:spPr>
          <a:xfrm rot="16200000">
            <a:off x="153661" y="3302734"/>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5" name="Rectangle 14"/>
          <p:cNvSpPr/>
          <p:nvPr/>
        </p:nvSpPr>
        <p:spPr>
          <a:xfrm rot="16200000">
            <a:off x="3351802" y="2674241"/>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6" name="TextBox 15"/>
          <p:cNvSpPr txBox="1"/>
          <p:nvPr/>
        </p:nvSpPr>
        <p:spPr>
          <a:xfrm>
            <a:off x="3764442" y="2308572"/>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7" name="TextBox 16"/>
          <p:cNvSpPr txBox="1"/>
          <p:nvPr/>
        </p:nvSpPr>
        <p:spPr>
          <a:xfrm>
            <a:off x="3764442" y="2913480"/>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18" name="TextBox 17"/>
          <p:cNvSpPr txBox="1"/>
          <p:nvPr/>
        </p:nvSpPr>
        <p:spPr>
          <a:xfrm>
            <a:off x="3764442" y="3786173"/>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19" name="Rectangle 18"/>
          <p:cNvSpPr/>
          <p:nvPr/>
        </p:nvSpPr>
        <p:spPr>
          <a:xfrm rot="16200000">
            <a:off x="3032747" y="3004924"/>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0" name="Rectangle 19"/>
          <p:cNvSpPr/>
          <p:nvPr/>
        </p:nvSpPr>
        <p:spPr>
          <a:xfrm rot="16200000">
            <a:off x="2722045" y="3315625"/>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1" name="Rectangle 20"/>
          <p:cNvSpPr/>
          <p:nvPr/>
        </p:nvSpPr>
        <p:spPr>
          <a:xfrm>
            <a:off x="1461618" y="4959532"/>
            <a:ext cx="4510679" cy="988402"/>
          </a:xfrm>
          <a:prstGeom prst="rect">
            <a:avLst/>
          </a:prstGeom>
          <a:solidFill>
            <a:sysClr val="window" lastClr="FFFFFF"/>
          </a:solidFill>
          <a:ln w="38100" cap="flat" cmpd="sng" algn="ctr">
            <a:solidFill>
              <a:srgbClr val="FF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FF0000"/>
                </a:solidFill>
                <a:effectLst/>
                <a:uLnTx/>
                <a:uFillTx/>
                <a:latin typeface="Calibri"/>
                <a:ea typeface="+mn-ea"/>
                <a:cs typeface="Arial"/>
              </a:rPr>
              <a:t>No concurrency between hardware and software</a:t>
            </a:r>
          </a:p>
        </p:txBody>
      </p:sp>
      <p:cxnSp>
        <p:nvCxnSpPr>
          <p:cNvPr id="22" name="Straight Connector 21"/>
          <p:cNvCxnSpPr/>
          <p:nvPr/>
        </p:nvCxnSpPr>
        <p:spPr>
          <a:xfrm>
            <a:off x="6188981" y="1830953"/>
            <a:ext cx="1" cy="4116981"/>
          </a:xfrm>
          <a:prstGeom prst="line">
            <a:avLst/>
          </a:prstGeom>
          <a:noFill/>
          <a:ln w="38100" cap="flat" cmpd="sng" algn="ctr">
            <a:solidFill>
              <a:sysClr val="windowText" lastClr="000000"/>
            </a:solidFill>
            <a:prstDash val="dash"/>
          </a:ln>
          <a:effectLst/>
        </p:spPr>
      </p:cxnSp>
      <p:sp>
        <p:nvSpPr>
          <p:cNvPr id="23" name="Rectangle 22"/>
          <p:cNvSpPr/>
          <p:nvPr/>
        </p:nvSpPr>
        <p:spPr>
          <a:xfrm>
            <a:off x="5972297" y="144780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3</a:t>
            </a:r>
          </a:p>
        </p:txBody>
      </p:sp>
      <p:sp>
        <p:nvSpPr>
          <p:cNvPr id="24" name="Rectangle 23"/>
          <p:cNvSpPr/>
          <p:nvPr/>
        </p:nvSpPr>
        <p:spPr>
          <a:xfrm rot="16200000">
            <a:off x="6061631" y="2672893"/>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5" name="TextBox 24"/>
          <p:cNvSpPr txBox="1"/>
          <p:nvPr/>
        </p:nvSpPr>
        <p:spPr>
          <a:xfrm>
            <a:off x="6474271" y="2307224"/>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26" name="TextBox 25"/>
          <p:cNvSpPr txBox="1"/>
          <p:nvPr/>
        </p:nvSpPr>
        <p:spPr>
          <a:xfrm>
            <a:off x="6474271" y="2912132"/>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27" name="TextBox 26"/>
          <p:cNvSpPr txBox="1"/>
          <p:nvPr/>
        </p:nvSpPr>
        <p:spPr>
          <a:xfrm>
            <a:off x="6474271" y="3784825"/>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28" name="Rectangle 27"/>
          <p:cNvSpPr/>
          <p:nvPr/>
        </p:nvSpPr>
        <p:spPr>
          <a:xfrm rot="16200000">
            <a:off x="5732833" y="3001690"/>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9" name="Rectangle 28"/>
          <p:cNvSpPr/>
          <p:nvPr/>
        </p:nvSpPr>
        <p:spPr>
          <a:xfrm rot="16200000">
            <a:off x="5422131" y="3312390"/>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0" name="TextBox 29"/>
          <p:cNvSpPr txBox="1"/>
          <p:nvPr/>
        </p:nvSpPr>
        <p:spPr>
          <a:xfrm>
            <a:off x="6474271" y="3784825"/>
            <a:ext cx="2143435"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a:t>
            </a:r>
            <a:r>
              <a:rPr lang="en-US" sz="2400" b="1" dirty="0" smtClean="0">
                <a:solidFill>
                  <a:srgbClr val="FF0000"/>
                </a:solidFill>
                <a:latin typeface="Calibri"/>
                <a:cs typeface="+mn-cs"/>
              </a:rPr>
              <a:t>... FAIL …</a:t>
            </a:r>
          </a:p>
          <a:p>
            <a:pPr defTabSz="457200" eaLnBrk="1" fontAlgn="auto" hangingPunct="1">
              <a:spcBef>
                <a:spcPts val="0"/>
              </a:spcBef>
              <a:spcAft>
                <a:spcPts val="0"/>
              </a:spcAft>
            </a:pPr>
            <a:r>
              <a:rPr lang="en-US" sz="2400" b="1" dirty="0">
                <a:solidFill>
                  <a:srgbClr val="FF0000"/>
                </a:solidFill>
                <a:latin typeface="Calibri"/>
                <a:cs typeface="+mn-cs"/>
              </a:rPr>
              <a:t> </a:t>
            </a:r>
            <a:r>
              <a:rPr lang="en-US" sz="2400" b="1" dirty="0" smtClean="0">
                <a:solidFill>
                  <a:srgbClr val="FF0000"/>
                </a:solidFill>
                <a:latin typeface="Calibri"/>
                <a:cs typeface="+mn-cs"/>
              </a:rPr>
              <a:t>   HTM Restart</a:t>
            </a:r>
          </a:p>
        </p:txBody>
      </p:sp>
      <p:sp>
        <p:nvSpPr>
          <p:cNvPr id="31" name="Rectangle 30"/>
          <p:cNvSpPr/>
          <p:nvPr/>
        </p:nvSpPr>
        <p:spPr>
          <a:xfrm rot="16200000">
            <a:off x="6054156" y="2673060"/>
            <a:ext cx="633295" cy="191990"/>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2" name="TextBox 31"/>
          <p:cNvSpPr txBox="1"/>
          <p:nvPr/>
        </p:nvSpPr>
        <p:spPr>
          <a:xfrm>
            <a:off x="6466796" y="2307391"/>
            <a:ext cx="2119691"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Acquire Lock</a:t>
            </a:r>
            <a:endParaRPr lang="en-US" sz="2400" b="1" dirty="0">
              <a:solidFill>
                <a:prstClr val="black"/>
              </a:solidFill>
              <a:latin typeface="Calibri"/>
              <a:cs typeface="+mn-cs"/>
            </a:endParaRPr>
          </a:p>
        </p:txBody>
      </p:sp>
      <p:sp>
        <p:nvSpPr>
          <p:cNvPr id="33" name="TextBox 32"/>
          <p:cNvSpPr txBox="1"/>
          <p:nvPr/>
        </p:nvSpPr>
        <p:spPr>
          <a:xfrm>
            <a:off x="6474267" y="3109175"/>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 code …</a:t>
            </a:r>
          </a:p>
        </p:txBody>
      </p:sp>
      <p:sp>
        <p:nvSpPr>
          <p:cNvPr id="34" name="TextBox 33"/>
          <p:cNvSpPr txBox="1"/>
          <p:nvPr/>
        </p:nvSpPr>
        <p:spPr>
          <a:xfrm>
            <a:off x="6474271" y="4080816"/>
            <a:ext cx="2116605" cy="1200329"/>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Release Lock</a:t>
            </a:r>
          </a:p>
          <a:p>
            <a:pPr defTabSz="457200" eaLnBrk="1" fontAlgn="auto" hangingPunct="1">
              <a:spcBef>
                <a:spcPts val="0"/>
              </a:spcBef>
              <a:spcAft>
                <a:spcPts val="0"/>
              </a:spcAft>
            </a:pPr>
            <a:r>
              <a:rPr lang="en-US" sz="2400" dirty="0">
                <a:solidFill>
                  <a:prstClr val="black"/>
                </a:solidFill>
                <a:latin typeface="Zapf Dingbats"/>
                <a:ea typeface="Zapf Dingbats"/>
                <a:cs typeface="Zapf Dingbats"/>
                <a:sym typeface="Zapf Dingbats"/>
              </a:rPr>
              <a:t> </a:t>
            </a:r>
            <a:r>
              <a:rPr lang="en-US" sz="2400" dirty="0" smtClean="0">
                <a:solidFill>
                  <a:prstClr val="black"/>
                </a:solidFill>
                <a:latin typeface="Zapf Dingbats"/>
                <a:ea typeface="Zapf Dingbats"/>
                <a:cs typeface="Zapf Dingbats"/>
                <a:sym typeface="Zapf Dingbats"/>
              </a:rPr>
              <a:t>    </a:t>
            </a:r>
            <a:endParaRPr lang="en-US" sz="2400" dirty="0">
              <a:solidFill>
                <a:srgbClr val="008000"/>
              </a:solidFill>
              <a:latin typeface="Calibri"/>
              <a:cs typeface="+mn-cs"/>
            </a:endParaRPr>
          </a:p>
          <a:p>
            <a:pPr defTabSz="457200" eaLnBrk="1" fontAlgn="auto" hangingPunct="1">
              <a:spcBef>
                <a:spcPts val="0"/>
              </a:spcBef>
              <a:spcAft>
                <a:spcPts val="0"/>
              </a:spcAft>
            </a:pPr>
            <a:endParaRPr lang="en-US" sz="2400" b="1" dirty="0" smtClean="0">
              <a:solidFill>
                <a:prstClr val="black"/>
              </a:solidFill>
              <a:latin typeface="Calibri"/>
              <a:cs typeface="+mn-cs"/>
            </a:endParaRPr>
          </a:p>
        </p:txBody>
      </p:sp>
      <p:sp>
        <p:nvSpPr>
          <p:cNvPr id="35" name="Rectangle 34"/>
          <p:cNvSpPr/>
          <p:nvPr/>
        </p:nvSpPr>
        <p:spPr>
          <a:xfrm rot="16200000">
            <a:off x="5732833" y="3013179"/>
            <a:ext cx="1290891" cy="191991"/>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6" name="Rectangle 35"/>
          <p:cNvSpPr/>
          <p:nvPr/>
        </p:nvSpPr>
        <p:spPr>
          <a:xfrm rot="16200000">
            <a:off x="5345727" y="3378854"/>
            <a:ext cx="2055160" cy="201924"/>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7" name="TextBox 36"/>
          <p:cNvSpPr txBox="1"/>
          <p:nvPr/>
        </p:nvSpPr>
        <p:spPr>
          <a:xfrm>
            <a:off x="3739772" y="3765759"/>
            <a:ext cx="2339703"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srgbClr val="FF0000"/>
                </a:solidFill>
                <a:latin typeface="Calibri"/>
                <a:cs typeface="+mn-cs"/>
              </a:rPr>
              <a:t>4</a:t>
            </a:r>
            <a:r>
              <a:rPr lang="en-US" sz="2400" b="1" dirty="0" smtClean="0">
                <a:solidFill>
                  <a:srgbClr val="FF0000"/>
                </a:solidFill>
                <a:latin typeface="Calibri"/>
                <a:cs typeface="+mn-cs"/>
              </a:rPr>
              <a:t>. ... CONFLICT …</a:t>
            </a:r>
          </a:p>
          <a:p>
            <a:pPr defTabSz="457200" eaLnBrk="1" fontAlgn="auto" hangingPunct="1">
              <a:spcBef>
                <a:spcPts val="0"/>
              </a:spcBef>
              <a:spcAft>
                <a:spcPts val="0"/>
              </a:spcAft>
            </a:pPr>
            <a:r>
              <a:rPr lang="en-US" sz="2400" b="1" dirty="0">
                <a:solidFill>
                  <a:srgbClr val="FF0000"/>
                </a:solidFill>
                <a:latin typeface="Calibri"/>
                <a:cs typeface="+mn-cs"/>
              </a:rPr>
              <a:t> </a:t>
            </a:r>
            <a:r>
              <a:rPr lang="en-US" sz="2400" b="1" dirty="0" smtClean="0">
                <a:solidFill>
                  <a:srgbClr val="FF0000"/>
                </a:solidFill>
                <a:latin typeface="Calibri"/>
                <a:cs typeface="+mn-cs"/>
              </a:rPr>
              <a:t>    HTM Restart</a:t>
            </a:r>
          </a:p>
        </p:txBody>
      </p:sp>
      <p:sp>
        <p:nvSpPr>
          <p:cNvPr id="38" name="TextBox 37"/>
          <p:cNvSpPr txBox="1"/>
          <p:nvPr/>
        </p:nvSpPr>
        <p:spPr>
          <a:xfrm>
            <a:off x="1205804" y="3763265"/>
            <a:ext cx="2339703"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srgbClr val="FF0000"/>
                </a:solidFill>
                <a:latin typeface="Calibri"/>
                <a:cs typeface="+mn-cs"/>
              </a:rPr>
              <a:t>4</a:t>
            </a:r>
            <a:r>
              <a:rPr lang="en-US" sz="2400" b="1" dirty="0" smtClean="0">
                <a:solidFill>
                  <a:srgbClr val="FF0000"/>
                </a:solidFill>
                <a:latin typeface="Calibri"/>
                <a:cs typeface="+mn-cs"/>
              </a:rPr>
              <a:t>. ... CONFLICT …</a:t>
            </a:r>
          </a:p>
          <a:p>
            <a:pPr defTabSz="457200" eaLnBrk="1" fontAlgn="auto" hangingPunct="1">
              <a:spcBef>
                <a:spcPts val="0"/>
              </a:spcBef>
              <a:spcAft>
                <a:spcPts val="0"/>
              </a:spcAft>
            </a:pPr>
            <a:r>
              <a:rPr lang="en-US" sz="2400" b="1" dirty="0">
                <a:solidFill>
                  <a:srgbClr val="FF0000"/>
                </a:solidFill>
                <a:latin typeface="Calibri"/>
                <a:cs typeface="+mn-cs"/>
              </a:rPr>
              <a:t> </a:t>
            </a:r>
            <a:r>
              <a:rPr lang="en-US" sz="2400" b="1" dirty="0" smtClean="0">
                <a:solidFill>
                  <a:srgbClr val="FF0000"/>
                </a:solidFill>
                <a:latin typeface="Calibri"/>
                <a:cs typeface="+mn-cs"/>
              </a:rPr>
              <a:t>    HTM Restart</a:t>
            </a:r>
          </a:p>
        </p:txBody>
      </p:sp>
      <p:sp>
        <p:nvSpPr>
          <p:cNvPr id="39" name="TextBox 38"/>
          <p:cNvSpPr txBox="1"/>
          <p:nvPr/>
        </p:nvSpPr>
        <p:spPr>
          <a:xfrm>
            <a:off x="3774188" y="2307222"/>
            <a:ext cx="188134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srgbClr val="FF0000"/>
                </a:solidFill>
                <a:latin typeface="Calibri"/>
                <a:cs typeface="+mn-cs"/>
              </a:rPr>
              <a:t>Wait for Lock</a:t>
            </a:r>
            <a:endParaRPr lang="en-US" sz="2400" b="1" dirty="0">
              <a:solidFill>
                <a:srgbClr val="FF0000"/>
              </a:solidFill>
              <a:latin typeface="Calibri"/>
              <a:cs typeface="+mn-cs"/>
            </a:endParaRPr>
          </a:p>
        </p:txBody>
      </p:sp>
      <p:sp>
        <p:nvSpPr>
          <p:cNvPr id="40" name="Rectangle 39"/>
          <p:cNvSpPr/>
          <p:nvPr/>
        </p:nvSpPr>
        <p:spPr>
          <a:xfrm rot="16200000">
            <a:off x="3356351" y="2674240"/>
            <a:ext cx="633295" cy="191990"/>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41" name="TextBox 40"/>
          <p:cNvSpPr txBox="1"/>
          <p:nvPr/>
        </p:nvSpPr>
        <p:spPr>
          <a:xfrm>
            <a:off x="1200610" y="2332893"/>
            <a:ext cx="1881344"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srgbClr val="FF0000"/>
                </a:solidFill>
                <a:latin typeface="Calibri"/>
                <a:cs typeface="+mn-cs"/>
              </a:rPr>
              <a:t>Wait for Lock</a:t>
            </a:r>
            <a:endParaRPr lang="en-US" sz="2400" b="1" dirty="0">
              <a:solidFill>
                <a:srgbClr val="FF0000"/>
              </a:solidFill>
              <a:latin typeface="Calibri"/>
              <a:cs typeface="+mn-cs"/>
            </a:endParaRPr>
          </a:p>
        </p:txBody>
      </p:sp>
      <p:sp>
        <p:nvSpPr>
          <p:cNvPr id="42" name="Rectangle 41"/>
          <p:cNvSpPr/>
          <p:nvPr/>
        </p:nvSpPr>
        <p:spPr>
          <a:xfrm rot="16200000">
            <a:off x="782773" y="2699911"/>
            <a:ext cx="633295" cy="191990"/>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35273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27"/>
                                        </p:tgtEl>
                                      </p:cBhvr>
                                    </p:animEffect>
                                    <p:set>
                                      <p:cBhvr>
                                        <p:cTn id="31" dur="1" fill="hold">
                                          <p:stCondLst>
                                            <p:cond delay="499"/>
                                          </p:stCondLst>
                                        </p:cTn>
                                        <p:tgtEl>
                                          <p:spTgt spid="27"/>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30"/>
                                        </p:tgtEl>
                                      </p:cBhvr>
                                    </p:animEffect>
                                    <p:set>
                                      <p:cBhvr>
                                        <p:cTn id="39" dur="1" fill="hold">
                                          <p:stCondLst>
                                            <p:cond delay="499"/>
                                          </p:stCondLst>
                                        </p:cTn>
                                        <p:tgtEl>
                                          <p:spTgt spid="30"/>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26"/>
                                        </p:tgtEl>
                                      </p:cBhvr>
                                    </p:animEffect>
                                    <p:set>
                                      <p:cBhvr>
                                        <p:cTn id="42" dur="1" fill="hold">
                                          <p:stCondLst>
                                            <p:cond delay="499"/>
                                          </p:stCondLst>
                                        </p:cTn>
                                        <p:tgtEl>
                                          <p:spTgt spid="26"/>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25"/>
                                        </p:tgtEl>
                                      </p:cBhvr>
                                    </p:animEffect>
                                    <p:set>
                                      <p:cBhvr>
                                        <p:cTn id="45" dur="1" fill="hold">
                                          <p:stCondLst>
                                            <p:cond delay="499"/>
                                          </p:stCondLst>
                                        </p:cTn>
                                        <p:tgtEl>
                                          <p:spTgt spid="25"/>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28"/>
                                        </p:tgtEl>
                                      </p:cBhvr>
                                    </p:animEffect>
                                    <p:set>
                                      <p:cBhvr>
                                        <p:cTn id="48" dur="1" fill="hold">
                                          <p:stCondLst>
                                            <p:cond delay="499"/>
                                          </p:stCondLst>
                                        </p:cTn>
                                        <p:tgtEl>
                                          <p:spTgt spid="28"/>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24"/>
                                        </p:tgtEl>
                                      </p:cBhvr>
                                    </p:animEffect>
                                    <p:set>
                                      <p:cBhvr>
                                        <p:cTn id="51" dur="1" fill="hold">
                                          <p:stCondLst>
                                            <p:cond delay="499"/>
                                          </p:stCondLst>
                                        </p:cTn>
                                        <p:tgtEl>
                                          <p:spTgt spid="24"/>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29"/>
                                        </p:tgtEl>
                                      </p:cBhvr>
                                    </p:animEffect>
                                    <p:set>
                                      <p:cBhvr>
                                        <p:cTn id="54" dur="1" fill="hold">
                                          <p:stCondLst>
                                            <p:cond delay="499"/>
                                          </p:stCondLst>
                                        </p:cTn>
                                        <p:tgtEl>
                                          <p:spTgt spid="2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8"/>
                                        </p:tgtEl>
                                      </p:cBhvr>
                                    </p:animEffect>
                                    <p:set>
                                      <p:cBhvr>
                                        <p:cTn id="67" dur="1" fill="hold">
                                          <p:stCondLst>
                                            <p:cond delay="499"/>
                                          </p:stCondLst>
                                        </p:cTn>
                                        <p:tgtEl>
                                          <p:spTgt spid="18"/>
                                        </p:tgtEl>
                                        <p:attrNameLst>
                                          <p:attrName>style.visibility</p:attrName>
                                        </p:attrNameLst>
                                      </p:cBhvr>
                                      <p:to>
                                        <p:strVal val="hidden"/>
                                      </p:to>
                                    </p:set>
                                  </p:childTnLst>
                                </p:cTn>
                              </p:par>
                              <p:par>
                                <p:cTn id="68" presetID="10"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500"/>
                                        <p:tgtEl>
                                          <p:spTgt spid="37"/>
                                        </p:tgtEl>
                                      </p:cBhvr>
                                    </p:animEffect>
                                  </p:childTnLst>
                                </p:cTn>
                              </p:par>
                              <p:par>
                                <p:cTn id="71" presetID="10" presetClass="exit" presetSubtype="0" fill="hold" grpId="0" nodeType="withEffect">
                                  <p:stCondLst>
                                    <p:cond delay="0"/>
                                  </p:stCondLst>
                                  <p:childTnLst>
                                    <p:animEffect transition="out" filter="fade">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0" nodeType="clickEffect">
                                  <p:stCondLst>
                                    <p:cond delay="0"/>
                                  </p:stCondLst>
                                  <p:childTnLst>
                                    <p:animEffect transition="out" filter="fade">
                                      <p:cBhvr>
                                        <p:cTn id="80" dur="500"/>
                                        <p:tgtEl>
                                          <p:spTgt spid="8"/>
                                        </p:tgtEl>
                                      </p:cBhvr>
                                    </p:animEffect>
                                    <p:set>
                                      <p:cBhvr>
                                        <p:cTn id="81" dur="1" fill="hold">
                                          <p:stCondLst>
                                            <p:cond delay="499"/>
                                          </p:stCondLst>
                                        </p:cTn>
                                        <p:tgtEl>
                                          <p:spTgt spid="8"/>
                                        </p:tgtEl>
                                        <p:attrNameLst>
                                          <p:attrName>style.visibility</p:attrName>
                                        </p:attrNameLst>
                                      </p:cBhvr>
                                      <p:to>
                                        <p:strVal val="hidden"/>
                                      </p:to>
                                    </p:set>
                                  </p:childTnLst>
                                </p:cTn>
                              </p:par>
                              <p:par>
                                <p:cTn id="82" presetID="10" presetClass="exit" presetSubtype="0" fill="hold" grpId="0" nodeType="withEffect">
                                  <p:stCondLst>
                                    <p:cond delay="0"/>
                                  </p:stCondLst>
                                  <p:childTnLst>
                                    <p:animEffect transition="out" filter="fade">
                                      <p:cBhvr>
                                        <p:cTn id="83" dur="500"/>
                                        <p:tgtEl>
                                          <p:spTgt spid="10"/>
                                        </p:tgtEl>
                                      </p:cBhvr>
                                    </p:animEffect>
                                    <p:set>
                                      <p:cBhvr>
                                        <p:cTn id="84" dur="1" fill="hold">
                                          <p:stCondLst>
                                            <p:cond delay="499"/>
                                          </p:stCondLst>
                                        </p:cTn>
                                        <p:tgtEl>
                                          <p:spTgt spid="10"/>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11"/>
                                        </p:tgtEl>
                                      </p:cBhvr>
                                    </p:animEffect>
                                    <p:set>
                                      <p:cBhvr>
                                        <p:cTn id="87" dur="1" fill="hold">
                                          <p:stCondLst>
                                            <p:cond delay="499"/>
                                          </p:stCondLst>
                                        </p:cTn>
                                        <p:tgtEl>
                                          <p:spTgt spid="11"/>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500"/>
                                        <p:tgtEl>
                                          <p:spTgt spid="12"/>
                                        </p:tgtEl>
                                      </p:cBhvr>
                                    </p:animEffect>
                                    <p:set>
                                      <p:cBhvr>
                                        <p:cTn id="90" dur="1" fill="hold">
                                          <p:stCondLst>
                                            <p:cond delay="499"/>
                                          </p:stCondLst>
                                        </p:cTn>
                                        <p:tgtEl>
                                          <p:spTgt spid="12"/>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13"/>
                                        </p:tgtEl>
                                      </p:cBhvr>
                                    </p:animEffect>
                                    <p:set>
                                      <p:cBhvr>
                                        <p:cTn id="93" dur="1" fill="hold">
                                          <p:stCondLst>
                                            <p:cond delay="499"/>
                                          </p:stCondLst>
                                        </p:cTn>
                                        <p:tgtEl>
                                          <p:spTgt spid="13"/>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14"/>
                                        </p:tgtEl>
                                      </p:cBhvr>
                                    </p:animEffect>
                                    <p:set>
                                      <p:cBhvr>
                                        <p:cTn id="96" dur="1" fill="hold">
                                          <p:stCondLst>
                                            <p:cond delay="499"/>
                                          </p:stCondLst>
                                        </p:cTn>
                                        <p:tgtEl>
                                          <p:spTgt spid="14"/>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15"/>
                                        </p:tgtEl>
                                      </p:cBhvr>
                                    </p:animEffect>
                                    <p:set>
                                      <p:cBhvr>
                                        <p:cTn id="99" dur="1" fill="hold">
                                          <p:stCondLst>
                                            <p:cond delay="499"/>
                                          </p:stCondLst>
                                        </p:cTn>
                                        <p:tgtEl>
                                          <p:spTgt spid="15"/>
                                        </p:tgtEl>
                                        <p:attrNameLst>
                                          <p:attrName>style.visibility</p:attrName>
                                        </p:attrNameLst>
                                      </p:cBhvr>
                                      <p:to>
                                        <p:strVal val="hidden"/>
                                      </p:to>
                                    </p:set>
                                  </p:childTnLst>
                                </p:cTn>
                              </p:par>
                              <p:par>
                                <p:cTn id="100" presetID="10" presetClass="exit" presetSubtype="0" fill="hold" grpId="0" nodeType="withEffect">
                                  <p:stCondLst>
                                    <p:cond delay="0"/>
                                  </p:stCondLst>
                                  <p:childTnLst>
                                    <p:animEffect transition="out" filter="fade">
                                      <p:cBhvr>
                                        <p:cTn id="101" dur="500"/>
                                        <p:tgtEl>
                                          <p:spTgt spid="16"/>
                                        </p:tgtEl>
                                      </p:cBhvr>
                                    </p:animEffect>
                                    <p:set>
                                      <p:cBhvr>
                                        <p:cTn id="102" dur="1" fill="hold">
                                          <p:stCondLst>
                                            <p:cond delay="499"/>
                                          </p:stCondLst>
                                        </p:cTn>
                                        <p:tgtEl>
                                          <p:spTgt spid="16"/>
                                        </p:tgtEl>
                                        <p:attrNameLst>
                                          <p:attrName>style.visibility</p:attrName>
                                        </p:attrNameLst>
                                      </p:cBhvr>
                                      <p:to>
                                        <p:strVal val="hidden"/>
                                      </p:to>
                                    </p:set>
                                  </p:childTnLst>
                                </p:cTn>
                              </p:par>
                              <p:par>
                                <p:cTn id="103" presetID="10" presetClass="exit" presetSubtype="0" fill="hold" grpId="1" nodeType="withEffect">
                                  <p:stCondLst>
                                    <p:cond delay="0"/>
                                  </p:stCondLst>
                                  <p:childTnLst>
                                    <p:animEffect transition="out" filter="fade">
                                      <p:cBhvr>
                                        <p:cTn id="104" dur="500"/>
                                        <p:tgtEl>
                                          <p:spTgt spid="18"/>
                                        </p:tgtEl>
                                      </p:cBhvr>
                                    </p:animEffect>
                                    <p:set>
                                      <p:cBhvr>
                                        <p:cTn id="105" dur="1" fill="hold">
                                          <p:stCondLst>
                                            <p:cond delay="499"/>
                                          </p:stCondLst>
                                        </p:cTn>
                                        <p:tgtEl>
                                          <p:spTgt spid="18"/>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19"/>
                                        </p:tgtEl>
                                      </p:cBhvr>
                                    </p:animEffect>
                                    <p:set>
                                      <p:cBhvr>
                                        <p:cTn id="108" dur="1" fill="hold">
                                          <p:stCondLst>
                                            <p:cond delay="499"/>
                                          </p:stCondLst>
                                        </p:cTn>
                                        <p:tgtEl>
                                          <p:spTgt spid="19"/>
                                        </p:tgtEl>
                                        <p:attrNameLst>
                                          <p:attrName>style.visibility</p:attrName>
                                        </p:attrNameLst>
                                      </p:cBhvr>
                                      <p:to>
                                        <p:strVal val="hidden"/>
                                      </p:to>
                                    </p:set>
                                  </p:childTnLst>
                                </p:cTn>
                              </p:par>
                              <p:par>
                                <p:cTn id="109" presetID="10" presetClass="exit" presetSubtype="0" fill="hold" grpId="0" nodeType="withEffect">
                                  <p:stCondLst>
                                    <p:cond delay="0"/>
                                  </p:stCondLst>
                                  <p:childTnLst>
                                    <p:animEffect transition="out" filter="fade">
                                      <p:cBhvr>
                                        <p:cTn id="110" dur="500"/>
                                        <p:tgtEl>
                                          <p:spTgt spid="20"/>
                                        </p:tgtEl>
                                      </p:cBhvr>
                                    </p:animEffect>
                                    <p:set>
                                      <p:cBhvr>
                                        <p:cTn id="111" dur="1" fill="hold">
                                          <p:stCondLst>
                                            <p:cond delay="499"/>
                                          </p:stCondLst>
                                        </p:cTn>
                                        <p:tgtEl>
                                          <p:spTgt spid="20"/>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38"/>
                                        </p:tgtEl>
                                      </p:cBhvr>
                                    </p:animEffect>
                                    <p:set>
                                      <p:cBhvr>
                                        <p:cTn id="114" dur="1" fill="hold">
                                          <p:stCondLst>
                                            <p:cond delay="499"/>
                                          </p:stCondLst>
                                        </p:cTn>
                                        <p:tgtEl>
                                          <p:spTgt spid="38"/>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17"/>
                                        </p:tgtEl>
                                      </p:cBhvr>
                                    </p:animEffect>
                                    <p:set>
                                      <p:cBhvr>
                                        <p:cTn id="117" dur="1" fill="hold">
                                          <p:stCondLst>
                                            <p:cond delay="499"/>
                                          </p:stCondLst>
                                        </p:cTn>
                                        <p:tgtEl>
                                          <p:spTgt spid="17"/>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500"/>
                                        <p:tgtEl>
                                          <p:spTgt spid="37"/>
                                        </p:tgtEl>
                                      </p:cBhvr>
                                    </p:animEffect>
                                    <p:set>
                                      <p:cBhvr>
                                        <p:cTn id="120" dur="1" fill="hold">
                                          <p:stCondLst>
                                            <p:cond delay="499"/>
                                          </p:stCondLst>
                                        </p:cTn>
                                        <p:tgtEl>
                                          <p:spTgt spid="37"/>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fade">
                                      <p:cBhvr>
                                        <p:cTn id="125" dur="500"/>
                                        <p:tgtEl>
                                          <p:spTgt spid="39"/>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fade">
                                      <p:cBhvr>
                                        <p:cTn id="128" dur="500"/>
                                        <p:tgtEl>
                                          <p:spTgt spid="40"/>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41"/>
                                        </p:tgtEl>
                                        <p:attrNameLst>
                                          <p:attrName>style.visibility</p:attrName>
                                        </p:attrNameLst>
                                      </p:cBhvr>
                                      <p:to>
                                        <p:strVal val="visible"/>
                                      </p:to>
                                    </p:set>
                                    <p:animEffect transition="in" filter="fade">
                                      <p:cBhvr>
                                        <p:cTn id="133" dur="500"/>
                                        <p:tgtEl>
                                          <p:spTgt spid="41"/>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fade">
                                      <p:cBhvr>
                                        <p:cTn id="136" dur="500"/>
                                        <p:tgtEl>
                                          <p:spTgt spid="42"/>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fade">
                                      <p:cBhvr>
                                        <p:cTn id="141" dur="500"/>
                                        <p:tgtEl>
                                          <p:spTgt spid="33"/>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35"/>
                                        </p:tgtEl>
                                        <p:attrNameLst>
                                          <p:attrName>style.visibility</p:attrName>
                                        </p:attrNameLst>
                                      </p:cBhvr>
                                      <p:to>
                                        <p:strVal val="visible"/>
                                      </p:to>
                                    </p:set>
                                    <p:animEffect transition="in" filter="fade">
                                      <p:cBhvr>
                                        <p:cTn id="144" dur="500"/>
                                        <p:tgtEl>
                                          <p:spTgt spid="35"/>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Effect transition="in" filter="fade">
                                      <p:cBhvr>
                                        <p:cTn id="149" dur="500"/>
                                        <p:tgtEl>
                                          <p:spTgt spid="34"/>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fade">
                                      <p:cBhvr>
                                        <p:cTn id="152" dur="500"/>
                                        <p:tgtEl>
                                          <p:spTgt spid="36"/>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21"/>
                                        </p:tgtEl>
                                        <p:attrNameLst>
                                          <p:attrName>style.visibility</p:attrName>
                                        </p:attrNameLst>
                                      </p:cBhvr>
                                      <p:to>
                                        <p:strVal val="visible"/>
                                      </p:to>
                                    </p:set>
                                    <p:animEffect transition="in" filter="fade">
                                      <p:cBhvr>
                                        <p:cTn id="1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2" grpId="0"/>
      <p:bldP spid="12" grpId="1"/>
      <p:bldP spid="13" grpId="0" animBg="1"/>
      <p:bldP spid="14" grpId="0" animBg="1"/>
      <p:bldP spid="15" grpId="0" animBg="1"/>
      <p:bldP spid="16" grpId="0"/>
      <p:bldP spid="17" grpId="0"/>
      <p:bldP spid="18" grpId="0"/>
      <p:bldP spid="18" grpId="1"/>
      <p:bldP spid="19" grpId="0" animBg="1"/>
      <p:bldP spid="20" grpId="0" animBg="1"/>
      <p:bldP spid="21" grpId="0" animBg="1"/>
      <p:bldP spid="24" grpId="0" animBg="1"/>
      <p:bldP spid="24" grpId="1" animBg="1"/>
      <p:bldP spid="25" grpId="0"/>
      <p:bldP spid="25" grpId="1"/>
      <p:bldP spid="26" grpId="0"/>
      <p:bldP spid="26" grpId="1"/>
      <p:bldP spid="27" grpId="0"/>
      <p:bldP spid="27" grpId="1"/>
      <p:bldP spid="28" grpId="0" animBg="1"/>
      <p:bldP spid="28" grpId="1" animBg="1"/>
      <p:bldP spid="29" grpId="0" animBg="1"/>
      <p:bldP spid="29" grpId="1" animBg="1"/>
      <p:bldP spid="30" grpId="0"/>
      <p:bldP spid="30" grpId="1"/>
      <p:bldP spid="31" grpId="0" animBg="1"/>
      <p:bldP spid="32" grpId="0"/>
      <p:bldP spid="33" grpId="0"/>
      <p:bldP spid="34" grpId="0"/>
      <p:bldP spid="35" grpId="0" animBg="1"/>
      <p:bldP spid="36" grpId="0" animBg="1"/>
      <p:bldP spid="37" grpId="0"/>
      <p:bldP spid="37" grpId="1"/>
      <p:bldP spid="38" grpId="0"/>
      <p:bldP spid="38" grpId="1"/>
      <p:bldP spid="39" grpId="0"/>
      <p:bldP spid="40" grpId="0" animBg="1"/>
      <p:bldP spid="41" grpId="0"/>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1143000"/>
          </a:xfrm>
        </p:spPr>
        <p:txBody>
          <a:bodyPr/>
          <a:lstStyle/>
          <a:p>
            <a:r>
              <a:rPr lang="en-US" dirty="0"/>
              <a:t>First Solution: Global Lock Fallback</a:t>
            </a:r>
          </a:p>
        </p:txBody>
      </p:sp>
      <p:sp>
        <p:nvSpPr>
          <p:cNvPr id="3" name="Content Placeholder 2"/>
          <p:cNvSpPr>
            <a:spLocks noGrp="1"/>
          </p:cNvSpPr>
          <p:nvPr>
            <p:ph idx="1"/>
          </p:nvPr>
        </p:nvSpPr>
        <p:spPr/>
        <p:txBody>
          <a:bodyPr/>
          <a:lstStyle/>
          <a:p>
            <a:pPr lvl="0" defTabSz="457200" eaLnBrk="1" fontAlgn="auto" hangingPunct="1">
              <a:spcAft>
                <a:spcPts val="0"/>
              </a:spcAft>
              <a:buClrTx/>
              <a:buFont typeface="Wingdings" panose="05000000000000000000" pitchFamily="2" charset="2"/>
              <a:buChar char="§"/>
            </a:pPr>
            <a:r>
              <a:rPr lang="en-US" sz="3200" b="0" kern="1200" dirty="0">
                <a:solidFill>
                  <a:srgbClr val="000000"/>
                </a:solidFill>
                <a:latin typeface="Calibri"/>
              </a:rPr>
              <a:t>Good</a:t>
            </a:r>
          </a:p>
          <a:p>
            <a:pPr lvl="1" defTabSz="457200" eaLnBrk="1" fontAlgn="auto" hangingPunct="1">
              <a:spcAft>
                <a:spcPts val="0"/>
              </a:spcAft>
            </a:pPr>
            <a:r>
              <a:rPr lang="en-US" sz="2800" kern="1200" dirty="0" smtClean="0">
                <a:solidFill>
                  <a:srgbClr val="0000FF"/>
                </a:solidFill>
                <a:latin typeface="Calibri"/>
                <a:ea typeface="+mn-ea"/>
                <a:cs typeface="+mn-cs"/>
              </a:rPr>
              <a:t>Simple</a:t>
            </a:r>
            <a:r>
              <a:rPr lang="en-US" sz="2800" kern="1200" dirty="0">
                <a:solidFill>
                  <a:srgbClr val="0000FF"/>
                </a:solidFill>
                <a:latin typeface="Calibri"/>
                <a:ea typeface="+mn-ea"/>
                <a:cs typeface="+mn-cs"/>
              </a:rPr>
              <a:t>: </a:t>
            </a:r>
            <a:r>
              <a:rPr lang="en-US" sz="2800" kern="1200" dirty="0">
                <a:solidFill>
                  <a:prstClr val="black"/>
                </a:solidFill>
                <a:latin typeface="Calibri"/>
                <a:ea typeface="+mn-ea"/>
                <a:cs typeface="+mn-cs"/>
              </a:rPr>
              <a:t>No need to instrument reads and writes</a:t>
            </a:r>
          </a:p>
          <a:p>
            <a:pPr lvl="0" defTabSz="457200" eaLnBrk="1" fontAlgn="auto" hangingPunct="1">
              <a:spcAft>
                <a:spcPts val="0"/>
              </a:spcAft>
              <a:buClrTx/>
              <a:buFont typeface="Wingdings" panose="05000000000000000000" pitchFamily="2" charset="2"/>
              <a:buChar char="§"/>
            </a:pPr>
            <a:r>
              <a:rPr lang="en-US" sz="3200" b="0" kern="1200" dirty="0">
                <a:solidFill>
                  <a:prstClr val="black"/>
                </a:solidFill>
                <a:latin typeface="Calibri"/>
              </a:rPr>
              <a:t>Bad:</a:t>
            </a:r>
          </a:p>
          <a:p>
            <a:pPr lvl="1" defTabSz="457200" eaLnBrk="1" fontAlgn="auto" hangingPunct="1">
              <a:spcAft>
                <a:spcPts val="0"/>
              </a:spcAft>
            </a:pPr>
            <a:r>
              <a:rPr lang="en-US" sz="2800" kern="1200" dirty="0">
                <a:solidFill>
                  <a:srgbClr val="FF0000"/>
                </a:solidFill>
                <a:latin typeface="Calibri"/>
                <a:ea typeface="+mn-ea"/>
                <a:cs typeface="+mn-cs"/>
              </a:rPr>
              <a:t>Serial fallback:</a:t>
            </a:r>
            <a:r>
              <a:rPr lang="en-US" sz="2800" kern="1200" dirty="0">
                <a:solidFill>
                  <a:prstClr val="black"/>
                </a:solidFill>
                <a:latin typeface="Calibri"/>
                <a:ea typeface="+mn-ea"/>
                <a:cs typeface="+mn-cs"/>
              </a:rPr>
              <a:t> A software fallback grabs the global lock and aborts all hardware transactions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625315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Approach is</a:t>
            </a:r>
            <a:r>
              <a:rPr lang="en-US" dirty="0" smtClean="0"/>
              <a:t>: Hybrid TM</a:t>
            </a:r>
            <a:endParaRPr lang="en-US" dirty="0"/>
          </a:p>
        </p:txBody>
      </p:sp>
      <p:sp>
        <p:nvSpPr>
          <p:cNvPr id="5" name="Rectangle 4"/>
          <p:cNvSpPr/>
          <p:nvPr/>
        </p:nvSpPr>
        <p:spPr>
          <a:xfrm>
            <a:off x="734975" y="117744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1</a:t>
            </a:r>
          </a:p>
        </p:txBody>
      </p:sp>
      <p:cxnSp>
        <p:nvCxnSpPr>
          <p:cNvPr id="6" name="Straight Connector 5"/>
          <p:cNvCxnSpPr/>
          <p:nvPr/>
        </p:nvCxnSpPr>
        <p:spPr>
          <a:xfrm>
            <a:off x="920256" y="1560593"/>
            <a:ext cx="7880" cy="4116981"/>
          </a:xfrm>
          <a:prstGeom prst="line">
            <a:avLst/>
          </a:prstGeom>
          <a:noFill/>
          <a:ln w="38100" cap="flat" cmpd="sng" algn="ctr">
            <a:solidFill>
              <a:sysClr val="windowText" lastClr="000000"/>
            </a:solidFill>
            <a:prstDash val="dash"/>
          </a:ln>
          <a:effectLst/>
        </p:spPr>
      </p:cxnSp>
      <p:cxnSp>
        <p:nvCxnSpPr>
          <p:cNvPr id="7" name="Straight Connector 6"/>
          <p:cNvCxnSpPr/>
          <p:nvPr/>
        </p:nvCxnSpPr>
        <p:spPr>
          <a:xfrm>
            <a:off x="3512395" y="1560593"/>
            <a:ext cx="1" cy="4116981"/>
          </a:xfrm>
          <a:prstGeom prst="line">
            <a:avLst/>
          </a:prstGeom>
          <a:noFill/>
          <a:ln w="38100" cap="flat" cmpd="sng" algn="ctr">
            <a:solidFill>
              <a:sysClr val="windowText" lastClr="000000"/>
            </a:solidFill>
            <a:prstDash val="dash"/>
          </a:ln>
          <a:effectLst/>
        </p:spPr>
      </p:cxnSp>
      <p:sp>
        <p:nvSpPr>
          <p:cNvPr id="8" name="Rectangle 7"/>
          <p:cNvSpPr/>
          <p:nvPr/>
        </p:nvSpPr>
        <p:spPr>
          <a:xfrm rot="16200000">
            <a:off x="795040" y="2402531"/>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9" name="Rectangle 8"/>
          <p:cNvSpPr/>
          <p:nvPr/>
        </p:nvSpPr>
        <p:spPr>
          <a:xfrm>
            <a:off x="3374949" y="117744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2</a:t>
            </a:r>
          </a:p>
        </p:txBody>
      </p:sp>
      <p:sp>
        <p:nvSpPr>
          <p:cNvPr id="10" name="TextBox 9"/>
          <p:cNvSpPr txBox="1"/>
          <p:nvPr/>
        </p:nvSpPr>
        <p:spPr>
          <a:xfrm>
            <a:off x="1207680" y="2036862"/>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1" name="TextBox 10"/>
          <p:cNvSpPr txBox="1"/>
          <p:nvPr/>
        </p:nvSpPr>
        <p:spPr>
          <a:xfrm>
            <a:off x="1207680" y="2641770"/>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12" name="TextBox 11"/>
          <p:cNvSpPr txBox="1"/>
          <p:nvPr/>
        </p:nvSpPr>
        <p:spPr>
          <a:xfrm>
            <a:off x="1207680" y="3514463"/>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13" name="Rectangle 12"/>
          <p:cNvSpPr/>
          <p:nvPr/>
        </p:nvSpPr>
        <p:spPr>
          <a:xfrm rot="16200000">
            <a:off x="466239" y="2731327"/>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4" name="Rectangle 13"/>
          <p:cNvSpPr/>
          <p:nvPr/>
        </p:nvSpPr>
        <p:spPr>
          <a:xfrm rot="16200000">
            <a:off x="153661" y="3032374"/>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5" name="Rectangle 14"/>
          <p:cNvSpPr/>
          <p:nvPr/>
        </p:nvSpPr>
        <p:spPr>
          <a:xfrm rot="16200000">
            <a:off x="3346479" y="2402527"/>
            <a:ext cx="633295" cy="191996"/>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6" name="TextBox 15"/>
          <p:cNvSpPr txBox="1"/>
          <p:nvPr/>
        </p:nvSpPr>
        <p:spPr>
          <a:xfrm>
            <a:off x="3749180" y="2036861"/>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17" name="TextBox 16"/>
          <p:cNvSpPr txBox="1"/>
          <p:nvPr/>
        </p:nvSpPr>
        <p:spPr>
          <a:xfrm>
            <a:off x="3749180" y="2641769"/>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18" name="TextBox 17"/>
          <p:cNvSpPr txBox="1"/>
          <p:nvPr/>
        </p:nvSpPr>
        <p:spPr>
          <a:xfrm>
            <a:off x="3749180" y="3514462"/>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19" name="Rectangle 18"/>
          <p:cNvSpPr/>
          <p:nvPr/>
        </p:nvSpPr>
        <p:spPr>
          <a:xfrm rot="16200000">
            <a:off x="3017485" y="2733213"/>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0" name="Rectangle 19"/>
          <p:cNvSpPr/>
          <p:nvPr/>
        </p:nvSpPr>
        <p:spPr>
          <a:xfrm rot="16200000">
            <a:off x="2706783" y="3043914"/>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cxnSp>
        <p:nvCxnSpPr>
          <p:cNvPr id="21" name="Straight Connector 20"/>
          <p:cNvCxnSpPr/>
          <p:nvPr/>
        </p:nvCxnSpPr>
        <p:spPr>
          <a:xfrm>
            <a:off x="6188981" y="1560593"/>
            <a:ext cx="1" cy="4116981"/>
          </a:xfrm>
          <a:prstGeom prst="line">
            <a:avLst/>
          </a:prstGeom>
          <a:noFill/>
          <a:ln w="38100" cap="flat" cmpd="sng" algn="ctr">
            <a:solidFill>
              <a:sysClr val="windowText" lastClr="000000"/>
            </a:solidFill>
            <a:prstDash val="dash"/>
          </a:ln>
          <a:effectLst/>
        </p:spPr>
      </p:cxnSp>
      <p:sp>
        <p:nvSpPr>
          <p:cNvPr id="22" name="Rectangle 21"/>
          <p:cNvSpPr/>
          <p:nvPr/>
        </p:nvSpPr>
        <p:spPr>
          <a:xfrm>
            <a:off x="5972297" y="1177440"/>
            <a:ext cx="1697875" cy="523979"/>
          </a:xfrm>
          <a:prstGeom prst="rect">
            <a:avLst/>
          </a:prstGeom>
          <a:no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sng" strike="noStrike" kern="0" cap="none" spc="0" normalizeH="0" baseline="0" noProof="0" dirty="0" smtClean="0">
                <a:ln>
                  <a:noFill/>
                </a:ln>
                <a:solidFill>
                  <a:prstClr val="black"/>
                </a:solidFill>
                <a:effectLst/>
                <a:uLnTx/>
                <a:uFillTx/>
                <a:latin typeface="Calibri"/>
                <a:ea typeface="+mn-ea"/>
                <a:cs typeface="+mn-cs"/>
              </a:rPr>
              <a:t>Thread 3</a:t>
            </a:r>
          </a:p>
        </p:txBody>
      </p:sp>
      <p:sp>
        <p:nvSpPr>
          <p:cNvPr id="23" name="Rectangle 22"/>
          <p:cNvSpPr/>
          <p:nvPr/>
        </p:nvSpPr>
        <p:spPr>
          <a:xfrm rot="16200000">
            <a:off x="6050197" y="2410100"/>
            <a:ext cx="633295" cy="176855"/>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4" name="TextBox 23"/>
          <p:cNvSpPr txBox="1"/>
          <p:nvPr/>
        </p:nvSpPr>
        <p:spPr>
          <a:xfrm>
            <a:off x="6460465" y="2036864"/>
            <a:ext cx="1797788"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HTM Start</a:t>
            </a:r>
            <a:endParaRPr lang="en-US" sz="2400" b="1" dirty="0">
              <a:solidFill>
                <a:prstClr val="black"/>
              </a:solidFill>
              <a:latin typeface="Calibri"/>
              <a:cs typeface="+mn-cs"/>
            </a:endParaRPr>
          </a:p>
        </p:txBody>
      </p:sp>
      <p:sp>
        <p:nvSpPr>
          <p:cNvPr id="25" name="TextBox 24"/>
          <p:cNvSpPr txBox="1"/>
          <p:nvPr/>
        </p:nvSpPr>
        <p:spPr>
          <a:xfrm>
            <a:off x="6447794" y="2595365"/>
            <a:ext cx="2364049"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Read lock and</a:t>
            </a:r>
          </a:p>
          <a:p>
            <a:pPr defTabSz="457200" eaLnBrk="1" fontAlgn="auto" hangingPunct="1">
              <a:spcBef>
                <a:spcPts val="0"/>
              </a:spcBef>
              <a:spcAft>
                <a:spcPts val="0"/>
              </a:spcAft>
            </a:pPr>
            <a:r>
              <a:rPr lang="en-US" sz="2400" b="1" dirty="0">
                <a:solidFill>
                  <a:prstClr val="black"/>
                </a:solidFill>
                <a:latin typeface="Calibri"/>
                <a:cs typeface="+mn-cs"/>
              </a:rPr>
              <a:t> </a:t>
            </a:r>
            <a:r>
              <a:rPr lang="en-US" sz="2400" b="1" dirty="0" smtClean="0">
                <a:solidFill>
                  <a:prstClr val="black"/>
                </a:solidFill>
                <a:latin typeface="Calibri"/>
                <a:cs typeface="+mn-cs"/>
              </a:rPr>
              <a:t>   check it is free</a:t>
            </a:r>
          </a:p>
        </p:txBody>
      </p:sp>
      <p:sp>
        <p:nvSpPr>
          <p:cNvPr id="26" name="TextBox 25"/>
          <p:cNvSpPr txBox="1"/>
          <p:nvPr/>
        </p:nvSpPr>
        <p:spPr>
          <a:xfrm>
            <a:off x="6460465" y="3514465"/>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code …</a:t>
            </a:r>
          </a:p>
        </p:txBody>
      </p:sp>
      <p:sp>
        <p:nvSpPr>
          <p:cNvPr id="27" name="Rectangle 26"/>
          <p:cNvSpPr/>
          <p:nvPr/>
        </p:nvSpPr>
        <p:spPr>
          <a:xfrm rot="16200000">
            <a:off x="5719027" y="2731330"/>
            <a:ext cx="1290891"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8" name="Rectangle 27"/>
          <p:cNvSpPr/>
          <p:nvPr/>
        </p:nvSpPr>
        <p:spPr>
          <a:xfrm rot="16200000">
            <a:off x="5408325" y="3042030"/>
            <a:ext cx="1912295"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29" name="TextBox 28"/>
          <p:cNvSpPr txBox="1"/>
          <p:nvPr/>
        </p:nvSpPr>
        <p:spPr>
          <a:xfrm>
            <a:off x="6460465" y="3514465"/>
            <a:ext cx="2143435"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a:t>
            </a:r>
            <a:r>
              <a:rPr lang="en-US" sz="2400" b="1" dirty="0" smtClean="0">
                <a:solidFill>
                  <a:srgbClr val="FF0000"/>
                </a:solidFill>
                <a:latin typeface="Calibri"/>
                <a:cs typeface="+mn-cs"/>
              </a:rPr>
              <a:t>... FAIL …</a:t>
            </a:r>
          </a:p>
          <a:p>
            <a:pPr defTabSz="457200" eaLnBrk="1" fontAlgn="auto" hangingPunct="1">
              <a:spcBef>
                <a:spcPts val="0"/>
              </a:spcBef>
              <a:spcAft>
                <a:spcPts val="0"/>
              </a:spcAft>
            </a:pPr>
            <a:r>
              <a:rPr lang="en-US" sz="2400" b="1" dirty="0">
                <a:solidFill>
                  <a:srgbClr val="FF0000"/>
                </a:solidFill>
                <a:latin typeface="Calibri"/>
                <a:cs typeface="+mn-cs"/>
              </a:rPr>
              <a:t> </a:t>
            </a:r>
            <a:r>
              <a:rPr lang="en-US" sz="2400" b="1" dirty="0" smtClean="0">
                <a:solidFill>
                  <a:srgbClr val="FF0000"/>
                </a:solidFill>
                <a:latin typeface="Calibri"/>
                <a:cs typeface="+mn-cs"/>
              </a:rPr>
              <a:t>   HTM Restart</a:t>
            </a:r>
          </a:p>
        </p:txBody>
      </p:sp>
      <p:sp>
        <p:nvSpPr>
          <p:cNvPr id="30" name="Rectangle 29"/>
          <p:cNvSpPr/>
          <p:nvPr/>
        </p:nvSpPr>
        <p:spPr>
          <a:xfrm rot="16200000">
            <a:off x="6042721" y="2410268"/>
            <a:ext cx="633295" cy="176852"/>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1" name="TextBox 30"/>
          <p:cNvSpPr txBox="1"/>
          <p:nvPr/>
        </p:nvSpPr>
        <p:spPr>
          <a:xfrm>
            <a:off x="6460471" y="2053539"/>
            <a:ext cx="1749197"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1. STM Start</a:t>
            </a:r>
            <a:endParaRPr lang="en-US" sz="2400" b="1" dirty="0">
              <a:solidFill>
                <a:prstClr val="black"/>
              </a:solidFill>
              <a:latin typeface="Calibri"/>
              <a:cs typeface="+mn-cs"/>
            </a:endParaRPr>
          </a:p>
        </p:txBody>
      </p:sp>
      <p:sp>
        <p:nvSpPr>
          <p:cNvPr id="32" name="TextBox 31"/>
          <p:cNvSpPr txBox="1"/>
          <p:nvPr/>
        </p:nvSpPr>
        <p:spPr>
          <a:xfrm>
            <a:off x="6460461" y="2838815"/>
            <a:ext cx="1711526"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a:solidFill>
                  <a:prstClr val="black"/>
                </a:solidFill>
                <a:latin typeface="Calibri"/>
                <a:cs typeface="+mn-cs"/>
              </a:rPr>
              <a:t>2</a:t>
            </a:r>
            <a:r>
              <a:rPr lang="en-US" sz="2400" b="1" dirty="0" smtClean="0">
                <a:solidFill>
                  <a:prstClr val="black"/>
                </a:solidFill>
                <a:latin typeface="Calibri"/>
                <a:cs typeface="+mn-cs"/>
              </a:rPr>
              <a:t>. ... code …</a:t>
            </a:r>
          </a:p>
        </p:txBody>
      </p:sp>
      <p:sp>
        <p:nvSpPr>
          <p:cNvPr id="33" name="TextBox 32"/>
          <p:cNvSpPr txBox="1"/>
          <p:nvPr/>
        </p:nvSpPr>
        <p:spPr>
          <a:xfrm>
            <a:off x="6447794" y="3764049"/>
            <a:ext cx="2461281" cy="830997"/>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3. … more code …</a:t>
            </a:r>
            <a:endParaRPr lang="en-US" sz="2400" dirty="0">
              <a:solidFill>
                <a:srgbClr val="008000"/>
              </a:solidFill>
              <a:latin typeface="Calibri"/>
              <a:cs typeface="+mn-cs"/>
            </a:endParaRPr>
          </a:p>
          <a:p>
            <a:pPr defTabSz="457200" eaLnBrk="1" fontAlgn="auto" hangingPunct="1">
              <a:spcBef>
                <a:spcPts val="0"/>
              </a:spcBef>
              <a:spcAft>
                <a:spcPts val="0"/>
              </a:spcAft>
            </a:pPr>
            <a:endParaRPr lang="en-US" sz="2400" b="1" dirty="0" smtClean="0">
              <a:solidFill>
                <a:prstClr val="black"/>
              </a:solidFill>
              <a:latin typeface="Calibri"/>
              <a:cs typeface="+mn-cs"/>
            </a:endParaRPr>
          </a:p>
        </p:txBody>
      </p:sp>
      <p:sp>
        <p:nvSpPr>
          <p:cNvPr id="34" name="Rectangle 33"/>
          <p:cNvSpPr/>
          <p:nvPr/>
        </p:nvSpPr>
        <p:spPr>
          <a:xfrm rot="16200000">
            <a:off x="5719027" y="2742819"/>
            <a:ext cx="1290891" cy="191991"/>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5" name="Rectangle 34"/>
          <p:cNvSpPr/>
          <p:nvPr/>
        </p:nvSpPr>
        <p:spPr>
          <a:xfrm rot="16200000">
            <a:off x="5336894" y="3113459"/>
            <a:ext cx="2055160" cy="191993"/>
          </a:xfrm>
          <a:prstGeom prst="rect">
            <a:avLst/>
          </a:prstGeom>
          <a:solidFill>
            <a:srgbClr val="FF0000"/>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6" name="Rectangle 35"/>
          <p:cNvSpPr/>
          <p:nvPr/>
        </p:nvSpPr>
        <p:spPr>
          <a:xfrm rot="16200000">
            <a:off x="3356223" y="2404412"/>
            <a:ext cx="633295" cy="191994"/>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7" name="Rectangle 36"/>
          <p:cNvSpPr/>
          <p:nvPr/>
        </p:nvSpPr>
        <p:spPr>
          <a:xfrm rot="16200000">
            <a:off x="795040" y="2392875"/>
            <a:ext cx="633295" cy="19199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8" name="Rectangle 37"/>
          <p:cNvSpPr/>
          <p:nvPr/>
        </p:nvSpPr>
        <p:spPr>
          <a:xfrm rot="16200000">
            <a:off x="-270144" y="3462240"/>
            <a:ext cx="2752716" cy="191991"/>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39" name="Rectangle 38"/>
          <p:cNvSpPr/>
          <p:nvPr/>
        </p:nvSpPr>
        <p:spPr>
          <a:xfrm rot="16200000">
            <a:off x="2288968" y="3459845"/>
            <a:ext cx="2752717" cy="196780"/>
          </a:xfrm>
          <a:prstGeom prst="rect">
            <a:avLst/>
          </a:prstGeom>
          <a:solidFill>
            <a:srgbClr val="3366FF"/>
          </a:solid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40" name="TextBox 39"/>
          <p:cNvSpPr txBox="1"/>
          <p:nvPr/>
        </p:nvSpPr>
        <p:spPr>
          <a:xfrm>
            <a:off x="3749183" y="4433301"/>
            <a:ext cx="2461281"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4. ... </a:t>
            </a:r>
            <a:r>
              <a:rPr lang="en-US" sz="2400" b="1" dirty="0">
                <a:solidFill>
                  <a:prstClr val="black"/>
                </a:solidFill>
                <a:latin typeface="Calibri"/>
                <a:cs typeface="+mn-cs"/>
              </a:rPr>
              <a:t>m</a:t>
            </a:r>
            <a:r>
              <a:rPr lang="en-US" sz="2400" b="1" dirty="0" smtClean="0">
                <a:solidFill>
                  <a:prstClr val="black"/>
                </a:solidFill>
                <a:latin typeface="Calibri"/>
                <a:cs typeface="+mn-cs"/>
              </a:rPr>
              <a:t>ore code …</a:t>
            </a:r>
          </a:p>
        </p:txBody>
      </p:sp>
      <p:sp>
        <p:nvSpPr>
          <p:cNvPr id="41" name="TextBox 40"/>
          <p:cNvSpPr txBox="1"/>
          <p:nvPr/>
        </p:nvSpPr>
        <p:spPr>
          <a:xfrm>
            <a:off x="1202209" y="4390121"/>
            <a:ext cx="2172740" cy="461665"/>
          </a:xfrm>
          <a:prstGeom prst="rect">
            <a:avLst/>
          </a:prstGeom>
          <a:noFill/>
        </p:spPr>
        <p:txBody>
          <a:bodyPr wrap="none" rtlCol="0">
            <a:spAutoFit/>
          </a:bodyPr>
          <a:lstStyle/>
          <a:p>
            <a:pPr defTabSz="457200" eaLnBrk="1" fontAlgn="auto" hangingPunct="1">
              <a:spcBef>
                <a:spcPts val="0"/>
              </a:spcBef>
              <a:spcAft>
                <a:spcPts val="0"/>
              </a:spcAft>
            </a:pPr>
            <a:r>
              <a:rPr lang="en-US" sz="2400" b="1" dirty="0" smtClean="0">
                <a:solidFill>
                  <a:prstClr val="black"/>
                </a:solidFill>
                <a:latin typeface="Calibri"/>
                <a:cs typeface="+mn-cs"/>
              </a:rPr>
              <a:t>4. ... more code</a:t>
            </a:r>
          </a:p>
        </p:txBody>
      </p:sp>
      <p:sp>
        <p:nvSpPr>
          <p:cNvPr id="42" name="Rectangle 41"/>
          <p:cNvSpPr/>
          <p:nvPr/>
        </p:nvSpPr>
        <p:spPr>
          <a:xfrm>
            <a:off x="1026452" y="5259148"/>
            <a:ext cx="5846354" cy="836852"/>
          </a:xfrm>
          <a:prstGeom prst="rect">
            <a:avLst/>
          </a:prstGeom>
          <a:solidFill>
            <a:sysClr val="window" lastClr="FFFFFF"/>
          </a:solidFill>
          <a:ln w="38100" cap="flat" cmpd="sng" algn="ctr">
            <a:solidFill>
              <a:srgbClr val="0000FF"/>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FF"/>
                </a:solidFill>
                <a:effectLst/>
                <a:uLnTx/>
                <a:uFillTx/>
                <a:latin typeface="Calibri"/>
                <a:ea typeface="+mn-ea"/>
                <a:cs typeface="Arial"/>
              </a:rPr>
              <a:t>STM and HTM execute concurrently</a:t>
            </a:r>
          </a:p>
        </p:txBody>
      </p:sp>
    </p:spTree>
    <p:extLst>
      <p:ext uri="{BB962C8B-B14F-4D97-AF65-F5344CB8AC3E}">
        <p14:creationId xmlns:p14="http://schemas.microsoft.com/office/powerpoint/2010/main" val="378967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29"/>
                                        </p:tgtEl>
                                      </p:cBhvr>
                                    </p:animEffect>
                                    <p:set>
                                      <p:cBhvr>
                                        <p:cTn id="39" dur="1" fill="hold">
                                          <p:stCondLst>
                                            <p:cond delay="499"/>
                                          </p:stCondLst>
                                        </p:cTn>
                                        <p:tgtEl>
                                          <p:spTgt spid="29"/>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25"/>
                                        </p:tgtEl>
                                      </p:cBhvr>
                                    </p:animEffect>
                                    <p:set>
                                      <p:cBhvr>
                                        <p:cTn id="42" dur="1" fill="hold">
                                          <p:stCondLst>
                                            <p:cond delay="499"/>
                                          </p:stCondLst>
                                        </p:cTn>
                                        <p:tgtEl>
                                          <p:spTgt spid="2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24"/>
                                        </p:tgtEl>
                                      </p:cBhvr>
                                    </p:animEffect>
                                    <p:set>
                                      <p:cBhvr>
                                        <p:cTn id="45" dur="1" fill="hold">
                                          <p:stCondLst>
                                            <p:cond delay="499"/>
                                          </p:stCondLst>
                                        </p:cTn>
                                        <p:tgtEl>
                                          <p:spTgt spid="24"/>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27"/>
                                        </p:tgtEl>
                                      </p:cBhvr>
                                    </p:animEffect>
                                    <p:set>
                                      <p:cBhvr>
                                        <p:cTn id="48" dur="1" fill="hold">
                                          <p:stCondLst>
                                            <p:cond delay="499"/>
                                          </p:stCondLst>
                                        </p:cTn>
                                        <p:tgtEl>
                                          <p:spTgt spid="27"/>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23"/>
                                        </p:tgtEl>
                                      </p:cBhvr>
                                    </p:animEffect>
                                    <p:set>
                                      <p:cBhvr>
                                        <p:cTn id="51" dur="1" fill="hold">
                                          <p:stCondLst>
                                            <p:cond delay="499"/>
                                          </p:stCondLst>
                                        </p:cTn>
                                        <p:tgtEl>
                                          <p:spTgt spid="23"/>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28"/>
                                        </p:tgtEl>
                                      </p:cBhvr>
                                    </p:animEffect>
                                    <p:set>
                                      <p:cBhvr>
                                        <p:cTn id="54" dur="1" fill="hold">
                                          <p:stCondLst>
                                            <p:cond delay="499"/>
                                          </p:stCondLst>
                                        </p:cTn>
                                        <p:tgtEl>
                                          <p:spTgt spid="2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500"/>
                                        <p:tgtEl>
                                          <p:spTgt spid="3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par>
                                <p:cTn id="90" presetID="10" presetClass="entr" presetSubtype="0" fill="hold" nodeType="withEffect">
                                  <p:stCondLst>
                                    <p:cond delay="0"/>
                                  </p:stCondLst>
                                  <p:childTnLst>
                                    <p:set>
                                      <p:cBhvr>
                                        <p:cTn id="91" dur="1" fill="hold">
                                          <p:stCondLst>
                                            <p:cond delay="0"/>
                                          </p:stCondLst>
                                        </p:cTn>
                                        <p:tgtEl>
                                          <p:spTgt spid="40">
                                            <p:txEl>
                                              <p:pRg st="0" end="0"/>
                                            </p:txEl>
                                          </p:spTgt>
                                        </p:tgtEl>
                                        <p:attrNameLst>
                                          <p:attrName>style.visibility</p:attrName>
                                        </p:attrNameLst>
                                      </p:cBhvr>
                                      <p:to>
                                        <p:strVal val="visible"/>
                                      </p:to>
                                    </p:set>
                                    <p:animEffect transition="in" filter="fade">
                                      <p:cBhvr>
                                        <p:cTn id="92" dur="500"/>
                                        <p:tgtEl>
                                          <p:spTgt spid="40">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fade">
                                      <p:cBhvr>
                                        <p:cTn id="100" dur="500"/>
                                        <p:tgtEl>
                                          <p:spTgt spid="4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p:bldP spid="24" grpId="1"/>
      <p:bldP spid="25" grpId="0"/>
      <p:bldP spid="25" grpId="1"/>
      <p:bldP spid="26" grpId="0"/>
      <p:bldP spid="26" grpId="1"/>
      <p:bldP spid="27" grpId="0" animBg="1"/>
      <p:bldP spid="27" grpId="1" animBg="1"/>
      <p:bldP spid="28" grpId="0" animBg="1"/>
      <p:bldP spid="28" grpId="1" animBg="1"/>
      <p:bldP spid="29" grpId="0"/>
      <p:bldP spid="29" grpId="1"/>
      <p:bldP spid="30" grpId="0" animBg="1"/>
      <p:bldP spid="31" grpId="0"/>
      <p:bldP spid="32" grpId="0"/>
      <p:bldP spid="33" grpId="0"/>
      <p:bldP spid="34" grpId="0" animBg="1"/>
      <p:bldP spid="35" grpId="0" animBg="1"/>
      <p:bldP spid="36" grpId="0" animBg="1"/>
      <p:bldP spid="37" grpId="0" animBg="1"/>
      <p:bldP spid="38" grpId="0" animBg="1"/>
      <p:bldP spid="39" grpId="0" animBg="1"/>
      <p:bldP spid="41" grpId="0"/>
      <p:bldP spid="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Approach is: Hybrid TM</a:t>
            </a:r>
          </a:p>
        </p:txBody>
      </p:sp>
      <p:sp>
        <p:nvSpPr>
          <p:cNvPr id="5" name="Rectangle 3"/>
          <p:cNvSpPr txBox="1">
            <a:spLocks noChangeArrowheads="1"/>
          </p:cNvSpPr>
          <p:nvPr/>
        </p:nvSpPr>
        <p:spPr>
          <a:xfrm>
            <a:off x="755650" y="1447800"/>
            <a:ext cx="7772400" cy="45167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R="0" lvl="0" algn="l"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solidFill>
                  <a:srgbClr val="000000"/>
                </a:solidFill>
                <a:effectLst/>
                <a:uLnTx/>
                <a:uFillTx/>
                <a:latin typeface="Calibri"/>
                <a:ea typeface="+mn-ea"/>
                <a:cs typeface="+mn-cs"/>
              </a:rPr>
              <a:t>Good</a:t>
            </a:r>
          </a:p>
          <a:p>
            <a:pPr marR="0" lvl="1" algn="l" defTabSz="457200" rtl="0" eaLnBrk="1" fontAlgn="auto" latinLnBrk="0" hangingPunct="1">
              <a:lnSpc>
                <a:spcPct val="100000"/>
              </a:lnSpc>
              <a:spcBef>
                <a:spcPct val="20000"/>
              </a:spcBef>
              <a:spcAft>
                <a:spcPts val="0"/>
              </a:spcAft>
              <a:buClrTx/>
              <a:buSzTx/>
              <a:buFont typeface="Calibri" panose="020F0502020204030204" pitchFamily="34" charset="0"/>
              <a:buChar char="-"/>
              <a:tabLst/>
              <a:defRPr/>
            </a:pPr>
            <a:r>
              <a:rPr kumimoji="0" lang="en-US" sz="2800" b="0" i="0" u="none" strike="noStrike" kern="1200" cap="none" spc="0" normalizeH="0" baseline="0" noProof="0" dirty="0" smtClean="0">
                <a:ln>
                  <a:noFill/>
                </a:ln>
                <a:solidFill>
                  <a:srgbClr val="0000FF"/>
                </a:solidFill>
                <a:effectLst/>
                <a:uLnTx/>
                <a:uFillTx/>
                <a:latin typeface="Calibri"/>
                <a:ea typeface="+mn-ea"/>
                <a:cs typeface="+mn-cs"/>
              </a:rPr>
              <a:t>Hardware-Software Concurrency</a:t>
            </a:r>
            <a:endPar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R="0" lvl="0" algn="l"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Bad:</a:t>
            </a:r>
          </a:p>
          <a:p>
            <a:pPr marR="0" lvl="1" algn="l" defTabSz="457200" rtl="0" eaLnBrk="1" fontAlgn="auto" latinLnBrk="0" hangingPunct="1">
              <a:lnSpc>
                <a:spcPct val="100000"/>
              </a:lnSpc>
              <a:spcBef>
                <a:spcPct val="20000"/>
              </a:spcBef>
              <a:spcAft>
                <a:spcPts val="0"/>
              </a:spcAft>
              <a:buClrTx/>
              <a:buSzTx/>
              <a:buFont typeface="Calibri" panose="020F0502020204030204"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bri"/>
                <a:ea typeface="+mn-ea"/>
                <a:cs typeface="+mn-cs"/>
              </a:rPr>
              <a:t>Complex:</a:t>
            </a:r>
          </a:p>
          <a:p>
            <a:pPr marL="971550" marR="0" lvl="1"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srgbClr val="FF0000"/>
                </a:solidFill>
                <a:effectLst/>
                <a:uLnTx/>
                <a:uFillTx/>
                <a:latin typeface="Calibri"/>
                <a:ea typeface="+mn-ea"/>
                <a:cs typeface="+mn-cs"/>
              </a:rPr>
              <a:t>Hard to coordinate hardware and software</a:t>
            </a:r>
            <a:br>
              <a:rPr kumimoji="0" lang="en-US" sz="2800" b="0" i="0" u="none" strike="noStrike" kern="1200" cap="none" spc="0" normalizeH="0" baseline="0" noProof="0" dirty="0" smtClean="0">
                <a:ln>
                  <a:noFill/>
                </a:ln>
                <a:solidFill>
                  <a:srgbClr val="FF0000"/>
                </a:solidFill>
                <a:effectLst/>
                <a:uLnTx/>
                <a:uFillTx/>
                <a:latin typeface="Calibri"/>
                <a:ea typeface="+mn-ea"/>
                <a:cs typeface="+mn-cs"/>
              </a:rPr>
            </a:br>
            <a:endParaRPr kumimoji="0" lang="en-US" sz="1200" b="0" i="0" u="none" strike="noStrike" kern="1200" cap="none" spc="0" normalizeH="0" baseline="0" noProof="0" dirty="0" smtClean="0">
              <a:ln>
                <a:noFill/>
              </a:ln>
              <a:solidFill>
                <a:srgbClr val="FF0000"/>
              </a:solidFill>
              <a:effectLst/>
              <a:uLnTx/>
              <a:uFillTx/>
              <a:latin typeface="Calibri"/>
              <a:ea typeface="+mn-ea"/>
              <a:cs typeface="+mn-cs"/>
            </a:endParaRPr>
          </a:p>
          <a:p>
            <a:pPr marL="971550" marR="0" lvl="1"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srgbClr val="FF0000"/>
                </a:solidFill>
                <a:effectLst/>
                <a:uLnTx/>
                <a:uFillTx/>
                <a:latin typeface="Calibri"/>
                <a:ea typeface="+mn-ea"/>
                <a:cs typeface="+mn-cs"/>
              </a:rPr>
              <a:t>Hard to apply to code due to instrumentation</a:t>
            </a:r>
          </a:p>
        </p:txBody>
      </p:sp>
      <p:sp>
        <p:nvSpPr>
          <p:cNvPr id="6" name="Alternate Process 12"/>
          <p:cNvSpPr/>
          <p:nvPr/>
        </p:nvSpPr>
        <p:spPr>
          <a:xfrm>
            <a:off x="1191499" y="3622690"/>
            <a:ext cx="6960887" cy="582858"/>
          </a:xfrm>
          <a:prstGeom prst="flowChartAlternateProcess">
            <a:avLst/>
          </a:prstGeom>
          <a:noFill/>
          <a:ln w="38100" cap="flat" cmpd="sng" algn="ctr">
            <a:solidFill>
              <a:srgbClr val="0000FF"/>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7" name="TextBox 6"/>
          <p:cNvSpPr txBox="1"/>
          <p:nvPr/>
        </p:nvSpPr>
        <p:spPr>
          <a:xfrm>
            <a:off x="4609234" y="2771573"/>
            <a:ext cx="1906028" cy="584776"/>
          </a:xfrm>
          <a:prstGeom prst="rect">
            <a:avLst/>
          </a:prstGeom>
          <a:noFill/>
          <a:ln>
            <a:solidFill>
              <a:srgbClr val="0000FF"/>
            </a:solidFill>
          </a:ln>
        </p:spPr>
        <p:txBody>
          <a:bodyPr wrap="none" rtlCol="0">
            <a:spAutoFit/>
          </a:bodyPr>
          <a:lstStyle/>
          <a:p>
            <a:pPr defTabSz="457200" eaLnBrk="1" fontAlgn="auto" hangingPunct="1">
              <a:spcBef>
                <a:spcPts val="0"/>
              </a:spcBef>
              <a:spcAft>
                <a:spcPts val="0"/>
              </a:spcAft>
            </a:pPr>
            <a:r>
              <a:rPr lang="en-US" sz="3200" b="1" i="1" dirty="0" smtClean="0">
                <a:solidFill>
                  <a:srgbClr val="0000FF"/>
                </a:solidFill>
                <a:latin typeface="Calibri"/>
                <a:cs typeface="+mn-cs"/>
              </a:rPr>
              <a:t>Our focus</a:t>
            </a:r>
            <a:endParaRPr lang="en-US" sz="3200" b="1" i="1" dirty="0">
              <a:solidFill>
                <a:srgbClr val="0000FF"/>
              </a:solidFill>
              <a:latin typeface="Calibri"/>
              <a:cs typeface="+mn-cs"/>
            </a:endParaRPr>
          </a:p>
        </p:txBody>
      </p:sp>
      <p:cxnSp>
        <p:nvCxnSpPr>
          <p:cNvPr id="8" name="Straight Arrow Connector 7"/>
          <p:cNvCxnSpPr>
            <a:stCxn id="10" idx="0"/>
          </p:cNvCxnSpPr>
          <p:nvPr/>
        </p:nvCxnSpPr>
        <p:spPr>
          <a:xfrm flipH="1" flipV="1">
            <a:off x="4136579" y="4932090"/>
            <a:ext cx="261642" cy="483216"/>
          </a:xfrm>
          <a:prstGeom prst="straightConnector1">
            <a:avLst/>
          </a:prstGeom>
          <a:noFill/>
          <a:ln w="85725" cap="flat" cmpd="sng" algn="ctr">
            <a:solidFill>
              <a:srgbClr val="0000FF"/>
            </a:solidFill>
            <a:prstDash val="solid"/>
            <a:tailEnd type="arrow"/>
          </a:ln>
          <a:effectLst>
            <a:outerShdw blurRad="40000" dist="20000" dir="5400000" rotWithShape="0">
              <a:srgbClr val="000000">
                <a:alpha val="38000"/>
              </a:srgbClr>
            </a:outerShdw>
          </a:effectLst>
        </p:spPr>
      </p:cxnSp>
      <p:sp>
        <p:nvSpPr>
          <p:cNvPr id="9" name="Alternate Process 17"/>
          <p:cNvSpPr/>
          <p:nvPr/>
        </p:nvSpPr>
        <p:spPr>
          <a:xfrm>
            <a:off x="1191499" y="4323104"/>
            <a:ext cx="7296468" cy="582858"/>
          </a:xfrm>
          <a:prstGeom prst="flowChartAlternateProcess">
            <a:avLst/>
          </a:prstGeom>
          <a:noFill/>
          <a:ln w="38100" cap="flat" cmpd="sng" algn="ctr">
            <a:solidFill>
              <a:srgbClr val="0000FF"/>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0" name="TextBox 9"/>
          <p:cNvSpPr txBox="1"/>
          <p:nvPr/>
        </p:nvSpPr>
        <p:spPr>
          <a:xfrm>
            <a:off x="1889265" y="5415306"/>
            <a:ext cx="5017912" cy="584775"/>
          </a:xfrm>
          <a:prstGeom prst="rect">
            <a:avLst/>
          </a:prstGeom>
          <a:noFill/>
          <a:ln>
            <a:solidFill>
              <a:srgbClr val="0000FF"/>
            </a:solidFill>
          </a:ln>
        </p:spPr>
        <p:txBody>
          <a:bodyPr wrap="none" rtlCol="0">
            <a:spAutoFit/>
          </a:bodyPr>
          <a:lstStyle/>
          <a:p>
            <a:pPr defTabSz="457200" eaLnBrk="1" fontAlgn="auto" hangingPunct="1">
              <a:spcBef>
                <a:spcPts val="0"/>
              </a:spcBef>
              <a:spcAft>
                <a:spcPts val="0"/>
              </a:spcAft>
            </a:pPr>
            <a:r>
              <a:rPr lang="en-US" sz="3200" b="1" i="1" dirty="0" smtClean="0">
                <a:solidFill>
                  <a:srgbClr val="0000FF"/>
                </a:solidFill>
                <a:latin typeface="Calibri"/>
                <a:cs typeface="+mn-cs"/>
              </a:rPr>
              <a:t>GCC C/C++ TM can help here</a:t>
            </a:r>
            <a:endParaRPr lang="en-US" sz="3200" b="1" i="1" dirty="0">
              <a:solidFill>
                <a:srgbClr val="0000FF"/>
              </a:solidFill>
              <a:latin typeface="Calibri"/>
              <a:cs typeface="+mn-cs"/>
            </a:endParaRPr>
          </a:p>
        </p:txBody>
      </p:sp>
      <p:cxnSp>
        <p:nvCxnSpPr>
          <p:cNvPr id="11" name="Straight Arrow Connector 10"/>
          <p:cNvCxnSpPr>
            <a:stCxn id="7" idx="1"/>
          </p:cNvCxnSpPr>
          <p:nvPr/>
        </p:nvCxnSpPr>
        <p:spPr>
          <a:xfrm flipH="1">
            <a:off x="3982128" y="3063961"/>
            <a:ext cx="627106" cy="558729"/>
          </a:xfrm>
          <a:prstGeom prst="straightConnector1">
            <a:avLst/>
          </a:prstGeom>
          <a:noFill/>
          <a:ln w="85725" cap="flat" cmpd="sng" algn="ctr">
            <a:solidFill>
              <a:srgbClr val="0000FF"/>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17980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600" dirty="0">
                <a:latin typeface="Arial" pitchFamily="34" charset="0"/>
                <a:ea typeface="Arial Unicode MS" pitchFamily="34" charset="-122"/>
                <a:cs typeface="Arial Unicode MS" pitchFamily="34" charset="-122"/>
                <a:sym typeface="Arial" pitchFamily="34" charset="0"/>
              </a:rPr>
              <a:t>Contents</a:t>
            </a:r>
            <a:endParaRPr lang="en-US" dirty="0"/>
          </a:p>
        </p:txBody>
      </p:sp>
      <p:sp>
        <p:nvSpPr>
          <p:cNvPr id="6" name="Text Box 4"/>
          <p:cNvSpPr txBox="1">
            <a:spLocks noChangeArrowheads="1"/>
          </p:cNvSpPr>
          <p:nvPr/>
        </p:nvSpPr>
        <p:spPr bwMode="auto">
          <a:xfrm>
            <a:off x="1676400" y="1628776"/>
            <a:ext cx="6084875" cy="2391686"/>
          </a:xfrm>
          <a:prstGeom prst="rect">
            <a:avLst/>
          </a:prstGeom>
          <a:noFill/>
          <a:ln w="15875" algn="ctr">
            <a:noFill/>
            <a:miter lim="800000"/>
            <a:headEnd/>
            <a:tailEnd/>
          </a:ln>
        </p:spPr>
        <p:txBody>
          <a:bodyPr wrap="square" lIns="53991" tIns="10798" rIns="53991" bIns="10798">
            <a:spAutoFit/>
          </a:bodyPr>
          <a:lstStyle/>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HTM</a:t>
            </a:r>
          </a:p>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Persistent HTM (PHTM)</a:t>
            </a:r>
          </a:p>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Hybrid TM (</a:t>
            </a:r>
            <a:r>
              <a:rPr lang="en-US" altLang="zh-CN" sz="2800" b="1" dirty="0" err="1"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a:t>
            </a:r>
          </a:p>
          <a:p>
            <a:pPr marL="177800" indent="-177800" fontAlgn="ctr">
              <a:spcBef>
                <a:spcPct val="50000"/>
              </a:spcBef>
              <a:buSzPct val="100000"/>
            </a:pP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Persistent </a:t>
            </a:r>
            <a:r>
              <a:rPr lang="en-US" altLang="zh-CN" sz="2800" b="1" dirty="0" err="1" smtClean="0">
                <a:solidFill>
                  <a:schemeClr val="bg2"/>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 (</a:t>
            </a:r>
            <a:r>
              <a:rPr lang="en-US" altLang="zh-CN" sz="2800" b="1" dirty="0" err="1" smtClean="0">
                <a:solidFill>
                  <a:schemeClr val="bg2"/>
                </a:solidFill>
                <a:latin typeface="Arial" pitchFamily="34" charset="0"/>
                <a:ea typeface="Arial Unicode MS" pitchFamily="34" charset="-122"/>
                <a:cs typeface="Arial Unicode MS" pitchFamily="34" charset="-122"/>
                <a:sym typeface="Arial" pitchFamily="34" charset="0"/>
              </a:rPr>
              <a:t>PHyTM</a:t>
            </a: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a:t>
            </a:r>
          </a:p>
        </p:txBody>
      </p:sp>
    </p:spTree>
    <p:extLst>
      <p:ext uri="{BB962C8B-B14F-4D97-AF65-F5344CB8AC3E}">
        <p14:creationId xmlns:p14="http://schemas.microsoft.com/office/powerpoint/2010/main" val="1306358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Persistent Software TM (PSTM)</a:t>
            </a:r>
            <a:endParaRPr lang="en-US" dirty="0"/>
          </a:p>
        </p:txBody>
      </p:sp>
      <p:sp>
        <p:nvSpPr>
          <p:cNvPr id="3" name="Content Placeholder 2"/>
          <p:cNvSpPr>
            <a:spLocks noGrp="1"/>
          </p:cNvSpPr>
          <p:nvPr>
            <p:ph idx="1"/>
          </p:nvPr>
        </p:nvSpPr>
        <p:spPr/>
        <p:txBody>
          <a:bodyPr/>
          <a:lstStyle/>
          <a:p>
            <a:pPr lvl="0" defTabSz="457200" eaLnBrk="1" fontAlgn="auto" hangingPunct="1">
              <a:spcAft>
                <a:spcPts val="0"/>
              </a:spcAft>
              <a:buClrTx/>
              <a:buFont typeface="Wingdings" panose="05000000000000000000" pitchFamily="2" charset="2"/>
              <a:buChar char="§"/>
            </a:pPr>
            <a:r>
              <a:rPr lang="en-US" sz="3000" b="0" kern="1200" dirty="0" smtClean="0">
                <a:solidFill>
                  <a:srgbClr val="000000"/>
                </a:solidFill>
                <a:latin typeface="Calibri"/>
              </a:rPr>
              <a:t>Read</a:t>
            </a:r>
            <a:r>
              <a:rPr lang="en-US" sz="3000" b="0" kern="1200" dirty="0" smtClean="0">
                <a:solidFill>
                  <a:srgbClr val="000000"/>
                </a:solidFill>
                <a:latin typeface="Calibri"/>
              </a:rPr>
              <a:t>: Lock and </a:t>
            </a:r>
            <a:r>
              <a:rPr lang="en-US" sz="3000" b="0" kern="1200" dirty="0" smtClean="0">
                <a:solidFill>
                  <a:srgbClr val="000000"/>
                </a:solidFill>
                <a:latin typeface="Calibri"/>
              </a:rPr>
              <a:t>read</a:t>
            </a:r>
          </a:p>
          <a:p>
            <a:pPr lvl="0" defTabSz="457200" eaLnBrk="1" fontAlgn="auto" hangingPunct="1">
              <a:spcAft>
                <a:spcPts val="0"/>
              </a:spcAft>
              <a:buClrTx/>
              <a:buFont typeface="Wingdings" panose="05000000000000000000" pitchFamily="2" charset="2"/>
              <a:buChar char="§"/>
            </a:pPr>
            <a:endParaRPr lang="en-US" sz="3000" b="0" kern="1200" dirty="0">
              <a:solidFill>
                <a:srgbClr val="000000"/>
              </a:solidFill>
              <a:latin typeface="Calibri"/>
            </a:endParaRPr>
          </a:p>
          <a:p>
            <a:pPr lvl="0" defTabSz="457200" eaLnBrk="1" fontAlgn="auto" hangingPunct="1">
              <a:spcAft>
                <a:spcPts val="0"/>
              </a:spcAft>
              <a:buClrTx/>
              <a:buFont typeface="Wingdings" panose="05000000000000000000" pitchFamily="2" charset="2"/>
              <a:buChar char="§"/>
            </a:pPr>
            <a:r>
              <a:rPr lang="en-US" sz="2800" b="0" kern="1200" dirty="0" smtClean="0">
                <a:solidFill>
                  <a:srgbClr val="000000"/>
                </a:solidFill>
                <a:latin typeface="Calibri"/>
              </a:rPr>
              <a:t>Write</a:t>
            </a:r>
            <a:r>
              <a:rPr lang="en-US" sz="2800" b="0" kern="1200" dirty="0" smtClean="0">
                <a:solidFill>
                  <a:srgbClr val="000000"/>
                </a:solidFill>
                <a:latin typeface="Calibri"/>
              </a:rPr>
              <a:t>: Lock and buffer the write in NVM</a:t>
            </a:r>
          </a:p>
          <a:p>
            <a:pPr lvl="0" defTabSz="457200" eaLnBrk="1" fontAlgn="auto" hangingPunct="1">
              <a:spcAft>
                <a:spcPts val="0"/>
              </a:spcAft>
              <a:buClrTx/>
              <a:buFont typeface="Arial"/>
              <a:buChar char="•"/>
            </a:pPr>
            <a:endParaRPr lang="en-US" sz="3200" b="0" kern="1200" dirty="0" smtClean="0">
              <a:solidFill>
                <a:prstClr val="black"/>
              </a:solidFill>
              <a:latin typeface="Calibri"/>
            </a:endParaRPr>
          </a:p>
          <a:p>
            <a:pPr lvl="0" defTabSz="457200" eaLnBrk="1" fontAlgn="auto" hangingPunct="1">
              <a:spcAft>
                <a:spcPts val="0"/>
              </a:spcAft>
              <a:buClrTx/>
              <a:buFont typeface="Wingdings" panose="05000000000000000000" pitchFamily="2" charset="2"/>
              <a:buChar char="§"/>
            </a:pPr>
            <a:r>
              <a:rPr lang="en-US" sz="3200" b="0" kern="1200" dirty="0" smtClean="0">
                <a:solidFill>
                  <a:prstClr val="black"/>
                </a:solidFill>
                <a:latin typeface="Calibri"/>
              </a:rPr>
              <a:t>Commit time</a:t>
            </a:r>
            <a:r>
              <a:rPr lang="en-US" sz="3200" b="0" kern="1200" dirty="0" smtClean="0">
                <a:solidFill>
                  <a:prstClr val="black"/>
                </a:solidFill>
                <a:latin typeface="Calibri"/>
              </a:rPr>
              <a:t>:</a:t>
            </a:r>
            <a:endParaRPr lang="en-US" sz="2800" kern="1200" dirty="0" smtClean="0">
              <a:solidFill>
                <a:prstClr val="black"/>
              </a:solidFill>
              <a:latin typeface="Calibri"/>
            </a:endParaRPr>
          </a:p>
          <a:p>
            <a:pPr lvl="1" defTabSz="457200" eaLnBrk="1" fontAlgn="auto" hangingPunct="1">
              <a:spcAft>
                <a:spcPts val="0"/>
              </a:spcAft>
              <a:buFont typeface="Calibri" panose="020F0502020204030204" pitchFamily="34" charset="0"/>
              <a:buChar char="-"/>
            </a:pPr>
            <a:r>
              <a:rPr lang="en-US" sz="2800" kern="1200" dirty="0" smtClean="0">
                <a:solidFill>
                  <a:prstClr val="black"/>
                </a:solidFill>
                <a:latin typeface="Calibri"/>
              </a:rPr>
              <a:t>Write </a:t>
            </a:r>
            <a:r>
              <a:rPr lang="en-US" sz="2800" kern="1200" dirty="0" smtClean="0">
                <a:solidFill>
                  <a:prstClr val="black"/>
                </a:solidFill>
                <a:latin typeface="Calibri"/>
              </a:rPr>
              <a:t>back and flush (WB) the write-set</a:t>
            </a:r>
          </a:p>
          <a:p>
            <a:pPr lvl="1" defTabSz="457200" eaLnBrk="1" fontAlgn="auto" hangingPunct="1">
              <a:spcAft>
                <a:spcPts val="0"/>
              </a:spcAft>
              <a:buFont typeface="Calibri" panose="020F0502020204030204" pitchFamily="34" charset="0"/>
              <a:buChar char="-"/>
            </a:pPr>
            <a:r>
              <a:rPr lang="en-US" sz="2800" kern="1200" dirty="0" smtClean="0">
                <a:solidFill>
                  <a:prstClr val="black"/>
                </a:solidFill>
                <a:latin typeface="Calibri"/>
              </a:rPr>
              <a:t>Release the locks</a:t>
            </a:r>
            <a:endParaRPr lang="en-US" sz="2800" b="0" kern="1200" dirty="0" smtClean="0">
              <a:solidFill>
                <a:prstClr val="black"/>
              </a:solidFill>
              <a:latin typeface="Calibri"/>
            </a:endParaRPr>
          </a:p>
        </p:txBody>
      </p:sp>
    </p:spTree>
    <p:extLst>
      <p:ext uri="{BB962C8B-B14F-4D97-AF65-F5344CB8AC3E}">
        <p14:creationId xmlns:p14="http://schemas.microsoft.com/office/powerpoint/2010/main" val="2988427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PHyTM</a:t>
            </a:r>
            <a:r>
              <a:rPr lang="en-US" dirty="0"/>
              <a:t> </a:t>
            </a:r>
            <a:r>
              <a:rPr lang="en-US" dirty="0" smtClean="0"/>
              <a:t>Execution </a:t>
            </a:r>
            <a:r>
              <a:rPr lang="en-US" dirty="0"/>
              <a:t>paths</a:t>
            </a:r>
          </a:p>
        </p:txBody>
      </p:sp>
      <p:sp>
        <p:nvSpPr>
          <p:cNvPr id="3" name="Content Placeholder 2"/>
          <p:cNvSpPr>
            <a:spLocks noGrp="1"/>
          </p:cNvSpPr>
          <p:nvPr>
            <p:ph idx="1"/>
          </p:nvPr>
        </p:nvSpPr>
        <p:spPr/>
        <p:txBody>
          <a:bodyPr/>
          <a:lstStyle/>
          <a:p>
            <a:pPr>
              <a:buClrTx/>
              <a:buFont typeface="Wingdings" panose="05000000000000000000" pitchFamily="2" charset="2"/>
              <a:buChar char="§"/>
            </a:pPr>
            <a:r>
              <a:rPr lang="en-US" sz="3200" b="0" dirty="0" smtClean="0">
                <a:latin typeface="Calibri" panose="020F0502020204030204" pitchFamily="34" charset="0"/>
              </a:rPr>
              <a:t>Code can execute in three modes:</a:t>
            </a:r>
          </a:p>
          <a:p>
            <a:pPr lvl="1"/>
            <a:r>
              <a:rPr lang="en-US" sz="2800" dirty="0" smtClean="0">
                <a:latin typeface="Calibri" panose="020F0502020204030204" pitchFamily="34" charset="0"/>
              </a:rPr>
              <a:t>Fast </a:t>
            </a:r>
            <a:r>
              <a:rPr lang="en-US" sz="2800" dirty="0" smtClean="0">
                <a:latin typeface="Calibri" panose="020F0502020204030204" pitchFamily="34" charset="0"/>
              </a:rPr>
              <a:t>PHTM: Only writes check the locks</a:t>
            </a:r>
            <a:endParaRPr lang="en-US" sz="2800" dirty="0">
              <a:latin typeface="Calibri" panose="020F0502020204030204" pitchFamily="34" charset="0"/>
            </a:endParaRPr>
          </a:p>
          <a:p>
            <a:pPr lvl="1"/>
            <a:r>
              <a:rPr lang="en-US" sz="2800" dirty="0">
                <a:latin typeface="Calibri" panose="020F0502020204030204" pitchFamily="34" charset="0"/>
              </a:rPr>
              <a:t>Slow PHTM: </a:t>
            </a:r>
            <a:r>
              <a:rPr lang="en-US" sz="2800" dirty="0" smtClean="0">
                <a:latin typeface="Calibri" panose="020F0502020204030204" pitchFamily="34" charset="0"/>
              </a:rPr>
              <a:t>Check </a:t>
            </a:r>
            <a:r>
              <a:rPr lang="en-US" sz="2800" dirty="0" smtClean="0">
                <a:latin typeface="Calibri" panose="020F0502020204030204" pitchFamily="34" charset="0"/>
              </a:rPr>
              <a:t>locks for reads and writes</a:t>
            </a:r>
            <a:endParaRPr lang="en-US" sz="2800" dirty="0">
              <a:latin typeface="Calibri" panose="020F0502020204030204" pitchFamily="34" charset="0"/>
            </a:endParaRPr>
          </a:p>
          <a:p>
            <a:pPr lvl="1"/>
            <a:r>
              <a:rPr lang="en-US" sz="2800" dirty="0" smtClean="0">
                <a:latin typeface="Calibri" panose="020F0502020204030204" pitchFamily="34" charset="0"/>
              </a:rPr>
              <a:t>PSTM</a:t>
            </a:r>
          </a:p>
          <a:p>
            <a:pPr lvl="1"/>
            <a:endParaRPr lang="en-US" dirty="0">
              <a:latin typeface="Calibri" panose="020F0502020204030204" pitchFamily="34" charset="0"/>
            </a:endParaRPr>
          </a:p>
          <a:p>
            <a:pPr>
              <a:buClrTx/>
              <a:buFont typeface="Wingdings" panose="05000000000000000000" pitchFamily="2" charset="2"/>
              <a:buChar char="§"/>
            </a:pPr>
            <a:r>
              <a:rPr lang="en-US" sz="3200" b="0" dirty="0">
                <a:latin typeface="Calibri" panose="020F0502020204030204" pitchFamily="34" charset="0"/>
              </a:rPr>
              <a:t>Paths that can run concurrently:</a:t>
            </a:r>
          </a:p>
          <a:p>
            <a:pPr lvl="1"/>
            <a:r>
              <a:rPr lang="en-US" sz="2800" dirty="0" smtClean="0">
                <a:latin typeface="Calibri" panose="020F0502020204030204" pitchFamily="34" charset="0"/>
              </a:rPr>
              <a:t>Fast PHTM &amp; PSTM (</a:t>
            </a:r>
            <a:r>
              <a:rPr lang="en-US" sz="2800" dirty="0" smtClean="0">
                <a:solidFill>
                  <a:srgbClr val="FF0000"/>
                </a:solidFill>
                <a:latin typeface="Calibri" panose="020F0502020204030204" pitchFamily="34" charset="0"/>
              </a:rPr>
              <a:t>except </a:t>
            </a:r>
            <a:r>
              <a:rPr lang="en-US" sz="2800" dirty="0" smtClean="0">
                <a:latin typeface="Calibri" panose="020F0502020204030204" pitchFamily="34" charset="0"/>
              </a:rPr>
              <a:t>WB)</a:t>
            </a:r>
            <a:endParaRPr lang="en-US" sz="2800" dirty="0">
              <a:latin typeface="Calibri" panose="020F0502020204030204" pitchFamily="34" charset="0"/>
            </a:endParaRPr>
          </a:p>
          <a:p>
            <a:pPr lvl="1"/>
            <a:r>
              <a:rPr lang="en-US" sz="2800" dirty="0">
                <a:latin typeface="Calibri" panose="020F0502020204030204" pitchFamily="34" charset="0"/>
              </a:rPr>
              <a:t>Slow PHTM </a:t>
            </a:r>
            <a:r>
              <a:rPr lang="en-US" sz="2800" dirty="0" smtClean="0">
                <a:latin typeface="Calibri" panose="020F0502020204030204" pitchFamily="34" charset="0"/>
              </a:rPr>
              <a:t> &amp; PSTM (</a:t>
            </a:r>
            <a:r>
              <a:rPr lang="en-US" sz="2800" dirty="0" smtClean="0">
                <a:solidFill>
                  <a:srgbClr val="00B050"/>
                </a:solidFill>
                <a:latin typeface="Calibri" panose="020F0502020204030204" pitchFamily="34" charset="0"/>
              </a:rPr>
              <a:t>including </a:t>
            </a:r>
            <a:r>
              <a:rPr lang="en-US" sz="2800" dirty="0" smtClean="0">
                <a:latin typeface="Calibri" panose="020F0502020204030204" pitchFamily="34" charset="0"/>
              </a:rPr>
              <a:t>WB)</a:t>
            </a:r>
            <a:endParaRPr lang="en-US" sz="2800" dirty="0">
              <a:latin typeface="Calibri" panose="020F0502020204030204" pitchFamily="34" charset="0"/>
            </a:endParaRPr>
          </a:p>
          <a:p>
            <a:pPr marL="0"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08878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PHyTM</a:t>
            </a:r>
            <a:endParaRPr lang="en-US" dirty="0"/>
          </a:p>
        </p:txBody>
      </p:sp>
      <p:cxnSp>
        <p:nvCxnSpPr>
          <p:cNvPr id="5" name="Straight Connector 4"/>
          <p:cNvCxnSpPr/>
          <p:nvPr/>
        </p:nvCxnSpPr>
        <p:spPr>
          <a:xfrm>
            <a:off x="1295400" y="1717302"/>
            <a:ext cx="0" cy="4395038"/>
          </a:xfrm>
          <a:prstGeom prst="line">
            <a:avLst/>
          </a:prstGeom>
          <a:noFill/>
          <a:ln w="25400" cap="flat" cmpd="sng" algn="ctr">
            <a:solidFill>
              <a:sysClr val="windowText" lastClr="000000"/>
            </a:solidFill>
            <a:prstDash val="dash"/>
          </a:ln>
          <a:effectLst/>
        </p:spPr>
      </p:cxnSp>
      <p:cxnSp>
        <p:nvCxnSpPr>
          <p:cNvPr id="6" name="Straight Connector 5"/>
          <p:cNvCxnSpPr/>
          <p:nvPr/>
        </p:nvCxnSpPr>
        <p:spPr>
          <a:xfrm>
            <a:off x="4724400" y="1714920"/>
            <a:ext cx="44853" cy="4479321"/>
          </a:xfrm>
          <a:prstGeom prst="line">
            <a:avLst/>
          </a:prstGeom>
          <a:noFill/>
          <a:ln w="25400" cap="flat" cmpd="sng" algn="ctr">
            <a:solidFill>
              <a:sysClr val="windowText" lastClr="000000"/>
            </a:solidFill>
            <a:prstDash val="dash"/>
          </a:ln>
          <a:effectLst/>
        </p:spPr>
      </p:cxnSp>
      <p:sp>
        <p:nvSpPr>
          <p:cNvPr id="7" name="Rectangle 6"/>
          <p:cNvSpPr/>
          <p:nvPr/>
        </p:nvSpPr>
        <p:spPr>
          <a:xfrm rot="16200000">
            <a:off x="2777499" y="3778628"/>
            <a:ext cx="4391407" cy="254639"/>
          </a:xfrm>
          <a:prstGeom prst="rect">
            <a:avLst/>
          </a:prstGeom>
          <a:solidFill>
            <a:srgbClr val="FF0000"/>
          </a:solidFill>
          <a:ln w="25400" cap="flat" cmpd="sng" algn="ctr">
            <a:solidFill>
              <a:sysClr val="windowText" lastClr="000000"/>
            </a:solidFill>
            <a:prstDash val="solid"/>
          </a:ln>
          <a:effectLst/>
        </p:spPr>
        <p:txBody>
          <a:bodyPr lIns="313502" tIns="156751" rIns="313502" bIns="156751"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69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8" name="Rectangle 7"/>
          <p:cNvSpPr/>
          <p:nvPr/>
        </p:nvSpPr>
        <p:spPr>
          <a:xfrm rot="16200000">
            <a:off x="1133200" y="2029086"/>
            <a:ext cx="904914" cy="258719"/>
          </a:xfrm>
          <a:prstGeom prst="rect">
            <a:avLst/>
          </a:prstGeom>
          <a:solidFill>
            <a:srgbClr val="3366FF"/>
          </a:solidFill>
          <a:ln w="25400" cap="flat" cmpd="sng" algn="ctr">
            <a:solidFill>
              <a:sysClr val="windowText" lastClr="000000"/>
            </a:solidFill>
            <a:prstDash val="solid"/>
          </a:ln>
          <a:effectLst/>
        </p:spPr>
        <p:txBody>
          <a:bodyPr lIns="313502" tIns="156751" rIns="313502" bIns="156751"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69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9" name="Rectangle 8"/>
          <p:cNvSpPr/>
          <p:nvPr/>
        </p:nvSpPr>
        <p:spPr>
          <a:xfrm>
            <a:off x="4757104" y="1221138"/>
            <a:ext cx="3524696" cy="385872"/>
          </a:xfrm>
          <a:prstGeom prst="rect">
            <a:avLst/>
          </a:prstGeom>
          <a:noFill/>
          <a:ln w="25400" cap="flat" cmpd="sng" algn="ctr">
            <a:solidFill>
              <a:sysClr val="windowText" lastClr="000000"/>
            </a:solidFill>
            <a:prstDash val="solid"/>
          </a:ln>
          <a:effectLst/>
        </p:spPr>
        <p:txBody>
          <a:bodyPr lIns="313502" tIns="45720" rIns="313502" bIns="4572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none" strike="noStrike" kern="0" cap="none" spc="0" normalizeH="0" baseline="0" noProof="0" dirty="0" smtClean="0">
                <a:ln>
                  <a:noFill/>
                </a:ln>
                <a:solidFill>
                  <a:prstClr val="black"/>
                </a:solidFill>
                <a:effectLst/>
                <a:uLnTx/>
                <a:uFillTx/>
                <a:latin typeface="Calibri"/>
                <a:ea typeface="+mn-ea"/>
                <a:cs typeface="+mn-cs"/>
              </a:rPr>
              <a:t>Slow-Path Software: PSTM</a:t>
            </a:r>
          </a:p>
        </p:txBody>
      </p:sp>
      <p:sp>
        <p:nvSpPr>
          <p:cNvPr id="10" name="Left Arrow 9"/>
          <p:cNvSpPr/>
          <p:nvPr/>
        </p:nvSpPr>
        <p:spPr>
          <a:xfrm>
            <a:off x="3860846" y="2936323"/>
            <a:ext cx="1610619" cy="807962"/>
          </a:xfrm>
          <a:prstGeom prst="leftArrow">
            <a:avLst/>
          </a:prstGeom>
          <a:solidFill>
            <a:sysClr val="window" lastClr="FFFFFF"/>
          </a:solidFill>
          <a:ln w="25400" cap="flat" cmpd="sng" algn="ctr">
            <a:solidFill>
              <a:sysClr val="windowText" lastClr="000000"/>
            </a:solidFill>
            <a:prstDash val="solid"/>
          </a:ln>
          <a:effectLst>
            <a:outerShdw blurRad="40000" dist="23000" dir="5400000" rotWithShape="0">
              <a:srgbClr val="000000">
                <a:alpha val="35000"/>
              </a:srgbClr>
            </a:outerShdw>
          </a:effectLst>
        </p:spPr>
        <p:txBody>
          <a:bodyPr lIns="313502" tIns="156751" rIns="313502" bIns="156751"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0000"/>
                </a:solidFill>
                <a:effectLst/>
                <a:uLnTx/>
                <a:uFillTx/>
                <a:latin typeface="Calibri"/>
                <a:ea typeface="+mn-ea"/>
                <a:cs typeface="+mn-cs"/>
              </a:rPr>
              <a:t>ABORT</a:t>
            </a:r>
          </a:p>
        </p:txBody>
      </p:sp>
      <p:sp>
        <p:nvSpPr>
          <p:cNvPr id="11" name="TextBox 10"/>
          <p:cNvSpPr txBox="1"/>
          <p:nvPr/>
        </p:nvSpPr>
        <p:spPr>
          <a:xfrm>
            <a:off x="5182598" y="2740618"/>
            <a:ext cx="3099202" cy="400110"/>
          </a:xfrm>
          <a:prstGeom prst="rect">
            <a:avLst/>
          </a:prstGeom>
          <a:noFill/>
          <a:ln w="25400">
            <a:solidFill>
              <a:srgbClr val="FF0000"/>
            </a:solidFill>
          </a:ln>
        </p:spPr>
        <p:txBody>
          <a:bodyPr wrap="square" lIns="313502" tIns="45720" rIns="313502" bIns="45720" rtlCol="0">
            <a:spAutoFit/>
          </a:bodyPr>
          <a:lstStyle/>
          <a:p>
            <a:pPr algn="ctr" defTabSz="457200" eaLnBrk="1" fontAlgn="auto" hangingPunct="1">
              <a:spcBef>
                <a:spcPts val="0"/>
              </a:spcBef>
              <a:spcAft>
                <a:spcPts val="0"/>
              </a:spcAft>
            </a:pPr>
            <a:r>
              <a:rPr lang="en-US" sz="2000" b="1" dirty="0" smtClean="0">
                <a:solidFill>
                  <a:prstClr val="black"/>
                </a:solidFill>
                <a:latin typeface="Calibri"/>
                <a:cs typeface="+mn-cs"/>
              </a:rPr>
              <a:t>Increment WB Count</a:t>
            </a:r>
            <a:endParaRPr lang="en-US" sz="2000" b="1" dirty="0">
              <a:solidFill>
                <a:prstClr val="black"/>
              </a:solidFill>
              <a:latin typeface="Calibri"/>
              <a:cs typeface="+mn-cs"/>
            </a:endParaRPr>
          </a:p>
        </p:txBody>
      </p:sp>
      <p:sp>
        <p:nvSpPr>
          <p:cNvPr id="12" name="Rectangle 11"/>
          <p:cNvSpPr/>
          <p:nvPr/>
        </p:nvSpPr>
        <p:spPr>
          <a:xfrm>
            <a:off x="1371600" y="1221138"/>
            <a:ext cx="3270572" cy="384153"/>
          </a:xfrm>
          <a:prstGeom prst="rect">
            <a:avLst/>
          </a:prstGeom>
          <a:noFill/>
          <a:ln w="25400" cap="flat" cmpd="sng" algn="ctr">
            <a:solidFill>
              <a:sysClr val="windowText" lastClr="000000"/>
            </a:solidFill>
            <a:prstDash val="solid"/>
          </a:ln>
          <a:effectLst/>
        </p:spPr>
        <p:txBody>
          <a:bodyPr lIns="313502" tIns="45720" rIns="313502" bIns="4572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none" strike="noStrike" kern="0" cap="none" spc="0" normalizeH="0" baseline="0" noProof="0" dirty="0" smtClean="0">
                <a:ln>
                  <a:noFill/>
                </a:ln>
                <a:solidFill>
                  <a:prstClr val="black"/>
                </a:solidFill>
                <a:effectLst/>
                <a:uLnTx/>
                <a:uFillTx/>
                <a:latin typeface="Calibri"/>
                <a:ea typeface="+mn-ea"/>
                <a:cs typeface="+mn-cs"/>
              </a:rPr>
              <a:t>Fast-PHTM</a:t>
            </a:r>
          </a:p>
        </p:txBody>
      </p:sp>
      <p:sp>
        <p:nvSpPr>
          <p:cNvPr id="13" name="Rectangle 12"/>
          <p:cNvSpPr/>
          <p:nvPr/>
        </p:nvSpPr>
        <p:spPr>
          <a:xfrm rot="16200000">
            <a:off x="328934" y="4764179"/>
            <a:ext cx="2449955" cy="246366"/>
          </a:xfrm>
          <a:prstGeom prst="rect">
            <a:avLst/>
          </a:prstGeom>
          <a:solidFill>
            <a:srgbClr val="3366FF"/>
          </a:solidFill>
          <a:ln w="25400" cap="flat" cmpd="sng" algn="ctr">
            <a:solidFill>
              <a:sysClr val="windowText" lastClr="000000"/>
            </a:solidFill>
            <a:prstDash val="solid"/>
          </a:ln>
          <a:effectLst/>
        </p:spPr>
        <p:txBody>
          <a:bodyPr lIns="313502" tIns="156751" rIns="313502" bIns="156751"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69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4" name="TextBox 13"/>
          <p:cNvSpPr txBox="1"/>
          <p:nvPr/>
        </p:nvSpPr>
        <p:spPr>
          <a:xfrm>
            <a:off x="1800180" y="1719171"/>
            <a:ext cx="2809482" cy="400110"/>
          </a:xfrm>
          <a:prstGeom prst="rect">
            <a:avLst/>
          </a:prstGeom>
          <a:noFill/>
          <a:ln w="25400">
            <a:solidFill>
              <a:srgbClr val="FF0000"/>
            </a:solidFill>
          </a:ln>
        </p:spPr>
        <p:txBody>
          <a:bodyPr wrap="square" lIns="91440" tIns="45720" rIns="91440" bIns="45720" rtlCol="0">
            <a:spAutoFit/>
          </a:bodyPr>
          <a:lstStyle/>
          <a:p>
            <a:pPr algn="ctr" defTabSz="457200" eaLnBrk="1" fontAlgn="auto" hangingPunct="1">
              <a:spcBef>
                <a:spcPts val="0"/>
              </a:spcBef>
              <a:spcAft>
                <a:spcPts val="0"/>
              </a:spcAft>
            </a:pPr>
            <a:r>
              <a:rPr lang="en-US" sz="2000" b="1" dirty="0" smtClean="0">
                <a:solidFill>
                  <a:prstClr val="black"/>
                </a:solidFill>
                <a:latin typeface="Calibri"/>
                <a:cs typeface="+mn-cs"/>
              </a:rPr>
              <a:t>Check WB existence</a:t>
            </a:r>
            <a:endParaRPr lang="en-US" sz="2000" b="1" dirty="0">
              <a:solidFill>
                <a:prstClr val="black"/>
              </a:solidFill>
              <a:latin typeface="Calibri"/>
              <a:cs typeface="+mn-cs"/>
            </a:endParaRPr>
          </a:p>
        </p:txBody>
      </p:sp>
      <p:sp>
        <p:nvSpPr>
          <p:cNvPr id="15" name="TextBox 14"/>
          <p:cNvSpPr txBox="1"/>
          <p:nvPr/>
        </p:nvSpPr>
        <p:spPr>
          <a:xfrm>
            <a:off x="5199968" y="2210793"/>
            <a:ext cx="2809482"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Write X (Buffered)</a:t>
            </a:r>
          </a:p>
        </p:txBody>
      </p:sp>
      <p:sp>
        <p:nvSpPr>
          <p:cNvPr id="16" name="TextBox 15"/>
          <p:cNvSpPr txBox="1"/>
          <p:nvPr/>
        </p:nvSpPr>
        <p:spPr>
          <a:xfrm>
            <a:off x="5182598" y="1714920"/>
            <a:ext cx="2809482"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Lock X</a:t>
            </a:r>
          </a:p>
        </p:txBody>
      </p:sp>
      <p:sp>
        <p:nvSpPr>
          <p:cNvPr id="17" name="TextBox 16"/>
          <p:cNvSpPr txBox="1"/>
          <p:nvPr/>
        </p:nvSpPr>
        <p:spPr>
          <a:xfrm>
            <a:off x="1786931" y="2200595"/>
            <a:ext cx="2108321"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Read y (pure)</a:t>
            </a:r>
          </a:p>
        </p:txBody>
      </p:sp>
      <p:sp>
        <p:nvSpPr>
          <p:cNvPr id="18" name="Rectangle 17"/>
          <p:cNvSpPr/>
          <p:nvPr/>
        </p:nvSpPr>
        <p:spPr>
          <a:xfrm>
            <a:off x="1371823" y="1219200"/>
            <a:ext cx="3270572" cy="384153"/>
          </a:xfrm>
          <a:prstGeom prst="rect">
            <a:avLst/>
          </a:prstGeom>
          <a:noFill/>
          <a:ln w="25400" cap="flat" cmpd="sng" algn="ctr">
            <a:solidFill>
              <a:sysClr val="windowText" lastClr="000000"/>
            </a:solidFill>
            <a:prstDash val="solid"/>
          </a:ln>
          <a:effectLst/>
        </p:spPr>
        <p:txBody>
          <a:bodyPr lIns="313502" tIns="45720" rIns="313502" bIns="4572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1" u="none" strike="noStrike" kern="0" cap="none" spc="0" normalizeH="0" baseline="0" noProof="0" dirty="0" smtClean="0">
                <a:ln>
                  <a:noFill/>
                </a:ln>
                <a:solidFill>
                  <a:srgbClr val="FF0000"/>
                </a:solidFill>
                <a:effectLst/>
                <a:uLnTx/>
                <a:uFillTx/>
                <a:latin typeface="Calibri"/>
                <a:ea typeface="+mn-ea"/>
                <a:cs typeface="+mn-cs"/>
              </a:rPr>
              <a:t>Slow-PHTM</a:t>
            </a:r>
          </a:p>
        </p:txBody>
      </p:sp>
      <p:sp>
        <p:nvSpPr>
          <p:cNvPr id="19" name="TextBox 18"/>
          <p:cNvSpPr txBox="1"/>
          <p:nvPr/>
        </p:nvSpPr>
        <p:spPr>
          <a:xfrm>
            <a:off x="1776540" y="4289777"/>
            <a:ext cx="2108321"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Read y</a:t>
            </a:r>
          </a:p>
        </p:txBody>
      </p:sp>
      <p:sp>
        <p:nvSpPr>
          <p:cNvPr id="20" name="TextBox 19"/>
          <p:cNvSpPr txBox="1"/>
          <p:nvPr/>
        </p:nvSpPr>
        <p:spPr>
          <a:xfrm>
            <a:off x="5182598" y="3243896"/>
            <a:ext cx="3099202" cy="400110"/>
          </a:xfrm>
          <a:prstGeom prst="rect">
            <a:avLst/>
          </a:prstGeom>
          <a:noFill/>
          <a:ln w="25400">
            <a:solidFill>
              <a:srgbClr val="FF0000"/>
            </a:solidFill>
          </a:ln>
        </p:spPr>
        <p:txBody>
          <a:bodyPr wrap="square" lIns="313502" tIns="45720" rIns="313502" bIns="45720" rtlCol="0">
            <a:spAutoFit/>
          </a:bodyPr>
          <a:lstStyle/>
          <a:p>
            <a:pPr algn="ctr" defTabSz="457200" eaLnBrk="1" fontAlgn="auto" hangingPunct="1">
              <a:spcBef>
                <a:spcPts val="0"/>
              </a:spcBef>
              <a:spcAft>
                <a:spcPts val="0"/>
              </a:spcAft>
            </a:pPr>
            <a:r>
              <a:rPr lang="en-US" sz="2000" b="1" dirty="0" smtClean="0">
                <a:solidFill>
                  <a:prstClr val="black"/>
                </a:solidFill>
                <a:latin typeface="Calibri"/>
                <a:cs typeface="+mn-cs"/>
              </a:rPr>
              <a:t>write back / Flush</a:t>
            </a:r>
            <a:endParaRPr lang="en-US" sz="2000" b="1" dirty="0">
              <a:solidFill>
                <a:prstClr val="black"/>
              </a:solidFill>
              <a:latin typeface="Calibri"/>
              <a:cs typeface="+mn-cs"/>
            </a:endParaRPr>
          </a:p>
        </p:txBody>
      </p:sp>
      <p:sp>
        <p:nvSpPr>
          <p:cNvPr id="21" name="TextBox 20"/>
          <p:cNvSpPr txBox="1"/>
          <p:nvPr/>
        </p:nvSpPr>
        <p:spPr>
          <a:xfrm>
            <a:off x="1776541" y="5712230"/>
            <a:ext cx="2108321" cy="400110"/>
          </a:xfrm>
          <a:prstGeom prst="rect">
            <a:avLst/>
          </a:prstGeom>
          <a:noFill/>
          <a:ln w="25400">
            <a:solidFill>
              <a:srgbClr val="00B050"/>
            </a:solidFill>
          </a:ln>
        </p:spPr>
        <p:txBody>
          <a:bodyPr wrap="square" lIns="313502" tIns="45720" rIns="313502" bIns="45720" rtlCol="0">
            <a:spAutoFit/>
          </a:bodyPr>
          <a:lstStyle/>
          <a:p>
            <a:pPr algn="ctr" defTabSz="457200" eaLnBrk="1" fontAlgn="auto" hangingPunct="1">
              <a:spcBef>
                <a:spcPts val="0"/>
              </a:spcBef>
              <a:spcAft>
                <a:spcPts val="0"/>
              </a:spcAft>
            </a:pPr>
            <a:r>
              <a:rPr lang="en-US" sz="2000" b="1" dirty="0" err="1">
                <a:solidFill>
                  <a:prstClr val="black"/>
                </a:solidFill>
                <a:latin typeface="Courier New" panose="02070309020205020404" pitchFamily="49" charset="0"/>
                <a:cs typeface="Courier New" panose="02070309020205020404" pitchFamily="49" charset="0"/>
              </a:rPr>
              <a:t>x</a:t>
            </a:r>
            <a:r>
              <a:rPr lang="en-US" sz="2000" b="1" dirty="0" err="1" smtClean="0">
                <a:solidFill>
                  <a:prstClr val="black"/>
                </a:solidFill>
                <a:latin typeface="Courier New" panose="02070309020205020404" pitchFamily="49" charset="0"/>
                <a:cs typeface="Courier New" panose="02070309020205020404" pitchFamily="49" charset="0"/>
              </a:rPr>
              <a:t>end_log</a:t>
            </a:r>
            <a:endParaRPr lang="en-US" sz="2000" b="1" dirty="0">
              <a:solidFill>
                <a:prstClr val="black"/>
              </a:solidFill>
              <a:latin typeface="Courier New" panose="02070309020205020404" pitchFamily="49" charset="0"/>
              <a:cs typeface="Courier New" panose="02070309020205020404" pitchFamily="49" charset="0"/>
            </a:endParaRPr>
          </a:p>
        </p:txBody>
      </p:sp>
      <p:sp>
        <p:nvSpPr>
          <p:cNvPr id="22" name="TextBox 21"/>
          <p:cNvSpPr txBox="1"/>
          <p:nvPr/>
        </p:nvSpPr>
        <p:spPr>
          <a:xfrm>
            <a:off x="5196409" y="5701541"/>
            <a:ext cx="3099202" cy="400110"/>
          </a:xfrm>
          <a:prstGeom prst="rect">
            <a:avLst/>
          </a:prstGeom>
          <a:noFill/>
          <a:ln w="25400">
            <a:solidFill>
              <a:srgbClr val="00B050"/>
            </a:solidFill>
          </a:ln>
        </p:spPr>
        <p:txBody>
          <a:bodyPr wrap="square" lIns="313502" tIns="45720" rIns="313502" bIns="45720" rtlCol="0">
            <a:spAutoFit/>
          </a:bodyPr>
          <a:lstStyle/>
          <a:p>
            <a:pPr algn="ctr" defTabSz="457200" eaLnBrk="1" fontAlgn="auto" hangingPunct="1">
              <a:spcBef>
                <a:spcPts val="0"/>
              </a:spcBef>
              <a:spcAft>
                <a:spcPts val="0"/>
              </a:spcAft>
            </a:pPr>
            <a:r>
              <a:rPr lang="en-US" sz="2000" b="1" dirty="0" smtClean="0">
                <a:solidFill>
                  <a:prstClr val="black"/>
                </a:solidFill>
                <a:latin typeface="Calibri"/>
                <a:cs typeface="+mn-cs"/>
              </a:rPr>
              <a:t>decrement WB Count</a:t>
            </a:r>
            <a:endParaRPr lang="en-US" sz="2000" b="1" dirty="0">
              <a:solidFill>
                <a:prstClr val="black"/>
              </a:solidFill>
              <a:latin typeface="Calibri"/>
              <a:cs typeface="+mn-cs"/>
            </a:endParaRPr>
          </a:p>
        </p:txBody>
      </p:sp>
      <p:sp>
        <p:nvSpPr>
          <p:cNvPr id="23" name="TextBox 22"/>
          <p:cNvSpPr txBox="1"/>
          <p:nvPr/>
        </p:nvSpPr>
        <p:spPr>
          <a:xfrm>
            <a:off x="5182598" y="3780496"/>
            <a:ext cx="3099202" cy="400110"/>
          </a:xfrm>
          <a:prstGeom prst="rect">
            <a:avLst/>
          </a:prstGeom>
          <a:noFill/>
          <a:ln w="25400">
            <a:solidFill>
              <a:srgbClr val="FF0000"/>
            </a:solidFill>
          </a:ln>
        </p:spPr>
        <p:txBody>
          <a:bodyPr wrap="square" lIns="313502" tIns="45720" rIns="313502" bIns="45720" rtlCol="0">
            <a:spAutoFit/>
          </a:bodyPr>
          <a:lstStyle/>
          <a:p>
            <a:pPr algn="ctr" defTabSz="457200" eaLnBrk="1" fontAlgn="auto" hangingPunct="1">
              <a:spcBef>
                <a:spcPts val="0"/>
              </a:spcBef>
              <a:spcAft>
                <a:spcPts val="0"/>
              </a:spcAft>
            </a:pPr>
            <a:r>
              <a:rPr lang="en-US" sz="2000" b="1" dirty="0" smtClean="0">
                <a:solidFill>
                  <a:prstClr val="black"/>
                </a:solidFill>
                <a:latin typeface="Calibri"/>
                <a:cs typeface="+mn-cs"/>
              </a:rPr>
              <a:t>Unlock x</a:t>
            </a:r>
            <a:endParaRPr lang="en-US" sz="2000" b="1" dirty="0">
              <a:solidFill>
                <a:prstClr val="black"/>
              </a:solidFill>
              <a:latin typeface="Calibri"/>
              <a:cs typeface="+mn-cs"/>
            </a:endParaRPr>
          </a:p>
        </p:txBody>
      </p:sp>
      <p:sp>
        <p:nvSpPr>
          <p:cNvPr id="24" name="TextBox 23"/>
          <p:cNvSpPr txBox="1"/>
          <p:nvPr/>
        </p:nvSpPr>
        <p:spPr>
          <a:xfrm>
            <a:off x="1789514" y="4770495"/>
            <a:ext cx="2108321"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Check x Lock</a:t>
            </a:r>
          </a:p>
        </p:txBody>
      </p:sp>
      <p:sp>
        <p:nvSpPr>
          <p:cNvPr id="25" name="TextBox 24"/>
          <p:cNvSpPr txBox="1"/>
          <p:nvPr/>
        </p:nvSpPr>
        <p:spPr>
          <a:xfrm>
            <a:off x="1789514" y="5231512"/>
            <a:ext cx="2108321"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Write x</a:t>
            </a:r>
          </a:p>
        </p:txBody>
      </p:sp>
      <p:sp>
        <p:nvSpPr>
          <p:cNvPr id="26" name="TextBox 25"/>
          <p:cNvSpPr txBox="1"/>
          <p:nvPr/>
        </p:nvSpPr>
        <p:spPr>
          <a:xfrm>
            <a:off x="1777022" y="3805192"/>
            <a:ext cx="2108321" cy="400110"/>
          </a:xfrm>
          <a:prstGeom prst="rect">
            <a:avLst/>
          </a:prstGeom>
          <a:noFill/>
          <a:ln w="25400">
            <a:solidFill>
              <a:sysClr val="windowText" lastClr="000000"/>
            </a:solidFill>
          </a:ln>
        </p:spPr>
        <p:txBody>
          <a:bodyPr wrap="square" lIns="313502" tIns="45720" rIns="313502" bIns="45720"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a:cs typeface="+mn-cs"/>
              </a:rPr>
              <a:t>Check y Lock</a:t>
            </a:r>
          </a:p>
        </p:txBody>
      </p:sp>
    </p:spTree>
    <p:extLst>
      <p:ext uri="{BB962C8B-B14F-4D97-AF65-F5344CB8AC3E}">
        <p14:creationId xmlns:p14="http://schemas.microsoft.com/office/powerpoint/2010/main" val="152574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ntr" presetSubtype="0" fill="hold" nodeType="withEffect">
                                  <p:stCondLst>
                                    <p:cond delay="0"/>
                                  </p:stCondLst>
                                  <p:childTnLst>
                                    <p:set>
                                      <p:cBhvr>
                                        <p:cTn id="49" dur="1" fill="hold">
                                          <p:stCondLst>
                                            <p:cond delay="0"/>
                                          </p:stCondLst>
                                        </p:cTn>
                                        <p:tgtEl>
                                          <p:spTgt spid="5"/>
                                        </p:tgtEl>
                                        <p:attrNameLst>
                                          <p:attrName>style.visibility</p:attrName>
                                        </p:attrNameLst>
                                      </p:cBhvr>
                                      <p:to>
                                        <p:strVal val="visible"/>
                                      </p:to>
                                    </p:set>
                                  </p:childTnLst>
                                </p:cTn>
                              </p:par>
                              <p:par>
                                <p:cTn id="50" presetID="1" presetClass="entr" presetSubtype="0" fill="hold" grpId="0" nodeType="withEffect">
                                  <p:stCondLst>
                                    <p:cond delay="1000"/>
                                  </p:stCondLst>
                                  <p:childTnLst>
                                    <p:set>
                                      <p:cBhvr>
                                        <p:cTn id="51" dur="1" fill="hold">
                                          <p:stCondLst>
                                            <p:cond delay="0"/>
                                          </p:stCondLst>
                                        </p:cTn>
                                        <p:tgtEl>
                                          <p:spTgt spid="1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0" grpId="1" animBg="1"/>
      <p:bldP spid="11" grpId="0" animBg="1"/>
      <p:bldP spid="12" grpId="0" animBg="1"/>
      <p:bldP spid="12" grpId="1" animBg="1"/>
      <p:bldP spid="13" grpId="0" animBg="1"/>
      <p:bldP spid="14" grpId="0" animBg="1"/>
      <p:bldP spid="14" grpId="1" animBg="1"/>
      <p:bldP spid="15" grpId="0" animBg="1"/>
      <p:bldP spid="16" grpId="0" animBg="1"/>
      <p:bldP spid="17" grpId="0" animBg="1"/>
      <p:bldP spid="17" grpId="1"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600" dirty="0">
                <a:latin typeface="Arial" pitchFamily="34" charset="0"/>
                <a:ea typeface="Arial Unicode MS" pitchFamily="34" charset="-122"/>
                <a:cs typeface="Arial Unicode MS" pitchFamily="34" charset="-122"/>
                <a:sym typeface="Arial" pitchFamily="34" charset="0"/>
              </a:rPr>
              <a:t>Contents</a:t>
            </a:r>
            <a:endParaRPr lang="en-US" dirty="0"/>
          </a:p>
        </p:txBody>
      </p:sp>
      <p:sp>
        <p:nvSpPr>
          <p:cNvPr id="6" name="Text Box 4"/>
          <p:cNvSpPr txBox="1">
            <a:spLocks noChangeArrowheads="1"/>
          </p:cNvSpPr>
          <p:nvPr/>
        </p:nvSpPr>
        <p:spPr bwMode="auto">
          <a:xfrm>
            <a:off x="1676400" y="1628776"/>
            <a:ext cx="6084875" cy="2391686"/>
          </a:xfrm>
          <a:prstGeom prst="rect">
            <a:avLst/>
          </a:prstGeom>
          <a:noFill/>
          <a:ln w="15875" algn="ctr">
            <a:noFill/>
            <a:miter lim="800000"/>
            <a:headEnd/>
            <a:tailEnd/>
          </a:ln>
        </p:spPr>
        <p:txBody>
          <a:bodyPr wrap="square" lIns="53991" tIns="10798" rIns="53991" bIns="10798">
            <a:spAutoFit/>
          </a:bodyPr>
          <a:lstStyle/>
          <a:p>
            <a:pPr marL="177800" indent="-177800" fontAlgn="ctr">
              <a:spcBef>
                <a:spcPct val="50000"/>
              </a:spcBef>
              <a:buSzPct val="100000"/>
            </a:pPr>
            <a:r>
              <a:rPr lang="en-US" altLang="zh-CN" sz="2800" b="1" dirty="0" smtClean="0">
                <a:solidFill>
                  <a:srgbClr val="000000"/>
                </a:solidFill>
                <a:latin typeface="Arial" pitchFamily="34" charset="0"/>
                <a:ea typeface="Arial Unicode MS" pitchFamily="34" charset="-122"/>
                <a:cs typeface="Arial Unicode MS" pitchFamily="34" charset="-122"/>
                <a:sym typeface="Arial" pitchFamily="34" charset="0"/>
              </a:rPr>
              <a:t>HTM</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Persistent HTM (PHTM)</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Hybrid TM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Persistent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a:t>
            </a:r>
          </a:p>
        </p:txBody>
      </p:sp>
    </p:spTree>
    <p:extLst>
      <p:ext uri="{BB962C8B-B14F-4D97-AF65-F5344CB8AC3E}">
        <p14:creationId xmlns:p14="http://schemas.microsoft.com/office/powerpoint/2010/main" val="3138421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p:txBody>
          <a:bodyPr/>
          <a:lstStyle/>
          <a:p>
            <a:pPr>
              <a:buClrTx/>
              <a:buFont typeface="Wingdings" panose="05000000000000000000" pitchFamily="2" charset="2"/>
              <a:buChar char="§"/>
            </a:pPr>
            <a:r>
              <a:rPr lang="en-US" sz="3200" b="0" dirty="0">
                <a:latin typeface="Calibri" panose="020F0502020204030204" pitchFamily="34" charset="0"/>
              </a:rPr>
              <a:t>Algorithms</a:t>
            </a:r>
          </a:p>
          <a:p>
            <a:pPr lvl="1"/>
            <a:r>
              <a:rPr lang="en-US" sz="2800" dirty="0" err="1">
                <a:latin typeface="Calibri" panose="020F0502020204030204" pitchFamily="34" charset="0"/>
              </a:rPr>
              <a:t>PHyTM</a:t>
            </a:r>
            <a:endParaRPr lang="en-US" sz="2800" dirty="0">
              <a:latin typeface="Calibri" panose="020F0502020204030204" pitchFamily="34" charset="0"/>
            </a:endParaRPr>
          </a:p>
          <a:p>
            <a:pPr lvl="1"/>
            <a:r>
              <a:rPr lang="en-US" sz="2800" dirty="0">
                <a:latin typeface="Calibri" panose="020F0502020204030204" pitchFamily="34" charset="0"/>
              </a:rPr>
              <a:t>PHTM</a:t>
            </a:r>
          </a:p>
          <a:p>
            <a:pPr lvl="1"/>
            <a:r>
              <a:rPr lang="en-US" sz="2800" dirty="0" smtClean="0">
                <a:latin typeface="Calibri" panose="020F0502020204030204" pitchFamily="34" charset="0"/>
              </a:rPr>
              <a:t>2PL </a:t>
            </a:r>
            <a:r>
              <a:rPr lang="en-US" sz="2800" dirty="0">
                <a:latin typeface="Calibri" panose="020F0502020204030204" pitchFamily="34" charset="0"/>
              </a:rPr>
              <a:t>from </a:t>
            </a:r>
            <a:r>
              <a:rPr lang="en-US" sz="2800" dirty="0" smtClean="0">
                <a:latin typeface="Calibri" panose="020F0502020204030204" pitchFamily="34" charset="0"/>
              </a:rPr>
              <a:t>Yu et al. </a:t>
            </a:r>
            <a:r>
              <a:rPr lang="en-US" sz="2800" dirty="0" smtClean="0">
                <a:latin typeface="Calibri" panose="020F0502020204030204" pitchFamily="34" charset="0"/>
              </a:rPr>
              <a:t>VLDB’14, with </a:t>
            </a:r>
            <a:r>
              <a:rPr lang="en-US" sz="2800" dirty="0" err="1" smtClean="0">
                <a:latin typeface="Calibri" panose="020F0502020204030204" pitchFamily="34" charset="0"/>
              </a:rPr>
              <a:t>persistance</a:t>
            </a:r>
            <a:endParaRPr lang="en-US" sz="2800" dirty="0">
              <a:latin typeface="Calibri" panose="020F0502020204030204" pitchFamily="34" charset="0"/>
            </a:endParaRPr>
          </a:p>
          <a:p>
            <a:pPr lvl="2"/>
            <a:endParaRPr lang="en-US" dirty="0">
              <a:latin typeface="Calibri" panose="020F0502020204030204" pitchFamily="34" charset="0"/>
            </a:endParaRPr>
          </a:p>
          <a:p>
            <a:pPr>
              <a:buClrTx/>
              <a:buFont typeface="Wingdings" panose="05000000000000000000" pitchFamily="2" charset="2"/>
              <a:buChar char="§"/>
            </a:pPr>
            <a:r>
              <a:rPr lang="en-US" sz="3200" b="0" dirty="0">
                <a:latin typeface="Calibri" panose="020F0502020204030204" pitchFamily="34" charset="0"/>
              </a:rPr>
              <a:t>Workloads </a:t>
            </a:r>
            <a:endParaRPr lang="en-US" sz="3200" b="0" dirty="0" smtClean="0">
              <a:latin typeface="Calibri" panose="020F0502020204030204" pitchFamily="34" charset="0"/>
            </a:endParaRPr>
          </a:p>
          <a:p>
            <a:pPr lvl="1"/>
            <a:r>
              <a:rPr lang="en-US" sz="2800" dirty="0" smtClean="0">
                <a:latin typeface="Calibri" panose="020F0502020204030204" pitchFamily="34" charset="0"/>
              </a:rPr>
              <a:t>YCSB</a:t>
            </a:r>
          </a:p>
          <a:p>
            <a:pPr lvl="1"/>
            <a:r>
              <a:rPr lang="en-US" sz="2800" dirty="0" smtClean="0">
                <a:latin typeface="Calibri" panose="020F0502020204030204" pitchFamily="34" charset="0"/>
              </a:rPr>
              <a:t>Long transactions that abort HTM</a:t>
            </a:r>
          </a:p>
          <a:p>
            <a:pPr lvl="1"/>
            <a:r>
              <a:rPr lang="en-US" sz="2800" dirty="0" smtClean="0">
                <a:latin typeface="Calibri" panose="020F0502020204030204" pitchFamily="34" charset="0"/>
              </a:rPr>
              <a:t>Short transactions that fit in L1</a:t>
            </a:r>
            <a:endParaRPr lang="en-US" sz="2800" dirty="0">
              <a:latin typeface="Calibri" panose="020F0502020204030204" pitchFamily="34" charset="0"/>
            </a:endParaRPr>
          </a:p>
          <a:p>
            <a:endParaRPr lang="en-US" dirty="0" smtClean="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6675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a:t>
            </a:r>
            <a:r>
              <a:rPr lang="en-US" dirty="0" smtClean="0"/>
              <a:t>Transactions (256 reads)</a:t>
            </a:r>
            <a:endParaRPr lang="en-US" dirty="0"/>
          </a:p>
        </p:txBody>
      </p:sp>
      <p:pic>
        <p:nvPicPr>
          <p:cNvPr id="4" name="Picture 3"/>
          <p:cNvPicPr>
            <a:picLocks noChangeAspect="1"/>
          </p:cNvPicPr>
          <p:nvPr/>
        </p:nvPicPr>
        <p:blipFill>
          <a:blip r:embed="rId2"/>
          <a:stretch>
            <a:fillRect/>
          </a:stretch>
        </p:blipFill>
        <p:spPr>
          <a:xfrm>
            <a:off x="609600" y="1236216"/>
            <a:ext cx="6096000" cy="4935984"/>
          </a:xfrm>
          <a:prstGeom prst="rect">
            <a:avLst/>
          </a:prstGeom>
        </p:spPr>
      </p:pic>
      <p:sp>
        <p:nvSpPr>
          <p:cNvPr id="5" name="TextBox 4"/>
          <p:cNvSpPr txBox="1"/>
          <p:nvPr/>
        </p:nvSpPr>
        <p:spPr>
          <a:xfrm>
            <a:off x="6848809" y="4495800"/>
            <a:ext cx="2066591" cy="461665"/>
          </a:xfrm>
          <a:prstGeom prst="rect">
            <a:avLst/>
          </a:prstGeom>
          <a:noFill/>
        </p:spPr>
        <p:txBody>
          <a:bodyPr wrap="none" rtlCol="0">
            <a:spAutoFit/>
          </a:bodyPr>
          <a:lstStyle/>
          <a:p>
            <a:r>
              <a:rPr lang="en-US" sz="2400" dirty="0" smtClean="0">
                <a:solidFill>
                  <a:srgbClr val="C00000"/>
                </a:solidFill>
              </a:rPr>
              <a:t>PHTM</a:t>
            </a:r>
            <a:r>
              <a:rPr lang="en-US" sz="2400" dirty="0" smtClean="0">
                <a:solidFill>
                  <a:schemeClr val="bg2"/>
                </a:solidFill>
              </a:rPr>
              <a:t> is slow</a:t>
            </a:r>
            <a:endParaRPr lang="en-US" sz="2400" dirty="0">
              <a:solidFill>
                <a:schemeClr val="bg2"/>
              </a:solidFill>
            </a:endParaRPr>
          </a:p>
        </p:txBody>
      </p:sp>
      <p:sp>
        <p:nvSpPr>
          <p:cNvPr id="10" name="TextBox 9"/>
          <p:cNvSpPr txBox="1"/>
          <p:nvPr/>
        </p:nvSpPr>
        <p:spPr>
          <a:xfrm>
            <a:off x="6816749" y="1524000"/>
            <a:ext cx="1832361" cy="830997"/>
          </a:xfrm>
          <a:prstGeom prst="rect">
            <a:avLst/>
          </a:prstGeom>
          <a:noFill/>
        </p:spPr>
        <p:txBody>
          <a:bodyPr wrap="none" rtlCol="0">
            <a:spAutoFit/>
          </a:bodyPr>
          <a:lstStyle/>
          <a:p>
            <a:r>
              <a:rPr lang="en-US" sz="2400" dirty="0" err="1" smtClean="0">
                <a:solidFill>
                  <a:srgbClr val="00B050"/>
                </a:solidFill>
              </a:rPr>
              <a:t>PHyTM</a:t>
            </a:r>
            <a:r>
              <a:rPr lang="en-US" sz="2400" dirty="0" smtClean="0">
                <a:solidFill>
                  <a:srgbClr val="00B050"/>
                </a:solidFill>
              </a:rPr>
              <a:t> </a:t>
            </a:r>
            <a:r>
              <a:rPr lang="en-US" sz="2400" dirty="0" smtClean="0">
                <a:solidFill>
                  <a:schemeClr val="bg2"/>
                </a:solidFill>
              </a:rPr>
              <a:t>and</a:t>
            </a:r>
          </a:p>
          <a:p>
            <a:r>
              <a:rPr lang="en-US" sz="2400" dirty="0" smtClean="0">
                <a:solidFill>
                  <a:schemeClr val="bg2"/>
                </a:solidFill>
              </a:rPr>
              <a:t>2PL are fast</a:t>
            </a:r>
            <a:endParaRPr lang="en-US" sz="2400" dirty="0">
              <a:solidFill>
                <a:schemeClr val="bg2"/>
              </a:solidFill>
            </a:endParaRPr>
          </a:p>
        </p:txBody>
      </p:sp>
    </p:spTree>
    <p:extLst>
      <p:ext uri="{BB962C8B-B14F-4D97-AF65-F5344CB8AC3E}">
        <p14:creationId xmlns:p14="http://schemas.microsoft.com/office/powerpoint/2010/main" val="4119827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Transactions (16 reads)</a:t>
            </a:r>
            <a:endParaRPr lang="en-US" dirty="0"/>
          </a:p>
        </p:txBody>
      </p:sp>
      <p:sp>
        <p:nvSpPr>
          <p:cNvPr id="5" name="TextBox 4"/>
          <p:cNvSpPr txBox="1"/>
          <p:nvPr/>
        </p:nvSpPr>
        <p:spPr>
          <a:xfrm>
            <a:off x="6803029" y="4495800"/>
            <a:ext cx="1731371" cy="461665"/>
          </a:xfrm>
          <a:prstGeom prst="rect">
            <a:avLst/>
          </a:prstGeom>
          <a:noFill/>
        </p:spPr>
        <p:txBody>
          <a:bodyPr wrap="none" rtlCol="0">
            <a:spAutoFit/>
          </a:bodyPr>
          <a:lstStyle/>
          <a:p>
            <a:r>
              <a:rPr lang="en-US" sz="2400" dirty="0" smtClean="0">
                <a:solidFill>
                  <a:srgbClr val="C00000"/>
                </a:solidFill>
              </a:rPr>
              <a:t>2PL</a:t>
            </a:r>
            <a:r>
              <a:rPr lang="en-US" sz="2400" dirty="0" smtClean="0">
                <a:solidFill>
                  <a:schemeClr val="bg2"/>
                </a:solidFill>
              </a:rPr>
              <a:t> is slow</a:t>
            </a:r>
            <a:endParaRPr lang="en-US" sz="2400" dirty="0">
              <a:solidFill>
                <a:schemeClr val="bg2"/>
              </a:solidFill>
            </a:endParaRPr>
          </a:p>
        </p:txBody>
      </p:sp>
      <p:sp>
        <p:nvSpPr>
          <p:cNvPr id="10" name="TextBox 9"/>
          <p:cNvSpPr txBox="1"/>
          <p:nvPr/>
        </p:nvSpPr>
        <p:spPr>
          <a:xfrm>
            <a:off x="6816749" y="1524000"/>
            <a:ext cx="2236510" cy="830997"/>
          </a:xfrm>
          <a:prstGeom prst="rect">
            <a:avLst/>
          </a:prstGeom>
          <a:noFill/>
        </p:spPr>
        <p:txBody>
          <a:bodyPr wrap="none" rtlCol="0">
            <a:spAutoFit/>
          </a:bodyPr>
          <a:lstStyle/>
          <a:p>
            <a:r>
              <a:rPr lang="en-US" sz="2400" dirty="0" err="1" smtClean="0">
                <a:solidFill>
                  <a:srgbClr val="00B050"/>
                </a:solidFill>
              </a:rPr>
              <a:t>PHyTM</a:t>
            </a:r>
            <a:r>
              <a:rPr lang="en-US" sz="2400" dirty="0" smtClean="0">
                <a:solidFill>
                  <a:srgbClr val="00B050"/>
                </a:solidFill>
              </a:rPr>
              <a:t> </a:t>
            </a:r>
            <a:r>
              <a:rPr lang="en-US" sz="2400" dirty="0" smtClean="0">
                <a:solidFill>
                  <a:schemeClr val="bg2"/>
                </a:solidFill>
              </a:rPr>
              <a:t>and</a:t>
            </a:r>
          </a:p>
          <a:p>
            <a:r>
              <a:rPr lang="en-US" sz="2400" dirty="0" smtClean="0">
                <a:solidFill>
                  <a:schemeClr val="bg2"/>
                </a:solidFill>
              </a:rPr>
              <a:t>PHTM are fast</a:t>
            </a:r>
            <a:endParaRPr lang="en-US" sz="2400" dirty="0">
              <a:solidFill>
                <a:schemeClr val="bg2"/>
              </a:solidFill>
            </a:endParaRPr>
          </a:p>
        </p:txBody>
      </p:sp>
      <p:pic>
        <p:nvPicPr>
          <p:cNvPr id="9" name="Picture 8"/>
          <p:cNvPicPr>
            <a:picLocks noChangeAspect="1"/>
          </p:cNvPicPr>
          <p:nvPr/>
        </p:nvPicPr>
        <p:blipFill>
          <a:blip r:embed="rId2"/>
          <a:stretch>
            <a:fillRect/>
          </a:stretch>
        </p:blipFill>
        <p:spPr>
          <a:xfrm>
            <a:off x="609600" y="1229867"/>
            <a:ext cx="6148675" cy="4408934"/>
          </a:xfrm>
          <a:prstGeom prst="rect">
            <a:avLst/>
          </a:prstGeom>
        </p:spPr>
      </p:pic>
    </p:spTree>
    <p:extLst>
      <p:ext uri="{BB962C8B-B14F-4D97-AF65-F5344CB8AC3E}">
        <p14:creationId xmlns:p14="http://schemas.microsoft.com/office/powerpoint/2010/main" val="3711895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Core Runs </a:t>
            </a:r>
            <a:r>
              <a:rPr lang="en-US" dirty="0"/>
              <a:t>L</a:t>
            </a:r>
            <a:r>
              <a:rPr lang="en-US" dirty="0" smtClean="0"/>
              <a:t>ong Transactions</a:t>
            </a:r>
            <a:endParaRPr lang="en-US" dirty="0"/>
          </a:p>
        </p:txBody>
      </p:sp>
      <p:sp>
        <p:nvSpPr>
          <p:cNvPr id="5" name="TextBox 4"/>
          <p:cNvSpPr txBox="1"/>
          <p:nvPr/>
        </p:nvSpPr>
        <p:spPr>
          <a:xfrm>
            <a:off x="6858000" y="4495800"/>
            <a:ext cx="2277996" cy="830997"/>
          </a:xfrm>
          <a:prstGeom prst="rect">
            <a:avLst/>
          </a:prstGeom>
          <a:noFill/>
        </p:spPr>
        <p:txBody>
          <a:bodyPr wrap="none" rtlCol="0">
            <a:spAutoFit/>
          </a:bodyPr>
          <a:lstStyle/>
          <a:p>
            <a:r>
              <a:rPr lang="en-US" sz="2400" dirty="0" smtClean="0">
                <a:solidFill>
                  <a:srgbClr val="C00000"/>
                </a:solidFill>
              </a:rPr>
              <a:t>2PL</a:t>
            </a:r>
            <a:r>
              <a:rPr lang="en-US" sz="2400" dirty="0" smtClean="0">
                <a:solidFill>
                  <a:schemeClr val="bg2"/>
                </a:solidFill>
              </a:rPr>
              <a:t> and </a:t>
            </a:r>
            <a:r>
              <a:rPr lang="en-US" sz="2400" dirty="0" smtClean="0">
                <a:solidFill>
                  <a:srgbClr val="C00000"/>
                </a:solidFill>
              </a:rPr>
              <a:t>PHTM</a:t>
            </a:r>
          </a:p>
          <a:p>
            <a:r>
              <a:rPr lang="en-US" sz="2400" dirty="0" smtClean="0">
                <a:solidFill>
                  <a:schemeClr val="bg2"/>
                </a:solidFill>
              </a:rPr>
              <a:t>are slow</a:t>
            </a:r>
            <a:endParaRPr lang="en-US" sz="2400" dirty="0">
              <a:solidFill>
                <a:schemeClr val="bg2"/>
              </a:solidFill>
            </a:endParaRPr>
          </a:p>
        </p:txBody>
      </p:sp>
      <p:sp>
        <p:nvSpPr>
          <p:cNvPr id="10" name="TextBox 9"/>
          <p:cNvSpPr txBox="1"/>
          <p:nvPr/>
        </p:nvSpPr>
        <p:spPr>
          <a:xfrm>
            <a:off x="6816749" y="1524000"/>
            <a:ext cx="2098651" cy="461665"/>
          </a:xfrm>
          <a:prstGeom prst="rect">
            <a:avLst/>
          </a:prstGeom>
          <a:noFill/>
        </p:spPr>
        <p:txBody>
          <a:bodyPr wrap="none" rtlCol="0">
            <a:spAutoFit/>
          </a:bodyPr>
          <a:lstStyle/>
          <a:p>
            <a:r>
              <a:rPr lang="en-US" sz="2400" dirty="0" err="1" smtClean="0">
                <a:solidFill>
                  <a:srgbClr val="00B050"/>
                </a:solidFill>
              </a:rPr>
              <a:t>PHyTM</a:t>
            </a:r>
            <a:r>
              <a:rPr lang="en-US" sz="2400" dirty="0" smtClean="0">
                <a:solidFill>
                  <a:srgbClr val="00B050"/>
                </a:solidFill>
              </a:rPr>
              <a:t> </a:t>
            </a:r>
            <a:r>
              <a:rPr lang="en-US" sz="2400" dirty="0" smtClean="0">
                <a:solidFill>
                  <a:schemeClr val="bg2"/>
                </a:solidFill>
              </a:rPr>
              <a:t>is fast</a:t>
            </a:r>
            <a:endParaRPr lang="en-US" sz="2400" dirty="0">
              <a:solidFill>
                <a:schemeClr val="bg2"/>
              </a:solidFill>
            </a:endParaRPr>
          </a:p>
        </p:txBody>
      </p:sp>
      <p:pic>
        <p:nvPicPr>
          <p:cNvPr id="8" name="Picture 7"/>
          <p:cNvPicPr>
            <a:picLocks noChangeAspect="1"/>
          </p:cNvPicPr>
          <p:nvPr/>
        </p:nvPicPr>
        <p:blipFill>
          <a:blip r:embed="rId2"/>
          <a:stretch>
            <a:fillRect/>
          </a:stretch>
        </p:blipFill>
        <p:spPr>
          <a:xfrm>
            <a:off x="457200" y="1229867"/>
            <a:ext cx="6465797" cy="4948683"/>
          </a:xfrm>
          <a:prstGeom prst="rect">
            <a:avLst/>
          </a:prstGeom>
        </p:spPr>
      </p:pic>
    </p:spTree>
    <p:extLst>
      <p:ext uri="{BB962C8B-B14F-4D97-AF65-F5344CB8AC3E}">
        <p14:creationId xmlns:p14="http://schemas.microsoft.com/office/powerpoint/2010/main" val="1568370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09600" y="1646238"/>
            <a:ext cx="8001000" cy="4125912"/>
          </a:xfrm>
        </p:spPr>
        <p:txBody>
          <a:bodyPr/>
          <a:lstStyle/>
          <a:p>
            <a:pPr>
              <a:spcBef>
                <a:spcPts val="600"/>
              </a:spcBef>
              <a:buClrTx/>
              <a:buFont typeface="Wingdings" panose="05000000000000000000" pitchFamily="2" charset="2"/>
              <a:buChar char="§"/>
            </a:pPr>
            <a:r>
              <a:rPr lang="en-US" sz="3200" b="0" dirty="0" err="1">
                <a:latin typeface="Calibri" panose="020F0502020204030204" pitchFamily="34" charset="0"/>
              </a:rPr>
              <a:t>PHyTM</a:t>
            </a:r>
            <a:r>
              <a:rPr lang="en-US" sz="3200" b="0" dirty="0">
                <a:latin typeface="Calibri" panose="020F0502020204030204" pitchFamily="34" charset="0"/>
              </a:rPr>
              <a:t> provides </a:t>
            </a:r>
            <a:r>
              <a:rPr lang="en-US" sz="3200" b="0" dirty="0" smtClean="0">
                <a:latin typeface="Calibri" panose="020F0502020204030204" pitchFamily="34" charset="0"/>
              </a:rPr>
              <a:t>transactions with </a:t>
            </a:r>
            <a:r>
              <a:rPr lang="en-US" sz="3200" b="0" dirty="0">
                <a:latin typeface="Calibri" panose="020F0502020204030204" pitchFamily="34" charset="0"/>
              </a:rPr>
              <a:t>a high degree of </a:t>
            </a:r>
            <a:r>
              <a:rPr lang="en-US" sz="3200" b="0" dirty="0" smtClean="0">
                <a:latin typeface="Calibri" panose="020F0502020204030204" pitchFamily="34" charset="0"/>
              </a:rPr>
              <a:t>concurrency and low overhead</a:t>
            </a:r>
            <a:endParaRPr lang="en-US" sz="3200" b="0" dirty="0">
              <a:latin typeface="Calibri" panose="020F0502020204030204" pitchFamily="34" charset="0"/>
            </a:endParaRPr>
          </a:p>
          <a:p>
            <a:pPr>
              <a:spcBef>
                <a:spcPts val="600"/>
              </a:spcBef>
              <a:buClrTx/>
              <a:buFont typeface="Wingdings" panose="05000000000000000000" pitchFamily="2" charset="2"/>
              <a:buChar char="§"/>
            </a:pPr>
            <a:endParaRPr lang="en-US" dirty="0">
              <a:latin typeface="Calibri" panose="020F0502020204030204" pitchFamily="34" charset="0"/>
            </a:endParaRPr>
          </a:p>
          <a:p>
            <a:pPr>
              <a:spcBef>
                <a:spcPts val="600"/>
              </a:spcBef>
              <a:buClrTx/>
              <a:buFont typeface="Wingdings" panose="05000000000000000000" pitchFamily="2" charset="2"/>
              <a:buChar char="§"/>
            </a:pPr>
            <a:r>
              <a:rPr lang="en-US" sz="3200" b="0" dirty="0">
                <a:latin typeface="Calibri" panose="020F0502020204030204" pitchFamily="34" charset="0"/>
              </a:rPr>
              <a:t>When small transactions are common</a:t>
            </a:r>
            <a:r>
              <a:rPr lang="en-US" sz="3200" b="0" dirty="0" smtClean="0">
                <a:latin typeface="Calibri" panose="020F0502020204030204" pitchFamily="34" charset="0"/>
              </a:rPr>
              <a:t>, </a:t>
            </a:r>
            <a:r>
              <a:rPr lang="en-US" sz="3200" b="0" dirty="0" err="1" smtClean="0">
                <a:latin typeface="Calibri" panose="020F0502020204030204" pitchFamily="34" charset="0"/>
              </a:rPr>
              <a:t>PHyTM</a:t>
            </a:r>
            <a:r>
              <a:rPr lang="en-US" sz="3200" b="0" dirty="0" smtClean="0">
                <a:latin typeface="Calibri" panose="020F0502020204030204" pitchFamily="34" charset="0"/>
              </a:rPr>
              <a:t> can improve the performance of </a:t>
            </a:r>
            <a:r>
              <a:rPr lang="en-US" sz="3200" b="0" dirty="0" smtClean="0">
                <a:solidFill>
                  <a:srgbClr val="00B050"/>
                </a:solidFill>
                <a:latin typeface="Calibri" panose="020F0502020204030204" pitchFamily="34" charset="0"/>
              </a:rPr>
              <a:t>synchronization</a:t>
            </a:r>
            <a:r>
              <a:rPr lang="en-US" sz="3200" b="0" dirty="0" smtClean="0">
                <a:latin typeface="Calibri" panose="020F0502020204030204" pitchFamily="34" charset="0"/>
              </a:rPr>
              <a:t> </a:t>
            </a:r>
            <a:r>
              <a:rPr lang="en-US" sz="3200" b="0" dirty="0">
                <a:latin typeface="Calibri" panose="020F0502020204030204" pitchFamily="34" charset="0"/>
              </a:rPr>
              <a:t>and </a:t>
            </a:r>
            <a:r>
              <a:rPr lang="en-US" sz="3200" b="0" dirty="0">
                <a:solidFill>
                  <a:srgbClr val="00B050"/>
                </a:solidFill>
                <a:latin typeface="Calibri" panose="020F0502020204030204" pitchFamily="34" charset="0"/>
              </a:rPr>
              <a:t>persistence</a:t>
            </a:r>
          </a:p>
          <a:p>
            <a:pPr>
              <a:spcBef>
                <a:spcPts val="600"/>
              </a:spcBef>
              <a:buClrTx/>
              <a:buFont typeface="Wingdings" panose="05000000000000000000" pitchFamily="2" charset="2"/>
              <a:buChar char="§"/>
            </a:pPr>
            <a:endParaRPr lang="en-US" dirty="0" smtClean="0">
              <a:latin typeface="Calibri" panose="020F0502020204030204" pitchFamily="34" charset="0"/>
            </a:endParaRPr>
          </a:p>
        </p:txBody>
      </p:sp>
    </p:spTree>
    <p:extLst>
      <p:ext uri="{BB962C8B-B14F-4D97-AF65-F5344CB8AC3E}">
        <p14:creationId xmlns:p14="http://schemas.microsoft.com/office/powerpoint/2010/main" val="3005510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Hardware Transactional Memory</a:t>
            </a:r>
            <a:endParaRPr lang="en-US" sz="2400" b="0" dirty="0"/>
          </a:p>
        </p:txBody>
      </p:sp>
      <p:pic>
        <p:nvPicPr>
          <p:cNvPr id="10" name="Picture 9"/>
          <p:cNvPicPr>
            <a:picLocks noChangeAspect="1"/>
          </p:cNvPicPr>
          <p:nvPr/>
        </p:nvPicPr>
        <p:blipFill>
          <a:blip r:embed="rId2"/>
          <a:stretch>
            <a:fillRect/>
          </a:stretch>
        </p:blipFill>
        <p:spPr>
          <a:xfrm>
            <a:off x="5486400" y="2954892"/>
            <a:ext cx="2607708" cy="2607708"/>
          </a:xfrm>
          <a:prstGeom prst="rect">
            <a:avLst/>
          </a:prstGeom>
        </p:spPr>
      </p:pic>
      <p:sp>
        <p:nvSpPr>
          <p:cNvPr id="18" name="Text Box 40"/>
          <p:cNvSpPr txBox="1">
            <a:spLocks noChangeArrowheads="1"/>
          </p:cNvSpPr>
          <p:nvPr/>
        </p:nvSpPr>
        <p:spPr bwMode="auto">
          <a:xfrm>
            <a:off x="624943" y="1963462"/>
            <a:ext cx="5612786" cy="523220"/>
          </a:xfrm>
          <a:prstGeom prst="rect">
            <a:avLst/>
          </a:prstGeom>
          <a:solidFill>
            <a:srgbClr val="FFFFFF"/>
          </a:solidFill>
          <a:ln w="38100" algn="ctr">
            <a:solidFill>
              <a:srgbClr val="FF0000"/>
            </a:solidFill>
            <a:miter lim="800000"/>
            <a:headEnd/>
            <a:tailEnd/>
          </a:ln>
          <a:effectLst>
            <a:outerShdw dist="107763" dir="2700000" algn="ctr" rotWithShape="0">
              <a:srgbClr val="808080">
                <a:alpha val="50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FF"/>
                </a:solidFill>
                <a:effectLst/>
                <a:uLnTx/>
                <a:uFillTx/>
                <a:latin typeface="Arial" pitchFamily="34" charset="0"/>
                <a:ea typeface="宋体" pitchFamily="2" charset="-122"/>
                <a:cs typeface="Arial" pitchFamily="34" charset="0"/>
              </a:rPr>
              <a:t>Exploit native cache coherence</a:t>
            </a:r>
          </a:p>
        </p:txBody>
      </p:sp>
      <p:sp>
        <p:nvSpPr>
          <p:cNvPr id="19" name="Text Box 40"/>
          <p:cNvSpPr txBox="1">
            <a:spLocks noChangeArrowheads="1"/>
          </p:cNvSpPr>
          <p:nvPr/>
        </p:nvSpPr>
        <p:spPr bwMode="auto">
          <a:xfrm>
            <a:off x="1180623" y="2831531"/>
            <a:ext cx="2182008" cy="523220"/>
          </a:xfrm>
          <a:prstGeom prst="rect">
            <a:avLst/>
          </a:prstGeom>
          <a:solidFill>
            <a:srgbClr val="FFFFFF"/>
          </a:solidFill>
          <a:ln w="38100" algn="ctr">
            <a:solidFill>
              <a:srgbClr val="BBE0E3"/>
            </a:solidFill>
            <a:miter lim="800000"/>
            <a:headEnd/>
            <a:tailEnd/>
          </a:ln>
          <a:effectLst>
            <a:outerShdw dist="107763" dir="2700000" algn="ctr" rotWithShape="0">
              <a:srgbClr val="808080">
                <a:alpha val="50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FF"/>
                </a:solidFill>
                <a:effectLst/>
                <a:uLnTx/>
                <a:uFillTx/>
                <a:latin typeface="Arial" pitchFamily="34" charset="0"/>
                <a:ea typeface="宋体" pitchFamily="2" charset="-122"/>
                <a:cs typeface="Arial" pitchFamily="34" charset="0"/>
              </a:rPr>
              <a:t>invalidation</a:t>
            </a:r>
          </a:p>
        </p:txBody>
      </p:sp>
      <p:sp>
        <p:nvSpPr>
          <p:cNvPr id="20" name="Text Box 40"/>
          <p:cNvSpPr txBox="1">
            <a:spLocks noChangeArrowheads="1"/>
          </p:cNvSpPr>
          <p:nvPr/>
        </p:nvSpPr>
        <p:spPr bwMode="auto">
          <a:xfrm>
            <a:off x="1180623" y="4574797"/>
            <a:ext cx="1563248" cy="523220"/>
          </a:xfrm>
          <a:prstGeom prst="rect">
            <a:avLst/>
          </a:prstGeom>
          <a:solidFill>
            <a:srgbClr val="FFFFFF"/>
          </a:solidFill>
          <a:ln w="38100" algn="ctr">
            <a:solidFill>
              <a:srgbClr val="BBE0E3"/>
            </a:solidFill>
            <a:miter lim="800000"/>
            <a:headEnd/>
            <a:tailEnd/>
          </a:ln>
          <a:effectLst>
            <a:outerShdw dist="107763" dir="2700000" algn="ctr" rotWithShape="0">
              <a:srgbClr val="808080">
                <a:alpha val="50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FF"/>
                </a:solidFill>
                <a:effectLst/>
                <a:uLnTx/>
                <a:uFillTx/>
                <a:latin typeface="Arial" pitchFamily="34" charset="0"/>
                <a:ea typeface="宋体" pitchFamily="2" charset="-122"/>
                <a:cs typeface="Arial" pitchFamily="34" charset="0"/>
              </a:rPr>
              <a:t>rollback</a:t>
            </a:r>
            <a:endParaRPr kumimoji="0" lang="en-US" sz="1800" b="1" i="0" u="none" strike="noStrike" kern="0" cap="none" spc="0" normalizeH="0" baseline="0" noProof="0" dirty="0" smtClean="0">
              <a:ln>
                <a:noFill/>
              </a:ln>
              <a:solidFill>
                <a:srgbClr val="0000FF"/>
              </a:solidFill>
              <a:effectLst/>
              <a:uLnTx/>
              <a:uFillTx/>
              <a:latin typeface="Arial" pitchFamily="34" charset="0"/>
              <a:ea typeface="宋体" pitchFamily="2" charset="-122"/>
              <a:cs typeface="Arial" pitchFamily="34" charset="0"/>
            </a:endParaRPr>
          </a:p>
        </p:txBody>
      </p:sp>
      <p:sp>
        <p:nvSpPr>
          <p:cNvPr id="21" name="Text Box 40"/>
          <p:cNvSpPr txBox="1">
            <a:spLocks noChangeArrowheads="1"/>
          </p:cNvSpPr>
          <p:nvPr/>
        </p:nvSpPr>
        <p:spPr bwMode="auto">
          <a:xfrm>
            <a:off x="1180623" y="3703164"/>
            <a:ext cx="3924471" cy="523220"/>
          </a:xfrm>
          <a:prstGeom prst="rect">
            <a:avLst/>
          </a:prstGeom>
          <a:solidFill>
            <a:srgbClr val="FFFFFF"/>
          </a:solidFill>
          <a:ln w="38100" algn="ctr">
            <a:solidFill>
              <a:srgbClr val="BBE0E3"/>
            </a:solidFill>
            <a:miter lim="800000"/>
            <a:headEnd/>
            <a:tailEnd/>
          </a:ln>
          <a:effectLst>
            <a:outerShdw dist="107763" dir="2700000" algn="ctr" rotWithShape="0">
              <a:srgbClr val="808080">
                <a:alpha val="50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FF"/>
                </a:solidFill>
                <a:effectLst/>
                <a:uLnTx/>
                <a:uFillTx/>
                <a:latin typeface="Arial" pitchFamily="34" charset="0"/>
                <a:ea typeface="宋体" pitchFamily="2" charset="-122"/>
                <a:cs typeface="Arial" pitchFamily="34" charset="0"/>
              </a:rPr>
              <a:t>consistency checking</a:t>
            </a:r>
          </a:p>
        </p:txBody>
      </p:sp>
    </p:spTree>
    <p:extLst>
      <p:ext uri="{BB962C8B-B14F-4D97-AF65-F5344CB8AC3E}">
        <p14:creationId xmlns:p14="http://schemas.microsoft.com/office/powerpoint/2010/main" val="1732665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HTM in Intel x86 architecture</a:t>
            </a:r>
            <a:endParaRPr lang="en-US" dirty="0"/>
          </a:p>
        </p:txBody>
      </p:sp>
      <p:pic>
        <p:nvPicPr>
          <p:cNvPr id="14" name="Picture 13"/>
          <p:cNvPicPr>
            <a:picLocks noChangeAspect="1"/>
          </p:cNvPicPr>
          <p:nvPr/>
        </p:nvPicPr>
        <p:blipFill>
          <a:blip r:embed="rId2"/>
          <a:stretch>
            <a:fillRect/>
          </a:stretch>
        </p:blipFill>
        <p:spPr>
          <a:xfrm>
            <a:off x="1319502" y="1554126"/>
            <a:ext cx="6504996" cy="4084674"/>
          </a:xfrm>
          <a:prstGeom prst="rect">
            <a:avLst/>
          </a:prstGeom>
        </p:spPr>
      </p:pic>
    </p:spTree>
    <p:extLst>
      <p:ext uri="{BB962C8B-B14F-4D97-AF65-F5344CB8AC3E}">
        <p14:creationId xmlns:p14="http://schemas.microsoft.com/office/powerpoint/2010/main" val="462307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600" dirty="0">
                <a:latin typeface="Arial" pitchFamily="34" charset="0"/>
                <a:ea typeface="Arial Unicode MS" pitchFamily="34" charset="-122"/>
                <a:cs typeface="Arial Unicode MS" pitchFamily="34" charset="-122"/>
                <a:sym typeface="Arial" pitchFamily="34" charset="0"/>
              </a:rPr>
              <a:t>Contents</a:t>
            </a:r>
            <a:endParaRPr lang="en-US" dirty="0"/>
          </a:p>
        </p:txBody>
      </p:sp>
      <p:sp>
        <p:nvSpPr>
          <p:cNvPr id="6" name="Text Box 4"/>
          <p:cNvSpPr txBox="1">
            <a:spLocks noChangeArrowheads="1"/>
          </p:cNvSpPr>
          <p:nvPr/>
        </p:nvSpPr>
        <p:spPr bwMode="auto">
          <a:xfrm>
            <a:off x="1676400" y="1628776"/>
            <a:ext cx="6084875" cy="2391686"/>
          </a:xfrm>
          <a:prstGeom prst="rect">
            <a:avLst/>
          </a:prstGeom>
          <a:noFill/>
          <a:ln w="15875" algn="ctr">
            <a:noFill/>
            <a:miter lim="800000"/>
            <a:headEnd/>
            <a:tailEnd/>
          </a:ln>
        </p:spPr>
        <p:txBody>
          <a:bodyPr wrap="square" lIns="53991" tIns="10798" rIns="53991" bIns="10798">
            <a:spAutoFit/>
          </a:bodyPr>
          <a:lstStyle/>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HTM</a:t>
            </a:r>
          </a:p>
          <a:p>
            <a:pPr marL="177800" indent="-177800" fontAlgn="ctr">
              <a:spcBef>
                <a:spcPct val="50000"/>
              </a:spcBef>
              <a:buSzPct val="100000"/>
            </a:pP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Persistent HTM (PHTM)</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Hybrid TM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Persistent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a:t>
            </a:r>
          </a:p>
        </p:txBody>
      </p:sp>
    </p:spTree>
    <p:extLst>
      <p:ext uri="{BB962C8B-B14F-4D97-AF65-F5344CB8AC3E}">
        <p14:creationId xmlns:p14="http://schemas.microsoft.com/office/powerpoint/2010/main" val="3990055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Persistent HTM (PHTM) in NVM</a:t>
            </a:r>
          </a:p>
        </p:txBody>
      </p:sp>
      <p:sp>
        <p:nvSpPr>
          <p:cNvPr id="3" name="Content Placeholder 2"/>
          <p:cNvSpPr>
            <a:spLocks noGrp="1"/>
          </p:cNvSpPr>
          <p:nvPr>
            <p:ph idx="1"/>
          </p:nvPr>
        </p:nvSpPr>
        <p:spPr/>
        <p:txBody>
          <a:bodyPr/>
          <a:lstStyle/>
          <a:p>
            <a:pPr>
              <a:buClrTx/>
              <a:buFont typeface="Wingdings" panose="05000000000000000000" pitchFamily="2" charset="2"/>
              <a:buChar char="§"/>
            </a:pPr>
            <a:r>
              <a:rPr lang="en-US" sz="3200" b="0" dirty="0" smtClean="0">
                <a:latin typeface="Calibri" panose="020F0502020204030204" pitchFamily="34" charset="0"/>
              </a:rPr>
              <a:t>Nonvolatile memory (NVM) future:</a:t>
            </a:r>
          </a:p>
          <a:p>
            <a:pPr lvl="1">
              <a:buFont typeface="Arial" panose="020B0604020202020204" pitchFamily="34" charset="0"/>
              <a:buChar char="-"/>
            </a:pPr>
            <a:r>
              <a:rPr lang="en-US" sz="2800" dirty="0" smtClean="0">
                <a:latin typeface="Calibri" panose="020F0502020204030204" pitchFamily="34" charset="0"/>
              </a:rPr>
              <a:t>Fast as DRAM</a:t>
            </a:r>
            <a:endParaRPr lang="en-US" sz="2800" dirty="0">
              <a:latin typeface="Calibri" panose="020F0502020204030204" pitchFamily="34" charset="0"/>
            </a:endParaRPr>
          </a:p>
          <a:p>
            <a:pPr lvl="1"/>
            <a:r>
              <a:rPr lang="en-US" sz="2800" dirty="0" smtClean="0">
                <a:latin typeface="Calibri" panose="020F0502020204030204" pitchFamily="34" charset="0"/>
              </a:rPr>
              <a:t>Size of a disk</a:t>
            </a:r>
          </a:p>
          <a:p>
            <a:pPr lvl="1"/>
            <a:endParaRPr lang="en-US" dirty="0">
              <a:latin typeface="Calibri" panose="020F0502020204030204" pitchFamily="34" charset="0"/>
            </a:endParaRPr>
          </a:p>
          <a:p>
            <a:pPr>
              <a:buClrTx/>
              <a:buFont typeface="Wingdings" panose="05000000000000000000" pitchFamily="2" charset="2"/>
              <a:buChar char="§"/>
            </a:pPr>
            <a:r>
              <a:rPr lang="en-US" sz="3200" b="0" dirty="0" smtClean="0">
                <a:latin typeface="Calibri" panose="020F0502020204030204" pitchFamily="34" charset="0"/>
              </a:rPr>
              <a:t>Goal: ACID HTM transactions in NVM</a:t>
            </a:r>
          </a:p>
          <a:p>
            <a:pPr marL="0" indent="0">
              <a:buClrTx/>
              <a:buNone/>
            </a:pPr>
            <a:endParaRPr lang="en-US" sz="3200" b="0" dirty="0" smtClean="0">
              <a:latin typeface="Calibri" panose="020F0502020204030204" pitchFamily="34" charset="0"/>
            </a:endParaRPr>
          </a:p>
          <a:p>
            <a:pPr marL="0"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2394099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Persistent HTM (PHTM) in NVM</a:t>
            </a:r>
          </a:p>
        </p:txBody>
      </p:sp>
      <p:sp>
        <p:nvSpPr>
          <p:cNvPr id="3" name="Content Placeholder 2"/>
          <p:cNvSpPr>
            <a:spLocks noGrp="1"/>
          </p:cNvSpPr>
          <p:nvPr>
            <p:ph idx="1"/>
          </p:nvPr>
        </p:nvSpPr>
        <p:spPr>
          <a:xfrm>
            <a:off x="609600" y="1646238"/>
            <a:ext cx="7924800" cy="4125912"/>
          </a:xfrm>
        </p:spPr>
        <p:txBody>
          <a:bodyPr/>
          <a:lstStyle/>
          <a:p>
            <a:pPr>
              <a:buClrTx/>
              <a:buFont typeface="Wingdings" panose="05000000000000000000" pitchFamily="2" charset="2"/>
              <a:buChar char="§"/>
            </a:pPr>
            <a:r>
              <a:rPr lang="en-US" sz="3200" b="0" dirty="0" smtClean="0">
                <a:solidFill>
                  <a:srgbClr val="C00000"/>
                </a:solidFill>
                <a:latin typeface="Calibri" panose="020F0502020204030204" pitchFamily="34" charset="0"/>
              </a:rPr>
              <a:t>Problem:</a:t>
            </a:r>
          </a:p>
          <a:p>
            <a:pPr lvl="1"/>
            <a:r>
              <a:rPr lang="en-US" sz="2800" dirty="0" smtClean="0">
                <a:latin typeface="Calibri" panose="020F0502020204030204" pitchFamily="34" charset="0"/>
              </a:rPr>
              <a:t>NVM will replace DDR but not L1 cache</a:t>
            </a:r>
            <a:endParaRPr lang="en-US" sz="2800" dirty="0">
              <a:latin typeface="Calibri" panose="020F0502020204030204" pitchFamily="34" charset="0"/>
            </a:endParaRPr>
          </a:p>
          <a:p>
            <a:pPr lvl="1"/>
            <a:r>
              <a:rPr lang="en-US" sz="2800" dirty="0" smtClean="0">
                <a:latin typeface="Calibri" panose="020F0502020204030204" pitchFamily="34" charset="0"/>
              </a:rPr>
              <a:t>HTM must work in L1 cache to be efficient</a:t>
            </a:r>
          </a:p>
          <a:p>
            <a:pPr lvl="1"/>
            <a:endParaRPr lang="en-US" dirty="0">
              <a:latin typeface="Calibri" panose="020F0502020204030204" pitchFamily="34" charset="0"/>
            </a:endParaRPr>
          </a:p>
          <a:p>
            <a:pPr>
              <a:buClrTx/>
              <a:buFont typeface="Wingdings" panose="05000000000000000000" pitchFamily="2" charset="2"/>
              <a:buChar char="§"/>
            </a:pPr>
            <a:r>
              <a:rPr lang="en-US" sz="3200" b="0" dirty="0" smtClean="0">
                <a:solidFill>
                  <a:srgbClr val="00682F"/>
                </a:solidFill>
                <a:latin typeface="Calibri" panose="020F0502020204030204" pitchFamily="34" charset="0"/>
              </a:rPr>
              <a:t>Solution:</a:t>
            </a:r>
            <a:r>
              <a:rPr lang="en-US" sz="3200" b="0" dirty="0" smtClean="0">
                <a:latin typeface="Calibri" panose="020F0502020204030204" pitchFamily="34" charset="0"/>
              </a:rPr>
              <a:t> </a:t>
            </a:r>
          </a:p>
          <a:p>
            <a:pPr lvl="1"/>
            <a:r>
              <a:rPr lang="en-US" sz="3000" b="0" dirty="0" smtClean="0">
                <a:latin typeface="Calibri" panose="020F0502020204030204" pitchFamily="34" charset="0"/>
              </a:rPr>
              <a:t>Persistent HTM commit (DISC’15)</a:t>
            </a:r>
          </a:p>
          <a:p>
            <a:pPr marL="0" indent="0">
              <a:buClrTx/>
              <a:buNone/>
            </a:pPr>
            <a:endParaRPr lang="en-US" sz="3200" b="0" dirty="0" smtClean="0">
              <a:latin typeface="Calibri" panose="020F0502020204030204" pitchFamily="34" charset="0"/>
            </a:endParaRPr>
          </a:p>
          <a:p>
            <a:pPr marL="0"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448445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Commit and Log Simultaneously</a:t>
            </a:r>
            <a:endParaRPr lang="en-US" dirty="0"/>
          </a:p>
        </p:txBody>
      </p:sp>
      <p:graphicFrame>
        <p:nvGraphicFramePr>
          <p:cNvPr id="14" name="Object 13"/>
          <p:cNvGraphicFramePr>
            <a:graphicFrameLocks noChangeAspect="1"/>
          </p:cNvGraphicFramePr>
          <p:nvPr>
            <p:extLst/>
          </p:nvPr>
        </p:nvGraphicFramePr>
        <p:xfrm>
          <a:off x="4090988" y="1295400"/>
          <a:ext cx="4349750" cy="4862512"/>
        </p:xfrm>
        <a:graphic>
          <a:graphicData uri="http://schemas.openxmlformats.org/presentationml/2006/ole">
            <mc:AlternateContent xmlns:mc="http://schemas.openxmlformats.org/markup-compatibility/2006">
              <mc:Choice xmlns:v="urn:schemas-microsoft-com:vml" Requires="v">
                <p:oleObj spid="_x0000_s3127" name="PDF" r:id="rId4" imgW="0" imgH="0" progId="FoxitReader.Document">
                  <p:embed/>
                </p:oleObj>
              </mc:Choice>
              <mc:Fallback>
                <p:oleObj name="PDF" r:id="rId4" imgW="0" imgH="0" progId="FoxitReader.Document">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0988" y="1295400"/>
                        <a:ext cx="4349750" cy="4862512"/>
                      </a:xfrm>
                      <a:prstGeom prst="rect">
                        <a:avLst/>
                      </a:prstGeom>
                      <a:noFill/>
                      <a:ln>
                        <a:noFill/>
                      </a:ln>
                      <a:extLst/>
                    </p:spPr>
                  </p:pic>
                </p:oleObj>
              </mc:Fallback>
            </mc:AlternateContent>
          </a:graphicData>
        </a:graphic>
      </p:graphicFrame>
      <p:sp>
        <p:nvSpPr>
          <p:cNvPr id="15" name="Right Arrow 14"/>
          <p:cNvSpPr>
            <a:spLocks noChangeArrowheads="1"/>
          </p:cNvSpPr>
          <p:nvPr/>
        </p:nvSpPr>
        <p:spPr bwMode="auto">
          <a:xfrm>
            <a:off x="912815" y="1824038"/>
            <a:ext cx="4611687" cy="485775"/>
          </a:xfrm>
          <a:prstGeom prst="rightArrow">
            <a:avLst>
              <a:gd name="adj1" fmla="val 50000"/>
              <a:gd name="adj2" fmla="val 49885"/>
            </a:avLst>
          </a:prstGeom>
          <a:solidFill>
            <a:srgbClr val="CCFFFF"/>
          </a:solidFill>
          <a:ln w="15875" algn="ctr">
            <a:solidFill>
              <a:srgbClr val="000080"/>
            </a:solidFill>
            <a:round/>
            <a:headEnd/>
            <a:tailEnd/>
          </a:ln>
        </p:spPr>
        <p:txBody>
          <a:bodyPr lIns="54000" tIns="10800" rIns="54000" bIns="10800" anchor="ct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algn="ctr">
              <a:lnSpc>
                <a:spcPct val="100000"/>
              </a:lnSpc>
              <a:buClrTx/>
              <a:buSzTx/>
              <a:buFontTx/>
              <a:buNone/>
            </a:pPr>
            <a:endParaRPr lang="en-US" altLang="en-US" sz="1800">
              <a:solidFill>
                <a:srgbClr val="000066"/>
              </a:solidFill>
              <a:latin typeface="Arial" pitchFamily="34" charset="0"/>
              <a:ea typeface="宋体" pitchFamily="2" charset="-122"/>
              <a:cs typeface="Arial" pitchFamily="34" charset="0"/>
            </a:endParaRPr>
          </a:p>
        </p:txBody>
      </p:sp>
      <p:sp>
        <p:nvSpPr>
          <p:cNvPr id="16" name="Right Arrow 15"/>
          <p:cNvSpPr>
            <a:spLocks noChangeArrowheads="1"/>
          </p:cNvSpPr>
          <p:nvPr/>
        </p:nvSpPr>
        <p:spPr bwMode="auto">
          <a:xfrm>
            <a:off x="912815" y="2668587"/>
            <a:ext cx="4611687" cy="484188"/>
          </a:xfrm>
          <a:prstGeom prst="rightArrow">
            <a:avLst>
              <a:gd name="adj1" fmla="val 50000"/>
              <a:gd name="adj2" fmla="val 50048"/>
            </a:avLst>
          </a:prstGeom>
          <a:solidFill>
            <a:srgbClr val="CCFFFF"/>
          </a:solidFill>
          <a:ln w="15875" algn="ctr">
            <a:solidFill>
              <a:srgbClr val="000080"/>
            </a:solidFill>
            <a:round/>
            <a:headEnd/>
            <a:tailEnd/>
          </a:ln>
        </p:spPr>
        <p:txBody>
          <a:bodyPr lIns="54000" tIns="10800" rIns="54000" bIns="10800" anchor="ct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algn="ctr">
              <a:lnSpc>
                <a:spcPct val="100000"/>
              </a:lnSpc>
              <a:buClrTx/>
              <a:buSzTx/>
              <a:buFontTx/>
              <a:buNone/>
            </a:pPr>
            <a:endParaRPr lang="en-US" altLang="en-US" sz="1800">
              <a:solidFill>
                <a:srgbClr val="000066"/>
              </a:solidFill>
              <a:latin typeface="Arial" pitchFamily="34" charset="0"/>
              <a:ea typeface="宋体" pitchFamily="2" charset="-122"/>
              <a:cs typeface="Arial" pitchFamily="34" charset="0"/>
            </a:endParaRPr>
          </a:p>
        </p:txBody>
      </p:sp>
      <p:sp>
        <p:nvSpPr>
          <p:cNvPr id="17" name="Right Arrow 16"/>
          <p:cNvSpPr>
            <a:spLocks noChangeArrowheads="1"/>
          </p:cNvSpPr>
          <p:nvPr/>
        </p:nvSpPr>
        <p:spPr bwMode="auto">
          <a:xfrm>
            <a:off x="912815" y="3536949"/>
            <a:ext cx="4611687" cy="484187"/>
          </a:xfrm>
          <a:prstGeom prst="rightArrow">
            <a:avLst>
              <a:gd name="adj1" fmla="val 50000"/>
              <a:gd name="adj2" fmla="val 50048"/>
            </a:avLst>
          </a:prstGeom>
          <a:solidFill>
            <a:srgbClr val="CCFFFF"/>
          </a:solidFill>
          <a:ln w="15875" algn="ctr">
            <a:solidFill>
              <a:srgbClr val="000080"/>
            </a:solidFill>
            <a:round/>
            <a:headEnd/>
            <a:tailEnd/>
          </a:ln>
        </p:spPr>
        <p:txBody>
          <a:bodyPr lIns="54000" tIns="10800" rIns="54000" bIns="10800" anchor="ct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algn="ctr">
              <a:lnSpc>
                <a:spcPct val="100000"/>
              </a:lnSpc>
              <a:buClrTx/>
              <a:buSzTx/>
              <a:buFontTx/>
              <a:buNone/>
            </a:pPr>
            <a:endParaRPr lang="en-US" altLang="en-US" sz="1800">
              <a:solidFill>
                <a:srgbClr val="000066"/>
              </a:solidFill>
              <a:latin typeface="Arial" pitchFamily="34" charset="0"/>
              <a:ea typeface="宋体" pitchFamily="2" charset="-122"/>
              <a:cs typeface="Arial" pitchFamily="34" charset="0"/>
            </a:endParaRPr>
          </a:p>
        </p:txBody>
      </p:sp>
      <p:sp>
        <p:nvSpPr>
          <p:cNvPr id="18" name="TextBox 17"/>
          <p:cNvSpPr txBox="1">
            <a:spLocks noChangeArrowheads="1"/>
          </p:cNvSpPr>
          <p:nvPr/>
        </p:nvSpPr>
        <p:spPr bwMode="auto">
          <a:xfrm>
            <a:off x="912815" y="1881186"/>
            <a:ext cx="23776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eaLnBrk="1" hangingPunct="1">
              <a:lnSpc>
                <a:spcPct val="100000"/>
              </a:lnSpc>
              <a:buClrTx/>
              <a:buSzTx/>
              <a:buFontTx/>
              <a:buNone/>
            </a:pPr>
            <a:r>
              <a:rPr lang="en-US" altLang="en-US" sz="1800" dirty="0">
                <a:solidFill>
                  <a:srgbClr val="000066"/>
                </a:solidFill>
                <a:latin typeface="Arial" pitchFamily="34" charset="0"/>
                <a:ea typeface="宋体" pitchFamily="2" charset="-122"/>
                <a:cs typeface="Arial" pitchFamily="34" charset="0"/>
              </a:rPr>
              <a:t>No Live Transaction</a:t>
            </a:r>
          </a:p>
        </p:txBody>
      </p:sp>
      <p:sp>
        <p:nvSpPr>
          <p:cNvPr id="19" name="TextBox 18"/>
          <p:cNvSpPr txBox="1">
            <a:spLocks noChangeArrowheads="1"/>
          </p:cNvSpPr>
          <p:nvPr/>
        </p:nvSpPr>
        <p:spPr bwMode="auto">
          <a:xfrm>
            <a:off x="912813" y="2713036"/>
            <a:ext cx="1223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eaLnBrk="1" hangingPunct="1">
              <a:lnSpc>
                <a:spcPct val="100000"/>
              </a:lnSpc>
              <a:buClrTx/>
              <a:buSzTx/>
              <a:buFontTx/>
              <a:buNone/>
            </a:pPr>
            <a:r>
              <a:rPr lang="en-US" altLang="en-US" sz="1800">
                <a:solidFill>
                  <a:srgbClr val="000066"/>
                </a:solidFill>
                <a:latin typeface="Arial" pitchFamily="34" charset="0"/>
                <a:ea typeface="宋体" pitchFamily="2" charset="-122"/>
                <a:cs typeface="Arial" pitchFamily="34" charset="0"/>
              </a:rPr>
              <a:t>T wrote X</a:t>
            </a:r>
          </a:p>
        </p:txBody>
      </p:sp>
      <p:sp>
        <p:nvSpPr>
          <p:cNvPr id="21" name="TextBox 20"/>
          <p:cNvSpPr txBox="1">
            <a:spLocks noChangeArrowheads="1"/>
          </p:cNvSpPr>
          <p:nvPr/>
        </p:nvSpPr>
        <p:spPr bwMode="auto">
          <a:xfrm>
            <a:off x="912814" y="3602036"/>
            <a:ext cx="31213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eaLnBrk="1" hangingPunct="1">
              <a:lnSpc>
                <a:spcPct val="100000"/>
              </a:lnSpc>
              <a:buClrTx/>
              <a:buSzTx/>
              <a:buFontTx/>
              <a:buNone/>
            </a:pPr>
            <a:r>
              <a:rPr lang="en-US" altLang="en-US" sz="1800" dirty="0">
                <a:solidFill>
                  <a:srgbClr val="000066"/>
                </a:solidFill>
                <a:latin typeface="Arial" pitchFamily="34" charset="0"/>
                <a:ea typeface="宋体" pitchFamily="2" charset="-122"/>
                <a:cs typeface="Arial" pitchFamily="34" charset="0"/>
              </a:rPr>
              <a:t>X is committed and logged</a:t>
            </a:r>
          </a:p>
        </p:txBody>
      </p:sp>
      <p:sp>
        <p:nvSpPr>
          <p:cNvPr id="22" name="TextBox 21"/>
          <p:cNvSpPr txBox="1"/>
          <p:nvPr/>
        </p:nvSpPr>
        <p:spPr>
          <a:xfrm>
            <a:off x="912813" y="4687886"/>
            <a:ext cx="3517900" cy="1200329"/>
          </a:xfrm>
          <a:prstGeom prst="rect">
            <a:avLst/>
          </a:prstGeom>
          <a:solidFill>
            <a:srgbClr val="FFC000"/>
          </a:solidFill>
          <a:ln w="9525">
            <a:solidFill>
              <a:srgbClr val="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66"/>
                </a:solidFill>
                <a:effectLst/>
                <a:uLnTx/>
                <a:uFillTx/>
                <a:latin typeface="Arial" pitchFamily="34" charset="0"/>
                <a:ea typeface="宋体" pitchFamily="2" charset="-122"/>
                <a:cs typeface="Arial" pitchFamily="34" charset="0"/>
              </a:rPr>
              <a:t>HTM commits in volatile cache but log </a:t>
            </a:r>
            <a:r>
              <a:rPr kumimoji="0" lang="en-US" sz="1800" b="1" i="0" u="none" strike="noStrike" kern="0" cap="none" spc="0" normalizeH="0" baseline="0" noProof="0" dirty="0" smtClean="0">
                <a:ln>
                  <a:noFill/>
                </a:ln>
                <a:solidFill>
                  <a:srgbClr val="000066"/>
                </a:solidFill>
                <a:effectLst/>
                <a:uLnTx/>
                <a:uFillTx/>
                <a:latin typeface="Arial" pitchFamily="34" charset="0"/>
                <a:ea typeface="宋体" pitchFamily="2" charset="-122"/>
                <a:cs typeface="Arial" pitchFamily="34" charset="0"/>
              </a:rPr>
              <a:t>bit is </a:t>
            </a:r>
            <a:r>
              <a:rPr kumimoji="0" lang="en-US" sz="1800" b="1" i="0" u="none" strike="noStrike" kern="0" cap="none" spc="0" normalizeH="0" baseline="0" noProof="0" dirty="0">
                <a:ln>
                  <a:noFill/>
                </a:ln>
                <a:solidFill>
                  <a:srgbClr val="000066"/>
                </a:solidFill>
                <a:effectLst/>
                <a:uLnTx/>
                <a:uFillTx/>
                <a:latin typeface="Arial" pitchFamily="34" charset="0"/>
                <a:ea typeface="宋体" pitchFamily="2" charset="-122"/>
                <a:cs typeface="Arial" pitchFamily="34" charset="0"/>
              </a:rPr>
              <a:t>set in NVM</a:t>
            </a:r>
            <a:r>
              <a:rPr kumimoji="0" lang="en-US" sz="1800" b="1" i="0" u="none" strike="noStrike" kern="0" cap="none" spc="0" normalizeH="0" baseline="0" noProof="0" dirty="0" smtClean="0">
                <a:ln>
                  <a:noFill/>
                </a:ln>
                <a:solidFill>
                  <a:srgbClr val="000066"/>
                </a:solidFill>
                <a:effectLst/>
                <a:uLnTx/>
                <a:uFillTx/>
                <a:latin typeface="Arial" pitchFamily="34" charset="0"/>
                <a:ea typeface="宋体" pitchFamily="2" charset="-122"/>
                <a:cs typeface="Arial" pitchFamily="34" charset="0"/>
              </a:rPr>
              <a:t>. Implies</a:t>
            </a:r>
            <a:r>
              <a:rPr kumimoji="0" lang="en-US" sz="1800" b="1" i="0" u="none" strike="noStrike" kern="0" cap="none" spc="0" normalizeH="0" noProof="0" dirty="0" smtClean="0">
                <a:ln>
                  <a:noFill/>
                </a:ln>
                <a:solidFill>
                  <a:srgbClr val="000066"/>
                </a:solidFill>
                <a:effectLst/>
                <a:uLnTx/>
                <a:uFillTx/>
                <a:latin typeface="Arial" pitchFamily="34" charset="0"/>
                <a:ea typeface="宋体" pitchFamily="2" charset="-122"/>
                <a:cs typeface="Arial" pitchFamily="34" charset="0"/>
              </a:rPr>
              <a:t> the new ISA - </a:t>
            </a:r>
            <a:r>
              <a:rPr kumimoji="0" lang="en-US" sz="1800" b="1" i="0" u="none" strike="noStrike" kern="0" cap="none" spc="0" normalizeH="0" noProof="0" dirty="0" err="1" smtClean="0">
                <a:ln>
                  <a:noFill/>
                </a:ln>
                <a:solidFill>
                  <a:srgbClr val="000066"/>
                </a:solidFill>
                <a:effectLst/>
                <a:uLnTx/>
                <a:uFillTx/>
                <a:latin typeface="Courier New" panose="02070309020205020404" pitchFamily="49" charset="0"/>
                <a:ea typeface="宋体" pitchFamily="2" charset="-122"/>
                <a:cs typeface="Courier New" panose="02070309020205020404" pitchFamily="49" charset="0"/>
              </a:rPr>
              <a:t>xend_log</a:t>
            </a:r>
            <a:endParaRPr kumimoji="0" lang="en-US" sz="1800" b="1" i="0" u="none" strike="noStrike" kern="0" cap="none" spc="0" normalizeH="0" baseline="0" noProof="0" dirty="0">
              <a:ln>
                <a:noFill/>
              </a:ln>
              <a:solidFill>
                <a:srgbClr val="000066"/>
              </a:solidFill>
              <a:effectLst/>
              <a:uLnTx/>
              <a:uFillTx/>
              <a:latin typeface="Courier New" panose="02070309020205020404" pitchFamily="49" charset="0"/>
              <a:ea typeface="宋体" pitchFamily="2" charset="-122"/>
              <a:cs typeface="Courier New" panose="02070309020205020404" pitchFamily="49" charset="0"/>
            </a:endParaRPr>
          </a:p>
        </p:txBody>
      </p:sp>
      <p:sp>
        <p:nvSpPr>
          <p:cNvPr id="23" name="TextBox 22"/>
          <p:cNvSpPr txBox="1">
            <a:spLocks noChangeArrowheads="1"/>
          </p:cNvSpPr>
          <p:nvPr/>
        </p:nvSpPr>
        <p:spPr bwMode="auto">
          <a:xfrm>
            <a:off x="892760" y="1237497"/>
            <a:ext cx="21810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40000"/>
              </a:lnSpc>
              <a:buClr>
                <a:schemeClr val="bg2"/>
              </a:buClr>
              <a:buSzPct val="60000"/>
              <a:buFont typeface="Wingdings" pitchFamily="2" charset="2"/>
              <a:buChar char="l"/>
              <a:defRPr sz="1900" b="1">
                <a:solidFill>
                  <a:schemeClr val="tx1"/>
                </a:solidFill>
                <a:latin typeface="FrutigerNext LT Regular"/>
                <a:ea typeface="华文细黑"/>
                <a:cs typeface="华文细黑"/>
              </a:defRPr>
            </a:lvl1pPr>
            <a:lvl2pPr marL="742950" indent="-285750" eaLnBrk="0" hangingPunct="0">
              <a:lnSpc>
                <a:spcPct val="140000"/>
              </a:lnSpc>
              <a:buClr>
                <a:schemeClr val="tx1"/>
              </a:buClr>
              <a:buFont typeface="FrutigerNext LT Regular"/>
              <a:buChar char="›"/>
              <a:defRPr sz="1500">
                <a:solidFill>
                  <a:schemeClr val="tx1"/>
                </a:solidFill>
                <a:latin typeface="FrutigerNext LT Regular"/>
                <a:ea typeface="华文细黑"/>
                <a:cs typeface="华文细黑"/>
              </a:defRPr>
            </a:lvl2pPr>
            <a:lvl3pPr marL="1143000" indent="-228600" eaLnBrk="0" hangingPunct="0">
              <a:lnSpc>
                <a:spcPct val="140000"/>
              </a:lnSpc>
              <a:buFont typeface="FrutigerNext LT Light"/>
              <a:buChar char="»"/>
              <a:defRPr sz="1500">
                <a:solidFill>
                  <a:schemeClr val="tx1"/>
                </a:solidFill>
                <a:latin typeface="FrutigerNext LT Light"/>
                <a:ea typeface="华文细黑"/>
                <a:cs typeface="华文细黑"/>
              </a:defRPr>
            </a:lvl3pPr>
            <a:lvl4pPr marL="1600200" indent="-228600" eaLnBrk="0" hangingPunct="0">
              <a:lnSpc>
                <a:spcPct val="140000"/>
              </a:lnSpc>
              <a:buChar char="–"/>
              <a:defRPr sz="1500">
                <a:solidFill>
                  <a:schemeClr val="tx1"/>
                </a:solidFill>
                <a:latin typeface="FrutigerNext LT Medium"/>
                <a:ea typeface="华文细黑"/>
                <a:cs typeface="华文细黑"/>
              </a:defRPr>
            </a:lvl4pPr>
            <a:lvl5pPr marL="2057400" indent="-228600" eaLnBrk="0" hangingPunct="0">
              <a:lnSpc>
                <a:spcPct val="140000"/>
              </a:lnSpc>
              <a:buFont typeface="FrutigerNext LT Medium"/>
              <a:buChar char="~"/>
              <a:defRPr sz="1500">
                <a:solidFill>
                  <a:schemeClr val="tx1"/>
                </a:solidFill>
                <a:latin typeface="FrutigerNext LT Medium"/>
                <a:ea typeface="华文细黑"/>
                <a:cs typeface="华文细黑"/>
              </a:defRPr>
            </a:lvl5pPr>
            <a:lvl6pPr marL="25146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6pPr>
            <a:lvl7pPr marL="29718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7pPr>
            <a:lvl8pPr marL="34290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8pPr>
            <a:lvl9pPr marL="3886200" indent="-228600" eaLnBrk="0" fontAlgn="base" hangingPunct="0">
              <a:lnSpc>
                <a:spcPct val="140000"/>
              </a:lnSpc>
              <a:spcBef>
                <a:spcPct val="0"/>
              </a:spcBef>
              <a:spcAft>
                <a:spcPct val="0"/>
              </a:spcAft>
              <a:buFont typeface="FrutigerNext LT Medium"/>
              <a:buChar char="~"/>
              <a:defRPr sz="1500">
                <a:solidFill>
                  <a:schemeClr val="tx1"/>
                </a:solidFill>
                <a:latin typeface="FrutigerNext LT Medium"/>
                <a:ea typeface="华文细黑"/>
                <a:cs typeface="华文细黑"/>
              </a:defRPr>
            </a:lvl9pPr>
          </a:lstStyle>
          <a:p>
            <a:pPr eaLnBrk="1" hangingPunct="1">
              <a:lnSpc>
                <a:spcPct val="100000"/>
              </a:lnSpc>
              <a:buClrTx/>
              <a:buSzTx/>
              <a:buFontTx/>
              <a:buNone/>
            </a:pPr>
            <a:r>
              <a:rPr lang="en-US" altLang="en-US" sz="1800" dirty="0" smtClean="0">
                <a:solidFill>
                  <a:srgbClr val="000066"/>
                </a:solidFill>
                <a:latin typeface="Arial" pitchFamily="34" charset="0"/>
                <a:ea typeface="宋体" pitchFamily="2" charset="-122"/>
                <a:cs typeface="Arial" pitchFamily="34" charset="0"/>
              </a:rPr>
              <a:t>Writing X in PHTM</a:t>
            </a:r>
            <a:endParaRPr lang="en-US" altLang="en-US" sz="1800" dirty="0">
              <a:solidFill>
                <a:srgbClr val="000066"/>
              </a:solidFill>
              <a:latin typeface="Arial" pitchFamily="34" charset="0"/>
              <a:ea typeface="宋体" pitchFamily="2" charset="-122"/>
              <a:cs typeface="Arial" pitchFamily="34" charset="0"/>
            </a:endParaRPr>
          </a:p>
        </p:txBody>
      </p:sp>
    </p:spTree>
    <p:extLst>
      <p:ext uri="{BB962C8B-B14F-4D97-AF65-F5344CB8AC3E}">
        <p14:creationId xmlns:p14="http://schemas.microsoft.com/office/powerpoint/2010/main" val="267749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1" grpId="0"/>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3600" dirty="0">
                <a:latin typeface="Arial" pitchFamily="34" charset="0"/>
                <a:ea typeface="Arial Unicode MS" pitchFamily="34" charset="-122"/>
                <a:cs typeface="Arial Unicode MS" pitchFamily="34" charset="-122"/>
                <a:sym typeface="Arial" pitchFamily="34" charset="0"/>
              </a:rPr>
              <a:t>Contents</a:t>
            </a:r>
            <a:endParaRPr lang="en-US" dirty="0"/>
          </a:p>
        </p:txBody>
      </p:sp>
      <p:sp>
        <p:nvSpPr>
          <p:cNvPr id="6" name="Text Box 4"/>
          <p:cNvSpPr txBox="1">
            <a:spLocks noChangeArrowheads="1"/>
          </p:cNvSpPr>
          <p:nvPr/>
        </p:nvSpPr>
        <p:spPr bwMode="auto">
          <a:xfrm>
            <a:off x="1676400" y="1628776"/>
            <a:ext cx="6084875" cy="2391686"/>
          </a:xfrm>
          <a:prstGeom prst="rect">
            <a:avLst/>
          </a:prstGeom>
          <a:noFill/>
          <a:ln w="15875" algn="ctr">
            <a:noFill/>
            <a:miter lim="800000"/>
            <a:headEnd/>
            <a:tailEnd/>
          </a:ln>
        </p:spPr>
        <p:txBody>
          <a:bodyPr wrap="square" lIns="53991" tIns="10798" rIns="53991" bIns="10798">
            <a:spAutoFit/>
          </a:bodyPr>
          <a:lstStyle/>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HTM</a:t>
            </a:r>
          </a:p>
          <a:p>
            <a:pPr marL="177800" indent="-177800" fontAlgn="ctr">
              <a:spcBef>
                <a:spcPct val="50000"/>
              </a:spcBef>
              <a:buSzPct val="100000"/>
            </a:pPr>
            <a:r>
              <a:rPr lang="en-US" altLang="zh-CN" sz="2800" b="1" dirty="0" smtClean="0">
                <a:solidFill>
                  <a:schemeClr val="bg1">
                    <a:lumMod val="65000"/>
                  </a:schemeClr>
                </a:solidFill>
                <a:latin typeface="Arial" pitchFamily="34" charset="0"/>
                <a:ea typeface="Arial Unicode MS" pitchFamily="34" charset="-122"/>
                <a:cs typeface="Arial Unicode MS" pitchFamily="34" charset="-122"/>
                <a:sym typeface="Arial" pitchFamily="34" charset="0"/>
              </a:rPr>
              <a:t>Persistent HTM (PHTM)</a:t>
            </a:r>
          </a:p>
          <a:p>
            <a:pPr marL="177800" indent="-177800" fontAlgn="ctr">
              <a:spcBef>
                <a:spcPct val="50000"/>
              </a:spcBef>
              <a:buSzPct val="100000"/>
            </a:pP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Hybrid TM (</a:t>
            </a:r>
            <a:r>
              <a:rPr lang="en-US" altLang="zh-CN" sz="2800" b="1" dirty="0" err="1" smtClean="0">
                <a:solidFill>
                  <a:schemeClr val="bg2"/>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chemeClr val="bg2"/>
                </a:solidFill>
                <a:latin typeface="Arial" pitchFamily="34" charset="0"/>
                <a:ea typeface="Arial Unicode MS" pitchFamily="34" charset="-122"/>
                <a:cs typeface="Arial Unicode MS" pitchFamily="34" charset="-122"/>
                <a:sym typeface="Arial" pitchFamily="34" charset="0"/>
              </a:rPr>
              <a:t>)</a:t>
            </a:r>
          </a:p>
          <a:p>
            <a:pPr marL="177800" indent="-177800" fontAlgn="ctr">
              <a:spcBef>
                <a:spcPct val="50000"/>
              </a:spcBef>
              <a:buSzPct val="100000"/>
            </a:pP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Persistent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 (</a:t>
            </a:r>
            <a:r>
              <a:rPr lang="en-US" altLang="zh-CN" sz="2800" b="1" dirty="0" err="1"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PHyTM</a:t>
            </a:r>
            <a:r>
              <a:rPr lang="en-US" altLang="zh-CN" sz="2800" b="1" dirty="0" smtClean="0">
                <a:solidFill>
                  <a:srgbClr val="808080">
                    <a:lumMod val="60000"/>
                    <a:lumOff val="40000"/>
                  </a:srgbClr>
                </a:solidFill>
                <a:latin typeface="Arial" pitchFamily="34" charset="0"/>
                <a:ea typeface="Arial Unicode MS" pitchFamily="34" charset="-122"/>
                <a:cs typeface="Arial Unicode MS" pitchFamily="34" charset="-122"/>
                <a:sym typeface="Arial" pitchFamily="34" charset="0"/>
              </a:rPr>
              <a:t>)</a:t>
            </a:r>
          </a:p>
        </p:txBody>
      </p:sp>
    </p:spTree>
    <p:extLst>
      <p:ext uri="{BB962C8B-B14F-4D97-AF65-F5344CB8AC3E}">
        <p14:creationId xmlns:p14="http://schemas.microsoft.com/office/powerpoint/2010/main" val="4100892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2">
      <a:dk1>
        <a:srgbClr val="B2B2B2"/>
      </a:dk1>
      <a:lt1>
        <a:srgbClr val="FFFFFF"/>
      </a:lt1>
      <a:dk2>
        <a:srgbClr val="990000"/>
      </a:dk2>
      <a:lt2>
        <a:srgbClr val="2D2015"/>
      </a:lt2>
      <a:accent1>
        <a:srgbClr val="FFCC99"/>
      </a:accent1>
      <a:accent2>
        <a:srgbClr val="FFCC66"/>
      </a:accent2>
      <a:accent3>
        <a:srgbClr val="FFFFFF"/>
      </a:accent3>
      <a:accent4>
        <a:srgbClr val="979797"/>
      </a:accent4>
      <a:accent5>
        <a:srgbClr val="FFE2CA"/>
      </a:accent5>
      <a:accent6>
        <a:srgbClr val="E7B95C"/>
      </a:accent6>
      <a:hlink>
        <a:srgbClr val="FF9900"/>
      </a:hlink>
      <a:folHlink>
        <a:srgbClr val="9966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B2B2B2"/>
        </a:dk1>
        <a:lt1>
          <a:srgbClr val="FFFFFF"/>
        </a:lt1>
        <a:dk2>
          <a:srgbClr val="990000"/>
        </a:dk2>
        <a:lt2>
          <a:srgbClr val="2D2015"/>
        </a:lt2>
        <a:accent1>
          <a:srgbClr val="99CCFF"/>
        </a:accent1>
        <a:accent2>
          <a:srgbClr val="669900"/>
        </a:accent2>
        <a:accent3>
          <a:srgbClr val="FFFFFF"/>
        </a:accent3>
        <a:accent4>
          <a:srgbClr val="979797"/>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B2B2B2"/>
        </a:dk1>
        <a:lt1>
          <a:srgbClr val="FFFFFF"/>
        </a:lt1>
        <a:dk2>
          <a:srgbClr val="990000"/>
        </a:dk2>
        <a:lt2>
          <a:srgbClr val="2D2015"/>
        </a:lt2>
        <a:accent1>
          <a:srgbClr val="FFCC99"/>
        </a:accent1>
        <a:accent2>
          <a:srgbClr val="FFCC66"/>
        </a:accent2>
        <a:accent3>
          <a:srgbClr val="FFFFFF"/>
        </a:accent3>
        <a:accent4>
          <a:srgbClr val="979797"/>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B2B2B2"/>
        </a:dk1>
        <a:lt1>
          <a:srgbClr val="FFFFFF"/>
        </a:lt1>
        <a:dk2>
          <a:srgbClr val="990000"/>
        </a:dk2>
        <a:lt2>
          <a:srgbClr val="2D2015"/>
        </a:lt2>
        <a:accent1>
          <a:srgbClr val="CCCCFF"/>
        </a:accent1>
        <a:accent2>
          <a:srgbClr val="99CCFF"/>
        </a:accent2>
        <a:accent3>
          <a:srgbClr val="FFFFFF"/>
        </a:accent3>
        <a:accent4>
          <a:srgbClr val="979797"/>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B2B2B2"/>
        </a:dk1>
        <a:lt1>
          <a:srgbClr val="FFFFFF"/>
        </a:lt1>
        <a:dk2>
          <a:srgbClr val="990000"/>
        </a:dk2>
        <a:lt2>
          <a:srgbClr val="2D2015"/>
        </a:lt2>
        <a:accent1>
          <a:srgbClr val="CCFF99"/>
        </a:accent1>
        <a:accent2>
          <a:srgbClr val="99CCCC"/>
        </a:accent2>
        <a:accent3>
          <a:srgbClr val="FFFFFF"/>
        </a:accent3>
        <a:accent4>
          <a:srgbClr val="979797"/>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B2B2B2"/>
        </a:dk1>
        <a:lt1>
          <a:srgbClr val="FFFFFF"/>
        </a:lt1>
        <a:dk2>
          <a:srgbClr val="990000"/>
        </a:dk2>
        <a:lt2>
          <a:srgbClr val="2D2015"/>
        </a:lt2>
        <a:accent1>
          <a:srgbClr val="FFCC66"/>
        </a:accent1>
        <a:accent2>
          <a:srgbClr val="FFCC99"/>
        </a:accent2>
        <a:accent3>
          <a:srgbClr val="FFFFFF"/>
        </a:accent3>
        <a:accent4>
          <a:srgbClr val="979797"/>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B2B2B2"/>
        </a:dk1>
        <a:lt1>
          <a:srgbClr val="FFFFFF"/>
        </a:lt1>
        <a:dk2>
          <a:srgbClr val="990000"/>
        </a:dk2>
        <a:lt2>
          <a:srgbClr val="2D2015"/>
        </a:lt2>
        <a:accent1>
          <a:srgbClr val="CCCCFF"/>
        </a:accent1>
        <a:accent2>
          <a:srgbClr val="99CCFF"/>
        </a:accent2>
        <a:accent3>
          <a:srgbClr val="FFFFFF"/>
        </a:accent3>
        <a:accent4>
          <a:srgbClr val="979797"/>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B2B2B2"/>
        </a:dk1>
        <a:lt1>
          <a:srgbClr val="FFFFFF"/>
        </a:lt1>
        <a:dk2>
          <a:srgbClr val="990000"/>
        </a:dk2>
        <a:lt2>
          <a:srgbClr val="2D2015"/>
        </a:lt2>
        <a:accent1>
          <a:srgbClr val="99CCCC"/>
        </a:accent1>
        <a:accent2>
          <a:srgbClr val="CCFF99"/>
        </a:accent2>
        <a:accent3>
          <a:srgbClr val="FFFFFF"/>
        </a:accent3>
        <a:accent4>
          <a:srgbClr val="979797"/>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B2B2B2"/>
        </a:dk1>
        <a:lt1>
          <a:srgbClr val="FFFFFF"/>
        </a:lt1>
        <a:dk2>
          <a:srgbClr val="990000"/>
        </a:dk2>
        <a:lt2>
          <a:srgbClr val="2D2015"/>
        </a:lt2>
        <a:accent1>
          <a:srgbClr val="99CCCC"/>
        </a:accent1>
        <a:accent2>
          <a:srgbClr val="CCFF99"/>
        </a:accent2>
        <a:accent3>
          <a:srgbClr val="FFFFFF"/>
        </a:accent3>
        <a:accent4>
          <a:srgbClr val="979797"/>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B2B2B2"/>
        </a:dk1>
        <a:lt1>
          <a:srgbClr val="FFFFFF"/>
        </a:lt1>
        <a:dk2>
          <a:srgbClr val="990000"/>
        </a:dk2>
        <a:lt2>
          <a:srgbClr val="2D2015"/>
        </a:lt2>
        <a:accent1>
          <a:srgbClr val="CCCCFF"/>
        </a:accent1>
        <a:accent2>
          <a:srgbClr val="99CCFF"/>
        </a:accent2>
        <a:accent3>
          <a:srgbClr val="FFFFFF"/>
        </a:accent3>
        <a:accent4>
          <a:srgbClr val="979797"/>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B2B2B2"/>
        </a:dk1>
        <a:lt1>
          <a:srgbClr val="FFFFFF"/>
        </a:lt1>
        <a:dk2>
          <a:srgbClr val="990000"/>
        </a:dk2>
        <a:lt2>
          <a:srgbClr val="2D2015"/>
        </a:lt2>
        <a:accent1>
          <a:srgbClr val="FFCC66"/>
        </a:accent1>
        <a:accent2>
          <a:srgbClr val="FFCC99"/>
        </a:accent2>
        <a:accent3>
          <a:srgbClr val="FFFFFF"/>
        </a:accent3>
        <a:accent4>
          <a:srgbClr val="979797"/>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B2B2B2"/>
        </a:dk1>
        <a:lt1>
          <a:srgbClr val="FFFFFF"/>
        </a:lt1>
        <a:dk2>
          <a:srgbClr val="990000"/>
        </a:dk2>
        <a:lt2>
          <a:srgbClr val="2D2015"/>
        </a:lt2>
        <a:accent1>
          <a:srgbClr val="FFCC66"/>
        </a:accent1>
        <a:accent2>
          <a:srgbClr val="FFCC99"/>
        </a:accent2>
        <a:accent3>
          <a:srgbClr val="FFFFFF"/>
        </a:accent3>
        <a:accent4>
          <a:srgbClr val="979797"/>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B2B2B2"/>
        </a:dk1>
        <a:lt1>
          <a:srgbClr val="FFFFFF"/>
        </a:lt1>
        <a:dk2>
          <a:srgbClr val="990000"/>
        </a:dk2>
        <a:lt2>
          <a:srgbClr val="2D2015"/>
        </a:lt2>
        <a:accent1>
          <a:srgbClr val="CCCCFF"/>
        </a:accent1>
        <a:accent2>
          <a:srgbClr val="99CCFF"/>
        </a:accent2>
        <a:accent3>
          <a:srgbClr val="FFFFFF"/>
        </a:accent3>
        <a:accent4>
          <a:srgbClr val="979797"/>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B2B2B2"/>
        </a:dk1>
        <a:lt1>
          <a:srgbClr val="FFFFFF"/>
        </a:lt1>
        <a:dk2>
          <a:srgbClr val="990000"/>
        </a:dk2>
        <a:lt2>
          <a:srgbClr val="2D2015"/>
        </a:lt2>
        <a:accent1>
          <a:srgbClr val="99CCCC"/>
        </a:accent1>
        <a:accent2>
          <a:srgbClr val="CCFF99"/>
        </a:accent2>
        <a:accent3>
          <a:srgbClr val="FFFFFF"/>
        </a:accent3>
        <a:accent4>
          <a:srgbClr val="979797"/>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FrutigerNext LT Medium"/>
        <a:ea typeface="黑体"/>
        <a:cs typeface=""/>
      </a:majorFont>
      <a:minorFont>
        <a:latin typeface="FrutigerNext LT Regular"/>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15875" cap="flat" cmpd="sng" algn="ctr">
          <a:solidFill>
            <a:srgbClr val="000080"/>
          </a:solidFill>
          <a:prstDash val="solid"/>
          <a:round/>
          <a:headEnd type="none" w="med" len="med"/>
          <a:tailEnd type="none" w="med" len="med"/>
        </a:ln>
        <a:effectLst/>
      </a:spPr>
      <a:bodyPr vert="horz" wrap="square" lIns="54000" tIns="10800" rIns="54000" bIns="10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altLang="en-US" sz="1800" b="1" i="0" u="none" strike="noStrike" cap="none" normalizeH="0" baseline="0" smtClean="0">
            <a:ln>
              <a:noFill/>
            </a:ln>
            <a:solidFill>
              <a:srgbClr val="000066"/>
            </a:solidFill>
            <a:effectLst/>
            <a:latin typeface="Arial" charset="0"/>
            <a:ea typeface="宋体" pitchFamily="2" charset="-122"/>
          </a:defRPr>
        </a:defPPr>
      </a:lstStyle>
    </a:spDef>
    <a:lnDef>
      <a:spPr bwMode="auto">
        <a:xfrm>
          <a:off x="0" y="0"/>
          <a:ext cx="1" cy="1"/>
        </a:xfrm>
        <a:custGeom>
          <a:avLst/>
          <a:gdLst/>
          <a:ahLst/>
          <a:cxnLst/>
          <a:rect l="0" t="0" r="0" b="0"/>
          <a:pathLst/>
        </a:custGeom>
        <a:solidFill>
          <a:srgbClr val="CCFFFF"/>
        </a:solidFill>
        <a:ln w="15875" cap="flat" cmpd="sng" algn="ctr">
          <a:solidFill>
            <a:srgbClr val="000080"/>
          </a:solidFill>
          <a:prstDash val="solid"/>
          <a:round/>
          <a:headEnd type="none" w="med" len="med"/>
          <a:tailEnd type="none" w="med" len="med"/>
        </a:ln>
        <a:effectLst/>
      </a:spPr>
      <a:bodyPr vert="horz" wrap="square" lIns="54000" tIns="10800" rIns="54000" bIns="10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altLang="en-US" sz="1800" b="1" i="0" u="none" strike="noStrike" cap="none" normalizeH="0" baseline="0" smtClean="0">
            <a:ln>
              <a:noFill/>
            </a:ln>
            <a:solidFill>
              <a:srgbClr val="000066"/>
            </a:solidFill>
            <a:effectLst/>
            <a:latin typeface="Arial" charset="0"/>
            <a:ea typeface="宋体" pitchFamily="2" charset="-122"/>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70531</TotalTime>
  <Words>823</Words>
  <Application>Microsoft Office PowerPoint</Application>
  <PresentationFormat>On-screen Show (4:3)</PresentationFormat>
  <Paragraphs>206</Paragraphs>
  <Slides>24</Slides>
  <Notes>2</Notes>
  <HiddenSlides>0</HiddenSlides>
  <MMClips>0</MMClips>
  <ScaleCrop>false</ScaleCrop>
  <HeadingPairs>
    <vt:vector size="8" baseType="variant">
      <vt:variant>
        <vt:lpstr>Fonts Used</vt:lpstr>
      </vt:variant>
      <vt:variant>
        <vt:i4>17</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44" baseType="lpstr">
      <vt:lpstr>Arial Unicode MS</vt:lpstr>
      <vt:lpstr>ＭＳ Ｐゴシック</vt:lpstr>
      <vt:lpstr>ＭＳ Ｐゴシック</vt:lpstr>
      <vt:lpstr>宋体</vt:lpstr>
      <vt:lpstr>宋体</vt:lpstr>
      <vt:lpstr>Arial</vt:lpstr>
      <vt:lpstr>Calibri</vt:lpstr>
      <vt:lpstr>Courier New</vt:lpstr>
      <vt:lpstr>FrutigerNext LT Light</vt:lpstr>
      <vt:lpstr>FrutigerNext LT Medium</vt:lpstr>
      <vt:lpstr>FrutigerNext LT Regular</vt:lpstr>
      <vt:lpstr>黑体</vt:lpstr>
      <vt:lpstr>华文细黑</vt:lpstr>
      <vt:lpstr>Times New Roman</vt:lpstr>
      <vt:lpstr>Verdana</vt:lpstr>
      <vt:lpstr>Wingdings</vt:lpstr>
      <vt:lpstr>Zapf Dingbats</vt:lpstr>
      <vt:lpstr>default</vt:lpstr>
      <vt:lpstr>1_default</vt:lpstr>
      <vt:lpstr>PDF</vt:lpstr>
      <vt:lpstr>PHyTM: Persistent Hybrid  Transactional Memory</vt:lpstr>
      <vt:lpstr>Contents</vt:lpstr>
      <vt:lpstr>Hardware Transactional Memory</vt:lpstr>
      <vt:lpstr>HTM in Intel x86 architecture</vt:lpstr>
      <vt:lpstr>Contents</vt:lpstr>
      <vt:lpstr>Persistent HTM (PHTM) in NVM</vt:lpstr>
      <vt:lpstr>Persistent HTM (PHTM) in NVM</vt:lpstr>
      <vt:lpstr>Commit and Log Simultaneously</vt:lpstr>
      <vt:lpstr>Contents</vt:lpstr>
      <vt:lpstr>HTM has a Problem</vt:lpstr>
      <vt:lpstr>First Solution: Global Lock Fallback</vt:lpstr>
      <vt:lpstr>First Solution: Global Lock Fallback</vt:lpstr>
      <vt:lpstr>First Solution: Global Lock Fallback</vt:lpstr>
      <vt:lpstr>Another Approach is: Hybrid TM</vt:lpstr>
      <vt:lpstr>Another Approach is: Hybrid TM</vt:lpstr>
      <vt:lpstr>Contents</vt:lpstr>
      <vt:lpstr>Persistent Software TM (PSTM)</vt:lpstr>
      <vt:lpstr>PHyTM Execution paths</vt:lpstr>
      <vt:lpstr>PHyTM</vt:lpstr>
      <vt:lpstr>Experiments</vt:lpstr>
      <vt:lpstr>Long Transactions (256 reads)</vt:lpstr>
      <vt:lpstr>Short Transactions (16 reads)</vt:lpstr>
      <vt:lpstr>One Core Runs Long Transactions</vt:lpstr>
      <vt:lpstr>Conclusion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Zhang</dc:creator>
  <cp:lastModifiedBy>Hillel Avni (A)</cp:lastModifiedBy>
  <cp:revision>1553</cp:revision>
  <dcterms:created xsi:type="dcterms:W3CDTF">2009-04-20T11:56:06Z</dcterms:created>
  <dcterms:modified xsi:type="dcterms:W3CDTF">2017-09-03T08:36:13Z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(2)Xi/FPgo5KNVVJQhXWntFl5WpPSRp99XawtTdyFbp/OKMGL/B56k7ZFBt14bP7g2k0nnn0Kf7_x000d_
Z6mmRMeUC5Aa2+vdpSJc29sqjvqD7/pUss8BRdR7PinfFRs4LAhjs3Zf7cTnJThEdhIG+CSK_x000d_
6UxExjvwxCucQshGN9ISsXsCg3ofQ80GkRUnm/U4X3fm6oosTny/i0rbOCMkxw8rSeNotGEn_x000d_
8rmoVbPYKsEbXXkM03</vt:lpwstr>
  </property>
  <property fmtid="{D5CDD505-2E9C-101B-9397-08002B2CF9AE}" pid="3" name="_ms_pID_725343_00">
    <vt:lpwstr>_ms_pID_725343</vt:lpwstr>
  </property>
  <property fmtid="{D5CDD505-2E9C-101B-9397-08002B2CF9AE}" pid="4" name="_ms_pID_7253431">
    <vt:lpwstr>D2lHOUXqSZBW0reHfjStViQjyf+mxK3NTUiVk2adSYgxrhp3FJ+O5Q_x000d_
jkT7rehXo5hp2SEfnHbRlxZ3xgmJ9PtR9jauejpJnOVoKH3h8LzM4fTkLkjcfRDoGuiJLOFv_x000d_
hSnvJJ/F0E9FPEfa7JHdAfOX</vt:lpwstr>
  </property>
  <property fmtid="{D5CDD505-2E9C-101B-9397-08002B2CF9AE}" pid="5" name="_ms_pID_7253431_00">
    <vt:lpwstr>_ms_pID_7253431</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1488898933</vt:lpwstr>
  </property>
  <property fmtid="{D5CDD505-2E9C-101B-9397-08002B2CF9AE}" pid="10" name="_2015_ms_pID_725343">
    <vt:lpwstr>(3)YZfRBxFH/MzW35JkOc3kvDFYBuriPDKLXWWhH37fQ9iI/A3BP9M0QoydwHasB6YfIFEMsDjG
9OmWrLYnccrBgFzaqe+SAeDbB914Yezr+hI+f+Fx/bY/PlD7FX/1xIh10YCtcRrpvVGA1L83
YNvNRNihV0byrWTeFdZf+tyUe91s6D+oJgpd/VIgjOKLkQQxAB5KGVnEIWnNrQxdbZu6xXQb
p8+8t2F8TipQkJZUfb</vt:lpwstr>
  </property>
  <property fmtid="{D5CDD505-2E9C-101B-9397-08002B2CF9AE}" pid="11" name="_2015_ms_pID_7253431">
    <vt:lpwstr>MvRDO8NKtR7UrlxA8e3yPs3PJ9SWe2Xs+HlwMe3qAc6+EFRS49xE+W
OL8vyccwnqvolichFuj9u1vubANEeWL062tZ8yrigkc0OQMhDiRSU0aXBPXeAHTqZr8nKQr1
LZ/WrjCtW5Z0ikKZK3FIZ3crCd0Pb9xs4PBV5x+iLIjGMDgR/kSo6OitR5KGg65TWUsadp2J
SiyG+nr0AEUit4N0qFE6EFykM9qPvIiPy1hO</vt:lpwstr>
  </property>
  <property fmtid="{D5CDD505-2E9C-101B-9397-08002B2CF9AE}" pid="12" name="_2015_ms_pID_7253432">
    <vt:lpwstr>Ow==</vt:lpwstr>
  </property>
</Properties>
</file>