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3" r:id="rId4"/>
  </p:sldMasterIdLst>
  <p:notesMasterIdLst>
    <p:notesMasterId r:id="rId34"/>
  </p:notesMasterIdLst>
  <p:sldIdLst>
    <p:sldId id="257" r:id="rId5"/>
    <p:sldId id="518" r:id="rId6"/>
    <p:sldId id="514" r:id="rId7"/>
    <p:sldId id="264" r:id="rId8"/>
    <p:sldId id="265" r:id="rId9"/>
    <p:sldId id="521" r:id="rId10"/>
    <p:sldId id="269" r:id="rId11"/>
    <p:sldId id="267" r:id="rId12"/>
    <p:sldId id="286" r:id="rId13"/>
    <p:sldId id="270" r:id="rId14"/>
    <p:sldId id="271" r:id="rId15"/>
    <p:sldId id="295" r:id="rId16"/>
    <p:sldId id="272" r:id="rId17"/>
    <p:sldId id="517" r:id="rId18"/>
    <p:sldId id="280" r:id="rId19"/>
    <p:sldId id="297" r:id="rId20"/>
    <p:sldId id="290" r:id="rId21"/>
    <p:sldId id="293" r:id="rId22"/>
    <p:sldId id="278" r:id="rId23"/>
    <p:sldId id="516" r:id="rId24"/>
    <p:sldId id="288" r:id="rId25"/>
    <p:sldId id="283" r:id="rId26"/>
    <p:sldId id="289" r:id="rId27"/>
    <p:sldId id="274" r:id="rId28"/>
    <p:sldId id="276" r:id="rId29"/>
    <p:sldId id="314" r:id="rId30"/>
    <p:sldId id="292" r:id="rId31"/>
    <p:sldId id="277" r:id="rId32"/>
    <p:sldId id="26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076794"/>
    <a:srgbClr val="9DB2BD"/>
    <a:srgbClr val="639BFF"/>
    <a:srgbClr val="37946E"/>
    <a:srgbClr val="111616"/>
    <a:srgbClr val="DF7126"/>
    <a:srgbClr val="9E0B00"/>
    <a:srgbClr val="000000"/>
    <a:srgbClr val="FBF2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94707" autoAdjust="0"/>
  </p:normalViewPr>
  <p:slideViewPr>
    <p:cSldViewPr snapToGrid="0">
      <p:cViewPr varScale="1">
        <p:scale>
          <a:sx n="92" d="100"/>
          <a:sy n="92" d="100"/>
        </p:scale>
        <p:origin x="84" y="4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20F74-7EBB-40B4-82E0-09C15B3F9149}" type="datetimeFigureOut">
              <a:rPr lang="en-CA" smtClean="0"/>
              <a:t>2022-06-29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4B972-1D35-4283-B39B-E419D069DDC6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417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4B972-1D35-4283-B39B-E419D069DDC6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499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 this example the insert of 9 of lost but its also</a:t>
            </a:r>
            <a:r>
              <a:rPr lang="en-CA" baseline="0" dirty="0" smtClean="0"/>
              <a:t> possible that the insert of 9 was persisted before the crash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4B972-1D35-4283-B39B-E419D069DDC6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5536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There</a:t>
            </a:r>
            <a:r>
              <a:rPr lang="en-CA" baseline="0" dirty="0" smtClean="0"/>
              <a:t> is no buffer or checkpoint in the definition we just want to give some intuition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4B972-1D35-4283-B39B-E419D069DDC6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72787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4B972-1D35-4283-B39B-E419D069DDC6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1185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Recall the setting slide and</a:t>
            </a:r>
            <a:r>
              <a:rPr lang="en-CA" baseline="0" dirty="0" smtClean="0"/>
              <a:t> asynchronous flushes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4B972-1D35-4283-B39B-E419D069DDC6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73999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Introduce</a:t>
            </a:r>
            <a:r>
              <a:rPr lang="en-CA" baseline="0" dirty="0" smtClean="0"/>
              <a:t> checkpoint threshold</a:t>
            </a:r>
          </a:p>
          <a:p>
            <a:r>
              <a:rPr lang="en-CA" baseline="0" dirty="0" smtClean="0"/>
              <a:t>Checkpoint threshold – says we have done epsilon operations since our last checkpoint</a:t>
            </a:r>
          </a:p>
          <a:p>
            <a:endParaRPr lang="en-CA" baseline="0" dirty="0" smtClean="0"/>
          </a:p>
          <a:p>
            <a:r>
              <a:rPr lang="en-CA" baseline="0" dirty="0" smtClean="0"/>
              <a:t>Motivate WBIND - don’t know what addresses are changed during updates in sequential object and therefore not clear what addresses to flush</a:t>
            </a:r>
          </a:p>
          <a:p>
            <a:r>
              <a:rPr lang="en-CA" baseline="0" dirty="0" smtClean="0"/>
              <a:t>But all addresses are in cache – special instruction WBINVD will flush the cache </a:t>
            </a:r>
          </a:p>
          <a:p>
            <a:r>
              <a:rPr lang="en-CA" baseline="0" dirty="0" smtClean="0"/>
              <a:t>Other ways to do this which we discuss in the paper but this is one reasonably efficient approach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4B972-1D35-4283-B39B-E419D069DDC6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05401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Up is good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4B972-1D35-4283-B39B-E419D069DDC6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21888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We expect hand</a:t>
            </a:r>
            <a:r>
              <a:rPr lang="en-CA" baseline="0" dirty="0" smtClean="0"/>
              <a:t> crafted algorithms to perform much better </a:t>
            </a:r>
            <a:endParaRPr lang="en-CA" baseline="0" dirty="0" smtClean="0"/>
          </a:p>
          <a:p>
            <a:endParaRPr lang="en-CA" baseline="0" dirty="0" smtClean="0"/>
          </a:p>
          <a:p>
            <a:r>
              <a:rPr lang="en-CA" baseline="0" dirty="0" smtClean="0"/>
              <a:t>8 threads would be a realistic thread count for common hardware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4B972-1D35-4283-B39B-E419D069DDC6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248078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4B972-1D35-4283-B39B-E419D069DDC6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13466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4B972-1D35-4283-B39B-E419D069DDC6}" type="slidenum">
              <a:rPr lang="en-CA" smtClean="0"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776828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4B972-1D35-4283-B39B-E419D069DDC6}" type="slidenum">
              <a:rPr lang="en-CA" smtClean="0"/>
              <a:t>25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8652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pictures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4B972-1D35-4283-B39B-E419D069DDC6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8054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/>
              <a:t>Related topic: transactional memory</a:t>
            </a:r>
          </a:p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4B972-1D35-4283-B39B-E419D069DDC6}" type="slidenum">
              <a:rPr lang="en-CA" smtClean="0"/>
              <a:t>29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96133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74B972-1D35-4283-B39B-E419D069DDC6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5838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4B972-1D35-4283-B39B-E419D069DDC6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61446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Operation</a:t>
            </a:r>
            <a:r>
              <a:rPr lang="en-CA" baseline="0" dirty="0" smtClean="0"/>
              <a:t> f(x)</a:t>
            </a:r>
          </a:p>
          <a:p>
            <a:r>
              <a:rPr lang="en-CA" baseline="0" dirty="0" smtClean="0"/>
              <a:t>Execute - function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4B972-1D35-4283-B39B-E419D069DDC6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28354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Reinforce what persistent means</a:t>
            </a:r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4B972-1D35-4283-B39B-E419D069DDC6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3197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4B972-1D35-4283-B39B-E419D069DDC6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62776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4B972-1D35-4283-B39B-E419D069DDC6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4853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Before</a:t>
            </a:r>
            <a:r>
              <a:rPr lang="en-CA" baseline="0" dirty="0" smtClean="0"/>
              <a:t> we apply the batch we bring the replica update to date</a:t>
            </a:r>
          </a:p>
          <a:p>
            <a:r>
              <a:rPr lang="en-CA" baseline="0" dirty="0" smtClean="0"/>
              <a:t>We can see the replica is stale, the local tail is behind the completed tail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74B972-1D35-4283-B39B-E419D069DDC6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037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D74588F-AFBB-4257-8FFC-5EECF8C8DAD6}" type="datetime1">
              <a:rPr lang="en-US" smtClean="0"/>
              <a:t>7/8/2022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0DA0F-9ADE-4A44-9101-0264B4F58BF2}" type="datetime1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00" b="1"/>
            </a:lvl1pPr>
          </a:lstStyle>
          <a:p>
            <a:fld id="{34B7E4EF-A1BD-40F4-AB7B-04F084DD99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xmlns="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31873B1-21C5-4B7C-8C68-4169061D52AB}" type="datetime1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A677-DD6F-41E3-8618-3F5D45E68C5D}" type="datetime1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54512" y="6025896"/>
            <a:ext cx="838200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E5C7D-E98D-4C90-9A60-1AB081B3989D}" type="datetime1">
              <a:rPr lang="en-US" smtClean="0"/>
              <a:t>7/8/2022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74FE-3EC9-4E61-A071-10AD76CACB8A}" type="datetime1">
              <a:rPr lang="en-US" smtClean="0"/>
              <a:t>7/8/2022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63656" y="6025896"/>
            <a:ext cx="838200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56E92-E968-4FE5-A58D-846F1565FA2C}" type="datetime1">
              <a:rPr lang="en-US" smtClean="0"/>
              <a:t>7/8/2022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2BC96CC-7C0D-465F-8AEF-85B4D948DB24}" type="datetime1">
              <a:rPr lang="en-US" smtClean="0"/>
              <a:t>7/8/2022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5023FE88-5C7B-4173-8852-F6821763D027}" type="datetime1">
              <a:rPr lang="en-US" smtClean="0"/>
              <a:t>7/8/2022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98B622E-B13C-400C-89FD-815632A772DA}" type="datetime1">
              <a:rPr lang="en-US" smtClean="0"/>
              <a:t>7/8/2022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81944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9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sv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bstract image">
            <a:extLst>
              <a:ext uri="{FF2B5EF4-FFF2-40B4-BE49-F238E27FC236}">
                <a16:creationId xmlns:a16="http://schemas.microsoft.com/office/drawing/2014/main" xmlns="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2930"/>
            <a:ext cx="12191980" cy="685799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57316" y="1216153"/>
            <a:ext cx="10077348" cy="1741860"/>
          </a:xfrm>
          <a:prstGeom prst="rect">
            <a:avLst/>
          </a:prstGeom>
          <a:solidFill>
            <a:srgbClr val="404040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7316" y="1216153"/>
            <a:ext cx="10077348" cy="1741859"/>
          </a:xfrm>
        </p:spPr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PREP-UC: A practical Replicated Persistent Universal Construction</a:t>
            </a:r>
            <a:endParaRPr lang="en-US" sz="44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7858050"/>
              </p:ext>
            </p:extLst>
          </p:nvPr>
        </p:nvGraphicFramePr>
        <p:xfrm>
          <a:off x="228600" y="3969971"/>
          <a:ext cx="11734779" cy="2765636"/>
        </p:xfrm>
        <a:graphic>
          <a:graphicData uri="http://schemas.openxmlformats.org/drawingml/2006/table">
            <a:tbl>
              <a:tblPr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11593"/>
                <a:gridCol w="3911593"/>
                <a:gridCol w="3911593"/>
              </a:tblGrid>
              <a:tr h="2765636">
                <a:tc>
                  <a:txBody>
                    <a:bodyPr/>
                    <a:lstStyle/>
                    <a:p>
                      <a:pPr algn="ctr"/>
                      <a:r>
                        <a:rPr lang="en-CA" sz="2400" b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Gaetano Coccimiglio </a:t>
                      </a:r>
                      <a:endParaRPr lang="en-CA" sz="24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 marT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Trevor Brown </a:t>
                      </a:r>
                      <a:endParaRPr lang="en-CA" sz="24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 marT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b="1" cap="none" spc="50" dirty="0" err="1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Srivatsan</a:t>
                      </a:r>
                      <a:r>
                        <a:rPr lang="en-CA" sz="2400" b="1" cap="none" spc="50" dirty="0" smtClean="0">
                          <a:ln w="0"/>
                          <a:solidFill>
                            <a:schemeClr val="bg2"/>
                          </a:solidFill>
                          <a:effectLst>
                            <a:innerShdw blurRad="63500" dist="50800" dir="13500000">
                              <a:srgbClr val="000000">
                                <a:alpha val="50000"/>
                              </a:srgbClr>
                            </a:innerShdw>
                          </a:effectLst>
                        </a:rPr>
                        <a:t> Ravi</a:t>
                      </a:r>
                      <a:endParaRPr lang="en-CA" sz="2400" b="1" cap="none" spc="50" dirty="0">
                        <a:ln w="0"/>
                        <a:solidFill>
                          <a:schemeClr val="bg2"/>
                        </a:solidFill>
                        <a:effectLst>
                          <a:innerShdw blurRad="63500" dist="50800" dir="13500000">
                            <a:srgbClr val="000000">
                              <a:alpha val="50000"/>
                            </a:srgbClr>
                          </a:innerShdw>
                        </a:effectLst>
                      </a:endParaRPr>
                    </a:p>
                  </a:txBody>
                  <a:tcPr marT="14400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3281" y="4675015"/>
            <a:ext cx="1943464" cy="19434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823" y="4716554"/>
            <a:ext cx="1901925" cy="1901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350" b="8844"/>
          <a:stretch/>
        </p:blipFill>
        <p:spPr>
          <a:xfrm>
            <a:off x="5179629" y="4714508"/>
            <a:ext cx="1830771" cy="19039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5241E8-6BDE-5AC8-573B-BE3580C03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70248"/>
            <a:ext cx="10058400" cy="1371600"/>
          </a:xfrm>
        </p:spPr>
        <p:txBody>
          <a:bodyPr/>
          <a:lstStyle/>
          <a:p>
            <a:r>
              <a:rPr lang="en-CA" b="1" dirty="0"/>
              <a:t>Durable </a:t>
            </a:r>
            <a:r>
              <a:rPr lang="en-CA" dirty="0"/>
              <a:t>PREP-UC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DAA14C-5864-E83F-3B46-2117AB76C1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39294"/>
            <a:ext cx="10058400" cy="1183990"/>
          </a:xfrm>
        </p:spPr>
        <p:txBody>
          <a:bodyPr>
            <a:normAutofit/>
          </a:bodyPr>
          <a:lstStyle/>
          <a:p>
            <a:r>
              <a:rPr lang="en-US" sz="2000" dirty="0"/>
              <a:t>Satisfies </a:t>
            </a:r>
            <a:r>
              <a:rPr lang="en-US" sz="2000" b="1" dirty="0"/>
              <a:t>durable linearizability</a:t>
            </a:r>
          </a:p>
          <a:p>
            <a:pPr lvl="1"/>
            <a:r>
              <a:rPr lang="en-US" sz="1800" dirty="0"/>
              <a:t>When a crash / power failure occurs,</a:t>
            </a:r>
            <a:br>
              <a:rPr lang="en-US" sz="1800" dirty="0"/>
            </a:br>
            <a:r>
              <a:rPr lang="en-US" sz="1800" dirty="0"/>
              <a:t>can lose a </a:t>
            </a:r>
            <a:r>
              <a:rPr lang="en-US" sz="1800" b="1" dirty="0"/>
              <a:t>subset </a:t>
            </a:r>
            <a:r>
              <a:rPr lang="en-US" sz="1800" dirty="0"/>
              <a:t>of the operations </a:t>
            </a:r>
            <a:r>
              <a:rPr lang="en-US" sz="1800" b="1" dirty="0"/>
              <a:t>that are in progress</a:t>
            </a:r>
            <a:endParaRPr lang="en-CA" sz="1800" dirty="0"/>
          </a:p>
        </p:txBody>
      </p:sp>
      <p:sp>
        <p:nvSpPr>
          <p:cNvPr id="19" name="Rectangle 18"/>
          <p:cNvSpPr/>
          <p:nvPr/>
        </p:nvSpPr>
        <p:spPr>
          <a:xfrm>
            <a:off x="2082928" y="4276589"/>
            <a:ext cx="1518425" cy="593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Insert(5) </a:t>
            </a:r>
            <a:r>
              <a:rPr lang="en-CA">
                <a:sym typeface="Wingdings" panose="05000000000000000000" pitchFamily="2" charset="2"/>
              </a:rPr>
              <a:t> </a:t>
            </a:r>
            <a:r>
              <a:rPr lang="en-CA"/>
              <a:t>True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574524" y="5084942"/>
            <a:ext cx="1598744" cy="593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Insert(10) </a:t>
            </a:r>
            <a:r>
              <a:rPr lang="en-CA" dirty="0">
                <a:sym typeface="Wingdings" panose="05000000000000000000" pitchFamily="2" charset="2"/>
              </a:rPr>
              <a:t></a:t>
            </a:r>
            <a:r>
              <a:rPr lang="en-CA" dirty="0"/>
              <a:t> True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3190738" y="4110952"/>
            <a:ext cx="8238" cy="85305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966771" y="4953675"/>
            <a:ext cx="8238" cy="85305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486323" y="5084942"/>
            <a:ext cx="2207742" cy="593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0">
            <a:solidFill>
              <a:schemeClr val="tx1"/>
            </a:solidFill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Insert(9)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672528" y="5991683"/>
            <a:ext cx="6545018" cy="1253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22889" y="4254885"/>
            <a:ext cx="1196546" cy="593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Thread 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2889" y="5084942"/>
            <a:ext cx="1196546" cy="593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Thread 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7215424" y="5695121"/>
            <a:ext cx="698673" cy="593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Time</a:t>
            </a:r>
            <a:endParaRPr lang="en-CA"/>
          </a:p>
        </p:txBody>
      </p:sp>
      <p:sp>
        <p:nvSpPr>
          <p:cNvPr id="28" name="Rectangle 27"/>
          <p:cNvSpPr/>
          <p:nvPr/>
        </p:nvSpPr>
        <p:spPr>
          <a:xfrm>
            <a:off x="5985610" y="3357315"/>
            <a:ext cx="1416907" cy="593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Crash</a:t>
            </a: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6694064" y="3831683"/>
            <a:ext cx="0" cy="2160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2301576" y="3571525"/>
            <a:ext cx="801723" cy="61622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1719436" y="3238559"/>
            <a:ext cx="1881918" cy="59312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Op is persisted here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BADCE91A-3C7A-6CF0-0393-24D2D4C3832B}"/>
              </a:ext>
            </a:extLst>
          </p:cNvPr>
          <p:cNvSpPr/>
          <p:nvPr/>
        </p:nvSpPr>
        <p:spPr>
          <a:xfrm>
            <a:off x="8606118" y="3080626"/>
            <a:ext cx="2462272" cy="553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Contents of NVRAM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602462" y="3634005"/>
            <a:ext cx="2465928" cy="23702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4" name="Rectangle 43"/>
          <p:cNvSpPr/>
          <p:nvPr/>
        </p:nvSpPr>
        <p:spPr>
          <a:xfrm>
            <a:off x="4670279" y="4278058"/>
            <a:ext cx="1518425" cy="593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Insert(3) </a:t>
            </a:r>
            <a:r>
              <a:rPr lang="en-CA" dirty="0">
                <a:sym typeface="Wingdings" panose="05000000000000000000" pitchFamily="2" charset="2"/>
              </a:rPr>
              <a:t> </a:t>
            </a:r>
            <a:r>
              <a:rPr lang="en-CA" dirty="0"/>
              <a:t>True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064311" y="4110952"/>
            <a:ext cx="8238" cy="853059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6694065" y="4659057"/>
            <a:ext cx="1660418" cy="1078133"/>
            <a:chOff x="6694065" y="4659057"/>
            <a:chExt cx="1660418" cy="1078133"/>
          </a:xfrm>
        </p:grpSpPr>
        <p:sp>
          <p:nvSpPr>
            <p:cNvPr id="35" name="Rectangle 34"/>
            <p:cNvSpPr/>
            <p:nvPr/>
          </p:nvSpPr>
          <p:spPr>
            <a:xfrm>
              <a:off x="6942045" y="4659057"/>
              <a:ext cx="1412438" cy="107813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0"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 dirty="0"/>
                <a:t>In progress operation </a:t>
              </a:r>
              <a:r>
                <a:rPr lang="en-CA" dirty="0" smtClean="0"/>
                <a:t>could be lost</a:t>
              </a:r>
              <a:endParaRPr lang="en-CA" dirty="0"/>
            </a:p>
          </p:txBody>
        </p:sp>
        <p:cxnSp>
          <p:nvCxnSpPr>
            <p:cNvPr id="47" name="Straight Arrow Connector 46"/>
            <p:cNvCxnSpPr>
              <a:cxnSpLocks/>
              <a:stCxn id="35" idx="1"/>
              <a:endCxn id="23" idx="3"/>
            </p:cNvCxnSpPr>
            <p:nvPr/>
          </p:nvCxnSpPr>
          <p:spPr>
            <a:xfrm flipH="1">
              <a:off x="6694065" y="5198124"/>
              <a:ext cx="247980" cy="18338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7B2FD91E-086C-916D-8F7D-7BB134BCCB19}"/>
              </a:ext>
            </a:extLst>
          </p:cNvPr>
          <p:cNvSpPr/>
          <p:nvPr/>
        </p:nvSpPr>
        <p:spPr>
          <a:xfrm>
            <a:off x="9621976" y="4017090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/>
              <a:t>5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9143756" y="4453628"/>
            <a:ext cx="606668" cy="851584"/>
            <a:chOff x="9143756" y="4453628"/>
            <a:chExt cx="606668" cy="851584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xmlns="" id="{A6844C5A-50EF-1970-2ED2-4CD0367103AE}"/>
                </a:ext>
              </a:extLst>
            </p:cNvPr>
            <p:cNvCxnSpPr/>
            <p:nvPr/>
          </p:nvCxnSpPr>
          <p:spPr>
            <a:xfrm flipH="1">
              <a:off x="9441280" y="4453628"/>
              <a:ext cx="309144" cy="373364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E034A5C4-0387-DA9B-638A-657A08037A80}"/>
                </a:ext>
              </a:extLst>
            </p:cNvPr>
            <p:cNvSpPr/>
            <p:nvPr/>
          </p:nvSpPr>
          <p:spPr>
            <a:xfrm>
              <a:off x="9143756" y="4826992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/>
                <a:t>3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9998403" y="4446717"/>
            <a:ext cx="627786" cy="851584"/>
            <a:chOff x="9998403" y="4446717"/>
            <a:chExt cx="627786" cy="851584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xmlns="" id="{8535D9C4-56EE-BC54-AC4E-F038B395CA66}"/>
                </a:ext>
              </a:extLst>
            </p:cNvPr>
            <p:cNvCxnSpPr/>
            <p:nvPr/>
          </p:nvCxnSpPr>
          <p:spPr>
            <a:xfrm>
              <a:off x="9998403" y="4446717"/>
              <a:ext cx="309144" cy="373364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4A1911BC-A236-D215-5A5A-AB66C2317B8D}"/>
                </a:ext>
              </a:extLst>
            </p:cNvPr>
            <p:cNvSpPr/>
            <p:nvPr/>
          </p:nvSpPr>
          <p:spPr>
            <a:xfrm>
              <a:off x="10147969" y="4820081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/>
                <a:t>10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8" grpId="0"/>
      <p:bldP spid="34" grpId="0" animBg="1"/>
      <p:bldP spid="44" grpId="0" animBg="1"/>
      <p:bldP spid="5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A7253867-CDE4-7846-BE25-7E185EEFA32D}"/>
              </a:ext>
            </a:extLst>
          </p:cNvPr>
          <p:cNvSpPr txBox="1">
            <a:spLocks/>
          </p:cNvSpPr>
          <p:nvPr/>
        </p:nvSpPr>
        <p:spPr>
          <a:xfrm>
            <a:off x="1066800" y="1739294"/>
            <a:ext cx="10058400" cy="1183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11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Satisfies </a:t>
            </a:r>
            <a:r>
              <a:rPr lang="en-US" sz="2000" b="1" dirty="0"/>
              <a:t>bounded buffered</a:t>
            </a:r>
            <a:r>
              <a:rPr lang="en-US" sz="2000" dirty="0"/>
              <a:t> </a:t>
            </a:r>
            <a:r>
              <a:rPr lang="en-US" sz="2000" b="1" dirty="0" smtClean="0"/>
              <a:t>durable</a:t>
            </a:r>
            <a:r>
              <a:rPr lang="en-US" sz="2000" dirty="0" smtClean="0"/>
              <a:t> </a:t>
            </a:r>
            <a:r>
              <a:rPr lang="en-US" sz="2000" b="1" dirty="0" err="1" smtClean="0"/>
              <a:t>linearizability</a:t>
            </a:r>
            <a:endParaRPr lang="en-US" sz="2000" b="1" dirty="0"/>
          </a:p>
          <a:p>
            <a:pPr lvl="1"/>
            <a:r>
              <a:rPr lang="en-US" sz="1800" dirty="0"/>
              <a:t>When a crash / power failure occurs,</a:t>
            </a:r>
            <a:br>
              <a:rPr lang="en-US" sz="1800" dirty="0"/>
            </a:br>
            <a:r>
              <a:rPr lang="en-US" sz="1800" dirty="0"/>
              <a:t>can lose a </a:t>
            </a:r>
            <a:r>
              <a:rPr lang="en-US" sz="1800" b="1" dirty="0"/>
              <a:t>bounded</a:t>
            </a:r>
            <a:r>
              <a:rPr lang="en-US" sz="1800" dirty="0"/>
              <a:t> </a:t>
            </a:r>
            <a:r>
              <a:rPr lang="en-US" sz="1800" b="1" dirty="0"/>
              <a:t>suffix of the history of operations</a:t>
            </a:r>
            <a:endParaRPr lang="en-CA" sz="1800" b="1" dirty="0"/>
          </a:p>
        </p:txBody>
      </p:sp>
      <p:sp>
        <p:nvSpPr>
          <p:cNvPr id="31" name="Rectangle 30"/>
          <p:cNvSpPr/>
          <p:nvPr/>
        </p:nvSpPr>
        <p:spPr>
          <a:xfrm>
            <a:off x="1719435" y="4293824"/>
            <a:ext cx="1518425" cy="593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Insert(5) </a:t>
            </a:r>
            <a:r>
              <a:rPr lang="en-CA">
                <a:sym typeface="Wingdings" panose="05000000000000000000" pitchFamily="2" charset="2"/>
              </a:rPr>
              <a:t> </a:t>
            </a:r>
            <a:r>
              <a:rPr lang="en-CA"/>
              <a:t>True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040491" y="5066512"/>
            <a:ext cx="1518425" cy="593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Insert(10) </a:t>
            </a:r>
            <a:r>
              <a:rPr lang="en-CA">
                <a:sym typeface="Wingdings" panose="05000000000000000000" pitchFamily="2" charset="2"/>
              </a:rPr>
              <a:t></a:t>
            </a:r>
            <a:r>
              <a:rPr lang="en-CA"/>
              <a:t> True</a:t>
            </a:r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699161" y="5740183"/>
            <a:ext cx="7280526" cy="2976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522889" y="4254885"/>
            <a:ext cx="1196546" cy="593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Thread 1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22889" y="5084942"/>
            <a:ext cx="1196546" cy="5931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Thread 2</a:t>
            </a:r>
          </a:p>
        </p:txBody>
      </p:sp>
      <p:grpSp>
        <p:nvGrpSpPr>
          <p:cNvPr id="70" name="Group 69"/>
          <p:cNvGrpSpPr/>
          <p:nvPr/>
        </p:nvGrpSpPr>
        <p:grpSpPr>
          <a:xfrm>
            <a:off x="6864499" y="3357315"/>
            <a:ext cx="1416907" cy="2412636"/>
            <a:chOff x="6864499" y="3357315"/>
            <a:chExt cx="1416907" cy="2412636"/>
          </a:xfrm>
        </p:grpSpPr>
        <p:sp>
          <p:nvSpPr>
            <p:cNvPr id="39" name="Rectangle 38"/>
            <p:cNvSpPr/>
            <p:nvPr/>
          </p:nvSpPr>
          <p:spPr>
            <a:xfrm>
              <a:off x="6864499" y="3357315"/>
              <a:ext cx="1416907" cy="5931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Crash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7572954" y="3831683"/>
              <a:ext cx="17444" cy="193826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BADCE91A-3C7A-6CF0-0393-24D2D4C3832B}"/>
              </a:ext>
            </a:extLst>
          </p:cNvPr>
          <p:cNvSpPr/>
          <p:nvPr/>
        </p:nvSpPr>
        <p:spPr>
          <a:xfrm>
            <a:off x="8606118" y="3080626"/>
            <a:ext cx="2462272" cy="553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Contents of NVRAM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8602462" y="3634005"/>
            <a:ext cx="2465928" cy="23702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5" name="Rectangle 44"/>
          <p:cNvSpPr/>
          <p:nvPr/>
        </p:nvSpPr>
        <p:spPr>
          <a:xfrm>
            <a:off x="3415764" y="4287427"/>
            <a:ext cx="1518425" cy="5931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3175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Insert(3) </a:t>
            </a:r>
            <a:r>
              <a:rPr lang="en-CA">
                <a:sym typeface="Wingdings" panose="05000000000000000000" pitchFamily="2" charset="2"/>
              </a:rPr>
              <a:t> </a:t>
            </a:r>
            <a:r>
              <a:rPr lang="en-CA"/>
              <a:t>True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9143756" y="4017090"/>
            <a:ext cx="1482433" cy="1288122"/>
            <a:chOff x="9143756" y="4017090"/>
            <a:chExt cx="1482433" cy="1288122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7B2FD91E-086C-916D-8F7D-7BB134BCCB19}"/>
                </a:ext>
              </a:extLst>
            </p:cNvPr>
            <p:cNvSpPr/>
            <p:nvPr/>
          </p:nvSpPr>
          <p:spPr>
            <a:xfrm>
              <a:off x="9621976" y="4017090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/>
                <a:t>5</a:t>
              </a:r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9143756" y="4453628"/>
              <a:ext cx="606668" cy="851584"/>
              <a:chOff x="9143756" y="4453628"/>
              <a:chExt cx="606668" cy="851584"/>
            </a:xfrm>
          </p:grpSpPr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xmlns="" id="{A6844C5A-50EF-1970-2ED2-4CD0367103AE}"/>
                  </a:ext>
                </a:extLst>
              </p:cNvPr>
              <p:cNvCxnSpPr/>
              <p:nvPr/>
            </p:nvCxnSpPr>
            <p:spPr>
              <a:xfrm flipH="1">
                <a:off x="9441280" y="4453628"/>
                <a:ext cx="309144" cy="373364"/>
              </a:xfrm>
              <a:prstGeom prst="straightConnector1">
                <a:avLst/>
              </a:prstGeom>
              <a:ln w="38100">
                <a:solidFill>
                  <a:srgbClr val="000304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xmlns="" id="{E034A5C4-0387-DA9B-638A-657A08037A80}"/>
                  </a:ext>
                </a:extLst>
              </p:cNvPr>
              <p:cNvSpPr/>
              <p:nvPr/>
            </p:nvSpPr>
            <p:spPr>
              <a:xfrm>
                <a:off x="9143756" y="4826992"/>
                <a:ext cx="478220" cy="47822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/>
                  <a:t>3</a:t>
                </a: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9998403" y="4446717"/>
              <a:ext cx="627786" cy="851584"/>
              <a:chOff x="9998403" y="4446717"/>
              <a:chExt cx="627786" cy="851584"/>
            </a:xfrm>
          </p:grpSpPr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xmlns="" id="{8535D9C4-56EE-BC54-AC4E-F038B395CA66}"/>
                  </a:ext>
                </a:extLst>
              </p:cNvPr>
              <p:cNvCxnSpPr/>
              <p:nvPr/>
            </p:nvCxnSpPr>
            <p:spPr>
              <a:xfrm>
                <a:off x="9998403" y="4446717"/>
                <a:ext cx="309144" cy="373364"/>
              </a:xfrm>
              <a:prstGeom prst="straightConnector1">
                <a:avLst/>
              </a:prstGeom>
              <a:ln w="38100">
                <a:solidFill>
                  <a:srgbClr val="000304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xmlns="" id="{4A1911BC-A236-D215-5A5A-AB66C2317B8D}"/>
                  </a:ext>
                </a:extLst>
              </p:cNvPr>
              <p:cNvSpPr/>
              <p:nvPr/>
            </p:nvSpPr>
            <p:spPr>
              <a:xfrm>
                <a:off x="10147969" y="4820081"/>
                <a:ext cx="478220" cy="47822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/>
                  <a:t>10</a:t>
                </a:r>
              </a:p>
            </p:txBody>
          </p:sp>
        </p:grpSp>
      </p:grpSp>
      <p:grpSp>
        <p:nvGrpSpPr>
          <p:cNvPr id="72" name="Group 71"/>
          <p:cNvGrpSpPr/>
          <p:nvPr/>
        </p:nvGrpSpPr>
        <p:grpSpPr>
          <a:xfrm>
            <a:off x="5412828" y="4293824"/>
            <a:ext cx="1763175" cy="1365812"/>
            <a:chOff x="5412828" y="4293824"/>
            <a:chExt cx="1763175" cy="1365812"/>
          </a:xfrm>
        </p:grpSpPr>
        <p:sp>
          <p:nvSpPr>
            <p:cNvPr id="57" name="Rectangle 56"/>
            <p:cNvSpPr/>
            <p:nvPr/>
          </p:nvSpPr>
          <p:spPr>
            <a:xfrm>
              <a:off x="5412828" y="5066512"/>
              <a:ext cx="1518425" cy="59312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/>
                <a:t>Insert(15) </a:t>
              </a:r>
              <a:r>
                <a:rPr lang="en-CA">
                  <a:sym typeface="Wingdings" panose="05000000000000000000" pitchFamily="2" charset="2"/>
                </a:rPr>
                <a:t> </a:t>
              </a:r>
              <a:r>
                <a:rPr lang="en-CA"/>
                <a:t>True</a:t>
              </a: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657578" y="4293824"/>
              <a:ext cx="1518425" cy="59312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1750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/>
                <a:t>Insert(11) </a:t>
              </a:r>
              <a:r>
                <a:rPr lang="en-CA">
                  <a:sym typeface="Wingdings" panose="05000000000000000000" pitchFamily="2" charset="2"/>
                </a:rPr>
                <a:t> </a:t>
              </a:r>
              <a:r>
                <a:rPr lang="en-CA"/>
                <a:t>True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665739" y="3221631"/>
            <a:ext cx="2506302" cy="2533436"/>
            <a:chOff x="3665739" y="3221631"/>
            <a:chExt cx="2506302" cy="2533436"/>
          </a:xfrm>
        </p:grpSpPr>
        <p:cxnSp>
          <p:nvCxnSpPr>
            <p:cNvPr id="59" name="Straight Connector 58"/>
            <p:cNvCxnSpPr/>
            <p:nvPr/>
          </p:nvCxnSpPr>
          <p:spPr>
            <a:xfrm>
              <a:off x="4949126" y="3831683"/>
              <a:ext cx="9205" cy="1923384"/>
            </a:xfrm>
            <a:prstGeom prst="line">
              <a:avLst/>
            </a:prstGeom>
            <a:ln>
              <a:solidFill>
                <a:srgbClr val="00B05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2" name="Rectangle 61"/>
            <p:cNvSpPr/>
            <p:nvPr/>
          </p:nvSpPr>
          <p:spPr>
            <a:xfrm>
              <a:off x="3665739" y="3221631"/>
              <a:ext cx="2506302" cy="59312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31750"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CA"/>
                <a:t>Buffer of previous ops is persisted </a:t>
              </a:r>
            </a:p>
          </p:txBody>
        </p:sp>
      </p:grpSp>
      <p:sp>
        <p:nvSpPr>
          <p:cNvPr id="67" name="Rectangle 66"/>
          <p:cNvSpPr/>
          <p:nvPr/>
        </p:nvSpPr>
        <p:spPr>
          <a:xfrm>
            <a:off x="5309215" y="5832713"/>
            <a:ext cx="2506302" cy="593124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175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/>
              <a:t>Ops completed but are never persisted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xmlns="" id="{6B7A0C21-51A3-8FFE-D128-7D8D03413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70248"/>
            <a:ext cx="10058400" cy="1371600"/>
          </a:xfrm>
        </p:spPr>
        <p:txBody>
          <a:bodyPr/>
          <a:lstStyle/>
          <a:p>
            <a:r>
              <a:rPr lang="en-CA" b="1" dirty="0"/>
              <a:t>Buffered </a:t>
            </a:r>
            <a:r>
              <a:rPr lang="en-CA" dirty="0"/>
              <a:t>PREP-UC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xmlns="" id="{2C280C9F-9193-4BDC-E529-60CAA599E349}"/>
              </a:ext>
            </a:extLst>
          </p:cNvPr>
          <p:cNvSpPr/>
          <p:nvPr/>
        </p:nvSpPr>
        <p:spPr>
          <a:xfrm>
            <a:off x="7815517" y="1801414"/>
            <a:ext cx="3444529" cy="1016562"/>
          </a:xfrm>
          <a:prstGeom prst="wedgeRectCallout">
            <a:avLst>
              <a:gd name="adj1" fmla="val -58915"/>
              <a:gd name="adj2" fmla="val 30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I.e., can lose the operations in some buffer (performed since the last checkpoint)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2F363300-5A0B-95A3-82A8-052886F7D80B}"/>
              </a:ext>
            </a:extLst>
          </p:cNvPr>
          <p:cNvSpPr/>
          <p:nvPr/>
        </p:nvSpPr>
        <p:spPr>
          <a:xfrm>
            <a:off x="5907238" y="3393451"/>
            <a:ext cx="1775382" cy="2473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xmlns="" id="{007D07FD-62D4-7647-5B6A-BB76AA48A1A2}"/>
              </a:ext>
            </a:extLst>
          </p:cNvPr>
          <p:cNvCxnSpPr>
            <a:cxnSpLocks/>
          </p:cNvCxnSpPr>
          <p:nvPr/>
        </p:nvCxnSpPr>
        <p:spPr>
          <a:xfrm flipH="1" flipV="1">
            <a:off x="4634689" y="4039111"/>
            <a:ext cx="1558289" cy="150830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xmlns="" id="{47DC43C0-0C93-2971-DAAF-C2617D8163C9}"/>
              </a:ext>
            </a:extLst>
          </p:cNvPr>
          <p:cNvCxnSpPr>
            <a:cxnSpLocks/>
            <a:stCxn id="38" idx="0"/>
            <a:endCxn id="45" idx="1"/>
          </p:cNvCxnSpPr>
          <p:nvPr/>
        </p:nvCxnSpPr>
        <p:spPr>
          <a:xfrm rot="5400000" flipH="1" flipV="1">
            <a:off x="2704595" y="5194055"/>
            <a:ext cx="1326598" cy="334561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0CC1E1-FEDB-00A1-998B-6871671104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48263"/>
            <a:ext cx="10058400" cy="789579"/>
          </a:xfrm>
        </p:spPr>
        <p:txBody>
          <a:bodyPr/>
          <a:lstStyle/>
          <a:p>
            <a:r>
              <a:rPr lang="en-CA" dirty="0"/>
              <a:t>Overview of </a:t>
            </a:r>
            <a:r>
              <a:rPr lang="en-CA" b="1" dirty="0"/>
              <a:t>Buffered </a:t>
            </a:r>
            <a:r>
              <a:rPr lang="en-CA" dirty="0"/>
              <a:t>PREP-UC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4F3E0C0-4849-447F-0913-096D31418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08474"/>
            <a:ext cx="10058400" cy="1939069"/>
          </a:xfrm>
        </p:spPr>
        <p:txBody>
          <a:bodyPr>
            <a:normAutofit/>
          </a:bodyPr>
          <a:lstStyle/>
          <a:p>
            <a:r>
              <a:rPr lang="en-US" sz="2000" dirty="0"/>
              <a:t>Volatile replicas for each NUMA node, and a global log (as in NR)</a:t>
            </a:r>
          </a:p>
          <a:p>
            <a:r>
              <a:rPr lang="en-US" sz="2000" dirty="0"/>
              <a:t>Plus </a:t>
            </a:r>
            <a:r>
              <a:rPr lang="en-US" sz="2000" b="1" dirty="0"/>
              <a:t>two persistent replicas</a:t>
            </a:r>
          </a:p>
          <a:p>
            <a:pPr lvl="1"/>
            <a:r>
              <a:rPr lang="en-US" sz="1800" dirty="0"/>
              <a:t>Essentially alternating </a:t>
            </a:r>
            <a:r>
              <a:rPr lang="en-US" sz="1800" b="1" dirty="0"/>
              <a:t>checkpoints</a:t>
            </a:r>
            <a:r>
              <a:rPr lang="en-US" sz="1800" dirty="0"/>
              <a:t>: one stable, one active</a:t>
            </a:r>
          </a:p>
          <a:p>
            <a:pPr lvl="1"/>
            <a:r>
              <a:rPr lang="en-US" sz="1800" dirty="0"/>
              <a:t>Periodically bring the </a:t>
            </a:r>
            <a:r>
              <a:rPr lang="en-US" sz="1800" b="1" dirty="0"/>
              <a:t>active </a:t>
            </a:r>
            <a:r>
              <a:rPr lang="en-US" sz="1800" dirty="0"/>
              <a:t>checkpoint </a:t>
            </a:r>
            <a:r>
              <a:rPr lang="en-US" sz="1800" b="1" dirty="0"/>
              <a:t>up to date, </a:t>
            </a:r>
            <a:r>
              <a:rPr lang="en-US" sz="1800" dirty="0"/>
              <a:t>then </a:t>
            </a:r>
            <a:r>
              <a:rPr lang="en-US" sz="1800" b="1" dirty="0"/>
              <a:t>swap </a:t>
            </a:r>
            <a:r>
              <a:rPr lang="en-US" sz="1800" dirty="0"/>
              <a:t>stable &amp; active</a:t>
            </a:r>
            <a:endParaRPr lang="en-US" sz="1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93E7BCAD-7799-7B89-3E26-B91E0692C3F2}"/>
              </a:ext>
            </a:extLst>
          </p:cNvPr>
          <p:cNvSpPr/>
          <p:nvPr/>
        </p:nvSpPr>
        <p:spPr>
          <a:xfrm>
            <a:off x="709876" y="3393452"/>
            <a:ext cx="1775382" cy="2473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B373373C-D673-E147-D0DD-1A20D93D55BC}"/>
              </a:ext>
            </a:extLst>
          </p:cNvPr>
          <p:cNvGrpSpPr/>
          <p:nvPr/>
        </p:nvGrpSpPr>
        <p:grpSpPr>
          <a:xfrm>
            <a:off x="911431" y="4000820"/>
            <a:ext cx="1312152" cy="1353650"/>
            <a:chOff x="5471998" y="4228140"/>
            <a:chExt cx="2050826" cy="206967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09CBFAF-8770-72C9-E495-B2E862A165E9}"/>
                </a:ext>
              </a:extLst>
            </p:cNvPr>
            <p:cNvSpPr/>
            <p:nvPr/>
          </p:nvSpPr>
          <p:spPr>
            <a:xfrm>
              <a:off x="6486852" y="4228140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/>
                <a:t>40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5DF6C0FD-8B68-0E33-F2FC-699417129BC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7742" y="4636326"/>
              <a:ext cx="309144" cy="373364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2ECCFFFA-A565-805D-8898-9D1E92272050}"/>
                </a:ext>
              </a:extLst>
            </p:cNvPr>
            <p:cNvCxnSpPr>
              <a:cxnSpLocks/>
            </p:cNvCxnSpPr>
            <p:nvPr/>
          </p:nvCxnSpPr>
          <p:spPr>
            <a:xfrm>
              <a:off x="6895038" y="4636326"/>
              <a:ext cx="309144" cy="373364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025CAB27-E2C6-B928-0FB8-6B030ED35125}"/>
                </a:ext>
              </a:extLst>
            </p:cNvPr>
            <p:cNvSpPr/>
            <p:nvPr/>
          </p:nvSpPr>
          <p:spPr>
            <a:xfrm>
              <a:off x="5950218" y="5009690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/>
                <a:t>23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56F2D690-68D1-D78C-163D-19D2C2D5EB6C}"/>
                </a:ext>
              </a:extLst>
            </p:cNvPr>
            <p:cNvSpPr/>
            <p:nvPr/>
          </p:nvSpPr>
          <p:spPr>
            <a:xfrm>
              <a:off x="7044604" y="5009690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/>
                <a:t>53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B58CFCEE-7249-031A-19A2-E210126B480D}"/>
                </a:ext>
              </a:extLst>
            </p:cNvPr>
            <p:cNvCxnSpPr/>
            <p:nvPr/>
          </p:nvCxnSpPr>
          <p:spPr>
            <a:xfrm flipH="1">
              <a:off x="5769522" y="5446228"/>
              <a:ext cx="309144" cy="373364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355DF9D6-E1E6-F4B7-6560-361CFE41AE88}"/>
                </a:ext>
              </a:extLst>
            </p:cNvPr>
            <p:cNvSpPr/>
            <p:nvPr/>
          </p:nvSpPr>
          <p:spPr>
            <a:xfrm>
              <a:off x="5471998" y="5819592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/>
                <a:t>17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9410FF22-E0F5-0AEC-E01C-39559642B0DF}"/>
                </a:ext>
              </a:extLst>
            </p:cNvPr>
            <p:cNvCxnSpPr/>
            <p:nvPr/>
          </p:nvCxnSpPr>
          <p:spPr>
            <a:xfrm>
              <a:off x="6326645" y="5439317"/>
              <a:ext cx="309144" cy="373364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F8511E92-8117-2688-4F9F-D4A62E8EEDBF}"/>
                </a:ext>
              </a:extLst>
            </p:cNvPr>
            <p:cNvSpPr/>
            <p:nvPr/>
          </p:nvSpPr>
          <p:spPr>
            <a:xfrm>
              <a:off x="6476211" y="5812681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/>
                <a:t>27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34744268-C835-6066-86D3-A33D4206E79C}"/>
              </a:ext>
            </a:extLst>
          </p:cNvPr>
          <p:cNvSpPr/>
          <p:nvPr/>
        </p:nvSpPr>
        <p:spPr>
          <a:xfrm>
            <a:off x="783371" y="3493852"/>
            <a:ext cx="1575402" cy="361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Node 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0ABF72B2-DF69-9ACC-05A5-99B21E1C831C}"/>
              </a:ext>
            </a:extLst>
          </p:cNvPr>
          <p:cNvSpPr/>
          <p:nvPr/>
        </p:nvSpPr>
        <p:spPr>
          <a:xfrm>
            <a:off x="6008810" y="3446834"/>
            <a:ext cx="1575402" cy="361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Node 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93311F9-AF2F-0434-338C-F49F5CB369F8}"/>
              </a:ext>
            </a:extLst>
          </p:cNvPr>
          <p:cNvGrpSpPr/>
          <p:nvPr/>
        </p:nvGrpSpPr>
        <p:grpSpPr>
          <a:xfrm>
            <a:off x="3535175" y="3512953"/>
            <a:ext cx="1086808" cy="2113611"/>
            <a:chOff x="4964111" y="2003425"/>
            <a:chExt cx="1698625" cy="323161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EA3D1E0D-50BC-7B51-5996-D4297129228A}"/>
                </a:ext>
              </a:extLst>
            </p:cNvPr>
            <p:cNvSpPr/>
            <p:nvPr/>
          </p:nvSpPr>
          <p:spPr>
            <a:xfrm>
              <a:off x="4964112" y="2003425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/>
                <a:t>Insert(40)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3E3420A8-F271-17B2-259D-F6A3D546AE88}"/>
                </a:ext>
              </a:extLst>
            </p:cNvPr>
            <p:cNvSpPr/>
            <p:nvPr/>
          </p:nvSpPr>
          <p:spPr>
            <a:xfrm>
              <a:off x="4964111" y="2336799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Insert(23)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1DBED336-9AB6-DB2B-A63B-93E1F5E00044}"/>
                </a:ext>
              </a:extLst>
            </p:cNvPr>
            <p:cNvSpPr/>
            <p:nvPr/>
          </p:nvSpPr>
          <p:spPr>
            <a:xfrm>
              <a:off x="4964111" y="2670173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/>
                <a:t>Insert(53)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67066951-190F-7D60-DD57-583E84843060}"/>
                </a:ext>
              </a:extLst>
            </p:cNvPr>
            <p:cNvSpPr/>
            <p:nvPr/>
          </p:nvSpPr>
          <p:spPr>
            <a:xfrm>
              <a:off x="4964111" y="3655481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/>
                <a:t>Empty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E372DB22-DE79-24AA-6D28-FF8F043121EA}"/>
                </a:ext>
              </a:extLst>
            </p:cNvPr>
            <p:cNvSpPr/>
            <p:nvPr/>
          </p:nvSpPr>
          <p:spPr>
            <a:xfrm>
              <a:off x="4964111" y="4325254"/>
              <a:ext cx="1698623" cy="57641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...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62F7B37F-5AEE-B4F8-B34D-57303F127BBB}"/>
                </a:ext>
              </a:extLst>
            </p:cNvPr>
            <p:cNvSpPr/>
            <p:nvPr/>
          </p:nvSpPr>
          <p:spPr>
            <a:xfrm>
              <a:off x="4964111" y="4901669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/>
                <a:t>Empty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C0D0AC8F-D377-2597-12D4-EF4B4C77DEE7}"/>
                </a:ext>
              </a:extLst>
            </p:cNvPr>
            <p:cNvSpPr/>
            <p:nvPr/>
          </p:nvSpPr>
          <p:spPr>
            <a:xfrm>
              <a:off x="4964111" y="2987673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/>
                <a:t>Insert(17)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C6854DEA-9397-C531-08B7-6FC633756159}"/>
                </a:ext>
              </a:extLst>
            </p:cNvPr>
            <p:cNvSpPr/>
            <p:nvPr/>
          </p:nvSpPr>
          <p:spPr>
            <a:xfrm>
              <a:off x="4964111" y="3321048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Insert(27)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6E3060AF-31D9-C44C-D5A2-6DFAC57C1D74}"/>
              </a:ext>
            </a:extLst>
          </p:cNvPr>
          <p:cNvSpPr/>
          <p:nvPr/>
        </p:nvSpPr>
        <p:spPr>
          <a:xfrm>
            <a:off x="1006444" y="5413415"/>
            <a:ext cx="1223929" cy="28033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Local Tail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793F7009-1418-1117-999C-014D17EB772B}"/>
              </a:ext>
            </a:extLst>
          </p:cNvPr>
          <p:cNvSpPr/>
          <p:nvPr/>
        </p:nvSpPr>
        <p:spPr>
          <a:xfrm>
            <a:off x="6184164" y="5413708"/>
            <a:ext cx="1223929" cy="28033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Local Tail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FFA9563C-486D-A5F7-317E-92E366BB644B}"/>
              </a:ext>
            </a:extLst>
          </p:cNvPr>
          <p:cNvGrpSpPr/>
          <p:nvPr/>
        </p:nvGrpSpPr>
        <p:grpSpPr>
          <a:xfrm>
            <a:off x="6327531" y="4002446"/>
            <a:ext cx="985865" cy="823941"/>
            <a:chOff x="8968984" y="3427575"/>
            <a:chExt cx="1540856" cy="125977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E57C29CE-97A8-1056-0E03-5026E7B8A02B}"/>
                </a:ext>
              </a:extLst>
            </p:cNvPr>
            <p:cNvSpPr/>
            <p:nvPr/>
          </p:nvSpPr>
          <p:spPr>
            <a:xfrm>
              <a:off x="9473868" y="3427575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/>
                <a:t>40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xmlns="" id="{5D002C5E-A83B-B874-772D-D81C1FBA20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34758" y="3835761"/>
              <a:ext cx="309144" cy="373364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54DE68FB-C0AB-1020-EC88-49B30AF70431}"/>
                </a:ext>
              </a:extLst>
            </p:cNvPr>
            <p:cNvCxnSpPr>
              <a:cxnSpLocks/>
            </p:cNvCxnSpPr>
            <p:nvPr/>
          </p:nvCxnSpPr>
          <p:spPr>
            <a:xfrm>
              <a:off x="9882054" y="3835761"/>
              <a:ext cx="309144" cy="373364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741A196A-32F8-F0CC-6080-8FE6A7B19946}"/>
                </a:ext>
              </a:extLst>
            </p:cNvPr>
            <p:cNvSpPr/>
            <p:nvPr/>
          </p:nvSpPr>
          <p:spPr>
            <a:xfrm>
              <a:off x="10031620" y="4209125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/>
                <a:t>53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F0D15771-C335-3FAF-F398-FC6BD3BC0EF8}"/>
                </a:ext>
              </a:extLst>
            </p:cNvPr>
            <p:cNvSpPr/>
            <p:nvPr/>
          </p:nvSpPr>
          <p:spPr>
            <a:xfrm>
              <a:off x="8968984" y="4209124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/>
                <a:t>23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1B5C905C-15C3-F463-B8C5-1B19B5AAAAC3}"/>
              </a:ext>
            </a:extLst>
          </p:cNvPr>
          <p:cNvSpPr/>
          <p:nvPr/>
        </p:nvSpPr>
        <p:spPr>
          <a:xfrm>
            <a:off x="2235102" y="6024634"/>
            <a:ext cx="1931024" cy="28033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Completed Tail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B5610817-E225-B37C-8E93-5F1DA607FD33}"/>
              </a:ext>
            </a:extLst>
          </p:cNvPr>
          <p:cNvSpPr/>
          <p:nvPr/>
        </p:nvSpPr>
        <p:spPr>
          <a:xfrm>
            <a:off x="3535175" y="4813483"/>
            <a:ext cx="1086807" cy="2180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/>
              <a:t>Empty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xmlns="" id="{80E18C5C-7453-2459-C02C-1C5BFF4A2AC5}"/>
              </a:ext>
            </a:extLst>
          </p:cNvPr>
          <p:cNvCxnSpPr>
            <a:cxnSpLocks/>
            <a:endCxn id="44" idx="0"/>
          </p:cNvCxnSpPr>
          <p:nvPr/>
        </p:nvCxnSpPr>
        <p:spPr>
          <a:xfrm>
            <a:off x="2143662" y="4790424"/>
            <a:ext cx="122881" cy="244196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7490DAE4-C477-B69F-E468-301D43F843B3}"/>
              </a:ext>
            </a:extLst>
          </p:cNvPr>
          <p:cNvSpPr/>
          <p:nvPr/>
        </p:nvSpPr>
        <p:spPr>
          <a:xfrm>
            <a:off x="2113556" y="5034620"/>
            <a:ext cx="305973" cy="31277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EC35C856-D0AD-F2BF-5A4D-DA93C19EE2A6}"/>
              </a:ext>
            </a:extLst>
          </p:cNvPr>
          <p:cNvSpPr/>
          <p:nvPr/>
        </p:nvSpPr>
        <p:spPr>
          <a:xfrm>
            <a:off x="3535175" y="4589015"/>
            <a:ext cx="1086807" cy="2180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/>
              <a:t>Insert(60)</a:t>
            </a:r>
          </a:p>
        </p:txBody>
      </p: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xmlns="" id="{838B3284-6871-0B59-EA2A-E79A228A183D}"/>
              </a:ext>
            </a:extLst>
          </p:cNvPr>
          <p:cNvCxnSpPr>
            <a:cxnSpLocks/>
          </p:cNvCxnSpPr>
          <p:nvPr/>
        </p:nvCxnSpPr>
        <p:spPr>
          <a:xfrm flipV="1">
            <a:off x="2241876" y="4639088"/>
            <a:ext cx="1285002" cy="92344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DA215209-37C5-2006-C6B1-076FE5F8BB01}"/>
              </a:ext>
            </a:extLst>
          </p:cNvPr>
          <p:cNvSpPr/>
          <p:nvPr/>
        </p:nvSpPr>
        <p:spPr>
          <a:xfrm>
            <a:off x="8185696" y="3626087"/>
            <a:ext cx="1575402" cy="592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Persistent replica 1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5ACD71A0-0579-B27D-E9B1-71E1DCAF650D}"/>
              </a:ext>
            </a:extLst>
          </p:cNvPr>
          <p:cNvSpPr/>
          <p:nvPr/>
        </p:nvSpPr>
        <p:spPr>
          <a:xfrm>
            <a:off x="8361050" y="5592961"/>
            <a:ext cx="1223929" cy="28033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Local Tail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xmlns="" id="{EEFE8BE2-0220-06BA-2EC6-4E1920B9B14C}"/>
              </a:ext>
            </a:extLst>
          </p:cNvPr>
          <p:cNvGrpSpPr/>
          <p:nvPr/>
        </p:nvGrpSpPr>
        <p:grpSpPr>
          <a:xfrm>
            <a:off x="8504562" y="4390256"/>
            <a:ext cx="985865" cy="823941"/>
            <a:chOff x="8968984" y="3427575"/>
            <a:chExt cx="1540856" cy="125977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xmlns="" id="{59451D0A-3649-5E54-E815-3E92BB4A0EFA}"/>
                </a:ext>
              </a:extLst>
            </p:cNvPr>
            <p:cNvSpPr/>
            <p:nvPr/>
          </p:nvSpPr>
          <p:spPr>
            <a:xfrm>
              <a:off x="9473868" y="3427575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/>
                <a:t>40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xmlns="" id="{485D3BFC-5DD6-A8F8-26C9-7F80FA0ED42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34758" y="3835761"/>
              <a:ext cx="309144" cy="373364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xmlns="" id="{8413A440-530C-D571-583F-1A8AD204CB70}"/>
                </a:ext>
              </a:extLst>
            </p:cNvPr>
            <p:cNvCxnSpPr>
              <a:cxnSpLocks/>
            </p:cNvCxnSpPr>
            <p:nvPr/>
          </p:nvCxnSpPr>
          <p:spPr>
            <a:xfrm>
              <a:off x="9882054" y="3835761"/>
              <a:ext cx="309144" cy="373364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82B6793E-036F-825B-5935-0030706FFC7F}"/>
                </a:ext>
              </a:extLst>
            </p:cNvPr>
            <p:cNvSpPr/>
            <p:nvPr/>
          </p:nvSpPr>
          <p:spPr>
            <a:xfrm>
              <a:off x="10031620" y="4209125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/>
                <a:t>53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DA8C21A6-4C94-916F-4003-806E7B831CF3}"/>
                </a:ext>
              </a:extLst>
            </p:cNvPr>
            <p:cNvSpPr/>
            <p:nvPr/>
          </p:nvSpPr>
          <p:spPr>
            <a:xfrm>
              <a:off x="8968984" y="4209124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/>
                <a:t>23</a:t>
              </a:r>
            </a:p>
          </p:txBody>
        </p:sp>
      </p:grpSp>
      <p:sp>
        <p:nvSpPr>
          <p:cNvPr id="56" name="Rectangle 55">
            <a:extLst>
              <a:ext uri="{FF2B5EF4-FFF2-40B4-BE49-F238E27FC236}">
                <a16:creationId xmlns:a16="http://schemas.microsoft.com/office/drawing/2014/main" xmlns="" id="{9156C908-0D7A-2909-5BC7-860028A58D5E}"/>
              </a:ext>
            </a:extLst>
          </p:cNvPr>
          <p:cNvSpPr/>
          <p:nvPr/>
        </p:nvSpPr>
        <p:spPr>
          <a:xfrm>
            <a:off x="8084124" y="3572704"/>
            <a:ext cx="1775382" cy="2473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xmlns="" id="{F7D24974-0FFC-74D2-8722-62DF99ECFB20}"/>
              </a:ext>
            </a:extLst>
          </p:cNvPr>
          <p:cNvSpPr/>
          <p:nvPr/>
        </p:nvSpPr>
        <p:spPr>
          <a:xfrm>
            <a:off x="10038024" y="3626087"/>
            <a:ext cx="1575402" cy="592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Persistent replica 2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02BDBE08-56D7-D330-6B76-BDD63612B049}"/>
              </a:ext>
            </a:extLst>
          </p:cNvPr>
          <p:cNvSpPr/>
          <p:nvPr/>
        </p:nvSpPr>
        <p:spPr>
          <a:xfrm>
            <a:off x="10213378" y="5592961"/>
            <a:ext cx="1223929" cy="28033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Local Tail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xmlns="" id="{84D11CC0-A340-38FC-64B1-B4EFDEFD4208}"/>
              </a:ext>
            </a:extLst>
          </p:cNvPr>
          <p:cNvGrpSpPr/>
          <p:nvPr/>
        </p:nvGrpSpPr>
        <p:grpSpPr>
          <a:xfrm>
            <a:off x="10356890" y="4390256"/>
            <a:ext cx="985865" cy="823941"/>
            <a:chOff x="8968984" y="3427575"/>
            <a:chExt cx="1540856" cy="1259770"/>
          </a:xfrm>
        </p:grpSpPr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4255B8B9-AD0A-8B64-CF95-8BE1639D7275}"/>
                </a:ext>
              </a:extLst>
            </p:cNvPr>
            <p:cNvSpPr/>
            <p:nvPr/>
          </p:nvSpPr>
          <p:spPr>
            <a:xfrm>
              <a:off x="9473868" y="3427575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/>
                <a:t>40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xmlns="" id="{01C7D266-DB8B-32B9-623B-20FE191F23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34758" y="3835761"/>
              <a:ext cx="309144" cy="373364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xmlns="" id="{EAE8E63C-6F6E-C90A-D763-06E1A2D8DEEB}"/>
                </a:ext>
              </a:extLst>
            </p:cNvPr>
            <p:cNvCxnSpPr>
              <a:cxnSpLocks/>
            </p:cNvCxnSpPr>
            <p:nvPr/>
          </p:nvCxnSpPr>
          <p:spPr>
            <a:xfrm>
              <a:off x="9882054" y="3835761"/>
              <a:ext cx="309144" cy="373364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C60DC7E7-B518-D376-7D48-F8AD7F376AC0}"/>
                </a:ext>
              </a:extLst>
            </p:cNvPr>
            <p:cNvSpPr/>
            <p:nvPr/>
          </p:nvSpPr>
          <p:spPr>
            <a:xfrm>
              <a:off x="10031620" y="4209125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/>
                <a:t>53</a:t>
              </a: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xmlns="" id="{4440096D-DFC8-9407-6F16-A2C91DF57E28}"/>
                </a:ext>
              </a:extLst>
            </p:cNvPr>
            <p:cNvSpPr/>
            <p:nvPr/>
          </p:nvSpPr>
          <p:spPr>
            <a:xfrm>
              <a:off x="8968984" y="4209124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/>
                <a:t>23</a:t>
              </a:r>
            </a:p>
          </p:txBody>
        </p:sp>
      </p:grpSp>
      <p:sp>
        <p:nvSpPr>
          <p:cNvPr id="65" name="Rectangle 64">
            <a:extLst>
              <a:ext uri="{FF2B5EF4-FFF2-40B4-BE49-F238E27FC236}">
                <a16:creationId xmlns:a16="http://schemas.microsoft.com/office/drawing/2014/main" xmlns="" id="{ADE98CCD-CE31-833E-FB13-C5858C08C9C1}"/>
              </a:ext>
            </a:extLst>
          </p:cNvPr>
          <p:cNvSpPr/>
          <p:nvPr/>
        </p:nvSpPr>
        <p:spPr>
          <a:xfrm>
            <a:off x="9936452" y="3572704"/>
            <a:ext cx="1775382" cy="2473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xmlns="" id="{74B171E6-6F21-669D-BD2C-6B64989FA42B}"/>
              </a:ext>
            </a:extLst>
          </p:cNvPr>
          <p:cNvSpPr/>
          <p:nvPr/>
        </p:nvSpPr>
        <p:spPr>
          <a:xfrm>
            <a:off x="584096" y="3059171"/>
            <a:ext cx="7216282" cy="3350566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xmlns="" id="{005B7E92-18A7-DF93-35AC-07E92084CAF2}"/>
              </a:ext>
            </a:extLst>
          </p:cNvPr>
          <p:cNvSpPr/>
          <p:nvPr/>
        </p:nvSpPr>
        <p:spPr>
          <a:xfrm>
            <a:off x="532759" y="2986003"/>
            <a:ext cx="1800076" cy="31672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/>
              <a:t>Volatile data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34DECD76-81D1-BBDF-6FE3-467085241BDD}"/>
              </a:ext>
            </a:extLst>
          </p:cNvPr>
          <p:cNvSpPr/>
          <p:nvPr/>
        </p:nvSpPr>
        <p:spPr>
          <a:xfrm>
            <a:off x="7970425" y="3059171"/>
            <a:ext cx="3852664" cy="3350566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BCA3E040-B43A-E749-24DE-9F80F25BE4CF}"/>
              </a:ext>
            </a:extLst>
          </p:cNvPr>
          <p:cNvSpPr/>
          <p:nvPr/>
        </p:nvSpPr>
        <p:spPr>
          <a:xfrm>
            <a:off x="7922035" y="2975844"/>
            <a:ext cx="1800076" cy="3167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b="1" dirty="0"/>
              <a:t>Persistent data</a:t>
            </a:r>
          </a:p>
        </p:txBody>
      </p:sp>
      <p:cxnSp>
        <p:nvCxnSpPr>
          <p:cNvPr id="70" name="Connector: Elbow 4">
            <a:extLst>
              <a:ext uri="{FF2B5EF4-FFF2-40B4-BE49-F238E27FC236}">
                <a16:creationId xmlns:a16="http://schemas.microsoft.com/office/drawing/2014/main" xmlns="" id="{F0126D6D-B4E9-E730-D78A-B66C7D161F6D}"/>
              </a:ext>
            </a:extLst>
          </p:cNvPr>
          <p:cNvCxnSpPr>
            <a:cxnSpLocks/>
            <a:stCxn id="71" idx="0"/>
            <a:endCxn id="42" idx="3"/>
          </p:cNvCxnSpPr>
          <p:nvPr/>
        </p:nvCxnSpPr>
        <p:spPr>
          <a:xfrm rot="16200000" flipV="1">
            <a:off x="4325745" y="5218741"/>
            <a:ext cx="1102130" cy="509655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B8454B80-FECF-12FF-AF0C-A46298CC63AF}"/>
              </a:ext>
            </a:extLst>
          </p:cNvPr>
          <p:cNvSpPr/>
          <p:nvPr/>
        </p:nvSpPr>
        <p:spPr>
          <a:xfrm>
            <a:off x="4519672" y="6024634"/>
            <a:ext cx="1223929" cy="28033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Log Tail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8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" grpId="0" animBg="1"/>
      <p:bldP spid="17" grpId="0" animBg="1"/>
      <p:bldP spid="18" grpId="0" animBg="1"/>
      <p:bldP spid="28" grpId="0" animBg="1"/>
      <p:bldP spid="29" grpId="0" animBg="1"/>
      <p:bldP spid="38" grpId="0" animBg="1"/>
      <p:bldP spid="42" grpId="0" animBg="1"/>
      <p:bldP spid="44" grpId="0" animBg="1"/>
      <p:bldP spid="45" grpId="0" animBg="1"/>
      <p:bldP spid="48" grpId="0" animBg="1"/>
      <p:bldP spid="49" grpId="0" animBg="1"/>
      <p:bldP spid="56" grpId="0" animBg="1"/>
      <p:bldP spid="57" grpId="0" animBg="1"/>
      <p:bldP spid="58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585500-B61C-D6F2-A573-65847EBF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0862"/>
            <a:ext cx="10058400" cy="823916"/>
          </a:xfrm>
        </p:spPr>
        <p:txBody>
          <a:bodyPr/>
          <a:lstStyle/>
          <a:p>
            <a:r>
              <a:rPr lang="en-CA" dirty="0"/>
              <a:t>Why </a:t>
            </a:r>
            <a:r>
              <a:rPr lang="en-CA" b="1" dirty="0"/>
              <a:t>two</a:t>
            </a:r>
            <a:r>
              <a:rPr lang="en-CA" dirty="0"/>
              <a:t> persistent replicas?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3C43C7-28D7-20BF-EAF1-EE7A4A8A37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95385"/>
            <a:ext cx="8269315" cy="1002939"/>
          </a:xfrm>
        </p:spPr>
        <p:txBody>
          <a:bodyPr/>
          <a:lstStyle/>
          <a:p>
            <a:r>
              <a:rPr lang="en-US" sz="2000" dirty="0"/>
              <a:t>We have no control over the underlying single threaded code!</a:t>
            </a:r>
          </a:p>
          <a:p>
            <a:r>
              <a:rPr lang="en-US" sz="2000" dirty="0"/>
              <a:t>Maybe it inserts into a list by doing: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2ABE22A-0B54-84BE-87F0-E6A8090F2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740" y="2382783"/>
            <a:ext cx="4810260" cy="1371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13C8D71-5982-804F-884E-BB6F24CEA80A}"/>
              </a:ext>
            </a:extLst>
          </p:cNvPr>
          <p:cNvSpPr/>
          <p:nvPr/>
        </p:nvSpPr>
        <p:spPr>
          <a:xfrm>
            <a:off x="7147972" y="2045266"/>
            <a:ext cx="4139448" cy="5922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Persistent replica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202CBAE-D3A3-45FD-5183-B09387048E60}"/>
              </a:ext>
            </a:extLst>
          </p:cNvPr>
          <p:cNvSpPr/>
          <p:nvPr/>
        </p:nvSpPr>
        <p:spPr>
          <a:xfrm>
            <a:off x="7324980" y="4029387"/>
            <a:ext cx="1223929" cy="28033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Local Tail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FAFD142-E302-FF90-84FA-9EB5632DE0C5}"/>
              </a:ext>
            </a:extLst>
          </p:cNvPr>
          <p:cNvSpPr/>
          <p:nvPr/>
        </p:nvSpPr>
        <p:spPr>
          <a:xfrm>
            <a:off x="7077349" y="1986589"/>
            <a:ext cx="4280695" cy="2473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AE0462A-C398-F1FD-C30E-8A5A2C81DFFC}"/>
              </a:ext>
            </a:extLst>
          </p:cNvPr>
          <p:cNvSpPr/>
          <p:nvPr/>
        </p:nvSpPr>
        <p:spPr>
          <a:xfrm>
            <a:off x="857990" y="4184114"/>
            <a:ext cx="639552" cy="639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12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9B6B3B85-7FFF-3F63-264F-F983451C5142}"/>
              </a:ext>
            </a:extLst>
          </p:cNvPr>
          <p:cNvSpPr/>
          <p:nvPr/>
        </p:nvSpPr>
        <p:spPr>
          <a:xfrm>
            <a:off x="2199639" y="4184114"/>
            <a:ext cx="639552" cy="639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15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B812676E-8747-DC3A-9ADB-7C9D1478111C}"/>
              </a:ext>
            </a:extLst>
          </p:cNvPr>
          <p:cNvSpPr/>
          <p:nvPr/>
        </p:nvSpPr>
        <p:spPr>
          <a:xfrm>
            <a:off x="4458047" y="4184114"/>
            <a:ext cx="639552" cy="639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24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64C1588A-FA04-5E53-F448-2F910724509F}"/>
              </a:ext>
            </a:extLst>
          </p:cNvPr>
          <p:cNvSpPr/>
          <p:nvPr/>
        </p:nvSpPr>
        <p:spPr>
          <a:xfrm>
            <a:off x="5910159" y="4184114"/>
            <a:ext cx="639552" cy="639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30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xmlns="" id="{0F97892C-836C-3A15-7E96-E0A4AB83814A}"/>
              </a:ext>
            </a:extLst>
          </p:cNvPr>
          <p:cNvCxnSpPr>
            <a:stCxn id="16" idx="6"/>
            <a:endCxn id="17" idx="2"/>
          </p:cNvCxnSpPr>
          <p:nvPr/>
        </p:nvCxnSpPr>
        <p:spPr>
          <a:xfrm>
            <a:off x="1497542" y="4503890"/>
            <a:ext cx="702097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xmlns="" id="{BA055E67-2E93-E80D-EB5B-F1D40B6E34F3}"/>
              </a:ext>
            </a:extLst>
          </p:cNvPr>
          <p:cNvCxnSpPr>
            <a:stCxn id="17" idx="6"/>
            <a:endCxn id="18" idx="2"/>
          </p:cNvCxnSpPr>
          <p:nvPr/>
        </p:nvCxnSpPr>
        <p:spPr>
          <a:xfrm>
            <a:off x="2839191" y="4503890"/>
            <a:ext cx="1618856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xmlns="" id="{8831C056-7967-3C9F-C296-64642BA44D96}"/>
              </a:ext>
            </a:extLst>
          </p:cNvPr>
          <p:cNvCxnSpPr>
            <a:stCxn id="18" idx="6"/>
            <a:endCxn id="19" idx="2"/>
          </p:cNvCxnSpPr>
          <p:nvPr/>
        </p:nvCxnSpPr>
        <p:spPr>
          <a:xfrm>
            <a:off x="5097599" y="4503890"/>
            <a:ext cx="812560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DBC8EA6-2B4D-1B8B-AEB8-E8E0213C49DD}"/>
              </a:ext>
            </a:extLst>
          </p:cNvPr>
          <p:cNvSpPr/>
          <p:nvPr/>
        </p:nvSpPr>
        <p:spPr>
          <a:xfrm>
            <a:off x="558521" y="5226189"/>
            <a:ext cx="1389992" cy="435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Insert(19)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xmlns="" id="{1F60FE85-F367-AC39-E1E6-957CFA1E7A6B}"/>
              </a:ext>
            </a:extLst>
          </p:cNvPr>
          <p:cNvGrpSpPr/>
          <p:nvPr/>
        </p:nvGrpSpPr>
        <p:grpSpPr>
          <a:xfrm>
            <a:off x="7346085" y="3015567"/>
            <a:ext cx="3682213" cy="413753"/>
            <a:chOff x="5405289" y="3221434"/>
            <a:chExt cx="5691721" cy="63955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A19C2903-88D5-949D-787C-0CFEC41B3EBD}"/>
                </a:ext>
              </a:extLst>
            </p:cNvPr>
            <p:cNvSpPr/>
            <p:nvPr/>
          </p:nvSpPr>
          <p:spPr>
            <a:xfrm>
              <a:off x="5405289" y="3221434"/>
              <a:ext cx="639552" cy="6395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12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CBD8F76D-387A-A75F-B5C4-CBEF603FE681}"/>
                </a:ext>
              </a:extLst>
            </p:cNvPr>
            <p:cNvSpPr/>
            <p:nvPr/>
          </p:nvSpPr>
          <p:spPr>
            <a:xfrm>
              <a:off x="6746938" y="3221434"/>
              <a:ext cx="639552" cy="6395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15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59F8E417-F3F1-7A22-E99F-02F4649C51FE}"/>
                </a:ext>
              </a:extLst>
            </p:cNvPr>
            <p:cNvSpPr/>
            <p:nvPr/>
          </p:nvSpPr>
          <p:spPr>
            <a:xfrm>
              <a:off x="9005346" y="3221434"/>
              <a:ext cx="639552" cy="6395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24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CCF98FCB-EE82-EF84-D737-E1CEA216088C}"/>
                </a:ext>
              </a:extLst>
            </p:cNvPr>
            <p:cNvSpPr/>
            <p:nvPr/>
          </p:nvSpPr>
          <p:spPr>
            <a:xfrm>
              <a:off x="10457458" y="3221434"/>
              <a:ext cx="639552" cy="6395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30</a:t>
              </a:r>
            </a:p>
          </p:txBody>
        </p: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xmlns="" id="{CB30667F-5704-3EAB-7A64-2335F76EE776}"/>
                </a:ext>
              </a:extLst>
            </p:cNvPr>
            <p:cNvCxnSpPr>
              <a:stCxn id="34" idx="6"/>
              <a:endCxn id="35" idx="2"/>
            </p:cNvCxnSpPr>
            <p:nvPr/>
          </p:nvCxnSpPr>
          <p:spPr>
            <a:xfrm>
              <a:off x="6044841" y="3541210"/>
              <a:ext cx="70209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xmlns="" id="{16D7C1CC-544C-8408-54C5-3F73559A7C07}"/>
                </a:ext>
              </a:extLst>
            </p:cNvPr>
            <p:cNvCxnSpPr>
              <a:stCxn id="35" idx="6"/>
              <a:endCxn id="36" idx="2"/>
            </p:cNvCxnSpPr>
            <p:nvPr/>
          </p:nvCxnSpPr>
          <p:spPr>
            <a:xfrm>
              <a:off x="7386490" y="3541210"/>
              <a:ext cx="1618856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xmlns="" id="{E27BCB8C-3B3E-DD6E-5755-B8ED75F76FF8}"/>
                </a:ext>
              </a:extLst>
            </p:cNvPr>
            <p:cNvCxnSpPr>
              <a:stCxn id="36" idx="6"/>
              <a:endCxn id="37" idx="2"/>
            </p:cNvCxnSpPr>
            <p:nvPr/>
          </p:nvCxnSpPr>
          <p:spPr>
            <a:xfrm>
              <a:off x="9644898" y="3541210"/>
              <a:ext cx="812560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5AD8CCD7-5171-0D18-F9A1-3AB59ECFA38B}"/>
              </a:ext>
            </a:extLst>
          </p:cNvPr>
          <p:cNvSpPr/>
          <p:nvPr/>
        </p:nvSpPr>
        <p:spPr>
          <a:xfrm>
            <a:off x="3261153" y="4877718"/>
            <a:ext cx="639552" cy="6395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19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14990715-330A-B923-9525-1A2D6C902F30}"/>
              </a:ext>
            </a:extLst>
          </p:cNvPr>
          <p:cNvSpPr txBox="1"/>
          <p:nvPr/>
        </p:nvSpPr>
        <p:spPr>
          <a:xfrm>
            <a:off x="2134804" y="4768859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pred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39E44694-603E-71C3-B296-B94B93F5E249}"/>
              </a:ext>
            </a:extLst>
          </p:cNvPr>
          <p:cNvSpPr txBox="1"/>
          <p:nvPr/>
        </p:nvSpPr>
        <p:spPr>
          <a:xfrm>
            <a:off x="4442365" y="4768859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err="1"/>
              <a:t>curr</a:t>
            </a:r>
            <a:endParaRPr lang="en-CA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A44380F0-2D8F-2F3C-DA45-BEAE4776F2A2}"/>
              </a:ext>
            </a:extLst>
          </p:cNvPr>
          <p:cNvSpPr txBox="1"/>
          <p:nvPr/>
        </p:nvSpPr>
        <p:spPr>
          <a:xfrm>
            <a:off x="3419667" y="543932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n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B5560734-C929-7145-91A4-4D8F1CCAE2A9}"/>
              </a:ext>
            </a:extLst>
          </p:cNvPr>
          <p:cNvCxnSpPr>
            <a:stCxn id="17" idx="5"/>
            <a:endCxn id="43" idx="1"/>
          </p:cNvCxnSpPr>
          <p:nvPr/>
        </p:nvCxnSpPr>
        <p:spPr>
          <a:xfrm>
            <a:off x="2745531" y="4730006"/>
            <a:ext cx="609282" cy="241372"/>
          </a:xfrm>
          <a:prstGeom prst="straightConnector1">
            <a:avLst/>
          </a:prstGeom>
          <a:ln w="5715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47E92B9E-0960-5E47-5527-8494751FBAAC}"/>
              </a:ext>
            </a:extLst>
          </p:cNvPr>
          <p:cNvSpPr/>
          <p:nvPr/>
        </p:nvSpPr>
        <p:spPr>
          <a:xfrm>
            <a:off x="4095454" y="4029387"/>
            <a:ext cx="2674488" cy="119680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1" name="Speech Bubble: Rectangle 50">
            <a:extLst>
              <a:ext uri="{FF2B5EF4-FFF2-40B4-BE49-F238E27FC236}">
                <a16:creationId xmlns:a16="http://schemas.microsoft.com/office/drawing/2014/main" xmlns="" id="{0C19BC76-83F5-A224-5B87-8DDEC09E1EF4}"/>
              </a:ext>
            </a:extLst>
          </p:cNvPr>
          <p:cNvSpPr/>
          <p:nvPr/>
        </p:nvSpPr>
        <p:spPr>
          <a:xfrm>
            <a:off x="4795056" y="5453108"/>
            <a:ext cx="1974886" cy="738266"/>
          </a:xfrm>
          <a:prstGeom prst="wedgeRectCallout">
            <a:avLst>
              <a:gd name="adj1" fmla="val -19495"/>
              <a:gd name="adj2" fmla="val -79256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Temporarily unreachable!</a:t>
            </a:r>
          </a:p>
        </p:txBody>
      </p:sp>
      <p:sp>
        <p:nvSpPr>
          <p:cNvPr id="52" name="Speech Bubble: Rectangle 51">
            <a:extLst>
              <a:ext uri="{FF2B5EF4-FFF2-40B4-BE49-F238E27FC236}">
                <a16:creationId xmlns:a16="http://schemas.microsoft.com/office/drawing/2014/main" xmlns="" id="{0340E24D-6B18-752F-6F77-8CC71A360B77}"/>
              </a:ext>
            </a:extLst>
          </p:cNvPr>
          <p:cNvSpPr/>
          <p:nvPr/>
        </p:nvSpPr>
        <p:spPr>
          <a:xfrm>
            <a:off x="7595335" y="4798524"/>
            <a:ext cx="3924238" cy="1110464"/>
          </a:xfrm>
          <a:prstGeom prst="wedgeRectCallout">
            <a:avLst>
              <a:gd name="adj1" fmla="val -14906"/>
              <a:gd name="adj2" fmla="val -108852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What if a </a:t>
            </a:r>
            <a:r>
              <a:rPr lang="en-CA" b="1" dirty="0"/>
              <a:t>crash</a:t>
            </a:r>
            <a:r>
              <a:rPr lang="en-CA" dirty="0"/>
              <a:t> </a:t>
            </a:r>
            <a:r>
              <a:rPr lang="en-CA" b="1" dirty="0"/>
              <a:t>occurs at this step </a:t>
            </a:r>
            <a:r>
              <a:rPr lang="en-CA" dirty="0"/>
              <a:t>while the persistent replica is being brought up to date?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A6C054C5-70F5-B8F1-3EC3-7ACC04CC32D7}"/>
              </a:ext>
            </a:extLst>
          </p:cNvPr>
          <p:cNvGrpSpPr/>
          <p:nvPr/>
        </p:nvGrpSpPr>
        <p:grpSpPr>
          <a:xfrm>
            <a:off x="7310353" y="3102514"/>
            <a:ext cx="1590512" cy="500700"/>
            <a:chOff x="5405289" y="3221434"/>
            <a:chExt cx="2458508" cy="773949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B9A65DF9-C49A-33A2-4F88-BCA5E3523179}"/>
                </a:ext>
              </a:extLst>
            </p:cNvPr>
            <p:cNvSpPr/>
            <p:nvPr/>
          </p:nvSpPr>
          <p:spPr>
            <a:xfrm>
              <a:off x="5405289" y="3221434"/>
              <a:ext cx="639552" cy="6395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12</a:t>
              </a: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xmlns="" id="{2AD11808-4F8A-CF53-2CF4-EBC27F85F3BC}"/>
                </a:ext>
              </a:extLst>
            </p:cNvPr>
            <p:cNvSpPr/>
            <p:nvPr/>
          </p:nvSpPr>
          <p:spPr>
            <a:xfrm>
              <a:off x="6746938" y="3221434"/>
              <a:ext cx="639552" cy="63955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CA" sz="2000" b="1" dirty="0"/>
                <a:t>15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xmlns="" id="{1E0D026D-1B99-2D05-2CA9-FAC331307D7C}"/>
                </a:ext>
              </a:extLst>
            </p:cNvPr>
            <p:cNvCxnSpPr>
              <a:stCxn id="54" idx="6"/>
              <a:endCxn id="55" idx="2"/>
            </p:cNvCxnSpPr>
            <p:nvPr/>
          </p:nvCxnSpPr>
          <p:spPr>
            <a:xfrm>
              <a:off x="6044841" y="3541210"/>
              <a:ext cx="702097" cy="0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xmlns="" id="{D6C5C625-0FEB-7AE6-3481-218E8E84C7BA}"/>
                </a:ext>
              </a:extLst>
            </p:cNvPr>
            <p:cNvCxnSpPr>
              <a:cxnSpLocks/>
              <a:stCxn id="55" idx="5"/>
            </p:cNvCxnSpPr>
            <p:nvPr/>
          </p:nvCxnSpPr>
          <p:spPr>
            <a:xfrm>
              <a:off x="7292829" y="3767325"/>
              <a:ext cx="570968" cy="2280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4" name="Oval 63">
            <a:extLst>
              <a:ext uri="{FF2B5EF4-FFF2-40B4-BE49-F238E27FC236}">
                <a16:creationId xmlns:a16="http://schemas.microsoft.com/office/drawing/2014/main" xmlns="" id="{E6C0637A-4427-A92D-981C-1E533831A8D6}"/>
              </a:ext>
            </a:extLst>
          </p:cNvPr>
          <p:cNvSpPr/>
          <p:nvPr/>
        </p:nvSpPr>
        <p:spPr>
          <a:xfrm>
            <a:off x="8869017" y="3501858"/>
            <a:ext cx="413753" cy="41375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CA" sz="2000" b="1" dirty="0"/>
              <a:t>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2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33" grpId="0" animBg="1"/>
      <p:bldP spid="43" grpId="0" animBg="1"/>
      <p:bldP spid="44" grpId="0"/>
      <p:bldP spid="45" grpId="0"/>
      <p:bldP spid="46" grpId="0"/>
      <p:bldP spid="50" grpId="0" animBg="1"/>
      <p:bldP spid="51" grpId="0" animBg="1"/>
      <p:bldP spid="52" grpId="0" animBg="1"/>
      <p:bldP spid="6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BBE327-2F12-C9E0-56B2-E0789816F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310" y="345930"/>
            <a:ext cx="10058400" cy="1075810"/>
          </a:xfrm>
        </p:spPr>
        <p:txBody>
          <a:bodyPr>
            <a:normAutofit/>
          </a:bodyPr>
          <a:lstStyle/>
          <a:p>
            <a:r>
              <a:rPr lang="en-CA" dirty="0"/>
              <a:t>Updating &amp; flushing persistent replicas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967A5E-9259-6537-2057-955F003ED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40" y="1375346"/>
            <a:ext cx="10687978" cy="1256475"/>
          </a:xfrm>
        </p:spPr>
        <p:txBody>
          <a:bodyPr>
            <a:normAutofit/>
          </a:bodyPr>
          <a:lstStyle/>
          <a:p>
            <a:r>
              <a:rPr lang="en-CA" sz="2000" b="1" dirty="0"/>
              <a:t>Updating: </a:t>
            </a:r>
            <a:r>
              <a:rPr lang="en-CA" sz="2000" dirty="0"/>
              <a:t>background thread continually updates the active replica</a:t>
            </a:r>
          </a:p>
          <a:p>
            <a:r>
              <a:rPr lang="en-CA" sz="2000" b="1" dirty="0"/>
              <a:t>Flushing: </a:t>
            </a:r>
            <a:r>
              <a:rPr lang="en-CA" sz="2000" dirty="0"/>
              <a:t>whenever </a:t>
            </a:r>
            <a:r>
              <a:rPr lang="en-CA" sz="2000" b="1" dirty="0"/>
              <a:t>epsilon </a:t>
            </a:r>
            <a:r>
              <a:rPr lang="en-CA" sz="2000" dirty="0"/>
              <a:t>operations have been logged since the last checkpoint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2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Elbow Connector 70"/>
          <p:cNvCxnSpPr>
            <a:stCxn id="70" idx="3"/>
            <a:endCxn id="20" idx="1"/>
          </p:cNvCxnSpPr>
          <p:nvPr/>
        </p:nvCxnSpPr>
        <p:spPr>
          <a:xfrm flipV="1">
            <a:off x="2694757" y="2828784"/>
            <a:ext cx="5601225" cy="2758477"/>
          </a:xfrm>
          <a:prstGeom prst="bentConnector3">
            <a:avLst>
              <a:gd name="adj1" fmla="val 11803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Elbow Connector 62"/>
          <p:cNvCxnSpPr>
            <a:stCxn id="61" idx="3"/>
            <a:endCxn id="20" idx="1"/>
          </p:cNvCxnSpPr>
          <p:nvPr/>
        </p:nvCxnSpPr>
        <p:spPr>
          <a:xfrm flipV="1">
            <a:off x="5658421" y="2828784"/>
            <a:ext cx="2637561" cy="2758477"/>
          </a:xfrm>
          <a:prstGeom prst="bentConnector3">
            <a:avLst>
              <a:gd name="adj1" fmla="val 24419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BBE327-2F12-C9E0-56B2-E0789816F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310" y="345930"/>
            <a:ext cx="10058400" cy="1075810"/>
          </a:xfrm>
        </p:spPr>
        <p:txBody>
          <a:bodyPr>
            <a:normAutofit/>
          </a:bodyPr>
          <a:lstStyle/>
          <a:p>
            <a:r>
              <a:rPr lang="en-CA" dirty="0"/>
              <a:t>Updating &amp; flushing persistent replicas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967A5E-9259-6537-2057-955F003ED5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40" y="1375346"/>
            <a:ext cx="10687978" cy="1256475"/>
          </a:xfrm>
        </p:spPr>
        <p:txBody>
          <a:bodyPr>
            <a:normAutofit/>
          </a:bodyPr>
          <a:lstStyle/>
          <a:p>
            <a:r>
              <a:rPr lang="en-CA" sz="2000" b="1" dirty="0"/>
              <a:t>Updating: </a:t>
            </a:r>
            <a:r>
              <a:rPr lang="en-CA" sz="2000" dirty="0"/>
              <a:t>background thread continually updates the active replica</a:t>
            </a:r>
          </a:p>
          <a:p>
            <a:r>
              <a:rPr lang="en-CA" sz="2000" b="1" dirty="0"/>
              <a:t>Flushing: </a:t>
            </a:r>
            <a:r>
              <a:rPr lang="en-CA" sz="2000" dirty="0"/>
              <a:t>whenever </a:t>
            </a:r>
            <a:r>
              <a:rPr lang="en-CA" sz="2000" b="1" dirty="0"/>
              <a:t>epsilon </a:t>
            </a:r>
            <a:r>
              <a:rPr lang="en-CA" sz="2000" dirty="0"/>
              <a:t>operations have been logged since the last checkpoint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F0924FB-F7F8-5992-5B86-DD482A1AA535}"/>
              </a:ext>
            </a:extLst>
          </p:cNvPr>
          <p:cNvSpPr/>
          <p:nvPr/>
        </p:nvSpPr>
        <p:spPr>
          <a:xfrm>
            <a:off x="8295981" y="3982241"/>
            <a:ext cx="1698624" cy="53900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...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E3F9A237-68D6-C36F-0956-AC0E9CCDBC5E}"/>
              </a:ext>
            </a:extLst>
          </p:cNvPr>
          <p:cNvSpPr/>
          <p:nvPr/>
        </p:nvSpPr>
        <p:spPr>
          <a:xfrm>
            <a:off x="8295981" y="4517521"/>
            <a:ext cx="1698624" cy="3333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Empty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6D08587-3C49-3F48-0AAB-CFE81E42F527}"/>
              </a:ext>
            </a:extLst>
          </p:cNvPr>
          <p:cNvSpPr/>
          <p:nvPr/>
        </p:nvSpPr>
        <p:spPr>
          <a:xfrm>
            <a:off x="8295981" y="3665940"/>
            <a:ext cx="1698624" cy="3333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Empty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ADA99B-20D7-FCB5-44A2-899B62F6E397}"/>
              </a:ext>
            </a:extLst>
          </p:cNvPr>
          <p:cNvGrpSpPr/>
          <p:nvPr/>
        </p:nvGrpSpPr>
        <p:grpSpPr>
          <a:xfrm>
            <a:off x="9994605" y="2631821"/>
            <a:ext cx="1602857" cy="381455"/>
            <a:chOff x="7854290" y="3692399"/>
            <a:chExt cx="1424663" cy="311487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9EBE13DC-1E3B-B85D-CC7F-755B986DAB79}"/>
                </a:ext>
              </a:extLst>
            </p:cNvPr>
            <p:cNvCxnSpPr>
              <a:stCxn id="16" idx="1"/>
              <a:endCxn id="20" idx="3"/>
            </p:cNvCxnSpPr>
            <p:nvPr/>
          </p:nvCxnSpPr>
          <p:spPr>
            <a:xfrm flipH="1">
              <a:off x="7854290" y="3848143"/>
              <a:ext cx="185279" cy="509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9D4CD24C-C6D2-2E76-76FE-9A640BA8646A}"/>
                </a:ext>
              </a:extLst>
            </p:cNvPr>
            <p:cNvSpPr/>
            <p:nvPr/>
          </p:nvSpPr>
          <p:spPr>
            <a:xfrm>
              <a:off x="8039569" y="3692399"/>
              <a:ext cx="1239384" cy="31148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dirty="0"/>
                <a:t>Completed Tail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DADA99B-20D7-FCB5-44A2-899B62F6E397}"/>
              </a:ext>
            </a:extLst>
          </p:cNvPr>
          <p:cNvGrpSpPr/>
          <p:nvPr/>
        </p:nvGrpSpPr>
        <p:grpSpPr>
          <a:xfrm>
            <a:off x="6528053" y="2948369"/>
            <a:ext cx="1800664" cy="435428"/>
            <a:chOff x="7958919" y="3605299"/>
            <a:chExt cx="1458584" cy="435428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xmlns="" id="{9EBE13DC-1E3B-B85D-CC7F-755B986DAB79}"/>
                </a:ext>
              </a:extLst>
            </p:cNvPr>
            <p:cNvCxnSpPr/>
            <p:nvPr/>
          </p:nvCxnSpPr>
          <p:spPr>
            <a:xfrm flipV="1">
              <a:off x="9197067" y="3824969"/>
              <a:ext cx="220436" cy="40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D4CD24C-C6D2-2E76-76FE-9A640BA8646A}"/>
                </a:ext>
              </a:extLst>
            </p:cNvPr>
            <p:cNvSpPr/>
            <p:nvPr/>
          </p:nvSpPr>
          <p:spPr>
            <a:xfrm>
              <a:off x="7958919" y="3605299"/>
              <a:ext cx="1239384" cy="43542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dirty="0"/>
                <a:t>Checkpoint Threshold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53ECBAED-BAD9-E55A-BF64-EBB3E1787CBC}"/>
              </a:ext>
            </a:extLst>
          </p:cNvPr>
          <p:cNvSpPr/>
          <p:nvPr/>
        </p:nvSpPr>
        <p:spPr>
          <a:xfrm>
            <a:off x="8295982" y="2662096"/>
            <a:ext cx="1698624" cy="3333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Insert(40)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9FA21AD5-2234-0080-D14F-63820DBB3483}"/>
              </a:ext>
            </a:extLst>
          </p:cNvPr>
          <p:cNvSpPr/>
          <p:nvPr/>
        </p:nvSpPr>
        <p:spPr>
          <a:xfrm>
            <a:off x="8295981" y="2995470"/>
            <a:ext cx="1698624" cy="3333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Insert(23)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DFBD2F8-954A-4D95-E293-C9086E7C4191}"/>
              </a:ext>
            </a:extLst>
          </p:cNvPr>
          <p:cNvSpPr/>
          <p:nvPr/>
        </p:nvSpPr>
        <p:spPr>
          <a:xfrm>
            <a:off x="8295981" y="3328844"/>
            <a:ext cx="1698624" cy="3333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Insert(53)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BADCE91A-3C7A-6CF0-0393-24D2D4C3832B}"/>
              </a:ext>
            </a:extLst>
          </p:cNvPr>
          <p:cNvSpPr/>
          <p:nvPr/>
        </p:nvSpPr>
        <p:spPr>
          <a:xfrm>
            <a:off x="620218" y="2996222"/>
            <a:ext cx="2462272" cy="553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Some volatile replica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16562" y="3549601"/>
            <a:ext cx="2465928" cy="23702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BADCE91A-3C7A-6CF0-0393-24D2D4C3832B}"/>
              </a:ext>
            </a:extLst>
          </p:cNvPr>
          <p:cNvSpPr/>
          <p:nvPr/>
        </p:nvSpPr>
        <p:spPr>
          <a:xfrm>
            <a:off x="3612892" y="2996222"/>
            <a:ext cx="2462272" cy="553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Active Persistent Replica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25954" y="3549601"/>
            <a:ext cx="2449210" cy="23702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xmlns="" id="{7B2FD91E-086C-916D-8F7D-7BB134BCCB19}"/>
              </a:ext>
            </a:extLst>
          </p:cNvPr>
          <p:cNvSpPr/>
          <p:nvPr/>
        </p:nvSpPr>
        <p:spPr>
          <a:xfrm>
            <a:off x="4621473" y="3676554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40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143253" y="4113092"/>
            <a:ext cx="606668" cy="851584"/>
            <a:chOff x="9143756" y="4453628"/>
            <a:chExt cx="606668" cy="851584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xmlns="" id="{A6844C5A-50EF-1970-2ED2-4CD0367103AE}"/>
                </a:ext>
              </a:extLst>
            </p:cNvPr>
            <p:cNvCxnSpPr/>
            <p:nvPr/>
          </p:nvCxnSpPr>
          <p:spPr>
            <a:xfrm flipH="1">
              <a:off x="9441280" y="4453628"/>
              <a:ext cx="309144" cy="373364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1">
              <a:extLst>
                <a:ext uri="{FF2B5EF4-FFF2-40B4-BE49-F238E27FC236}">
                  <a16:creationId xmlns:a16="http://schemas.microsoft.com/office/drawing/2014/main" xmlns="" id="{E034A5C4-0387-DA9B-638A-657A08037A80}"/>
                </a:ext>
              </a:extLst>
            </p:cNvPr>
            <p:cNvSpPr/>
            <p:nvPr/>
          </p:nvSpPr>
          <p:spPr>
            <a:xfrm>
              <a:off x="9143756" y="4826992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/>
                <a:t>23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997900" y="4106181"/>
            <a:ext cx="627786" cy="851584"/>
            <a:chOff x="9998403" y="4446717"/>
            <a:chExt cx="627786" cy="851584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xmlns="" id="{8535D9C4-56EE-BC54-AC4E-F038B395CA66}"/>
                </a:ext>
              </a:extLst>
            </p:cNvPr>
            <p:cNvCxnSpPr/>
            <p:nvPr/>
          </p:nvCxnSpPr>
          <p:spPr>
            <a:xfrm>
              <a:off x="9998403" y="4446717"/>
              <a:ext cx="309144" cy="373364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>
              <a:extLst>
                <a:ext uri="{FF2B5EF4-FFF2-40B4-BE49-F238E27FC236}">
                  <a16:creationId xmlns:a16="http://schemas.microsoft.com/office/drawing/2014/main" xmlns="" id="{4A1911BC-A236-D215-5A5A-AB66C2317B8D}"/>
                </a:ext>
              </a:extLst>
            </p:cNvPr>
            <p:cNvSpPr/>
            <p:nvPr/>
          </p:nvSpPr>
          <p:spPr>
            <a:xfrm>
              <a:off x="10147969" y="4820081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/>
                <a:t>53</a:t>
              </a:r>
            </a:p>
          </p:txBody>
        </p:sp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7B2FD91E-086C-916D-8F7D-7BB134BCCB19}"/>
              </a:ext>
            </a:extLst>
          </p:cNvPr>
          <p:cNvSpPr/>
          <p:nvPr/>
        </p:nvSpPr>
        <p:spPr>
          <a:xfrm>
            <a:off x="1673073" y="3718252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40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1194853" y="4154790"/>
            <a:ext cx="606668" cy="851584"/>
            <a:chOff x="9143756" y="4453628"/>
            <a:chExt cx="606668" cy="851584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xmlns="" id="{A6844C5A-50EF-1970-2ED2-4CD0367103AE}"/>
                </a:ext>
              </a:extLst>
            </p:cNvPr>
            <p:cNvCxnSpPr/>
            <p:nvPr/>
          </p:nvCxnSpPr>
          <p:spPr>
            <a:xfrm flipH="1">
              <a:off x="9441280" y="4453628"/>
              <a:ext cx="309144" cy="373364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E034A5C4-0387-DA9B-638A-657A08037A80}"/>
                </a:ext>
              </a:extLst>
            </p:cNvPr>
            <p:cNvSpPr/>
            <p:nvPr/>
          </p:nvSpPr>
          <p:spPr>
            <a:xfrm>
              <a:off x="9143756" y="4826992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/>
                <a:t>23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049500" y="4147879"/>
            <a:ext cx="627786" cy="851584"/>
            <a:chOff x="9998403" y="4446717"/>
            <a:chExt cx="627786" cy="851584"/>
          </a:xfrm>
        </p:grpSpPr>
        <p:cxnSp>
          <p:nvCxnSpPr>
            <p:cNvPr id="47" name="Straight Arrow Connector 46">
              <a:extLst>
                <a:ext uri="{FF2B5EF4-FFF2-40B4-BE49-F238E27FC236}">
                  <a16:creationId xmlns:a16="http://schemas.microsoft.com/office/drawing/2014/main" xmlns="" id="{8535D9C4-56EE-BC54-AC4E-F038B395CA66}"/>
                </a:ext>
              </a:extLst>
            </p:cNvPr>
            <p:cNvCxnSpPr/>
            <p:nvPr/>
          </p:nvCxnSpPr>
          <p:spPr>
            <a:xfrm>
              <a:off x="9998403" y="4446717"/>
              <a:ext cx="309144" cy="373364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>
              <a:extLst>
                <a:ext uri="{FF2B5EF4-FFF2-40B4-BE49-F238E27FC236}">
                  <a16:creationId xmlns:a16="http://schemas.microsoft.com/office/drawing/2014/main" xmlns="" id="{4A1911BC-A236-D215-5A5A-AB66C2317B8D}"/>
                </a:ext>
              </a:extLst>
            </p:cNvPr>
            <p:cNvSpPr/>
            <p:nvPr/>
          </p:nvSpPr>
          <p:spPr>
            <a:xfrm>
              <a:off x="10147969" y="4820081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/>
                <a:t>53</a:t>
              </a:r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xmlns="" id="{9D4CD24C-C6D2-2E76-76FE-9A640BA8646A}"/>
              </a:ext>
            </a:extLst>
          </p:cNvPr>
          <p:cNvSpPr/>
          <p:nvPr/>
        </p:nvSpPr>
        <p:spPr>
          <a:xfrm>
            <a:off x="4128366" y="5369547"/>
            <a:ext cx="1530055" cy="4354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/>
              <a:t>Local Tail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9D4CD24C-C6D2-2E76-76FE-9A640BA8646A}"/>
              </a:ext>
            </a:extLst>
          </p:cNvPr>
          <p:cNvSpPr/>
          <p:nvPr/>
        </p:nvSpPr>
        <p:spPr>
          <a:xfrm>
            <a:off x="1164702" y="5369547"/>
            <a:ext cx="1530055" cy="43542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/>
              <a:t>Local Tail</a:t>
            </a:r>
          </a:p>
        </p:txBody>
      </p:sp>
      <p:grpSp>
        <p:nvGrpSpPr>
          <p:cNvPr id="93" name="Group 92"/>
          <p:cNvGrpSpPr/>
          <p:nvPr/>
        </p:nvGrpSpPr>
        <p:grpSpPr>
          <a:xfrm>
            <a:off x="8295980" y="3001713"/>
            <a:ext cx="1698624" cy="650875"/>
            <a:chOff x="8367185" y="3192392"/>
            <a:chExt cx="1698624" cy="65087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A94AF36E-0AEA-6996-5CEF-0C03582FAFF1}"/>
                </a:ext>
              </a:extLst>
            </p:cNvPr>
            <p:cNvSpPr/>
            <p:nvPr/>
          </p:nvSpPr>
          <p:spPr>
            <a:xfrm>
              <a:off x="8367185" y="3192392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Empty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FB0F936F-9404-A3BD-3FC4-844043773620}"/>
                </a:ext>
              </a:extLst>
            </p:cNvPr>
            <p:cNvSpPr/>
            <p:nvPr/>
          </p:nvSpPr>
          <p:spPr>
            <a:xfrm>
              <a:off x="8367185" y="3509892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Empty</a:t>
              </a: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9231433" y="3800471"/>
            <a:ext cx="2278176" cy="1829807"/>
            <a:chOff x="9289574" y="3991512"/>
            <a:chExt cx="2278176" cy="1829807"/>
          </a:xfrm>
        </p:grpSpPr>
        <p:sp>
          <p:nvSpPr>
            <p:cNvPr id="96" name="Right Arrow 95"/>
            <p:cNvSpPr/>
            <p:nvPr/>
          </p:nvSpPr>
          <p:spPr>
            <a:xfrm rot="16678624">
              <a:off x="9966316" y="4516063"/>
              <a:ext cx="1334452" cy="285350"/>
            </a:xfrm>
            <a:prstGeom prst="rightArrow">
              <a:avLst>
                <a:gd name="adj1" fmla="val 50000"/>
                <a:gd name="adj2" fmla="val 5714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xmlns="" id="{9D4CD24C-C6D2-2E76-76FE-9A640BA8646A}"/>
                </a:ext>
              </a:extLst>
            </p:cNvPr>
            <p:cNvSpPr/>
            <p:nvPr/>
          </p:nvSpPr>
          <p:spPr>
            <a:xfrm>
              <a:off x="9289574" y="5230490"/>
              <a:ext cx="2278176" cy="59082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dirty="0"/>
                <a:t>Completed Tail passed the threshold </a:t>
              </a:r>
            </a:p>
          </p:txBody>
        </p: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xmlns="" id="{9D4CD24C-C6D2-2E76-76FE-9A640BA8646A}"/>
              </a:ext>
            </a:extLst>
          </p:cNvPr>
          <p:cNvSpPr/>
          <p:nvPr/>
        </p:nvSpPr>
        <p:spPr>
          <a:xfrm>
            <a:off x="9231433" y="5714105"/>
            <a:ext cx="2278176" cy="4343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/>
              <a:t>Time to checkpoint</a:t>
            </a:r>
          </a:p>
        </p:txBody>
      </p:sp>
      <p:grpSp>
        <p:nvGrpSpPr>
          <p:cNvPr id="125" name="Group 124"/>
          <p:cNvGrpSpPr/>
          <p:nvPr/>
        </p:nvGrpSpPr>
        <p:grpSpPr>
          <a:xfrm>
            <a:off x="4143253" y="3669643"/>
            <a:ext cx="1482433" cy="1288122"/>
            <a:chOff x="6667343" y="4870890"/>
            <a:chExt cx="1482433" cy="1288122"/>
          </a:xfrm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xmlns="" id="{7B2FD91E-086C-916D-8F7D-7BB134BCCB19}"/>
                </a:ext>
              </a:extLst>
            </p:cNvPr>
            <p:cNvSpPr/>
            <p:nvPr/>
          </p:nvSpPr>
          <p:spPr>
            <a:xfrm>
              <a:off x="7145563" y="4870890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/>
                <a:t>40</a:t>
              </a:r>
            </a:p>
          </p:txBody>
        </p:sp>
        <p:grpSp>
          <p:nvGrpSpPr>
            <p:cNvPr id="119" name="Group 118"/>
            <p:cNvGrpSpPr/>
            <p:nvPr/>
          </p:nvGrpSpPr>
          <p:grpSpPr>
            <a:xfrm>
              <a:off x="6667343" y="5307428"/>
              <a:ext cx="606668" cy="851584"/>
              <a:chOff x="9143756" y="4453628"/>
              <a:chExt cx="606668" cy="851584"/>
            </a:xfrm>
          </p:grpSpPr>
          <p:cxnSp>
            <p:nvCxnSpPr>
              <p:cNvPr id="120" name="Straight Arrow Connector 119">
                <a:extLst>
                  <a:ext uri="{FF2B5EF4-FFF2-40B4-BE49-F238E27FC236}">
                    <a16:creationId xmlns:a16="http://schemas.microsoft.com/office/drawing/2014/main" xmlns="" id="{A6844C5A-50EF-1970-2ED2-4CD0367103AE}"/>
                  </a:ext>
                </a:extLst>
              </p:cNvPr>
              <p:cNvCxnSpPr/>
              <p:nvPr/>
            </p:nvCxnSpPr>
            <p:spPr>
              <a:xfrm flipH="1">
                <a:off x="9441280" y="4453628"/>
                <a:ext cx="309144" cy="373364"/>
              </a:xfrm>
              <a:prstGeom prst="straightConnector1">
                <a:avLst/>
              </a:prstGeom>
              <a:ln w="38100">
                <a:solidFill>
                  <a:srgbClr val="000304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xmlns="" id="{E034A5C4-0387-DA9B-638A-657A08037A80}"/>
                  </a:ext>
                </a:extLst>
              </p:cNvPr>
              <p:cNvSpPr/>
              <p:nvPr/>
            </p:nvSpPr>
            <p:spPr>
              <a:xfrm>
                <a:off x="9143756" y="4826992"/>
                <a:ext cx="478220" cy="47822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dirty="0"/>
                  <a:t>23</a:t>
                </a:r>
              </a:p>
            </p:txBody>
          </p:sp>
        </p:grpSp>
        <p:grpSp>
          <p:nvGrpSpPr>
            <p:cNvPr id="122" name="Group 121"/>
            <p:cNvGrpSpPr/>
            <p:nvPr/>
          </p:nvGrpSpPr>
          <p:grpSpPr>
            <a:xfrm>
              <a:off x="7521990" y="5300517"/>
              <a:ext cx="627786" cy="851584"/>
              <a:chOff x="9998403" y="4446717"/>
              <a:chExt cx="627786" cy="851584"/>
            </a:xfrm>
          </p:grpSpPr>
          <p:cxnSp>
            <p:nvCxnSpPr>
              <p:cNvPr id="123" name="Straight Arrow Connector 122">
                <a:extLst>
                  <a:ext uri="{FF2B5EF4-FFF2-40B4-BE49-F238E27FC236}">
                    <a16:creationId xmlns:a16="http://schemas.microsoft.com/office/drawing/2014/main" xmlns="" id="{8535D9C4-56EE-BC54-AC4E-F038B395CA66}"/>
                  </a:ext>
                </a:extLst>
              </p:cNvPr>
              <p:cNvCxnSpPr/>
              <p:nvPr/>
            </p:nvCxnSpPr>
            <p:spPr>
              <a:xfrm>
                <a:off x="9998403" y="4446717"/>
                <a:ext cx="309144" cy="373364"/>
              </a:xfrm>
              <a:prstGeom prst="straightConnector1">
                <a:avLst/>
              </a:prstGeom>
              <a:ln w="38100">
                <a:solidFill>
                  <a:srgbClr val="000304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xmlns="" id="{4A1911BC-A236-D215-5A5A-AB66C2317B8D}"/>
                  </a:ext>
                </a:extLst>
              </p:cNvPr>
              <p:cNvSpPr/>
              <p:nvPr/>
            </p:nvSpPr>
            <p:spPr>
              <a:xfrm>
                <a:off x="10147969" y="4820081"/>
                <a:ext cx="478220" cy="47822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dirty="0"/>
                  <a:t>53</a:t>
                </a:r>
              </a:p>
            </p:txBody>
          </p:sp>
        </p:grpSp>
      </p:grpSp>
      <p:grpSp>
        <p:nvGrpSpPr>
          <p:cNvPr id="128" name="Group 127"/>
          <p:cNvGrpSpPr/>
          <p:nvPr/>
        </p:nvGrpSpPr>
        <p:grpSpPr>
          <a:xfrm>
            <a:off x="607240" y="2996222"/>
            <a:ext cx="2465928" cy="2923590"/>
            <a:chOff x="827103" y="3339663"/>
            <a:chExt cx="2465928" cy="2923590"/>
          </a:xfrm>
        </p:grpSpPr>
        <p:sp>
          <p:nvSpPr>
            <p:cNvPr id="126" name="Rectangle 125">
              <a:extLst>
                <a:ext uri="{FF2B5EF4-FFF2-40B4-BE49-F238E27FC236}">
                  <a16:creationId xmlns:a16="http://schemas.microsoft.com/office/drawing/2014/main" xmlns="" id="{BADCE91A-3C7A-6CF0-0393-24D2D4C3832B}"/>
                </a:ext>
              </a:extLst>
            </p:cNvPr>
            <p:cNvSpPr/>
            <p:nvPr/>
          </p:nvSpPr>
          <p:spPr>
            <a:xfrm>
              <a:off x="830759" y="3339663"/>
              <a:ext cx="2462272" cy="55337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/>
                <a:t>Contents of NVRAM</a:t>
              </a:r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827103" y="3893042"/>
              <a:ext cx="2465928" cy="237021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117" name="Left Arrow 116">
            <a:extLst>
              <a:ext uri="{FF2B5EF4-FFF2-40B4-BE49-F238E27FC236}">
                <a16:creationId xmlns:a16="http://schemas.microsoft.com/office/drawing/2014/main" xmlns="" id="{9D4CD24C-C6D2-2E76-76FE-9A640BA8646A}"/>
              </a:ext>
            </a:extLst>
          </p:cNvPr>
          <p:cNvSpPr/>
          <p:nvPr/>
        </p:nvSpPr>
        <p:spPr>
          <a:xfrm>
            <a:off x="2581114" y="4196472"/>
            <a:ext cx="1530055" cy="435428"/>
          </a:xfrm>
          <a:prstGeom prst="lef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/>
              <a:t>WBINVD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xmlns="" id="{BADCE91A-3C7A-6CF0-0393-24D2D4C3832B}"/>
              </a:ext>
            </a:extLst>
          </p:cNvPr>
          <p:cNvSpPr/>
          <p:nvPr/>
        </p:nvSpPr>
        <p:spPr>
          <a:xfrm>
            <a:off x="3619423" y="2996221"/>
            <a:ext cx="2462272" cy="553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Stable Persistent Replica</a:t>
            </a:r>
          </a:p>
        </p:txBody>
      </p:sp>
      <p:grpSp>
        <p:nvGrpSpPr>
          <p:cNvPr id="132" name="Group 131"/>
          <p:cNvGrpSpPr/>
          <p:nvPr/>
        </p:nvGrpSpPr>
        <p:grpSpPr>
          <a:xfrm>
            <a:off x="6466131" y="4974550"/>
            <a:ext cx="2278176" cy="785641"/>
            <a:chOff x="9480459" y="4631501"/>
            <a:chExt cx="2278176" cy="785641"/>
          </a:xfrm>
        </p:grpSpPr>
        <p:sp>
          <p:nvSpPr>
            <p:cNvPr id="133" name="Right Arrow 132"/>
            <p:cNvSpPr/>
            <p:nvPr/>
          </p:nvSpPr>
          <p:spPr>
            <a:xfrm rot="16200000">
              <a:off x="10163250" y="4842789"/>
              <a:ext cx="667585" cy="245010"/>
            </a:xfrm>
            <a:prstGeom prst="rightArrow">
              <a:avLst>
                <a:gd name="adj1" fmla="val 50000"/>
                <a:gd name="adj2" fmla="val 5714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xmlns="" id="{9D4CD24C-C6D2-2E76-76FE-9A640BA8646A}"/>
                </a:ext>
              </a:extLst>
            </p:cNvPr>
            <p:cNvSpPr/>
            <p:nvPr/>
          </p:nvSpPr>
          <p:spPr>
            <a:xfrm>
              <a:off x="9480459" y="4900294"/>
              <a:ext cx="2278176" cy="51684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dirty="0"/>
                <a:t>Advance the checkpoint threshold</a:t>
              </a:r>
            </a:p>
          </p:txBody>
        </p:sp>
      </p:grpSp>
      <p:sp>
        <p:nvSpPr>
          <p:cNvPr id="135" name="Rectangle 134">
            <a:extLst>
              <a:ext uri="{FF2B5EF4-FFF2-40B4-BE49-F238E27FC236}">
                <a16:creationId xmlns:a16="http://schemas.microsoft.com/office/drawing/2014/main" xmlns="" id="{9D4CD24C-C6D2-2E76-76FE-9A640BA8646A}"/>
              </a:ext>
            </a:extLst>
          </p:cNvPr>
          <p:cNvSpPr/>
          <p:nvPr/>
        </p:nvSpPr>
        <p:spPr>
          <a:xfrm>
            <a:off x="3759683" y="5839945"/>
            <a:ext cx="2278176" cy="43438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400" dirty="0"/>
              <a:t>Active replica becomes stable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759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-0.00118 0.10602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5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-0.24245 0.00763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22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00312 0.22269 " pathEditMode="relative" rAng="0" ptsTypes="AA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44" grpId="0" animBg="1"/>
      <p:bldP spid="70" grpId="0" animBg="1"/>
      <p:bldP spid="95" grpId="0" animBg="1"/>
      <p:bldP spid="117" grpId="0" animBg="1"/>
      <p:bldP spid="131" grpId="0" animBg="1"/>
      <p:bldP spid="1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65990"/>
            <a:ext cx="10058400" cy="1371600"/>
          </a:xfrm>
        </p:spPr>
        <p:txBody>
          <a:bodyPr>
            <a:normAutofit/>
          </a:bodyPr>
          <a:lstStyle/>
          <a:p>
            <a:r>
              <a:rPr lang="en-CA" sz="3700" dirty="0"/>
              <a:t>Performance versus </a:t>
            </a:r>
            <a:r>
              <a:rPr lang="en-CA" sz="3700" b="1" dirty="0"/>
              <a:t>volatile UCs</a:t>
            </a:r>
            <a:br>
              <a:rPr lang="en-CA" sz="3700" b="1" dirty="0"/>
            </a:br>
            <a:r>
              <a:rPr lang="en-CA" sz="3700" b="1" dirty="0"/>
              <a:t>red-black tree</a:t>
            </a:r>
            <a:r>
              <a:rPr lang="en-CA" sz="3700" dirty="0"/>
              <a:t>, epsilon = 10k (1% of log)</a:t>
            </a:r>
            <a:endParaRPr lang="en-CA" sz="37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420" y="1884736"/>
            <a:ext cx="5774530" cy="3849687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48BFF46-A269-038E-EFC5-25115E34CADD}"/>
              </a:ext>
            </a:extLst>
          </p:cNvPr>
          <p:cNvSpPr/>
          <p:nvPr/>
        </p:nvSpPr>
        <p:spPr>
          <a:xfrm>
            <a:off x="4198233" y="1737590"/>
            <a:ext cx="5284042" cy="359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90% Read-only (search), 5% insert, 5% delete</a:t>
            </a:r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xmlns="" id="{948BFF46-A269-038E-EFC5-25115E34CADD}"/>
              </a:ext>
            </a:extLst>
          </p:cNvPr>
          <p:cNvSpPr/>
          <p:nvPr/>
        </p:nvSpPr>
        <p:spPr>
          <a:xfrm>
            <a:off x="403229" y="3307421"/>
            <a:ext cx="3464049" cy="847573"/>
          </a:xfrm>
          <a:prstGeom prst="wedgeRectCallout">
            <a:avLst>
              <a:gd name="adj1" fmla="val 77583"/>
              <a:gd name="adj2" fmla="val -28547"/>
            </a:avLst>
          </a:prstGeom>
          <a:solidFill>
            <a:srgbClr val="FBF236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Volatile </a:t>
            </a:r>
            <a:r>
              <a:rPr lang="en-US" dirty="0">
                <a:solidFill>
                  <a:sysClr val="windowText" lastClr="000000"/>
                </a:solidFill>
              </a:rPr>
              <a:t>PREP-UC (essentially our implementation of </a:t>
            </a:r>
            <a:r>
              <a:rPr lang="en-US" b="1" dirty="0">
                <a:solidFill>
                  <a:sysClr val="windowText" lastClr="000000"/>
                </a:solidFill>
              </a:rPr>
              <a:t>NR</a:t>
            </a:r>
            <a:r>
              <a:rPr lang="en-US" dirty="0">
                <a:solidFill>
                  <a:sysClr val="windowText" lastClr="000000"/>
                </a:solidFill>
              </a:rPr>
              <a:t>)</a:t>
            </a:r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xmlns="" id="{948BFF46-A269-038E-EFC5-25115E34CADD}"/>
              </a:ext>
            </a:extLst>
          </p:cNvPr>
          <p:cNvSpPr/>
          <p:nvPr/>
        </p:nvSpPr>
        <p:spPr>
          <a:xfrm>
            <a:off x="998696" y="4316502"/>
            <a:ext cx="2868582" cy="1013893"/>
          </a:xfrm>
          <a:prstGeom prst="wedgeRectCallout">
            <a:avLst>
              <a:gd name="adj1" fmla="val 90827"/>
              <a:gd name="adj2" fmla="val -28324"/>
            </a:avLst>
          </a:prstGeom>
          <a:solidFill>
            <a:srgbClr val="9E0B00"/>
          </a:solidFill>
          <a:ln>
            <a:solidFill>
              <a:srgbClr val="11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Naïve UC protecting a sequential object with a </a:t>
            </a:r>
            <a:r>
              <a:rPr lang="en-US" b="1" dirty="0"/>
              <a:t>global lock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xmlns="" id="{F3E606DB-CA5A-B310-741D-25F042462FAD}"/>
              </a:ext>
            </a:extLst>
          </p:cNvPr>
          <p:cNvSpPr/>
          <p:nvPr/>
        </p:nvSpPr>
        <p:spPr>
          <a:xfrm>
            <a:off x="3039467" y="5784481"/>
            <a:ext cx="1814190" cy="340948"/>
          </a:xfrm>
          <a:prstGeom prst="wedgeRectCallout">
            <a:avLst>
              <a:gd name="adj1" fmla="val 69236"/>
              <a:gd name="adj2" fmla="val -347072"/>
            </a:avLst>
          </a:prstGeom>
          <a:solidFill>
            <a:srgbClr val="DF7126"/>
          </a:solidFill>
          <a:ln>
            <a:solidFill>
              <a:srgbClr val="11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PREP-Durable</a:t>
            </a: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xmlns="" id="{66C264EC-03B0-F6B3-8454-1F422966CF2E}"/>
              </a:ext>
            </a:extLst>
          </p:cNvPr>
          <p:cNvSpPr/>
          <p:nvPr/>
        </p:nvSpPr>
        <p:spPr>
          <a:xfrm>
            <a:off x="5071772" y="6150540"/>
            <a:ext cx="1814190" cy="340948"/>
          </a:xfrm>
          <a:prstGeom prst="wedgeRectCallout">
            <a:avLst>
              <a:gd name="adj1" fmla="val -31278"/>
              <a:gd name="adj2" fmla="val -345522"/>
            </a:avLst>
          </a:prstGeom>
          <a:solidFill>
            <a:srgbClr val="37946E"/>
          </a:solidFill>
          <a:ln>
            <a:solidFill>
              <a:srgbClr val="11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PREP-Buffered</a:t>
            </a:r>
          </a:p>
        </p:txBody>
      </p:sp>
      <p:sp>
        <p:nvSpPr>
          <p:cNvPr id="3" name="Speech Bubble: Rectangle 2">
            <a:extLst>
              <a:ext uri="{FF2B5EF4-FFF2-40B4-BE49-F238E27FC236}">
                <a16:creationId xmlns:a16="http://schemas.microsoft.com/office/drawing/2014/main" xmlns="" id="{5AAFA9AC-A71F-540B-C380-7DC489FE7D6B}"/>
              </a:ext>
            </a:extLst>
          </p:cNvPr>
          <p:cNvSpPr/>
          <p:nvPr/>
        </p:nvSpPr>
        <p:spPr>
          <a:xfrm>
            <a:off x="9609128" y="2452495"/>
            <a:ext cx="1596236" cy="634266"/>
          </a:xfrm>
          <a:prstGeom prst="wedgeRectCallout">
            <a:avLst>
              <a:gd name="adj1" fmla="val -107257"/>
              <a:gd name="adj2" fmla="val -77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Cost of </a:t>
            </a:r>
            <a:r>
              <a:rPr lang="en-CA" b="1" dirty="0"/>
              <a:t>persistence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xmlns="" id="{F3ADA829-34B8-D3D9-3FF2-D108090AF758}"/>
              </a:ext>
            </a:extLst>
          </p:cNvPr>
          <p:cNvSpPr/>
          <p:nvPr/>
        </p:nvSpPr>
        <p:spPr>
          <a:xfrm>
            <a:off x="9609128" y="2452495"/>
            <a:ext cx="1596236" cy="634266"/>
          </a:xfrm>
          <a:prstGeom prst="wedgeRectCallout">
            <a:avLst>
              <a:gd name="adj1" fmla="val -75800"/>
              <a:gd name="adj2" fmla="val 6833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Cost of </a:t>
            </a:r>
            <a:r>
              <a:rPr lang="en-CA" b="1" dirty="0"/>
              <a:t>persistence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xmlns="" id="{18247711-03C9-EC40-BBED-AE87F2193E57}"/>
              </a:ext>
            </a:extLst>
          </p:cNvPr>
          <p:cNvSpPr/>
          <p:nvPr/>
        </p:nvSpPr>
        <p:spPr>
          <a:xfrm>
            <a:off x="9597068" y="4381254"/>
            <a:ext cx="1596236" cy="949141"/>
          </a:xfrm>
          <a:prstGeom prst="wedgeRectCallout">
            <a:avLst>
              <a:gd name="adj1" fmla="val -95005"/>
              <a:gd name="adj2" fmla="val 365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Much better than global lock</a:t>
            </a:r>
            <a:endParaRPr lang="en-CA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8EE2955-C70A-D6F3-C20F-29E001D1A16C}"/>
              </a:ext>
            </a:extLst>
          </p:cNvPr>
          <p:cNvSpPr txBox="1"/>
          <p:nvPr/>
        </p:nvSpPr>
        <p:spPr>
          <a:xfrm>
            <a:off x="5978867" y="5696903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number of threads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5F3F921-A6A3-F5B6-F835-7E62BE1395D8}"/>
              </a:ext>
            </a:extLst>
          </p:cNvPr>
          <p:cNvSpPr txBox="1"/>
          <p:nvPr/>
        </p:nvSpPr>
        <p:spPr>
          <a:xfrm>
            <a:off x="1778972" y="2199340"/>
            <a:ext cx="2704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b="1" dirty="0"/>
              <a:t>y-axis:</a:t>
            </a:r>
          </a:p>
          <a:p>
            <a:pPr algn="r"/>
            <a:r>
              <a:rPr lang="en-CA" b="1" dirty="0"/>
              <a:t>operations per second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54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3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21" y="1999450"/>
            <a:ext cx="5967760" cy="39785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48BFF46-A269-038E-EFC5-25115E34CADD}"/>
              </a:ext>
            </a:extLst>
          </p:cNvPr>
          <p:cNvSpPr/>
          <p:nvPr/>
        </p:nvSpPr>
        <p:spPr>
          <a:xfrm>
            <a:off x="4776103" y="2029185"/>
            <a:ext cx="2472710" cy="3011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90% Read-only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EFBD88F-EE71-76D6-01EE-55A3903424D4}"/>
              </a:ext>
            </a:extLst>
          </p:cNvPr>
          <p:cNvSpPr txBox="1"/>
          <p:nvPr/>
        </p:nvSpPr>
        <p:spPr>
          <a:xfrm>
            <a:off x="4900615" y="5977956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number of threads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11D403D6-9F30-E958-D057-6DBADAB65604}"/>
              </a:ext>
            </a:extLst>
          </p:cNvPr>
          <p:cNvSpPr txBox="1"/>
          <p:nvPr/>
        </p:nvSpPr>
        <p:spPr>
          <a:xfrm rot="16200000">
            <a:off x="1712549" y="3903399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operations / sec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xmlns="" id="{FAB9D250-30CB-4F58-DABF-BC5E6AFB313A}"/>
              </a:ext>
            </a:extLst>
          </p:cNvPr>
          <p:cNvSpPr/>
          <p:nvPr/>
        </p:nvSpPr>
        <p:spPr>
          <a:xfrm>
            <a:off x="8755426" y="4777300"/>
            <a:ext cx="1814190" cy="340948"/>
          </a:xfrm>
          <a:prstGeom prst="wedgeRectCallout">
            <a:avLst>
              <a:gd name="adj1" fmla="val -73232"/>
              <a:gd name="adj2" fmla="val -12218"/>
            </a:avLst>
          </a:prstGeom>
          <a:solidFill>
            <a:srgbClr val="DF7126"/>
          </a:solidFill>
          <a:ln>
            <a:solidFill>
              <a:srgbClr val="11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PREP-Durable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xmlns="" id="{13BF5069-2F90-2344-88D0-EE0E54026FCC}"/>
              </a:ext>
            </a:extLst>
          </p:cNvPr>
          <p:cNvSpPr/>
          <p:nvPr/>
        </p:nvSpPr>
        <p:spPr>
          <a:xfrm>
            <a:off x="8755426" y="3917592"/>
            <a:ext cx="1814190" cy="340948"/>
          </a:xfrm>
          <a:prstGeom prst="wedgeRectCallout">
            <a:avLst>
              <a:gd name="adj1" fmla="val -64200"/>
              <a:gd name="adj2" fmla="val 6385"/>
            </a:avLst>
          </a:prstGeom>
          <a:solidFill>
            <a:srgbClr val="37946E"/>
          </a:solidFill>
          <a:ln>
            <a:solidFill>
              <a:srgbClr val="11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PREP-Buffered</a:t>
            </a:r>
          </a:p>
        </p:txBody>
      </p:sp>
      <p:sp>
        <p:nvSpPr>
          <p:cNvPr id="19" name="Speech Bubble: Rectangle 18">
            <a:extLst>
              <a:ext uri="{FF2B5EF4-FFF2-40B4-BE49-F238E27FC236}">
                <a16:creationId xmlns:a16="http://schemas.microsoft.com/office/drawing/2014/main" xmlns="" id="{3564231E-81D6-3C5A-B161-07750FEEC8E4}"/>
              </a:ext>
            </a:extLst>
          </p:cNvPr>
          <p:cNvSpPr/>
          <p:nvPr/>
        </p:nvSpPr>
        <p:spPr>
          <a:xfrm>
            <a:off x="6824092" y="3648970"/>
            <a:ext cx="1249823" cy="411315"/>
          </a:xfrm>
          <a:prstGeom prst="wedgeRectCallout">
            <a:avLst>
              <a:gd name="adj1" fmla="val 55547"/>
              <a:gd name="adj2" fmla="val 164704"/>
            </a:avLst>
          </a:prstGeom>
          <a:solidFill>
            <a:srgbClr val="639BFF"/>
          </a:solidFill>
          <a:ln>
            <a:solidFill>
              <a:srgbClr val="11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CX-PUC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066800" y="365990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CA" dirty="0" smtClean="0"/>
              <a:t>Performance vs </a:t>
            </a:r>
            <a:r>
              <a:rPr lang="en-CA" b="1" dirty="0" smtClean="0"/>
              <a:t>persistent UCs</a:t>
            </a:r>
            <a:br>
              <a:rPr lang="en-CA" b="1" dirty="0" smtClean="0"/>
            </a:br>
            <a:r>
              <a:rPr lang="en-CA" b="1" dirty="0" smtClean="0"/>
              <a:t>red-black tree</a:t>
            </a:r>
            <a:r>
              <a:rPr lang="en-CA" dirty="0" smtClean="0"/>
              <a:t>, epsilon = 10k (1% log size)</a:t>
            </a:r>
            <a:endParaRPr lang="en-CA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28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079" y="2120812"/>
            <a:ext cx="5592993" cy="3728662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48BFF46-A269-038E-EFC5-25115E34CADD}"/>
              </a:ext>
            </a:extLst>
          </p:cNvPr>
          <p:cNvSpPr/>
          <p:nvPr/>
        </p:nvSpPr>
        <p:spPr>
          <a:xfrm>
            <a:off x="4748130" y="1970251"/>
            <a:ext cx="2472710" cy="3011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/>
              <a:t>90% Read-only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F9FB4B2-1D0F-2EFC-3760-A42FA9187482}"/>
              </a:ext>
            </a:extLst>
          </p:cNvPr>
          <p:cNvSpPr txBox="1"/>
          <p:nvPr/>
        </p:nvSpPr>
        <p:spPr>
          <a:xfrm>
            <a:off x="4984157" y="5815369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number of threads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792730B-FA1C-4179-2024-F31FBFA4E995}"/>
              </a:ext>
            </a:extLst>
          </p:cNvPr>
          <p:cNvSpPr txBox="1"/>
          <p:nvPr/>
        </p:nvSpPr>
        <p:spPr>
          <a:xfrm rot="16200000">
            <a:off x="1959781" y="3873026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operations / sec</a:t>
            </a:r>
          </a:p>
        </p:txBody>
      </p:sp>
      <p:sp>
        <p:nvSpPr>
          <p:cNvPr id="11" name="Speech Bubble: Rectangle 10">
            <a:extLst>
              <a:ext uri="{FF2B5EF4-FFF2-40B4-BE49-F238E27FC236}">
                <a16:creationId xmlns:a16="http://schemas.microsoft.com/office/drawing/2014/main" xmlns="" id="{99503C6F-EEF5-2CCB-DBE2-E6EBAC282426}"/>
              </a:ext>
            </a:extLst>
          </p:cNvPr>
          <p:cNvSpPr/>
          <p:nvPr/>
        </p:nvSpPr>
        <p:spPr>
          <a:xfrm>
            <a:off x="8683611" y="4774694"/>
            <a:ext cx="1814190" cy="340948"/>
          </a:xfrm>
          <a:prstGeom prst="wedgeRectCallout">
            <a:avLst>
              <a:gd name="adj1" fmla="val -75854"/>
              <a:gd name="adj2" fmla="val 4835"/>
            </a:avLst>
          </a:prstGeom>
          <a:solidFill>
            <a:srgbClr val="DF7126"/>
          </a:solidFill>
          <a:ln>
            <a:solidFill>
              <a:srgbClr val="11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PREP-Durable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xmlns="" id="{5E0B153E-51FF-4781-C4C6-6DE20CE0F953}"/>
              </a:ext>
            </a:extLst>
          </p:cNvPr>
          <p:cNvSpPr/>
          <p:nvPr/>
        </p:nvSpPr>
        <p:spPr>
          <a:xfrm>
            <a:off x="8589353" y="4040863"/>
            <a:ext cx="1814190" cy="340948"/>
          </a:xfrm>
          <a:prstGeom prst="wedgeRectCallout">
            <a:avLst>
              <a:gd name="adj1" fmla="val -64200"/>
              <a:gd name="adj2" fmla="val 6385"/>
            </a:avLst>
          </a:prstGeom>
          <a:solidFill>
            <a:srgbClr val="37946E"/>
          </a:solidFill>
          <a:ln>
            <a:solidFill>
              <a:srgbClr val="11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PREP-Buffered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xmlns="" id="{D22BD755-B26C-F392-51AC-9FD8F489062D}"/>
              </a:ext>
            </a:extLst>
          </p:cNvPr>
          <p:cNvSpPr/>
          <p:nvPr/>
        </p:nvSpPr>
        <p:spPr>
          <a:xfrm>
            <a:off x="8393649" y="2640978"/>
            <a:ext cx="1331821" cy="340948"/>
          </a:xfrm>
          <a:prstGeom prst="wedgeRectCallout">
            <a:avLst>
              <a:gd name="adj1" fmla="val -72825"/>
              <a:gd name="adj2" fmla="val 40491"/>
            </a:avLst>
          </a:prstGeom>
          <a:solidFill>
            <a:srgbClr val="9DB2BD"/>
          </a:solidFill>
          <a:ln>
            <a:solidFill>
              <a:srgbClr val="11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SOFT-10kB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xmlns="" id="{37120B1B-74CE-F230-0AA6-0231A0836222}"/>
              </a:ext>
            </a:extLst>
          </p:cNvPr>
          <p:cNvSpPr/>
          <p:nvPr/>
        </p:nvSpPr>
        <p:spPr>
          <a:xfrm>
            <a:off x="6554929" y="2887586"/>
            <a:ext cx="1331821" cy="340948"/>
          </a:xfrm>
          <a:prstGeom prst="wedgeRectCallout">
            <a:avLst>
              <a:gd name="adj1" fmla="val 56157"/>
              <a:gd name="adj2" fmla="val 144358"/>
            </a:avLst>
          </a:prstGeom>
          <a:solidFill>
            <a:srgbClr val="076794"/>
          </a:solidFill>
          <a:ln>
            <a:solidFill>
              <a:srgbClr val="11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SOFT-1kB</a:t>
            </a:r>
          </a:p>
        </p:txBody>
      </p:sp>
      <p:sp>
        <p:nvSpPr>
          <p:cNvPr id="3" name="Circle: Hollow 2">
            <a:extLst>
              <a:ext uri="{FF2B5EF4-FFF2-40B4-BE49-F238E27FC236}">
                <a16:creationId xmlns:a16="http://schemas.microsoft.com/office/drawing/2014/main" xmlns="" id="{5DD96384-694E-5762-D496-824C11B43FEB}"/>
              </a:ext>
            </a:extLst>
          </p:cNvPr>
          <p:cNvSpPr/>
          <p:nvPr/>
        </p:nvSpPr>
        <p:spPr>
          <a:xfrm>
            <a:off x="4019395" y="3188079"/>
            <a:ext cx="1162820" cy="998969"/>
          </a:xfrm>
          <a:prstGeom prst="donut">
            <a:avLst>
              <a:gd name="adj" fmla="val 579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066800" y="365990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CA" sz="3700" dirty="0"/>
              <a:t>Performance vs </a:t>
            </a:r>
            <a:r>
              <a:rPr lang="en-CA" sz="3700" b="1" dirty="0"/>
              <a:t>handcrafted</a:t>
            </a:r>
            <a:r>
              <a:rPr lang="en-CA" sz="3700" dirty="0"/>
              <a:t/>
            </a:r>
            <a:br>
              <a:rPr lang="en-CA" sz="3700" dirty="0"/>
            </a:br>
            <a:r>
              <a:rPr lang="en-CA" sz="3700" b="1" dirty="0" err="1"/>
              <a:t>hashmap</a:t>
            </a:r>
            <a:r>
              <a:rPr lang="en-CA" sz="3700" dirty="0"/>
              <a:t>, epsilon = 10k (1% of log size)</a:t>
            </a:r>
            <a:endParaRPr lang="en-CA" sz="37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45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915692-5F93-212C-BD04-B14A18811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869073"/>
          </a:xfrm>
        </p:spPr>
        <p:txBody>
          <a:bodyPr/>
          <a:lstStyle/>
          <a:p>
            <a:r>
              <a:rPr lang="en-CA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03882B-7696-B2A5-A8B4-B85D5470A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659662"/>
            <a:ext cx="10058400" cy="4624856"/>
          </a:xfrm>
        </p:spPr>
        <p:txBody>
          <a:bodyPr>
            <a:normAutofit/>
          </a:bodyPr>
          <a:lstStyle/>
          <a:p>
            <a:r>
              <a:rPr lang="en-CA" sz="2400" dirty="0"/>
              <a:t>Introduced PREP-UC</a:t>
            </a:r>
          </a:p>
          <a:p>
            <a:pPr lvl="1"/>
            <a:endParaRPr lang="en-CA" sz="2000" dirty="0"/>
          </a:p>
          <a:p>
            <a:pPr lvl="1"/>
            <a:endParaRPr lang="en-CA" sz="2000" dirty="0"/>
          </a:p>
          <a:p>
            <a:pPr lvl="1"/>
            <a:r>
              <a:rPr lang="en-CA" sz="2000" dirty="0"/>
              <a:t>Slower than handcrafted </a:t>
            </a:r>
            <a:r>
              <a:rPr lang="en-CA" sz="2000" dirty="0" smtClean="0"/>
              <a:t>algorithms, </a:t>
            </a:r>
            <a:r>
              <a:rPr lang="en-CA" sz="2000" dirty="0"/>
              <a:t>but easy to </a:t>
            </a:r>
            <a:r>
              <a:rPr lang="en-CA" sz="2000" dirty="0" smtClean="0"/>
              <a:t>use</a:t>
            </a:r>
            <a:endParaRPr lang="en-CA" sz="2000" dirty="0"/>
          </a:p>
          <a:p>
            <a:r>
              <a:rPr lang="en-CA" sz="2200" dirty="0" smtClean="0"/>
              <a:t>Future work</a:t>
            </a:r>
          </a:p>
          <a:p>
            <a:pPr lvl="1"/>
            <a:r>
              <a:rPr lang="en-CA" sz="2200" dirty="0"/>
              <a:t>Persistent software transactional </a:t>
            </a:r>
            <a:r>
              <a:rPr lang="en-CA" sz="2200" dirty="0" smtClean="0"/>
              <a:t>memory</a:t>
            </a:r>
            <a:endParaRPr lang="en-CA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CDBC646-9E61-045D-322D-5E4DD251AAE5}"/>
              </a:ext>
            </a:extLst>
          </p:cNvPr>
          <p:cNvSpPr/>
          <p:nvPr/>
        </p:nvSpPr>
        <p:spPr>
          <a:xfrm>
            <a:off x="1405375" y="2248515"/>
            <a:ext cx="8679452" cy="516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sequential object </a:t>
            </a:r>
            <a:r>
              <a:rPr lang="en-CA" dirty="0">
                <a:sym typeface="Wingdings" panose="05000000000000000000" pitchFamily="2" charset="2"/>
              </a:rPr>
              <a:t> </a:t>
            </a:r>
            <a:r>
              <a:rPr lang="en-CA" b="1" dirty="0">
                <a:sym typeface="Wingdings" panose="05000000000000000000" pitchFamily="2" charset="2"/>
              </a:rPr>
              <a:t>PREP-UC</a:t>
            </a:r>
            <a:r>
              <a:rPr lang="en-CA" dirty="0">
                <a:sym typeface="Wingdings" panose="05000000000000000000" pitchFamily="2" charset="2"/>
              </a:rPr>
              <a:t>  </a:t>
            </a:r>
            <a:r>
              <a:rPr lang="en-CA" b="1" dirty="0">
                <a:sym typeface="Wingdings" panose="05000000000000000000" pitchFamily="2" charset="2"/>
              </a:rPr>
              <a:t>Persistent, NUMA-aware, concurrent </a:t>
            </a:r>
            <a:r>
              <a:rPr lang="en-CA" dirty="0">
                <a:sym typeface="Wingdings" panose="05000000000000000000" pitchFamily="2" charset="2"/>
              </a:rPr>
              <a:t>object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9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B20F06-19CF-D2B1-D40B-C116891A7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42" y="642594"/>
            <a:ext cx="10531558" cy="673508"/>
          </a:xfrm>
        </p:spPr>
        <p:txBody>
          <a:bodyPr/>
          <a:lstStyle/>
          <a:p>
            <a:r>
              <a:rPr lang="en-CA" dirty="0"/>
              <a:t>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C11C8F-FF4E-857E-90CB-40D6FB28A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55" y="1485239"/>
            <a:ext cx="10574645" cy="4467505"/>
          </a:xfrm>
        </p:spPr>
        <p:txBody>
          <a:bodyPr>
            <a:noAutofit/>
          </a:bodyPr>
          <a:lstStyle/>
          <a:p>
            <a:r>
              <a:rPr lang="en-CA" sz="2400" dirty="0" smtClean="0"/>
              <a:t>Concurrent </a:t>
            </a:r>
            <a:r>
              <a:rPr lang="en-CA" sz="2400" dirty="0"/>
              <a:t>data structures</a:t>
            </a:r>
          </a:p>
          <a:p>
            <a:pPr lvl="1"/>
            <a:r>
              <a:rPr lang="en-CA" sz="2000" dirty="0"/>
              <a:t>For example</a:t>
            </a:r>
            <a:r>
              <a:rPr lang="en-CA" sz="2000" b="1" dirty="0"/>
              <a:t>, </a:t>
            </a:r>
            <a:r>
              <a:rPr lang="en-CA" sz="2000" dirty="0"/>
              <a:t>a set implemented with a search tree</a:t>
            </a:r>
          </a:p>
          <a:p>
            <a:pPr lvl="2"/>
            <a:r>
              <a:rPr lang="en-CA" sz="2000" dirty="0" smtClean="0"/>
              <a:t>E.g., </a:t>
            </a:r>
            <a:r>
              <a:rPr lang="en-US" sz="2000" dirty="0" smtClean="0"/>
              <a:t>serve </a:t>
            </a:r>
            <a:r>
              <a:rPr lang="en-US" sz="2000" dirty="0"/>
              <a:t>as an in-memory database </a:t>
            </a:r>
            <a:r>
              <a:rPr lang="en-US" sz="2000" dirty="0" smtClean="0"/>
              <a:t>index</a:t>
            </a:r>
            <a:endParaRPr lang="en-US" sz="2000" dirty="0"/>
          </a:p>
          <a:p>
            <a:pPr lvl="1"/>
            <a:r>
              <a:rPr lang="en-US" sz="2000" dirty="0"/>
              <a:t>Or a priority queue</a:t>
            </a:r>
          </a:p>
          <a:p>
            <a:pPr lvl="2"/>
            <a:r>
              <a:rPr lang="en-US" sz="2000" dirty="0"/>
              <a:t>E.g., for work scheduling in graph algorithms</a:t>
            </a:r>
          </a:p>
          <a:p>
            <a:r>
              <a:rPr lang="en-CA" sz="2200" dirty="0" smtClean="0"/>
              <a:t>Accessible by many threads</a:t>
            </a:r>
          </a:p>
          <a:p>
            <a:pPr lvl="1"/>
            <a:r>
              <a:rPr lang="en-CA" sz="2000" dirty="0" smtClean="0"/>
              <a:t>Synchronization issues</a:t>
            </a:r>
          </a:p>
          <a:p>
            <a:pPr lvl="1"/>
            <a:r>
              <a:rPr lang="en-CA" sz="2000" dirty="0" smtClean="0"/>
              <a:t>NUMA effects</a:t>
            </a:r>
          </a:p>
          <a:p>
            <a:r>
              <a:rPr lang="en-CA" sz="2200" dirty="0" smtClean="0"/>
              <a:t>We </a:t>
            </a:r>
            <a:r>
              <a:rPr lang="en-CA" sz="2200" dirty="0"/>
              <a:t>w</a:t>
            </a:r>
            <a:r>
              <a:rPr lang="en-CA" sz="2200" dirty="0" smtClean="0"/>
              <a:t>ant </a:t>
            </a:r>
            <a:r>
              <a:rPr lang="en-CA" sz="2200" dirty="0"/>
              <a:t>high </a:t>
            </a:r>
            <a:r>
              <a:rPr lang="en-CA" sz="2200" dirty="0" smtClean="0"/>
              <a:t>performance</a:t>
            </a:r>
          </a:p>
          <a:p>
            <a:r>
              <a:rPr lang="en-CA" sz="2400" dirty="0"/>
              <a:t>Also want </a:t>
            </a:r>
            <a:r>
              <a:rPr lang="en-CA" sz="2400" dirty="0" smtClean="0"/>
              <a:t>persistence</a:t>
            </a:r>
            <a:endParaRPr lang="en-CA" sz="2200" dirty="0" smtClean="0"/>
          </a:p>
          <a:p>
            <a:pPr lvl="1"/>
            <a:r>
              <a:rPr lang="en-CA" sz="2000" dirty="0" smtClean="0"/>
              <a:t>After </a:t>
            </a:r>
            <a:r>
              <a:rPr lang="en-CA" sz="2000" dirty="0"/>
              <a:t>a power failure / crash, recover a consistent state </a:t>
            </a:r>
          </a:p>
          <a:p>
            <a:endParaRPr lang="en-CA" sz="2200" dirty="0"/>
          </a:p>
        </p:txBody>
      </p:sp>
      <p:pic>
        <p:nvPicPr>
          <p:cNvPr id="1028" name="Picture 4" descr="VR's a hog: How to get the most out of multicore CPUs for VR performance |  VentureBeat">
            <a:extLst>
              <a:ext uri="{FF2B5EF4-FFF2-40B4-BE49-F238E27FC236}">
                <a16:creationId xmlns:a16="http://schemas.microsoft.com/office/drawing/2014/main" xmlns="" id="{61322EAD-2118-22CE-FC7F-31F083586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046" y="1316102"/>
            <a:ext cx="3249071" cy="18259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elcome to SabrePC">
            <a:extLst>
              <a:ext uri="{FF2B5EF4-FFF2-40B4-BE49-F238E27FC236}">
                <a16:creationId xmlns:a16="http://schemas.microsoft.com/office/drawing/2014/main" xmlns="" id="{B31130D0-146E-3DC5-E45E-2F892715D7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t="7278" r="3671" b="6719"/>
          <a:stretch/>
        </p:blipFill>
        <p:spPr bwMode="auto">
          <a:xfrm>
            <a:off x="8280237" y="4461645"/>
            <a:ext cx="3200687" cy="16602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8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AFF48A-1BFD-B7BC-25DC-DD16EF858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Bonus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26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7076439-03B6-DD0C-1A49-16A08A959FB8}"/>
              </a:ext>
            </a:extLst>
          </p:cNvPr>
          <p:cNvSpPr/>
          <p:nvPr/>
        </p:nvSpPr>
        <p:spPr>
          <a:xfrm>
            <a:off x="1834621" y="3088474"/>
            <a:ext cx="1480866" cy="776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Search(27)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484676" y="2014194"/>
            <a:ext cx="1352920" cy="3535060"/>
            <a:chOff x="9027096" y="2014194"/>
            <a:chExt cx="1698625" cy="35350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FA0BC318-B60B-0F49-D8E7-E49F0A26E84B}"/>
                </a:ext>
              </a:extLst>
            </p:cNvPr>
            <p:cNvSpPr/>
            <p:nvPr/>
          </p:nvSpPr>
          <p:spPr>
            <a:xfrm>
              <a:off x="9027097" y="2014194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Insert(40)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CB956F8F-0806-09A2-CB2F-9F3DA7B8A264}"/>
                </a:ext>
              </a:extLst>
            </p:cNvPr>
            <p:cNvSpPr/>
            <p:nvPr/>
          </p:nvSpPr>
          <p:spPr>
            <a:xfrm>
              <a:off x="9027096" y="2347568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Insert(23)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A94AF36E-0AEA-6996-5CEF-0C03582FAFF1}"/>
                </a:ext>
              </a:extLst>
            </p:cNvPr>
            <p:cNvSpPr/>
            <p:nvPr/>
          </p:nvSpPr>
          <p:spPr>
            <a:xfrm>
              <a:off x="9027096" y="2680942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Insert(53)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AAAE14C6-7917-945A-AF33-E923557A59FF}"/>
                </a:ext>
              </a:extLst>
            </p:cNvPr>
            <p:cNvSpPr/>
            <p:nvPr/>
          </p:nvSpPr>
          <p:spPr>
            <a:xfrm>
              <a:off x="9027096" y="3666250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Insert(60)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5F0924FB-F7F8-5992-5B86-DD482A1AA535}"/>
                </a:ext>
              </a:extLst>
            </p:cNvPr>
            <p:cNvSpPr/>
            <p:nvPr/>
          </p:nvSpPr>
          <p:spPr>
            <a:xfrm>
              <a:off x="9027096" y="4879797"/>
              <a:ext cx="1698624" cy="33980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3F9A237-68D6-C36F-0956-AC0E9CCDBC5E}"/>
                </a:ext>
              </a:extLst>
            </p:cNvPr>
            <p:cNvSpPr/>
            <p:nvPr/>
          </p:nvSpPr>
          <p:spPr>
            <a:xfrm>
              <a:off x="9027096" y="5215879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Empty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B0F936F-9404-A3BD-3FC4-844043773620}"/>
                </a:ext>
              </a:extLst>
            </p:cNvPr>
            <p:cNvSpPr/>
            <p:nvPr/>
          </p:nvSpPr>
          <p:spPr>
            <a:xfrm>
              <a:off x="9027096" y="2998442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Insert(17)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4E1E6536-5BC5-AD11-3396-7D0239D5D21F}"/>
                </a:ext>
              </a:extLst>
            </p:cNvPr>
            <p:cNvSpPr/>
            <p:nvPr/>
          </p:nvSpPr>
          <p:spPr>
            <a:xfrm>
              <a:off x="9027096" y="3331817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Insert(27)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A6D08587-3C49-3F48-0AAB-CFE81E42F527}"/>
                </a:ext>
              </a:extLst>
            </p:cNvPr>
            <p:cNvSpPr/>
            <p:nvPr/>
          </p:nvSpPr>
          <p:spPr>
            <a:xfrm>
              <a:off x="9027096" y="3999625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Empty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DEFA75-6184-FFBD-611C-5D0FE1BB8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Read-only operations</a:t>
            </a:r>
            <a:br>
              <a:rPr lang="en-US" dirty="0"/>
            </a:br>
            <a:r>
              <a:rPr lang="en-US" sz="2000" b="1" dirty="0"/>
              <a:t>(Zooming in on node B)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0A76D9B-C8C9-F4A1-8F57-0AC3CD4202E0}"/>
              </a:ext>
            </a:extLst>
          </p:cNvPr>
          <p:cNvSpPr/>
          <p:nvPr/>
        </p:nvSpPr>
        <p:spPr>
          <a:xfrm>
            <a:off x="4202423" y="2243140"/>
            <a:ext cx="2908589" cy="553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Node B replica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DD78B5B6-EC25-5185-428C-B572D8B9BB61}"/>
              </a:ext>
            </a:extLst>
          </p:cNvPr>
          <p:cNvSpPr/>
          <p:nvPr/>
        </p:nvSpPr>
        <p:spPr>
          <a:xfrm>
            <a:off x="4030046" y="2104010"/>
            <a:ext cx="3227738" cy="3828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7965419F-F0E1-0D7D-EB98-44E0834D6E94}"/>
              </a:ext>
            </a:extLst>
          </p:cNvPr>
          <p:cNvSpPr/>
          <p:nvPr/>
        </p:nvSpPr>
        <p:spPr>
          <a:xfrm>
            <a:off x="5403982" y="2998442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40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680DF943-7D25-B92B-FF6E-5900FDAC87A7}"/>
              </a:ext>
            </a:extLst>
          </p:cNvPr>
          <p:cNvCxnSpPr>
            <a:cxnSpLocks/>
            <a:stCxn id="54" idx="3"/>
          </p:cNvCxnSpPr>
          <p:nvPr/>
        </p:nvCxnSpPr>
        <p:spPr>
          <a:xfrm flipH="1">
            <a:off x="4837168" y="3406628"/>
            <a:ext cx="636848" cy="390970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C8107C18-782F-3B24-2C86-8C1401C4945F}"/>
              </a:ext>
            </a:extLst>
          </p:cNvPr>
          <p:cNvCxnSpPr>
            <a:cxnSpLocks/>
            <a:stCxn id="54" idx="5"/>
            <a:endCxn id="62" idx="0"/>
          </p:cNvCxnSpPr>
          <p:nvPr/>
        </p:nvCxnSpPr>
        <p:spPr>
          <a:xfrm>
            <a:off x="5812168" y="3406628"/>
            <a:ext cx="604967" cy="390970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7B2FD91E-086C-916D-8F7D-7BB134BCCB19}"/>
              </a:ext>
            </a:extLst>
          </p:cNvPr>
          <p:cNvSpPr/>
          <p:nvPr/>
        </p:nvSpPr>
        <p:spPr>
          <a:xfrm>
            <a:off x="4638879" y="3807395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23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A6844C5A-50EF-1970-2ED2-4CD0367103AE}"/>
              </a:ext>
            </a:extLst>
          </p:cNvPr>
          <p:cNvCxnSpPr/>
          <p:nvPr/>
        </p:nvCxnSpPr>
        <p:spPr>
          <a:xfrm flipH="1">
            <a:off x="4458183" y="4243933"/>
            <a:ext cx="309144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E034A5C4-0387-DA9B-638A-657A08037A80}"/>
              </a:ext>
            </a:extLst>
          </p:cNvPr>
          <p:cNvSpPr/>
          <p:nvPr/>
        </p:nvSpPr>
        <p:spPr>
          <a:xfrm>
            <a:off x="4160659" y="4617297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17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8535D9C4-56EE-BC54-AC4E-F038B395CA66}"/>
              </a:ext>
            </a:extLst>
          </p:cNvPr>
          <p:cNvCxnSpPr/>
          <p:nvPr/>
        </p:nvCxnSpPr>
        <p:spPr>
          <a:xfrm>
            <a:off x="5015306" y="4237022"/>
            <a:ext cx="309144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4A1911BC-A236-D215-5A5A-AB66C2317B8D}"/>
              </a:ext>
            </a:extLst>
          </p:cNvPr>
          <p:cNvSpPr/>
          <p:nvPr/>
        </p:nvSpPr>
        <p:spPr>
          <a:xfrm>
            <a:off x="5164872" y="4610386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/>
              <a:t>27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7B2FD91E-086C-916D-8F7D-7BB134BCCB19}"/>
              </a:ext>
            </a:extLst>
          </p:cNvPr>
          <p:cNvSpPr/>
          <p:nvPr/>
        </p:nvSpPr>
        <p:spPr>
          <a:xfrm>
            <a:off x="6178025" y="3797598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53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5690579" y="4250331"/>
            <a:ext cx="606668" cy="851584"/>
            <a:chOff x="6350094" y="4215794"/>
            <a:chExt cx="606668" cy="851584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xmlns="" id="{A6844C5A-50EF-1970-2ED2-4CD0367103AE}"/>
                </a:ext>
              </a:extLst>
            </p:cNvPr>
            <p:cNvCxnSpPr/>
            <p:nvPr/>
          </p:nvCxnSpPr>
          <p:spPr>
            <a:xfrm flipH="1">
              <a:off x="6647618" y="4215794"/>
              <a:ext cx="309144" cy="373364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E034A5C4-0387-DA9B-638A-657A08037A80}"/>
                </a:ext>
              </a:extLst>
            </p:cNvPr>
            <p:cNvSpPr/>
            <p:nvPr/>
          </p:nvSpPr>
          <p:spPr>
            <a:xfrm>
              <a:off x="6350094" y="4589158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/>
                <a:t>50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545226" y="4243420"/>
            <a:ext cx="627786" cy="851584"/>
            <a:chOff x="7204741" y="4208883"/>
            <a:chExt cx="627786" cy="851584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xmlns="" id="{8535D9C4-56EE-BC54-AC4E-F038B395CA66}"/>
                </a:ext>
              </a:extLst>
            </p:cNvPr>
            <p:cNvCxnSpPr/>
            <p:nvPr/>
          </p:nvCxnSpPr>
          <p:spPr>
            <a:xfrm>
              <a:off x="7204741" y="4208883"/>
              <a:ext cx="309144" cy="373364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4A1911BC-A236-D215-5A5A-AB66C2317B8D}"/>
                </a:ext>
              </a:extLst>
            </p:cNvPr>
            <p:cNvSpPr/>
            <p:nvPr/>
          </p:nvSpPr>
          <p:spPr>
            <a:xfrm>
              <a:off x="7354307" y="4582247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/>
                <a:t>60</a:t>
              </a:r>
            </a:p>
          </p:txBody>
        </p:sp>
      </p:grpSp>
      <p:pic>
        <p:nvPicPr>
          <p:cNvPr id="69" name="Graphic 44">
            <a:extLst>
              <a:ext uri="{FF2B5EF4-FFF2-40B4-BE49-F238E27FC236}">
                <a16:creationId xmlns:a16="http://schemas.microsoft.com/office/drawing/2014/main" xmlns="" id="{C4F4D6A2-FF68-2548-8862-4EF55118A46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5630826" y="5389562"/>
            <a:ext cx="914400" cy="914400"/>
          </a:xfrm>
          <a:prstGeom prst="rect">
            <a:avLst/>
          </a:prstGeom>
        </p:spPr>
      </p:pic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248ABA33-EA31-51E9-9649-EBC24F111632}"/>
              </a:ext>
            </a:extLst>
          </p:cNvPr>
          <p:cNvSpPr/>
          <p:nvPr/>
        </p:nvSpPr>
        <p:spPr>
          <a:xfrm>
            <a:off x="8483437" y="1422334"/>
            <a:ext cx="2284264" cy="293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Global log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4469B7F4-32BB-C86A-D9B1-9ABF7649EF34}"/>
              </a:ext>
            </a:extLst>
          </p:cNvPr>
          <p:cNvSpPr/>
          <p:nvPr/>
        </p:nvSpPr>
        <p:spPr>
          <a:xfrm>
            <a:off x="8483437" y="1720442"/>
            <a:ext cx="1352919" cy="293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Operation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1BCC84C2-2781-CBDC-7A12-711D93A01D5D}"/>
              </a:ext>
            </a:extLst>
          </p:cNvPr>
          <p:cNvSpPr/>
          <p:nvPr/>
        </p:nvSpPr>
        <p:spPr>
          <a:xfrm>
            <a:off x="9822833" y="1718130"/>
            <a:ext cx="950380" cy="293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/>
              <a:t>Retval</a:t>
            </a:r>
            <a:endParaRPr lang="en-US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DD0A82AD-59AC-D570-46C6-222B35FA1420}"/>
              </a:ext>
            </a:extLst>
          </p:cNvPr>
          <p:cNvSpPr/>
          <p:nvPr/>
        </p:nvSpPr>
        <p:spPr>
          <a:xfrm>
            <a:off x="8483437" y="4339880"/>
            <a:ext cx="1352919" cy="3333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Empty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EB23E577-A810-2922-A6E3-C79D2A670579}"/>
              </a:ext>
            </a:extLst>
          </p:cNvPr>
          <p:cNvGrpSpPr/>
          <p:nvPr/>
        </p:nvGrpSpPr>
        <p:grpSpPr>
          <a:xfrm>
            <a:off x="9825281" y="2014998"/>
            <a:ext cx="942421" cy="3537827"/>
            <a:chOff x="8716366" y="2014194"/>
            <a:chExt cx="1698625" cy="35378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CB485823-E7E3-1635-4067-145F6F969132}"/>
                </a:ext>
              </a:extLst>
            </p:cNvPr>
            <p:cNvSpPr/>
            <p:nvPr/>
          </p:nvSpPr>
          <p:spPr>
            <a:xfrm>
              <a:off x="8716367" y="2014194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true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C549C8D5-FE40-5667-0D91-2F70AEFF1EE4}"/>
                </a:ext>
              </a:extLst>
            </p:cNvPr>
            <p:cNvSpPr/>
            <p:nvPr/>
          </p:nvSpPr>
          <p:spPr>
            <a:xfrm>
              <a:off x="8716366" y="2347568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true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11ECDDBE-5B96-379B-117E-4DDE96A384B1}"/>
                </a:ext>
              </a:extLst>
            </p:cNvPr>
            <p:cNvSpPr/>
            <p:nvPr/>
          </p:nvSpPr>
          <p:spPr>
            <a:xfrm>
              <a:off x="8716366" y="2680942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true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0BC12E8E-5DD9-03C9-6ADB-495707EBAAD9}"/>
                </a:ext>
              </a:extLst>
            </p:cNvPr>
            <p:cNvSpPr/>
            <p:nvPr/>
          </p:nvSpPr>
          <p:spPr>
            <a:xfrm>
              <a:off x="8716366" y="3666250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true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C8EA89F2-BA3B-5FFE-7927-9381495CF246}"/>
                </a:ext>
              </a:extLst>
            </p:cNvPr>
            <p:cNvSpPr/>
            <p:nvPr/>
          </p:nvSpPr>
          <p:spPr>
            <a:xfrm>
              <a:off x="8716366" y="4887780"/>
              <a:ext cx="1698623" cy="32649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...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04F28556-E9C6-43D6-6589-36B216805DBF}"/>
                </a:ext>
              </a:extLst>
            </p:cNvPr>
            <p:cNvSpPr/>
            <p:nvPr/>
          </p:nvSpPr>
          <p:spPr>
            <a:xfrm>
              <a:off x="8716366" y="5218646"/>
              <a:ext cx="1698623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08663D84-82D7-4C6E-94AB-800C2CE19D40}"/>
                </a:ext>
              </a:extLst>
            </p:cNvPr>
            <p:cNvSpPr/>
            <p:nvPr/>
          </p:nvSpPr>
          <p:spPr>
            <a:xfrm>
              <a:off x="8716366" y="2998442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true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7DC3092D-2148-58DA-716F-7771DACCA2CA}"/>
                </a:ext>
              </a:extLst>
            </p:cNvPr>
            <p:cNvSpPr/>
            <p:nvPr/>
          </p:nvSpPr>
          <p:spPr>
            <a:xfrm>
              <a:off x="8716366" y="3331817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true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6FA5742F-42FC-FBE4-B6B8-C9FF90FEE159}"/>
                </a:ext>
              </a:extLst>
            </p:cNvPr>
            <p:cNvSpPr/>
            <p:nvPr/>
          </p:nvSpPr>
          <p:spPr>
            <a:xfrm>
              <a:off x="8716366" y="3999625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34FD6FB3-AE4E-B995-826C-38013BD08771}"/>
              </a:ext>
            </a:extLst>
          </p:cNvPr>
          <p:cNvSpPr/>
          <p:nvPr/>
        </p:nvSpPr>
        <p:spPr>
          <a:xfrm>
            <a:off x="9830199" y="4338177"/>
            <a:ext cx="942420" cy="3333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0A76D9B-C8C9-F4A1-8F57-0AC3CD4202E0}"/>
              </a:ext>
            </a:extLst>
          </p:cNvPr>
          <p:cNvSpPr/>
          <p:nvPr/>
        </p:nvSpPr>
        <p:spPr>
          <a:xfrm>
            <a:off x="9814489" y="4018362"/>
            <a:ext cx="942420" cy="311931"/>
          </a:xfrm>
          <a:prstGeom prst="rect">
            <a:avLst/>
          </a:prstGeom>
          <a:solidFill>
            <a:srgbClr val="40404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true</a:t>
            </a:r>
          </a:p>
        </p:txBody>
      </p:sp>
      <p:pic>
        <p:nvPicPr>
          <p:cNvPr id="18" name="Content Placeholder 25">
            <a:extLst>
              <a:ext uri="{FF2B5EF4-FFF2-40B4-BE49-F238E27FC236}">
                <a16:creationId xmlns:a16="http://schemas.microsoft.com/office/drawing/2014/main" xmlns="" id="{1C538A2D-1A0E-72FF-FA56-91A2AE08B71B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1501" y="2879732"/>
            <a:ext cx="1283840" cy="83349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477995" y="4003996"/>
            <a:ext cx="1352920" cy="666750"/>
            <a:chOff x="9428635" y="3993227"/>
            <a:chExt cx="1698625" cy="66675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FB0F936F-9404-A3BD-3FC4-844043773620}"/>
                </a:ext>
              </a:extLst>
            </p:cNvPr>
            <p:cNvSpPr/>
            <p:nvPr/>
          </p:nvSpPr>
          <p:spPr>
            <a:xfrm>
              <a:off x="9428636" y="3993227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Insert(25)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4E1E6536-5BC5-AD11-3396-7D0239D5D21F}"/>
                </a:ext>
              </a:extLst>
            </p:cNvPr>
            <p:cNvSpPr/>
            <p:nvPr/>
          </p:nvSpPr>
          <p:spPr>
            <a:xfrm>
              <a:off x="9428635" y="4326602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Insert(50)</a:t>
              </a:r>
            </a:p>
          </p:txBody>
        </p: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15D55CAD-F8CA-F9A2-7CF1-7C929F3AFB42}"/>
              </a:ext>
            </a:extLst>
          </p:cNvPr>
          <p:cNvSpPr/>
          <p:nvPr/>
        </p:nvSpPr>
        <p:spPr>
          <a:xfrm>
            <a:off x="5964241" y="2878877"/>
            <a:ext cx="1223929" cy="28033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Local Tail</a:t>
            </a: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0EA81153-2F96-145B-5BD7-313409002C6B}"/>
              </a:ext>
            </a:extLst>
          </p:cNvPr>
          <p:cNvSpPr/>
          <p:nvPr/>
        </p:nvSpPr>
        <p:spPr>
          <a:xfrm>
            <a:off x="8477994" y="4673453"/>
            <a:ext cx="1352919" cy="3333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Empty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6D8F0819-C921-EDEF-99F8-9652FFA897BE}"/>
              </a:ext>
            </a:extLst>
          </p:cNvPr>
          <p:cNvSpPr/>
          <p:nvPr/>
        </p:nvSpPr>
        <p:spPr>
          <a:xfrm>
            <a:off x="9831627" y="4670746"/>
            <a:ext cx="942420" cy="3333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097664AD-D4AF-66EE-C436-19C5D548046B}"/>
              </a:ext>
            </a:extLst>
          </p:cNvPr>
          <p:cNvSpPr/>
          <p:nvPr/>
        </p:nvSpPr>
        <p:spPr>
          <a:xfrm>
            <a:off x="8478708" y="4663866"/>
            <a:ext cx="1352919" cy="3333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Delete(30)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83F39832-3632-E3CD-7CBE-A10AB0253836}"/>
              </a:ext>
            </a:extLst>
          </p:cNvPr>
          <p:cNvGrpSpPr/>
          <p:nvPr/>
        </p:nvGrpSpPr>
        <p:grpSpPr>
          <a:xfrm>
            <a:off x="4672912" y="5040013"/>
            <a:ext cx="606668" cy="851584"/>
            <a:chOff x="6350094" y="4215794"/>
            <a:chExt cx="606668" cy="851584"/>
          </a:xfrm>
        </p:grpSpPr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xmlns="" id="{1510971C-96E4-7125-C10F-AFF11C5E7A01}"/>
                </a:ext>
              </a:extLst>
            </p:cNvPr>
            <p:cNvCxnSpPr/>
            <p:nvPr/>
          </p:nvCxnSpPr>
          <p:spPr>
            <a:xfrm flipH="1">
              <a:off x="6647618" y="4215794"/>
              <a:ext cx="309144" cy="373364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xmlns="" id="{7225CB2E-FC60-F73F-4608-4C734C534943}"/>
                </a:ext>
              </a:extLst>
            </p:cNvPr>
            <p:cNvSpPr/>
            <p:nvPr/>
          </p:nvSpPr>
          <p:spPr>
            <a:xfrm>
              <a:off x="6350094" y="4589158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/>
                <a:t>25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00A76D9B-C8C9-F4A1-8F57-0AC3CD4202E0}"/>
              </a:ext>
            </a:extLst>
          </p:cNvPr>
          <p:cNvSpPr/>
          <p:nvPr/>
        </p:nvSpPr>
        <p:spPr>
          <a:xfrm>
            <a:off x="9831493" y="4342249"/>
            <a:ext cx="925416" cy="314539"/>
          </a:xfrm>
          <a:prstGeom prst="rect">
            <a:avLst/>
          </a:prstGeom>
          <a:solidFill>
            <a:srgbClr val="40404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true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E6F6DF81-D82E-9938-9C9D-7900E486107E}"/>
              </a:ext>
            </a:extLst>
          </p:cNvPr>
          <p:cNvSpPr/>
          <p:nvPr/>
        </p:nvSpPr>
        <p:spPr>
          <a:xfrm>
            <a:off x="9831493" y="4674494"/>
            <a:ext cx="925416" cy="314539"/>
          </a:xfrm>
          <a:prstGeom prst="rect">
            <a:avLst/>
          </a:prstGeom>
          <a:solidFill>
            <a:srgbClr val="404040"/>
          </a:solidFill>
          <a:ln>
            <a:solidFill>
              <a:srgbClr val="0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false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0598126" y="4616784"/>
            <a:ext cx="1384040" cy="435428"/>
            <a:chOff x="10414990" y="3280790"/>
            <a:chExt cx="1384040" cy="435428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xmlns="" id="{9EBE13DC-1E3B-B85D-CC7F-755B986DAB79}"/>
                </a:ext>
              </a:extLst>
            </p:cNvPr>
            <p:cNvCxnSpPr/>
            <p:nvPr/>
          </p:nvCxnSpPr>
          <p:spPr>
            <a:xfrm flipH="1" flipV="1">
              <a:off x="10414990" y="3499043"/>
              <a:ext cx="1382802" cy="603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9D4CD24C-C6D2-2E76-76FE-9A640BA8646A}"/>
                </a:ext>
              </a:extLst>
            </p:cNvPr>
            <p:cNvSpPr/>
            <p:nvPr/>
          </p:nvSpPr>
          <p:spPr>
            <a:xfrm>
              <a:off x="10559646" y="3280790"/>
              <a:ext cx="1239384" cy="4354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dirty="0"/>
                <a:t>Completed Tail</a:t>
              </a:r>
            </a:p>
          </p:txBody>
        </p:sp>
      </p:grpSp>
      <p:cxnSp>
        <p:nvCxnSpPr>
          <p:cNvPr id="118" name="Connector: Elbow 117">
            <a:extLst>
              <a:ext uri="{FF2B5EF4-FFF2-40B4-BE49-F238E27FC236}">
                <a16:creationId xmlns:a16="http://schemas.microsoft.com/office/drawing/2014/main" xmlns="" id="{8BC3B0AE-BC1A-0693-2DE3-156FC1EF35B8}"/>
              </a:ext>
            </a:extLst>
          </p:cNvPr>
          <p:cNvCxnSpPr>
            <a:cxnSpLocks/>
            <a:stCxn id="106" idx="3"/>
            <a:endCxn id="113" idx="1"/>
          </p:cNvCxnSpPr>
          <p:nvPr/>
        </p:nvCxnSpPr>
        <p:spPr>
          <a:xfrm>
            <a:off x="7188170" y="3019046"/>
            <a:ext cx="1290538" cy="1811508"/>
          </a:xfrm>
          <a:prstGeom prst="bentConnector3">
            <a:avLst>
              <a:gd name="adj1" fmla="val 12464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7D77559-80B1-88C1-F944-581108CE5C9A}"/>
              </a:ext>
            </a:extLst>
          </p:cNvPr>
          <p:cNvSpPr txBox="1"/>
          <p:nvPr/>
        </p:nvSpPr>
        <p:spPr>
          <a:xfrm>
            <a:off x="5434589" y="6119296"/>
            <a:ext cx="13292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READ-lock</a:t>
            </a:r>
          </a:p>
        </p:txBody>
      </p:sp>
      <p:sp>
        <p:nvSpPr>
          <p:cNvPr id="86" name="Speech Bubble: Rectangle 85">
            <a:extLst>
              <a:ext uri="{FF2B5EF4-FFF2-40B4-BE49-F238E27FC236}">
                <a16:creationId xmlns:a16="http://schemas.microsoft.com/office/drawing/2014/main" xmlns="" id="{478ABDD0-97C1-10AE-1B94-C0C75753F740}"/>
              </a:ext>
            </a:extLst>
          </p:cNvPr>
          <p:cNvSpPr/>
          <p:nvPr/>
        </p:nvSpPr>
        <p:spPr>
          <a:xfrm>
            <a:off x="1062944" y="2174727"/>
            <a:ext cx="2462272" cy="553378"/>
          </a:xfrm>
          <a:prstGeom prst="wedgeRectCallout">
            <a:avLst>
              <a:gd name="adj1" fmla="val -20833"/>
              <a:gd name="adj2" fmla="val 310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Threads on node B</a:t>
            </a: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xmlns="" id="{C0A2F24B-83EC-1C9D-89C6-BABC0567F7FE}"/>
              </a:ext>
            </a:extLst>
          </p:cNvPr>
          <p:cNvSpPr/>
          <p:nvPr/>
        </p:nvSpPr>
        <p:spPr>
          <a:xfrm>
            <a:off x="1868698" y="4500396"/>
            <a:ext cx="1480866" cy="776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Search(30)</a:t>
            </a:r>
          </a:p>
        </p:txBody>
      </p:sp>
      <p:pic>
        <p:nvPicPr>
          <p:cNvPr id="91" name="Content Placeholder 25">
            <a:extLst>
              <a:ext uri="{FF2B5EF4-FFF2-40B4-BE49-F238E27FC236}">
                <a16:creationId xmlns:a16="http://schemas.microsoft.com/office/drawing/2014/main" xmlns="" id="{F8FA4D9F-7778-0B08-AD3E-52866459F72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5578" y="4291654"/>
            <a:ext cx="1283840" cy="833491"/>
          </a:xfrm>
          <a:prstGeom prst="rect">
            <a:avLst/>
          </a:prstGeom>
        </p:spPr>
      </p:pic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DCD9BE66-6D42-B741-A8A4-D3C6BFB9006E}"/>
              </a:ext>
            </a:extLst>
          </p:cNvPr>
          <p:cNvSpPr/>
          <p:nvPr/>
        </p:nvSpPr>
        <p:spPr>
          <a:xfrm>
            <a:off x="473298" y="5485514"/>
            <a:ext cx="3096020" cy="1075251"/>
          </a:xfrm>
          <a:prstGeom prst="cloudCallout">
            <a:avLst>
              <a:gd name="adj1" fmla="val -17141"/>
              <a:gd name="adj2" fmla="val -71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Local Tail == Completed Tail already!</a:t>
            </a:r>
          </a:p>
        </p:txBody>
      </p:sp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xmlns="" id="{829865BF-201C-C31D-C927-BF68F7F9126A}"/>
              </a:ext>
            </a:extLst>
          </p:cNvPr>
          <p:cNvSpPr/>
          <p:nvPr/>
        </p:nvSpPr>
        <p:spPr>
          <a:xfrm>
            <a:off x="6700225" y="5484710"/>
            <a:ext cx="1544092" cy="587134"/>
          </a:xfrm>
          <a:prstGeom prst="wedgeRectCallout">
            <a:avLst>
              <a:gd name="adj1" fmla="val -68248"/>
              <a:gd name="adj2" fmla="val 319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Can search in parallel!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51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30377 0.415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182" y="2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0377 0.41504 L 0.30599 -0.01991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0.32982 0.1726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84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982 0.17269 L 0.39076 -0.2136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-1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0" grpId="0"/>
      <p:bldP spid="90" grpId="0" animBg="1"/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1162" y="3283684"/>
            <a:ext cx="7097115" cy="16766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8A3F40-A559-9E9E-770E-410D6CB3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021544"/>
          </a:xfrm>
        </p:spPr>
        <p:txBody>
          <a:bodyPr/>
          <a:lstStyle/>
          <a:p>
            <a:r>
              <a:rPr lang="en-US" dirty="0"/>
              <a:t>Buffered</a:t>
            </a:r>
            <a:r>
              <a:rPr lang="en-US" b="1" dirty="0"/>
              <a:t> </a:t>
            </a:r>
            <a:r>
              <a:rPr lang="en-US" dirty="0"/>
              <a:t>PREP-UC </a:t>
            </a:r>
            <a:r>
              <a:rPr lang="en-US" b="1" dirty="0"/>
              <a:t>interface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8464E238-71E8-151F-A27F-1A74438C232D}"/>
              </a:ext>
            </a:extLst>
          </p:cNvPr>
          <p:cNvGrpSpPr/>
          <p:nvPr/>
        </p:nvGrpSpPr>
        <p:grpSpPr>
          <a:xfrm>
            <a:off x="426765" y="3567695"/>
            <a:ext cx="2182970" cy="622608"/>
            <a:chOff x="1067960" y="2536207"/>
            <a:chExt cx="2182970" cy="622608"/>
          </a:xfrm>
        </p:grpSpPr>
        <p:sp>
          <p:nvSpPr>
            <p:cNvPr id="22" name="Arrow: Right 21">
              <a:extLst>
                <a:ext uri="{FF2B5EF4-FFF2-40B4-BE49-F238E27FC236}">
                  <a16:creationId xmlns:a16="http://schemas.microsoft.com/office/drawing/2014/main" xmlns="" id="{C07511AB-9685-C34A-839D-0DA386C899D2}"/>
                </a:ext>
              </a:extLst>
            </p:cNvPr>
            <p:cNvSpPr/>
            <p:nvPr/>
          </p:nvSpPr>
          <p:spPr>
            <a:xfrm>
              <a:off x="2293784" y="2577411"/>
              <a:ext cx="957146" cy="24161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48BFF46-A269-038E-EFC5-25115E34CADD}"/>
                </a:ext>
              </a:extLst>
            </p:cNvPr>
            <p:cNvSpPr/>
            <p:nvPr/>
          </p:nvSpPr>
          <p:spPr>
            <a:xfrm>
              <a:off x="1067960" y="2536207"/>
              <a:ext cx="1663389" cy="6226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/>
                <a:t>std::function </a:t>
              </a:r>
            </a:p>
            <a:p>
              <a:pPr algn="ctr"/>
              <a:r>
                <a:rPr lang="en-US" dirty="0"/>
                <a:t>wrapper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53772A44-0DEB-8626-058B-911A19C47939}"/>
              </a:ext>
            </a:extLst>
          </p:cNvPr>
          <p:cNvGrpSpPr/>
          <p:nvPr/>
        </p:nvGrpSpPr>
        <p:grpSpPr>
          <a:xfrm>
            <a:off x="445350" y="4246442"/>
            <a:ext cx="3845754" cy="696568"/>
            <a:chOff x="4088082" y="2471540"/>
            <a:chExt cx="3845754" cy="696568"/>
          </a:xfrm>
        </p:grpSpPr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xmlns="" id="{68BB211B-7732-DFCC-6366-6C7CE3AF4AF0}"/>
                </a:ext>
              </a:extLst>
            </p:cNvPr>
            <p:cNvSpPr/>
            <p:nvPr/>
          </p:nvSpPr>
          <p:spPr>
            <a:xfrm rot="20760000">
              <a:off x="5554910" y="2471540"/>
              <a:ext cx="2378926" cy="176561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A9F37C69-67D6-5955-8B11-362EEADAC3DA}"/>
                </a:ext>
              </a:extLst>
            </p:cNvPr>
            <p:cNvSpPr/>
            <p:nvPr/>
          </p:nvSpPr>
          <p:spPr>
            <a:xfrm>
              <a:off x="4088082" y="2564085"/>
              <a:ext cx="1654096" cy="60402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/>
                <a:t>Sequential </a:t>
              </a:r>
            </a:p>
            <a:p>
              <a:pPr algn="ctr"/>
              <a:r>
                <a:rPr lang="en-US"/>
                <a:t>method 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658658B5-5BDE-BA9F-8B65-74787E765931}"/>
              </a:ext>
            </a:extLst>
          </p:cNvPr>
          <p:cNvGrpSpPr/>
          <p:nvPr/>
        </p:nvGrpSpPr>
        <p:grpSpPr>
          <a:xfrm>
            <a:off x="4275146" y="4547143"/>
            <a:ext cx="1626218" cy="1412486"/>
            <a:chOff x="1021498" y="4428284"/>
            <a:chExt cx="1626218" cy="1412486"/>
          </a:xfrm>
        </p:grpSpPr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xmlns="" id="{BCB7143A-8BEF-4269-3653-85210AEF66EE}"/>
                </a:ext>
              </a:extLst>
            </p:cNvPr>
            <p:cNvSpPr/>
            <p:nvPr/>
          </p:nvSpPr>
          <p:spPr>
            <a:xfrm rot="17580000">
              <a:off x="1121274" y="5032307"/>
              <a:ext cx="1412486" cy="20444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5A6A3FEF-92BF-DE34-7FDF-22E662461E87}"/>
                </a:ext>
              </a:extLst>
            </p:cNvPr>
            <p:cNvSpPr/>
            <p:nvPr/>
          </p:nvSpPr>
          <p:spPr>
            <a:xfrm>
              <a:off x="1021498" y="5193913"/>
              <a:ext cx="1626218" cy="61331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/>
                <a:t>Entry point to PREP-UC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9EE0B4A0-2B38-9937-D434-8E8CAB9CFB54}"/>
              </a:ext>
            </a:extLst>
          </p:cNvPr>
          <p:cNvGrpSpPr/>
          <p:nvPr/>
        </p:nvGrpSpPr>
        <p:grpSpPr>
          <a:xfrm>
            <a:off x="6442849" y="4618546"/>
            <a:ext cx="2276705" cy="1341083"/>
            <a:chOff x="5875995" y="4665009"/>
            <a:chExt cx="2276705" cy="1341083"/>
          </a:xfrm>
        </p:grpSpPr>
        <p:sp>
          <p:nvSpPr>
            <p:cNvPr id="35" name="Arrow: Right 34">
              <a:extLst>
                <a:ext uri="{FF2B5EF4-FFF2-40B4-BE49-F238E27FC236}">
                  <a16:creationId xmlns:a16="http://schemas.microsoft.com/office/drawing/2014/main" xmlns="" id="{4F039B9A-8962-5C6C-2CAF-03CC27992953}"/>
                </a:ext>
              </a:extLst>
            </p:cNvPr>
            <p:cNvSpPr/>
            <p:nvPr/>
          </p:nvSpPr>
          <p:spPr>
            <a:xfrm rot="16560000">
              <a:off x="6733755" y="5032070"/>
              <a:ext cx="975731" cy="24161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E242D3AB-7892-5788-2ACD-DB395EFCE604}"/>
                </a:ext>
              </a:extLst>
            </p:cNvPr>
            <p:cNvSpPr/>
            <p:nvPr/>
          </p:nvSpPr>
          <p:spPr>
            <a:xfrm>
              <a:off x="5875995" y="5151167"/>
              <a:ext cx="2276705" cy="85492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/>
                <a:t>User specifies if the op is read-only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xmlns="" id="{B7465BCD-B3AB-253B-4C96-3B5FCBEAC1B9}"/>
              </a:ext>
            </a:extLst>
          </p:cNvPr>
          <p:cNvGrpSpPr/>
          <p:nvPr/>
        </p:nvGrpSpPr>
        <p:grpSpPr>
          <a:xfrm>
            <a:off x="4008166" y="1712874"/>
            <a:ext cx="3308193" cy="2007504"/>
            <a:chOff x="1997230" y="1746328"/>
            <a:chExt cx="3308193" cy="2007504"/>
          </a:xfrm>
        </p:grpSpPr>
        <p:sp>
          <p:nvSpPr>
            <p:cNvPr id="60" name="Arrow: Right 59">
              <a:extLst>
                <a:ext uri="{FF2B5EF4-FFF2-40B4-BE49-F238E27FC236}">
                  <a16:creationId xmlns:a16="http://schemas.microsoft.com/office/drawing/2014/main" xmlns="" id="{5362BEE0-4CFC-E635-8D8F-B3A5257D71B9}"/>
                </a:ext>
              </a:extLst>
            </p:cNvPr>
            <p:cNvSpPr/>
            <p:nvPr/>
          </p:nvSpPr>
          <p:spPr>
            <a:xfrm rot="6600000">
              <a:off x="2558494" y="2722345"/>
              <a:ext cx="1802778" cy="260195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xmlns="" id="{00A111C1-9089-A927-35B7-C0B73A7D3422}"/>
                </a:ext>
              </a:extLst>
            </p:cNvPr>
            <p:cNvSpPr/>
            <p:nvPr/>
          </p:nvSpPr>
          <p:spPr>
            <a:xfrm>
              <a:off x="1997230" y="1746328"/>
              <a:ext cx="3308193" cy="14124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/>
                <a:t>std::function must accept a pointer to the sequential data structure since we need to apply the op to multiple replicas 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9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5"/>
            <a:ext cx="10058400" cy="836840"/>
          </a:xfrm>
        </p:spPr>
        <p:txBody>
          <a:bodyPr/>
          <a:lstStyle/>
          <a:p>
            <a:r>
              <a:rPr lang="en-CA" dirty="0"/>
              <a:t>Trivial usage example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357" y="2269648"/>
            <a:ext cx="3486637" cy="9621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A6A3FEF-92BF-DE34-7FDF-22E662461E87}"/>
              </a:ext>
            </a:extLst>
          </p:cNvPr>
          <p:cNvSpPr/>
          <p:nvPr/>
        </p:nvSpPr>
        <p:spPr>
          <a:xfrm>
            <a:off x="1848864" y="1696661"/>
            <a:ext cx="2353148" cy="4017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Sequential Inserts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7687" y="2260234"/>
            <a:ext cx="3305636" cy="11622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A6A3FEF-92BF-DE34-7FDF-22E662461E87}"/>
              </a:ext>
            </a:extLst>
          </p:cNvPr>
          <p:cNvSpPr/>
          <p:nvPr/>
        </p:nvSpPr>
        <p:spPr>
          <a:xfrm>
            <a:off x="6397944" y="1696661"/>
            <a:ext cx="3565122" cy="4017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(Broken) OpenMP parallel for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7424" y="3899769"/>
            <a:ext cx="6925642" cy="2152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A6A3FEF-92BF-DE34-7FDF-22E662461E87}"/>
              </a:ext>
            </a:extLst>
          </p:cNvPr>
          <p:cNvSpPr/>
          <p:nvPr/>
        </p:nvSpPr>
        <p:spPr>
          <a:xfrm>
            <a:off x="623696" y="4462627"/>
            <a:ext cx="2306374" cy="9159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Mostly-automatic persistence and parallelism!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B4E1C25-5030-9DB0-DDC2-D5FC09E2F793}"/>
              </a:ext>
            </a:extLst>
          </p:cNvPr>
          <p:cNvSpPr/>
          <p:nvPr/>
        </p:nvSpPr>
        <p:spPr>
          <a:xfrm>
            <a:off x="7822612" y="5378566"/>
            <a:ext cx="3431316" cy="9159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Guarantee: a bounded suffix of insertions can be lost</a:t>
            </a:r>
            <a:br>
              <a:rPr lang="en-US" dirty="0"/>
            </a:br>
            <a:r>
              <a:rPr lang="en-US" dirty="0"/>
              <a:t>(buffer size chosen by you)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4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5027A2-D2B7-DBA7-066C-037816425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523" y="436325"/>
            <a:ext cx="10058400" cy="804324"/>
          </a:xfrm>
        </p:spPr>
        <p:txBody>
          <a:bodyPr/>
          <a:lstStyle/>
          <a:p>
            <a:r>
              <a:rPr lang="en-CA" b="1" dirty="0"/>
              <a:t>Durable </a:t>
            </a:r>
            <a:r>
              <a:rPr lang="en-CA" dirty="0"/>
              <a:t>PREP-UC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D3EA890-1B4D-18A0-ADEF-5E58849E1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291780"/>
            <a:ext cx="10058400" cy="4660964"/>
          </a:xfrm>
        </p:spPr>
        <p:txBody>
          <a:bodyPr>
            <a:normAutofit/>
          </a:bodyPr>
          <a:lstStyle/>
          <a:p>
            <a:r>
              <a:rPr lang="en-CA" sz="2000" dirty="0"/>
              <a:t>Key difference: </a:t>
            </a:r>
            <a:r>
              <a:rPr lang="en-CA" sz="2000" b="1" dirty="0"/>
              <a:t>persist the log </a:t>
            </a:r>
            <a:r>
              <a:rPr lang="en-CA" sz="2000" dirty="0"/>
              <a:t>in addition to the persistent replicas</a:t>
            </a:r>
          </a:p>
          <a:p>
            <a:pPr lvl="1"/>
            <a:r>
              <a:rPr lang="en-CA" sz="1800" dirty="0"/>
              <a:t>All logged operations are recovered after a crash / power failure</a:t>
            </a:r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endParaRPr lang="en-CA" sz="2000" dirty="0"/>
          </a:p>
          <a:p>
            <a:r>
              <a:rPr lang="en-CA" sz="2000" dirty="0"/>
              <a:t>Persisting the log necessitates additional flushing and fencing</a:t>
            </a:r>
          </a:p>
          <a:p>
            <a:r>
              <a:rPr lang="en-CA" sz="2000" dirty="0"/>
              <a:t>Also </a:t>
            </a:r>
            <a:r>
              <a:rPr lang="en-CA" sz="1800" dirty="0"/>
              <a:t>requires slight interface change (since std::function is not serializable)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BF72D35B-0DAE-99FF-93EA-AABBA3F6BD02}"/>
              </a:ext>
            </a:extLst>
          </p:cNvPr>
          <p:cNvGrpSpPr/>
          <p:nvPr/>
        </p:nvGrpSpPr>
        <p:grpSpPr>
          <a:xfrm>
            <a:off x="717855" y="2337534"/>
            <a:ext cx="10756289" cy="2182932"/>
            <a:chOff x="532759" y="2975844"/>
            <a:chExt cx="11290330" cy="360231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15F2BA91-AD59-B0F4-CACA-97C704E4C0AE}"/>
                </a:ext>
              </a:extLst>
            </p:cNvPr>
            <p:cNvSpPr/>
            <p:nvPr/>
          </p:nvSpPr>
          <p:spPr>
            <a:xfrm>
              <a:off x="709876" y="3393452"/>
              <a:ext cx="1775382" cy="2473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6" name="Connector: Elbow 5">
              <a:extLst>
                <a:ext uri="{FF2B5EF4-FFF2-40B4-BE49-F238E27FC236}">
                  <a16:creationId xmlns:a16="http://schemas.microsoft.com/office/drawing/2014/main" xmlns="" id="{986183E5-28AC-EBCC-8EE4-46498E96EB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06165" y="4528088"/>
              <a:ext cx="723030" cy="1555317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2BDA06CB-5074-C548-5198-B964457DC5AD}"/>
                </a:ext>
              </a:extLst>
            </p:cNvPr>
            <p:cNvGrpSpPr/>
            <p:nvPr/>
          </p:nvGrpSpPr>
          <p:grpSpPr>
            <a:xfrm>
              <a:off x="911431" y="4000820"/>
              <a:ext cx="1312152" cy="1353650"/>
              <a:chOff x="5471998" y="4228140"/>
              <a:chExt cx="2050826" cy="2069672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xmlns="" id="{BCB53FB9-F0CB-5398-E726-CF09A1DDEC41}"/>
                  </a:ext>
                </a:extLst>
              </p:cNvPr>
              <p:cNvSpPr/>
              <p:nvPr/>
            </p:nvSpPr>
            <p:spPr>
              <a:xfrm>
                <a:off x="6486852" y="4228140"/>
                <a:ext cx="478220" cy="47822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200"/>
                  <a:t>40</a:t>
                </a:r>
              </a:p>
            </p:txBody>
          </p:sp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xmlns="" id="{B004777F-3059-D709-DAE5-33888145DA7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247742" y="4636326"/>
                <a:ext cx="309144" cy="373364"/>
              </a:xfrm>
              <a:prstGeom prst="straightConnector1">
                <a:avLst/>
              </a:prstGeom>
              <a:ln w="38100">
                <a:solidFill>
                  <a:srgbClr val="000304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xmlns="" id="{BC98E345-9059-7B5E-1A6C-64DE289D76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95038" y="4636326"/>
                <a:ext cx="309144" cy="373364"/>
              </a:xfrm>
              <a:prstGeom prst="straightConnector1">
                <a:avLst/>
              </a:prstGeom>
              <a:ln w="38100">
                <a:solidFill>
                  <a:srgbClr val="000304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xmlns="" id="{0BB49DDC-3842-D78E-8323-7CA0F796D98D}"/>
                  </a:ext>
                </a:extLst>
              </p:cNvPr>
              <p:cNvSpPr/>
              <p:nvPr/>
            </p:nvSpPr>
            <p:spPr>
              <a:xfrm>
                <a:off x="5950218" y="5009690"/>
                <a:ext cx="478220" cy="47822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200"/>
                  <a:t>23</a:t>
                </a: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xmlns="" id="{6D940294-0BA8-3CB8-17A5-0833B8118927}"/>
                  </a:ext>
                </a:extLst>
              </p:cNvPr>
              <p:cNvSpPr/>
              <p:nvPr/>
            </p:nvSpPr>
            <p:spPr>
              <a:xfrm>
                <a:off x="7044604" y="5009690"/>
                <a:ext cx="478220" cy="47822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200"/>
                  <a:t>53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xmlns="" id="{C2AACB83-CE93-4130-D4E2-9D315E5341F5}"/>
                  </a:ext>
                </a:extLst>
              </p:cNvPr>
              <p:cNvCxnSpPr/>
              <p:nvPr/>
            </p:nvCxnSpPr>
            <p:spPr>
              <a:xfrm flipH="1">
                <a:off x="5769522" y="5446228"/>
                <a:ext cx="309144" cy="373364"/>
              </a:xfrm>
              <a:prstGeom prst="straightConnector1">
                <a:avLst/>
              </a:prstGeom>
              <a:ln w="38100">
                <a:solidFill>
                  <a:srgbClr val="000304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xmlns="" id="{8FC68693-9020-4F40-73D6-A34ADE24A3ED}"/>
                  </a:ext>
                </a:extLst>
              </p:cNvPr>
              <p:cNvSpPr/>
              <p:nvPr/>
            </p:nvSpPr>
            <p:spPr>
              <a:xfrm>
                <a:off x="5471998" y="5819592"/>
                <a:ext cx="478220" cy="47822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200"/>
                  <a:t>17</a:t>
                </a:r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xmlns="" id="{378CAFD2-70FB-9F82-8D78-D9296A3BB8A5}"/>
                  </a:ext>
                </a:extLst>
              </p:cNvPr>
              <p:cNvCxnSpPr/>
              <p:nvPr/>
            </p:nvCxnSpPr>
            <p:spPr>
              <a:xfrm>
                <a:off x="6326645" y="5439317"/>
                <a:ext cx="309144" cy="373364"/>
              </a:xfrm>
              <a:prstGeom prst="straightConnector1">
                <a:avLst/>
              </a:prstGeom>
              <a:ln w="38100">
                <a:solidFill>
                  <a:srgbClr val="000304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xmlns="" id="{18EC1FC4-DA41-B0B8-2DB4-B670EC37CB48}"/>
                  </a:ext>
                </a:extLst>
              </p:cNvPr>
              <p:cNvSpPr/>
              <p:nvPr/>
            </p:nvSpPr>
            <p:spPr>
              <a:xfrm>
                <a:off x="6476211" y="5812681"/>
                <a:ext cx="478220" cy="47822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200"/>
                  <a:t>27</a:t>
                </a: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2EA2CF51-5273-4336-F386-EE3B7B85AF48}"/>
                </a:ext>
              </a:extLst>
            </p:cNvPr>
            <p:cNvSpPr/>
            <p:nvPr/>
          </p:nvSpPr>
          <p:spPr>
            <a:xfrm>
              <a:off x="783371" y="3493852"/>
              <a:ext cx="1575402" cy="3619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/>
                <a:t>Node A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C22754A5-5B61-2153-2DE7-27CAE3581E2C}"/>
                </a:ext>
              </a:extLst>
            </p:cNvPr>
            <p:cNvSpPr/>
            <p:nvPr/>
          </p:nvSpPr>
          <p:spPr>
            <a:xfrm>
              <a:off x="6008810" y="3446834"/>
              <a:ext cx="1575402" cy="36193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200"/>
                <a:t>Node B</a:t>
              </a: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01381FD9-D271-7689-6977-CC2F4519FA20}"/>
                </a:ext>
              </a:extLst>
            </p:cNvPr>
            <p:cNvGrpSpPr/>
            <p:nvPr/>
          </p:nvGrpSpPr>
          <p:grpSpPr>
            <a:xfrm>
              <a:off x="3535175" y="3512953"/>
              <a:ext cx="1086808" cy="2113611"/>
              <a:chOff x="4964111" y="2003425"/>
              <a:chExt cx="1698625" cy="323161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0C7AF03C-7D7F-7507-6E3B-42E0BD0E8A6E}"/>
                  </a:ext>
                </a:extLst>
              </p:cNvPr>
              <p:cNvSpPr/>
              <p:nvPr/>
            </p:nvSpPr>
            <p:spPr>
              <a:xfrm>
                <a:off x="4964112" y="2003425"/>
                <a:ext cx="1698624" cy="33337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50"/>
                  <a:t>Insert(40)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9387D8AB-B868-22AE-AEBC-3F2CD8C94A42}"/>
                  </a:ext>
                </a:extLst>
              </p:cNvPr>
              <p:cNvSpPr/>
              <p:nvPr/>
            </p:nvSpPr>
            <p:spPr>
              <a:xfrm>
                <a:off x="4964111" y="2336799"/>
                <a:ext cx="1698624" cy="33337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50" dirty="0"/>
                  <a:t>Insert(23)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A2A85578-BD3E-F8F0-9C2E-2FC30CF7CBBF}"/>
                  </a:ext>
                </a:extLst>
              </p:cNvPr>
              <p:cNvSpPr/>
              <p:nvPr/>
            </p:nvSpPr>
            <p:spPr>
              <a:xfrm>
                <a:off x="4964111" y="2670173"/>
                <a:ext cx="1698624" cy="33337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50"/>
                  <a:t>Insert(53)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5D8E0DDD-F7B4-B394-CCC3-1796595A92C9}"/>
                  </a:ext>
                </a:extLst>
              </p:cNvPr>
              <p:cNvSpPr/>
              <p:nvPr/>
            </p:nvSpPr>
            <p:spPr>
              <a:xfrm>
                <a:off x="4964111" y="3655481"/>
                <a:ext cx="1698624" cy="33337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50"/>
                  <a:t>Empty</a:t>
                </a:r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5982BA31-D6C7-EFBA-25B2-B596DE1539BF}"/>
                  </a:ext>
                </a:extLst>
              </p:cNvPr>
              <p:cNvSpPr/>
              <p:nvPr/>
            </p:nvSpPr>
            <p:spPr>
              <a:xfrm>
                <a:off x="4964111" y="4325254"/>
                <a:ext cx="1698623" cy="57641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200" dirty="0"/>
                  <a:t>...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C5A6628B-D06D-A917-EA87-54B86C1CE3AA}"/>
                  </a:ext>
                </a:extLst>
              </p:cNvPr>
              <p:cNvSpPr/>
              <p:nvPr/>
            </p:nvSpPr>
            <p:spPr>
              <a:xfrm>
                <a:off x="4964111" y="4901669"/>
                <a:ext cx="1698624" cy="33337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50"/>
                  <a:t>Empty</a:t>
                </a:r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5BC994C1-8367-C553-599E-1AC16986A457}"/>
                  </a:ext>
                </a:extLst>
              </p:cNvPr>
              <p:cNvSpPr/>
              <p:nvPr/>
            </p:nvSpPr>
            <p:spPr>
              <a:xfrm>
                <a:off x="4964111" y="2987673"/>
                <a:ext cx="1698624" cy="33337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50"/>
                  <a:t>Insert(17)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9D7D6228-1FC9-6B8F-36EF-3F4B9FC94C0C}"/>
                  </a:ext>
                </a:extLst>
              </p:cNvPr>
              <p:cNvSpPr/>
              <p:nvPr/>
            </p:nvSpPr>
            <p:spPr>
              <a:xfrm>
                <a:off x="4964111" y="3321048"/>
                <a:ext cx="1698624" cy="33337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1050" dirty="0"/>
                  <a:t>Insert(27)</a:t>
                </a: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AFE7BB51-444D-213E-E6C2-C7510B30AA8A}"/>
                </a:ext>
              </a:extLst>
            </p:cNvPr>
            <p:cNvSpPr/>
            <p:nvPr/>
          </p:nvSpPr>
          <p:spPr>
            <a:xfrm>
              <a:off x="1006444" y="5413415"/>
              <a:ext cx="1223929" cy="28033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200" dirty="0"/>
                <a:t>Local Tail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EF160A26-C92A-C8D0-10F1-420989C4754B}"/>
                </a:ext>
              </a:extLst>
            </p:cNvPr>
            <p:cNvSpPr/>
            <p:nvPr/>
          </p:nvSpPr>
          <p:spPr>
            <a:xfrm>
              <a:off x="6184164" y="5413708"/>
              <a:ext cx="1223929" cy="28033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200" dirty="0"/>
                <a:t>Local Tail</a:t>
              </a: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82457F8E-AF7A-B99A-3533-FA8EB61D404E}"/>
                </a:ext>
              </a:extLst>
            </p:cNvPr>
            <p:cNvGrpSpPr/>
            <p:nvPr/>
          </p:nvGrpSpPr>
          <p:grpSpPr>
            <a:xfrm>
              <a:off x="6327531" y="4002446"/>
              <a:ext cx="985865" cy="823941"/>
              <a:chOff x="8968984" y="3427575"/>
              <a:chExt cx="1540856" cy="125977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xmlns="" id="{09579FA2-CF4F-FB1A-A8AC-AE25294EF40B}"/>
                  </a:ext>
                </a:extLst>
              </p:cNvPr>
              <p:cNvSpPr/>
              <p:nvPr/>
            </p:nvSpPr>
            <p:spPr>
              <a:xfrm>
                <a:off x="9473868" y="3427575"/>
                <a:ext cx="478220" cy="47822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200"/>
                  <a:t>40</a:t>
                </a:r>
              </a:p>
            </p:txBody>
          </p: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xmlns="" id="{AA219850-81E7-C6B7-539F-2014221CEDF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34758" y="3835761"/>
                <a:ext cx="309144" cy="373364"/>
              </a:xfrm>
              <a:prstGeom prst="straightConnector1">
                <a:avLst/>
              </a:prstGeom>
              <a:ln w="38100">
                <a:solidFill>
                  <a:srgbClr val="000304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xmlns="" id="{44D03F74-65A5-0515-9C70-80012693110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82054" y="3835761"/>
                <a:ext cx="309144" cy="373364"/>
              </a:xfrm>
              <a:prstGeom prst="straightConnector1">
                <a:avLst/>
              </a:prstGeom>
              <a:ln w="38100">
                <a:solidFill>
                  <a:srgbClr val="000304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xmlns="" id="{86FE7ACE-1C74-12A1-E15C-CD5BFD9C99B3}"/>
                  </a:ext>
                </a:extLst>
              </p:cNvPr>
              <p:cNvSpPr/>
              <p:nvPr/>
            </p:nvSpPr>
            <p:spPr>
              <a:xfrm>
                <a:off x="10031620" y="4209125"/>
                <a:ext cx="478220" cy="47822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200"/>
                  <a:t>53</a:t>
                </a:r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xmlns="" id="{7F97486B-0007-1172-B653-8DCCC02C1428}"/>
                  </a:ext>
                </a:extLst>
              </p:cNvPr>
              <p:cNvSpPr/>
              <p:nvPr/>
            </p:nvSpPr>
            <p:spPr>
              <a:xfrm>
                <a:off x="8968984" y="4209124"/>
                <a:ext cx="478220" cy="47822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200"/>
                  <a:t>23</a:t>
                </a:r>
              </a:p>
            </p:txBody>
          </p:sp>
        </p:grpSp>
        <p:cxnSp>
          <p:nvCxnSpPr>
            <p:cNvPr id="37" name="Connector: Elbow 36">
              <a:extLst>
                <a:ext uri="{FF2B5EF4-FFF2-40B4-BE49-F238E27FC236}">
                  <a16:creationId xmlns:a16="http://schemas.microsoft.com/office/drawing/2014/main" xmlns="" id="{42B35077-CE54-59D9-561A-F636C45F476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634689" y="4039111"/>
              <a:ext cx="1558289" cy="1508301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C34BCCD6-5E7A-DA76-A6A6-CD831972793C}"/>
                </a:ext>
              </a:extLst>
            </p:cNvPr>
            <p:cNvSpPr/>
            <p:nvPr/>
          </p:nvSpPr>
          <p:spPr>
            <a:xfrm>
              <a:off x="2792728" y="6032681"/>
              <a:ext cx="1428496" cy="36091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200" dirty="0"/>
                <a:t>Completed Tail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CF09D344-0E28-788D-02F0-655E38AB8EE7}"/>
                </a:ext>
              </a:extLst>
            </p:cNvPr>
            <p:cNvSpPr/>
            <p:nvPr/>
          </p:nvSpPr>
          <p:spPr>
            <a:xfrm>
              <a:off x="5907238" y="3393451"/>
              <a:ext cx="1775382" cy="2473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xmlns="" id="{1749201D-6E38-7CE9-55CB-2A11FDE10174}"/>
                </a:ext>
              </a:extLst>
            </p:cNvPr>
            <p:cNvSpPr/>
            <p:nvPr/>
          </p:nvSpPr>
          <p:spPr>
            <a:xfrm>
              <a:off x="3535175" y="4813483"/>
              <a:ext cx="1086807" cy="2180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/>
                <a:t>Empty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xmlns="" id="{E43732F0-8EB6-4182-6CB7-4B1A7CBD32AF}"/>
                </a:ext>
              </a:extLst>
            </p:cNvPr>
            <p:cNvCxnSpPr>
              <a:cxnSpLocks/>
              <a:endCxn id="43" idx="0"/>
            </p:cNvCxnSpPr>
            <p:nvPr/>
          </p:nvCxnSpPr>
          <p:spPr>
            <a:xfrm>
              <a:off x="2143662" y="4790424"/>
              <a:ext cx="122881" cy="244196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Oval 42">
              <a:extLst>
                <a:ext uri="{FF2B5EF4-FFF2-40B4-BE49-F238E27FC236}">
                  <a16:creationId xmlns:a16="http://schemas.microsoft.com/office/drawing/2014/main" xmlns="" id="{A5EE015F-6839-716F-ABCA-EDE91D9FEFA7}"/>
                </a:ext>
              </a:extLst>
            </p:cNvPr>
            <p:cNvSpPr/>
            <p:nvPr/>
          </p:nvSpPr>
          <p:spPr>
            <a:xfrm>
              <a:off x="2113556" y="5034620"/>
              <a:ext cx="305973" cy="312775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dirty="0"/>
                <a:t>60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xmlns="" id="{8DCAA4AA-D3D4-0829-3DE0-FB001CCE9228}"/>
                </a:ext>
              </a:extLst>
            </p:cNvPr>
            <p:cNvSpPr/>
            <p:nvPr/>
          </p:nvSpPr>
          <p:spPr>
            <a:xfrm>
              <a:off x="3535175" y="4589015"/>
              <a:ext cx="1086807" cy="218041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050" dirty="0"/>
                <a:t>Insert(60)</a:t>
              </a:r>
            </a:p>
          </p:txBody>
        </p:sp>
        <p:cxnSp>
          <p:nvCxnSpPr>
            <p:cNvPr id="45" name="Connector: Elbow 44">
              <a:extLst>
                <a:ext uri="{FF2B5EF4-FFF2-40B4-BE49-F238E27FC236}">
                  <a16:creationId xmlns:a16="http://schemas.microsoft.com/office/drawing/2014/main" xmlns="" id="{9F8CDD70-EBA1-E15A-45E1-7235B2CE2EB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41876" y="4639088"/>
              <a:ext cx="1285002" cy="923449"/>
            </a:xfrm>
            <a:prstGeom prst="bentConnector3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xmlns="" id="{278685BC-E32D-3909-D642-5A39DBBACEF3}"/>
                </a:ext>
              </a:extLst>
            </p:cNvPr>
            <p:cNvSpPr/>
            <p:nvPr/>
          </p:nvSpPr>
          <p:spPr>
            <a:xfrm>
              <a:off x="8121597" y="3626088"/>
              <a:ext cx="1703600" cy="5922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200" dirty="0"/>
                <a:t>Persistent replica 1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E2482EC0-B969-29E2-9A37-674A613CA95E}"/>
                </a:ext>
              </a:extLst>
            </p:cNvPr>
            <p:cNvSpPr/>
            <p:nvPr/>
          </p:nvSpPr>
          <p:spPr>
            <a:xfrm>
              <a:off x="8361050" y="5592961"/>
              <a:ext cx="1223929" cy="28033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200" dirty="0"/>
                <a:t>Local Tail</a:t>
              </a: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xmlns="" id="{EECB5FA1-3987-4AC3-D1C2-9E8492C76640}"/>
                </a:ext>
              </a:extLst>
            </p:cNvPr>
            <p:cNvGrpSpPr/>
            <p:nvPr/>
          </p:nvGrpSpPr>
          <p:grpSpPr>
            <a:xfrm>
              <a:off x="8504562" y="4390256"/>
              <a:ext cx="985865" cy="823941"/>
              <a:chOff x="8968984" y="3427575"/>
              <a:chExt cx="1540856" cy="1259770"/>
            </a:xfrm>
          </p:grpSpPr>
          <p:sp>
            <p:nvSpPr>
              <p:cNvPr id="50" name="Oval 49">
                <a:extLst>
                  <a:ext uri="{FF2B5EF4-FFF2-40B4-BE49-F238E27FC236}">
                    <a16:creationId xmlns:a16="http://schemas.microsoft.com/office/drawing/2014/main" xmlns="" id="{27642E47-0137-A1A8-F974-A1F768B6165F}"/>
                  </a:ext>
                </a:extLst>
              </p:cNvPr>
              <p:cNvSpPr/>
              <p:nvPr/>
            </p:nvSpPr>
            <p:spPr>
              <a:xfrm>
                <a:off x="9473868" y="3427575"/>
                <a:ext cx="478220" cy="47822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200"/>
                  <a:t>40</a:t>
                </a:r>
              </a:p>
            </p:txBody>
          </p: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xmlns="" id="{50EF5F76-3FD6-B09E-82A1-CE392FE4AFA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34758" y="3835761"/>
                <a:ext cx="309144" cy="373364"/>
              </a:xfrm>
              <a:prstGeom prst="straightConnector1">
                <a:avLst/>
              </a:prstGeom>
              <a:ln w="38100">
                <a:solidFill>
                  <a:srgbClr val="000304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xmlns="" id="{6E4C143C-DF56-298E-5732-B60CE0979E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82054" y="3835761"/>
                <a:ext cx="309144" cy="373364"/>
              </a:xfrm>
              <a:prstGeom prst="straightConnector1">
                <a:avLst/>
              </a:prstGeom>
              <a:ln w="38100">
                <a:solidFill>
                  <a:srgbClr val="000304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xmlns="" id="{5AB19854-3067-3735-311F-3434CFD1B9B1}"/>
                  </a:ext>
                </a:extLst>
              </p:cNvPr>
              <p:cNvSpPr/>
              <p:nvPr/>
            </p:nvSpPr>
            <p:spPr>
              <a:xfrm>
                <a:off x="10031620" y="4209125"/>
                <a:ext cx="478220" cy="47822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200"/>
                  <a:t>53</a:t>
                </a:r>
              </a:p>
            </p:txBody>
          </p:sp>
          <p:sp>
            <p:nvSpPr>
              <p:cNvPr id="54" name="Oval 53">
                <a:extLst>
                  <a:ext uri="{FF2B5EF4-FFF2-40B4-BE49-F238E27FC236}">
                    <a16:creationId xmlns:a16="http://schemas.microsoft.com/office/drawing/2014/main" xmlns="" id="{11267F8E-EF18-D4B9-2E18-9B19BE2F068A}"/>
                  </a:ext>
                </a:extLst>
              </p:cNvPr>
              <p:cNvSpPr/>
              <p:nvPr/>
            </p:nvSpPr>
            <p:spPr>
              <a:xfrm>
                <a:off x="8968984" y="4209124"/>
                <a:ext cx="478220" cy="47822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200"/>
                  <a:t>23</a:t>
                </a:r>
              </a:p>
            </p:txBody>
          </p:sp>
        </p:grp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xmlns="" id="{1D3DAB9F-4425-5D08-D52D-3B371C64847B}"/>
                </a:ext>
              </a:extLst>
            </p:cNvPr>
            <p:cNvSpPr/>
            <p:nvPr/>
          </p:nvSpPr>
          <p:spPr>
            <a:xfrm>
              <a:off x="8084124" y="3572704"/>
              <a:ext cx="1775382" cy="2473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5FACF1E7-7907-9243-E692-FFFD8A41C915}"/>
                </a:ext>
              </a:extLst>
            </p:cNvPr>
            <p:cNvSpPr/>
            <p:nvPr/>
          </p:nvSpPr>
          <p:spPr>
            <a:xfrm>
              <a:off x="9973750" y="3626088"/>
              <a:ext cx="1737172" cy="59227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200" dirty="0"/>
                <a:t>Persistent replica 2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xmlns="" id="{0C364AD2-0599-9B82-4FE7-57EE255F92FF}"/>
                </a:ext>
              </a:extLst>
            </p:cNvPr>
            <p:cNvSpPr/>
            <p:nvPr/>
          </p:nvSpPr>
          <p:spPr>
            <a:xfrm>
              <a:off x="10213378" y="5592961"/>
              <a:ext cx="1223929" cy="280338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200" dirty="0"/>
                <a:t>Local Tail</a:t>
              </a:r>
            </a:p>
          </p:txBody>
        </p: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xmlns="" id="{D45ECF0F-88C0-1504-17FD-6786A224D680}"/>
                </a:ext>
              </a:extLst>
            </p:cNvPr>
            <p:cNvGrpSpPr/>
            <p:nvPr/>
          </p:nvGrpSpPr>
          <p:grpSpPr>
            <a:xfrm>
              <a:off x="10356890" y="4390256"/>
              <a:ext cx="985865" cy="823941"/>
              <a:chOff x="8968984" y="3427575"/>
              <a:chExt cx="1540856" cy="1259770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xmlns="" id="{E48CA7B2-2EE8-31E6-A145-2776C43FF36C}"/>
                  </a:ext>
                </a:extLst>
              </p:cNvPr>
              <p:cNvSpPr/>
              <p:nvPr/>
            </p:nvSpPr>
            <p:spPr>
              <a:xfrm>
                <a:off x="9473868" y="3427575"/>
                <a:ext cx="478220" cy="47822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200"/>
                  <a:t>40</a:t>
                </a:r>
              </a:p>
            </p:txBody>
          </p:sp>
          <p:cxnSp>
            <p:nvCxnSpPr>
              <p:cNvPr id="60" name="Straight Arrow Connector 59">
                <a:extLst>
                  <a:ext uri="{FF2B5EF4-FFF2-40B4-BE49-F238E27FC236}">
                    <a16:creationId xmlns:a16="http://schemas.microsoft.com/office/drawing/2014/main" xmlns="" id="{8D561F47-046D-D6E5-9241-6D244EE9585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234758" y="3835761"/>
                <a:ext cx="309144" cy="373364"/>
              </a:xfrm>
              <a:prstGeom prst="straightConnector1">
                <a:avLst/>
              </a:prstGeom>
              <a:ln w="38100">
                <a:solidFill>
                  <a:srgbClr val="000304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>
                <a:extLst>
                  <a:ext uri="{FF2B5EF4-FFF2-40B4-BE49-F238E27FC236}">
                    <a16:creationId xmlns:a16="http://schemas.microsoft.com/office/drawing/2014/main" xmlns="" id="{8FE09977-A649-1FBF-5A4A-C396447CF1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82054" y="3835761"/>
                <a:ext cx="309144" cy="373364"/>
              </a:xfrm>
              <a:prstGeom prst="straightConnector1">
                <a:avLst/>
              </a:prstGeom>
              <a:ln w="38100">
                <a:solidFill>
                  <a:srgbClr val="000304"/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xmlns="" id="{B4A9821E-97FB-FF45-0C71-64E3318C6A9F}"/>
                  </a:ext>
                </a:extLst>
              </p:cNvPr>
              <p:cNvSpPr/>
              <p:nvPr/>
            </p:nvSpPr>
            <p:spPr>
              <a:xfrm>
                <a:off x="10031620" y="4209125"/>
                <a:ext cx="478220" cy="47822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200"/>
                  <a:t>53</a:t>
                </a:r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xmlns="" id="{E44F09C2-1F1A-0A38-3274-79D7AC692E07}"/>
                  </a:ext>
                </a:extLst>
              </p:cNvPr>
              <p:cNvSpPr/>
              <p:nvPr/>
            </p:nvSpPr>
            <p:spPr>
              <a:xfrm>
                <a:off x="8968984" y="4209124"/>
                <a:ext cx="478220" cy="478220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sz="1200"/>
                  <a:t>23</a:t>
                </a:r>
              </a:p>
            </p:txBody>
          </p: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60BC746C-2D96-9B95-877A-02F70B7C8E1A}"/>
                </a:ext>
              </a:extLst>
            </p:cNvPr>
            <p:cNvSpPr/>
            <p:nvPr/>
          </p:nvSpPr>
          <p:spPr>
            <a:xfrm>
              <a:off x="9936452" y="3572704"/>
              <a:ext cx="1775382" cy="2473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xmlns="" id="{CAA87D41-2D9E-10F7-6E8E-8EC38F07A0CB}"/>
                </a:ext>
              </a:extLst>
            </p:cNvPr>
            <p:cNvSpPr/>
            <p:nvPr/>
          </p:nvSpPr>
          <p:spPr>
            <a:xfrm>
              <a:off x="584096" y="3059172"/>
              <a:ext cx="2006888" cy="3518987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0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xmlns="" id="{EC8E26ED-8DD9-7D66-508E-E4A3834418CC}"/>
                </a:ext>
              </a:extLst>
            </p:cNvPr>
            <p:cNvSpPr/>
            <p:nvPr/>
          </p:nvSpPr>
          <p:spPr>
            <a:xfrm>
              <a:off x="532759" y="2986003"/>
              <a:ext cx="1800076" cy="316727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1200" b="1" dirty="0"/>
                <a:t>Volatile data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xmlns="" id="{871F1651-2A7C-3AFB-27F5-19A7DBF7D4C2}"/>
                </a:ext>
              </a:extLst>
            </p:cNvPr>
            <p:cNvSpPr/>
            <p:nvPr/>
          </p:nvSpPr>
          <p:spPr>
            <a:xfrm>
              <a:off x="7970425" y="3059172"/>
              <a:ext cx="3852664" cy="3490745"/>
            </a:xfrm>
            <a:prstGeom prst="rect">
              <a:avLst/>
            </a:prstGeom>
            <a:noFill/>
            <a:ln w="571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20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xmlns="" id="{2993A4AF-7A4A-DAF8-A2A6-43EC6765A80A}"/>
                </a:ext>
              </a:extLst>
            </p:cNvPr>
            <p:cNvSpPr/>
            <p:nvPr/>
          </p:nvSpPr>
          <p:spPr>
            <a:xfrm>
              <a:off x="7922035" y="2975844"/>
              <a:ext cx="1800076" cy="31672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CA" sz="1200" b="1" dirty="0"/>
                <a:t>Persistent data</a:t>
              </a:r>
            </a:p>
          </p:txBody>
        </p:sp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C76915F0-8383-AFA9-400A-572B29BF7ABF}"/>
              </a:ext>
            </a:extLst>
          </p:cNvPr>
          <p:cNvSpPr/>
          <p:nvPr/>
        </p:nvSpPr>
        <p:spPr>
          <a:xfrm>
            <a:off x="5748322" y="2370915"/>
            <a:ext cx="1911961" cy="213243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01E896BD-8CE7-657C-29EE-F2911C775BBD}"/>
              </a:ext>
            </a:extLst>
          </p:cNvPr>
          <p:cNvSpPr/>
          <p:nvPr/>
        </p:nvSpPr>
        <p:spPr>
          <a:xfrm>
            <a:off x="5699413" y="2326576"/>
            <a:ext cx="1714931" cy="1919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b="1" dirty="0"/>
              <a:t>Volatile data</a:t>
            </a: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xmlns="" id="{1534D15A-B477-3CAC-11AD-E50765E85AD5}"/>
              </a:ext>
            </a:extLst>
          </p:cNvPr>
          <p:cNvSpPr/>
          <p:nvPr/>
        </p:nvSpPr>
        <p:spPr>
          <a:xfrm>
            <a:off x="2797249" y="2412489"/>
            <a:ext cx="2835866" cy="2090863"/>
          </a:xfrm>
          <a:prstGeom prst="rect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20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52607A9F-C9C9-96C5-8117-E04B1FCAA0C3}"/>
              </a:ext>
            </a:extLst>
          </p:cNvPr>
          <p:cNvSpPr/>
          <p:nvPr/>
        </p:nvSpPr>
        <p:spPr>
          <a:xfrm>
            <a:off x="2751148" y="2361994"/>
            <a:ext cx="1714931" cy="1919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1200" b="1" dirty="0"/>
              <a:t>Persistent data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84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57" y="2840044"/>
            <a:ext cx="6447726" cy="10643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4E131C-22E5-60DF-0782-5FC19C245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Durable </a:t>
            </a:r>
            <a:r>
              <a:rPr lang="en-CA" dirty="0"/>
              <a:t>PREP-UC interface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464E238-71E8-151F-A27F-1A74438C232D}"/>
              </a:ext>
            </a:extLst>
          </p:cNvPr>
          <p:cNvGrpSpPr/>
          <p:nvPr/>
        </p:nvGrpSpPr>
        <p:grpSpPr>
          <a:xfrm>
            <a:off x="851683" y="3294902"/>
            <a:ext cx="3456040" cy="1602052"/>
            <a:chOff x="1064536" y="1913499"/>
            <a:chExt cx="3358867" cy="1355286"/>
          </a:xfrm>
        </p:grpSpPr>
        <p:sp>
          <p:nvSpPr>
            <p:cNvPr id="6" name="Arrow: Right 21">
              <a:extLst>
                <a:ext uri="{FF2B5EF4-FFF2-40B4-BE49-F238E27FC236}">
                  <a16:creationId xmlns:a16="http://schemas.microsoft.com/office/drawing/2014/main" xmlns="" id="{C07511AB-9685-C34A-839D-0DA386C899D2}"/>
                </a:ext>
              </a:extLst>
            </p:cNvPr>
            <p:cNvSpPr/>
            <p:nvPr/>
          </p:nvSpPr>
          <p:spPr>
            <a:xfrm rot="17304613">
              <a:off x="2147951" y="2214813"/>
              <a:ext cx="880200" cy="277571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948BFF46-A269-038E-EFC5-25115E34CADD}"/>
                </a:ext>
              </a:extLst>
            </p:cNvPr>
            <p:cNvSpPr/>
            <p:nvPr/>
          </p:nvSpPr>
          <p:spPr>
            <a:xfrm>
              <a:off x="1064536" y="2510125"/>
              <a:ext cx="3358867" cy="75866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/>
                <a:t>Cannot persist std::function (non-serializable) so we use function pointers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8588" y="2018653"/>
            <a:ext cx="4477375" cy="19338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242D3AB-7892-5788-2ACD-DB395EFCE604}"/>
              </a:ext>
            </a:extLst>
          </p:cNvPr>
          <p:cNvSpPr/>
          <p:nvPr/>
        </p:nvSpPr>
        <p:spPr>
          <a:xfrm>
            <a:off x="8029236" y="4010207"/>
            <a:ext cx="3091125" cy="8549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User must create Execute method to map function pointers to calls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48BFF46-A269-038E-EFC5-25115E34CADD}"/>
              </a:ext>
            </a:extLst>
          </p:cNvPr>
          <p:cNvSpPr/>
          <p:nvPr/>
        </p:nvSpPr>
        <p:spPr>
          <a:xfrm>
            <a:off x="702874" y="4941417"/>
            <a:ext cx="3278383" cy="7689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We persist offset of function from the main function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981257" y="5092492"/>
            <a:ext cx="2826875" cy="923588"/>
            <a:chOff x="4078994" y="5490950"/>
            <a:chExt cx="2826875" cy="923588"/>
          </a:xfrm>
        </p:grpSpPr>
        <p:sp>
          <p:nvSpPr>
            <p:cNvPr id="19" name="Arrow: Right 21">
              <a:extLst>
                <a:ext uri="{FF2B5EF4-FFF2-40B4-BE49-F238E27FC236}">
                  <a16:creationId xmlns:a16="http://schemas.microsoft.com/office/drawing/2014/main" xmlns="" id="{C07511AB-9685-C34A-839D-0DA386C899D2}"/>
                </a:ext>
              </a:extLst>
            </p:cNvPr>
            <p:cNvSpPr/>
            <p:nvPr/>
          </p:nvSpPr>
          <p:spPr>
            <a:xfrm rot="10800000">
              <a:off x="4078994" y="5842521"/>
              <a:ext cx="957146" cy="241610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948BFF46-A269-038E-EFC5-25115E34CADD}"/>
                </a:ext>
              </a:extLst>
            </p:cNvPr>
            <p:cNvSpPr/>
            <p:nvPr/>
          </p:nvSpPr>
          <p:spPr>
            <a:xfrm>
              <a:off x="4433159" y="5490950"/>
              <a:ext cx="2472710" cy="9235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/>
                <a:t>This means no dynamic loaded functions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79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7207" y="2747741"/>
            <a:ext cx="3785041" cy="3496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8B0AFB-9646-CCE9-E860-5BAA25F48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816" y="412481"/>
            <a:ext cx="10058400" cy="806424"/>
          </a:xfrm>
        </p:spPr>
        <p:txBody>
          <a:bodyPr/>
          <a:lstStyle/>
          <a:p>
            <a:r>
              <a:rPr lang="en-CA" dirty="0"/>
              <a:t>Memory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0C3723-C49D-F74B-9BD6-3AD45573B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842" y="1173392"/>
            <a:ext cx="9503418" cy="2561767"/>
          </a:xfrm>
        </p:spPr>
        <p:txBody>
          <a:bodyPr>
            <a:normAutofit/>
          </a:bodyPr>
          <a:lstStyle/>
          <a:p>
            <a:r>
              <a:rPr lang="en-CA" sz="2400" dirty="0"/>
              <a:t>Need two allocators: </a:t>
            </a:r>
            <a:r>
              <a:rPr lang="en-CA" sz="2400" b="1" dirty="0"/>
              <a:t>persistent malloc </a:t>
            </a:r>
            <a:r>
              <a:rPr lang="en-CA" sz="2400" dirty="0"/>
              <a:t>and </a:t>
            </a:r>
            <a:r>
              <a:rPr lang="en-CA" sz="2400" b="1" dirty="0"/>
              <a:t>volatile malloc</a:t>
            </a:r>
          </a:p>
          <a:p>
            <a:r>
              <a:rPr lang="en-CA" sz="2400" dirty="0"/>
              <a:t>Idea: </a:t>
            </a:r>
            <a:r>
              <a:rPr lang="en-CA" sz="2400" b="1" dirty="0"/>
              <a:t>hook</a:t>
            </a:r>
            <a:r>
              <a:rPr lang="en-CA" sz="2400" dirty="0"/>
              <a:t> malloc</a:t>
            </a:r>
          </a:p>
          <a:p>
            <a:pPr lvl="1"/>
            <a:r>
              <a:rPr lang="en-CA" sz="2400" dirty="0"/>
              <a:t>call appropriate allocator based on</a:t>
            </a:r>
            <a:br>
              <a:rPr lang="en-CA" sz="2400" dirty="0"/>
            </a:br>
            <a:r>
              <a:rPr lang="en-CA" sz="2400" dirty="0"/>
              <a:t>whether we are </a:t>
            </a:r>
            <a:r>
              <a:rPr lang="en-CA" sz="2400" b="1" dirty="0"/>
              <a:t>currently executing</a:t>
            </a:r>
            <a:r>
              <a:rPr lang="en-CA" sz="2400" dirty="0"/>
              <a:t/>
            </a:r>
            <a:br>
              <a:rPr lang="en-CA" sz="2400" dirty="0"/>
            </a:br>
            <a:r>
              <a:rPr lang="en-CA" sz="2400" dirty="0"/>
              <a:t>on a </a:t>
            </a:r>
            <a:r>
              <a:rPr lang="en-CA" sz="2400" b="1" dirty="0"/>
              <a:t>volatile or persistent replica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3403420" y="3909109"/>
            <a:ext cx="3691184" cy="1194031"/>
            <a:chOff x="4945637" y="4076421"/>
            <a:chExt cx="3691184" cy="1194031"/>
          </a:xfrm>
        </p:grpSpPr>
        <p:sp>
          <p:nvSpPr>
            <p:cNvPr id="14" name="Right Arrow 13"/>
            <p:cNvSpPr/>
            <p:nvPr/>
          </p:nvSpPr>
          <p:spPr>
            <a:xfrm rot="20078924">
              <a:off x="7302369" y="4076421"/>
              <a:ext cx="1334452" cy="285350"/>
            </a:xfrm>
            <a:prstGeom prst="rightArrow">
              <a:avLst>
                <a:gd name="adj1" fmla="val 50000"/>
                <a:gd name="adj2" fmla="val 5714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BADCE91A-3C7A-6CF0-0393-24D2D4C3832B}"/>
                </a:ext>
              </a:extLst>
            </p:cNvPr>
            <p:cNvSpPr/>
            <p:nvPr/>
          </p:nvSpPr>
          <p:spPr>
            <a:xfrm>
              <a:off x="4945637" y="4268966"/>
              <a:ext cx="2950246" cy="100148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/>
                <a:t>Need a simple allocator to use while initializing (</a:t>
              </a:r>
              <a:r>
                <a:rPr lang="en-US" dirty="0" err="1"/>
                <a:t>dlsym</a:t>
              </a:r>
              <a:r>
                <a:rPr lang="en-US" dirty="0"/>
                <a:t> allocates)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403420" y="5214803"/>
            <a:ext cx="3617472" cy="458966"/>
            <a:chOff x="4945637" y="5382115"/>
            <a:chExt cx="3617472" cy="458966"/>
          </a:xfrm>
        </p:grpSpPr>
        <p:sp>
          <p:nvSpPr>
            <p:cNvPr id="15" name="Right Arrow 14"/>
            <p:cNvSpPr/>
            <p:nvPr/>
          </p:nvSpPr>
          <p:spPr>
            <a:xfrm rot="20714084">
              <a:off x="7228657" y="5382869"/>
              <a:ext cx="1334452" cy="285350"/>
            </a:xfrm>
            <a:prstGeom prst="rightArrow">
              <a:avLst>
                <a:gd name="adj1" fmla="val 50000"/>
                <a:gd name="adj2" fmla="val 5714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BADCE91A-3C7A-6CF0-0393-24D2D4C3832B}"/>
                </a:ext>
              </a:extLst>
            </p:cNvPr>
            <p:cNvSpPr/>
            <p:nvPr/>
          </p:nvSpPr>
          <p:spPr>
            <a:xfrm>
              <a:off x="4945637" y="5382115"/>
              <a:ext cx="2950246" cy="4589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/>
                <a:t>NVRAM allocation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403420" y="5712393"/>
            <a:ext cx="3663161" cy="532005"/>
            <a:chOff x="4945637" y="5879705"/>
            <a:chExt cx="3663161" cy="532005"/>
          </a:xfrm>
        </p:grpSpPr>
        <p:sp>
          <p:nvSpPr>
            <p:cNvPr id="16" name="Right Arrow 15"/>
            <p:cNvSpPr/>
            <p:nvPr/>
          </p:nvSpPr>
          <p:spPr>
            <a:xfrm rot="20714084">
              <a:off x="7274346" y="5879705"/>
              <a:ext cx="1334452" cy="285350"/>
            </a:xfrm>
            <a:prstGeom prst="rightArrow">
              <a:avLst>
                <a:gd name="adj1" fmla="val 50000"/>
                <a:gd name="adj2" fmla="val 5714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BADCE91A-3C7A-6CF0-0393-24D2D4C3832B}"/>
                </a:ext>
              </a:extLst>
            </p:cNvPr>
            <p:cNvSpPr/>
            <p:nvPr/>
          </p:nvSpPr>
          <p:spPr>
            <a:xfrm>
              <a:off x="4945637" y="5952744"/>
              <a:ext cx="2950246" cy="4589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dirty="0"/>
                <a:t>DRAM allocation</a:t>
              </a:r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BADCE91A-3C7A-6CF0-0393-24D2D4C3832B}"/>
              </a:ext>
            </a:extLst>
          </p:cNvPr>
          <p:cNvSpPr/>
          <p:nvPr/>
        </p:nvSpPr>
        <p:spPr>
          <a:xfrm>
            <a:off x="7094604" y="2207458"/>
            <a:ext cx="2950246" cy="45896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malloc hook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7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639" y="2579237"/>
            <a:ext cx="4394561" cy="292970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06" y="2567659"/>
            <a:ext cx="4394563" cy="292970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48BFF46-A269-038E-EFC5-25115E34CADD}"/>
              </a:ext>
            </a:extLst>
          </p:cNvPr>
          <p:cNvSpPr/>
          <p:nvPr/>
        </p:nvSpPr>
        <p:spPr>
          <a:xfrm>
            <a:off x="1566172" y="5584551"/>
            <a:ext cx="2472710" cy="3011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Average 500 items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48BFF46-A269-038E-EFC5-25115E34CADD}"/>
              </a:ext>
            </a:extLst>
          </p:cNvPr>
          <p:cNvSpPr/>
          <p:nvPr/>
        </p:nvSpPr>
        <p:spPr>
          <a:xfrm>
            <a:off x="7710301" y="5601919"/>
            <a:ext cx="3114504" cy="3011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Average 500,000 items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48BFF46-A269-038E-EFC5-25115E34CADD}"/>
              </a:ext>
            </a:extLst>
          </p:cNvPr>
          <p:cNvSpPr/>
          <p:nvPr/>
        </p:nvSpPr>
        <p:spPr>
          <a:xfrm>
            <a:off x="3842657" y="1889759"/>
            <a:ext cx="4506686" cy="62146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100% updates where workers perform pairs of push and pop operations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26C9B41-8BD3-67F9-0F7C-C286E789B575}"/>
              </a:ext>
            </a:extLst>
          </p:cNvPr>
          <p:cNvSpPr txBox="1">
            <a:spLocks/>
          </p:cNvSpPr>
          <p:nvPr/>
        </p:nvSpPr>
        <p:spPr>
          <a:xfrm>
            <a:off x="1165911" y="518159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CA" dirty="0"/>
              <a:t>Performance vs </a:t>
            </a:r>
            <a:r>
              <a:rPr lang="en-CA" b="1" dirty="0"/>
              <a:t>persistent UCs</a:t>
            </a:r>
            <a:br>
              <a:rPr lang="en-CA" b="1" dirty="0"/>
            </a:br>
            <a:r>
              <a:rPr lang="en-CA" sz="2800" b="1" dirty="0"/>
              <a:t>stack</a:t>
            </a:r>
            <a:r>
              <a:rPr lang="en-CA" sz="2800" dirty="0"/>
              <a:t>, epsilon = 10k (1% of log size)</a:t>
            </a:r>
          </a:p>
        </p:txBody>
      </p:sp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xmlns="" id="{D91BEE90-325E-FA11-41BC-826C66909EA1}"/>
              </a:ext>
            </a:extLst>
          </p:cNvPr>
          <p:cNvSpPr/>
          <p:nvPr/>
        </p:nvSpPr>
        <p:spPr>
          <a:xfrm>
            <a:off x="5000405" y="5167997"/>
            <a:ext cx="1814190" cy="340948"/>
          </a:xfrm>
          <a:prstGeom prst="wedgeRectCallout">
            <a:avLst>
              <a:gd name="adj1" fmla="val -70901"/>
              <a:gd name="adj2" fmla="val -187396"/>
            </a:avLst>
          </a:prstGeom>
          <a:solidFill>
            <a:srgbClr val="DF7126"/>
          </a:solidFill>
          <a:ln>
            <a:solidFill>
              <a:srgbClr val="11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PREP-Durable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xmlns="" id="{A900B64C-FB5C-97E8-5F1E-514A1C77482C}"/>
              </a:ext>
            </a:extLst>
          </p:cNvPr>
          <p:cNvSpPr/>
          <p:nvPr/>
        </p:nvSpPr>
        <p:spPr>
          <a:xfrm>
            <a:off x="5000405" y="4214901"/>
            <a:ext cx="1814190" cy="340948"/>
          </a:xfrm>
          <a:prstGeom prst="wedgeRectCallout">
            <a:avLst>
              <a:gd name="adj1" fmla="val -64200"/>
              <a:gd name="adj2" fmla="val 6385"/>
            </a:avLst>
          </a:prstGeom>
          <a:solidFill>
            <a:srgbClr val="37946E"/>
          </a:solidFill>
          <a:ln>
            <a:solidFill>
              <a:srgbClr val="11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PREP-Buffered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xmlns="" id="{1DDB748D-C5B0-AF4B-6E04-817032EC9CB4}"/>
              </a:ext>
            </a:extLst>
          </p:cNvPr>
          <p:cNvSpPr/>
          <p:nvPr/>
        </p:nvSpPr>
        <p:spPr>
          <a:xfrm>
            <a:off x="3639146" y="3429000"/>
            <a:ext cx="1249823" cy="411315"/>
          </a:xfrm>
          <a:prstGeom prst="wedgeRectCallout">
            <a:avLst>
              <a:gd name="adj1" fmla="val 21292"/>
              <a:gd name="adj2" fmla="val 182695"/>
            </a:avLst>
          </a:prstGeom>
          <a:solidFill>
            <a:srgbClr val="639BFF"/>
          </a:solidFill>
          <a:ln>
            <a:solidFill>
              <a:srgbClr val="11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CX-PUC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35AD532C-871A-3129-A003-8FFD9EFDE81C}"/>
              </a:ext>
            </a:extLst>
          </p:cNvPr>
          <p:cNvSpPr txBox="1"/>
          <p:nvPr/>
        </p:nvSpPr>
        <p:spPr>
          <a:xfrm rot="16200000">
            <a:off x="-494498" y="3859424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operations / sec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C991B79-0B7A-6487-B002-EBE4BBCA9742}"/>
              </a:ext>
            </a:extLst>
          </p:cNvPr>
          <p:cNvSpPr txBox="1"/>
          <p:nvPr/>
        </p:nvSpPr>
        <p:spPr>
          <a:xfrm>
            <a:off x="1721463" y="5269692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number of threads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9792AF3-B287-7E09-FD58-41277A72D982}"/>
              </a:ext>
            </a:extLst>
          </p:cNvPr>
          <p:cNvSpPr txBox="1"/>
          <p:nvPr/>
        </p:nvSpPr>
        <p:spPr>
          <a:xfrm>
            <a:off x="7908093" y="5293302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number of threads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7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760" y="2580119"/>
            <a:ext cx="4713035" cy="31420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09" y="2580119"/>
            <a:ext cx="4675535" cy="311702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48BFF46-A269-038E-EFC5-25115E34CADD}"/>
              </a:ext>
            </a:extLst>
          </p:cNvPr>
          <p:cNvSpPr/>
          <p:nvPr/>
        </p:nvSpPr>
        <p:spPr>
          <a:xfrm>
            <a:off x="2111438" y="2343844"/>
            <a:ext cx="2472710" cy="3011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90% Read-only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48BFF46-A269-038E-EFC5-25115E34CADD}"/>
              </a:ext>
            </a:extLst>
          </p:cNvPr>
          <p:cNvSpPr/>
          <p:nvPr/>
        </p:nvSpPr>
        <p:spPr>
          <a:xfrm>
            <a:off x="6878460" y="2335503"/>
            <a:ext cx="2472710" cy="30112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1% Read-only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08948B7-8FCD-9086-8D74-0AB236F02D9A}"/>
              </a:ext>
            </a:extLst>
          </p:cNvPr>
          <p:cNvSpPr txBox="1"/>
          <p:nvPr/>
        </p:nvSpPr>
        <p:spPr>
          <a:xfrm>
            <a:off x="1947618" y="5697142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number of threads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A0E1649-8BFE-ADFE-F432-A40A579CF180}"/>
              </a:ext>
            </a:extLst>
          </p:cNvPr>
          <p:cNvSpPr txBox="1"/>
          <p:nvPr/>
        </p:nvSpPr>
        <p:spPr>
          <a:xfrm rot="16200000">
            <a:off x="-272089" y="3953963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operations / sec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xmlns="" id="{FE4946E7-3E75-C872-4B5C-630F2D6C59A3}"/>
              </a:ext>
            </a:extLst>
          </p:cNvPr>
          <p:cNvSpPr/>
          <p:nvPr/>
        </p:nvSpPr>
        <p:spPr>
          <a:xfrm>
            <a:off x="10297092" y="4730536"/>
            <a:ext cx="1814190" cy="340948"/>
          </a:xfrm>
          <a:prstGeom prst="wedgeRectCallout">
            <a:avLst>
              <a:gd name="adj1" fmla="val -74688"/>
              <a:gd name="adj2" fmla="val -46323"/>
            </a:avLst>
          </a:prstGeom>
          <a:solidFill>
            <a:srgbClr val="DF7126"/>
          </a:solidFill>
          <a:ln>
            <a:solidFill>
              <a:srgbClr val="11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PREP-Durable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xmlns="" id="{490111F1-DFCB-EC74-DEF5-00DC87220233}"/>
              </a:ext>
            </a:extLst>
          </p:cNvPr>
          <p:cNvSpPr/>
          <p:nvPr/>
        </p:nvSpPr>
        <p:spPr>
          <a:xfrm>
            <a:off x="10264152" y="3701293"/>
            <a:ext cx="1814190" cy="340948"/>
          </a:xfrm>
          <a:prstGeom prst="wedgeRectCallout">
            <a:avLst>
              <a:gd name="adj1" fmla="val -64200"/>
              <a:gd name="adj2" fmla="val 6385"/>
            </a:avLst>
          </a:prstGeom>
          <a:solidFill>
            <a:srgbClr val="37946E"/>
          </a:solidFill>
          <a:ln>
            <a:solidFill>
              <a:srgbClr val="11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PREP-Buffered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xmlns="" id="{4E4E53B1-07EE-CE99-00B5-45A8D7F7641F}"/>
              </a:ext>
            </a:extLst>
          </p:cNvPr>
          <p:cNvSpPr/>
          <p:nvPr/>
        </p:nvSpPr>
        <p:spPr>
          <a:xfrm>
            <a:off x="8806866" y="3429000"/>
            <a:ext cx="1088609" cy="339088"/>
          </a:xfrm>
          <a:prstGeom prst="wedgeRectCallout">
            <a:avLst>
              <a:gd name="adj1" fmla="val 32241"/>
              <a:gd name="adj2" fmla="val 169380"/>
            </a:avLst>
          </a:prstGeom>
          <a:solidFill>
            <a:srgbClr val="639BFF"/>
          </a:solidFill>
          <a:ln>
            <a:solidFill>
              <a:srgbClr val="1116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CX-PUC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ADE2511-3416-D632-B8AE-9E28A2EA84EF}"/>
              </a:ext>
            </a:extLst>
          </p:cNvPr>
          <p:cNvSpPr txBox="1"/>
          <p:nvPr/>
        </p:nvSpPr>
        <p:spPr>
          <a:xfrm>
            <a:off x="6996395" y="5689626"/>
            <a:ext cx="2223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/>
              <a:t>number of threads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6E7F04CC-7AD4-021F-68D2-6E0A9D142582}"/>
              </a:ext>
            </a:extLst>
          </p:cNvPr>
          <p:cNvSpPr txBox="1">
            <a:spLocks/>
          </p:cNvSpPr>
          <p:nvPr/>
        </p:nvSpPr>
        <p:spPr>
          <a:xfrm>
            <a:off x="1165911" y="518159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CA" dirty="0"/>
              <a:t>Performance vs </a:t>
            </a:r>
            <a:r>
              <a:rPr lang="en-CA" b="1" dirty="0"/>
              <a:t>persistent UCs</a:t>
            </a:r>
            <a:br>
              <a:rPr lang="en-CA" b="1" dirty="0"/>
            </a:br>
            <a:r>
              <a:rPr lang="en-CA" sz="2800" b="1" dirty="0" err="1"/>
              <a:t>hashmap</a:t>
            </a:r>
            <a:r>
              <a:rPr lang="en-CA" sz="2800" dirty="0"/>
              <a:t>, epsilon = 100 (0.01% log size)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84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809" y="2217730"/>
            <a:ext cx="3741784" cy="2926806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1DD49181-6F1F-9623-4CA1-5627F45A56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8896"/>
          <a:stretch/>
        </p:blipFill>
        <p:spPr>
          <a:xfrm>
            <a:off x="9057981" y="576830"/>
            <a:ext cx="2819005" cy="2889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861D1D0-8DC1-3CED-4CA3-88995D16D6D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2903"/>
          <a:stretch/>
        </p:blipFill>
        <p:spPr>
          <a:xfrm>
            <a:off x="8534247" y="1116061"/>
            <a:ext cx="2820227" cy="2971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832AD4F-1F29-6C95-F1D9-382521467AE5}"/>
              </a:ext>
            </a:extLst>
          </p:cNvPr>
          <p:cNvSpPr txBox="1"/>
          <p:nvPr/>
        </p:nvSpPr>
        <p:spPr>
          <a:xfrm>
            <a:off x="9006637" y="1016513"/>
            <a:ext cx="252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Non-persistent (2009)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BF4200A-E5E7-3F65-56FD-FBC7EC91CB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8256" y="1562065"/>
            <a:ext cx="3510020" cy="2676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D1EA1638-9EDF-E349-3DE3-ECAF8ED2CED5}"/>
              </a:ext>
            </a:extLst>
          </p:cNvPr>
          <p:cNvSpPr txBox="1"/>
          <p:nvPr/>
        </p:nvSpPr>
        <p:spPr>
          <a:xfrm>
            <a:off x="7262358" y="1523933"/>
            <a:ext cx="252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Non-persistent (2011)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171C6E7-85FE-BD04-02E0-5AC706E27537}"/>
              </a:ext>
            </a:extLst>
          </p:cNvPr>
          <p:cNvSpPr/>
          <p:nvPr/>
        </p:nvSpPr>
        <p:spPr>
          <a:xfrm>
            <a:off x="9233873" y="2685421"/>
            <a:ext cx="2430758" cy="898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And many more… predominantly theory papers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5A3FEC-B3CA-5495-0973-47637A352C1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9398"/>
          <a:stretch/>
        </p:blipFill>
        <p:spPr>
          <a:xfrm>
            <a:off x="4736250" y="2248113"/>
            <a:ext cx="2929142" cy="26573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8E2B871-95C7-FE45-3529-3192880BDD50}"/>
              </a:ext>
            </a:extLst>
          </p:cNvPr>
          <p:cNvSpPr txBox="1"/>
          <p:nvPr/>
        </p:nvSpPr>
        <p:spPr>
          <a:xfrm>
            <a:off x="5178501" y="2210079"/>
            <a:ext cx="252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Non-persistent (2017)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B25A7D2-15A2-12D6-4974-96D167D3E7F5}"/>
              </a:ext>
            </a:extLst>
          </p:cNvPr>
          <p:cNvSpPr/>
          <p:nvPr/>
        </p:nvSpPr>
        <p:spPr>
          <a:xfrm>
            <a:off x="3954015" y="3995185"/>
            <a:ext cx="4548842" cy="9757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“Node Replication (NR)”</a:t>
            </a:r>
          </a:p>
          <a:p>
            <a:pPr algn="ctr"/>
            <a:r>
              <a:rPr lang="en-CA" dirty="0"/>
              <a:t>A universal construction of interest to the </a:t>
            </a:r>
            <a:r>
              <a:rPr lang="en-CA" b="1" dirty="0"/>
              <a:t>systems</a:t>
            </a:r>
            <a:r>
              <a:rPr lang="en-CA" dirty="0"/>
              <a:t> community! (ASPLOS)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58F8BC1-5017-2F48-A8CD-B8EA221593A3}"/>
              </a:ext>
            </a:extLst>
          </p:cNvPr>
          <p:cNvSpPr txBox="1"/>
          <p:nvPr/>
        </p:nvSpPr>
        <p:spPr>
          <a:xfrm>
            <a:off x="912131" y="1549279"/>
            <a:ext cx="3446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CA" b="1" dirty="0"/>
              <a:t>“CX-PUC” is persistent!</a:t>
            </a:r>
            <a:r>
              <a:rPr lang="en-CA" dirty="0"/>
              <a:t> (2020)</a:t>
            </a:r>
          </a:p>
          <a:p>
            <a:pPr algn="r"/>
            <a:r>
              <a:rPr lang="en-CA" dirty="0"/>
              <a:t>But not as practical as NR…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757BE80-7C8D-4C31-A524-12F88521658C}"/>
              </a:ext>
            </a:extLst>
          </p:cNvPr>
          <p:cNvSpPr/>
          <p:nvPr/>
        </p:nvSpPr>
        <p:spPr>
          <a:xfrm>
            <a:off x="9127088" y="3568918"/>
            <a:ext cx="2644329" cy="9335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largely ignoring systems concerns like NUMA effects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027826A-57EA-6428-AF6D-4885CCDBFE45}"/>
              </a:ext>
            </a:extLst>
          </p:cNvPr>
          <p:cNvSpPr/>
          <p:nvPr/>
        </p:nvSpPr>
        <p:spPr>
          <a:xfrm>
            <a:off x="4096742" y="4951389"/>
            <a:ext cx="4263387" cy="711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Sequential </a:t>
            </a:r>
            <a:r>
              <a:rPr lang="en-CA" dirty="0" smtClean="0"/>
              <a:t>object </a:t>
            </a:r>
            <a:r>
              <a:rPr lang="en-CA" dirty="0" smtClean="0">
                <a:sym typeface="Wingdings" panose="05000000000000000000" pitchFamily="2" charset="2"/>
              </a:rPr>
              <a:t> </a:t>
            </a:r>
            <a:r>
              <a:rPr lang="en-CA" dirty="0">
                <a:sym typeface="Wingdings" panose="05000000000000000000" pitchFamily="2" charset="2"/>
              </a:rPr>
              <a:t>NR  </a:t>
            </a:r>
            <a:r>
              <a:rPr lang="en-CA" b="1" dirty="0">
                <a:sym typeface="Wingdings" panose="05000000000000000000" pitchFamily="2" charset="2"/>
              </a:rPr>
              <a:t>NUMA aware </a:t>
            </a:r>
            <a:r>
              <a:rPr lang="en-CA" dirty="0">
                <a:sym typeface="Wingdings" panose="05000000000000000000" pitchFamily="2" charset="2"/>
              </a:rPr>
              <a:t>concurrent object</a:t>
            </a:r>
            <a:endParaRPr lang="en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69A10C2-52E9-E3FF-5B8B-1FD8BCC83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126" y="342590"/>
            <a:ext cx="10618954" cy="899896"/>
          </a:xfrm>
        </p:spPr>
        <p:txBody>
          <a:bodyPr/>
          <a:lstStyle/>
          <a:p>
            <a:r>
              <a:rPr lang="en-CA"/>
              <a:t>Prior universal constructions (UCs)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F20CA30-BA36-10EE-2665-8585AA737F29}"/>
              </a:ext>
            </a:extLst>
          </p:cNvPr>
          <p:cNvSpPr/>
          <p:nvPr/>
        </p:nvSpPr>
        <p:spPr>
          <a:xfrm>
            <a:off x="416729" y="2958947"/>
            <a:ext cx="4263387" cy="7113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Sequential object </a:t>
            </a:r>
            <a:r>
              <a:rPr lang="en-CA" dirty="0" smtClean="0">
                <a:sym typeface="Wingdings" panose="05000000000000000000" pitchFamily="2" charset="2"/>
              </a:rPr>
              <a:t> </a:t>
            </a:r>
            <a:r>
              <a:rPr lang="en-CA" dirty="0">
                <a:sym typeface="Wingdings" panose="05000000000000000000" pitchFamily="2" charset="2"/>
              </a:rPr>
              <a:t>CX-PUC  </a:t>
            </a:r>
            <a:r>
              <a:rPr lang="en-CA" b="1" dirty="0">
                <a:sym typeface="Wingdings" panose="05000000000000000000" pitchFamily="2" charset="2"/>
              </a:rPr>
              <a:t>Persistent </a:t>
            </a:r>
            <a:r>
              <a:rPr lang="en-CA" dirty="0">
                <a:sym typeface="Wingdings" panose="05000000000000000000" pitchFamily="2" charset="2"/>
              </a:rPr>
              <a:t>concurrent object</a:t>
            </a:r>
            <a:endParaRPr lang="en-CA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4FF5445-5506-CED0-79C6-F949C7399645}"/>
              </a:ext>
            </a:extLst>
          </p:cNvPr>
          <p:cNvSpPr/>
          <p:nvPr/>
        </p:nvSpPr>
        <p:spPr>
          <a:xfrm>
            <a:off x="8850023" y="4490951"/>
            <a:ext cx="3234922" cy="7241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Sequential object </a:t>
            </a:r>
            <a:r>
              <a:rPr lang="en-CA" dirty="0" smtClean="0">
                <a:sym typeface="Wingdings" panose="05000000000000000000" pitchFamily="2" charset="2"/>
              </a:rPr>
              <a:t> </a:t>
            </a:r>
            <a:r>
              <a:rPr lang="en-CA" dirty="0">
                <a:sym typeface="Wingdings" panose="05000000000000000000" pitchFamily="2" charset="2"/>
              </a:rPr>
              <a:t>UC  concurrent object</a:t>
            </a:r>
            <a:endParaRPr lang="en-CA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E01E1D15-04EC-9582-88C5-78AD56F2B481}"/>
              </a:ext>
            </a:extLst>
          </p:cNvPr>
          <p:cNvSpPr txBox="1"/>
          <p:nvPr/>
        </p:nvSpPr>
        <p:spPr>
          <a:xfrm>
            <a:off x="9127088" y="323104"/>
            <a:ext cx="2801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Non-persistent (1991)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1CB371D-71BB-F440-CE5D-FCBA693D2A65}"/>
              </a:ext>
            </a:extLst>
          </p:cNvPr>
          <p:cNvSpPr/>
          <p:nvPr/>
        </p:nvSpPr>
        <p:spPr>
          <a:xfrm>
            <a:off x="582860" y="5796789"/>
            <a:ext cx="10975592" cy="516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Goal: </a:t>
            </a:r>
            <a:r>
              <a:rPr lang="en-CA" dirty="0" smtClean="0"/>
              <a:t>Sequential object </a:t>
            </a:r>
            <a:r>
              <a:rPr lang="en-CA" dirty="0">
                <a:sym typeface="Wingdings" panose="05000000000000000000" pitchFamily="2" charset="2"/>
              </a:rPr>
              <a:t> </a:t>
            </a:r>
            <a:r>
              <a:rPr lang="en-CA" b="1" dirty="0" smtClean="0">
                <a:sym typeface="Wingdings" panose="05000000000000000000" pitchFamily="2" charset="2"/>
              </a:rPr>
              <a:t>PUC</a:t>
            </a:r>
            <a:r>
              <a:rPr lang="en-CA" dirty="0" smtClean="0">
                <a:sym typeface="Wingdings" panose="05000000000000000000" pitchFamily="2" charset="2"/>
              </a:rPr>
              <a:t> </a:t>
            </a:r>
            <a:r>
              <a:rPr lang="en-CA" dirty="0">
                <a:sym typeface="Wingdings" panose="05000000000000000000" pitchFamily="2" charset="2"/>
              </a:rPr>
              <a:t> </a:t>
            </a:r>
            <a:r>
              <a:rPr lang="en-CA" b="1" dirty="0">
                <a:sym typeface="Wingdings" panose="05000000000000000000" pitchFamily="2" charset="2"/>
              </a:rPr>
              <a:t>Persistent, NUMA-aware </a:t>
            </a:r>
            <a:r>
              <a:rPr lang="en-CA" dirty="0" smtClean="0">
                <a:sym typeface="Wingdings" panose="05000000000000000000" pitchFamily="2" charset="2"/>
              </a:rPr>
              <a:t>concurrent object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7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4" grpId="0"/>
      <p:bldP spid="17" grpId="0" animBg="1"/>
      <p:bldP spid="18" grpId="0"/>
      <p:bldP spid="19" grpId="0" animBg="1"/>
      <p:bldP spid="21" grpId="0"/>
      <p:bldP spid="22" grpId="0" animBg="1"/>
      <p:bldP spid="24" grpId="0" animBg="1"/>
      <p:bldP spid="25" grpId="0" animBg="1"/>
      <p:bldP spid="26" grpId="0" animBg="1"/>
      <p:bldP spid="30" grpId="0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51338A-7FC6-497B-B31F-772A37F0D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</a:t>
            </a:r>
            <a:endParaRPr lang="en-CA" dirty="0"/>
          </a:p>
        </p:txBody>
      </p:sp>
      <p:pic>
        <p:nvPicPr>
          <p:cNvPr id="2050" name="Picture 2" descr="Persistent memory in VMware vSphere 6.7 | StarWind Blog">
            <a:extLst>
              <a:ext uri="{FF2B5EF4-FFF2-40B4-BE49-F238E27FC236}">
                <a16:creationId xmlns:a16="http://schemas.microsoft.com/office/drawing/2014/main" xmlns="" id="{C51BAF5C-505D-42E8-9452-0BAC9FF68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971" y="1392518"/>
            <a:ext cx="6319679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ight Brace 4">
            <a:extLst>
              <a:ext uri="{FF2B5EF4-FFF2-40B4-BE49-F238E27FC236}">
                <a16:creationId xmlns:a16="http://schemas.microsoft.com/office/drawing/2014/main" xmlns="" id="{4279E9A3-0BA7-412A-AC23-72C7686C1765}"/>
              </a:ext>
            </a:extLst>
          </p:cNvPr>
          <p:cNvSpPr/>
          <p:nvPr/>
        </p:nvSpPr>
        <p:spPr>
          <a:xfrm>
            <a:off x="8496300" y="1392518"/>
            <a:ext cx="930729" cy="274405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E6007A9-0C7C-48DF-A0AF-BEA0D7728450}"/>
              </a:ext>
            </a:extLst>
          </p:cNvPr>
          <p:cNvSpPr txBox="1"/>
          <p:nvPr/>
        </p:nvSpPr>
        <p:spPr>
          <a:xfrm>
            <a:off x="9463781" y="2579878"/>
            <a:ext cx="1025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Volatile</a:t>
            </a:r>
            <a:endParaRPr lang="en-CA" dirty="0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xmlns="" id="{8B163F4F-4BF3-4AB8-B170-4A6FD2954E04}"/>
              </a:ext>
            </a:extLst>
          </p:cNvPr>
          <p:cNvSpPr/>
          <p:nvPr/>
        </p:nvSpPr>
        <p:spPr>
          <a:xfrm flipH="1">
            <a:off x="1975758" y="3950519"/>
            <a:ext cx="702128" cy="20521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8086345-7955-4BC6-8EB0-898E1C0CA613}"/>
              </a:ext>
            </a:extLst>
          </p:cNvPr>
          <p:cNvSpPr txBox="1"/>
          <p:nvPr/>
        </p:nvSpPr>
        <p:spPr>
          <a:xfrm>
            <a:off x="840244" y="4791903"/>
            <a:ext cx="1048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Persistent</a:t>
            </a:r>
            <a:endParaRPr lang="en-CA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0CF4487-1476-9E75-E2C7-D638CD6ED207}"/>
              </a:ext>
            </a:extLst>
          </p:cNvPr>
          <p:cNvSpPr/>
          <p:nvPr/>
        </p:nvSpPr>
        <p:spPr>
          <a:xfrm>
            <a:off x="2858097" y="3955307"/>
            <a:ext cx="1196859" cy="377322"/>
          </a:xfrm>
          <a:prstGeom prst="rect">
            <a:avLst/>
          </a:prstGeom>
          <a:solidFill>
            <a:srgbClr val="6DB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NVRAM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D099CC-15AF-7442-807C-6E7CFC06D4AA}"/>
              </a:ext>
            </a:extLst>
          </p:cNvPr>
          <p:cNvSpPr txBox="1"/>
          <p:nvPr/>
        </p:nvSpPr>
        <p:spPr>
          <a:xfrm>
            <a:off x="9491708" y="3213241"/>
            <a:ext cx="22636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Caveat: caches trending towards non-volatile…</a:t>
            </a:r>
            <a:endParaRPr lang="en-CA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13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3C511F-6B58-28AC-F0AA-9FFF0D8D0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77143"/>
            <a:ext cx="10058400" cy="741636"/>
          </a:xfrm>
        </p:spPr>
        <p:txBody>
          <a:bodyPr>
            <a:normAutofit/>
          </a:bodyPr>
          <a:lstStyle/>
          <a:p>
            <a:r>
              <a:rPr lang="en-CA" dirty="0"/>
              <a:t>Concurrency is </a:t>
            </a:r>
            <a:r>
              <a:rPr lang="en-CA" dirty="0" smtClean="0"/>
              <a:t>hard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FB8E06-CBC5-602C-AC33-917917E004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1384230"/>
            <a:ext cx="10426349" cy="4743766"/>
          </a:xfrm>
        </p:spPr>
        <p:txBody>
          <a:bodyPr>
            <a:normAutofit/>
          </a:bodyPr>
          <a:lstStyle/>
          <a:p>
            <a:r>
              <a:rPr lang="en-CA" sz="2400" dirty="0"/>
              <a:t>Handcrafted data structures are complex – not always appropriate</a:t>
            </a:r>
          </a:p>
          <a:p>
            <a:r>
              <a:rPr lang="en-CA" sz="2400" dirty="0"/>
              <a:t>Simple solutions tend to be slow</a:t>
            </a:r>
          </a:p>
          <a:p>
            <a:r>
              <a:rPr lang="en-CA" sz="2400" dirty="0"/>
              <a:t>Example: simple </a:t>
            </a:r>
            <a:r>
              <a:rPr lang="en-CA" sz="2400" dirty="0" err="1"/>
              <a:t>kv</a:t>
            </a:r>
            <a:r>
              <a:rPr lang="en-CA" sz="2400" dirty="0"/>
              <a:t>-store</a:t>
            </a:r>
          </a:p>
          <a:p>
            <a:pPr lvl="1"/>
            <a:r>
              <a:rPr lang="en-CA" sz="2400" dirty="0"/>
              <a:t>Binary search tree</a:t>
            </a:r>
          </a:p>
          <a:p>
            <a:pPr lvl="1"/>
            <a:r>
              <a:rPr lang="en-CA" sz="2400" dirty="0"/>
              <a:t>Thread safety via </a:t>
            </a:r>
            <a:r>
              <a:rPr lang="en-CA" sz="2400" b="1" dirty="0"/>
              <a:t>global lock</a:t>
            </a:r>
          </a:p>
          <a:p>
            <a:pPr lvl="1"/>
            <a:r>
              <a:rPr lang="en-CA" sz="2400" dirty="0"/>
              <a:t>Simple experiment:</a:t>
            </a:r>
            <a:br>
              <a:rPr lang="en-CA" sz="2400" dirty="0"/>
            </a:br>
            <a:r>
              <a:rPr lang="en-CA" sz="2400" dirty="0"/>
              <a:t>n threads perform searches</a:t>
            </a:r>
            <a:br>
              <a:rPr lang="en-CA" sz="2400" dirty="0"/>
            </a:br>
            <a:r>
              <a:rPr lang="en-CA" sz="2400" dirty="0"/>
              <a:t>for k </a:t>
            </a:r>
            <a:r>
              <a:rPr lang="en-CA" sz="2400" dirty="0" smtClean="0"/>
              <a:t>seconds</a:t>
            </a:r>
            <a:endParaRPr lang="en-CA" sz="2600" dirty="0"/>
          </a:p>
          <a:p>
            <a:r>
              <a:rPr lang="en-CA" sz="2600" b="1" dirty="0"/>
              <a:t>Better alternative to</a:t>
            </a:r>
            <a:br>
              <a:rPr lang="en-CA" sz="2600" b="1" dirty="0"/>
            </a:br>
            <a:r>
              <a:rPr lang="en-CA" sz="2600" b="1" dirty="0"/>
              <a:t>global lock with similar effort?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40C27F0-ECA4-44D1-D68E-35BED47EB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424" y="2076032"/>
            <a:ext cx="5092604" cy="33601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55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D59403-19F7-C5BA-B100-7EECB12C4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Automatic concurrency</a:t>
            </a:r>
            <a:endParaRPr lang="en-C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F5B5F6D-4CD5-9534-32B5-D1FF8F9E7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10" y="2382256"/>
            <a:ext cx="3143689" cy="1991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140016-3C91-DC2A-D2D1-D8CC194FE15C}"/>
              </a:ext>
            </a:extLst>
          </p:cNvPr>
          <p:cNvSpPr txBox="1"/>
          <p:nvPr/>
        </p:nvSpPr>
        <p:spPr>
          <a:xfrm>
            <a:off x="680520" y="2014194"/>
            <a:ext cx="215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Sequential </a:t>
            </a:r>
            <a:r>
              <a:rPr lang="en-CA" dirty="0"/>
              <a:t>object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xmlns="" id="{2E343BA7-2C18-413F-DC7A-5C9B54DD9D53}"/>
              </a:ext>
            </a:extLst>
          </p:cNvPr>
          <p:cNvSpPr/>
          <p:nvPr/>
        </p:nvSpPr>
        <p:spPr>
          <a:xfrm>
            <a:off x="3749525" y="3179192"/>
            <a:ext cx="1182153" cy="484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FBBE7AA-09E3-0735-6A94-54F75D65FF9B}"/>
              </a:ext>
            </a:extLst>
          </p:cNvPr>
          <p:cNvSpPr/>
          <p:nvPr/>
        </p:nvSpPr>
        <p:spPr>
          <a:xfrm>
            <a:off x="4979125" y="2726057"/>
            <a:ext cx="1975306" cy="1303399"/>
          </a:xfrm>
          <a:prstGeom prst="rect">
            <a:avLst/>
          </a:prstGeom>
          <a:scene3d>
            <a:camera prst="isometricOffAxis1Righ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200" b="1"/>
              <a:t>Universal Construction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4E033EA4-29DA-B4CC-C8D4-6AE35795942C}"/>
              </a:ext>
            </a:extLst>
          </p:cNvPr>
          <p:cNvSpPr/>
          <p:nvPr/>
        </p:nvSpPr>
        <p:spPr>
          <a:xfrm>
            <a:off x="6954431" y="3179192"/>
            <a:ext cx="1182153" cy="4849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8320309-DCB4-67FD-BF3A-16B1F89197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482" y="2458877"/>
            <a:ext cx="3143689" cy="1991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A808BC8-071E-905E-EF84-ABD72F573503}"/>
              </a:ext>
            </a:extLst>
          </p:cNvPr>
          <p:cNvSpPr txBox="1"/>
          <p:nvPr/>
        </p:nvSpPr>
        <p:spPr>
          <a:xfrm>
            <a:off x="8466392" y="2090815"/>
            <a:ext cx="2233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Concurrent </a:t>
            </a:r>
            <a:r>
              <a:rPr lang="en-CA" dirty="0" smtClean="0"/>
              <a:t>object</a:t>
            </a:r>
            <a:endParaRPr lang="en-CA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33D6179-02C5-91E6-8F6F-F4014EAFC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4456" y="2828209"/>
            <a:ext cx="3143689" cy="1991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4252CFF-B194-F65F-9823-68AFA338BC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478" y="3243309"/>
            <a:ext cx="3143689" cy="1991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AAE6038-D54F-1B34-11A1-FFF4BE67A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8500" y="3596945"/>
            <a:ext cx="3143689" cy="1991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C3CA266-0367-A33F-D42A-BFB3AAE29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9093" y="3983386"/>
            <a:ext cx="3143689" cy="19910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9B4F6C7F-C772-D92A-B2A5-38FDEB0A3C54}"/>
              </a:ext>
            </a:extLst>
          </p:cNvPr>
          <p:cNvGrpSpPr/>
          <p:nvPr/>
        </p:nvGrpSpPr>
        <p:grpSpPr>
          <a:xfrm>
            <a:off x="680520" y="4553112"/>
            <a:ext cx="2683983" cy="2069672"/>
            <a:chOff x="4838841" y="4228140"/>
            <a:chExt cx="2683983" cy="2069672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xmlns="" id="{C18B1301-6B3F-81CE-6A8D-1C472CB28615}"/>
                </a:ext>
              </a:extLst>
            </p:cNvPr>
            <p:cNvSpPr/>
            <p:nvPr/>
          </p:nvSpPr>
          <p:spPr>
            <a:xfrm>
              <a:off x="6486852" y="4228140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/>
                <a:t>40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xmlns="" id="{3147D1A2-5A6F-8AB7-E2A1-6C5BAD3782B3}"/>
                </a:ext>
              </a:extLst>
            </p:cNvPr>
            <p:cNvCxnSpPr>
              <a:cxnSpLocks/>
              <a:stCxn id="41" idx="3"/>
            </p:cNvCxnSpPr>
            <p:nvPr/>
          </p:nvCxnSpPr>
          <p:spPr>
            <a:xfrm flipH="1">
              <a:off x="6247742" y="4636326"/>
              <a:ext cx="309144" cy="373364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xmlns="" id="{E02F81B2-E1BC-BAB4-4557-1FBF4CC28530}"/>
                </a:ext>
              </a:extLst>
            </p:cNvPr>
            <p:cNvCxnSpPr>
              <a:cxnSpLocks/>
              <a:stCxn id="41" idx="5"/>
            </p:cNvCxnSpPr>
            <p:nvPr/>
          </p:nvCxnSpPr>
          <p:spPr>
            <a:xfrm>
              <a:off x="6895038" y="4636326"/>
              <a:ext cx="309144" cy="373364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xmlns="" id="{0FFACBB9-C97E-9AAC-8952-6895AF7E5405}"/>
                </a:ext>
              </a:extLst>
            </p:cNvPr>
            <p:cNvSpPr/>
            <p:nvPr/>
          </p:nvSpPr>
          <p:spPr>
            <a:xfrm>
              <a:off x="5950218" y="5009690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/>
                <a:t>23</a:t>
              </a: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xmlns="" id="{FFFFC3B6-34C1-D588-3818-6BB64F77233B}"/>
                </a:ext>
              </a:extLst>
            </p:cNvPr>
            <p:cNvSpPr/>
            <p:nvPr/>
          </p:nvSpPr>
          <p:spPr>
            <a:xfrm>
              <a:off x="7044604" y="5009690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/>
                <a:t>53</a:t>
              </a:r>
            </a:p>
          </p:txBody>
        </p: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xmlns="" id="{7DA1BCF2-62DA-148D-73D3-A1D68E0ABB68}"/>
                </a:ext>
              </a:extLst>
            </p:cNvPr>
            <p:cNvCxnSpPr/>
            <p:nvPr/>
          </p:nvCxnSpPr>
          <p:spPr>
            <a:xfrm flipH="1">
              <a:off x="5769522" y="5446228"/>
              <a:ext cx="309144" cy="373364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Oval 46">
              <a:extLst>
                <a:ext uri="{FF2B5EF4-FFF2-40B4-BE49-F238E27FC236}">
                  <a16:creationId xmlns:a16="http://schemas.microsoft.com/office/drawing/2014/main" xmlns="" id="{025324DA-9B28-91B6-BD5C-D15DC7261CF4}"/>
                </a:ext>
              </a:extLst>
            </p:cNvPr>
            <p:cNvSpPr/>
            <p:nvPr/>
          </p:nvSpPr>
          <p:spPr>
            <a:xfrm>
              <a:off x="5471998" y="5819592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/>
                <a:t>17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xmlns="" id="{87362C86-5558-B6A2-18FD-5241FEC37C5E}"/>
                </a:ext>
              </a:extLst>
            </p:cNvPr>
            <p:cNvCxnSpPr/>
            <p:nvPr/>
          </p:nvCxnSpPr>
          <p:spPr>
            <a:xfrm>
              <a:off x="6326645" y="5439317"/>
              <a:ext cx="309144" cy="373364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xmlns="" id="{A1E7FCE1-6A75-C0DF-5312-87F3EDEC3882}"/>
                </a:ext>
              </a:extLst>
            </p:cNvPr>
            <p:cNvSpPr/>
            <p:nvPr/>
          </p:nvSpPr>
          <p:spPr>
            <a:xfrm>
              <a:off x="6476211" y="5812681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/>
                <a:t>27</a:t>
              </a:r>
            </a:p>
          </p:txBody>
        </p:sp>
        <p:pic>
          <p:nvPicPr>
            <p:cNvPr id="53" name="Content Placeholder 25">
              <a:extLst>
                <a:ext uri="{FF2B5EF4-FFF2-40B4-BE49-F238E27FC236}">
                  <a16:creationId xmlns:a16="http://schemas.microsoft.com/office/drawing/2014/main" xmlns="" id="{1EE83DF2-20A4-6DB6-5AAB-0ED781CFDF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38841" y="4442806"/>
              <a:ext cx="1283840" cy="833491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3A6B51AE-57D7-F886-21F6-64F56AD17CA3}"/>
              </a:ext>
            </a:extLst>
          </p:cNvPr>
          <p:cNvGrpSpPr/>
          <p:nvPr/>
        </p:nvGrpSpPr>
        <p:grpSpPr>
          <a:xfrm>
            <a:off x="7156343" y="4307091"/>
            <a:ext cx="2683983" cy="2069672"/>
            <a:chOff x="4838841" y="4228140"/>
            <a:chExt cx="2683983" cy="2069672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xmlns="" id="{F9D7DD76-4E8C-6BC7-00AF-E64BCF67BDF0}"/>
                </a:ext>
              </a:extLst>
            </p:cNvPr>
            <p:cNvSpPr/>
            <p:nvPr/>
          </p:nvSpPr>
          <p:spPr>
            <a:xfrm>
              <a:off x="6486852" y="4228140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/>
                <a:t>40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xmlns="" id="{03AAFA52-36B5-0BF9-A856-669241338053}"/>
                </a:ext>
              </a:extLst>
            </p:cNvPr>
            <p:cNvCxnSpPr>
              <a:cxnSpLocks/>
              <a:stCxn id="57" idx="3"/>
            </p:cNvCxnSpPr>
            <p:nvPr/>
          </p:nvCxnSpPr>
          <p:spPr>
            <a:xfrm flipH="1">
              <a:off x="6247742" y="4636326"/>
              <a:ext cx="309144" cy="373364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xmlns="" id="{82527CA4-7EE6-0403-16A0-08CD4CC22D3D}"/>
                </a:ext>
              </a:extLst>
            </p:cNvPr>
            <p:cNvCxnSpPr>
              <a:cxnSpLocks/>
              <a:stCxn id="57" idx="5"/>
            </p:cNvCxnSpPr>
            <p:nvPr/>
          </p:nvCxnSpPr>
          <p:spPr>
            <a:xfrm>
              <a:off x="6895038" y="4636326"/>
              <a:ext cx="309144" cy="373364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>
              <a:extLst>
                <a:ext uri="{FF2B5EF4-FFF2-40B4-BE49-F238E27FC236}">
                  <a16:creationId xmlns:a16="http://schemas.microsoft.com/office/drawing/2014/main" xmlns="" id="{2E0EAE35-A0FA-CCED-47BB-519A2CA5996D}"/>
                </a:ext>
              </a:extLst>
            </p:cNvPr>
            <p:cNvSpPr/>
            <p:nvPr/>
          </p:nvSpPr>
          <p:spPr>
            <a:xfrm>
              <a:off x="5950218" y="5009690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/>
                <a:t>23</a:t>
              </a: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xmlns="" id="{EAC269E0-1598-7AB0-25DA-0C20214D9DB2}"/>
                </a:ext>
              </a:extLst>
            </p:cNvPr>
            <p:cNvSpPr/>
            <p:nvPr/>
          </p:nvSpPr>
          <p:spPr>
            <a:xfrm>
              <a:off x="7044604" y="5009690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/>
                <a:t>53</a:t>
              </a:r>
            </a:p>
          </p:txBody>
        </p: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xmlns="" id="{94262D61-B4D1-20D6-2763-AA054F572E37}"/>
                </a:ext>
              </a:extLst>
            </p:cNvPr>
            <p:cNvCxnSpPr/>
            <p:nvPr/>
          </p:nvCxnSpPr>
          <p:spPr>
            <a:xfrm flipH="1">
              <a:off x="5769522" y="5446228"/>
              <a:ext cx="309144" cy="373364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>
              <a:extLst>
                <a:ext uri="{FF2B5EF4-FFF2-40B4-BE49-F238E27FC236}">
                  <a16:creationId xmlns:a16="http://schemas.microsoft.com/office/drawing/2014/main" xmlns="" id="{1771240B-F863-5BC7-0FEA-3EED09ACC7C3}"/>
                </a:ext>
              </a:extLst>
            </p:cNvPr>
            <p:cNvSpPr/>
            <p:nvPr/>
          </p:nvSpPr>
          <p:spPr>
            <a:xfrm>
              <a:off x="5471998" y="5819592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/>
                <a:t>17</a:t>
              </a:r>
            </a:p>
          </p:txBody>
        </p:sp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xmlns="" id="{ED721A0E-F73A-8CAC-58FD-83E1844E002B}"/>
                </a:ext>
              </a:extLst>
            </p:cNvPr>
            <p:cNvCxnSpPr/>
            <p:nvPr/>
          </p:nvCxnSpPr>
          <p:spPr>
            <a:xfrm>
              <a:off x="6326645" y="5439317"/>
              <a:ext cx="309144" cy="373364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E1A9097D-7566-1ECF-55EA-403FF587F5E3}"/>
                </a:ext>
              </a:extLst>
            </p:cNvPr>
            <p:cNvSpPr/>
            <p:nvPr/>
          </p:nvSpPr>
          <p:spPr>
            <a:xfrm>
              <a:off x="6476211" y="5812681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/>
                <a:t>27</a:t>
              </a:r>
            </a:p>
          </p:txBody>
        </p:sp>
        <p:pic>
          <p:nvPicPr>
            <p:cNvPr id="66" name="Content Placeholder 25">
              <a:extLst>
                <a:ext uri="{FF2B5EF4-FFF2-40B4-BE49-F238E27FC236}">
                  <a16:creationId xmlns:a16="http://schemas.microsoft.com/office/drawing/2014/main" xmlns="" id="{BA4A89AA-A5DF-5490-2DBD-63451F6FD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38841" y="4442806"/>
              <a:ext cx="1283840" cy="833491"/>
            </a:xfrm>
            <a:prstGeom prst="rect">
              <a:avLst/>
            </a:prstGeom>
          </p:spPr>
        </p:pic>
      </p:grpSp>
      <p:pic>
        <p:nvPicPr>
          <p:cNvPr id="67" name="Content Placeholder 25">
            <a:extLst>
              <a:ext uri="{FF2B5EF4-FFF2-40B4-BE49-F238E27FC236}">
                <a16:creationId xmlns:a16="http://schemas.microsoft.com/office/drawing/2014/main" xmlns="" id="{3FBBF536-7EC3-8F6B-C31B-534F83316D5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6727" y="5364834"/>
            <a:ext cx="1283840" cy="833491"/>
          </a:xfrm>
          <a:prstGeom prst="rect">
            <a:avLst/>
          </a:prstGeom>
        </p:spPr>
      </p:pic>
      <p:pic>
        <p:nvPicPr>
          <p:cNvPr id="68" name="Content Placeholder 25">
            <a:extLst>
              <a:ext uri="{FF2B5EF4-FFF2-40B4-BE49-F238E27FC236}">
                <a16:creationId xmlns:a16="http://schemas.microsoft.com/office/drawing/2014/main" xmlns="" id="{7BF07304-5BEE-C73A-CADA-A069F02C6AE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14218" y="5396136"/>
            <a:ext cx="1283840" cy="8334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C801AF3-B0D1-11AB-020B-B3462BC93825}"/>
              </a:ext>
            </a:extLst>
          </p:cNvPr>
          <p:cNvSpPr txBox="1"/>
          <p:nvPr/>
        </p:nvSpPr>
        <p:spPr>
          <a:xfrm>
            <a:off x="2567641" y="2600355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f(x)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0CFE733B-E193-724E-5ADD-D0B9CE94D0B3}"/>
              </a:ext>
            </a:extLst>
          </p:cNvPr>
          <p:cNvSpPr txBox="1"/>
          <p:nvPr/>
        </p:nvSpPr>
        <p:spPr>
          <a:xfrm>
            <a:off x="9503045" y="2443197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err="1">
                <a:solidFill>
                  <a:schemeClr val="bg1"/>
                </a:solidFill>
              </a:rPr>
              <a:t>uc.execute</a:t>
            </a:r>
            <a:r>
              <a:rPr lang="en-CA" b="1" dirty="0">
                <a:solidFill>
                  <a:schemeClr val="bg1"/>
                </a:solidFill>
              </a:rPr>
              <a:t>(f(x))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26F9BD77-D8ED-D6C7-72E7-DB0FFDAF149C}"/>
              </a:ext>
            </a:extLst>
          </p:cNvPr>
          <p:cNvSpPr txBox="1"/>
          <p:nvPr/>
        </p:nvSpPr>
        <p:spPr>
          <a:xfrm>
            <a:off x="9906629" y="2817613"/>
            <a:ext cx="2063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err="1">
                <a:solidFill>
                  <a:schemeClr val="bg1"/>
                </a:solidFill>
              </a:rPr>
              <a:t>uc.execute</a:t>
            </a:r>
            <a:r>
              <a:rPr lang="en-CA" b="1" dirty="0">
                <a:solidFill>
                  <a:schemeClr val="bg1"/>
                </a:solidFill>
              </a:rPr>
              <a:t>(f(x))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D1C24415-0EA3-746E-05C9-0FF4FE12AD06}"/>
              </a:ext>
            </a:extLst>
          </p:cNvPr>
          <p:cNvSpPr txBox="1"/>
          <p:nvPr/>
        </p:nvSpPr>
        <p:spPr>
          <a:xfrm>
            <a:off x="11540344" y="315926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>
                <a:solidFill>
                  <a:schemeClr val="tx1"/>
                </a:solidFill>
              </a:rPr>
              <a:t>5</a:t>
            </a:fld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6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2" grpId="0"/>
      <p:bldP spid="3" grpId="0"/>
      <p:bldP spid="48" grpId="0"/>
      <p:bldP spid="51" grpId="0"/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F20CA30-BA36-10EE-2665-8585AA737F29}"/>
              </a:ext>
            </a:extLst>
          </p:cNvPr>
          <p:cNvSpPr/>
          <p:nvPr/>
        </p:nvSpPr>
        <p:spPr>
          <a:xfrm>
            <a:off x="8581368" y="4808589"/>
            <a:ext cx="2977084" cy="902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Sequential object </a:t>
            </a:r>
            <a:r>
              <a:rPr lang="en-CA" dirty="0" smtClean="0">
                <a:sym typeface="Wingdings" panose="05000000000000000000" pitchFamily="2" charset="2"/>
              </a:rPr>
              <a:t> </a:t>
            </a:r>
            <a:r>
              <a:rPr lang="en-CA" dirty="0">
                <a:sym typeface="Wingdings" panose="05000000000000000000" pitchFamily="2" charset="2"/>
              </a:rPr>
              <a:t>CX-PUC  </a:t>
            </a:r>
            <a:r>
              <a:rPr lang="en-CA" b="1" dirty="0">
                <a:sym typeface="Wingdings" panose="05000000000000000000" pitchFamily="2" charset="2"/>
              </a:rPr>
              <a:t>Persistent </a:t>
            </a:r>
            <a:r>
              <a:rPr lang="en-CA" dirty="0">
                <a:sym typeface="Wingdings" panose="05000000000000000000" pitchFamily="2" charset="2"/>
              </a:rPr>
              <a:t>concurrent object</a:t>
            </a:r>
            <a:endParaRPr lang="en-CA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1CB371D-71BB-F440-CE5D-FCBA693D2A65}"/>
              </a:ext>
            </a:extLst>
          </p:cNvPr>
          <p:cNvSpPr/>
          <p:nvPr/>
        </p:nvSpPr>
        <p:spPr>
          <a:xfrm>
            <a:off x="582860" y="5856789"/>
            <a:ext cx="10975592" cy="51608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Goal: </a:t>
            </a:r>
            <a:r>
              <a:rPr lang="en-CA" dirty="0" smtClean="0"/>
              <a:t>Sequential object </a:t>
            </a:r>
            <a:r>
              <a:rPr lang="en-CA" dirty="0">
                <a:sym typeface="Wingdings" panose="05000000000000000000" pitchFamily="2" charset="2"/>
              </a:rPr>
              <a:t> </a:t>
            </a:r>
            <a:r>
              <a:rPr lang="en-CA" b="1" dirty="0" smtClean="0">
                <a:sym typeface="Wingdings" panose="05000000000000000000" pitchFamily="2" charset="2"/>
              </a:rPr>
              <a:t>PUC</a:t>
            </a:r>
            <a:r>
              <a:rPr lang="en-CA" dirty="0" smtClean="0">
                <a:sym typeface="Wingdings" panose="05000000000000000000" pitchFamily="2" charset="2"/>
              </a:rPr>
              <a:t> </a:t>
            </a:r>
            <a:r>
              <a:rPr lang="en-CA" dirty="0">
                <a:sym typeface="Wingdings" panose="05000000000000000000" pitchFamily="2" charset="2"/>
              </a:rPr>
              <a:t> </a:t>
            </a:r>
            <a:r>
              <a:rPr lang="en-CA" b="1" dirty="0">
                <a:sym typeface="Wingdings" panose="05000000000000000000" pitchFamily="2" charset="2"/>
              </a:rPr>
              <a:t>Persistent, NUMA-aware </a:t>
            </a:r>
            <a:r>
              <a:rPr lang="en-CA" dirty="0" smtClean="0">
                <a:sym typeface="Wingdings" panose="05000000000000000000" pitchFamily="2" charset="2"/>
              </a:rPr>
              <a:t>concurrent object</a:t>
            </a:r>
            <a:endParaRPr lang="en-CA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xmlns="" id="{1DD49181-6F1F-9623-4CA1-5627F45A56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8896"/>
          <a:stretch/>
        </p:blipFill>
        <p:spPr>
          <a:xfrm>
            <a:off x="572403" y="1795685"/>
            <a:ext cx="2819005" cy="28898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7" name="Rectangle 56"/>
          <p:cNvSpPr/>
          <p:nvPr/>
        </p:nvSpPr>
        <p:spPr>
          <a:xfrm>
            <a:off x="688375" y="1385439"/>
            <a:ext cx="2594364" cy="3933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/>
              <a:t>Non-persistent (1991)</a:t>
            </a:r>
            <a:endParaRPr lang="en-CA" dirty="0"/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xmlns="" id="{2861D1D0-8DC1-3CED-4CA3-88995D16D6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2903"/>
          <a:stretch/>
        </p:blipFill>
        <p:spPr>
          <a:xfrm>
            <a:off x="958111" y="2426092"/>
            <a:ext cx="2820227" cy="29710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2BF4200A-E5E7-3F65-56FD-FBC7EC91CB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7049" y="3339594"/>
            <a:ext cx="2928823" cy="22330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0" name="Rectangle 59"/>
          <p:cNvSpPr/>
          <p:nvPr/>
        </p:nvSpPr>
        <p:spPr>
          <a:xfrm>
            <a:off x="1488172" y="3073651"/>
            <a:ext cx="2594364" cy="3933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/>
              <a:t>Non-persistent </a:t>
            </a:r>
            <a:r>
              <a:rPr lang="en-CA" dirty="0" smtClean="0"/>
              <a:t>(2011)</a:t>
            </a:r>
            <a:endParaRPr lang="en-CA" dirty="0"/>
          </a:p>
        </p:txBody>
      </p:sp>
      <p:sp>
        <p:nvSpPr>
          <p:cNvPr id="61" name="Rectangle 60"/>
          <p:cNvSpPr/>
          <p:nvPr/>
        </p:nvSpPr>
        <p:spPr>
          <a:xfrm>
            <a:off x="1092567" y="2204747"/>
            <a:ext cx="2594364" cy="3933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/>
              <a:t>Non-persistent </a:t>
            </a:r>
            <a:r>
              <a:rPr lang="en-CA" dirty="0" smtClean="0"/>
              <a:t>(2001)</a:t>
            </a:r>
            <a:endParaRPr lang="en-CA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0171C6E7-85FE-BD04-02E0-5AC706E27537}"/>
              </a:ext>
            </a:extLst>
          </p:cNvPr>
          <p:cNvSpPr/>
          <p:nvPr/>
        </p:nvSpPr>
        <p:spPr>
          <a:xfrm>
            <a:off x="1173604" y="3964136"/>
            <a:ext cx="3127598" cy="8984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And many more… predominantly theory papers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xmlns="" id="{74FF5445-5506-CED0-79C6-F949C7399645}"/>
              </a:ext>
            </a:extLst>
          </p:cNvPr>
          <p:cNvSpPr/>
          <p:nvPr/>
        </p:nvSpPr>
        <p:spPr>
          <a:xfrm>
            <a:off x="1091739" y="4862625"/>
            <a:ext cx="3292564" cy="859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Sequential object </a:t>
            </a:r>
            <a:r>
              <a:rPr lang="en-CA" dirty="0" smtClean="0">
                <a:sym typeface="Wingdings" panose="05000000000000000000" pitchFamily="2" charset="2"/>
              </a:rPr>
              <a:t> </a:t>
            </a:r>
            <a:r>
              <a:rPr lang="en-CA" dirty="0">
                <a:sym typeface="Wingdings" panose="05000000000000000000" pitchFamily="2" charset="2"/>
              </a:rPr>
              <a:t>UC  concurrent object</a:t>
            </a:r>
            <a:endParaRPr lang="en-C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4D5A3FEC-B3CA-5495-0973-47637A352C1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29398"/>
          <a:stretch/>
        </p:blipFill>
        <p:spPr>
          <a:xfrm>
            <a:off x="5049279" y="1957576"/>
            <a:ext cx="2896161" cy="26273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1" name="Rectangle 30"/>
          <p:cNvSpPr/>
          <p:nvPr/>
        </p:nvSpPr>
        <p:spPr>
          <a:xfrm>
            <a:off x="5209215" y="1692854"/>
            <a:ext cx="2594364" cy="3933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dirty="0"/>
              <a:t>Non-persistent </a:t>
            </a:r>
            <a:r>
              <a:rPr lang="en-CA" dirty="0" smtClean="0"/>
              <a:t>(2017)</a:t>
            </a:r>
            <a:endParaRPr lang="en-CA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81368" y="1910433"/>
            <a:ext cx="2924594" cy="2287604"/>
          </a:xfrm>
          <a:prstGeom prst="rect">
            <a:avLst/>
          </a:prstGeom>
          <a:effectLst>
            <a:outerShdw blurRad="54991" dist="17780" dir="54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Rectangle 46"/>
          <p:cNvSpPr/>
          <p:nvPr/>
        </p:nvSpPr>
        <p:spPr>
          <a:xfrm>
            <a:off x="8746483" y="1692854"/>
            <a:ext cx="2594364" cy="3933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 smtClean="0"/>
              <a:t>Persistent (2020)</a:t>
            </a:r>
            <a:endParaRPr lang="en-CA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B25A7D2-15A2-12D6-4974-96D167D3E7F5}"/>
              </a:ext>
            </a:extLst>
          </p:cNvPr>
          <p:cNvSpPr/>
          <p:nvPr/>
        </p:nvSpPr>
        <p:spPr>
          <a:xfrm>
            <a:off x="4951632" y="3647782"/>
            <a:ext cx="3111324" cy="11613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“Node Replication (NR)”</a:t>
            </a:r>
          </a:p>
          <a:p>
            <a:pPr algn="ctr"/>
            <a:r>
              <a:rPr lang="en-CA" dirty="0" smtClean="0"/>
              <a:t>UC </a:t>
            </a:r>
            <a:r>
              <a:rPr lang="en-CA" dirty="0"/>
              <a:t>of interest to </a:t>
            </a:r>
            <a:r>
              <a:rPr lang="en-CA" dirty="0" smtClean="0"/>
              <a:t>the </a:t>
            </a:r>
          </a:p>
          <a:p>
            <a:pPr algn="ctr"/>
            <a:r>
              <a:rPr lang="en-CA" b="1" dirty="0" smtClean="0"/>
              <a:t>systems</a:t>
            </a:r>
            <a:r>
              <a:rPr lang="en-CA" dirty="0" smtClean="0"/>
              <a:t> </a:t>
            </a:r>
            <a:r>
              <a:rPr lang="en-CA" dirty="0"/>
              <a:t>community! (ASPLOS)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027826A-57EA-6428-AF6D-4885CCDBFE45}"/>
              </a:ext>
            </a:extLst>
          </p:cNvPr>
          <p:cNvSpPr/>
          <p:nvPr/>
        </p:nvSpPr>
        <p:spPr>
          <a:xfrm>
            <a:off x="4855455" y="4809162"/>
            <a:ext cx="3283808" cy="916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Sequential </a:t>
            </a:r>
            <a:r>
              <a:rPr lang="en-CA" dirty="0" smtClean="0"/>
              <a:t>object </a:t>
            </a:r>
            <a:r>
              <a:rPr lang="en-CA" dirty="0" smtClean="0">
                <a:sym typeface="Wingdings" panose="05000000000000000000" pitchFamily="2" charset="2"/>
              </a:rPr>
              <a:t> </a:t>
            </a:r>
            <a:r>
              <a:rPr lang="en-CA" dirty="0">
                <a:sym typeface="Wingdings" panose="05000000000000000000" pitchFamily="2" charset="2"/>
              </a:rPr>
              <a:t>NR  </a:t>
            </a:r>
            <a:r>
              <a:rPr lang="en-CA" b="1" dirty="0">
                <a:sym typeface="Wingdings" panose="05000000000000000000" pitchFamily="2" charset="2"/>
              </a:rPr>
              <a:t>NUMA aware </a:t>
            </a:r>
            <a:r>
              <a:rPr lang="en-CA" dirty="0">
                <a:sym typeface="Wingdings" panose="05000000000000000000" pitchFamily="2" charset="2"/>
              </a:rPr>
              <a:t>concurrent object</a:t>
            </a:r>
            <a:endParaRPr lang="en-CA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4B25A7D2-15A2-12D6-4974-96D167D3E7F5}"/>
              </a:ext>
            </a:extLst>
          </p:cNvPr>
          <p:cNvSpPr/>
          <p:nvPr/>
        </p:nvSpPr>
        <p:spPr>
          <a:xfrm>
            <a:off x="8417850" y="4052455"/>
            <a:ext cx="3317570" cy="757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b="1" dirty="0"/>
              <a:t>“CX-PUC” is persistent!</a:t>
            </a:r>
            <a:r>
              <a:rPr lang="en-CA" dirty="0"/>
              <a:t> </a:t>
            </a:r>
          </a:p>
          <a:p>
            <a:pPr algn="ctr"/>
            <a:r>
              <a:rPr lang="en-CA" dirty="0"/>
              <a:t>But not as practical as NR…</a:t>
            </a:r>
            <a:endParaRPr lang="en-CA" dirty="0"/>
          </a:p>
        </p:txBody>
      </p:sp>
      <p:sp>
        <p:nvSpPr>
          <p:cNvPr id="64" name="Title 1">
            <a:extLst>
              <a:ext uri="{FF2B5EF4-FFF2-40B4-BE49-F238E27FC236}">
                <a16:creationId xmlns:a16="http://schemas.microsoft.com/office/drawing/2014/main" xmlns="" id="{FE11D443-9A16-5FCC-B4A3-AAA9608E0AD7}"/>
              </a:ext>
            </a:extLst>
          </p:cNvPr>
          <p:cNvSpPr txBox="1">
            <a:spLocks/>
          </p:cNvSpPr>
          <p:nvPr/>
        </p:nvSpPr>
        <p:spPr>
          <a:xfrm>
            <a:off x="1066800" y="480124"/>
            <a:ext cx="10058400" cy="7813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i="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CA" dirty="0"/>
              <a:t>Prior universal constructions (UCs)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333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3" grpId="0" animBg="1"/>
      <p:bldP spid="57" grpId="0" animBg="1"/>
      <p:bldP spid="60" grpId="0" animBg="1"/>
      <p:bldP spid="61" grpId="0" animBg="1"/>
      <p:bldP spid="62" grpId="0" animBg="1"/>
      <p:bldP spid="63" grpId="0" animBg="1"/>
      <p:bldP spid="31" grpId="0" animBg="1"/>
      <p:bldP spid="47" grpId="0" animBg="1"/>
      <p:bldP spid="19" grpId="0" animBg="1"/>
      <p:bldP spid="24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D5BE4-E431-1980-267A-16DF79B53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Our contribution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B1D176-F966-F4D2-67F0-67A1E815C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We developed two new solutions to this problem</a:t>
            </a:r>
          </a:p>
          <a:p>
            <a:pPr lvl="1"/>
            <a:r>
              <a:rPr lang="en-US" sz="2400" b="1" dirty="0"/>
              <a:t>Durable </a:t>
            </a:r>
            <a:r>
              <a:rPr lang="en-US" sz="2400" dirty="0"/>
              <a:t>PREP-UC</a:t>
            </a:r>
            <a:endParaRPr lang="en-US" sz="2400" b="1" dirty="0"/>
          </a:p>
          <a:p>
            <a:pPr lvl="1"/>
            <a:r>
              <a:rPr lang="en-US" sz="2400" b="1" dirty="0"/>
              <a:t>Buffered </a:t>
            </a:r>
            <a:r>
              <a:rPr lang="en-US" sz="2400" dirty="0"/>
              <a:t>PREP-UC</a:t>
            </a:r>
          </a:p>
          <a:p>
            <a:r>
              <a:rPr lang="en-US" sz="2400" dirty="0" smtClean="0"/>
              <a:t>Both </a:t>
            </a:r>
            <a:r>
              <a:rPr lang="en-US" sz="2400" dirty="0"/>
              <a:t>take a </a:t>
            </a:r>
            <a:r>
              <a:rPr lang="en-US" sz="2400" dirty="0" smtClean="0"/>
              <a:t>sequential </a:t>
            </a:r>
            <a:r>
              <a:rPr lang="en-US" sz="2400" dirty="0"/>
              <a:t>object</a:t>
            </a:r>
            <a:br>
              <a:rPr lang="en-US" sz="2400" dirty="0"/>
            </a:br>
            <a:r>
              <a:rPr lang="en-US" sz="2400" dirty="0"/>
              <a:t>and produce a persistent, </a:t>
            </a:r>
            <a:r>
              <a:rPr lang="en-US" sz="2400" dirty="0" smtClean="0"/>
              <a:t>NUMA-aware, concurrent object</a:t>
            </a:r>
          </a:p>
          <a:p>
            <a:r>
              <a:rPr lang="en-US" sz="2400" dirty="0" smtClean="0"/>
              <a:t>They </a:t>
            </a:r>
            <a:r>
              <a:rPr lang="en-US" sz="2400" dirty="0"/>
              <a:t>differ only in their correctness </a:t>
            </a:r>
            <a:r>
              <a:rPr lang="en-US" sz="2400" dirty="0" smtClean="0"/>
              <a:t>guarantees</a:t>
            </a:r>
          </a:p>
          <a:p>
            <a:r>
              <a:rPr lang="en-US" sz="2400" dirty="0" smtClean="0"/>
              <a:t>Both solutions are inspired by NR-UC</a:t>
            </a:r>
            <a:endParaRPr lang="en-CA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47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xmlns="" id="{DE77BCE2-86CD-9BC6-061A-EAB2E1DF45F2}"/>
              </a:ext>
            </a:extLst>
          </p:cNvPr>
          <p:cNvCxnSpPr>
            <a:cxnSpLocks/>
          </p:cNvCxnSpPr>
          <p:nvPr/>
        </p:nvCxnSpPr>
        <p:spPr>
          <a:xfrm flipH="1" flipV="1">
            <a:off x="6516151" y="3986453"/>
            <a:ext cx="1558289" cy="1508301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xmlns="" id="{9D9F3344-18BD-3CE3-21A4-AED864759277}"/>
              </a:ext>
            </a:extLst>
          </p:cNvPr>
          <p:cNvCxnSpPr>
            <a:cxnSpLocks/>
          </p:cNvCxnSpPr>
          <p:nvPr/>
        </p:nvCxnSpPr>
        <p:spPr>
          <a:xfrm flipV="1">
            <a:off x="4109728" y="4419010"/>
            <a:ext cx="1302560" cy="109455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xmlns="" id="{19234AA9-69DF-F5AF-F530-2E6612F95819}"/>
              </a:ext>
            </a:extLst>
          </p:cNvPr>
          <p:cNvCxnSpPr>
            <a:cxnSpLocks/>
          </p:cNvCxnSpPr>
          <p:nvPr/>
        </p:nvCxnSpPr>
        <p:spPr>
          <a:xfrm flipV="1">
            <a:off x="4123338" y="4586430"/>
            <a:ext cx="1285002" cy="923449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Elbow 63">
            <a:extLst>
              <a:ext uri="{FF2B5EF4-FFF2-40B4-BE49-F238E27FC236}">
                <a16:creationId xmlns:a16="http://schemas.microsoft.com/office/drawing/2014/main" xmlns="" id="{A07D09E6-9766-4D99-8954-ECBBE268FF38}"/>
              </a:ext>
            </a:extLst>
          </p:cNvPr>
          <p:cNvCxnSpPr>
            <a:cxnSpLocks/>
            <a:endCxn id="58" idx="1"/>
          </p:cNvCxnSpPr>
          <p:nvPr/>
        </p:nvCxnSpPr>
        <p:spPr>
          <a:xfrm rot="5400000" flipH="1" flipV="1">
            <a:off x="4496055" y="5072552"/>
            <a:ext cx="1347756" cy="493408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11D443-9A16-5FCC-B4A3-AAA9608E0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80124"/>
            <a:ext cx="10058400" cy="781393"/>
          </a:xfrm>
        </p:spPr>
        <p:txBody>
          <a:bodyPr/>
          <a:lstStyle/>
          <a:p>
            <a:r>
              <a:rPr lang="en-CA" dirty="0" smtClean="0"/>
              <a:t>Background: Overview of NR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F79870-3B68-EC27-6FE0-0269EF95A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446" y="1273836"/>
            <a:ext cx="8291925" cy="2438142"/>
          </a:xfrm>
        </p:spPr>
        <p:txBody>
          <a:bodyPr/>
          <a:lstStyle/>
          <a:p>
            <a:r>
              <a:rPr lang="en-US" sz="2000" b="1" dirty="0"/>
              <a:t>Replicas</a:t>
            </a:r>
            <a:r>
              <a:rPr lang="en-US" sz="2000" dirty="0"/>
              <a:t> for each NUMA node and a </a:t>
            </a:r>
            <a:r>
              <a:rPr lang="en-US" sz="2000" b="1" dirty="0"/>
              <a:t>global log</a:t>
            </a:r>
          </a:p>
          <a:p>
            <a:r>
              <a:rPr lang="en-US" sz="2000" b="1" dirty="0"/>
              <a:t>Write</a:t>
            </a:r>
            <a:r>
              <a:rPr lang="en-US" sz="2000" dirty="0"/>
              <a:t> operations are </a:t>
            </a:r>
            <a:r>
              <a:rPr lang="en-US" sz="2000" b="1" dirty="0"/>
              <a:t>logged then applied </a:t>
            </a:r>
            <a:r>
              <a:rPr lang="en-US" sz="2000" dirty="0"/>
              <a:t>to the local replica</a:t>
            </a:r>
          </a:p>
          <a:p>
            <a:pPr lvl="1"/>
            <a:r>
              <a:rPr lang="en-US" sz="1800" dirty="0"/>
              <a:t>Other replicas apply these operations before their next operation</a:t>
            </a:r>
          </a:p>
          <a:p>
            <a:pPr lvl="1"/>
            <a:r>
              <a:rPr lang="en-US" sz="1800" dirty="0"/>
              <a:t>Local replica must be </a:t>
            </a:r>
            <a:r>
              <a:rPr lang="en-US" sz="1800" b="1" dirty="0"/>
              <a:t>brought up to date</a:t>
            </a:r>
            <a:r>
              <a:rPr lang="en-US" sz="1800" dirty="0"/>
              <a:t> before we modify it</a:t>
            </a:r>
          </a:p>
          <a:p>
            <a:r>
              <a:rPr lang="en-US" sz="2000" b="1" dirty="0"/>
              <a:t>Read </a:t>
            </a:r>
            <a:r>
              <a:rPr lang="en-US" sz="2000" dirty="0"/>
              <a:t>operations bring the local replica </a:t>
            </a:r>
            <a:r>
              <a:rPr lang="en-US" sz="2000" b="1" dirty="0"/>
              <a:t>up to date</a:t>
            </a:r>
            <a:r>
              <a:rPr lang="en-US" sz="2000" dirty="0"/>
              <a:t>, then read it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C7AD30E-7966-6928-6FA0-4A0FD4E711EF}"/>
              </a:ext>
            </a:extLst>
          </p:cNvPr>
          <p:cNvSpPr/>
          <p:nvPr/>
        </p:nvSpPr>
        <p:spPr>
          <a:xfrm>
            <a:off x="2591338" y="3340794"/>
            <a:ext cx="1775382" cy="2473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Connector: Elbow 4">
            <a:extLst>
              <a:ext uri="{FF2B5EF4-FFF2-40B4-BE49-F238E27FC236}">
                <a16:creationId xmlns:a16="http://schemas.microsoft.com/office/drawing/2014/main" xmlns="" id="{F0126D6D-B4E9-E730-D78A-B66C7D161F6D}"/>
              </a:ext>
            </a:extLst>
          </p:cNvPr>
          <p:cNvCxnSpPr>
            <a:cxnSpLocks/>
          </p:cNvCxnSpPr>
          <p:nvPr/>
        </p:nvCxnSpPr>
        <p:spPr>
          <a:xfrm flipH="1" flipV="1">
            <a:off x="6525351" y="4654094"/>
            <a:ext cx="785585" cy="133904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xmlns="" id="{2FAB3B9F-4714-6C3F-FA3A-902E73429D8D}"/>
              </a:ext>
            </a:extLst>
          </p:cNvPr>
          <p:cNvCxnSpPr>
            <a:cxnSpLocks/>
          </p:cNvCxnSpPr>
          <p:nvPr/>
        </p:nvCxnSpPr>
        <p:spPr>
          <a:xfrm flipV="1">
            <a:off x="4687627" y="4475430"/>
            <a:ext cx="723030" cy="1555317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E4C2A8DE-66B1-A389-D502-5B9E8531EA90}"/>
              </a:ext>
            </a:extLst>
          </p:cNvPr>
          <p:cNvGrpSpPr/>
          <p:nvPr/>
        </p:nvGrpSpPr>
        <p:grpSpPr>
          <a:xfrm>
            <a:off x="2792893" y="3948162"/>
            <a:ext cx="1312152" cy="1353650"/>
            <a:chOff x="5471998" y="4228140"/>
            <a:chExt cx="2050826" cy="2069672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8F4A41E0-69DC-9C87-E522-4E4FF7736381}"/>
                </a:ext>
              </a:extLst>
            </p:cNvPr>
            <p:cNvSpPr/>
            <p:nvPr/>
          </p:nvSpPr>
          <p:spPr>
            <a:xfrm>
              <a:off x="6486852" y="4228140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/>
                <a:t>40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xmlns="" id="{F1D1BE4D-1BAC-F3EF-ED0C-680D3C33D6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47742" y="4636326"/>
              <a:ext cx="309144" cy="373364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xmlns="" id="{8E4751E6-64FF-2A5F-D704-B3E7D4CBFBC0}"/>
                </a:ext>
              </a:extLst>
            </p:cNvPr>
            <p:cNvCxnSpPr>
              <a:cxnSpLocks/>
            </p:cNvCxnSpPr>
            <p:nvPr/>
          </p:nvCxnSpPr>
          <p:spPr>
            <a:xfrm>
              <a:off x="6895038" y="4636326"/>
              <a:ext cx="309144" cy="373364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C17DE11B-60A6-48DD-3E25-598A13AD945A}"/>
                </a:ext>
              </a:extLst>
            </p:cNvPr>
            <p:cNvSpPr/>
            <p:nvPr/>
          </p:nvSpPr>
          <p:spPr>
            <a:xfrm>
              <a:off x="5950218" y="5009690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/>
                <a:t>23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1FF2EECC-14CD-FAA1-5BF7-D61A05F5FA39}"/>
                </a:ext>
              </a:extLst>
            </p:cNvPr>
            <p:cNvSpPr/>
            <p:nvPr/>
          </p:nvSpPr>
          <p:spPr>
            <a:xfrm>
              <a:off x="7044604" y="5009690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/>
                <a:t>53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xmlns="" id="{F0D9BA66-D199-B9B0-1388-6BB3F8A16889}"/>
                </a:ext>
              </a:extLst>
            </p:cNvPr>
            <p:cNvCxnSpPr/>
            <p:nvPr/>
          </p:nvCxnSpPr>
          <p:spPr>
            <a:xfrm flipH="1">
              <a:off x="5769522" y="5446228"/>
              <a:ext cx="309144" cy="373364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B36943DC-C5A7-9BE0-91E1-56DF5C9E63C8}"/>
                </a:ext>
              </a:extLst>
            </p:cNvPr>
            <p:cNvSpPr/>
            <p:nvPr/>
          </p:nvSpPr>
          <p:spPr>
            <a:xfrm>
              <a:off x="5471998" y="5819592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/>
                <a:t>17</a:t>
              </a: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97C2E6A2-683B-4CE1-A4CB-DBDB6F5E88A1}"/>
                </a:ext>
              </a:extLst>
            </p:cNvPr>
            <p:cNvCxnSpPr/>
            <p:nvPr/>
          </p:nvCxnSpPr>
          <p:spPr>
            <a:xfrm>
              <a:off x="6326645" y="5439317"/>
              <a:ext cx="309144" cy="373364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81772AE4-8C25-E7A6-FEBB-6D89148B08F2}"/>
                </a:ext>
              </a:extLst>
            </p:cNvPr>
            <p:cNvSpPr/>
            <p:nvPr/>
          </p:nvSpPr>
          <p:spPr>
            <a:xfrm>
              <a:off x="6476211" y="5812681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/>
                <a:t>27</a:t>
              </a: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5C5E993-CEE9-03C4-BE42-9DB3EB601885}"/>
              </a:ext>
            </a:extLst>
          </p:cNvPr>
          <p:cNvSpPr/>
          <p:nvPr/>
        </p:nvSpPr>
        <p:spPr>
          <a:xfrm>
            <a:off x="2664833" y="3441194"/>
            <a:ext cx="1575402" cy="3619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Node 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9F1650C1-FCC1-32FD-C97E-4FA066CAC7A1}"/>
              </a:ext>
            </a:extLst>
          </p:cNvPr>
          <p:cNvSpPr/>
          <p:nvPr/>
        </p:nvSpPr>
        <p:spPr>
          <a:xfrm>
            <a:off x="7890272" y="3394176"/>
            <a:ext cx="1575402" cy="3619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/>
              <a:t>Node B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A958B292-2A3B-C34B-F299-B929DFDD6C3F}"/>
              </a:ext>
            </a:extLst>
          </p:cNvPr>
          <p:cNvGrpSpPr/>
          <p:nvPr/>
        </p:nvGrpSpPr>
        <p:grpSpPr>
          <a:xfrm>
            <a:off x="5416637" y="3460295"/>
            <a:ext cx="1086808" cy="2113611"/>
            <a:chOff x="4964111" y="2003425"/>
            <a:chExt cx="1698625" cy="3231619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DEF20992-2C11-B576-70B7-B125AF0FE7D5}"/>
                </a:ext>
              </a:extLst>
            </p:cNvPr>
            <p:cNvSpPr/>
            <p:nvPr/>
          </p:nvSpPr>
          <p:spPr>
            <a:xfrm>
              <a:off x="4964112" y="2003425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/>
                <a:t>Insert(40)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39EA4AD0-8229-F93F-3256-796D43DEED39}"/>
                </a:ext>
              </a:extLst>
            </p:cNvPr>
            <p:cNvSpPr/>
            <p:nvPr/>
          </p:nvSpPr>
          <p:spPr>
            <a:xfrm>
              <a:off x="4964111" y="2336799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Insert(23)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A5119FD3-DBD0-240D-AC5B-41CB51734AAE}"/>
                </a:ext>
              </a:extLst>
            </p:cNvPr>
            <p:cNvSpPr/>
            <p:nvPr/>
          </p:nvSpPr>
          <p:spPr>
            <a:xfrm>
              <a:off x="4964111" y="2670173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/>
                <a:t>Insert(53)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EEA73DFD-D2DB-0D7B-EB89-B0E51FF40974}"/>
                </a:ext>
              </a:extLst>
            </p:cNvPr>
            <p:cNvSpPr/>
            <p:nvPr/>
          </p:nvSpPr>
          <p:spPr>
            <a:xfrm>
              <a:off x="4964111" y="3655481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/>
                <a:t>Empty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0EC19A61-913B-D631-67F3-D4F5BB342C93}"/>
                </a:ext>
              </a:extLst>
            </p:cNvPr>
            <p:cNvSpPr/>
            <p:nvPr/>
          </p:nvSpPr>
          <p:spPr>
            <a:xfrm>
              <a:off x="4964111" y="4325254"/>
              <a:ext cx="1698623" cy="576412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...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F8CC980C-E4E5-2376-A10B-14F6754F0B40}"/>
                </a:ext>
              </a:extLst>
            </p:cNvPr>
            <p:cNvSpPr/>
            <p:nvPr/>
          </p:nvSpPr>
          <p:spPr>
            <a:xfrm>
              <a:off x="4964111" y="4901669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/>
                <a:t>Empty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DA225B0D-2D8F-023C-A029-00C078621F71}"/>
                </a:ext>
              </a:extLst>
            </p:cNvPr>
            <p:cNvSpPr/>
            <p:nvPr/>
          </p:nvSpPr>
          <p:spPr>
            <a:xfrm>
              <a:off x="4964111" y="2987673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/>
                <a:t>Insert(17)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57F8FC1E-039D-7430-43A8-F060927349E7}"/>
                </a:ext>
              </a:extLst>
            </p:cNvPr>
            <p:cNvSpPr/>
            <p:nvPr/>
          </p:nvSpPr>
          <p:spPr>
            <a:xfrm>
              <a:off x="4964111" y="3321048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dirty="0"/>
                <a:t>Insert(27)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84A931F1-8F1C-4F60-6A89-F22EECB9EA4F}"/>
              </a:ext>
            </a:extLst>
          </p:cNvPr>
          <p:cNvSpPr/>
          <p:nvPr/>
        </p:nvSpPr>
        <p:spPr>
          <a:xfrm>
            <a:off x="2887906" y="5360757"/>
            <a:ext cx="1223929" cy="28033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Local Tail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11E68A3F-952E-7936-8D6B-4DA8DC31785E}"/>
              </a:ext>
            </a:extLst>
          </p:cNvPr>
          <p:cNvSpPr/>
          <p:nvPr/>
        </p:nvSpPr>
        <p:spPr>
          <a:xfrm>
            <a:off x="8065626" y="5361050"/>
            <a:ext cx="1223929" cy="28033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Local Tail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232F4ADB-4E0E-A590-AD06-BBF55487C00B}"/>
              </a:ext>
            </a:extLst>
          </p:cNvPr>
          <p:cNvGrpSpPr/>
          <p:nvPr/>
        </p:nvGrpSpPr>
        <p:grpSpPr>
          <a:xfrm>
            <a:off x="8208993" y="3949788"/>
            <a:ext cx="985865" cy="823941"/>
            <a:chOff x="8968984" y="3427575"/>
            <a:chExt cx="1540856" cy="125977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1E4FBAA4-27C1-09AB-477E-D065F036516D}"/>
                </a:ext>
              </a:extLst>
            </p:cNvPr>
            <p:cNvSpPr/>
            <p:nvPr/>
          </p:nvSpPr>
          <p:spPr>
            <a:xfrm>
              <a:off x="9473868" y="3427575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/>
                <a:t>40</a:t>
              </a: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xmlns="" id="{6C103CB9-02BA-3809-6C89-151091DE25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34758" y="3835761"/>
              <a:ext cx="309144" cy="373364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xmlns="" id="{CEDB8D28-9FB4-1160-B794-D6D9FADF71C8}"/>
                </a:ext>
              </a:extLst>
            </p:cNvPr>
            <p:cNvCxnSpPr>
              <a:cxnSpLocks/>
            </p:cNvCxnSpPr>
            <p:nvPr/>
          </p:nvCxnSpPr>
          <p:spPr>
            <a:xfrm>
              <a:off x="9882054" y="3835761"/>
              <a:ext cx="309144" cy="373364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38E4F602-7D04-9C39-29E8-4DDF0BE9FC6F}"/>
                </a:ext>
              </a:extLst>
            </p:cNvPr>
            <p:cNvSpPr/>
            <p:nvPr/>
          </p:nvSpPr>
          <p:spPr>
            <a:xfrm>
              <a:off x="10031620" y="4209125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/>
                <a:t>53</a:t>
              </a: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C9D69C5C-9173-C3B7-E130-BB2D3EF2DAB6}"/>
                </a:ext>
              </a:extLst>
            </p:cNvPr>
            <p:cNvSpPr/>
            <p:nvPr/>
          </p:nvSpPr>
          <p:spPr>
            <a:xfrm>
              <a:off x="8968984" y="4209124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/>
                <a:t>23</a:t>
              </a:r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DB24CE3F-4273-E839-7C19-01F37DAD0E50}"/>
              </a:ext>
            </a:extLst>
          </p:cNvPr>
          <p:cNvSpPr/>
          <p:nvPr/>
        </p:nvSpPr>
        <p:spPr>
          <a:xfrm>
            <a:off x="4116564" y="5971976"/>
            <a:ext cx="1931024" cy="28033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Completed Tail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B8454B80-FECF-12FF-AF0C-A46298CC63AF}"/>
              </a:ext>
            </a:extLst>
          </p:cNvPr>
          <p:cNvSpPr/>
          <p:nvPr/>
        </p:nvSpPr>
        <p:spPr>
          <a:xfrm>
            <a:off x="6227095" y="5971975"/>
            <a:ext cx="1223929" cy="280338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Log Tail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413E01B0-B73F-B9FF-A624-625089A6BD1E}"/>
              </a:ext>
            </a:extLst>
          </p:cNvPr>
          <p:cNvSpPr/>
          <p:nvPr/>
        </p:nvSpPr>
        <p:spPr>
          <a:xfrm>
            <a:off x="7788700" y="3340793"/>
            <a:ext cx="1775382" cy="247308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peech Bubble: Rectangle 45">
            <a:extLst>
              <a:ext uri="{FF2B5EF4-FFF2-40B4-BE49-F238E27FC236}">
                <a16:creationId xmlns:a16="http://schemas.microsoft.com/office/drawing/2014/main" xmlns="" id="{CD091545-D04E-FA4A-543E-945887E913CE}"/>
              </a:ext>
            </a:extLst>
          </p:cNvPr>
          <p:cNvSpPr/>
          <p:nvPr/>
        </p:nvSpPr>
        <p:spPr>
          <a:xfrm>
            <a:off x="9168626" y="1832569"/>
            <a:ext cx="2930549" cy="1169552"/>
          </a:xfrm>
          <a:prstGeom prst="wedgeRectCallout">
            <a:avLst>
              <a:gd name="adj1" fmla="val -72933"/>
              <a:gd name="adj2" fmla="val 192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Underlying object is not thread safe, so bringing the replica up to date is single-threaded</a:t>
            </a:r>
            <a:endParaRPr lang="en-CA" dirty="0"/>
          </a:p>
        </p:txBody>
      </p:sp>
      <p:sp>
        <p:nvSpPr>
          <p:cNvPr id="52" name="Thought Bubble: Cloud 51">
            <a:extLst>
              <a:ext uri="{FF2B5EF4-FFF2-40B4-BE49-F238E27FC236}">
                <a16:creationId xmlns:a16="http://schemas.microsoft.com/office/drawing/2014/main" xmlns="" id="{74B4717A-3510-EB90-D152-71744C915B1F}"/>
              </a:ext>
            </a:extLst>
          </p:cNvPr>
          <p:cNvSpPr/>
          <p:nvPr/>
        </p:nvSpPr>
        <p:spPr>
          <a:xfrm>
            <a:off x="286714" y="3454742"/>
            <a:ext cx="2026927" cy="422487"/>
          </a:xfrm>
          <a:prstGeom prst="cloudCallout">
            <a:avLst>
              <a:gd name="adj1" fmla="val 34200"/>
              <a:gd name="adj2" fmla="val 783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Insert(60)</a:t>
            </a:r>
          </a:p>
        </p:txBody>
      </p:sp>
      <p:pic>
        <p:nvPicPr>
          <p:cNvPr id="53" name="Content Placeholder 25">
            <a:extLst>
              <a:ext uri="{FF2B5EF4-FFF2-40B4-BE49-F238E27FC236}">
                <a16:creationId xmlns:a16="http://schemas.microsoft.com/office/drawing/2014/main" xmlns="" id="{8272DF88-07F7-3491-B1A5-59375B47F4A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3061" y="3951333"/>
            <a:ext cx="1283840" cy="833491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xmlns="" id="{431DBF0C-ECBF-35B3-03F8-8AE4B5AE746E}"/>
              </a:ext>
            </a:extLst>
          </p:cNvPr>
          <p:cNvSpPr/>
          <p:nvPr/>
        </p:nvSpPr>
        <p:spPr>
          <a:xfrm>
            <a:off x="5416637" y="4760825"/>
            <a:ext cx="1086807" cy="2180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/>
              <a:t>Empty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09A3E556-4F16-6584-08E7-2CB69FF01590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4025124" y="4737766"/>
            <a:ext cx="122881" cy="244196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B9B29059-B19F-24D3-0610-5F92FC49E2E6}"/>
              </a:ext>
            </a:extLst>
          </p:cNvPr>
          <p:cNvSpPr/>
          <p:nvPr/>
        </p:nvSpPr>
        <p:spPr>
          <a:xfrm>
            <a:off x="3995018" y="4981962"/>
            <a:ext cx="305973" cy="312775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60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xmlns="" id="{9EA3A452-FB01-D7A0-B216-FC07BF523482}"/>
              </a:ext>
            </a:extLst>
          </p:cNvPr>
          <p:cNvSpPr/>
          <p:nvPr/>
        </p:nvSpPr>
        <p:spPr>
          <a:xfrm>
            <a:off x="5416637" y="4536357"/>
            <a:ext cx="1086807" cy="218041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dirty="0"/>
              <a:t>Insert(60)</a:t>
            </a:r>
          </a:p>
        </p:txBody>
      </p:sp>
      <p:sp>
        <p:nvSpPr>
          <p:cNvPr id="71" name="Speech Bubble: Rectangle 70">
            <a:extLst>
              <a:ext uri="{FF2B5EF4-FFF2-40B4-BE49-F238E27FC236}">
                <a16:creationId xmlns:a16="http://schemas.microsoft.com/office/drawing/2014/main" xmlns="" id="{604CBC0C-92EE-0E68-8CDC-A18860C86CFD}"/>
              </a:ext>
            </a:extLst>
          </p:cNvPr>
          <p:cNvSpPr/>
          <p:nvPr/>
        </p:nvSpPr>
        <p:spPr>
          <a:xfrm>
            <a:off x="9691108" y="3010312"/>
            <a:ext cx="2470761" cy="888860"/>
          </a:xfrm>
          <a:prstGeom prst="wedgeRectCallout">
            <a:avLst>
              <a:gd name="adj1" fmla="val -42973"/>
              <a:gd name="adj2" fmla="val 186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Optimize:</a:t>
            </a:r>
            <a:r>
              <a:rPr lang="en-US" dirty="0"/>
              <a:t> log and apply a </a:t>
            </a:r>
            <a:r>
              <a:rPr lang="en-US" b="1" dirty="0"/>
              <a:t>batch </a:t>
            </a:r>
            <a:r>
              <a:rPr lang="en-US" dirty="0"/>
              <a:t>of operations at once</a:t>
            </a:r>
            <a:endParaRPr lang="en-CA" dirty="0"/>
          </a:p>
        </p:txBody>
      </p:sp>
      <p:sp>
        <p:nvSpPr>
          <p:cNvPr id="73" name="Speech Bubble: Rectangle 72">
            <a:extLst>
              <a:ext uri="{FF2B5EF4-FFF2-40B4-BE49-F238E27FC236}">
                <a16:creationId xmlns:a16="http://schemas.microsoft.com/office/drawing/2014/main" xmlns="" id="{9D46A672-E38D-BBB3-B8A0-764570960DAF}"/>
              </a:ext>
            </a:extLst>
          </p:cNvPr>
          <p:cNvSpPr/>
          <p:nvPr/>
        </p:nvSpPr>
        <p:spPr>
          <a:xfrm>
            <a:off x="7848604" y="5947048"/>
            <a:ext cx="1672816" cy="563322"/>
          </a:xfrm>
          <a:prstGeom prst="wedgeRectCallout">
            <a:avLst>
              <a:gd name="adj1" fmla="val -73868"/>
              <a:gd name="adj2" fmla="val -186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Past this, log is empty</a:t>
            </a:r>
          </a:p>
        </p:txBody>
      </p:sp>
      <p:sp>
        <p:nvSpPr>
          <p:cNvPr id="74" name="Speech Bubble: Rectangle 73">
            <a:extLst>
              <a:ext uri="{FF2B5EF4-FFF2-40B4-BE49-F238E27FC236}">
                <a16:creationId xmlns:a16="http://schemas.microsoft.com/office/drawing/2014/main" xmlns="" id="{7EF9AC3F-421C-6871-F27F-7A600135B045}"/>
              </a:ext>
            </a:extLst>
          </p:cNvPr>
          <p:cNvSpPr/>
          <p:nvPr/>
        </p:nvSpPr>
        <p:spPr>
          <a:xfrm>
            <a:off x="1161317" y="5953411"/>
            <a:ext cx="2559096" cy="679709"/>
          </a:xfrm>
          <a:prstGeom prst="wedgeRectCallout">
            <a:avLst>
              <a:gd name="adj1" fmla="val 65393"/>
              <a:gd name="adj2" fmla="val -269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Ops before this are logically completed</a:t>
            </a:r>
          </a:p>
        </p:txBody>
      </p:sp>
      <p:sp>
        <p:nvSpPr>
          <p:cNvPr id="76" name="Speech Bubble: Rectangle 75">
            <a:extLst>
              <a:ext uri="{FF2B5EF4-FFF2-40B4-BE49-F238E27FC236}">
                <a16:creationId xmlns:a16="http://schemas.microsoft.com/office/drawing/2014/main" xmlns="" id="{7B9FF44B-5700-B1FF-65E6-287A0B17E83D}"/>
              </a:ext>
            </a:extLst>
          </p:cNvPr>
          <p:cNvSpPr/>
          <p:nvPr/>
        </p:nvSpPr>
        <p:spPr>
          <a:xfrm>
            <a:off x="157843" y="5158347"/>
            <a:ext cx="2216828" cy="690645"/>
          </a:xfrm>
          <a:prstGeom prst="wedgeRectCallout">
            <a:avLst>
              <a:gd name="adj1" fmla="val 73318"/>
              <a:gd name="adj2" fmla="val 92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Indicates how stale the replica is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8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  <p:bldP spid="28" grpId="0" animBg="1"/>
      <p:bldP spid="29" grpId="0" animBg="1"/>
      <p:bldP spid="38" grpId="0" animBg="1"/>
      <p:bldP spid="39" grpId="0" animBg="1"/>
      <p:bldP spid="40" grpId="0" animBg="1"/>
      <p:bldP spid="46" grpId="0" animBg="1"/>
      <p:bldP spid="52" grpId="0" animBg="1"/>
      <p:bldP spid="54" grpId="0" animBg="1"/>
      <p:bldP spid="56" grpId="0" animBg="1"/>
      <p:bldP spid="58" grpId="0" animBg="1"/>
      <p:bldP spid="71" grpId="0" animBg="1"/>
      <p:bldP spid="73" grpId="0" animBg="1"/>
      <p:bldP spid="74" grpId="0" animBg="1"/>
      <p:bldP spid="7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Connector: Elbow 117">
            <a:extLst>
              <a:ext uri="{FF2B5EF4-FFF2-40B4-BE49-F238E27FC236}">
                <a16:creationId xmlns:a16="http://schemas.microsoft.com/office/drawing/2014/main" xmlns="" id="{8BC3B0AE-BC1A-0693-2DE3-156FC1EF35B8}"/>
              </a:ext>
            </a:extLst>
          </p:cNvPr>
          <p:cNvCxnSpPr>
            <a:cxnSpLocks/>
            <a:stCxn id="106" idx="3"/>
            <a:endCxn id="113" idx="1"/>
          </p:cNvCxnSpPr>
          <p:nvPr/>
        </p:nvCxnSpPr>
        <p:spPr>
          <a:xfrm>
            <a:off x="7188170" y="3019046"/>
            <a:ext cx="1290538" cy="1811508"/>
          </a:xfrm>
          <a:prstGeom prst="bentConnector3">
            <a:avLst>
              <a:gd name="adj1" fmla="val 12464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8484676" y="2014194"/>
            <a:ext cx="1352920" cy="3535060"/>
            <a:chOff x="9027096" y="2014194"/>
            <a:chExt cx="1698625" cy="353506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FA0BC318-B60B-0F49-D8E7-E49F0A26E84B}"/>
                </a:ext>
              </a:extLst>
            </p:cNvPr>
            <p:cNvSpPr/>
            <p:nvPr/>
          </p:nvSpPr>
          <p:spPr>
            <a:xfrm>
              <a:off x="9027097" y="2014194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Insert(40)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CB956F8F-0806-09A2-CB2F-9F3DA7B8A264}"/>
                </a:ext>
              </a:extLst>
            </p:cNvPr>
            <p:cNvSpPr/>
            <p:nvPr/>
          </p:nvSpPr>
          <p:spPr>
            <a:xfrm>
              <a:off x="9027096" y="2347568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Insert(23)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A94AF36E-0AEA-6996-5CEF-0C03582FAFF1}"/>
                </a:ext>
              </a:extLst>
            </p:cNvPr>
            <p:cNvSpPr/>
            <p:nvPr/>
          </p:nvSpPr>
          <p:spPr>
            <a:xfrm>
              <a:off x="9027096" y="2680942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Insert(53)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AAAE14C6-7917-945A-AF33-E923557A59FF}"/>
                </a:ext>
              </a:extLst>
            </p:cNvPr>
            <p:cNvSpPr/>
            <p:nvPr/>
          </p:nvSpPr>
          <p:spPr>
            <a:xfrm>
              <a:off x="9027096" y="3666250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Insert(60)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5F0924FB-F7F8-5992-5B86-DD482A1AA535}"/>
                </a:ext>
              </a:extLst>
            </p:cNvPr>
            <p:cNvSpPr/>
            <p:nvPr/>
          </p:nvSpPr>
          <p:spPr>
            <a:xfrm>
              <a:off x="9027096" y="4879797"/>
              <a:ext cx="1698624" cy="33980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...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E3F9A237-68D6-C36F-0956-AC0E9CCDBC5E}"/>
                </a:ext>
              </a:extLst>
            </p:cNvPr>
            <p:cNvSpPr/>
            <p:nvPr/>
          </p:nvSpPr>
          <p:spPr>
            <a:xfrm>
              <a:off x="9027096" y="5215879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Empty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FB0F936F-9404-A3BD-3FC4-844043773620}"/>
                </a:ext>
              </a:extLst>
            </p:cNvPr>
            <p:cNvSpPr/>
            <p:nvPr/>
          </p:nvSpPr>
          <p:spPr>
            <a:xfrm>
              <a:off x="9027096" y="2998442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Insert(17)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xmlns="" id="{4E1E6536-5BC5-AD11-3396-7D0239D5D21F}"/>
                </a:ext>
              </a:extLst>
            </p:cNvPr>
            <p:cNvSpPr/>
            <p:nvPr/>
          </p:nvSpPr>
          <p:spPr>
            <a:xfrm>
              <a:off x="9027096" y="3331817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Insert(27)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A6D08587-3C49-3F48-0AAB-CFE81E42F527}"/>
                </a:ext>
              </a:extLst>
            </p:cNvPr>
            <p:cNvSpPr/>
            <p:nvPr/>
          </p:nvSpPr>
          <p:spPr>
            <a:xfrm>
              <a:off x="9027096" y="3999625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/>
                <a:t>Empty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37076439-03B6-DD0C-1A49-16A08A959FB8}"/>
              </a:ext>
            </a:extLst>
          </p:cNvPr>
          <p:cNvSpPr/>
          <p:nvPr/>
        </p:nvSpPr>
        <p:spPr>
          <a:xfrm>
            <a:off x="1794238" y="2943629"/>
            <a:ext cx="1480866" cy="776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Slot 1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F97A5BDA-CB0F-5953-A141-B4F394AF01DF}"/>
              </a:ext>
            </a:extLst>
          </p:cNvPr>
          <p:cNvSpPr/>
          <p:nvPr/>
        </p:nvSpPr>
        <p:spPr>
          <a:xfrm>
            <a:off x="1794238" y="3720006"/>
            <a:ext cx="1480866" cy="776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+mn-lt"/>
                <a:cs typeface="+mn-lt"/>
              </a:rPr>
              <a:t>Slot 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DEFA75-6184-FFBD-611C-5D0FE1BB8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Update operations</a:t>
            </a:r>
            <a:br>
              <a:rPr lang="en-US" dirty="0"/>
            </a:br>
            <a:r>
              <a:rPr lang="en-US" sz="2000" b="1" dirty="0"/>
              <a:t>(Zooming in on node B)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00A76D9B-C8C9-F4A1-8F57-0AC3CD4202E0}"/>
              </a:ext>
            </a:extLst>
          </p:cNvPr>
          <p:cNvSpPr/>
          <p:nvPr/>
        </p:nvSpPr>
        <p:spPr>
          <a:xfrm>
            <a:off x="4202423" y="2243140"/>
            <a:ext cx="2908589" cy="553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Node B replica</a:t>
            </a:r>
          </a:p>
        </p:txBody>
      </p:sp>
      <p:pic>
        <p:nvPicPr>
          <p:cNvPr id="20" name="Content Placeholder 25">
            <a:extLst>
              <a:ext uri="{FF2B5EF4-FFF2-40B4-BE49-F238E27FC236}">
                <a16:creationId xmlns:a16="http://schemas.microsoft.com/office/drawing/2014/main" xmlns="" id="{DBE394C9-43BA-F563-D48D-4861E86C19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034" y="3728604"/>
            <a:ext cx="1283840" cy="83349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37076439-03B6-DD0C-1A49-16A08A959FB8}"/>
              </a:ext>
            </a:extLst>
          </p:cNvPr>
          <p:cNvSpPr/>
          <p:nvPr/>
        </p:nvSpPr>
        <p:spPr>
          <a:xfrm>
            <a:off x="1794238" y="2953815"/>
            <a:ext cx="1480866" cy="776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Insert(25)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F97A5BDA-CB0F-5953-A141-B4F394AF01DF}"/>
              </a:ext>
            </a:extLst>
          </p:cNvPr>
          <p:cNvSpPr/>
          <p:nvPr/>
        </p:nvSpPr>
        <p:spPr>
          <a:xfrm>
            <a:off x="1794238" y="3730192"/>
            <a:ext cx="1480866" cy="776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+mn-lt"/>
                <a:cs typeface="+mn-lt"/>
              </a:rPr>
              <a:t>Insert(50)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DD78B5B6-EC25-5185-428C-B572D8B9BB61}"/>
              </a:ext>
            </a:extLst>
          </p:cNvPr>
          <p:cNvSpPr/>
          <p:nvPr/>
        </p:nvSpPr>
        <p:spPr>
          <a:xfrm>
            <a:off x="4030046" y="2104010"/>
            <a:ext cx="3227738" cy="38287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BADCE91A-3C7A-6CF0-0393-24D2D4C3832B}"/>
              </a:ext>
            </a:extLst>
          </p:cNvPr>
          <p:cNvSpPr/>
          <p:nvPr/>
        </p:nvSpPr>
        <p:spPr>
          <a:xfrm>
            <a:off x="1333114" y="2086477"/>
            <a:ext cx="2462272" cy="653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Node B </a:t>
            </a:r>
            <a:r>
              <a:rPr lang="en-US" b="1" dirty="0"/>
              <a:t>batch</a:t>
            </a:r>
            <a:br>
              <a:rPr lang="en-US" b="1" dirty="0"/>
            </a:br>
            <a:r>
              <a:rPr lang="en-US" dirty="0"/>
              <a:t>(1 slot per thread)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7965419F-F0E1-0D7D-EB98-44E0834D6E94}"/>
              </a:ext>
            </a:extLst>
          </p:cNvPr>
          <p:cNvSpPr/>
          <p:nvPr/>
        </p:nvSpPr>
        <p:spPr>
          <a:xfrm>
            <a:off x="5403982" y="2998442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40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680DF943-7D25-B92B-FF6E-5900FDAC87A7}"/>
              </a:ext>
            </a:extLst>
          </p:cNvPr>
          <p:cNvCxnSpPr>
            <a:cxnSpLocks/>
            <a:stCxn id="54" idx="3"/>
          </p:cNvCxnSpPr>
          <p:nvPr/>
        </p:nvCxnSpPr>
        <p:spPr>
          <a:xfrm flipH="1">
            <a:off x="4837168" y="3406628"/>
            <a:ext cx="636848" cy="390970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C8107C18-782F-3B24-2C86-8C1401C4945F}"/>
              </a:ext>
            </a:extLst>
          </p:cNvPr>
          <p:cNvCxnSpPr>
            <a:cxnSpLocks/>
            <a:stCxn id="54" idx="5"/>
            <a:endCxn id="62" idx="0"/>
          </p:cNvCxnSpPr>
          <p:nvPr/>
        </p:nvCxnSpPr>
        <p:spPr>
          <a:xfrm>
            <a:off x="5812168" y="3406628"/>
            <a:ext cx="604967" cy="390970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7B2FD91E-086C-916D-8F7D-7BB134BCCB19}"/>
              </a:ext>
            </a:extLst>
          </p:cNvPr>
          <p:cNvSpPr/>
          <p:nvPr/>
        </p:nvSpPr>
        <p:spPr>
          <a:xfrm>
            <a:off x="4638879" y="3807395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23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xmlns="" id="{A6844C5A-50EF-1970-2ED2-4CD0367103AE}"/>
              </a:ext>
            </a:extLst>
          </p:cNvPr>
          <p:cNvCxnSpPr/>
          <p:nvPr/>
        </p:nvCxnSpPr>
        <p:spPr>
          <a:xfrm flipH="1">
            <a:off x="4458183" y="4243933"/>
            <a:ext cx="309144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xmlns="" id="{E034A5C4-0387-DA9B-638A-657A08037A80}"/>
              </a:ext>
            </a:extLst>
          </p:cNvPr>
          <p:cNvSpPr/>
          <p:nvPr/>
        </p:nvSpPr>
        <p:spPr>
          <a:xfrm>
            <a:off x="4160659" y="4617297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17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8535D9C4-56EE-BC54-AC4E-F038B395CA66}"/>
              </a:ext>
            </a:extLst>
          </p:cNvPr>
          <p:cNvCxnSpPr/>
          <p:nvPr/>
        </p:nvCxnSpPr>
        <p:spPr>
          <a:xfrm>
            <a:off x="5015306" y="4237022"/>
            <a:ext cx="309144" cy="373364"/>
          </a:xfrm>
          <a:prstGeom prst="straightConnector1">
            <a:avLst/>
          </a:prstGeom>
          <a:ln w="38100">
            <a:solidFill>
              <a:srgbClr val="000304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xmlns="" id="{4A1911BC-A236-D215-5A5A-AB66C2317B8D}"/>
              </a:ext>
            </a:extLst>
          </p:cNvPr>
          <p:cNvSpPr/>
          <p:nvPr/>
        </p:nvSpPr>
        <p:spPr>
          <a:xfrm>
            <a:off x="5164872" y="4610386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/>
              <a:t>27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xmlns="" id="{7B2FD91E-086C-916D-8F7D-7BB134BCCB19}"/>
              </a:ext>
            </a:extLst>
          </p:cNvPr>
          <p:cNvSpPr/>
          <p:nvPr/>
        </p:nvSpPr>
        <p:spPr>
          <a:xfrm>
            <a:off x="6178025" y="3797598"/>
            <a:ext cx="478220" cy="47822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dirty="0"/>
              <a:t>53</a:t>
            </a:r>
          </a:p>
        </p:txBody>
      </p:sp>
      <p:grpSp>
        <p:nvGrpSpPr>
          <p:cNvPr id="63" name="Group 62"/>
          <p:cNvGrpSpPr/>
          <p:nvPr/>
        </p:nvGrpSpPr>
        <p:grpSpPr>
          <a:xfrm>
            <a:off x="5690579" y="4250331"/>
            <a:ext cx="606668" cy="851584"/>
            <a:chOff x="6350094" y="4215794"/>
            <a:chExt cx="606668" cy="851584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xmlns="" id="{A6844C5A-50EF-1970-2ED2-4CD0367103AE}"/>
                </a:ext>
              </a:extLst>
            </p:cNvPr>
            <p:cNvCxnSpPr/>
            <p:nvPr/>
          </p:nvCxnSpPr>
          <p:spPr>
            <a:xfrm flipH="1">
              <a:off x="6647618" y="4215794"/>
              <a:ext cx="309144" cy="373364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>
              <a:extLst>
                <a:ext uri="{FF2B5EF4-FFF2-40B4-BE49-F238E27FC236}">
                  <a16:creationId xmlns:a16="http://schemas.microsoft.com/office/drawing/2014/main" xmlns="" id="{E034A5C4-0387-DA9B-638A-657A08037A80}"/>
                </a:ext>
              </a:extLst>
            </p:cNvPr>
            <p:cNvSpPr/>
            <p:nvPr/>
          </p:nvSpPr>
          <p:spPr>
            <a:xfrm>
              <a:off x="6350094" y="4589158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/>
                <a:t>50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545226" y="4243420"/>
            <a:ext cx="627786" cy="851584"/>
            <a:chOff x="7204741" y="4208883"/>
            <a:chExt cx="627786" cy="851584"/>
          </a:xfrm>
        </p:grpSpPr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xmlns="" id="{8535D9C4-56EE-BC54-AC4E-F038B395CA66}"/>
                </a:ext>
              </a:extLst>
            </p:cNvPr>
            <p:cNvCxnSpPr/>
            <p:nvPr/>
          </p:nvCxnSpPr>
          <p:spPr>
            <a:xfrm>
              <a:off x="7204741" y="4208883"/>
              <a:ext cx="309144" cy="373364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>
              <a:extLst>
                <a:ext uri="{FF2B5EF4-FFF2-40B4-BE49-F238E27FC236}">
                  <a16:creationId xmlns:a16="http://schemas.microsoft.com/office/drawing/2014/main" xmlns="" id="{4A1911BC-A236-D215-5A5A-AB66C2317B8D}"/>
                </a:ext>
              </a:extLst>
            </p:cNvPr>
            <p:cNvSpPr/>
            <p:nvPr/>
          </p:nvSpPr>
          <p:spPr>
            <a:xfrm>
              <a:off x="7354307" y="4582247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/>
                <a:t>60</a:t>
              </a:r>
            </a:p>
          </p:txBody>
        </p:sp>
      </p:grpSp>
      <p:pic>
        <p:nvPicPr>
          <p:cNvPr id="69" name="Graphic 44">
            <a:extLst>
              <a:ext uri="{FF2B5EF4-FFF2-40B4-BE49-F238E27FC236}">
                <a16:creationId xmlns:a16="http://schemas.microsoft.com/office/drawing/2014/main" xmlns="" id="{C4F4D6A2-FF68-2548-8862-4EF55118A46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630826" y="5389562"/>
            <a:ext cx="914400" cy="9144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xmlns="" id="{1074C97E-0801-DF2D-7A02-D3870D64B05C}"/>
              </a:ext>
            </a:extLst>
          </p:cNvPr>
          <p:cNvSpPr/>
          <p:nvPr/>
        </p:nvSpPr>
        <p:spPr>
          <a:xfrm>
            <a:off x="1794238" y="4507439"/>
            <a:ext cx="1480866" cy="776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+mn-lt"/>
                <a:cs typeface="+mn-lt"/>
              </a:rPr>
              <a:t>Slot 3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AF2D89E7-CCA0-5EE3-5E7D-7261154A934B}"/>
              </a:ext>
            </a:extLst>
          </p:cNvPr>
          <p:cNvSpPr/>
          <p:nvPr/>
        </p:nvSpPr>
        <p:spPr>
          <a:xfrm>
            <a:off x="1794238" y="5643044"/>
            <a:ext cx="1480866" cy="776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+mn-lt"/>
                <a:cs typeface="+mn-lt"/>
              </a:rPr>
              <a:t>Slot n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4461BA1A-EB9F-C0FB-69EE-5C3B7BC8978D}"/>
              </a:ext>
            </a:extLst>
          </p:cNvPr>
          <p:cNvSpPr/>
          <p:nvPr/>
        </p:nvSpPr>
        <p:spPr>
          <a:xfrm>
            <a:off x="1794238" y="5283815"/>
            <a:ext cx="1480866" cy="3592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+mn-lt"/>
                <a:cs typeface="+mn-lt"/>
              </a:rPr>
              <a:t>…</a:t>
            </a: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xmlns="" id="{248ABA33-EA31-51E9-9649-EBC24F111632}"/>
              </a:ext>
            </a:extLst>
          </p:cNvPr>
          <p:cNvSpPr/>
          <p:nvPr/>
        </p:nvSpPr>
        <p:spPr>
          <a:xfrm>
            <a:off x="8483437" y="1422334"/>
            <a:ext cx="2284264" cy="293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Global log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4469B7F4-32BB-C86A-D9B1-9ABF7649EF34}"/>
              </a:ext>
            </a:extLst>
          </p:cNvPr>
          <p:cNvSpPr/>
          <p:nvPr/>
        </p:nvSpPr>
        <p:spPr>
          <a:xfrm>
            <a:off x="8483437" y="1720442"/>
            <a:ext cx="1352919" cy="293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Operation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xmlns="" id="{1BCC84C2-2781-CBDC-7A12-711D93A01D5D}"/>
              </a:ext>
            </a:extLst>
          </p:cNvPr>
          <p:cNvSpPr/>
          <p:nvPr/>
        </p:nvSpPr>
        <p:spPr>
          <a:xfrm>
            <a:off x="9822833" y="1718130"/>
            <a:ext cx="950380" cy="293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 err="1"/>
              <a:t>Retval</a:t>
            </a:r>
            <a:endParaRPr lang="en-US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xmlns="" id="{DD0A82AD-59AC-D570-46C6-222B35FA1420}"/>
              </a:ext>
            </a:extLst>
          </p:cNvPr>
          <p:cNvSpPr/>
          <p:nvPr/>
        </p:nvSpPr>
        <p:spPr>
          <a:xfrm>
            <a:off x="8483437" y="4339880"/>
            <a:ext cx="1352919" cy="3333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Empty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EB23E577-A810-2922-A6E3-C79D2A670579}"/>
              </a:ext>
            </a:extLst>
          </p:cNvPr>
          <p:cNvGrpSpPr/>
          <p:nvPr/>
        </p:nvGrpSpPr>
        <p:grpSpPr>
          <a:xfrm>
            <a:off x="9825281" y="2014998"/>
            <a:ext cx="942421" cy="3537827"/>
            <a:chOff x="8716366" y="2014194"/>
            <a:chExt cx="1698625" cy="3537827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xmlns="" id="{CB485823-E7E3-1635-4067-145F6F969132}"/>
                </a:ext>
              </a:extLst>
            </p:cNvPr>
            <p:cNvSpPr/>
            <p:nvPr/>
          </p:nvSpPr>
          <p:spPr>
            <a:xfrm>
              <a:off x="8716367" y="2014194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true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C549C8D5-FE40-5667-0D91-2F70AEFF1EE4}"/>
                </a:ext>
              </a:extLst>
            </p:cNvPr>
            <p:cNvSpPr/>
            <p:nvPr/>
          </p:nvSpPr>
          <p:spPr>
            <a:xfrm>
              <a:off x="8716366" y="2347568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true</a:t>
              </a: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xmlns="" id="{11ECDDBE-5B96-379B-117E-4DDE96A384B1}"/>
                </a:ext>
              </a:extLst>
            </p:cNvPr>
            <p:cNvSpPr/>
            <p:nvPr/>
          </p:nvSpPr>
          <p:spPr>
            <a:xfrm>
              <a:off x="8716366" y="2680942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true</a:t>
              </a:r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xmlns="" id="{0BC12E8E-5DD9-03C9-6ADB-495707EBAAD9}"/>
                </a:ext>
              </a:extLst>
            </p:cNvPr>
            <p:cNvSpPr/>
            <p:nvPr/>
          </p:nvSpPr>
          <p:spPr>
            <a:xfrm>
              <a:off x="8716366" y="3666250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true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xmlns="" id="{C8EA89F2-BA3B-5FFE-7927-9381495CF246}"/>
                </a:ext>
              </a:extLst>
            </p:cNvPr>
            <p:cNvSpPr/>
            <p:nvPr/>
          </p:nvSpPr>
          <p:spPr>
            <a:xfrm>
              <a:off x="8716366" y="4887780"/>
              <a:ext cx="1698623" cy="326494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...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xmlns="" id="{04F28556-E9C6-43D6-6589-36B216805DBF}"/>
                </a:ext>
              </a:extLst>
            </p:cNvPr>
            <p:cNvSpPr/>
            <p:nvPr/>
          </p:nvSpPr>
          <p:spPr>
            <a:xfrm>
              <a:off x="8716366" y="5218646"/>
              <a:ext cx="1698623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xmlns="" id="{08663D84-82D7-4C6E-94AB-800C2CE19D40}"/>
                </a:ext>
              </a:extLst>
            </p:cNvPr>
            <p:cNvSpPr/>
            <p:nvPr/>
          </p:nvSpPr>
          <p:spPr>
            <a:xfrm>
              <a:off x="8716366" y="2998442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true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xmlns="" id="{7DC3092D-2148-58DA-716F-7771DACCA2CA}"/>
                </a:ext>
              </a:extLst>
            </p:cNvPr>
            <p:cNvSpPr/>
            <p:nvPr/>
          </p:nvSpPr>
          <p:spPr>
            <a:xfrm>
              <a:off x="8716366" y="3331817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true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xmlns="" id="{6FA5742F-42FC-FBE4-B6B8-C9FF90FEE159}"/>
                </a:ext>
              </a:extLst>
            </p:cNvPr>
            <p:cNvSpPr/>
            <p:nvPr/>
          </p:nvSpPr>
          <p:spPr>
            <a:xfrm>
              <a:off x="8716366" y="3999625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</p:grpSp>
      <p:sp>
        <p:nvSpPr>
          <p:cNvPr id="105" name="Rectangle 104">
            <a:extLst>
              <a:ext uri="{FF2B5EF4-FFF2-40B4-BE49-F238E27FC236}">
                <a16:creationId xmlns:a16="http://schemas.microsoft.com/office/drawing/2014/main" xmlns="" id="{34FD6FB3-AE4E-B995-826C-38013BD08771}"/>
              </a:ext>
            </a:extLst>
          </p:cNvPr>
          <p:cNvSpPr/>
          <p:nvPr/>
        </p:nvSpPr>
        <p:spPr>
          <a:xfrm>
            <a:off x="9830199" y="4338177"/>
            <a:ext cx="942420" cy="3333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00A76D9B-C8C9-F4A1-8F57-0AC3CD4202E0}"/>
              </a:ext>
            </a:extLst>
          </p:cNvPr>
          <p:cNvSpPr/>
          <p:nvPr/>
        </p:nvSpPr>
        <p:spPr>
          <a:xfrm>
            <a:off x="9814489" y="4018362"/>
            <a:ext cx="942420" cy="3119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true</a:t>
            </a:r>
          </a:p>
        </p:txBody>
      </p:sp>
      <p:pic>
        <p:nvPicPr>
          <p:cNvPr id="44" name="Graphic 44">
            <a:extLst>
              <a:ext uri="{FF2B5EF4-FFF2-40B4-BE49-F238E27FC236}">
                <a16:creationId xmlns:a16="http://schemas.microsoft.com/office/drawing/2014/main" xmlns="" id="{C4F4D6A2-FF68-2548-8862-4EF55118A46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456957" y="2356426"/>
            <a:ext cx="914400" cy="914400"/>
          </a:xfrm>
          <a:prstGeom prst="rect">
            <a:avLst/>
          </a:prstGeom>
        </p:spPr>
      </p:pic>
      <p:pic>
        <p:nvPicPr>
          <p:cNvPr id="18" name="Content Placeholder 25">
            <a:extLst>
              <a:ext uri="{FF2B5EF4-FFF2-40B4-BE49-F238E27FC236}">
                <a16:creationId xmlns:a16="http://schemas.microsoft.com/office/drawing/2014/main" xmlns="" id="{1C538A2D-1A0E-72FF-FA56-91A2AE08B7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034" y="2895113"/>
            <a:ext cx="1283840" cy="833491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477995" y="4003996"/>
            <a:ext cx="1352920" cy="666750"/>
            <a:chOff x="9428635" y="3993227"/>
            <a:chExt cx="1698625" cy="666750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xmlns="" id="{FB0F936F-9404-A3BD-3FC4-844043773620}"/>
                </a:ext>
              </a:extLst>
            </p:cNvPr>
            <p:cNvSpPr/>
            <p:nvPr/>
          </p:nvSpPr>
          <p:spPr>
            <a:xfrm>
              <a:off x="9428636" y="3993227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Insert(25)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4E1E6536-5BC5-AD11-3396-7D0239D5D21F}"/>
                </a:ext>
              </a:extLst>
            </p:cNvPr>
            <p:cNvSpPr/>
            <p:nvPr/>
          </p:nvSpPr>
          <p:spPr>
            <a:xfrm>
              <a:off x="9428635" y="4326602"/>
              <a:ext cx="1698624" cy="3333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/>
                <a:t>Insert(50)</a:t>
              </a:r>
            </a:p>
          </p:txBody>
        </p:sp>
      </p:grpSp>
      <p:sp>
        <p:nvSpPr>
          <p:cNvPr id="106" name="Rectangle 105">
            <a:extLst>
              <a:ext uri="{FF2B5EF4-FFF2-40B4-BE49-F238E27FC236}">
                <a16:creationId xmlns:a16="http://schemas.microsoft.com/office/drawing/2014/main" xmlns="" id="{15D55CAD-F8CA-F9A2-7CF1-7C929F3AFB42}"/>
              </a:ext>
            </a:extLst>
          </p:cNvPr>
          <p:cNvSpPr/>
          <p:nvPr/>
        </p:nvSpPr>
        <p:spPr>
          <a:xfrm>
            <a:off x="5964241" y="2878877"/>
            <a:ext cx="1223929" cy="28033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/>
              <a:t>Local Tail</a:t>
            </a:r>
          </a:p>
        </p:txBody>
      </p:sp>
      <p:cxnSp>
        <p:nvCxnSpPr>
          <p:cNvPr id="107" name="Connector: Elbow 106">
            <a:extLst>
              <a:ext uri="{FF2B5EF4-FFF2-40B4-BE49-F238E27FC236}">
                <a16:creationId xmlns:a16="http://schemas.microsoft.com/office/drawing/2014/main" xmlns="" id="{919E5501-E829-3A76-AECB-EA4F3EA964B8}"/>
              </a:ext>
            </a:extLst>
          </p:cNvPr>
          <p:cNvCxnSpPr>
            <a:cxnSpLocks/>
            <a:stCxn id="106" idx="3"/>
            <a:endCxn id="24" idx="1"/>
          </p:cNvCxnSpPr>
          <p:nvPr/>
        </p:nvCxnSpPr>
        <p:spPr>
          <a:xfrm flipV="1">
            <a:off x="7188170" y="2847630"/>
            <a:ext cx="1296506" cy="171416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8" name="Rectangle 107">
            <a:extLst>
              <a:ext uri="{FF2B5EF4-FFF2-40B4-BE49-F238E27FC236}">
                <a16:creationId xmlns:a16="http://schemas.microsoft.com/office/drawing/2014/main" xmlns="" id="{0EA81153-2F96-145B-5BD7-313409002C6B}"/>
              </a:ext>
            </a:extLst>
          </p:cNvPr>
          <p:cNvSpPr/>
          <p:nvPr/>
        </p:nvSpPr>
        <p:spPr>
          <a:xfrm>
            <a:off x="8477994" y="4673453"/>
            <a:ext cx="1352919" cy="3333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Empty</a:t>
            </a: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xmlns="" id="{6D8F0819-C921-EDEF-99F8-9652FFA897BE}"/>
              </a:ext>
            </a:extLst>
          </p:cNvPr>
          <p:cNvSpPr/>
          <p:nvPr/>
        </p:nvSpPr>
        <p:spPr>
          <a:xfrm>
            <a:off x="9831627" y="4670746"/>
            <a:ext cx="942420" cy="3333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10" name="Content Placeholder 25">
            <a:extLst>
              <a:ext uri="{FF2B5EF4-FFF2-40B4-BE49-F238E27FC236}">
                <a16:creationId xmlns:a16="http://schemas.microsoft.com/office/drawing/2014/main" xmlns="" id="{2F1FAEA7-D7B6-C6CF-02DF-E81C7D6860F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034" y="4504058"/>
            <a:ext cx="1283840" cy="833491"/>
          </a:xfrm>
          <a:prstGeom prst="rect">
            <a:avLst/>
          </a:prstGeom>
        </p:spPr>
      </p:pic>
      <p:sp>
        <p:nvSpPr>
          <p:cNvPr id="111" name="Rectangle 110">
            <a:extLst>
              <a:ext uri="{FF2B5EF4-FFF2-40B4-BE49-F238E27FC236}">
                <a16:creationId xmlns:a16="http://schemas.microsoft.com/office/drawing/2014/main" xmlns="" id="{543BDD8F-2F83-20F2-AF0E-78F97CFCBB3D}"/>
              </a:ext>
            </a:extLst>
          </p:cNvPr>
          <p:cNvSpPr/>
          <p:nvPr/>
        </p:nvSpPr>
        <p:spPr>
          <a:xfrm>
            <a:off x="1794238" y="4507439"/>
            <a:ext cx="1480866" cy="776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ea typeface="+mn-lt"/>
                <a:cs typeface="+mn-lt"/>
              </a:rPr>
              <a:t>Delete(30)</a:t>
            </a: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xmlns="" id="{097664AD-D4AF-66EE-C436-19C5D548046B}"/>
              </a:ext>
            </a:extLst>
          </p:cNvPr>
          <p:cNvSpPr/>
          <p:nvPr/>
        </p:nvSpPr>
        <p:spPr>
          <a:xfrm>
            <a:off x="8478708" y="4663866"/>
            <a:ext cx="1352919" cy="3333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Delete(30)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xmlns="" id="{83F39832-3632-E3CD-7CBE-A10AB0253836}"/>
              </a:ext>
            </a:extLst>
          </p:cNvPr>
          <p:cNvGrpSpPr/>
          <p:nvPr/>
        </p:nvGrpSpPr>
        <p:grpSpPr>
          <a:xfrm>
            <a:off x="4672912" y="5040013"/>
            <a:ext cx="606668" cy="851584"/>
            <a:chOff x="6350094" y="4215794"/>
            <a:chExt cx="606668" cy="851584"/>
          </a:xfrm>
        </p:grpSpPr>
        <p:cxnSp>
          <p:nvCxnSpPr>
            <p:cNvPr id="115" name="Straight Arrow Connector 114">
              <a:extLst>
                <a:ext uri="{FF2B5EF4-FFF2-40B4-BE49-F238E27FC236}">
                  <a16:creationId xmlns:a16="http://schemas.microsoft.com/office/drawing/2014/main" xmlns="" id="{1510971C-96E4-7125-C10F-AFF11C5E7A01}"/>
                </a:ext>
              </a:extLst>
            </p:cNvPr>
            <p:cNvCxnSpPr/>
            <p:nvPr/>
          </p:nvCxnSpPr>
          <p:spPr>
            <a:xfrm flipH="1">
              <a:off x="6647618" y="4215794"/>
              <a:ext cx="309144" cy="373364"/>
            </a:xfrm>
            <a:prstGeom prst="straightConnector1">
              <a:avLst/>
            </a:prstGeom>
            <a:ln w="38100">
              <a:solidFill>
                <a:srgbClr val="00030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Oval 115">
              <a:extLst>
                <a:ext uri="{FF2B5EF4-FFF2-40B4-BE49-F238E27FC236}">
                  <a16:creationId xmlns:a16="http://schemas.microsoft.com/office/drawing/2014/main" xmlns="" id="{7225CB2E-FC60-F73F-4608-4C734C534943}"/>
                </a:ext>
              </a:extLst>
            </p:cNvPr>
            <p:cNvSpPr/>
            <p:nvPr/>
          </p:nvSpPr>
          <p:spPr>
            <a:xfrm>
              <a:off x="6350094" y="4589158"/>
              <a:ext cx="478220" cy="478220"/>
            </a:xfrm>
            <a:prstGeom prst="ellipse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dirty="0"/>
                <a:t>25</a:t>
              </a:r>
            </a:p>
          </p:txBody>
        </p:sp>
      </p:grpSp>
      <p:sp>
        <p:nvSpPr>
          <p:cNvPr id="74" name="Rectangle 73">
            <a:extLst>
              <a:ext uri="{FF2B5EF4-FFF2-40B4-BE49-F238E27FC236}">
                <a16:creationId xmlns:a16="http://schemas.microsoft.com/office/drawing/2014/main" xmlns="" id="{00A76D9B-C8C9-F4A1-8F57-0AC3CD4202E0}"/>
              </a:ext>
            </a:extLst>
          </p:cNvPr>
          <p:cNvSpPr/>
          <p:nvPr/>
        </p:nvSpPr>
        <p:spPr>
          <a:xfrm>
            <a:off x="9831493" y="4342249"/>
            <a:ext cx="925416" cy="3145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true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xmlns="" id="{E6F6DF81-D82E-9938-9C9D-7900E486107E}"/>
              </a:ext>
            </a:extLst>
          </p:cNvPr>
          <p:cNvSpPr/>
          <p:nvPr/>
        </p:nvSpPr>
        <p:spPr>
          <a:xfrm>
            <a:off x="9831493" y="4674494"/>
            <a:ext cx="925416" cy="31453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false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0DADA99B-20D7-FCB5-44A2-899B62F6E397}"/>
              </a:ext>
            </a:extLst>
          </p:cNvPr>
          <p:cNvGrpSpPr/>
          <p:nvPr/>
        </p:nvGrpSpPr>
        <p:grpSpPr>
          <a:xfrm>
            <a:off x="7447706" y="3611077"/>
            <a:ext cx="1165818" cy="435428"/>
            <a:chOff x="7958921" y="3605299"/>
            <a:chExt cx="1458582" cy="435428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xmlns="" id="{9EBE13DC-1E3B-B85D-CC7F-755B986DAB79}"/>
                </a:ext>
              </a:extLst>
            </p:cNvPr>
            <p:cNvCxnSpPr/>
            <p:nvPr/>
          </p:nvCxnSpPr>
          <p:spPr>
            <a:xfrm flipV="1">
              <a:off x="9197067" y="3824969"/>
              <a:ext cx="220436" cy="408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9D4CD24C-C6D2-2E76-76FE-9A640BA8646A}"/>
                </a:ext>
              </a:extLst>
            </p:cNvPr>
            <p:cNvSpPr/>
            <p:nvPr/>
          </p:nvSpPr>
          <p:spPr>
            <a:xfrm>
              <a:off x="7958921" y="3605299"/>
              <a:ext cx="1239384" cy="4354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dirty="0"/>
                <a:t>Log Tail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0668883" y="3611077"/>
            <a:ext cx="1384040" cy="435428"/>
            <a:chOff x="10414990" y="3280790"/>
            <a:chExt cx="1384040" cy="435428"/>
          </a:xfrm>
        </p:grpSpPr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xmlns="" id="{9EBE13DC-1E3B-B85D-CC7F-755B986DAB79}"/>
                </a:ext>
              </a:extLst>
            </p:cNvPr>
            <p:cNvCxnSpPr/>
            <p:nvPr/>
          </p:nvCxnSpPr>
          <p:spPr>
            <a:xfrm flipH="1" flipV="1">
              <a:off x="10414990" y="3499043"/>
              <a:ext cx="1382802" cy="603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xmlns="" id="{9D4CD24C-C6D2-2E76-76FE-9A640BA8646A}"/>
                </a:ext>
              </a:extLst>
            </p:cNvPr>
            <p:cNvSpPr/>
            <p:nvPr/>
          </p:nvSpPr>
          <p:spPr>
            <a:xfrm>
              <a:off x="10559646" y="3280790"/>
              <a:ext cx="1239384" cy="435428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400" dirty="0"/>
                <a:t>Completed Tail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7D77559-80B1-88C1-F944-581108CE5C9A}"/>
              </a:ext>
            </a:extLst>
          </p:cNvPr>
          <p:cNvSpPr txBox="1"/>
          <p:nvPr/>
        </p:nvSpPr>
        <p:spPr>
          <a:xfrm>
            <a:off x="5434589" y="6119296"/>
            <a:ext cx="13580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WRITE-lock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D6FAFA3C-FB57-6FA5-45FE-B1989A84DB02}"/>
              </a:ext>
            </a:extLst>
          </p:cNvPr>
          <p:cNvSpPr txBox="1"/>
          <p:nvPr/>
        </p:nvSpPr>
        <p:spPr>
          <a:xfrm>
            <a:off x="7824026" y="178868"/>
            <a:ext cx="4172031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CA" dirty="0"/>
              <a:t>1. update replica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B13A906D-509E-B291-1347-B08162615C44}"/>
              </a:ext>
            </a:extLst>
          </p:cNvPr>
          <p:cNvSpPr txBox="1"/>
          <p:nvPr/>
        </p:nvSpPr>
        <p:spPr>
          <a:xfrm>
            <a:off x="7824026" y="527451"/>
            <a:ext cx="4172031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CA" dirty="0"/>
              <a:t>2. apply batch to replica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xmlns="" id="{D26431FA-0C13-7168-901E-A065EDCE4EB9}"/>
              </a:ext>
            </a:extLst>
          </p:cNvPr>
          <p:cNvSpPr txBox="1"/>
          <p:nvPr/>
        </p:nvSpPr>
        <p:spPr>
          <a:xfrm>
            <a:off x="7822553" y="870465"/>
            <a:ext cx="4172031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CA" dirty="0"/>
              <a:t>3. update local &amp; completed tails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A0AF49B-4B81-8605-EE2C-E88444FB970E}"/>
              </a:ext>
            </a:extLst>
          </p:cNvPr>
          <p:cNvSpPr/>
          <p:nvPr/>
        </p:nvSpPr>
        <p:spPr>
          <a:xfrm>
            <a:off x="6417136" y="204066"/>
            <a:ext cx="1397350" cy="10281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dirty="0"/>
              <a:t>While </a:t>
            </a:r>
            <a:r>
              <a:rPr lang="en-CA" b="1" dirty="0"/>
              <a:t>replica</a:t>
            </a:r>
            <a:r>
              <a:rPr lang="en-CA" dirty="0"/>
              <a:t> is </a:t>
            </a:r>
            <a:r>
              <a:rPr lang="en-CA" b="1" dirty="0"/>
              <a:t>W-locked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xmlns="" id="{21232A14-266C-BBD7-9F20-C395457A5CA0}"/>
              </a:ext>
            </a:extLst>
          </p:cNvPr>
          <p:cNvSpPr/>
          <p:nvPr/>
        </p:nvSpPr>
        <p:spPr>
          <a:xfrm>
            <a:off x="73525" y="5498108"/>
            <a:ext cx="1480866" cy="919046"/>
          </a:xfrm>
          <a:prstGeom prst="wedgeRectCallout">
            <a:avLst>
              <a:gd name="adj1" fmla="val -15319"/>
              <a:gd name="adj2" fmla="val -766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Threads can now get </a:t>
            </a:r>
            <a:r>
              <a:rPr lang="en-CA" dirty="0" err="1"/>
              <a:t>retvals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32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3.7037E-7 L 0.12148 -0.12153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4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5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8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33333E-6 L -0.0056 0.14236 " pathEditMode="relative" rAng="0" ptsTypes="AA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6" y="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48 -0.12153 L 0.36549 0.3766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01" y="2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33333E-6 L 0.00039 0.15324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3" grpId="0" animBg="1"/>
      <p:bldP spid="59" grpId="0" animBg="1"/>
      <p:bldP spid="61" grpId="0" animBg="1"/>
      <p:bldP spid="75" grpId="0" animBg="1"/>
      <p:bldP spid="111" grpId="0" animBg="1"/>
      <p:bldP spid="113" grpId="0" animBg="1"/>
      <p:bldP spid="74" grpId="0" animBg="1"/>
      <p:bldP spid="117" grpId="0" animBg="1"/>
      <p:bldP spid="10" grpId="0"/>
      <p:bldP spid="10" grpId="1"/>
      <p:bldP spid="119" grpId="0" animBg="1"/>
      <p:bldP spid="120" grpId="0" animBg="1"/>
      <p:bldP spid="121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iginal 5_01_Win32" id="{77344C68-A3F1-476B-8680-97D7F429B46B}" vid="{89780073-58E8-4DFF-BF29-BA99F80528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DB58277-F8DF-46FF-84EC-EF41B835E6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37651BA-F45C-4845-9AB3-E0A65B39F5E1}">
  <ds:schemaRefs>
    <ds:schemaRef ds:uri="http://purl.org/dc/elements/1.1/"/>
    <ds:schemaRef ds:uri="http://schemas.openxmlformats.org/package/2006/metadata/core-properties"/>
    <ds:schemaRef ds:uri="http://purl.org/dc/dcmitype/"/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16c05727-aa75-4e4a-9b5f-8a80a1165891"/>
    <ds:schemaRef ds:uri="71af3243-3dd4-4a8d-8c0d-dd76da1f02a5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2D276E62-80A3-44DD-9BCC-97ED2B99B57F}">
  <ds:schemaRefs>
    <ds:schemaRef ds:uri="16c05727-aa75-4e4a-9b5f-8a80a1165891"/>
    <ds:schemaRef ds:uri="71af3243-3dd4-4a8d-8c0d-dd76da1f02a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{07F3222C-0AE5-43DD-8A30-04073A4E70B4}tf78438558</Template>
  <TotalTime>32453</TotalTime>
  <Words>1751</Words>
  <Application>Microsoft Office PowerPoint</Application>
  <PresentationFormat>Widescreen</PresentationFormat>
  <Paragraphs>556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Century Gothic</vt:lpstr>
      <vt:lpstr>Garamond</vt:lpstr>
      <vt:lpstr>Wingdings</vt:lpstr>
      <vt:lpstr>SavonVTI</vt:lpstr>
      <vt:lpstr>PREP-UC: A practical Replicated Persistent Universal Construction</vt:lpstr>
      <vt:lpstr>Problem</vt:lpstr>
      <vt:lpstr>Setting</vt:lpstr>
      <vt:lpstr>Concurrency is hard</vt:lpstr>
      <vt:lpstr>Automatic concurrency</vt:lpstr>
      <vt:lpstr>PowerPoint Presentation</vt:lpstr>
      <vt:lpstr>Our contribution</vt:lpstr>
      <vt:lpstr>Background: Overview of NR</vt:lpstr>
      <vt:lpstr>Update operations (Zooming in on node B)</vt:lpstr>
      <vt:lpstr>Durable PREP-UC</vt:lpstr>
      <vt:lpstr>Buffered PREP-UC</vt:lpstr>
      <vt:lpstr>Overview of Buffered PREP-UC</vt:lpstr>
      <vt:lpstr>Why two persistent replicas?</vt:lpstr>
      <vt:lpstr>Updating &amp; flushing persistent replicas</vt:lpstr>
      <vt:lpstr>Updating &amp; flushing persistent replicas</vt:lpstr>
      <vt:lpstr>Performance versus volatile UCs red-black tree, epsilon = 10k (1% of log)</vt:lpstr>
      <vt:lpstr>PowerPoint Presentation</vt:lpstr>
      <vt:lpstr>PowerPoint Presentation</vt:lpstr>
      <vt:lpstr>Conclusion</vt:lpstr>
      <vt:lpstr>Bonus slides</vt:lpstr>
      <vt:lpstr>Read-only operations (Zooming in on node B)</vt:lpstr>
      <vt:lpstr>Buffered PREP-UC interface</vt:lpstr>
      <vt:lpstr>Trivial usage example </vt:lpstr>
      <vt:lpstr>Durable PREP-UC</vt:lpstr>
      <vt:lpstr>Durable PREP-UC interface</vt:lpstr>
      <vt:lpstr>Memory Allocation</vt:lpstr>
      <vt:lpstr>PowerPoint Presentation</vt:lpstr>
      <vt:lpstr>PowerPoint Presentation</vt:lpstr>
      <vt:lpstr>Prior universal constructions (UCs)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Scalable infrastructure</dc:title>
  <dc:creator>Trevor Brown</dc:creator>
  <cp:lastModifiedBy>Guy Coccimiglio</cp:lastModifiedBy>
  <cp:revision>208</cp:revision>
  <dcterms:created xsi:type="dcterms:W3CDTF">2022-05-30T23:19:58Z</dcterms:created>
  <dcterms:modified xsi:type="dcterms:W3CDTF">2022-07-08T22:11:43Z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