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59" r:id="rId4"/>
    <p:sldId id="279" r:id="rId5"/>
    <p:sldId id="280" r:id="rId6"/>
    <p:sldId id="268" r:id="rId7"/>
    <p:sldId id="261" r:id="rId8"/>
    <p:sldId id="258" r:id="rId9"/>
    <p:sldId id="260" r:id="rId10"/>
    <p:sldId id="262" r:id="rId11"/>
    <p:sldId id="272" r:id="rId12"/>
    <p:sldId id="263" r:id="rId13"/>
    <p:sldId id="267" r:id="rId14"/>
    <p:sldId id="269" r:id="rId15"/>
    <p:sldId id="271" r:id="rId16"/>
    <p:sldId id="277" r:id="rId17"/>
    <p:sldId id="276" r:id="rId18"/>
    <p:sldId id="264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1" y="7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7667F-BF53-4EF5-A668-DE6BC525FA74}" type="datetimeFigureOut">
              <a:rPr lang="en-CA" smtClean="0"/>
              <a:t>2020-09-14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F8E-F4EE-4A36-827E-D109C80789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111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3584221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8"/>
            <a:ext cx="10572000" cy="168533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6A81-80CA-44D4-B73F-68DF6878F455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18C0-3E03-4577-98D7-24240F033DE6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B0B4-949C-40A8-8893-B2E2AEC4A226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B165-0EAB-45F7-83C4-60F17D34FDD9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E57C-5F50-4840-A4E8-26925F2817FB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C6BB-E8AA-4C1A-A765-2215E39CD794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116353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3382"/>
            <a:ext cx="10571998" cy="8074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216365"/>
            <a:ext cx="10554574" cy="4984474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326313"/>
            <a:ext cx="1343706" cy="365125"/>
          </a:xfrm>
        </p:spPr>
        <p:txBody>
          <a:bodyPr/>
          <a:lstStyle/>
          <a:p>
            <a:fld id="{A0F8518E-E091-42E1-A843-4DF03F2CEF53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326313"/>
            <a:ext cx="86443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6200839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F309-57A3-4932-8FC1-43BCA492C2F6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727B-357D-447C-80CA-E2B7870898F0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88A2-670A-459B-8E3F-85C52676C9B4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-1"/>
            <a:ext cx="12192000" cy="118659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34647"/>
            <a:ext cx="10571998" cy="8031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C1B5-8EAA-4070-8D74-1A2A1167BF28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8E0F-DFF9-4CCE-8F48-D0E6855B1B58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0681-0DCA-400F-9C13-BCDBED60F776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C81FDFD-B3CF-43D8-ABBF-D8436B64EB54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6971A9-EB72-4443-B7C9-2B8C91E4E1BC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2B72-639A-4131-9007-0BB516AF4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8"/>
            <a:ext cx="10572000" cy="1638547"/>
          </a:xfrm>
          <a:effectLst>
            <a:outerShdw blurRad="50800" dir="14400000">
              <a:srgbClr val="000000"/>
            </a:outerShdw>
          </a:effectLst>
        </p:spPr>
        <p:txBody>
          <a:bodyPr/>
          <a:lstStyle/>
          <a:p>
            <a:r>
              <a:rPr lang="en-CA" dirty="0"/>
              <a:t>Memory Tagging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5A8A1-DA14-4A2A-984B-BD7019F5A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393" y="3656201"/>
            <a:ext cx="11327216" cy="533036"/>
          </a:xfrm>
        </p:spPr>
        <p:txBody>
          <a:bodyPr>
            <a:normAutofit fontScale="92500"/>
          </a:bodyPr>
          <a:lstStyle/>
          <a:p>
            <a:pPr algn="ctr"/>
            <a:r>
              <a:rPr lang="en-CA" sz="2800" dirty="0"/>
              <a:t>Minimalist Synchronization for Scalable Concurrent Data Structures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3FF4C27-5581-4960-8202-AED1457ED64B}"/>
              </a:ext>
            </a:extLst>
          </p:cNvPr>
          <p:cNvSpPr txBox="1">
            <a:spLocks/>
          </p:cNvSpPr>
          <p:nvPr/>
        </p:nvSpPr>
        <p:spPr>
          <a:xfrm>
            <a:off x="1441774" y="4734809"/>
            <a:ext cx="2736622" cy="88343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Dan </a:t>
            </a:r>
            <a:r>
              <a:rPr lang="en-CA" dirty="0" err="1"/>
              <a:t>Alistarh</a:t>
            </a:r>
            <a:endParaRPr lang="en-CA" dirty="0"/>
          </a:p>
          <a:p>
            <a:pPr algn="ctr"/>
            <a:r>
              <a:rPr lang="en-CA" dirty="0"/>
              <a:t>IST Austria</a:t>
            </a:r>
          </a:p>
        </p:txBody>
      </p:sp>
      <p:pic>
        <p:nvPicPr>
          <p:cNvPr id="1027" name="Picture 3" descr="IST Austria">
            <a:extLst>
              <a:ext uri="{FF2B5EF4-FFF2-40B4-BE49-F238E27FC236}">
                <a16:creationId xmlns:a16="http://schemas.microsoft.com/office/drawing/2014/main" id="{42DE320E-FAF5-4DA0-B0B5-FC4091777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47" y="300337"/>
            <a:ext cx="1727980" cy="939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University of Waterloo - Wikipedia">
            <a:extLst>
              <a:ext uri="{FF2B5EF4-FFF2-40B4-BE49-F238E27FC236}">
                <a16:creationId xmlns:a16="http://schemas.microsoft.com/office/drawing/2014/main" id="{F88E2CC7-C7D9-498E-A510-A35EBEF6B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353" y="1655096"/>
            <a:ext cx="1176566" cy="1176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51722AC-F7BF-4B6C-B118-248B4EA2DBB8}"/>
              </a:ext>
            </a:extLst>
          </p:cNvPr>
          <p:cNvSpPr txBox="1">
            <a:spLocks/>
          </p:cNvSpPr>
          <p:nvPr/>
        </p:nvSpPr>
        <p:spPr>
          <a:xfrm>
            <a:off x="4582035" y="4734809"/>
            <a:ext cx="3027930" cy="88343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Trevor Brown</a:t>
            </a:r>
          </a:p>
          <a:p>
            <a:pPr algn="ctr"/>
            <a:r>
              <a:rPr lang="en-CA" dirty="0"/>
              <a:t>University of Waterloo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332989-A369-4078-AA17-D41B31CB4765}"/>
              </a:ext>
            </a:extLst>
          </p:cNvPr>
          <p:cNvSpPr txBox="1">
            <a:spLocks/>
          </p:cNvSpPr>
          <p:nvPr/>
        </p:nvSpPr>
        <p:spPr>
          <a:xfrm>
            <a:off x="7903777" y="4734809"/>
            <a:ext cx="2825850" cy="88343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Nandini Singhal</a:t>
            </a:r>
          </a:p>
          <a:p>
            <a:pPr algn="ctr"/>
            <a:r>
              <a:rPr lang="en-CA" dirty="0"/>
              <a:t>IST Austria</a:t>
            </a:r>
          </a:p>
        </p:txBody>
      </p:sp>
    </p:spTree>
    <p:extLst>
      <p:ext uri="{BB962C8B-B14F-4D97-AF65-F5344CB8AC3E}">
        <p14:creationId xmlns:p14="http://schemas.microsoft.com/office/powerpoint/2010/main" val="414395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83537-4887-4C80-936D-24F00162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LLX/SCX-based (</a:t>
            </a:r>
            <a:r>
              <a:rPr lang="en-US" dirty="0" err="1"/>
              <a:t>a,b</a:t>
            </a:r>
            <a:r>
              <a:rPr lang="en-US" dirty="0"/>
              <a:t>)-tree </a:t>
            </a:r>
            <a:r>
              <a:rPr lang="en-US" u="sng" dirty="0"/>
              <a:t>insertion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E5A34-0D14-4011-A192-3D4C5A069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216365"/>
            <a:ext cx="10554574" cy="923153"/>
          </a:xfrm>
        </p:spPr>
        <p:txBody>
          <a:bodyPr/>
          <a:lstStyle/>
          <a:p>
            <a:r>
              <a:rPr lang="en-US" dirty="0"/>
              <a:t>What if the node is </a:t>
            </a:r>
            <a:r>
              <a:rPr lang="en-US" b="1" dirty="0"/>
              <a:t>already full?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16FA6-E873-4B76-BCDE-65D0FA8F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FE89A6-B025-471F-8B05-A2501BB83730}"/>
              </a:ext>
            </a:extLst>
          </p:cNvPr>
          <p:cNvSpPr/>
          <p:nvPr/>
        </p:nvSpPr>
        <p:spPr>
          <a:xfrm>
            <a:off x="4091733" y="259240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4FCCF-9040-474B-84F8-91FBB9285022}"/>
              </a:ext>
            </a:extLst>
          </p:cNvPr>
          <p:cNvSpPr/>
          <p:nvPr/>
        </p:nvSpPr>
        <p:spPr>
          <a:xfrm>
            <a:off x="4363876" y="259240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7724BC-0956-4D51-A29B-E898E380CFA3}"/>
              </a:ext>
            </a:extLst>
          </p:cNvPr>
          <p:cNvSpPr/>
          <p:nvPr/>
        </p:nvSpPr>
        <p:spPr>
          <a:xfrm>
            <a:off x="4636019" y="259240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9F5F86-0022-429C-B594-725FCA23335A}"/>
              </a:ext>
            </a:extLst>
          </p:cNvPr>
          <p:cNvSpPr/>
          <p:nvPr/>
        </p:nvSpPr>
        <p:spPr>
          <a:xfrm>
            <a:off x="4908162" y="259240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4E080-EFA0-4059-8FAB-80FA1A2C61A9}"/>
              </a:ext>
            </a:extLst>
          </p:cNvPr>
          <p:cNvSpPr/>
          <p:nvPr/>
        </p:nvSpPr>
        <p:spPr>
          <a:xfrm>
            <a:off x="5180305" y="259240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8720C4-49D0-4267-8F29-D9CC814B8241}"/>
              </a:ext>
            </a:extLst>
          </p:cNvPr>
          <p:cNvSpPr/>
          <p:nvPr/>
        </p:nvSpPr>
        <p:spPr>
          <a:xfrm>
            <a:off x="5452448" y="259240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FC74D-45F7-4DFD-9BFA-1B7B82821A40}"/>
              </a:ext>
            </a:extLst>
          </p:cNvPr>
          <p:cNvSpPr/>
          <p:nvPr/>
        </p:nvSpPr>
        <p:spPr>
          <a:xfrm>
            <a:off x="5724591" y="259240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C10963-D665-49AE-ADE9-9C26B363882C}"/>
              </a:ext>
            </a:extLst>
          </p:cNvPr>
          <p:cNvSpPr/>
          <p:nvPr/>
        </p:nvSpPr>
        <p:spPr>
          <a:xfrm>
            <a:off x="4187388" y="357675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D4DCFE-0245-4D0B-977F-E3B9D01DB4E2}"/>
              </a:ext>
            </a:extLst>
          </p:cNvPr>
          <p:cNvSpPr/>
          <p:nvPr/>
        </p:nvSpPr>
        <p:spPr>
          <a:xfrm>
            <a:off x="4459531" y="357675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EE46DC-F437-42D3-8C30-E6B47FE3103C}"/>
              </a:ext>
            </a:extLst>
          </p:cNvPr>
          <p:cNvSpPr/>
          <p:nvPr/>
        </p:nvSpPr>
        <p:spPr>
          <a:xfrm>
            <a:off x="4731674" y="357675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825F69-BF3C-4F38-989A-90181305542B}"/>
              </a:ext>
            </a:extLst>
          </p:cNvPr>
          <p:cNvSpPr/>
          <p:nvPr/>
        </p:nvSpPr>
        <p:spPr>
          <a:xfrm>
            <a:off x="5003817" y="357675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AC42D1-8E5B-4569-A9AB-C62D07C59C0B}"/>
              </a:ext>
            </a:extLst>
          </p:cNvPr>
          <p:cNvSpPr/>
          <p:nvPr/>
        </p:nvSpPr>
        <p:spPr>
          <a:xfrm>
            <a:off x="5275960" y="357675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162D26-7654-4863-A13F-1B099281D34A}"/>
              </a:ext>
            </a:extLst>
          </p:cNvPr>
          <p:cNvSpPr/>
          <p:nvPr/>
        </p:nvSpPr>
        <p:spPr>
          <a:xfrm>
            <a:off x="5548103" y="357675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BEF4F1-6616-4AA4-890C-284888A7ED9F}"/>
              </a:ext>
            </a:extLst>
          </p:cNvPr>
          <p:cNvSpPr/>
          <p:nvPr/>
        </p:nvSpPr>
        <p:spPr>
          <a:xfrm>
            <a:off x="5820246" y="357675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2D9EC3-B102-4BD7-97A5-B13C03770BF0}"/>
              </a:ext>
            </a:extLst>
          </p:cNvPr>
          <p:cNvSpPr/>
          <p:nvPr/>
        </p:nvSpPr>
        <p:spPr>
          <a:xfrm>
            <a:off x="7416957" y="357675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3901C7-47B8-4B0B-91F0-0ECF231181B1}"/>
              </a:ext>
            </a:extLst>
          </p:cNvPr>
          <p:cNvSpPr/>
          <p:nvPr/>
        </p:nvSpPr>
        <p:spPr>
          <a:xfrm>
            <a:off x="7689100" y="357675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B6D2EF-CB8B-45BA-AC43-A42AA3D47BB2}"/>
              </a:ext>
            </a:extLst>
          </p:cNvPr>
          <p:cNvSpPr/>
          <p:nvPr/>
        </p:nvSpPr>
        <p:spPr>
          <a:xfrm>
            <a:off x="7961243" y="357675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A78BE9-1E24-47A4-811D-483161683883}"/>
              </a:ext>
            </a:extLst>
          </p:cNvPr>
          <p:cNvSpPr/>
          <p:nvPr/>
        </p:nvSpPr>
        <p:spPr>
          <a:xfrm>
            <a:off x="8233386" y="357675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6F1A29-06A5-4437-9F98-CC4FB79D796B}"/>
              </a:ext>
            </a:extLst>
          </p:cNvPr>
          <p:cNvSpPr/>
          <p:nvPr/>
        </p:nvSpPr>
        <p:spPr>
          <a:xfrm>
            <a:off x="8505529" y="357675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9EE783-228D-45E1-B3E9-FF9C5A48EE62}"/>
              </a:ext>
            </a:extLst>
          </p:cNvPr>
          <p:cNvSpPr/>
          <p:nvPr/>
        </p:nvSpPr>
        <p:spPr>
          <a:xfrm>
            <a:off x="8777672" y="357675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A7B7BF-C997-4B9A-AA28-01BDB977E70B}"/>
              </a:ext>
            </a:extLst>
          </p:cNvPr>
          <p:cNvSpPr/>
          <p:nvPr/>
        </p:nvSpPr>
        <p:spPr>
          <a:xfrm>
            <a:off x="9049815" y="357675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24EA422-34E3-4397-A081-00765E66BCD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354538" y="3043353"/>
            <a:ext cx="785351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A8A109F-BFC8-458C-909B-07E41F2DE5F5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4636017" y="3043353"/>
            <a:ext cx="3733441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FB5D6C9-091F-4742-8546-2C80B4FB8C3E}"/>
              </a:ext>
            </a:extLst>
          </p:cNvPr>
          <p:cNvSpPr/>
          <p:nvPr/>
        </p:nvSpPr>
        <p:spPr>
          <a:xfrm>
            <a:off x="6092389" y="357675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98DC61-66A0-4C22-899C-22F893A82F83}"/>
              </a:ext>
            </a:extLst>
          </p:cNvPr>
          <p:cNvSpPr/>
          <p:nvPr/>
        </p:nvSpPr>
        <p:spPr>
          <a:xfrm>
            <a:off x="9321958" y="357675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F4CA04A-F942-4A59-8101-E77E991FC0C8}"/>
              </a:ext>
            </a:extLst>
          </p:cNvPr>
          <p:cNvSpPr/>
          <p:nvPr/>
        </p:nvSpPr>
        <p:spPr>
          <a:xfrm>
            <a:off x="353035" y="1870490"/>
            <a:ext cx="3094878" cy="4572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Insert(q)</a:t>
            </a:r>
            <a:endParaRPr lang="en-CA" sz="2400" b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0B76F9C-F1EB-4906-A446-43FEF9C7B5FF}"/>
              </a:ext>
            </a:extLst>
          </p:cNvPr>
          <p:cNvSpPr/>
          <p:nvPr/>
        </p:nvSpPr>
        <p:spPr>
          <a:xfrm>
            <a:off x="4490610" y="47817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E3FD709-4605-4395-8D0F-2828872DB10A}"/>
              </a:ext>
            </a:extLst>
          </p:cNvPr>
          <p:cNvSpPr/>
          <p:nvPr/>
        </p:nvSpPr>
        <p:spPr>
          <a:xfrm>
            <a:off x="4762753" y="47817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BF658B3-56A7-4273-AEDD-9D2CF4D0C8A5}"/>
              </a:ext>
            </a:extLst>
          </p:cNvPr>
          <p:cNvSpPr/>
          <p:nvPr/>
        </p:nvSpPr>
        <p:spPr>
          <a:xfrm>
            <a:off x="5034896" y="47817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60EF8D0-0D6B-42A9-ACDE-283E69C7F329}"/>
              </a:ext>
            </a:extLst>
          </p:cNvPr>
          <p:cNvSpPr/>
          <p:nvPr/>
        </p:nvSpPr>
        <p:spPr>
          <a:xfrm>
            <a:off x="5307039" y="47817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43EF068-C825-45A6-8DB6-CC811568E7E9}"/>
              </a:ext>
            </a:extLst>
          </p:cNvPr>
          <p:cNvSpPr/>
          <p:nvPr/>
        </p:nvSpPr>
        <p:spPr>
          <a:xfrm>
            <a:off x="5579182" y="47817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53D7E3F-C2CE-4307-A8BF-FED82021B3E0}"/>
              </a:ext>
            </a:extLst>
          </p:cNvPr>
          <p:cNvSpPr/>
          <p:nvPr/>
        </p:nvSpPr>
        <p:spPr>
          <a:xfrm>
            <a:off x="5851325" y="47817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9C92072-0E66-46C3-B846-DCD2009CD108}"/>
              </a:ext>
            </a:extLst>
          </p:cNvPr>
          <p:cNvSpPr/>
          <p:nvPr/>
        </p:nvSpPr>
        <p:spPr>
          <a:xfrm>
            <a:off x="6123468" y="47817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F0D041B-B760-4437-950F-AC61C409CEC7}"/>
              </a:ext>
            </a:extLst>
          </p:cNvPr>
          <p:cNvSpPr/>
          <p:nvPr/>
        </p:nvSpPr>
        <p:spPr>
          <a:xfrm>
            <a:off x="6395611" y="47817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3FBA651-C3DE-4503-BFDC-FEF2F17FE191}"/>
              </a:ext>
            </a:extLst>
          </p:cNvPr>
          <p:cNvSpPr/>
          <p:nvPr/>
        </p:nvSpPr>
        <p:spPr>
          <a:xfrm>
            <a:off x="6736600" y="3570497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D6B4781-466A-4D56-9E4D-017FF31F7F58}"/>
              </a:ext>
            </a:extLst>
          </p:cNvPr>
          <p:cNvSpPr/>
          <p:nvPr/>
        </p:nvSpPr>
        <p:spPr>
          <a:xfrm>
            <a:off x="7056863" y="47817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CD7EE54-6E1E-4861-ADAC-676AA1818F61}"/>
              </a:ext>
            </a:extLst>
          </p:cNvPr>
          <p:cNvSpPr/>
          <p:nvPr/>
        </p:nvSpPr>
        <p:spPr>
          <a:xfrm>
            <a:off x="7329006" y="47817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1B8D3FF-B5BB-454E-A96E-FFDEC74008B8}"/>
              </a:ext>
            </a:extLst>
          </p:cNvPr>
          <p:cNvSpPr/>
          <p:nvPr/>
        </p:nvSpPr>
        <p:spPr>
          <a:xfrm>
            <a:off x="7601149" y="47817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0BAF768-526B-40C1-BC93-5BC5FBFD282B}"/>
              </a:ext>
            </a:extLst>
          </p:cNvPr>
          <p:cNvSpPr/>
          <p:nvPr/>
        </p:nvSpPr>
        <p:spPr>
          <a:xfrm>
            <a:off x="7873292" y="47817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40B0E0E-C9DB-4CAF-80BA-73D25BD160C8}"/>
              </a:ext>
            </a:extLst>
          </p:cNvPr>
          <p:cNvSpPr/>
          <p:nvPr/>
        </p:nvSpPr>
        <p:spPr>
          <a:xfrm>
            <a:off x="8145435" y="47817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81C7D6F-E68B-4884-BFF7-60419DBC17FC}"/>
              </a:ext>
            </a:extLst>
          </p:cNvPr>
          <p:cNvSpPr/>
          <p:nvPr/>
        </p:nvSpPr>
        <p:spPr>
          <a:xfrm>
            <a:off x="8417578" y="47817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FF24DE0-5524-4F96-AEA9-42B393E634FE}"/>
              </a:ext>
            </a:extLst>
          </p:cNvPr>
          <p:cNvSpPr/>
          <p:nvPr/>
        </p:nvSpPr>
        <p:spPr>
          <a:xfrm>
            <a:off x="8689721" y="47817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8E02112-9C19-4C46-A6AA-B974C1FD0E34}"/>
              </a:ext>
            </a:extLst>
          </p:cNvPr>
          <p:cNvSpPr/>
          <p:nvPr/>
        </p:nvSpPr>
        <p:spPr>
          <a:xfrm>
            <a:off x="8961864" y="47817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F172ADBE-5B7B-4CF3-B783-6BC7F86DF98A}"/>
              </a:ext>
            </a:extLst>
          </p:cNvPr>
          <p:cNvCxnSpPr>
            <a:cxnSpLocks/>
            <a:endCxn id="121" idx="0"/>
          </p:cNvCxnSpPr>
          <p:nvPr/>
        </p:nvCxnSpPr>
        <p:spPr>
          <a:xfrm>
            <a:off x="7004727" y="4038753"/>
            <a:ext cx="1004637" cy="7429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7FE38191-74B3-4F9D-A37B-602AB02481F1}"/>
              </a:ext>
            </a:extLst>
          </p:cNvPr>
          <p:cNvCxnSpPr>
            <a:cxnSpLocks/>
            <a:endCxn id="91" idx="0"/>
          </p:cNvCxnSpPr>
          <p:nvPr/>
        </p:nvCxnSpPr>
        <p:spPr>
          <a:xfrm flipH="1">
            <a:off x="5715254" y="4038753"/>
            <a:ext cx="1019338" cy="7429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5206AF2-7E23-435A-8308-5FEC5016575F}"/>
              </a:ext>
            </a:extLst>
          </p:cNvPr>
          <p:cNvSpPr/>
          <p:nvPr/>
        </p:nvSpPr>
        <p:spPr>
          <a:xfrm>
            <a:off x="4189396" y="3571953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i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61DCC04-271A-48FB-A110-246C1DFC8F4E}"/>
              </a:ext>
            </a:extLst>
          </p:cNvPr>
          <p:cNvSpPr/>
          <p:nvPr/>
        </p:nvSpPr>
        <p:spPr>
          <a:xfrm>
            <a:off x="4461539" y="3571953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j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21E098-02D9-44E2-AEF1-B65DEAB8BEEF}"/>
              </a:ext>
            </a:extLst>
          </p:cNvPr>
          <p:cNvSpPr/>
          <p:nvPr/>
        </p:nvSpPr>
        <p:spPr>
          <a:xfrm>
            <a:off x="4733682" y="3571953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k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A3C4DC1-7C14-46D8-942A-AEEDBC97F10A}"/>
              </a:ext>
            </a:extLst>
          </p:cNvPr>
          <p:cNvSpPr/>
          <p:nvPr/>
        </p:nvSpPr>
        <p:spPr>
          <a:xfrm>
            <a:off x="5005825" y="3571953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E319567-AD4A-479F-ADDA-EA8FFD2CD9E2}"/>
              </a:ext>
            </a:extLst>
          </p:cNvPr>
          <p:cNvSpPr/>
          <p:nvPr/>
        </p:nvSpPr>
        <p:spPr>
          <a:xfrm>
            <a:off x="5277968" y="3571953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8B4989C-2821-4488-B4B0-2D7B23EF0EF5}"/>
              </a:ext>
            </a:extLst>
          </p:cNvPr>
          <p:cNvSpPr/>
          <p:nvPr/>
        </p:nvSpPr>
        <p:spPr>
          <a:xfrm>
            <a:off x="5550111" y="3571953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A1C10D6-267F-45B3-8723-FF3DF1511530}"/>
              </a:ext>
            </a:extLst>
          </p:cNvPr>
          <p:cNvSpPr/>
          <p:nvPr/>
        </p:nvSpPr>
        <p:spPr>
          <a:xfrm>
            <a:off x="5822254" y="3571953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6587CA3-9F7C-4A60-B8D6-6731CCCD22F2}"/>
              </a:ext>
            </a:extLst>
          </p:cNvPr>
          <p:cNvSpPr/>
          <p:nvPr/>
        </p:nvSpPr>
        <p:spPr>
          <a:xfrm>
            <a:off x="6094397" y="3571953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</a:t>
            </a:r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1492813-31BB-4CD9-A026-3444A5F4EE14}"/>
              </a:ext>
            </a:extLst>
          </p:cNvPr>
          <p:cNvCxnSpPr>
            <a:cxnSpLocks/>
            <a:endCxn id="99" idx="0"/>
          </p:cNvCxnSpPr>
          <p:nvPr/>
        </p:nvCxnSpPr>
        <p:spPr>
          <a:xfrm>
            <a:off x="4352530" y="3049609"/>
            <a:ext cx="2520142" cy="5208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AD506A1-7ADE-4778-87C1-DB2BB60B64D0}"/>
              </a:ext>
            </a:extLst>
          </p:cNvPr>
          <p:cNvSpPr/>
          <p:nvPr/>
        </p:nvSpPr>
        <p:spPr>
          <a:xfrm>
            <a:off x="7601149" y="1225514"/>
            <a:ext cx="4440618" cy="92315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Leaves at different depths! </a:t>
            </a:r>
            <a:r>
              <a:rPr lang="en-US" sz="2400" b="1" u="sng" dirty="0"/>
              <a:t>Rebalance</a:t>
            </a:r>
            <a:r>
              <a:rPr lang="en-US" sz="2400" b="1" dirty="0"/>
              <a:t> to fix this.</a:t>
            </a:r>
            <a:endParaRPr lang="en-CA" sz="24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F302B83-901F-4F65-8483-1225F7823C08}"/>
              </a:ext>
            </a:extLst>
          </p:cNvPr>
          <p:cNvSpPr txBox="1"/>
          <p:nvPr/>
        </p:nvSpPr>
        <p:spPr>
          <a:xfrm>
            <a:off x="3875236" y="363439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  <a:endParaRPr lang="en-CA" b="1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1F14AF8-65C7-4B6A-815D-018399975691}"/>
              </a:ext>
            </a:extLst>
          </p:cNvPr>
          <p:cNvSpPr txBox="1"/>
          <p:nvPr/>
        </p:nvSpPr>
        <p:spPr>
          <a:xfrm>
            <a:off x="3760081" y="261685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endParaRPr lang="en-CA" b="1" dirty="0"/>
          </a:p>
        </p:txBody>
      </p:sp>
      <p:sp>
        <p:nvSpPr>
          <p:cNvPr id="94" name="Speech Bubble: Rectangle 93">
            <a:extLst>
              <a:ext uri="{FF2B5EF4-FFF2-40B4-BE49-F238E27FC236}">
                <a16:creationId xmlns:a16="http://schemas.microsoft.com/office/drawing/2014/main" id="{CD30147F-8982-4F53-8F58-21DBEF2CCC5C}"/>
              </a:ext>
            </a:extLst>
          </p:cNvPr>
          <p:cNvSpPr/>
          <p:nvPr/>
        </p:nvSpPr>
        <p:spPr>
          <a:xfrm>
            <a:off x="4285437" y="1875389"/>
            <a:ext cx="1064006" cy="457200"/>
          </a:xfrm>
          <a:prstGeom prst="wedgeRectCallout">
            <a:avLst>
              <a:gd name="adj1" fmla="val -20626"/>
              <a:gd name="adj2" fmla="val 109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LLX(</a:t>
            </a:r>
            <a:r>
              <a:rPr lang="en-US" b="1" dirty="0"/>
              <a:t>p</a:t>
            </a:r>
            <a:r>
              <a:rPr lang="en-US" dirty="0"/>
              <a:t>)</a:t>
            </a:r>
            <a:endParaRPr lang="en-CA" dirty="0"/>
          </a:p>
        </p:txBody>
      </p:sp>
      <p:sp>
        <p:nvSpPr>
          <p:cNvPr id="96" name="Speech Bubble: Rectangle 95">
            <a:extLst>
              <a:ext uri="{FF2B5EF4-FFF2-40B4-BE49-F238E27FC236}">
                <a16:creationId xmlns:a16="http://schemas.microsoft.com/office/drawing/2014/main" id="{1DA793DC-CE0B-4D7B-B60D-C11E87BEE287}"/>
              </a:ext>
            </a:extLst>
          </p:cNvPr>
          <p:cNvSpPr/>
          <p:nvPr/>
        </p:nvSpPr>
        <p:spPr>
          <a:xfrm>
            <a:off x="5808667" y="1875389"/>
            <a:ext cx="1064006" cy="457200"/>
          </a:xfrm>
          <a:prstGeom prst="wedgeRectCallout">
            <a:avLst>
              <a:gd name="adj1" fmla="val 2173"/>
              <a:gd name="adj2" fmla="val 305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LLX(</a:t>
            </a:r>
            <a:r>
              <a:rPr lang="en-US" b="1" dirty="0"/>
              <a:t>n</a:t>
            </a:r>
            <a:r>
              <a:rPr lang="en-US" dirty="0"/>
              <a:t>)</a:t>
            </a:r>
            <a:endParaRPr lang="en-CA" dirty="0"/>
          </a:p>
        </p:txBody>
      </p:sp>
      <p:sp>
        <p:nvSpPr>
          <p:cNvPr id="100" name="Speech Bubble: Rectangle 99">
            <a:extLst>
              <a:ext uri="{FF2B5EF4-FFF2-40B4-BE49-F238E27FC236}">
                <a16:creationId xmlns:a16="http://schemas.microsoft.com/office/drawing/2014/main" id="{08A1B179-5696-44AD-A325-B4300CED71F1}"/>
              </a:ext>
            </a:extLst>
          </p:cNvPr>
          <p:cNvSpPr/>
          <p:nvPr/>
        </p:nvSpPr>
        <p:spPr>
          <a:xfrm>
            <a:off x="4982742" y="5448718"/>
            <a:ext cx="3794930" cy="694415"/>
          </a:xfrm>
          <a:prstGeom prst="wedgeRectCallout">
            <a:avLst>
              <a:gd name="adj1" fmla="val 46136"/>
              <a:gd name="adj2" fmla="val -29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</a:t>
            </a:r>
            <a:r>
              <a:rPr lang="en-US" b="1" dirty="0"/>
              <a:t>two</a:t>
            </a:r>
            <a:r>
              <a:rPr lang="en-US" dirty="0"/>
              <a:t> new leaves and a singleton parent</a:t>
            </a:r>
            <a:endParaRPr lang="en-CA" dirty="0"/>
          </a:p>
        </p:txBody>
      </p:sp>
      <p:sp>
        <p:nvSpPr>
          <p:cNvPr id="101" name="Speech Bubble: Rectangle 100">
            <a:extLst>
              <a:ext uri="{FF2B5EF4-FFF2-40B4-BE49-F238E27FC236}">
                <a16:creationId xmlns:a16="http://schemas.microsoft.com/office/drawing/2014/main" id="{88F60DA3-1A4A-4968-A226-552C45D3BFFC}"/>
              </a:ext>
            </a:extLst>
          </p:cNvPr>
          <p:cNvSpPr/>
          <p:nvPr/>
        </p:nvSpPr>
        <p:spPr>
          <a:xfrm>
            <a:off x="2665522" y="3117229"/>
            <a:ext cx="1035297" cy="385647"/>
          </a:xfrm>
          <a:prstGeom prst="wedgeRectCallout">
            <a:avLst>
              <a:gd name="adj1" fmla="val 129622"/>
              <a:gd name="adj2" fmla="val -22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SCX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80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 animBg="1"/>
      <p:bldP spid="87" grpId="0" animBg="1"/>
      <p:bldP spid="89" grpId="0" animBg="1"/>
      <p:bldP spid="91" grpId="0" animBg="1"/>
      <p:bldP spid="93" grpId="0" animBg="1"/>
      <p:bldP spid="95" grpId="0" animBg="1"/>
      <p:bldP spid="97" grpId="0" animBg="1"/>
      <p:bldP spid="99" grpId="0" animBg="1"/>
      <p:bldP spid="115" grpId="0" animBg="1"/>
      <p:bldP spid="117" grpId="0" animBg="1"/>
      <p:bldP spid="119" grpId="0" animBg="1"/>
      <p:bldP spid="121" grpId="0" animBg="1"/>
      <p:bldP spid="123" grpId="0" animBg="1"/>
      <p:bldP spid="125" grpId="0" animBg="1"/>
      <p:bldP spid="127" grpId="0" animBg="1"/>
      <p:bldP spid="129" grpId="0" animBg="1"/>
      <p:bldP spid="138" grpId="0" animBg="1"/>
      <p:bldP spid="140" grpId="0" animBg="1"/>
      <p:bldP spid="142" grpId="0" animBg="1"/>
      <p:bldP spid="144" grpId="0" animBg="1"/>
      <p:bldP spid="146" grpId="0" animBg="1"/>
      <p:bldP spid="148" grpId="0" animBg="1"/>
      <p:bldP spid="150" grpId="0" animBg="1"/>
      <p:bldP spid="152" grpId="0" animBg="1"/>
      <p:bldP spid="156" grpId="0" animBg="1"/>
      <p:bldP spid="94" grpId="0" animBg="1"/>
      <p:bldP spid="96" grpId="0" animBg="1"/>
      <p:bldP spid="100" grpId="0" animBg="1"/>
      <p:bldP spid="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4452-B4F9-43FA-A21A-2E6094F2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Rebalancing is similar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AFDC9-C926-4A71-A41A-9664D0E5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69102-F6B2-429C-B735-430696DC95C2}"/>
              </a:ext>
            </a:extLst>
          </p:cNvPr>
          <p:cNvSpPr/>
          <p:nvPr/>
        </p:nvSpPr>
        <p:spPr>
          <a:xfrm>
            <a:off x="4183814" y="278366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B326E1-F878-4998-9490-153E767E8257}"/>
              </a:ext>
            </a:extLst>
          </p:cNvPr>
          <p:cNvSpPr/>
          <p:nvPr/>
        </p:nvSpPr>
        <p:spPr>
          <a:xfrm>
            <a:off x="4455957" y="278366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796411-778A-4B4D-A707-C2EC298C058F}"/>
              </a:ext>
            </a:extLst>
          </p:cNvPr>
          <p:cNvSpPr/>
          <p:nvPr/>
        </p:nvSpPr>
        <p:spPr>
          <a:xfrm>
            <a:off x="4728100" y="278366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8D6C69-40A5-4DE7-AAEC-41FCB60C160C}"/>
              </a:ext>
            </a:extLst>
          </p:cNvPr>
          <p:cNvSpPr/>
          <p:nvPr/>
        </p:nvSpPr>
        <p:spPr>
          <a:xfrm>
            <a:off x="5000243" y="278366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BC6C6-A73B-4A58-B77E-D750002AADBC}"/>
              </a:ext>
            </a:extLst>
          </p:cNvPr>
          <p:cNvSpPr/>
          <p:nvPr/>
        </p:nvSpPr>
        <p:spPr>
          <a:xfrm>
            <a:off x="5272386" y="278366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86596E-558C-4A20-A193-672034AD6CED}"/>
              </a:ext>
            </a:extLst>
          </p:cNvPr>
          <p:cNvSpPr/>
          <p:nvPr/>
        </p:nvSpPr>
        <p:spPr>
          <a:xfrm>
            <a:off x="5544529" y="278366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E6EDDB-578B-4B99-8CDD-93D8B504333A}"/>
              </a:ext>
            </a:extLst>
          </p:cNvPr>
          <p:cNvSpPr/>
          <p:nvPr/>
        </p:nvSpPr>
        <p:spPr>
          <a:xfrm>
            <a:off x="5816672" y="278366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98D9C-DA6B-4319-92B5-8662CD8BA220}"/>
              </a:ext>
            </a:extLst>
          </p:cNvPr>
          <p:cNvSpPr/>
          <p:nvPr/>
        </p:nvSpPr>
        <p:spPr>
          <a:xfrm>
            <a:off x="606200" y="417781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CFFD5F-B9AB-4260-80D4-8C83A7D5A941}"/>
              </a:ext>
            </a:extLst>
          </p:cNvPr>
          <p:cNvSpPr/>
          <p:nvPr/>
        </p:nvSpPr>
        <p:spPr>
          <a:xfrm>
            <a:off x="878343" y="417781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6D1D0C-BE9A-4428-91A4-076B0B3EF118}"/>
              </a:ext>
            </a:extLst>
          </p:cNvPr>
          <p:cNvSpPr/>
          <p:nvPr/>
        </p:nvSpPr>
        <p:spPr>
          <a:xfrm>
            <a:off x="1150486" y="417781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973054-FA6D-40BE-93F5-E7E1EC15D005}"/>
              </a:ext>
            </a:extLst>
          </p:cNvPr>
          <p:cNvSpPr/>
          <p:nvPr/>
        </p:nvSpPr>
        <p:spPr>
          <a:xfrm>
            <a:off x="1422629" y="417781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DB319D-4742-4F63-8675-B2A10E7558E5}"/>
              </a:ext>
            </a:extLst>
          </p:cNvPr>
          <p:cNvSpPr/>
          <p:nvPr/>
        </p:nvSpPr>
        <p:spPr>
          <a:xfrm>
            <a:off x="1694772" y="417781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ACFC1D-22BA-4C31-BD16-92DC51197D30}"/>
              </a:ext>
            </a:extLst>
          </p:cNvPr>
          <p:cNvSpPr/>
          <p:nvPr/>
        </p:nvSpPr>
        <p:spPr>
          <a:xfrm>
            <a:off x="1966915" y="417781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7D182E-B753-4419-809F-A289B3805AB1}"/>
              </a:ext>
            </a:extLst>
          </p:cNvPr>
          <p:cNvSpPr/>
          <p:nvPr/>
        </p:nvSpPr>
        <p:spPr>
          <a:xfrm>
            <a:off x="2239058" y="417781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7434D0-B03F-40DD-8827-3A4ED0696FDC}"/>
              </a:ext>
            </a:extLst>
          </p:cNvPr>
          <p:cNvSpPr/>
          <p:nvPr/>
        </p:nvSpPr>
        <p:spPr>
          <a:xfrm>
            <a:off x="3367385" y="417781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C070BC-3CE0-4DDA-AC16-C7338180BC26}"/>
              </a:ext>
            </a:extLst>
          </p:cNvPr>
          <p:cNvSpPr/>
          <p:nvPr/>
        </p:nvSpPr>
        <p:spPr>
          <a:xfrm>
            <a:off x="3639528" y="417781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41F9B2-B498-468F-AF72-47725D2884EB}"/>
              </a:ext>
            </a:extLst>
          </p:cNvPr>
          <p:cNvSpPr/>
          <p:nvPr/>
        </p:nvSpPr>
        <p:spPr>
          <a:xfrm>
            <a:off x="3911671" y="417781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D5C112-D4E4-4911-928B-524C5EC9B3BF}"/>
              </a:ext>
            </a:extLst>
          </p:cNvPr>
          <p:cNvSpPr/>
          <p:nvPr/>
        </p:nvSpPr>
        <p:spPr>
          <a:xfrm>
            <a:off x="4183814" y="417781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1F3F1F-0A1F-4C7B-B05C-7891F08039EC}"/>
              </a:ext>
            </a:extLst>
          </p:cNvPr>
          <p:cNvSpPr/>
          <p:nvPr/>
        </p:nvSpPr>
        <p:spPr>
          <a:xfrm>
            <a:off x="4455957" y="417781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A9A53C-9F55-470A-AC7B-4716DA0DAA29}"/>
              </a:ext>
            </a:extLst>
          </p:cNvPr>
          <p:cNvSpPr/>
          <p:nvPr/>
        </p:nvSpPr>
        <p:spPr>
          <a:xfrm>
            <a:off x="4728100" y="417781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8B810B-CDC8-4463-9C28-0985C20EA017}"/>
              </a:ext>
            </a:extLst>
          </p:cNvPr>
          <p:cNvSpPr/>
          <p:nvPr/>
        </p:nvSpPr>
        <p:spPr>
          <a:xfrm>
            <a:off x="5000243" y="417781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7B53C1-B62A-41D1-A5AF-1F4458108BCF}"/>
              </a:ext>
            </a:extLst>
          </p:cNvPr>
          <p:cNvSpPr/>
          <p:nvPr/>
        </p:nvSpPr>
        <p:spPr>
          <a:xfrm>
            <a:off x="8112463" y="415714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78A85-6060-408E-8792-95CF57192E74}"/>
              </a:ext>
            </a:extLst>
          </p:cNvPr>
          <p:cNvSpPr/>
          <p:nvPr/>
        </p:nvSpPr>
        <p:spPr>
          <a:xfrm>
            <a:off x="8384606" y="415714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BEF493-20A9-445B-B541-4E5EFE22C920}"/>
              </a:ext>
            </a:extLst>
          </p:cNvPr>
          <p:cNvSpPr/>
          <p:nvPr/>
        </p:nvSpPr>
        <p:spPr>
          <a:xfrm>
            <a:off x="8656749" y="415714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1BB6B7-997F-44F3-9326-EE0782E5EB72}"/>
              </a:ext>
            </a:extLst>
          </p:cNvPr>
          <p:cNvSpPr/>
          <p:nvPr/>
        </p:nvSpPr>
        <p:spPr>
          <a:xfrm>
            <a:off x="8928892" y="415714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50E94B-709E-4C00-865C-A3601F9A8FA7}"/>
              </a:ext>
            </a:extLst>
          </p:cNvPr>
          <p:cNvSpPr/>
          <p:nvPr/>
        </p:nvSpPr>
        <p:spPr>
          <a:xfrm>
            <a:off x="9201035" y="415714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E879F9-E523-4B3A-AF53-1165F6C9F81E}"/>
              </a:ext>
            </a:extLst>
          </p:cNvPr>
          <p:cNvSpPr/>
          <p:nvPr/>
        </p:nvSpPr>
        <p:spPr>
          <a:xfrm>
            <a:off x="9473178" y="415714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534C36-DB83-409E-A0AD-2E4AA7F343BD}"/>
              </a:ext>
            </a:extLst>
          </p:cNvPr>
          <p:cNvSpPr/>
          <p:nvPr/>
        </p:nvSpPr>
        <p:spPr>
          <a:xfrm>
            <a:off x="9745321" y="415714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2083884-D25B-45BB-AE25-76C76B002E48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558701" y="3240863"/>
            <a:ext cx="2625113" cy="9369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8657F52-654C-4EA8-A2CC-B5A13253CA63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4319886" y="3240863"/>
            <a:ext cx="134611" cy="9369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0FD521-11C5-44BB-93DB-D0B9DA47BD83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4726640" y="3248501"/>
            <a:ext cx="4338324" cy="9086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394C3648-DEE1-4FCB-96F7-BE259B4E4191}"/>
              </a:ext>
            </a:extLst>
          </p:cNvPr>
          <p:cNvSpPr/>
          <p:nvPr/>
        </p:nvSpPr>
        <p:spPr>
          <a:xfrm>
            <a:off x="2511201" y="417781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831313-3808-4117-AA07-75EF2006284D}"/>
              </a:ext>
            </a:extLst>
          </p:cNvPr>
          <p:cNvSpPr/>
          <p:nvPr/>
        </p:nvSpPr>
        <p:spPr>
          <a:xfrm>
            <a:off x="5272386" y="417781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21BC0F-0406-4FFF-8AE2-408FCE3EF72D}"/>
              </a:ext>
            </a:extLst>
          </p:cNvPr>
          <p:cNvSpPr/>
          <p:nvPr/>
        </p:nvSpPr>
        <p:spPr>
          <a:xfrm>
            <a:off x="10017464" y="415714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D287901-5143-46C0-8FF6-86E5A2EDA3DA}"/>
              </a:ext>
            </a:extLst>
          </p:cNvPr>
          <p:cNvSpPr txBox="1"/>
          <p:nvPr/>
        </p:nvSpPr>
        <p:spPr>
          <a:xfrm>
            <a:off x="6048398" y="278432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endParaRPr lang="en-CA" b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0237F99-3534-4E82-AB49-CB8FB1466B63}"/>
              </a:ext>
            </a:extLst>
          </p:cNvPr>
          <p:cNvSpPr/>
          <p:nvPr/>
        </p:nvSpPr>
        <p:spPr>
          <a:xfrm>
            <a:off x="4954100" y="153958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5DAA3F-4ABF-447F-A579-755E15D9BE02}"/>
              </a:ext>
            </a:extLst>
          </p:cNvPr>
          <p:cNvSpPr/>
          <p:nvPr/>
        </p:nvSpPr>
        <p:spPr>
          <a:xfrm>
            <a:off x="5226243" y="153958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93363EB-F59F-4710-9D41-739344583DE5}"/>
              </a:ext>
            </a:extLst>
          </p:cNvPr>
          <p:cNvSpPr/>
          <p:nvPr/>
        </p:nvSpPr>
        <p:spPr>
          <a:xfrm>
            <a:off x="5498386" y="153958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9B985F7-CA1C-435F-80A3-4F7FAAD266FE}"/>
              </a:ext>
            </a:extLst>
          </p:cNvPr>
          <p:cNvSpPr/>
          <p:nvPr/>
        </p:nvSpPr>
        <p:spPr>
          <a:xfrm>
            <a:off x="5770529" y="153958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379EEE5-9B21-44EC-8AFB-549FF174380D}"/>
              </a:ext>
            </a:extLst>
          </p:cNvPr>
          <p:cNvSpPr/>
          <p:nvPr/>
        </p:nvSpPr>
        <p:spPr>
          <a:xfrm>
            <a:off x="6042672" y="153958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C7455EF-585C-4CA7-8ADE-DE1550EDB584}"/>
              </a:ext>
            </a:extLst>
          </p:cNvPr>
          <p:cNvSpPr/>
          <p:nvPr/>
        </p:nvSpPr>
        <p:spPr>
          <a:xfrm>
            <a:off x="6314815" y="153958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FA6061B-047E-4451-BE39-3AAC96693A1D}"/>
              </a:ext>
            </a:extLst>
          </p:cNvPr>
          <p:cNvSpPr/>
          <p:nvPr/>
        </p:nvSpPr>
        <p:spPr>
          <a:xfrm>
            <a:off x="6586958" y="1539582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A4B5812-F3B4-4949-AD5C-4112E8732085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5136315" y="1996782"/>
            <a:ext cx="360387" cy="7868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422B0736-64C3-4CF6-BA6D-794FC8272326}"/>
              </a:ext>
            </a:extLst>
          </p:cNvPr>
          <p:cNvSpPr/>
          <p:nvPr/>
        </p:nvSpPr>
        <p:spPr>
          <a:xfrm>
            <a:off x="287503" y="1227695"/>
            <a:ext cx="3951085" cy="118462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Rebalancing example: </a:t>
            </a:r>
            <a:r>
              <a:rPr lang="en-US" sz="2400" b="1" u="sng" dirty="0"/>
              <a:t>Absorb-Sibling</a:t>
            </a:r>
            <a:r>
              <a:rPr lang="en-US" sz="2400" b="1" dirty="0"/>
              <a:t> operation</a:t>
            </a:r>
            <a:endParaRPr lang="en-CA" sz="2400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B2A36B0-85E9-45B0-87AB-8A9207850EBC}"/>
              </a:ext>
            </a:extLst>
          </p:cNvPr>
          <p:cNvSpPr txBox="1"/>
          <p:nvPr/>
        </p:nvSpPr>
        <p:spPr>
          <a:xfrm>
            <a:off x="6859101" y="153958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gp</a:t>
            </a:r>
            <a:endParaRPr lang="en-CA" b="1" dirty="0"/>
          </a:p>
        </p:txBody>
      </p:sp>
      <p:sp>
        <p:nvSpPr>
          <p:cNvPr id="90" name="Right Brace 89">
            <a:extLst>
              <a:ext uri="{FF2B5EF4-FFF2-40B4-BE49-F238E27FC236}">
                <a16:creationId xmlns:a16="http://schemas.microsoft.com/office/drawing/2014/main" id="{E16E6F9F-5F55-4317-85E1-E02FE6B43702}"/>
              </a:ext>
            </a:extLst>
          </p:cNvPr>
          <p:cNvSpPr/>
          <p:nvPr/>
        </p:nvSpPr>
        <p:spPr>
          <a:xfrm rot="5400000">
            <a:off x="2944591" y="2496687"/>
            <a:ext cx="250371" cy="504425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9A15957-2196-4FF0-9901-D462606CE403}"/>
              </a:ext>
            </a:extLst>
          </p:cNvPr>
          <p:cNvSpPr/>
          <p:nvPr/>
        </p:nvSpPr>
        <p:spPr>
          <a:xfrm>
            <a:off x="1217492" y="5170121"/>
            <a:ext cx="3704568" cy="696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Applies when: a node and its sibling could be </a:t>
            </a:r>
            <a:r>
              <a:rPr lang="en-US" b="1" dirty="0"/>
              <a:t>combined</a:t>
            </a:r>
            <a:endParaRPr lang="en-CA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8199D2F-E5B3-4292-9AB1-F78560E6D411}"/>
              </a:ext>
            </a:extLst>
          </p:cNvPr>
          <p:cNvSpPr txBox="1"/>
          <p:nvPr/>
        </p:nvSpPr>
        <p:spPr>
          <a:xfrm>
            <a:off x="287503" y="421414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  <a:endParaRPr lang="en-CA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468156C-4C05-439E-BB48-EF464E77C3F1}"/>
              </a:ext>
            </a:extLst>
          </p:cNvPr>
          <p:cNvSpPr txBox="1"/>
          <p:nvPr/>
        </p:nvSpPr>
        <p:spPr>
          <a:xfrm>
            <a:off x="2935670" y="4221746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sib</a:t>
            </a:r>
            <a:endParaRPr lang="en-CA" b="1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B1DCD7B-757A-41A8-A8D7-4869FB895B07}"/>
              </a:ext>
            </a:extLst>
          </p:cNvPr>
          <p:cNvSpPr/>
          <p:nvPr/>
        </p:nvSpPr>
        <p:spPr>
          <a:xfrm>
            <a:off x="4183814" y="2773327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i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966B3AB-785D-4D03-A1E7-75EFF9F2F00C}"/>
              </a:ext>
            </a:extLst>
          </p:cNvPr>
          <p:cNvSpPr/>
          <p:nvPr/>
        </p:nvSpPr>
        <p:spPr>
          <a:xfrm>
            <a:off x="4455957" y="2773327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r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05C21BB-24A6-4962-8FA3-F6F2DE0226A9}"/>
              </a:ext>
            </a:extLst>
          </p:cNvPr>
          <p:cNvSpPr/>
          <p:nvPr/>
        </p:nvSpPr>
        <p:spPr>
          <a:xfrm>
            <a:off x="4728100" y="2773327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E1FD2AE-05A4-4CA3-8A3D-02F982E0B672}"/>
              </a:ext>
            </a:extLst>
          </p:cNvPr>
          <p:cNvSpPr/>
          <p:nvPr/>
        </p:nvSpPr>
        <p:spPr>
          <a:xfrm>
            <a:off x="5000243" y="2773327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2768EF6-AD85-4D94-808A-4AFA5B517EA1}"/>
              </a:ext>
            </a:extLst>
          </p:cNvPr>
          <p:cNvSpPr/>
          <p:nvPr/>
        </p:nvSpPr>
        <p:spPr>
          <a:xfrm>
            <a:off x="5272386" y="2773327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EACE089-5AD8-4904-AB36-8FC54D6AAD78}"/>
              </a:ext>
            </a:extLst>
          </p:cNvPr>
          <p:cNvSpPr/>
          <p:nvPr/>
        </p:nvSpPr>
        <p:spPr>
          <a:xfrm>
            <a:off x="5544529" y="2773327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815EB8E-5153-4064-8A5A-19B4D0026408}"/>
              </a:ext>
            </a:extLst>
          </p:cNvPr>
          <p:cNvSpPr/>
          <p:nvPr/>
        </p:nvSpPr>
        <p:spPr>
          <a:xfrm>
            <a:off x="5816672" y="2773327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25292CF-595F-4909-89FB-6ED824E43C8C}"/>
              </a:ext>
            </a:extLst>
          </p:cNvPr>
          <p:cNvSpPr/>
          <p:nvPr/>
        </p:nvSpPr>
        <p:spPr>
          <a:xfrm>
            <a:off x="606200" y="4167476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b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A213D1B-6BB4-427A-81E8-AF2C4F198C87}"/>
              </a:ext>
            </a:extLst>
          </p:cNvPr>
          <p:cNvSpPr/>
          <p:nvPr/>
        </p:nvSpPr>
        <p:spPr>
          <a:xfrm>
            <a:off x="878343" y="4167476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d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DAA2D39-8291-48DC-9B3B-CE9163D64E1D}"/>
              </a:ext>
            </a:extLst>
          </p:cNvPr>
          <p:cNvSpPr/>
          <p:nvPr/>
        </p:nvSpPr>
        <p:spPr>
          <a:xfrm>
            <a:off x="1150486" y="4167476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05D3782-25B0-4D69-A4D2-8171AB8BB146}"/>
              </a:ext>
            </a:extLst>
          </p:cNvPr>
          <p:cNvSpPr/>
          <p:nvPr/>
        </p:nvSpPr>
        <p:spPr>
          <a:xfrm>
            <a:off x="1422629" y="4167476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6FFEA22-472C-4ED5-8C99-2603FC8F7DD4}"/>
              </a:ext>
            </a:extLst>
          </p:cNvPr>
          <p:cNvSpPr/>
          <p:nvPr/>
        </p:nvSpPr>
        <p:spPr>
          <a:xfrm>
            <a:off x="1694772" y="4167476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3412EAC-873B-439B-8183-F6EC833BEFB2}"/>
              </a:ext>
            </a:extLst>
          </p:cNvPr>
          <p:cNvSpPr/>
          <p:nvPr/>
        </p:nvSpPr>
        <p:spPr>
          <a:xfrm>
            <a:off x="1966915" y="4167476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726A636-5554-40C5-BA35-4B61807A9DCE}"/>
              </a:ext>
            </a:extLst>
          </p:cNvPr>
          <p:cNvSpPr/>
          <p:nvPr/>
        </p:nvSpPr>
        <p:spPr>
          <a:xfrm>
            <a:off x="2239058" y="4167476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937CA21-7AD0-4670-9DAC-4E2998EBFDF9}"/>
              </a:ext>
            </a:extLst>
          </p:cNvPr>
          <p:cNvSpPr/>
          <p:nvPr/>
        </p:nvSpPr>
        <p:spPr>
          <a:xfrm>
            <a:off x="3367385" y="4167476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i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F2A09FC-E56B-4A78-A6E2-BBB489089259}"/>
              </a:ext>
            </a:extLst>
          </p:cNvPr>
          <p:cNvSpPr/>
          <p:nvPr/>
        </p:nvSpPr>
        <p:spPr>
          <a:xfrm>
            <a:off x="3639528" y="4167476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j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18FF96D-BDD2-4DE6-AF05-9934EFEE9054}"/>
              </a:ext>
            </a:extLst>
          </p:cNvPr>
          <p:cNvSpPr/>
          <p:nvPr/>
        </p:nvSpPr>
        <p:spPr>
          <a:xfrm>
            <a:off x="3911671" y="4167476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k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4616860-B800-4D56-B6F8-393B4001B408}"/>
              </a:ext>
            </a:extLst>
          </p:cNvPr>
          <p:cNvSpPr/>
          <p:nvPr/>
        </p:nvSpPr>
        <p:spPr>
          <a:xfrm>
            <a:off x="4183814" y="4167476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4205BDC-465D-4627-BC5F-D7675E3A5CEA}"/>
              </a:ext>
            </a:extLst>
          </p:cNvPr>
          <p:cNvSpPr/>
          <p:nvPr/>
        </p:nvSpPr>
        <p:spPr>
          <a:xfrm>
            <a:off x="4455957" y="4167476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928C4ED-D8F6-4537-A607-728875AA3A06}"/>
              </a:ext>
            </a:extLst>
          </p:cNvPr>
          <p:cNvSpPr/>
          <p:nvPr/>
        </p:nvSpPr>
        <p:spPr>
          <a:xfrm>
            <a:off x="4728100" y="4167476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8D84AC3-DFB3-4B90-8B2A-1EF83B4F6599}"/>
              </a:ext>
            </a:extLst>
          </p:cNvPr>
          <p:cNvSpPr/>
          <p:nvPr/>
        </p:nvSpPr>
        <p:spPr>
          <a:xfrm>
            <a:off x="5000243" y="4167476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DAC40D3-44EA-47EF-B76C-92D414FCD573}"/>
              </a:ext>
            </a:extLst>
          </p:cNvPr>
          <p:cNvSpPr/>
          <p:nvPr/>
        </p:nvSpPr>
        <p:spPr>
          <a:xfrm>
            <a:off x="2511201" y="4167476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75348B8-E95A-40A2-A110-DCF8646ACED3}"/>
              </a:ext>
            </a:extLst>
          </p:cNvPr>
          <p:cNvSpPr/>
          <p:nvPr/>
        </p:nvSpPr>
        <p:spPr>
          <a:xfrm>
            <a:off x="5272386" y="4167476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1CD2B9B-90EB-4D3B-923B-D0EDBB8E65A0}"/>
              </a:ext>
            </a:extLst>
          </p:cNvPr>
          <p:cNvSpPr/>
          <p:nvPr/>
        </p:nvSpPr>
        <p:spPr>
          <a:xfrm>
            <a:off x="6679650" y="277454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073A13E-E78F-4C80-8D04-30098F7C650E}"/>
              </a:ext>
            </a:extLst>
          </p:cNvPr>
          <p:cNvSpPr/>
          <p:nvPr/>
        </p:nvSpPr>
        <p:spPr>
          <a:xfrm>
            <a:off x="6951793" y="277454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EBEC42A-7A00-46F0-9BBB-78CF397AFC4B}"/>
              </a:ext>
            </a:extLst>
          </p:cNvPr>
          <p:cNvSpPr/>
          <p:nvPr/>
        </p:nvSpPr>
        <p:spPr>
          <a:xfrm>
            <a:off x="7223936" y="277454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93101C8-959C-431A-A736-C3A899BF802E}"/>
              </a:ext>
            </a:extLst>
          </p:cNvPr>
          <p:cNvSpPr/>
          <p:nvPr/>
        </p:nvSpPr>
        <p:spPr>
          <a:xfrm>
            <a:off x="7496079" y="277454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E7AD874-75CB-4318-A226-2AA191F2D675}"/>
              </a:ext>
            </a:extLst>
          </p:cNvPr>
          <p:cNvSpPr/>
          <p:nvPr/>
        </p:nvSpPr>
        <p:spPr>
          <a:xfrm>
            <a:off x="7768222" y="277454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EAFBB01-83F8-4582-B15C-A61F459B1BA8}"/>
              </a:ext>
            </a:extLst>
          </p:cNvPr>
          <p:cNvSpPr/>
          <p:nvPr/>
        </p:nvSpPr>
        <p:spPr>
          <a:xfrm>
            <a:off x="8040365" y="277454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D7679B6-6549-4A4C-BF06-63A155162396}"/>
              </a:ext>
            </a:extLst>
          </p:cNvPr>
          <p:cNvSpPr/>
          <p:nvPr/>
        </p:nvSpPr>
        <p:spPr>
          <a:xfrm>
            <a:off x="8312508" y="277454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CB25AD5-E2D2-47A5-AA65-980DFA032F3A}"/>
              </a:ext>
            </a:extLst>
          </p:cNvPr>
          <p:cNvSpPr/>
          <p:nvPr/>
        </p:nvSpPr>
        <p:spPr>
          <a:xfrm>
            <a:off x="5895564" y="416930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BC02CB1-43B5-49BB-87AE-45F8046105B0}"/>
              </a:ext>
            </a:extLst>
          </p:cNvPr>
          <p:cNvSpPr/>
          <p:nvPr/>
        </p:nvSpPr>
        <p:spPr>
          <a:xfrm>
            <a:off x="6167707" y="416930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364C548-6256-4ED8-A283-AA279986DB82}"/>
              </a:ext>
            </a:extLst>
          </p:cNvPr>
          <p:cNvSpPr/>
          <p:nvPr/>
        </p:nvSpPr>
        <p:spPr>
          <a:xfrm>
            <a:off x="6439850" y="416930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2C534D4-A9F3-4627-B6B4-8E7C41B418BD}"/>
              </a:ext>
            </a:extLst>
          </p:cNvPr>
          <p:cNvSpPr/>
          <p:nvPr/>
        </p:nvSpPr>
        <p:spPr>
          <a:xfrm>
            <a:off x="6711993" y="416930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A90CE77-0784-4DC2-8B4E-D631C7AC6D9D}"/>
              </a:ext>
            </a:extLst>
          </p:cNvPr>
          <p:cNvSpPr/>
          <p:nvPr/>
        </p:nvSpPr>
        <p:spPr>
          <a:xfrm>
            <a:off x="6984136" y="416930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82630BC-E22F-4804-89E3-413BC077FB34}"/>
              </a:ext>
            </a:extLst>
          </p:cNvPr>
          <p:cNvSpPr/>
          <p:nvPr/>
        </p:nvSpPr>
        <p:spPr>
          <a:xfrm>
            <a:off x="7256279" y="416930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DEEDDCD8-D097-4543-BFB8-2461BC86ED9C}"/>
              </a:ext>
            </a:extLst>
          </p:cNvPr>
          <p:cNvSpPr/>
          <p:nvPr/>
        </p:nvSpPr>
        <p:spPr>
          <a:xfrm>
            <a:off x="7528422" y="416930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5B3D05A-909F-48F4-B897-2E62F827E153}"/>
              </a:ext>
            </a:extLst>
          </p:cNvPr>
          <p:cNvSpPr/>
          <p:nvPr/>
        </p:nvSpPr>
        <p:spPr>
          <a:xfrm>
            <a:off x="7579125" y="1227695"/>
            <a:ext cx="4440618" cy="118462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Basic design pattern:</a:t>
            </a:r>
          </a:p>
          <a:p>
            <a:pPr algn="ctr"/>
            <a:r>
              <a:rPr lang="en-US" sz="2400" b="1" dirty="0"/>
              <a:t>change </a:t>
            </a:r>
            <a:r>
              <a:rPr lang="en-US" sz="2400" b="1" u="sng" dirty="0"/>
              <a:t>one</a:t>
            </a:r>
            <a:r>
              <a:rPr lang="en-US" sz="2400" b="1" dirty="0"/>
              <a:t> pointer and </a:t>
            </a:r>
            <a:r>
              <a:rPr lang="en-US" sz="2400" b="1" u="sng" dirty="0"/>
              <a:t>replace</a:t>
            </a:r>
            <a:r>
              <a:rPr lang="en-US" sz="2400" b="1" dirty="0"/>
              <a:t> one or more nodes</a:t>
            </a:r>
            <a:endParaRPr lang="en-CA" sz="2400" b="1" dirty="0"/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E149F67B-EF13-4C18-B166-4A56FFD0A29E}"/>
              </a:ext>
            </a:extLst>
          </p:cNvPr>
          <p:cNvCxnSpPr>
            <a:cxnSpLocks/>
            <a:endCxn id="155" idx="0"/>
          </p:cNvCxnSpPr>
          <p:nvPr/>
        </p:nvCxnSpPr>
        <p:spPr>
          <a:xfrm flipH="1">
            <a:off x="6575922" y="3230527"/>
            <a:ext cx="103730" cy="938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5BE5714-B546-4BD0-9968-908919C3F566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6951794" y="3240863"/>
            <a:ext cx="2385313" cy="9162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86B3D630-4F14-4412-A636-E28557846BC0}"/>
              </a:ext>
            </a:extLst>
          </p:cNvPr>
          <p:cNvCxnSpPr>
            <a:cxnSpLocks/>
          </p:cNvCxnSpPr>
          <p:nvPr/>
        </p:nvCxnSpPr>
        <p:spPr>
          <a:xfrm flipH="1">
            <a:off x="1558383" y="3243906"/>
            <a:ext cx="2625113" cy="936949"/>
          </a:xfrm>
          <a:prstGeom prst="straightConnector1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A0977A2A-94B5-42B7-BFCF-305F3F59DF03}"/>
              </a:ext>
            </a:extLst>
          </p:cNvPr>
          <p:cNvCxnSpPr>
            <a:cxnSpLocks/>
          </p:cNvCxnSpPr>
          <p:nvPr/>
        </p:nvCxnSpPr>
        <p:spPr>
          <a:xfrm flipH="1">
            <a:off x="4319568" y="3243906"/>
            <a:ext cx="134611" cy="936949"/>
          </a:xfrm>
          <a:prstGeom prst="straightConnector1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5AFECEB-171B-4D26-A640-19E8DD410BFC}"/>
              </a:ext>
            </a:extLst>
          </p:cNvPr>
          <p:cNvCxnSpPr>
            <a:cxnSpLocks/>
          </p:cNvCxnSpPr>
          <p:nvPr/>
        </p:nvCxnSpPr>
        <p:spPr>
          <a:xfrm>
            <a:off x="4726322" y="3251544"/>
            <a:ext cx="4338324" cy="908639"/>
          </a:xfrm>
          <a:prstGeom prst="straightConnector1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AABC5D22-54EB-42B8-BE9D-BE7CBE42173E}"/>
              </a:ext>
            </a:extLst>
          </p:cNvPr>
          <p:cNvCxnSpPr>
            <a:cxnSpLocks/>
            <a:endCxn id="149" idx="0"/>
          </p:cNvCxnSpPr>
          <p:nvPr/>
        </p:nvCxnSpPr>
        <p:spPr>
          <a:xfrm>
            <a:off x="5496702" y="1993739"/>
            <a:ext cx="2135449" cy="7808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13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3" grpId="0" animBg="1"/>
      <p:bldP spid="105" grpId="0" animBg="1"/>
      <p:bldP spid="107" grpId="0" animBg="1"/>
      <p:bldP spid="109" grpId="0" animBg="1"/>
      <p:bldP spid="111" grpId="0" animBg="1"/>
      <p:bldP spid="113" grpId="0" animBg="1"/>
      <p:bldP spid="115" grpId="0" animBg="1"/>
      <p:bldP spid="117" grpId="0" animBg="1"/>
      <p:bldP spid="119" grpId="0" animBg="1"/>
      <p:bldP spid="121" grpId="0" animBg="1"/>
      <p:bldP spid="123" grpId="0" animBg="1"/>
      <p:bldP spid="125" grpId="0" animBg="1"/>
      <p:bldP spid="127" grpId="0" animBg="1"/>
      <p:bldP spid="129" grpId="0" animBg="1"/>
      <p:bldP spid="131" grpId="0" animBg="1"/>
      <p:bldP spid="133" grpId="0" animBg="1"/>
      <p:bldP spid="135" grpId="0" animBg="1"/>
      <p:bldP spid="137" grpId="0" animBg="1"/>
      <p:bldP spid="139" grpId="0" animBg="1"/>
      <p:bldP spid="141" grpId="0" animBg="1"/>
      <p:bldP spid="143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AD42-F1C5-424C-A74F-DB18727D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LLX/SCX with </a:t>
            </a:r>
            <a:r>
              <a:rPr lang="en-US" dirty="0" err="1"/>
              <a:t>MemTags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62583-4F97-4CDB-917C-794C428D2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LLX returns a </a:t>
            </a:r>
            <a:r>
              <a:rPr lang="en-US" b="1" dirty="0"/>
              <a:t>snapshot</a:t>
            </a:r>
            <a:r>
              <a:rPr lang="en-US" dirty="0"/>
              <a:t> of a node</a:t>
            </a:r>
          </a:p>
          <a:p>
            <a:pPr lvl="1"/>
            <a:r>
              <a:rPr lang="en-US" dirty="0"/>
              <a:t>Easily replicated by tagging a node before reading it</a:t>
            </a:r>
          </a:p>
          <a:p>
            <a:r>
              <a:rPr lang="en-US" dirty="0"/>
              <a:t>SCX </a:t>
            </a:r>
            <a:r>
              <a:rPr lang="en-US" b="1" dirty="0"/>
              <a:t>changes one pointer </a:t>
            </a:r>
            <a:r>
              <a:rPr lang="en-US" dirty="0"/>
              <a:t>and </a:t>
            </a:r>
            <a:r>
              <a:rPr lang="en-US" b="1" dirty="0"/>
              <a:t>finalizes nodes</a:t>
            </a:r>
          </a:p>
          <a:p>
            <a:pPr lvl="1"/>
            <a:r>
              <a:rPr lang="en-US" dirty="0"/>
              <a:t>Replicating the capability to </a:t>
            </a:r>
            <a:r>
              <a:rPr lang="en-US" b="1" u="sng" dirty="0"/>
              <a:t>finalize</a:t>
            </a:r>
            <a:r>
              <a:rPr lang="en-US" b="1" dirty="0"/>
              <a:t> </a:t>
            </a:r>
            <a:r>
              <a:rPr lang="en-US" dirty="0"/>
              <a:t>nodes is </a:t>
            </a:r>
            <a:r>
              <a:rPr lang="en-US" b="1" dirty="0"/>
              <a:t>subtle</a:t>
            </a:r>
          </a:p>
          <a:p>
            <a:r>
              <a:rPr lang="en-US" dirty="0"/>
              <a:t>Existing implementation of SCX uses </a:t>
            </a:r>
            <a:r>
              <a:rPr lang="en-US" b="1" dirty="0"/>
              <a:t>marking </a:t>
            </a:r>
            <a:r>
              <a:rPr lang="en-US" dirty="0"/>
              <a:t>to implement finalizing, and atomically sets marks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we</a:t>
            </a:r>
            <a:r>
              <a:rPr lang="en-US" dirty="0"/>
              <a:t> use </a:t>
            </a:r>
            <a:r>
              <a:rPr lang="en-US" b="1" dirty="0"/>
              <a:t>marking</a:t>
            </a:r>
            <a:r>
              <a:rPr lang="en-US" dirty="0"/>
              <a:t>, must VAS/IAS to set </a:t>
            </a:r>
            <a:r>
              <a:rPr lang="en-US" b="1" u="sng" dirty="0"/>
              <a:t>each mark</a:t>
            </a:r>
            <a:r>
              <a:rPr lang="en-US" dirty="0"/>
              <a:t> – inefficient!!</a:t>
            </a:r>
          </a:p>
          <a:p>
            <a:pPr lvl="1"/>
            <a:r>
              <a:rPr lang="en-US" dirty="0"/>
              <a:t>If we do </a:t>
            </a:r>
            <a:r>
              <a:rPr lang="en-US" b="1" dirty="0"/>
              <a:t>not</a:t>
            </a:r>
            <a:r>
              <a:rPr lang="en-US" dirty="0"/>
              <a:t>, how can we tell whether a node is </a:t>
            </a:r>
            <a:r>
              <a:rPr lang="en-US" b="1" dirty="0"/>
              <a:t>deleted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EB0A-CAB8-41BB-AE1F-00EB36CB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546" y="6211184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7BF6-6D7A-45FE-B52C-EBAF7C21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Tagged (</a:t>
            </a:r>
            <a:r>
              <a:rPr lang="en-US" dirty="0" err="1"/>
              <a:t>a,b</a:t>
            </a:r>
            <a:r>
              <a:rPr lang="en-US" dirty="0"/>
              <a:t>)-tree: insertion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CE8DB-2FB7-4A8D-BC07-F922FA2B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5A638-A30A-46E7-9EC5-EDF53B771E3D}"/>
              </a:ext>
            </a:extLst>
          </p:cNvPr>
          <p:cNvSpPr/>
          <p:nvPr/>
        </p:nvSpPr>
        <p:spPr>
          <a:xfrm>
            <a:off x="5252814" y="3947585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FE7BD-9109-45DD-9187-7DD728274686}"/>
              </a:ext>
            </a:extLst>
          </p:cNvPr>
          <p:cNvSpPr/>
          <p:nvPr/>
        </p:nvSpPr>
        <p:spPr>
          <a:xfrm>
            <a:off x="5524957" y="3947585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4D8F47-0391-4038-A02F-4C6AC11AEAC1}"/>
              </a:ext>
            </a:extLst>
          </p:cNvPr>
          <p:cNvSpPr/>
          <p:nvPr/>
        </p:nvSpPr>
        <p:spPr>
          <a:xfrm>
            <a:off x="5797100" y="3947585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3C5F14-8973-4816-90F4-FFC999ECA558}"/>
              </a:ext>
            </a:extLst>
          </p:cNvPr>
          <p:cNvSpPr/>
          <p:nvPr/>
        </p:nvSpPr>
        <p:spPr>
          <a:xfrm>
            <a:off x="6069243" y="3947585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46AB21-7D92-44AF-B057-CDF24000EF21}"/>
              </a:ext>
            </a:extLst>
          </p:cNvPr>
          <p:cNvSpPr/>
          <p:nvPr/>
        </p:nvSpPr>
        <p:spPr>
          <a:xfrm>
            <a:off x="6341386" y="3947585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64E603-9B68-4BD9-99B2-959CBDA132A8}"/>
              </a:ext>
            </a:extLst>
          </p:cNvPr>
          <p:cNvSpPr/>
          <p:nvPr/>
        </p:nvSpPr>
        <p:spPr>
          <a:xfrm>
            <a:off x="6613529" y="3947585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221778-BF5F-4605-BAE3-DFF831A4E2B8}"/>
              </a:ext>
            </a:extLst>
          </p:cNvPr>
          <p:cNvSpPr/>
          <p:nvPr/>
        </p:nvSpPr>
        <p:spPr>
          <a:xfrm>
            <a:off x="6885672" y="3947585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80B8F-BDC7-4A61-AE63-C2A9C9BAD3DB}"/>
              </a:ext>
            </a:extLst>
          </p:cNvPr>
          <p:cNvSpPr/>
          <p:nvPr/>
        </p:nvSpPr>
        <p:spPr>
          <a:xfrm>
            <a:off x="2492975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3B59C-2158-40DF-94E1-9391A2A769AD}"/>
              </a:ext>
            </a:extLst>
          </p:cNvPr>
          <p:cNvSpPr/>
          <p:nvPr/>
        </p:nvSpPr>
        <p:spPr>
          <a:xfrm>
            <a:off x="2765118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D5A8FC-422E-48F5-861A-CC07C28570F9}"/>
              </a:ext>
            </a:extLst>
          </p:cNvPr>
          <p:cNvSpPr/>
          <p:nvPr/>
        </p:nvSpPr>
        <p:spPr>
          <a:xfrm>
            <a:off x="3037261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3ABD13-6CA7-4E4C-8B9D-E00B628BEE82}"/>
              </a:ext>
            </a:extLst>
          </p:cNvPr>
          <p:cNvSpPr/>
          <p:nvPr/>
        </p:nvSpPr>
        <p:spPr>
          <a:xfrm>
            <a:off x="3309404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C0C4B1-4011-497D-8480-BA9E41568478}"/>
              </a:ext>
            </a:extLst>
          </p:cNvPr>
          <p:cNvSpPr/>
          <p:nvPr/>
        </p:nvSpPr>
        <p:spPr>
          <a:xfrm>
            <a:off x="3581547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77716B-BCAA-4C45-B3AC-E060B3B3D2AF}"/>
              </a:ext>
            </a:extLst>
          </p:cNvPr>
          <p:cNvSpPr/>
          <p:nvPr/>
        </p:nvSpPr>
        <p:spPr>
          <a:xfrm>
            <a:off x="3853690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70EADD-83A7-4D7C-ACA7-34A00A7E572C}"/>
              </a:ext>
            </a:extLst>
          </p:cNvPr>
          <p:cNvSpPr/>
          <p:nvPr/>
        </p:nvSpPr>
        <p:spPr>
          <a:xfrm>
            <a:off x="4125833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6B8F25-1537-435A-97B4-F5D16B3075EE}"/>
              </a:ext>
            </a:extLst>
          </p:cNvPr>
          <p:cNvSpPr/>
          <p:nvPr/>
        </p:nvSpPr>
        <p:spPr>
          <a:xfrm>
            <a:off x="6306415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ABE3C3-759E-4864-8A29-5987C37EAC18}"/>
              </a:ext>
            </a:extLst>
          </p:cNvPr>
          <p:cNvSpPr/>
          <p:nvPr/>
        </p:nvSpPr>
        <p:spPr>
          <a:xfrm>
            <a:off x="6578558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3DBC5C-7670-4F6D-ADD3-CA3BD1F8AA33}"/>
              </a:ext>
            </a:extLst>
          </p:cNvPr>
          <p:cNvSpPr/>
          <p:nvPr/>
        </p:nvSpPr>
        <p:spPr>
          <a:xfrm>
            <a:off x="6850701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C34AD9-9FE0-4DDB-AF01-0FD33B5E246E}"/>
              </a:ext>
            </a:extLst>
          </p:cNvPr>
          <p:cNvSpPr/>
          <p:nvPr/>
        </p:nvSpPr>
        <p:spPr>
          <a:xfrm>
            <a:off x="7122844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DE6EE2-E924-4E7F-9C7E-DE5A2DC579C2}"/>
              </a:ext>
            </a:extLst>
          </p:cNvPr>
          <p:cNvSpPr/>
          <p:nvPr/>
        </p:nvSpPr>
        <p:spPr>
          <a:xfrm>
            <a:off x="7394987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767020-58CE-496C-A9E0-E0F35E5BD6A0}"/>
              </a:ext>
            </a:extLst>
          </p:cNvPr>
          <p:cNvSpPr/>
          <p:nvPr/>
        </p:nvSpPr>
        <p:spPr>
          <a:xfrm>
            <a:off x="7667130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9B6A2F-720C-4951-9279-80A91A8F86D8}"/>
              </a:ext>
            </a:extLst>
          </p:cNvPr>
          <p:cNvSpPr/>
          <p:nvPr/>
        </p:nvSpPr>
        <p:spPr>
          <a:xfrm>
            <a:off x="7939273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2B0520-B1BF-463E-AC2E-6CA28FFBA38F}"/>
              </a:ext>
            </a:extLst>
          </p:cNvPr>
          <p:cNvSpPr/>
          <p:nvPr/>
        </p:nvSpPr>
        <p:spPr>
          <a:xfrm>
            <a:off x="8926381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0174AA-9328-42BF-B700-127195A88EF9}"/>
              </a:ext>
            </a:extLst>
          </p:cNvPr>
          <p:cNvSpPr/>
          <p:nvPr/>
        </p:nvSpPr>
        <p:spPr>
          <a:xfrm>
            <a:off x="9198524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00ED8B-1E03-48FA-B514-3710B55CCA38}"/>
              </a:ext>
            </a:extLst>
          </p:cNvPr>
          <p:cNvSpPr/>
          <p:nvPr/>
        </p:nvSpPr>
        <p:spPr>
          <a:xfrm>
            <a:off x="9470667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C8597F-C7A9-469F-960B-3C375D1EC8C3}"/>
              </a:ext>
            </a:extLst>
          </p:cNvPr>
          <p:cNvSpPr/>
          <p:nvPr/>
        </p:nvSpPr>
        <p:spPr>
          <a:xfrm>
            <a:off x="9742810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0A5DC7-B28C-4D85-BF5C-F0CD17778190}"/>
              </a:ext>
            </a:extLst>
          </p:cNvPr>
          <p:cNvSpPr/>
          <p:nvPr/>
        </p:nvSpPr>
        <p:spPr>
          <a:xfrm>
            <a:off x="10014953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2CE6B9-B604-4700-9E16-596BC1C291F1}"/>
              </a:ext>
            </a:extLst>
          </p:cNvPr>
          <p:cNvSpPr/>
          <p:nvPr/>
        </p:nvSpPr>
        <p:spPr>
          <a:xfrm>
            <a:off x="10287096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309CEB-E0E4-4030-AC6F-8F21055D1857}"/>
              </a:ext>
            </a:extLst>
          </p:cNvPr>
          <p:cNvSpPr/>
          <p:nvPr/>
        </p:nvSpPr>
        <p:spPr>
          <a:xfrm>
            <a:off x="10559239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DC6F27-F0E6-45BF-BA5A-8615D5C84668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445476" y="4398529"/>
            <a:ext cx="1798001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BE57F1F-CFF1-4D0C-A33F-8B87605B0830}"/>
              </a:ext>
            </a:extLst>
          </p:cNvPr>
          <p:cNvCxnSpPr>
            <a:cxnSpLocks/>
          </p:cNvCxnSpPr>
          <p:nvPr/>
        </p:nvCxnSpPr>
        <p:spPr>
          <a:xfrm>
            <a:off x="5518711" y="4405451"/>
            <a:ext cx="1767420" cy="5264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8582FD-7F67-44F5-8879-4A5A3F4A983F}"/>
              </a:ext>
            </a:extLst>
          </p:cNvPr>
          <p:cNvCxnSpPr>
            <a:cxnSpLocks/>
          </p:cNvCxnSpPr>
          <p:nvPr/>
        </p:nvCxnSpPr>
        <p:spPr>
          <a:xfrm>
            <a:off x="5791214" y="4405451"/>
            <a:ext cx="4098554" cy="5264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E834B52-7CC5-4BFF-8598-5562028B82C0}"/>
              </a:ext>
            </a:extLst>
          </p:cNvPr>
          <p:cNvSpPr/>
          <p:nvPr/>
        </p:nvSpPr>
        <p:spPr>
          <a:xfrm>
            <a:off x="4397976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014561-77D2-436D-91C9-ECDEA6713FDF}"/>
              </a:ext>
            </a:extLst>
          </p:cNvPr>
          <p:cNvSpPr/>
          <p:nvPr/>
        </p:nvSpPr>
        <p:spPr>
          <a:xfrm>
            <a:off x="8211416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5BDE74-091B-42AB-8969-2737FCF5323E}"/>
              </a:ext>
            </a:extLst>
          </p:cNvPr>
          <p:cNvSpPr/>
          <p:nvPr/>
        </p:nvSpPr>
        <p:spPr>
          <a:xfrm>
            <a:off x="10831382" y="493192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73210B-61FF-4EDA-92EA-42A52C0BC321}"/>
              </a:ext>
            </a:extLst>
          </p:cNvPr>
          <p:cNvSpPr/>
          <p:nvPr/>
        </p:nvSpPr>
        <p:spPr>
          <a:xfrm>
            <a:off x="173752" y="2597708"/>
            <a:ext cx="4158856" cy="49930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Thread P: Insert(c)</a:t>
            </a:r>
            <a:endParaRPr lang="en-CA" sz="2400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3C832B-7272-4875-AC9D-1B4DE2B3E4C5}"/>
              </a:ext>
            </a:extLst>
          </p:cNvPr>
          <p:cNvSpPr/>
          <p:nvPr/>
        </p:nvSpPr>
        <p:spPr>
          <a:xfrm>
            <a:off x="3746690" y="561147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A18746E-D6F4-4FC7-81F2-C6C8DD02F37D}"/>
              </a:ext>
            </a:extLst>
          </p:cNvPr>
          <p:cNvSpPr/>
          <p:nvPr/>
        </p:nvSpPr>
        <p:spPr>
          <a:xfrm>
            <a:off x="4018833" y="561147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16B5D23-0BD8-44F0-AA30-0F5ED8552B7A}"/>
              </a:ext>
            </a:extLst>
          </p:cNvPr>
          <p:cNvSpPr/>
          <p:nvPr/>
        </p:nvSpPr>
        <p:spPr>
          <a:xfrm>
            <a:off x="4290976" y="561147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74D6715-A9ED-452C-9C28-236B0B1837FA}"/>
              </a:ext>
            </a:extLst>
          </p:cNvPr>
          <p:cNvSpPr/>
          <p:nvPr/>
        </p:nvSpPr>
        <p:spPr>
          <a:xfrm>
            <a:off x="4563119" y="561147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D17791-DD8E-4351-879C-1363DD2052F1}"/>
              </a:ext>
            </a:extLst>
          </p:cNvPr>
          <p:cNvSpPr/>
          <p:nvPr/>
        </p:nvSpPr>
        <p:spPr>
          <a:xfrm>
            <a:off x="4835262" y="561147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6AAF9F-C833-4AF5-BA42-7F5EC841673D}"/>
              </a:ext>
            </a:extLst>
          </p:cNvPr>
          <p:cNvSpPr/>
          <p:nvPr/>
        </p:nvSpPr>
        <p:spPr>
          <a:xfrm>
            <a:off x="5107405" y="561147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42A22E3-3FDD-4DCB-A820-869729C423BF}"/>
              </a:ext>
            </a:extLst>
          </p:cNvPr>
          <p:cNvSpPr/>
          <p:nvPr/>
        </p:nvSpPr>
        <p:spPr>
          <a:xfrm>
            <a:off x="5379548" y="561147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2E0463A-0FC7-4647-95E6-C110E0954C8D}"/>
              </a:ext>
            </a:extLst>
          </p:cNvPr>
          <p:cNvSpPr/>
          <p:nvPr/>
        </p:nvSpPr>
        <p:spPr>
          <a:xfrm>
            <a:off x="5651691" y="5611473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78491C4-1F2E-4940-8AEA-88F0A0D9D3C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971334" y="4398529"/>
            <a:ext cx="281482" cy="12129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id="{4B0AB326-4006-4F4D-8441-21960B236209}"/>
              </a:ext>
            </a:extLst>
          </p:cNvPr>
          <p:cNvSpPr/>
          <p:nvPr/>
        </p:nvSpPr>
        <p:spPr>
          <a:xfrm>
            <a:off x="3234022" y="3831496"/>
            <a:ext cx="1369513" cy="457200"/>
          </a:xfrm>
          <a:prstGeom prst="wedgeRectCallout">
            <a:avLst>
              <a:gd name="adj1" fmla="val 54293"/>
              <a:gd name="adj2" fmla="val 110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VAS</a:t>
            </a:r>
            <a:endParaRPr lang="en-CA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2ADA67-B55B-4945-B0AC-C08300137C78}"/>
              </a:ext>
            </a:extLst>
          </p:cNvPr>
          <p:cNvSpPr txBox="1"/>
          <p:nvPr/>
        </p:nvSpPr>
        <p:spPr>
          <a:xfrm>
            <a:off x="4657862" y="496960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  <a:endParaRPr lang="en-CA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2EDBF63-DEED-486B-B514-15FA576C3D69}"/>
              </a:ext>
            </a:extLst>
          </p:cNvPr>
          <p:cNvSpPr txBox="1"/>
          <p:nvPr/>
        </p:nvSpPr>
        <p:spPr>
          <a:xfrm>
            <a:off x="7117398" y="394825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endParaRPr lang="en-CA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B70C08B-8B6A-4496-B032-821FBEACE84F}"/>
              </a:ext>
            </a:extLst>
          </p:cNvPr>
          <p:cNvSpPr txBox="1"/>
          <p:nvPr/>
        </p:nvSpPr>
        <p:spPr>
          <a:xfrm>
            <a:off x="9114295" y="435187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  <a:endParaRPr lang="en-CA" sz="2400" b="1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43DA049-7F3A-457C-8A4E-F92ECD462682}"/>
              </a:ext>
            </a:extLst>
          </p:cNvPr>
          <p:cNvCxnSpPr>
            <a:cxnSpLocks/>
          </p:cNvCxnSpPr>
          <p:nvPr/>
        </p:nvCxnSpPr>
        <p:spPr>
          <a:xfrm>
            <a:off x="7157815" y="4394116"/>
            <a:ext cx="4217853" cy="271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1807B76-39D1-40BC-B2A9-A39F8ED34096}"/>
              </a:ext>
            </a:extLst>
          </p:cNvPr>
          <p:cNvSpPr/>
          <p:nvPr/>
        </p:nvSpPr>
        <p:spPr>
          <a:xfrm>
            <a:off x="6028826" y="300030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C3C9557-04A9-4737-B01A-8B13E7431D3B}"/>
              </a:ext>
            </a:extLst>
          </p:cNvPr>
          <p:cNvSpPr/>
          <p:nvPr/>
        </p:nvSpPr>
        <p:spPr>
          <a:xfrm>
            <a:off x="6300969" y="300030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1A892F2-18F5-4D54-A5D0-1A0C1E9FBA5C}"/>
              </a:ext>
            </a:extLst>
          </p:cNvPr>
          <p:cNvSpPr/>
          <p:nvPr/>
        </p:nvSpPr>
        <p:spPr>
          <a:xfrm>
            <a:off x="6573112" y="300030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641AF66-7989-44FB-8E7F-C17E8D20E442}"/>
              </a:ext>
            </a:extLst>
          </p:cNvPr>
          <p:cNvSpPr/>
          <p:nvPr/>
        </p:nvSpPr>
        <p:spPr>
          <a:xfrm>
            <a:off x="6845255" y="300030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1076365-3A58-409B-9D27-0FB107DAA699}"/>
              </a:ext>
            </a:extLst>
          </p:cNvPr>
          <p:cNvSpPr/>
          <p:nvPr/>
        </p:nvSpPr>
        <p:spPr>
          <a:xfrm>
            <a:off x="7117398" y="300030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CB770CA-1A6E-4BD8-9F7E-2B70DBC41797}"/>
              </a:ext>
            </a:extLst>
          </p:cNvPr>
          <p:cNvSpPr/>
          <p:nvPr/>
        </p:nvSpPr>
        <p:spPr>
          <a:xfrm>
            <a:off x="7389541" y="300030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1354AC-F453-4191-9BC5-E429106C69F0}"/>
              </a:ext>
            </a:extLst>
          </p:cNvPr>
          <p:cNvSpPr/>
          <p:nvPr/>
        </p:nvSpPr>
        <p:spPr>
          <a:xfrm>
            <a:off x="7661684" y="300030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5FCF81A-AB07-486E-9CAD-ABCBAC39A929}"/>
              </a:ext>
            </a:extLst>
          </p:cNvPr>
          <p:cNvSpPr/>
          <p:nvPr/>
        </p:nvSpPr>
        <p:spPr>
          <a:xfrm>
            <a:off x="5230677" y="208590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C4D4320-39CC-4CB3-8D27-293D2FD152A8}"/>
              </a:ext>
            </a:extLst>
          </p:cNvPr>
          <p:cNvSpPr/>
          <p:nvPr/>
        </p:nvSpPr>
        <p:spPr>
          <a:xfrm>
            <a:off x="5502820" y="208590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BBEE82F-64D4-47C4-A953-791228154ED8}"/>
              </a:ext>
            </a:extLst>
          </p:cNvPr>
          <p:cNvSpPr/>
          <p:nvPr/>
        </p:nvSpPr>
        <p:spPr>
          <a:xfrm>
            <a:off x="5774963" y="208590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002732E-F897-4EDA-AA3B-AA584CCAE770}"/>
              </a:ext>
            </a:extLst>
          </p:cNvPr>
          <p:cNvSpPr/>
          <p:nvPr/>
        </p:nvSpPr>
        <p:spPr>
          <a:xfrm>
            <a:off x="6047106" y="208590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C878016-4A45-4DF8-8B41-084B3B6F18BE}"/>
              </a:ext>
            </a:extLst>
          </p:cNvPr>
          <p:cNvSpPr/>
          <p:nvPr/>
        </p:nvSpPr>
        <p:spPr>
          <a:xfrm>
            <a:off x="6319249" y="208590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9B8461B-09BF-4542-8FB8-AD14F5CD0989}"/>
              </a:ext>
            </a:extLst>
          </p:cNvPr>
          <p:cNvSpPr/>
          <p:nvPr/>
        </p:nvSpPr>
        <p:spPr>
          <a:xfrm>
            <a:off x="6591392" y="208590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F765A1A-F916-4B01-AE66-CEF9A49CDD15}"/>
              </a:ext>
            </a:extLst>
          </p:cNvPr>
          <p:cNvSpPr/>
          <p:nvPr/>
        </p:nvSpPr>
        <p:spPr>
          <a:xfrm>
            <a:off x="6863535" y="208590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5A1BB83-7CF4-4DEB-A742-4D0F4E84A7AC}"/>
              </a:ext>
            </a:extLst>
          </p:cNvPr>
          <p:cNvSpPr/>
          <p:nvPr/>
        </p:nvSpPr>
        <p:spPr>
          <a:xfrm>
            <a:off x="173752" y="1268700"/>
            <a:ext cx="4158856" cy="124115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Naïve approach:</a:t>
            </a:r>
            <a:br>
              <a:rPr lang="en-US" sz="2400" b="1" dirty="0"/>
            </a:br>
            <a:r>
              <a:rPr lang="en-US" sz="2400" b="1" dirty="0"/>
              <a:t>tag </a:t>
            </a:r>
            <a:r>
              <a:rPr lang="en-US" sz="2400" b="1" u="sng" dirty="0"/>
              <a:t>all nodes</a:t>
            </a:r>
            <a:r>
              <a:rPr lang="en-US" sz="2400" b="1" dirty="0"/>
              <a:t> on a path,</a:t>
            </a:r>
            <a:br>
              <a:rPr lang="en-US" sz="2400" b="1" dirty="0"/>
            </a:br>
            <a:r>
              <a:rPr lang="en-US" sz="2400" b="1" dirty="0"/>
              <a:t>and replace SCX with VAS</a:t>
            </a:r>
            <a:endParaRPr lang="en-CA" sz="2400" b="1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C8B83AB-53AF-4D2C-BA56-DD12C8713424}"/>
              </a:ext>
            </a:extLst>
          </p:cNvPr>
          <p:cNvSpPr/>
          <p:nvPr/>
        </p:nvSpPr>
        <p:spPr>
          <a:xfrm>
            <a:off x="7753580" y="122522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CD4EFE0-51A4-4319-8534-79A7C21F7253}"/>
              </a:ext>
            </a:extLst>
          </p:cNvPr>
          <p:cNvSpPr/>
          <p:nvPr/>
        </p:nvSpPr>
        <p:spPr>
          <a:xfrm>
            <a:off x="8025723" y="122522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E3F79D4-8CEC-4CCB-A6D2-042CAA82A14B}"/>
              </a:ext>
            </a:extLst>
          </p:cNvPr>
          <p:cNvSpPr/>
          <p:nvPr/>
        </p:nvSpPr>
        <p:spPr>
          <a:xfrm>
            <a:off x="8297866" y="122522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DB14808-647E-4AE6-A63B-534C2EFDDD61}"/>
              </a:ext>
            </a:extLst>
          </p:cNvPr>
          <p:cNvSpPr/>
          <p:nvPr/>
        </p:nvSpPr>
        <p:spPr>
          <a:xfrm>
            <a:off x="8570009" y="122522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ED95AB-4972-44F7-90C9-DA9EB332496D}"/>
              </a:ext>
            </a:extLst>
          </p:cNvPr>
          <p:cNvSpPr/>
          <p:nvPr/>
        </p:nvSpPr>
        <p:spPr>
          <a:xfrm>
            <a:off x="8842152" y="122522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9264CCB-F545-4492-9148-E3BFCA9C7461}"/>
              </a:ext>
            </a:extLst>
          </p:cNvPr>
          <p:cNvSpPr/>
          <p:nvPr/>
        </p:nvSpPr>
        <p:spPr>
          <a:xfrm>
            <a:off x="9114295" y="122522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A00EB67-38B6-4816-B826-51F966EACF83}"/>
              </a:ext>
            </a:extLst>
          </p:cNvPr>
          <p:cNvSpPr/>
          <p:nvPr/>
        </p:nvSpPr>
        <p:spPr>
          <a:xfrm>
            <a:off x="9386438" y="122522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0F4354C-6E76-4DE7-B690-A2783CE5D7A6}"/>
              </a:ext>
            </a:extLst>
          </p:cNvPr>
          <p:cNvCxnSpPr>
            <a:cxnSpLocks/>
            <a:endCxn id="85" idx="0"/>
          </p:cNvCxnSpPr>
          <p:nvPr/>
        </p:nvCxnSpPr>
        <p:spPr>
          <a:xfrm flipH="1">
            <a:off x="6183178" y="1693763"/>
            <a:ext cx="1842546" cy="392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80EA937-92FA-4672-8F64-6865E04E4805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6591392" y="2540994"/>
            <a:ext cx="389935" cy="459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FC6298B-BB3F-40A1-83B1-7EEB792B345F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6205315" y="3455394"/>
            <a:ext cx="367798" cy="492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2FFF74C-872C-4311-BB28-DED4899CE8F9}"/>
              </a:ext>
            </a:extLst>
          </p:cNvPr>
          <p:cNvSpPr txBox="1"/>
          <p:nvPr/>
        </p:nvSpPr>
        <p:spPr>
          <a:xfrm>
            <a:off x="9658581" y="126870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</a:t>
            </a:r>
            <a:endParaRPr lang="en-CA" b="1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820344B9-09AC-406D-A3FC-59A9A941A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69" y="1207607"/>
            <a:ext cx="526431" cy="44417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4B0351A-2664-4824-8202-9F9492A7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426" y="2065680"/>
            <a:ext cx="526431" cy="44417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4B0D4F1-F96B-4971-8251-C3D32B0A5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127" y="2975634"/>
            <a:ext cx="526431" cy="44417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11B0E1C-4AAC-47BC-A530-A1FAD7D6B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692" y="3917775"/>
            <a:ext cx="526431" cy="44417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ACE2143-4D33-4831-9355-FB85DF7B6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12" y="4908548"/>
            <a:ext cx="526431" cy="444176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669BE7C3-CF6A-43B7-A883-A1ABA4FF1F3E}"/>
              </a:ext>
            </a:extLst>
          </p:cNvPr>
          <p:cNvSpPr/>
          <p:nvPr/>
        </p:nvSpPr>
        <p:spPr>
          <a:xfrm>
            <a:off x="8239223" y="1907967"/>
            <a:ext cx="3819946" cy="130906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If VAS succeeds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then </a:t>
            </a:r>
            <a:r>
              <a:rPr lang="en-US" sz="2400" b="1" dirty="0"/>
              <a:t>no deletion </a:t>
            </a:r>
            <a:r>
              <a:rPr lang="en-US" sz="2400" dirty="0"/>
              <a:t>has occurred on this path!</a:t>
            </a:r>
            <a:endParaRPr lang="en-CA" sz="2400" b="1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E428DBF-FAD1-44DD-B4AB-11EA1A880011}"/>
              </a:ext>
            </a:extLst>
          </p:cNvPr>
          <p:cNvSpPr/>
          <p:nvPr/>
        </p:nvSpPr>
        <p:spPr>
          <a:xfrm>
            <a:off x="8239223" y="3334338"/>
            <a:ext cx="3819946" cy="95435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Full path </a:t>
            </a:r>
            <a:r>
              <a:rPr lang="en-US" sz="2400" dirty="0"/>
              <a:t>tagging makes marking unnecessary!</a:t>
            </a:r>
            <a:endParaRPr lang="en-CA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4945399-7D49-4B6C-9A43-C1D28CFA0D94}"/>
              </a:ext>
            </a:extLst>
          </p:cNvPr>
          <p:cNvSpPr/>
          <p:nvPr/>
        </p:nvSpPr>
        <p:spPr>
          <a:xfrm>
            <a:off x="6520732" y="5642554"/>
            <a:ext cx="4436026" cy="95435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Problems: </a:t>
            </a:r>
            <a:r>
              <a:rPr lang="en-US" sz="2400" dirty="0"/>
              <a:t>susceptible to contention on entire path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8460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7" grpId="0" animBg="1"/>
      <p:bldP spid="99" grpId="0" animBg="1"/>
      <p:bldP spid="103" grpId="0" animBg="1"/>
      <p:bldP spid="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95A48E74-8843-44E2-A60C-AF47D15FF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75838"/>
            <a:ext cx="10554574" cy="4406581"/>
          </a:xfrm>
        </p:spPr>
        <p:txBody>
          <a:bodyPr>
            <a:normAutofit/>
          </a:bodyPr>
          <a:lstStyle/>
          <a:p>
            <a:r>
              <a:rPr lang="en-US" dirty="0"/>
              <a:t>An (</a:t>
            </a:r>
            <a:r>
              <a:rPr lang="en-US" dirty="0" err="1"/>
              <a:t>a,b</a:t>
            </a:r>
            <a:r>
              <a:rPr lang="en-US" dirty="0"/>
              <a:t>)-tree operation that modifies a node</a:t>
            </a:r>
            <a:br>
              <a:rPr lang="en-US" dirty="0"/>
            </a:br>
            <a:r>
              <a:rPr lang="en-US" dirty="0"/>
              <a:t>might delete its children or grandchildren </a:t>
            </a:r>
          </a:p>
          <a:p>
            <a:r>
              <a:rPr lang="en-US" b="1" dirty="0"/>
              <a:t>But, no (</a:t>
            </a:r>
            <a:r>
              <a:rPr lang="en-US" b="1" dirty="0" err="1"/>
              <a:t>a,b</a:t>
            </a:r>
            <a:r>
              <a:rPr lang="en-US" b="1" dirty="0"/>
              <a:t>)-tree operation deletes a great grandchild</a:t>
            </a:r>
            <a:endParaRPr lang="en-CA" b="1" dirty="0"/>
          </a:p>
          <a:p>
            <a:r>
              <a:rPr lang="en-US" dirty="0"/>
              <a:t>So </a:t>
            </a:r>
            <a:r>
              <a:rPr lang="en-US" b="1" dirty="0"/>
              <a:t>when</a:t>
            </a:r>
            <a:r>
              <a:rPr lang="en-US" dirty="0"/>
              <a:t> a node is deleted,</a:t>
            </a:r>
            <a:br>
              <a:rPr lang="en-US" dirty="0"/>
            </a:br>
            <a:r>
              <a:rPr lang="en-US" dirty="0"/>
              <a:t>its </a:t>
            </a:r>
            <a:r>
              <a:rPr lang="en-US" b="1" dirty="0"/>
              <a:t>parent or grandparent </a:t>
            </a:r>
            <a:r>
              <a:rPr lang="en-US" dirty="0"/>
              <a:t>must change</a:t>
            </a:r>
          </a:p>
          <a:p>
            <a:r>
              <a:rPr lang="en-US" dirty="0"/>
              <a:t>Idea: detect node deletion by </a:t>
            </a:r>
            <a:r>
              <a:rPr lang="en-US" b="1" dirty="0"/>
              <a:t>tagging</a:t>
            </a:r>
            <a:r>
              <a:rPr lang="en-US" dirty="0"/>
              <a:t> these nodes</a:t>
            </a:r>
          </a:p>
          <a:p>
            <a:pPr lvl="1"/>
            <a:r>
              <a:rPr lang="en-US" dirty="0"/>
              <a:t>maintain tags on the </a:t>
            </a:r>
            <a:r>
              <a:rPr lang="en-US" b="1" dirty="0"/>
              <a:t>last three nodes </a:t>
            </a:r>
            <a:r>
              <a:rPr lang="en-US" dirty="0"/>
              <a:t>traversed</a:t>
            </a:r>
          </a:p>
          <a:p>
            <a:pPr lvl="1"/>
            <a:r>
              <a:rPr lang="en-US" dirty="0"/>
              <a:t>validate() each time we tag() a new node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57BF6-6D7A-45FE-B52C-EBAF7C21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Hand-over-hand tagging with VAS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CE8DB-2FB7-4A8D-BC07-F922FA2B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9B49C14-4E42-4133-887D-A76470E0C911}"/>
              </a:ext>
            </a:extLst>
          </p:cNvPr>
          <p:cNvSpPr/>
          <p:nvPr/>
        </p:nvSpPr>
        <p:spPr>
          <a:xfrm>
            <a:off x="744386" y="1174087"/>
            <a:ext cx="10089526" cy="58119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Could we </a:t>
            </a:r>
            <a:r>
              <a:rPr lang="en-US" sz="2800" b="1" u="sng" dirty="0" err="1"/>
              <a:t>untag</a:t>
            </a:r>
            <a:r>
              <a:rPr lang="en-US" sz="2800" b="1" dirty="0"/>
              <a:t> some nodes before our final VAS?</a:t>
            </a:r>
            <a:endParaRPr lang="en-CA" sz="2800" b="1" u="sng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6F5E8A5-103B-47AD-865D-CAAD7762BCF0}"/>
              </a:ext>
            </a:extLst>
          </p:cNvPr>
          <p:cNvSpPr/>
          <p:nvPr/>
        </p:nvSpPr>
        <p:spPr>
          <a:xfrm>
            <a:off x="8322128" y="5788250"/>
            <a:ext cx="2803343" cy="7909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Does this work?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45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A64CCCA7-0A52-4085-B30B-3914454FF119}"/>
              </a:ext>
            </a:extLst>
          </p:cNvPr>
          <p:cNvSpPr/>
          <p:nvPr/>
        </p:nvSpPr>
        <p:spPr>
          <a:xfrm>
            <a:off x="8228229" y="270737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DF30AA0-42C3-4A00-A107-8519DDBCEC01}"/>
              </a:ext>
            </a:extLst>
          </p:cNvPr>
          <p:cNvSpPr/>
          <p:nvPr/>
        </p:nvSpPr>
        <p:spPr>
          <a:xfrm>
            <a:off x="8500372" y="270737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DFB6C05-D131-496A-A7FE-51EDCCB27189}"/>
              </a:ext>
            </a:extLst>
          </p:cNvPr>
          <p:cNvSpPr/>
          <p:nvPr/>
        </p:nvSpPr>
        <p:spPr>
          <a:xfrm>
            <a:off x="8772515" y="270737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511F9D8-0E0E-47D4-8AC0-D139B90D82D3}"/>
              </a:ext>
            </a:extLst>
          </p:cNvPr>
          <p:cNvSpPr/>
          <p:nvPr/>
        </p:nvSpPr>
        <p:spPr>
          <a:xfrm>
            <a:off x="9044658" y="270737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B0D5442-D719-4424-A631-2444879D1D43}"/>
              </a:ext>
            </a:extLst>
          </p:cNvPr>
          <p:cNvSpPr/>
          <p:nvPr/>
        </p:nvSpPr>
        <p:spPr>
          <a:xfrm>
            <a:off x="9316801" y="270737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7ED0DA0-EF57-456A-AAF8-AB757FD11906}"/>
              </a:ext>
            </a:extLst>
          </p:cNvPr>
          <p:cNvSpPr/>
          <p:nvPr/>
        </p:nvSpPr>
        <p:spPr>
          <a:xfrm>
            <a:off x="9588944" y="270737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59DD0D5-A266-4F00-9517-43E53ABC977C}"/>
              </a:ext>
            </a:extLst>
          </p:cNvPr>
          <p:cNvSpPr/>
          <p:nvPr/>
        </p:nvSpPr>
        <p:spPr>
          <a:xfrm>
            <a:off x="9861087" y="270737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57BF6-6D7A-45FE-B52C-EBAF7C21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Hand-over-hand tagging with VAS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CE8DB-2FB7-4A8D-BC07-F922FA2B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5A638-A30A-46E7-9EC5-EDF53B771E3D}"/>
              </a:ext>
            </a:extLst>
          </p:cNvPr>
          <p:cNvSpPr/>
          <p:nvPr/>
        </p:nvSpPr>
        <p:spPr>
          <a:xfrm>
            <a:off x="5790427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FE7BD-9109-45DD-9187-7DD728274686}"/>
              </a:ext>
            </a:extLst>
          </p:cNvPr>
          <p:cNvSpPr/>
          <p:nvPr/>
        </p:nvSpPr>
        <p:spPr>
          <a:xfrm>
            <a:off x="6062570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4D8F47-0391-4038-A02F-4C6AC11AEAC1}"/>
              </a:ext>
            </a:extLst>
          </p:cNvPr>
          <p:cNvSpPr/>
          <p:nvPr/>
        </p:nvSpPr>
        <p:spPr>
          <a:xfrm>
            <a:off x="6334713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3C5F14-8973-4816-90F4-FFC999ECA558}"/>
              </a:ext>
            </a:extLst>
          </p:cNvPr>
          <p:cNvSpPr/>
          <p:nvPr/>
        </p:nvSpPr>
        <p:spPr>
          <a:xfrm>
            <a:off x="6606856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46AB21-7D92-44AF-B057-CDF24000EF21}"/>
              </a:ext>
            </a:extLst>
          </p:cNvPr>
          <p:cNvSpPr/>
          <p:nvPr/>
        </p:nvSpPr>
        <p:spPr>
          <a:xfrm>
            <a:off x="6878999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64E603-9B68-4BD9-99B2-959CBDA132A8}"/>
              </a:ext>
            </a:extLst>
          </p:cNvPr>
          <p:cNvSpPr/>
          <p:nvPr/>
        </p:nvSpPr>
        <p:spPr>
          <a:xfrm>
            <a:off x="7151142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221778-BF5F-4605-BAE3-DFF831A4E2B8}"/>
              </a:ext>
            </a:extLst>
          </p:cNvPr>
          <p:cNvSpPr/>
          <p:nvPr/>
        </p:nvSpPr>
        <p:spPr>
          <a:xfrm>
            <a:off x="7423285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80B8F-BDC7-4A61-AE63-C2A9C9BAD3DB}"/>
              </a:ext>
            </a:extLst>
          </p:cNvPr>
          <p:cNvSpPr/>
          <p:nvPr/>
        </p:nvSpPr>
        <p:spPr>
          <a:xfrm>
            <a:off x="3030588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3B59C-2158-40DF-94E1-9391A2A769AD}"/>
              </a:ext>
            </a:extLst>
          </p:cNvPr>
          <p:cNvSpPr/>
          <p:nvPr/>
        </p:nvSpPr>
        <p:spPr>
          <a:xfrm>
            <a:off x="3302731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D5A8FC-422E-48F5-861A-CC07C28570F9}"/>
              </a:ext>
            </a:extLst>
          </p:cNvPr>
          <p:cNvSpPr/>
          <p:nvPr/>
        </p:nvSpPr>
        <p:spPr>
          <a:xfrm>
            <a:off x="3574874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3ABD13-6CA7-4E4C-8B9D-E00B628BEE82}"/>
              </a:ext>
            </a:extLst>
          </p:cNvPr>
          <p:cNvSpPr/>
          <p:nvPr/>
        </p:nvSpPr>
        <p:spPr>
          <a:xfrm>
            <a:off x="3847017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C0C4B1-4011-497D-8480-BA9E41568478}"/>
              </a:ext>
            </a:extLst>
          </p:cNvPr>
          <p:cNvSpPr/>
          <p:nvPr/>
        </p:nvSpPr>
        <p:spPr>
          <a:xfrm>
            <a:off x="4119160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77716B-BCAA-4C45-B3AC-E060B3B3D2AF}"/>
              </a:ext>
            </a:extLst>
          </p:cNvPr>
          <p:cNvSpPr/>
          <p:nvPr/>
        </p:nvSpPr>
        <p:spPr>
          <a:xfrm>
            <a:off x="4391303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70EADD-83A7-4D7C-ACA7-34A00A7E572C}"/>
              </a:ext>
            </a:extLst>
          </p:cNvPr>
          <p:cNvSpPr/>
          <p:nvPr/>
        </p:nvSpPr>
        <p:spPr>
          <a:xfrm>
            <a:off x="4663446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6B8F25-1537-435A-97B4-F5D16B3075EE}"/>
              </a:ext>
            </a:extLst>
          </p:cNvPr>
          <p:cNvSpPr/>
          <p:nvPr/>
        </p:nvSpPr>
        <p:spPr>
          <a:xfrm>
            <a:off x="5810153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ABE3C3-759E-4864-8A29-5987C37EAC18}"/>
              </a:ext>
            </a:extLst>
          </p:cNvPr>
          <p:cNvSpPr/>
          <p:nvPr/>
        </p:nvSpPr>
        <p:spPr>
          <a:xfrm>
            <a:off x="6082296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3DBC5C-7670-4F6D-ADD3-CA3BD1F8AA33}"/>
              </a:ext>
            </a:extLst>
          </p:cNvPr>
          <p:cNvSpPr/>
          <p:nvPr/>
        </p:nvSpPr>
        <p:spPr>
          <a:xfrm>
            <a:off x="6354439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C34AD9-9FE0-4DDB-AF01-0FD33B5E246E}"/>
              </a:ext>
            </a:extLst>
          </p:cNvPr>
          <p:cNvSpPr/>
          <p:nvPr/>
        </p:nvSpPr>
        <p:spPr>
          <a:xfrm>
            <a:off x="6626582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DE6EE2-E924-4E7F-9C7E-DE5A2DC579C2}"/>
              </a:ext>
            </a:extLst>
          </p:cNvPr>
          <p:cNvSpPr/>
          <p:nvPr/>
        </p:nvSpPr>
        <p:spPr>
          <a:xfrm>
            <a:off x="6898725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767020-58CE-496C-A9E0-E0F35E5BD6A0}"/>
              </a:ext>
            </a:extLst>
          </p:cNvPr>
          <p:cNvSpPr/>
          <p:nvPr/>
        </p:nvSpPr>
        <p:spPr>
          <a:xfrm>
            <a:off x="7170868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9B6A2F-720C-4951-9279-80A91A8F86D8}"/>
              </a:ext>
            </a:extLst>
          </p:cNvPr>
          <p:cNvSpPr/>
          <p:nvPr/>
        </p:nvSpPr>
        <p:spPr>
          <a:xfrm>
            <a:off x="7443011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2B0520-B1BF-463E-AC2E-6CA28FFBA38F}"/>
              </a:ext>
            </a:extLst>
          </p:cNvPr>
          <p:cNvSpPr/>
          <p:nvPr/>
        </p:nvSpPr>
        <p:spPr>
          <a:xfrm>
            <a:off x="9463994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0174AA-9328-42BF-B700-127195A88EF9}"/>
              </a:ext>
            </a:extLst>
          </p:cNvPr>
          <p:cNvSpPr/>
          <p:nvPr/>
        </p:nvSpPr>
        <p:spPr>
          <a:xfrm>
            <a:off x="9736137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00ED8B-1E03-48FA-B514-3710B55CCA38}"/>
              </a:ext>
            </a:extLst>
          </p:cNvPr>
          <p:cNvSpPr/>
          <p:nvPr/>
        </p:nvSpPr>
        <p:spPr>
          <a:xfrm>
            <a:off x="10008280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C8597F-C7A9-469F-960B-3C375D1EC8C3}"/>
              </a:ext>
            </a:extLst>
          </p:cNvPr>
          <p:cNvSpPr/>
          <p:nvPr/>
        </p:nvSpPr>
        <p:spPr>
          <a:xfrm>
            <a:off x="10280423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0A5DC7-B28C-4D85-BF5C-F0CD17778190}"/>
              </a:ext>
            </a:extLst>
          </p:cNvPr>
          <p:cNvSpPr/>
          <p:nvPr/>
        </p:nvSpPr>
        <p:spPr>
          <a:xfrm>
            <a:off x="10552566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2CE6B9-B604-4700-9E16-596BC1C291F1}"/>
              </a:ext>
            </a:extLst>
          </p:cNvPr>
          <p:cNvSpPr/>
          <p:nvPr/>
        </p:nvSpPr>
        <p:spPr>
          <a:xfrm>
            <a:off x="10824709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309CEB-E0E4-4030-AC6F-8F21055D1857}"/>
              </a:ext>
            </a:extLst>
          </p:cNvPr>
          <p:cNvSpPr/>
          <p:nvPr/>
        </p:nvSpPr>
        <p:spPr>
          <a:xfrm>
            <a:off x="11096852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DC6F27-F0E6-45BF-BA5A-8615D5C84668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983089" y="5020880"/>
            <a:ext cx="1798001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BE57F1F-CFF1-4D0C-A33F-8B87605B0830}"/>
              </a:ext>
            </a:extLst>
          </p:cNvPr>
          <p:cNvCxnSpPr>
            <a:cxnSpLocks/>
          </p:cNvCxnSpPr>
          <p:nvPr/>
        </p:nvCxnSpPr>
        <p:spPr>
          <a:xfrm>
            <a:off x="6056324" y="5027802"/>
            <a:ext cx="291459" cy="5154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8582FD-7F67-44F5-8879-4A5A3F4A983F}"/>
              </a:ext>
            </a:extLst>
          </p:cNvPr>
          <p:cNvCxnSpPr>
            <a:cxnSpLocks/>
          </p:cNvCxnSpPr>
          <p:nvPr/>
        </p:nvCxnSpPr>
        <p:spPr>
          <a:xfrm>
            <a:off x="6328827" y="5027802"/>
            <a:ext cx="4098554" cy="5264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E834B52-7CC5-4BFF-8598-5562028B82C0}"/>
              </a:ext>
            </a:extLst>
          </p:cNvPr>
          <p:cNvSpPr/>
          <p:nvPr/>
        </p:nvSpPr>
        <p:spPr>
          <a:xfrm>
            <a:off x="4935589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014561-77D2-436D-91C9-ECDEA6713FDF}"/>
              </a:ext>
            </a:extLst>
          </p:cNvPr>
          <p:cNvSpPr/>
          <p:nvPr/>
        </p:nvSpPr>
        <p:spPr>
          <a:xfrm>
            <a:off x="7715154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5BDE74-091B-42AB-8969-2737FCF5323E}"/>
              </a:ext>
            </a:extLst>
          </p:cNvPr>
          <p:cNvSpPr/>
          <p:nvPr/>
        </p:nvSpPr>
        <p:spPr>
          <a:xfrm>
            <a:off x="11368995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2ADA67-B55B-4945-B0AC-C08300137C78}"/>
              </a:ext>
            </a:extLst>
          </p:cNvPr>
          <p:cNvSpPr txBox="1"/>
          <p:nvPr/>
        </p:nvSpPr>
        <p:spPr>
          <a:xfrm>
            <a:off x="5195475" y="559195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  <a:endParaRPr lang="en-CA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2EDBF63-DEED-486B-B514-15FA576C3D69}"/>
              </a:ext>
            </a:extLst>
          </p:cNvPr>
          <p:cNvSpPr txBox="1"/>
          <p:nvPr/>
        </p:nvSpPr>
        <p:spPr>
          <a:xfrm>
            <a:off x="7655011" y="457060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endParaRPr lang="en-CA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B70C08B-8B6A-4496-B032-821FBEACE84F}"/>
              </a:ext>
            </a:extLst>
          </p:cNvPr>
          <p:cNvSpPr txBox="1"/>
          <p:nvPr/>
        </p:nvSpPr>
        <p:spPr>
          <a:xfrm>
            <a:off x="9651908" y="497422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  <a:endParaRPr lang="en-CA" sz="2400" b="1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43DA049-7F3A-457C-8A4E-F92ECD462682}"/>
              </a:ext>
            </a:extLst>
          </p:cNvPr>
          <p:cNvCxnSpPr>
            <a:cxnSpLocks/>
          </p:cNvCxnSpPr>
          <p:nvPr/>
        </p:nvCxnSpPr>
        <p:spPr>
          <a:xfrm>
            <a:off x="7695428" y="5016467"/>
            <a:ext cx="4217853" cy="271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1807B76-39D1-40BC-B2A9-A39F8ED34096}"/>
              </a:ext>
            </a:extLst>
          </p:cNvPr>
          <p:cNvSpPr/>
          <p:nvPr/>
        </p:nvSpPr>
        <p:spPr>
          <a:xfrm>
            <a:off x="6566439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C3C9557-04A9-4737-B01A-8B13E7431D3B}"/>
              </a:ext>
            </a:extLst>
          </p:cNvPr>
          <p:cNvSpPr/>
          <p:nvPr/>
        </p:nvSpPr>
        <p:spPr>
          <a:xfrm>
            <a:off x="6838582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1A892F2-18F5-4D54-A5D0-1A0C1E9FBA5C}"/>
              </a:ext>
            </a:extLst>
          </p:cNvPr>
          <p:cNvSpPr/>
          <p:nvPr/>
        </p:nvSpPr>
        <p:spPr>
          <a:xfrm>
            <a:off x="7110725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641AF66-7989-44FB-8E7F-C17E8D20E442}"/>
              </a:ext>
            </a:extLst>
          </p:cNvPr>
          <p:cNvSpPr/>
          <p:nvPr/>
        </p:nvSpPr>
        <p:spPr>
          <a:xfrm>
            <a:off x="7382868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1076365-3A58-409B-9D27-0FB107DAA699}"/>
              </a:ext>
            </a:extLst>
          </p:cNvPr>
          <p:cNvSpPr/>
          <p:nvPr/>
        </p:nvSpPr>
        <p:spPr>
          <a:xfrm>
            <a:off x="7655011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CB770CA-1A6E-4BD8-9F7E-2B70DBC41797}"/>
              </a:ext>
            </a:extLst>
          </p:cNvPr>
          <p:cNvSpPr/>
          <p:nvPr/>
        </p:nvSpPr>
        <p:spPr>
          <a:xfrm>
            <a:off x="7927154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1354AC-F453-4191-9BC5-E429106C69F0}"/>
              </a:ext>
            </a:extLst>
          </p:cNvPr>
          <p:cNvSpPr/>
          <p:nvPr/>
        </p:nvSpPr>
        <p:spPr>
          <a:xfrm>
            <a:off x="8199297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5FCF81A-AB07-486E-9CAD-ABCBAC39A929}"/>
              </a:ext>
            </a:extLst>
          </p:cNvPr>
          <p:cNvSpPr/>
          <p:nvPr/>
        </p:nvSpPr>
        <p:spPr>
          <a:xfrm>
            <a:off x="5768290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C4D4320-39CC-4CB3-8D27-293D2FD152A8}"/>
              </a:ext>
            </a:extLst>
          </p:cNvPr>
          <p:cNvSpPr/>
          <p:nvPr/>
        </p:nvSpPr>
        <p:spPr>
          <a:xfrm>
            <a:off x="6040433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BBEE82F-64D4-47C4-A953-791228154ED8}"/>
              </a:ext>
            </a:extLst>
          </p:cNvPr>
          <p:cNvSpPr/>
          <p:nvPr/>
        </p:nvSpPr>
        <p:spPr>
          <a:xfrm>
            <a:off x="6312576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002732E-F897-4EDA-AA3B-AA584CCAE770}"/>
              </a:ext>
            </a:extLst>
          </p:cNvPr>
          <p:cNvSpPr/>
          <p:nvPr/>
        </p:nvSpPr>
        <p:spPr>
          <a:xfrm>
            <a:off x="6584719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C878016-4A45-4DF8-8B41-084B3B6F18BE}"/>
              </a:ext>
            </a:extLst>
          </p:cNvPr>
          <p:cNvSpPr/>
          <p:nvPr/>
        </p:nvSpPr>
        <p:spPr>
          <a:xfrm>
            <a:off x="6856862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9B8461B-09BF-4542-8FB8-AD14F5CD0989}"/>
              </a:ext>
            </a:extLst>
          </p:cNvPr>
          <p:cNvSpPr/>
          <p:nvPr/>
        </p:nvSpPr>
        <p:spPr>
          <a:xfrm>
            <a:off x="7129005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F765A1A-F916-4B01-AE66-CEF9A49CDD15}"/>
              </a:ext>
            </a:extLst>
          </p:cNvPr>
          <p:cNvSpPr/>
          <p:nvPr/>
        </p:nvSpPr>
        <p:spPr>
          <a:xfrm>
            <a:off x="7401148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C8B83AB-53AF-4D2C-BA56-DD12C8713424}"/>
              </a:ext>
            </a:extLst>
          </p:cNvPr>
          <p:cNvSpPr/>
          <p:nvPr/>
        </p:nvSpPr>
        <p:spPr>
          <a:xfrm>
            <a:off x="8291193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CD4EFE0-51A4-4319-8534-79A7C21F7253}"/>
              </a:ext>
            </a:extLst>
          </p:cNvPr>
          <p:cNvSpPr/>
          <p:nvPr/>
        </p:nvSpPr>
        <p:spPr>
          <a:xfrm>
            <a:off x="8563336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E3F79D4-8CEC-4CCB-A6D2-042CAA82A14B}"/>
              </a:ext>
            </a:extLst>
          </p:cNvPr>
          <p:cNvSpPr/>
          <p:nvPr/>
        </p:nvSpPr>
        <p:spPr>
          <a:xfrm>
            <a:off x="8835479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DB14808-647E-4AE6-A63B-534C2EFDDD61}"/>
              </a:ext>
            </a:extLst>
          </p:cNvPr>
          <p:cNvSpPr/>
          <p:nvPr/>
        </p:nvSpPr>
        <p:spPr>
          <a:xfrm>
            <a:off x="9107622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ED95AB-4972-44F7-90C9-DA9EB332496D}"/>
              </a:ext>
            </a:extLst>
          </p:cNvPr>
          <p:cNvSpPr/>
          <p:nvPr/>
        </p:nvSpPr>
        <p:spPr>
          <a:xfrm>
            <a:off x="9379765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9264CCB-F545-4492-9148-E3BFCA9C7461}"/>
              </a:ext>
            </a:extLst>
          </p:cNvPr>
          <p:cNvSpPr/>
          <p:nvPr/>
        </p:nvSpPr>
        <p:spPr>
          <a:xfrm>
            <a:off x="9651908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A00EB67-38B6-4816-B826-51F966EACF83}"/>
              </a:ext>
            </a:extLst>
          </p:cNvPr>
          <p:cNvSpPr/>
          <p:nvPr/>
        </p:nvSpPr>
        <p:spPr>
          <a:xfrm>
            <a:off x="9924051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0F4354C-6E76-4DE7-B690-A2783CE5D7A6}"/>
              </a:ext>
            </a:extLst>
          </p:cNvPr>
          <p:cNvCxnSpPr>
            <a:cxnSpLocks/>
            <a:endCxn id="85" idx="0"/>
          </p:cNvCxnSpPr>
          <p:nvPr/>
        </p:nvCxnSpPr>
        <p:spPr>
          <a:xfrm flipH="1">
            <a:off x="6720791" y="2316114"/>
            <a:ext cx="1842546" cy="392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80EA937-92FA-4672-8F64-6865E04E4805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7129005" y="3163345"/>
            <a:ext cx="389935" cy="459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FC6298B-BB3F-40A1-83B1-7EEB792B345F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6742928" y="4077745"/>
            <a:ext cx="367798" cy="492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2FFF74C-872C-4311-BB28-DED4899CE8F9}"/>
              </a:ext>
            </a:extLst>
          </p:cNvPr>
          <p:cNvSpPr txBox="1"/>
          <p:nvPr/>
        </p:nvSpPr>
        <p:spPr>
          <a:xfrm>
            <a:off x="10196194" y="189105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</a:t>
            </a:r>
            <a:endParaRPr lang="en-CA" b="1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820344B9-09AC-406D-A3FC-59A9A941A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487" y="1825363"/>
            <a:ext cx="526431" cy="44417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11B0E1C-4AAC-47BC-A530-A1FAD7D6B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875" y="4572291"/>
            <a:ext cx="526431" cy="44417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ACE2143-4D33-4831-9355-FB85DF7B6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340" y="5517114"/>
            <a:ext cx="526431" cy="444176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17E31F3-0539-49D9-954F-F0E6B09E0F80}"/>
              </a:ext>
            </a:extLst>
          </p:cNvPr>
          <p:cNvSpPr/>
          <p:nvPr/>
        </p:nvSpPr>
        <p:spPr>
          <a:xfrm>
            <a:off x="4000416" y="1144166"/>
            <a:ext cx="3788267" cy="444585"/>
          </a:xfrm>
          <a:prstGeom prst="wedgeRectCallout">
            <a:avLst>
              <a:gd name="adj1" fmla="val 47102"/>
              <a:gd name="adj2" fmla="val 25198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Q: Absorb-Sibling does VAS</a:t>
            </a:r>
            <a:endParaRPr lang="en-CA" sz="2000" dirty="0"/>
          </a:p>
        </p:txBody>
      </p:sp>
      <p:sp>
        <p:nvSpPr>
          <p:cNvPr id="101" name="Speech Bubble: Rectangle 100">
            <a:extLst>
              <a:ext uri="{FF2B5EF4-FFF2-40B4-BE49-F238E27FC236}">
                <a16:creationId xmlns:a16="http://schemas.microsoft.com/office/drawing/2014/main" id="{12D63270-DFA2-4191-B48F-B1EEE3B5A2C5}"/>
              </a:ext>
            </a:extLst>
          </p:cNvPr>
          <p:cNvSpPr/>
          <p:nvPr/>
        </p:nvSpPr>
        <p:spPr>
          <a:xfrm>
            <a:off x="6132616" y="1861850"/>
            <a:ext cx="1492765" cy="306639"/>
          </a:xfrm>
          <a:prstGeom prst="wedgeRectCallout">
            <a:avLst>
              <a:gd name="adj1" fmla="val 65625"/>
              <a:gd name="adj2" fmla="val 30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P: validate</a:t>
            </a:r>
            <a:endParaRPr lang="en-CA" dirty="0"/>
          </a:p>
        </p:txBody>
      </p:sp>
      <p:sp>
        <p:nvSpPr>
          <p:cNvPr id="108" name="Speech Bubble: Rectangle 107">
            <a:extLst>
              <a:ext uri="{FF2B5EF4-FFF2-40B4-BE49-F238E27FC236}">
                <a16:creationId xmlns:a16="http://schemas.microsoft.com/office/drawing/2014/main" id="{B4701CCB-DFB4-449D-B3D7-336C59A5BF1B}"/>
              </a:ext>
            </a:extLst>
          </p:cNvPr>
          <p:cNvSpPr/>
          <p:nvPr/>
        </p:nvSpPr>
        <p:spPr>
          <a:xfrm>
            <a:off x="4879115" y="2312367"/>
            <a:ext cx="1449711" cy="306639"/>
          </a:xfrm>
          <a:prstGeom prst="wedgeRectCallout">
            <a:avLst>
              <a:gd name="adj1" fmla="val -12998"/>
              <a:gd name="adj2" fmla="val 112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P: validate</a:t>
            </a:r>
            <a:endParaRPr lang="en-CA" dirty="0"/>
          </a:p>
        </p:txBody>
      </p:sp>
      <p:sp>
        <p:nvSpPr>
          <p:cNvPr id="109" name="Speech Bubble: Rectangle 108">
            <a:extLst>
              <a:ext uri="{FF2B5EF4-FFF2-40B4-BE49-F238E27FC236}">
                <a16:creationId xmlns:a16="http://schemas.microsoft.com/office/drawing/2014/main" id="{1ADA7505-BEA1-4EF9-93C4-83DB7E9B360B}"/>
              </a:ext>
            </a:extLst>
          </p:cNvPr>
          <p:cNvSpPr/>
          <p:nvPr/>
        </p:nvSpPr>
        <p:spPr>
          <a:xfrm>
            <a:off x="4815973" y="3334854"/>
            <a:ext cx="1449711" cy="306639"/>
          </a:xfrm>
          <a:prstGeom prst="wedgeRectCallout">
            <a:avLst>
              <a:gd name="adj1" fmla="val 42170"/>
              <a:gd name="adj2" fmla="val 105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P: validate</a:t>
            </a:r>
            <a:endParaRPr lang="en-CA" dirty="0"/>
          </a:p>
        </p:txBody>
      </p:sp>
      <p:sp>
        <p:nvSpPr>
          <p:cNvPr id="111" name="Speech Bubble: Rectangle 110">
            <a:extLst>
              <a:ext uri="{FF2B5EF4-FFF2-40B4-BE49-F238E27FC236}">
                <a16:creationId xmlns:a16="http://schemas.microsoft.com/office/drawing/2014/main" id="{98E9C041-D15B-46EB-9225-C6F5FFBB1C8F}"/>
              </a:ext>
            </a:extLst>
          </p:cNvPr>
          <p:cNvSpPr/>
          <p:nvPr/>
        </p:nvSpPr>
        <p:spPr>
          <a:xfrm>
            <a:off x="4097838" y="4264199"/>
            <a:ext cx="1449711" cy="306639"/>
          </a:xfrm>
          <a:prstGeom prst="wedgeRectCallout">
            <a:avLst>
              <a:gd name="adj1" fmla="val 40592"/>
              <a:gd name="adj2" fmla="val 114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P: validate</a:t>
            </a:r>
            <a:endParaRPr lang="en-CA" dirty="0"/>
          </a:p>
        </p:txBody>
      </p:sp>
      <p:sp>
        <p:nvSpPr>
          <p:cNvPr id="115" name="Speech Bubble: Rectangle 114">
            <a:extLst>
              <a:ext uri="{FF2B5EF4-FFF2-40B4-BE49-F238E27FC236}">
                <a16:creationId xmlns:a16="http://schemas.microsoft.com/office/drawing/2014/main" id="{80DEB4E4-3923-430D-8B86-A68E487B6928}"/>
              </a:ext>
            </a:extLst>
          </p:cNvPr>
          <p:cNvSpPr/>
          <p:nvPr/>
        </p:nvSpPr>
        <p:spPr>
          <a:xfrm>
            <a:off x="1858357" y="4401986"/>
            <a:ext cx="2043100" cy="881458"/>
          </a:xfrm>
          <a:prstGeom prst="wedgeRectCallout">
            <a:avLst>
              <a:gd name="adj1" fmla="val 87909"/>
              <a:gd name="adj2" fmla="val 57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 sleeps just before its VAS on </a:t>
            </a:r>
            <a:r>
              <a:rPr lang="en-US" b="1" u="sng" dirty="0"/>
              <a:t>this pointer</a:t>
            </a:r>
            <a:endParaRPr lang="en-CA" b="1" u="sng" dirty="0"/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427D74E1-9B94-42A6-A54B-7BD1701FDA77}"/>
              </a:ext>
            </a:extLst>
          </p:cNvPr>
          <p:cNvSpPr/>
          <p:nvPr/>
        </p:nvSpPr>
        <p:spPr>
          <a:xfrm>
            <a:off x="150569" y="1277687"/>
            <a:ext cx="3156403" cy="1241156"/>
          </a:xfrm>
          <a:prstGeom prst="wedgeRectCallout">
            <a:avLst>
              <a:gd name="adj1" fmla="val -44890"/>
              <a:gd name="adj2" fmla="val -2157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Counter-example:</a:t>
            </a:r>
            <a:br>
              <a:rPr lang="en-US" sz="2400" b="1" dirty="0"/>
            </a:br>
            <a:r>
              <a:rPr lang="en-US" sz="2400" dirty="0"/>
              <a:t>Suppose thread </a:t>
            </a:r>
            <a:r>
              <a:rPr lang="en-US" sz="2400" b="1" dirty="0"/>
              <a:t>P</a:t>
            </a:r>
            <a:r>
              <a:rPr lang="en-US" sz="2400" dirty="0"/>
              <a:t> does </a:t>
            </a:r>
            <a:r>
              <a:rPr lang="en-US" sz="2400" b="1" dirty="0"/>
              <a:t>Insert(a)</a:t>
            </a:r>
            <a:endParaRPr lang="en-CA" sz="2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C51EB2-65C2-4609-B6F0-1509EAEBCAF9}"/>
              </a:ext>
            </a:extLst>
          </p:cNvPr>
          <p:cNvSpPr/>
          <p:nvPr/>
        </p:nvSpPr>
        <p:spPr>
          <a:xfrm>
            <a:off x="5768290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C48D16-595B-4E0A-9BF5-EE92123480A7}"/>
              </a:ext>
            </a:extLst>
          </p:cNvPr>
          <p:cNvSpPr/>
          <p:nvPr/>
        </p:nvSpPr>
        <p:spPr>
          <a:xfrm>
            <a:off x="6040433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056A65A-9DB8-4658-BEC9-4360AF05C5A8}"/>
              </a:ext>
            </a:extLst>
          </p:cNvPr>
          <p:cNvSpPr/>
          <p:nvPr/>
        </p:nvSpPr>
        <p:spPr>
          <a:xfrm>
            <a:off x="6312576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A3E6432-81DB-4A09-A4EE-8A03E9278947}"/>
              </a:ext>
            </a:extLst>
          </p:cNvPr>
          <p:cNvSpPr/>
          <p:nvPr/>
        </p:nvSpPr>
        <p:spPr>
          <a:xfrm>
            <a:off x="6584719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EEA3D3-EBF2-406E-9358-6FB66039B6DE}"/>
              </a:ext>
            </a:extLst>
          </p:cNvPr>
          <p:cNvSpPr/>
          <p:nvPr/>
        </p:nvSpPr>
        <p:spPr>
          <a:xfrm>
            <a:off x="6856862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B0D5C6-F738-404B-B8ED-6B0F10B643FA}"/>
              </a:ext>
            </a:extLst>
          </p:cNvPr>
          <p:cNvSpPr/>
          <p:nvPr/>
        </p:nvSpPr>
        <p:spPr>
          <a:xfrm>
            <a:off x="7129005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82EBBA-A590-4E1F-A656-DC830F088075}"/>
              </a:ext>
            </a:extLst>
          </p:cNvPr>
          <p:cNvSpPr/>
          <p:nvPr/>
        </p:nvSpPr>
        <p:spPr>
          <a:xfrm>
            <a:off x="7401148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00AB76B-6929-4CB2-9F95-29A75CF8D058}"/>
              </a:ext>
            </a:extLst>
          </p:cNvPr>
          <p:cNvSpPr/>
          <p:nvPr/>
        </p:nvSpPr>
        <p:spPr>
          <a:xfrm>
            <a:off x="6566439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4AD474E-E9C2-4DA1-87FC-CF6046A61DBE}"/>
              </a:ext>
            </a:extLst>
          </p:cNvPr>
          <p:cNvSpPr/>
          <p:nvPr/>
        </p:nvSpPr>
        <p:spPr>
          <a:xfrm>
            <a:off x="6838582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507D92F-D7EB-4C80-9D6E-33868D43520E}"/>
              </a:ext>
            </a:extLst>
          </p:cNvPr>
          <p:cNvSpPr/>
          <p:nvPr/>
        </p:nvSpPr>
        <p:spPr>
          <a:xfrm>
            <a:off x="7110725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615310A-8072-4109-B11D-134B8CC767B0}"/>
              </a:ext>
            </a:extLst>
          </p:cNvPr>
          <p:cNvSpPr/>
          <p:nvPr/>
        </p:nvSpPr>
        <p:spPr>
          <a:xfrm>
            <a:off x="7382868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573F854-E9E2-4847-B592-92FF6B03ECEE}"/>
              </a:ext>
            </a:extLst>
          </p:cNvPr>
          <p:cNvSpPr/>
          <p:nvPr/>
        </p:nvSpPr>
        <p:spPr>
          <a:xfrm>
            <a:off x="7655011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E964485-245C-4C02-B739-18CDEF7F863D}"/>
              </a:ext>
            </a:extLst>
          </p:cNvPr>
          <p:cNvSpPr/>
          <p:nvPr/>
        </p:nvSpPr>
        <p:spPr>
          <a:xfrm>
            <a:off x="7927154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0815E35-2CA7-4BA7-A8E3-28CEC09F1C28}"/>
              </a:ext>
            </a:extLst>
          </p:cNvPr>
          <p:cNvSpPr/>
          <p:nvPr/>
        </p:nvSpPr>
        <p:spPr>
          <a:xfrm>
            <a:off x="8199297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4B0351A-2664-4824-8202-9F9492A7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039" y="2688031"/>
            <a:ext cx="526431" cy="44417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4B0D4F1-F96B-4971-8251-C3D32B0A5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30" y="3607175"/>
            <a:ext cx="526431" cy="444176"/>
          </a:xfrm>
          <a:prstGeom prst="rect">
            <a:avLst/>
          </a:prstGeom>
        </p:spPr>
      </p:pic>
      <p:sp>
        <p:nvSpPr>
          <p:cNvPr id="133" name="Speech Bubble: Rectangle 132">
            <a:extLst>
              <a:ext uri="{FF2B5EF4-FFF2-40B4-BE49-F238E27FC236}">
                <a16:creationId xmlns:a16="http://schemas.microsoft.com/office/drawing/2014/main" id="{5977E0EF-E27D-427C-96F8-21244E127912}"/>
              </a:ext>
            </a:extLst>
          </p:cNvPr>
          <p:cNvSpPr/>
          <p:nvPr/>
        </p:nvSpPr>
        <p:spPr>
          <a:xfrm>
            <a:off x="4000416" y="1613071"/>
            <a:ext cx="3788267" cy="682745"/>
          </a:xfrm>
          <a:prstGeom prst="wedgeRectCallout">
            <a:avLst>
              <a:gd name="adj1" fmla="val 17992"/>
              <a:gd name="adj2" fmla="val 10746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… </a:t>
            </a:r>
            <a:r>
              <a:rPr lang="en-US" sz="2000" b="1" dirty="0"/>
              <a:t>replacing</a:t>
            </a:r>
            <a:r>
              <a:rPr lang="en-US" sz="2000" dirty="0"/>
              <a:t> these nodes </a:t>
            </a:r>
            <a:r>
              <a:rPr lang="en-US" sz="2000" b="1" dirty="0"/>
              <a:t>(without modifying them)</a:t>
            </a:r>
            <a:endParaRPr lang="en-CA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E670A08-8D56-41C2-AA67-F70E42B49185}"/>
              </a:ext>
            </a:extLst>
          </p:cNvPr>
          <p:cNvSpPr/>
          <p:nvPr/>
        </p:nvSpPr>
        <p:spPr>
          <a:xfrm>
            <a:off x="9219964" y="36071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C16859E-AF65-4F27-84C7-EDF39FEE21AB}"/>
              </a:ext>
            </a:extLst>
          </p:cNvPr>
          <p:cNvSpPr/>
          <p:nvPr/>
        </p:nvSpPr>
        <p:spPr>
          <a:xfrm>
            <a:off x="9492107" y="36071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ABEE3E4-C16B-42A5-BDE8-7CC8F298CC01}"/>
              </a:ext>
            </a:extLst>
          </p:cNvPr>
          <p:cNvSpPr/>
          <p:nvPr/>
        </p:nvSpPr>
        <p:spPr>
          <a:xfrm>
            <a:off x="9764250" y="36071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61AE87A-6B46-424C-B17A-FEA5A0428AB2}"/>
              </a:ext>
            </a:extLst>
          </p:cNvPr>
          <p:cNvSpPr/>
          <p:nvPr/>
        </p:nvSpPr>
        <p:spPr>
          <a:xfrm>
            <a:off x="10036393" y="36071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C70F156-416E-47DB-B207-7FC7501B013D}"/>
              </a:ext>
            </a:extLst>
          </p:cNvPr>
          <p:cNvSpPr/>
          <p:nvPr/>
        </p:nvSpPr>
        <p:spPr>
          <a:xfrm>
            <a:off x="10308536" y="36071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43B2B75-C4ED-496C-9456-24630DF6E9DA}"/>
              </a:ext>
            </a:extLst>
          </p:cNvPr>
          <p:cNvSpPr/>
          <p:nvPr/>
        </p:nvSpPr>
        <p:spPr>
          <a:xfrm>
            <a:off x="10580679" y="36071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1D3F528-117C-4DAC-938E-23556055BF35}"/>
              </a:ext>
            </a:extLst>
          </p:cNvPr>
          <p:cNvSpPr/>
          <p:nvPr/>
        </p:nvSpPr>
        <p:spPr>
          <a:xfrm>
            <a:off x="10852822" y="36071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5713F04D-F0F6-4F31-8778-D44F5001B066}"/>
              </a:ext>
            </a:extLst>
          </p:cNvPr>
          <p:cNvCxnSpPr>
            <a:cxnSpLocks/>
            <a:endCxn id="150" idx="0"/>
          </p:cNvCxnSpPr>
          <p:nvPr/>
        </p:nvCxnSpPr>
        <p:spPr>
          <a:xfrm>
            <a:off x="8563337" y="2302070"/>
            <a:ext cx="617393" cy="405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A8B354-F1F8-45AF-A2CD-A241E783DCF7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9869663" y="3175914"/>
            <a:ext cx="302802" cy="431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D1D5AFAB-0F34-4618-9EEE-BF87353A709E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7015071" y="4051351"/>
            <a:ext cx="2479112" cy="5185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9" name="Speech Bubble: Rectangle 168">
            <a:extLst>
              <a:ext uri="{FF2B5EF4-FFF2-40B4-BE49-F238E27FC236}">
                <a16:creationId xmlns:a16="http://schemas.microsoft.com/office/drawing/2014/main" id="{46F20FFB-E069-4F75-886B-EC1B6F49BA4B}"/>
              </a:ext>
            </a:extLst>
          </p:cNvPr>
          <p:cNvSpPr/>
          <p:nvPr/>
        </p:nvSpPr>
        <p:spPr>
          <a:xfrm>
            <a:off x="8423743" y="4264199"/>
            <a:ext cx="3643100" cy="701478"/>
          </a:xfrm>
          <a:prstGeom prst="wedgeRectCallout">
            <a:avLst>
              <a:gd name="adj1" fmla="val 8337"/>
              <a:gd name="adj2" fmla="val -7629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</a:t>
            </a:r>
            <a:r>
              <a:rPr lang="en-US" sz="2000" dirty="0"/>
              <a:t> has a </a:t>
            </a:r>
            <a:r>
              <a:rPr lang="en-US" sz="2000" b="1" dirty="0"/>
              <a:t>new grandparent…</a:t>
            </a:r>
          </a:p>
          <a:p>
            <a:pPr algn="ctr"/>
            <a:r>
              <a:rPr lang="en-US" sz="2000" dirty="0"/>
              <a:t>Which is </a:t>
            </a:r>
            <a:r>
              <a:rPr lang="en-US" sz="2000" b="1" dirty="0"/>
              <a:t>not tagged</a:t>
            </a:r>
            <a:r>
              <a:rPr lang="en-US" sz="2000" dirty="0"/>
              <a:t>!</a:t>
            </a:r>
          </a:p>
        </p:txBody>
      </p:sp>
      <p:sp>
        <p:nvSpPr>
          <p:cNvPr id="170" name="Speech Bubble: Rectangle 169">
            <a:extLst>
              <a:ext uri="{FF2B5EF4-FFF2-40B4-BE49-F238E27FC236}">
                <a16:creationId xmlns:a16="http://schemas.microsoft.com/office/drawing/2014/main" id="{B73E7CB5-7DC2-411A-9852-24996F20461B}"/>
              </a:ext>
            </a:extLst>
          </p:cNvPr>
          <p:cNvSpPr/>
          <p:nvPr/>
        </p:nvSpPr>
        <p:spPr>
          <a:xfrm>
            <a:off x="8423743" y="5027136"/>
            <a:ext cx="3636496" cy="1322013"/>
          </a:xfrm>
          <a:prstGeom prst="wedgeRectCallout">
            <a:avLst>
              <a:gd name="adj1" fmla="val -48129"/>
              <a:gd name="adj2" fmla="val 666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P’s tagging can now miss changes to the real </a:t>
            </a:r>
            <a:r>
              <a:rPr lang="en-US" sz="2000" dirty="0" err="1"/>
              <a:t>gp</a:t>
            </a:r>
            <a:r>
              <a:rPr lang="en-US" sz="2000" b="1" dirty="0"/>
              <a:t>.</a:t>
            </a:r>
            <a:br>
              <a:rPr lang="en-US" sz="2000" dirty="0"/>
            </a:br>
            <a:r>
              <a:rPr lang="en-US" sz="2000" b="1" dirty="0"/>
              <a:t>So, it can no longer detect the deletion of n, p or </a:t>
            </a:r>
            <a:r>
              <a:rPr lang="en-US" sz="2000" b="1" dirty="0" err="1"/>
              <a:t>gp</a:t>
            </a:r>
            <a:r>
              <a:rPr lang="en-US" sz="2000" b="1" dirty="0"/>
              <a:t>!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893414E-4F8B-4520-B3D2-73A4EE66BCF4}"/>
              </a:ext>
            </a:extLst>
          </p:cNvPr>
          <p:cNvSpPr txBox="1"/>
          <p:nvPr/>
        </p:nvSpPr>
        <p:spPr>
          <a:xfrm>
            <a:off x="8423743" y="3628167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gp</a:t>
            </a:r>
            <a:endParaRPr lang="en-CA" b="1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6688285-BBD8-4D7C-B583-6BC37A1454E9}"/>
              </a:ext>
            </a:extLst>
          </p:cNvPr>
          <p:cNvSpPr txBox="1"/>
          <p:nvPr/>
        </p:nvSpPr>
        <p:spPr>
          <a:xfrm>
            <a:off x="11107116" y="3488173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real</a:t>
            </a:r>
          </a:p>
          <a:p>
            <a:pPr algn="ctr"/>
            <a:r>
              <a:rPr lang="en-US" b="1" dirty="0" err="1"/>
              <a:t>gp</a:t>
            </a:r>
            <a:endParaRPr lang="en-CA" b="1" dirty="0"/>
          </a:p>
        </p:txBody>
      </p:sp>
      <p:sp>
        <p:nvSpPr>
          <p:cNvPr id="117" name="Speech Bubble: Rectangle 116">
            <a:extLst>
              <a:ext uri="{FF2B5EF4-FFF2-40B4-BE49-F238E27FC236}">
                <a16:creationId xmlns:a16="http://schemas.microsoft.com/office/drawing/2014/main" id="{B3BE21AD-7C9A-431A-92FA-0636A3DAF252}"/>
              </a:ext>
            </a:extLst>
          </p:cNvPr>
          <p:cNvSpPr/>
          <p:nvPr/>
        </p:nvSpPr>
        <p:spPr>
          <a:xfrm>
            <a:off x="925372" y="5517114"/>
            <a:ext cx="1449711" cy="306639"/>
          </a:xfrm>
          <a:prstGeom prst="wedgeRectCallout">
            <a:avLst>
              <a:gd name="adj1" fmla="val 71174"/>
              <a:gd name="adj2" fmla="val 26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P: validate</a:t>
            </a:r>
            <a:endParaRPr lang="en-CA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01A3E68-4B67-42BD-A80F-BE58CEBFAA85}"/>
              </a:ext>
            </a:extLst>
          </p:cNvPr>
          <p:cNvSpPr/>
          <p:nvPr/>
        </p:nvSpPr>
        <p:spPr>
          <a:xfrm>
            <a:off x="4440476" y="611784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FE1E384-F8CF-4CEC-8F7A-7A9A1E4E2868}"/>
              </a:ext>
            </a:extLst>
          </p:cNvPr>
          <p:cNvSpPr/>
          <p:nvPr/>
        </p:nvSpPr>
        <p:spPr>
          <a:xfrm>
            <a:off x="4712619" y="611784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8EB8D5B-D5F4-4E28-B827-72C0349B2806}"/>
              </a:ext>
            </a:extLst>
          </p:cNvPr>
          <p:cNvSpPr/>
          <p:nvPr/>
        </p:nvSpPr>
        <p:spPr>
          <a:xfrm>
            <a:off x="4984762" y="611784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E2260C8-92B2-4CBB-9B50-471EC472138D}"/>
              </a:ext>
            </a:extLst>
          </p:cNvPr>
          <p:cNvSpPr/>
          <p:nvPr/>
        </p:nvSpPr>
        <p:spPr>
          <a:xfrm>
            <a:off x="5256905" y="611784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4F5D706-1389-4BE0-AADA-D485B40C933D}"/>
              </a:ext>
            </a:extLst>
          </p:cNvPr>
          <p:cNvSpPr/>
          <p:nvPr/>
        </p:nvSpPr>
        <p:spPr>
          <a:xfrm>
            <a:off x="5529048" y="611784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481F434-6D9B-494A-B44C-DCE6C5544BF5}"/>
              </a:ext>
            </a:extLst>
          </p:cNvPr>
          <p:cNvSpPr/>
          <p:nvPr/>
        </p:nvSpPr>
        <p:spPr>
          <a:xfrm>
            <a:off x="5801191" y="611784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2A9C3CC-5004-4C01-8C56-B251A0E1B22F}"/>
              </a:ext>
            </a:extLst>
          </p:cNvPr>
          <p:cNvSpPr/>
          <p:nvPr/>
        </p:nvSpPr>
        <p:spPr>
          <a:xfrm>
            <a:off x="6073334" y="611784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F7AB8F0-C440-4F0B-A829-308973087827}"/>
              </a:ext>
            </a:extLst>
          </p:cNvPr>
          <p:cNvSpPr/>
          <p:nvPr/>
        </p:nvSpPr>
        <p:spPr>
          <a:xfrm>
            <a:off x="6345477" y="611784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6" grpId="0" animBg="1"/>
      <p:bldP spid="148" grpId="0" animBg="1"/>
      <p:bldP spid="150" grpId="0" animBg="1"/>
      <p:bldP spid="152" grpId="0" animBg="1"/>
      <p:bldP spid="154" grpId="0" animBg="1"/>
      <p:bldP spid="156" grpId="0" animBg="1"/>
      <p:bldP spid="3" grpId="0" animBg="1"/>
      <p:bldP spid="101" grpId="0" animBg="1"/>
      <p:bldP spid="101" grpId="1" animBg="1"/>
      <p:bldP spid="108" grpId="0" animBg="1"/>
      <p:bldP spid="108" grpId="1" animBg="1"/>
      <p:bldP spid="109" grpId="0" animBg="1"/>
      <p:bldP spid="109" grpId="1" animBg="1"/>
      <p:bldP spid="111" grpId="0" animBg="1"/>
      <p:bldP spid="111" grpId="1" animBg="1"/>
      <p:bldP spid="11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56" grpId="0" animBg="1"/>
      <p:bldP spid="57" grpId="0" animBg="1"/>
      <p:bldP spid="72" grpId="0" animBg="1"/>
      <p:bldP spid="74" grpId="0" animBg="1"/>
      <p:bldP spid="78" grpId="0" animBg="1"/>
      <p:bldP spid="80" grpId="0" animBg="1"/>
      <p:bldP spid="142" grpId="0" animBg="1"/>
      <p:bldP spid="169" grpId="0" animBg="1"/>
      <p:bldP spid="170" grpId="0" animBg="1"/>
      <p:bldP spid="174" grpId="0"/>
      <p:bldP spid="117" grpId="0" animBg="1"/>
      <p:bldP spid="117" grpId="1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A64CCCA7-0A52-4085-B30B-3914454FF119}"/>
              </a:ext>
            </a:extLst>
          </p:cNvPr>
          <p:cNvSpPr/>
          <p:nvPr/>
        </p:nvSpPr>
        <p:spPr>
          <a:xfrm>
            <a:off x="8228229" y="270737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DF30AA0-42C3-4A00-A107-8519DDBCEC01}"/>
              </a:ext>
            </a:extLst>
          </p:cNvPr>
          <p:cNvSpPr/>
          <p:nvPr/>
        </p:nvSpPr>
        <p:spPr>
          <a:xfrm>
            <a:off x="8500372" y="270737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DFB6C05-D131-496A-A7FE-51EDCCB27189}"/>
              </a:ext>
            </a:extLst>
          </p:cNvPr>
          <p:cNvSpPr/>
          <p:nvPr/>
        </p:nvSpPr>
        <p:spPr>
          <a:xfrm>
            <a:off x="8772515" y="270737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511F9D8-0E0E-47D4-8AC0-D139B90D82D3}"/>
              </a:ext>
            </a:extLst>
          </p:cNvPr>
          <p:cNvSpPr/>
          <p:nvPr/>
        </p:nvSpPr>
        <p:spPr>
          <a:xfrm>
            <a:off x="9044658" y="270737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B0D5442-D719-4424-A631-2444879D1D43}"/>
              </a:ext>
            </a:extLst>
          </p:cNvPr>
          <p:cNvSpPr/>
          <p:nvPr/>
        </p:nvSpPr>
        <p:spPr>
          <a:xfrm>
            <a:off x="9316801" y="270737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7ED0DA0-EF57-456A-AAF8-AB757FD11906}"/>
              </a:ext>
            </a:extLst>
          </p:cNvPr>
          <p:cNvSpPr/>
          <p:nvPr/>
        </p:nvSpPr>
        <p:spPr>
          <a:xfrm>
            <a:off x="9588944" y="270737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59DD0D5-A266-4F00-9517-43E53ABC977C}"/>
              </a:ext>
            </a:extLst>
          </p:cNvPr>
          <p:cNvSpPr/>
          <p:nvPr/>
        </p:nvSpPr>
        <p:spPr>
          <a:xfrm>
            <a:off x="9861087" y="270737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57BF6-6D7A-45FE-B52C-EBAF7C21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Hand-over-hand tagging with VAS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CE8DB-2FB7-4A8D-BC07-F922FA2B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5A638-A30A-46E7-9EC5-EDF53B771E3D}"/>
              </a:ext>
            </a:extLst>
          </p:cNvPr>
          <p:cNvSpPr/>
          <p:nvPr/>
        </p:nvSpPr>
        <p:spPr>
          <a:xfrm>
            <a:off x="5790427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FE7BD-9109-45DD-9187-7DD728274686}"/>
              </a:ext>
            </a:extLst>
          </p:cNvPr>
          <p:cNvSpPr/>
          <p:nvPr/>
        </p:nvSpPr>
        <p:spPr>
          <a:xfrm>
            <a:off x="6062570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4D8F47-0391-4038-A02F-4C6AC11AEAC1}"/>
              </a:ext>
            </a:extLst>
          </p:cNvPr>
          <p:cNvSpPr/>
          <p:nvPr/>
        </p:nvSpPr>
        <p:spPr>
          <a:xfrm>
            <a:off x="6334713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3C5F14-8973-4816-90F4-FFC999ECA558}"/>
              </a:ext>
            </a:extLst>
          </p:cNvPr>
          <p:cNvSpPr/>
          <p:nvPr/>
        </p:nvSpPr>
        <p:spPr>
          <a:xfrm>
            <a:off x="6606856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46AB21-7D92-44AF-B057-CDF24000EF21}"/>
              </a:ext>
            </a:extLst>
          </p:cNvPr>
          <p:cNvSpPr/>
          <p:nvPr/>
        </p:nvSpPr>
        <p:spPr>
          <a:xfrm>
            <a:off x="6878999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64E603-9B68-4BD9-99B2-959CBDA132A8}"/>
              </a:ext>
            </a:extLst>
          </p:cNvPr>
          <p:cNvSpPr/>
          <p:nvPr/>
        </p:nvSpPr>
        <p:spPr>
          <a:xfrm>
            <a:off x="7151142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221778-BF5F-4605-BAE3-DFF831A4E2B8}"/>
              </a:ext>
            </a:extLst>
          </p:cNvPr>
          <p:cNvSpPr/>
          <p:nvPr/>
        </p:nvSpPr>
        <p:spPr>
          <a:xfrm>
            <a:off x="7423285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80B8F-BDC7-4A61-AE63-C2A9C9BAD3DB}"/>
              </a:ext>
            </a:extLst>
          </p:cNvPr>
          <p:cNvSpPr/>
          <p:nvPr/>
        </p:nvSpPr>
        <p:spPr>
          <a:xfrm>
            <a:off x="3030588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3B59C-2158-40DF-94E1-9391A2A769AD}"/>
              </a:ext>
            </a:extLst>
          </p:cNvPr>
          <p:cNvSpPr/>
          <p:nvPr/>
        </p:nvSpPr>
        <p:spPr>
          <a:xfrm>
            <a:off x="3302731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D5A8FC-422E-48F5-861A-CC07C28570F9}"/>
              </a:ext>
            </a:extLst>
          </p:cNvPr>
          <p:cNvSpPr/>
          <p:nvPr/>
        </p:nvSpPr>
        <p:spPr>
          <a:xfrm>
            <a:off x="3574874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3ABD13-6CA7-4E4C-8B9D-E00B628BEE82}"/>
              </a:ext>
            </a:extLst>
          </p:cNvPr>
          <p:cNvSpPr/>
          <p:nvPr/>
        </p:nvSpPr>
        <p:spPr>
          <a:xfrm>
            <a:off x="3847017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C0C4B1-4011-497D-8480-BA9E41568478}"/>
              </a:ext>
            </a:extLst>
          </p:cNvPr>
          <p:cNvSpPr/>
          <p:nvPr/>
        </p:nvSpPr>
        <p:spPr>
          <a:xfrm>
            <a:off x="4119160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77716B-BCAA-4C45-B3AC-E060B3B3D2AF}"/>
              </a:ext>
            </a:extLst>
          </p:cNvPr>
          <p:cNvSpPr/>
          <p:nvPr/>
        </p:nvSpPr>
        <p:spPr>
          <a:xfrm>
            <a:off x="4391303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70EADD-83A7-4D7C-ACA7-34A00A7E572C}"/>
              </a:ext>
            </a:extLst>
          </p:cNvPr>
          <p:cNvSpPr/>
          <p:nvPr/>
        </p:nvSpPr>
        <p:spPr>
          <a:xfrm>
            <a:off x="4663446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6B8F25-1537-435A-97B4-F5D16B3075EE}"/>
              </a:ext>
            </a:extLst>
          </p:cNvPr>
          <p:cNvSpPr/>
          <p:nvPr/>
        </p:nvSpPr>
        <p:spPr>
          <a:xfrm>
            <a:off x="5810153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ABE3C3-759E-4864-8A29-5987C37EAC18}"/>
              </a:ext>
            </a:extLst>
          </p:cNvPr>
          <p:cNvSpPr/>
          <p:nvPr/>
        </p:nvSpPr>
        <p:spPr>
          <a:xfrm>
            <a:off x="6082296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3DBC5C-7670-4F6D-ADD3-CA3BD1F8AA33}"/>
              </a:ext>
            </a:extLst>
          </p:cNvPr>
          <p:cNvSpPr/>
          <p:nvPr/>
        </p:nvSpPr>
        <p:spPr>
          <a:xfrm>
            <a:off x="6354439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C34AD9-9FE0-4DDB-AF01-0FD33B5E246E}"/>
              </a:ext>
            </a:extLst>
          </p:cNvPr>
          <p:cNvSpPr/>
          <p:nvPr/>
        </p:nvSpPr>
        <p:spPr>
          <a:xfrm>
            <a:off x="6626582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DE6EE2-E924-4E7F-9C7E-DE5A2DC579C2}"/>
              </a:ext>
            </a:extLst>
          </p:cNvPr>
          <p:cNvSpPr/>
          <p:nvPr/>
        </p:nvSpPr>
        <p:spPr>
          <a:xfrm>
            <a:off x="6898725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767020-58CE-496C-A9E0-E0F35E5BD6A0}"/>
              </a:ext>
            </a:extLst>
          </p:cNvPr>
          <p:cNvSpPr/>
          <p:nvPr/>
        </p:nvSpPr>
        <p:spPr>
          <a:xfrm>
            <a:off x="7170868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9B6A2F-720C-4951-9279-80A91A8F86D8}"/>
              </a:ext>
            </a:extLst>
          </p:cNvPr>
          <p:cNvSpPr/>
          <p:nvPr/>
        </p:nvSpPr>
        <p:spPr>
          <a:xfrm>
            <a:off x="7443011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2B0520-B1BF-463E-AC2E-6CA28FFBA38F}"/>
              </a:ext>
            </a:extLst>
          </p:cNvPr>
          <p:cNvSpPr/>
          <p:nvPr/>
        </p:nvSpPr>
        <p:spPr>
          <a:xfrm>
            <a:off x="9463994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0174AA-9328-42BF-B700-127195A88EF9}"/>
              </a:ext>
            </a:extLst>
          </p:cNvPr>
          <p:cNvSpPr/>
          <p:nvPr/>
        </p:nvSpPr>
        <p:spPr>
          <a:xfrm>
            <a:off x="9736137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00ED8B-1E03-48FA-B514-3710B55CCA38}"/>
              </a:ext>
            </a:extLst>
          </p:cNvPr>
          <p:cNvSpPr/>
          <p:nvPr/>
        </p:nvSpPr>
        <p:spPr>
          <a:xfrm>
            <a:off x="10008280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C8597F-C7A9-469F-960B-3C375D1EC8C3}"/>
              </a:ext>
            </a:extLst>
          </p:cNvPr>
          <p:cNvSpPr/>
          <p:nvPr/>
        </p:nvSpPr>
        <p:spPr>
          <a:xfrm>
            <a:off x="10280423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0A5DC7-B28C-4D85-BF5C-F0CD17778190}"/>
              </a:ext>
            </a:extLst>
          </p:cNvPr>
          <p:cNvSpPr/>
          <p:nvPr/>
        </p:nvSpPr>
        <p:spPr>
          <a:xfrm>
            <a:off x="10552566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2CE6B9-B604-4700-9E16-596BC1C291F1}"/>
              </a:ext>
            </a:extLst>
          </p:cNvPr>
          <p:cNvSpPr/>
          <p:nvPr/>
        </p:nvSpPr>
        <p:spPr>
          <a:xfrm>
            <a:off x="10824709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309CEB-E0E4-4030-AC6F-8F21055D1857}"/>
              </a:ext>
            </a:extLst>
          </p:cNvPr>
          <p:cNvSpPr/>
          <p:nvPr/>
        </p:nvSpPr>
        <p:spPr>
          <a:xfrm>
            <a:off x="11096852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DC6F27-F0E6-45BF-BA5A-8615D5C84668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983089" y="5020880"/>
            <a:ext cx="1798001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BE57F1F-CFF1-4D0C-A33F-8B87605B0830}"/>
              </a:ext>
            </a:extLst>
          </p:cNvPr>
          <p:cNvCxnSpPr>
            <a:cxnSpLocks/>
          </p:cNvCxnSpPr>
          <p:nvPr/>
        </p:nvCxnSpPr>
        <p:spPr>
          <a:xfrm>
            <a:off x="6056324" y="5027802"/>
            <a:ext cx="291459" cy="5154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8582FD-7F67-44F5-8879-4A5A3F4A983F}"/>
              </a:ext>
            </a:extLst>
          </p:cNvPr>
          <p:cNvCxnSpPr>
            <a:cxnSpLocks/>
          </p:cNvCxnSpPr>
          <p:nvPr/>
        </p:nvCxnSpPr>
        <p:spPr>
          <a:xfrm>
            <a:off x="6328827" y="5027802"/>
            <a:ext cx="4098554" cy="5264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E834B52-7CC5-4BFF-8598-5562028B82C0}"/>
              </a:ext>
            </a:extLst>
          </p:cNvPr>
          <p:cNvSpPr/>
          <p:nvPr/>
        </p:nvSpPr>
        <p:spPr>
          <a:xfrm>
            <a:off x="4935589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014561-77D2-436D-91C9-ECDEA6713FDF}"/>
              </a:ext>
            </a:extLst>
          </p:cNvPr>
          <p:cNvSpPr/>
          <p:nvPr/>
        </p:nvSpPr>
        <p:spPr>
          <a:xfrm>
            <a:off x="7715154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5BDE74-091B-42AB-8969-2737FCF5323E}"/>
              </a:ext>
            </a:extLst>
          </p:cNvPr>
          <p:cNvSpPr/>
          <p:nvPr/>
        </p:nvSpPr>
        <p:spPr>
          <a:xfrm>
            <a:off x="11368995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2ADA67-B55B-4945-B0AC-C08300137C78}"/>
              </a:ext>
            </a:extLst>
          </p:cNvPr>
          <p:cNvSpPr txBox="1"/>
          <p:nvPr/>
        </p:nvSpPr>
        <p:spPr>
          <a:xfrm>
            <a:off x="5195475" y="559195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  <a:endParaRPr lang="en-CA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2EDBF63-DEED-486B-B514-15FA576C3D69}"/>
              </a:ext>
            </a:extLst>
          </p:cNvPr>
          <p:cNvSpPr txBox="1"/>
          <p:nvPr/>
        </p:nvSpPr>
        <p:spPr>
          <a:xfrm>
            <a:off x="7655011" y="457060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endParaRPr lang="en-CA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B70C08B-8B6A-4496-B032-821FBEACE84F}"/>
              </a:ext>
            </a:extLst>
          </p:cNvPr>
          <p:cNvSpPr txBox="1"/>
          <p:nvPr/>
        </p:nvSpPr>
        <p:spPr>
          <a:xfrm>
            <a:off x="9651908" y="497422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  <a:endParaRPr lang="en-CA" sz="2400" b="1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43DA049-7F3A-457C-8A4E-F92ECD462682}"/>
              </a:ext>
            </a:extLst>
          </p:cNvPr>
          <p:cNvCxnSpPr>
            <a:cxnSpLocks/>
          </p:cNvCxnSpPr>
          <p:nvPr/>
        </p:nvCxnSpPr>
        <p:spPr>
          <a:xfrm>
            <a:off x="7695428" y="5016467"/>
            <a:ext cx="4217853" cy="271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1807B76-39D1-40BC-B2A9-A39F8ED34096}"/>
              </a:ext>
            </a:extLst>
          </p:cNvPr>
          <p:cNvSpPr/>
          <p:nvPr/>
        </p:nvSpPr>
        <p:spPr>
          <a:xfrm>
            <a:off x="6566439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C3C9557-04A9-4737-B01A-8B13E7431D3B}"/>
              </a:ext>
            </a:extLst>
          </p:cNvPr>
          <p:cNvSpPr/>
          <p:nvPr/>
        </p:nvSpPr>
        <p:spPr>
          <a:xfrm>
            <a:off x="6838582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1A892F2-18F5-4D54-A5D0-1A0C1E9FBA5C}"/>
              </a:ext>
            </a:extLst>
          </p:cNvPr>
          <p:cNvSpPr/>
          <p:nvPr/>
        </p:nvSpPr>
        <p:spPr>
          <a:xfrm>
            <a:off x="7110725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641AF66-7989-44FB-8E7F-C17E8D20E442}"/>
              </a:ext>
            </a:extLst>
          </p:cNvPr>
          <p:cNvSpPr/>
          <p:nvPr/>
        </p:nvSpPr>
        <p:spPr>
          <a:xfrm>
            <a:off x="7382868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1076365-3A58-409B-9D27-0FB107DAA699}"/>
              </a:ext>
            </a:extLst>
          </p:cNvPr>
          <p:cNvSpPr/>
          <p:nvPr/>
        </p:nvSpPr>
        <p:spPr>
          <a:xfrm>
            <a:off x="7655011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CB770CA-1A6E-4BD8-9F7E-2B70DBC41797}"/>
              </a:ext>
            </a:extLst>
          </p:cNvPr>
          <p:cNvSpPr/>
          <p:nvPr/>
        </p:nvSpPr>
        <p:spPr>
          <a:xfrm>
            <a:off x="7927154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1354AC-F453-4191-9BC5-E429106C69F0}"/>
              </a:ext>
            </a:extLst>
          </p:cNvPr>
          <p:cNvSpPr/>
          <p:nvPr/>
        </p:nvSpPr>
        <p:spPr>
          <a:xfrm>
            <a:off x="8199297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5FCF81A-AB07-486E-9CAD-ABCBAC39A929}"/>
              </a:ext>
            </a:extLst>
          </p:cNvPr>
          <p:cNvSpPr/>
          <p:nvPr/>
        </p:nvSpPr>
        <p:spPr>
          <a:xfrm>
            <a:off x="5768290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C4D4320-39CC-4CB3-8D27-293D2FD152A8}"/>
              </a:ext>
            </a:extLst>
          </p:cNvPr>
          <p:cNvSpPr/>
          <p:nvPr/>
        </p:nvSpPr>
        <p:spPr>
          <a:xfrm>
            <a:off x="6040433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BBEE82F-64D4-47C4-A953-791228154ED8}"/>
              </a:ext>
            </a:extLst>
          </p:cNvPr>
          <p:cNvSpPr/>
          <p:nvPr/>
        </p:nvSpPr>
        <p:spPr>
          <a:xfrm>
            <a:off x="6312576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002732E-F897-4EDA-AA3B-AA584CCAE770}"/>
              </a:ext>
            </a:extLst>
          </p:cNvPr>
          <p:cNvSpPr/>
          <p:nvPr/>
        </p:nvSpPr>
        <p:spPr>
          <a:xfrm>
            <a:off x="6584719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C878016-4A45-4DF8-8B41-084B3B6F18BE}"/>
              </a:ext>
            </a:extLst>
          </p:cNvPr>
          <p:cNvSpPr/>
          <p:nvPr/>
        </p:nvSpPr>
        <p:spPr>
          <a:xfrm>
            <a:off x="6856862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9B8461B-09BF-4542-8FB8-AD14F5CD0989}"/>
              </a:ext>
            </a:extLst>
          </p:cNvPr>
          <p:cNvSpPr/>
          <p:nvPr/>
        </p:nvSpPr>
        <p:spPr>
          <a:xfrm>
            <a:off x="7129005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F765A1A-F916-4B01-AE66-CEF9A49CDD15}"/>
              </a:ext>
            </a:extLst>
          </p:cNvPr>
          <p:cNvSpPr/>
          <p:nvPr/>
        </p:nvSpPr>
        <p:spPr>
          <a:xfrm>
            <a:off x="7401148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C8B83AB-53AF-4D2C-BA56-DD12C8713424}"/>
              </a:ext>
            </a:extLst>
          </p:cNvPr>
          <p:cNvSpPr/>
          <p:nvPr/>
        </p:nvSpPr>
        <p:spPr>
          <a:xfrm>
            <a:off x="8291193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CD4EFE0-51A4-4319-8534-79A7C21F7253}"/>
              </a:ext>
            </a:extLst>
          </p:cNvPr>
          <p:cNvSpPr/>
          <p:nvPr/>
        </p:nvSpPr>
        <p:spPr>
          <a:xfrm>
            <a:off x="8563336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E3F79D4-8CEC-4CCB-A6D2-042CAA82A14B}"/>
              </a:ext>
            </a:extLst>
          </p:cNvPr>
          <p:cNvSpPr/>
          <p:nvPr/>
        </p:nvSpPr>
        <p:spPr>
          <a:xfrm>
            <a:off x="8835479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DB14808-647E-4AE6-A63B-534C2EFDDD61}"/>
              </a:ext>
            </a:extLst>
          </p:cNvPr>
          <p:cNvSpPr/>
          <p:nvPr/>
        </p:nvSpPr>
        <p:spPr>
          <a:xfrm>
            <a:off x="9107622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ED95AB-4972-44F7-90C9-DA9EB332496D}"/>
              </a:ext>
            </a:extLst>
          </p:cNvPr>
          <p:cNvSpPr/>
          <p:nvPr/>
        </p:nvSpPr>
        <p:spPr>
          <a:xfrm>
            <a:off x="9379765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9264CCB-F545-4492-9148-E3BFCA9C7461}"/>
              </a:ext>
            </a:extLst>
          </p:cNvPr>
          <p:cNvSpPr/>
          <p:nvPr/>
        </p:nvSpPr>
        <p:spPr>
          <a:xfrm>
            <a:off x="9651908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A00EB67-38B6-4816-B826-51F966EACF83}"/>
              </a:ext>
            </a:extLst>
          </p:cNvPr>
          <p:cNvSpPr/>
          <p:nvPr/>
        </p:nvSpPr>
        <p:spPr>
          <a:xfrm>
            <a:off x="9924051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80EA937-92FA-4672-8F64-6865E04E4805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7129005" y="3163345"/>
            <a:ext cx="389935" cy="459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FC6298B-BB3F-40A1-83B1-7EEB792B345F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6742928" y="4077745"/>
            <a:ext cx="367798" cy="492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2FFF74C-872C-4311-BB28-DED4899CE8F9}"/>
              </a:ext>
            </a:extLst>
          </p:cNvPr>
          <p:cNvSpPr txBox="1"/>
          <p:nvPr/>
        </p:nvSpPr>
        <p:spPr>
          <a:xfrm>
            <a:off x="10196194" y="189105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</a:t>
            </a:r>
            <a:endParaRPr lang="en-CA" b="1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820344B9-09AC-406D-A3FC-59A9A941A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487" y="1825363"/>
            <a:ext cx="526431" cy="444176"/>
          </a:xfrm>
          <a:prstGeom prst="rect">
            <a:avLst/>
          </a:prstGeom>
        </p:spPr>
      </p:pic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427D74E1-9B94-42A6-A54B-7BD1701FDA77}"/>
              </a:ext>
            </a:extLst>
          </p:cNvPr>
          <p:cNvSpPr/>
          <p:nvPr/>
        </p:nvSpPr>
        <p:spPr>
          <a:xfrm>
            <a:off x="150569" y="1277687"/>
            <a:ext cx="3156403" cy="1241156"/>
          </a:xfrm>
          <a:prstGeom prst="wedgeRectCallout">
            <a:avLst>
              <a:gd name="adj1" fmla="val -44890"/>
              <a:gd name="adj2" fmla="val -2157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Counter-example:</a:t>
            </a:r>
            <a:br>
              <a:rPr lang="en-US" sz="2400" b="1" dirty="0"/>
            </a:br>
            <a:r>
              <a:rPr lang="en-US" sz="2400" dirty="0"/>
              <a:t>Suppose thread </a:t>
            </a:r>
            <a:r>
              <a:rPr lang="en-US" sz="2400" b="1" dirty="0"/>
              <a:t>P</a:t>
            </a:r>
            <a:r>
              <a:rPr lang="en-US" sz="2400" dirty="0"/>
              <a:t> does </a:t>
            </a:r>
            <a:r>
              <a:rPr lang="en-US" sz="2400" b="1" dirty="0"/>
              <a:t>Insert(a)</a:t>
            </a:r>
            <a:endParaRPr lang="en-CA" sz="2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C51EB2-65C2-4609-B6F0-1509EAEBCAF9}"/>
              </a:ext>
            </a:extLst>
          </p:cNvPr>
          <p:cNvSpPr/>
          <p:nvPr/>
        </p:nvSpPr>
        <p:spPr>
          <a:xfrm>
            <a:off x="5768290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C48D16-595B-4E0A-9BF5-EE92123480A7}"/>
              </a:ext>
            </a:extLst>
          </p:cNvPr>
          <p:cNvSpPr/>
          <p:nvPr/>
        </p:nvSpPr>
        <p:spPr>
          <a:xfrm>
            <a:off x="6040433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056A65A-9DB8-4658-BEC9-4360AF05C5A8}"/>
              </a:ext>
            </a:extLst>
          </p:cNvPr>
          <p:cNvSpPr/>
          <p:nvPr/>
        </p:nvSpPr>
        <p:spPr>
          <a:xfrm>
            <a:off x="6312576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A3E6432-81DB-4A09-A4EE-8A03E9278947}"/>
              </a:ext>
            </a:extLst>
          </p:cNvPr>
          <p:cNvSpPr/>
          <p:nvPr/>
        </p:nvSpPr>
        <p:spPr>
          <a:xfrm>
            <a:off x="6584719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EEA3D3-EBF2-406E-9358-6FB66039B6DE}"/>
              </a:ext>
            </a:extLst>
          </p:cNvPr>
          <p:cNvSpPr/>
          <p:nvPr/>
        </p:nvSpPr>
        <p:spPr>
          <a:xfrm>
            <a:off x="6856862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B0D5C6-F738-404B-B8ED-6B0F10B643FA}"/>
              </a:ext>
            </a:extLst>
          </p:cNvPr>
          <p:cNvSpPr/>
          <p:nvPr/>
        </p:nvSpPr>
        <p:spPr>
          <a:xfrm>
            <a:off x="7129005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82EBBA-A590-4E1F-A656-DC830F088075}"/>
              </a:ext>
            </a:extLst>
          </p:cNvPr>
          <p:cNvSpPr/>
          <p:nvPr/>
        </p:nvSpPr>
        <p:spPr>
          <a:xfrm>
            <a:off x="7401148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00AB76B-6929-4CB2-9F95-29A75CF8D058}"/>
              </a:ext>
            </a:extLst>
          </p:cNvPr>
          <p:cNvSpPr/>
          <p:nvPr/>
        </p:nvSpPr>
        <p:spPr>
          <a:xfrm>
            <a:off x="6566439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4AD474E-E9C2-4DA1-87FC-CF6046A61DBE}"/>
              </a:ext>
            </a:extLst>
          </p:cNvPr>
          <p:cNvSpPr/>
          <p:nvPr/>
        </p:nvSpPr>
        <p:spPr>
          <a:xfrm>
            <a:off x="6838582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507D92F-D7EB-4C80-9D6E-33868D43520E}"/>
              </a:ext>
            </a:extLst>
          </p:cNvPr>
          <p:cNvSpPr/>
          <p:nvPr/>
        </p:nvSpPr>
        <p:spPr>
          <a:xfrm>
            <a:off x="7110725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615310A-8072-4109-B11D-134B8CC767B0}"/>
              </a:ext>
            </a:extLst>
          </p:cNvPr>
          <p:cNvSpPr/>
          <p:nvPr/>
        </p:nvSpPr>
        <p:spPr>
          <a:xfrm>
            <a:off x="7382868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573F854-E9E2-4847-B592-92FF6B03ECEE}"/>
              </a:ext>
            </a:extLst>
          </p:cNvPr>
          <p:cNvSpPr/>
          <p:nvPr/>
        </p:nvSpPr>
        <p:spPr>
          <a:xfrm>
            <a:off x="7655011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E964485-245C-4C02-B739-18CDEF7F863D}"/>
              </a:ext>
            </a:extLst>
          </p:cNvPr>
          <p:cNvSpPr/>
          <p:nvPr/>
        </p:nvSpPr>
        <p:spPr>
          <a:xfrm>
            <a:off x="7927154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0815E35-2CA7-4BA7-A8E3-28CEC09F1C28}"/>
              </a:ext>
            </a:extLst>
          </p:cNvPr>
          <p:cNvSpPr/>
          <p:nvPr/>
        </p:nvSpPr>
        <p:spPr>
          <a:xfrm>
            <a:off x="8199297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4B0D4F1-F96B-4971-8251-C3D32B0A5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30" y="3607175"/>
            <a:ext cx="526431" cy="444176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CE670A08-8D56-41C2-AA67-F70E42B49185}"/>
              </a:ext>
            </a:extLst>
          </p:cNvPr>
          <p:cNvSpPr/>
          <p:nvPr/>
        </p:nvSpPr>
        <p:spPr>
          <a:xfrm>
            <a:off x="9219964" y="36071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C16859E-AF65-4F27-84C7-EDF39FEE21AB}"/>
              </a:ext>
            </a:extLst>
          </p:cNvPr>
          <p:cNvSpPr/>
          <p:nvPr/>
        </p:nvSpPr>
        <p:spPr>
          <a:xfrm>
            <a:off x="9492107" y="36071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ABEE3E4-C16B-42A5-BDE8-7CC8F298CC01}"/>
              </a:ext>
            </a:extLst>
          </p:cNvPr>
          <p:cNvSpPr/>
          <p:nvPr/>
        </p:nvSpPr>
        <p:spPr>
          <a:xfrm>
            <a:off x="9764250" y="36071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61AE87A-6B46-424C-B17A-FEA5A0428AB2}"/>
              </a:ext>
            </a:extLst>
          </p:cNvPr>
          <p:cNvSpPr/>
          <p:nvPr/>
        </p:nvSpPr>
        <p:spPr>
          <a:xfrm>
            <a:off x="10036393" y="36071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C70F156-416E-47DB-B207-7FC7501B013D}"/>
              </a:ext>
            </a:extLst>
          </p:cNvPr>
          <p:cNvSpPr/>
          <p:nvPr/>
        </p:nvSpPr>
        <p:spPr>
          <a:xfrm>
            <a:off x="10308536" y="36071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43B2B75-C4ED-496C-9456-24630DF6E9DA}"/>
              </a:ext>
            </a:extLst>
          </p:cNvPr>
          <p:cNvSpPr/>
          <p:nvPr/>
        </p:nvSpPr>
        <p:spPr>
          <a:xfrm>
            <a:off x="10580679" y="36071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1D3F528-117C-4DAC-938E-23556055BF35}"/>
              </a:ext>
            </a:extLst>
          </p:cNvPr>
          <p:cNvSpPr/>
          <p:nvPr/>
        </p:nvSpPr>
        <p:spPr>
          <a:xfrm>
            <a:off x="10852822" y="360710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5713F04D-F0F6-4F31-8778-D44F5001B066}"/>
              </a:ext>
            </a:extLst>
          </p:cNvPr>
          <p:cNvCxnSpPr>
            <a:cxnSpLocks/>
            <a:endCxn id="150" idx="0"/>
          </p:cNvCxnSpPr>
          <p:nvPr/>
        </p:nvCxnSpPr>
        <p:spPr>
          <a:xfrm>
            <a:off x="8563337" y="2302070"/>
            <a:ext cx="617393" cy="405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A8B354-F1F8-45AF-A2CD-A241E783DCF7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9869663" y="3175914"/>
            <a:ext cx="302802" cy="431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D1D5AFAB-0F34-4618-9EEE-BF87353A709E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7015071" y="4051351"/>
            <a:ext cx="2479112" cy="5185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D893414E-4F8B-4520-B3D2-73A4EE66BCF4}"/>
              </a:ext>
            </a:extLst>
          </p:cNvPr>
          <p:cNvSpPr txBox="1"/>
          <p:nvPr/>
        </p:nvSpPr>
        <p:spPr>
          <a:xfrm>
            <a:off x="8423743" y="3628167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gp</a:t>
            </a:r>
            <a:endParaRPr lang="en-CA" b="1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6688285-BBD8-4D7C-B583-6BC37A1454E9}"/>
              </a:ext>
            </a:extLst>
          </p:cNvPr>
          <p:cNvSpPr txBox="1"/>
          <p:nvPr/>
        </p:nvSpPr>
        <p:spPr>
          <a:xfrm>
            <a:off x="11107116" y="3488173"/>
            <a:ext cx="61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real</a:t>
            </a:r>
          </a:p>
          <a:p>
            <a:pPr algn="ctr"/>
            <a:r>
              <a:rPr lang="en-US" b="1" dirty="0" err="1"/>
              <a:t>gp</a:t>
            </a:r>
            <a:endParaRPr lang="en-CA" b="1" dirty="0"/>
          </a:p>
        </p:txBody>
      </p:sp>
      <p:sp>
        <p:nvSpPr>
          <p:cNvPr id="117" name="Speech Bubble: Rectangle 116">
            <a:extLst>
              <a:ext uri="{FF2B5EF4-FFF2-40B4-BE49-F238E27FC236}">
                <a16:creationId xmlns:a16="http://schemas.microsoft.com/office/drawing/2014/main" id="{F4595AD7-84F6-4B49-BFF1-1B256AE6CF4E}"/>
              </a:ext>
            </a:extLst>
          </p:cNvPr>
          <p:cNvSpPr/>
          <p:nvPr/>
        </p:nvSpPr>
        <p:spPr>
          <a:xfrm>
            <a:off x="5529619" y="1511893"/>
            <a:ext cx="4098925" cy="985021"/>
          </a:xfrm>
          <a:prstGeom prst="wedgeRectCallout">
            <a:avLst>
              <a:gd name="adj1" fmla="val 32529"/>
              <a:gd name="adj2" fmla="val 22026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Now, suppose Q does another</a:t>
            </a:r>
            <a:r>
              <a:rPr lang="en-US" sz="2000" b="1" dirty="0"/>
              <a:t> </a:t>
            </a:r>
            <a:r>
              <a:rPr lang="en-US" sz="2000" dirty="0"/>
              <a:t>Absorb-Sibling, and changes this pointer with VAS</a:t>
            </a:r>
            <a:endParaRPr lang="en-CA" sz="2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AD0DB8-1BB3-4181-A8AC-BFF402229B60}"/>
              </a:ext>
            </a:extLst>
          </p:cNvPr>
          <p:cNvSpPr/>
          <p:nvPr/>
        </p:nvSpPr>
        <p:spPr>
          <a:xfrm>
            <a:off x="5800908" y="4573471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CBC5CDC-4B1D-4052-A12B-EA098C664958}"/>
              </a:ext>
            </a:extLst>
          </p:cNvPr>
          <p:cNvSpPr/>
          <p:nvPr/>
        </p:nvSpPr>
        <p:spPr>
          <a:xfrm>
            <a:off x="6073051" y="4573471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CD273ED-CA5C-4821-8514-335F76A9F495}"/>
              </a:ext>
            </a:extLst>
          </p:cNvPr>
          <p:cNvSpPr/>
          <p:nvPr/>
        </p:nvSpPr>
        <p:spPr>
          <a:xfrm>
            <a:off x="6345194" y="4573471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85B777D-69A9-488D-B026-6076D1C0DF17}"/>
              </a:ext>
            </a:extLst>
          </p:cNvPr>
          <p:cNvSpPr/>
          <p:nvPr/>
        </p:nvSpPr>
        <p:spPr>
          <a:xfrm>
            <a:off x="6617337" y="4573471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6EB4803-2679-4D51-9D45-A44C8A7687E3}"/>
              </a:ext>
            </a:extLst>
          </p:cNvPr>
          <p:cNvSpPr/>
          <p:nvPr/>
        </p:nvSpPr>
        <p:spPr>
          <a:xfrm>
            <a:off x="6889480" y="4573471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96FA84E-9FA7-41AA-9682-62A1EC9489C8}"/>
              </a:ext>
            </a:extLst>
          </p:cNvPr>
          <p:cNvSpPr/>
          <p:nvPr/>
        </p:nvSpPr>
        <p:spPr>
          <a:xfrm>
            <a:off x="7161623" y="4573471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06F9F4-7DD0-4FB9-ABF7-86A352D29926}"/>
              </a:ext>
            </a:extLst>
          </p:cNvPr>
          <p:cNvSpPr/>
          <p:nvPr/>
        </p:nvSpPr>
        <p:spPr>
          <a:xfrm>
            <a:off x="7433766" y="4573471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AAB86BD-C157-4F48-9AAC-AEB0B932E218}"/>
              </a:ext>
            </a:extLst>
          </p:cNvPr>
          <p:cNvSpPr/>
          <p:nvPr/>
        </p:nvSpPr>
        <p:spPr>
          <a:xfrm>
            <a:off x="3030588" y="5554280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54E2E7C-475C-4EE2-A9C9-D833A2F923D1}"/>
              </a:ext>
            </a:extLst>
          </p:cNvPr>
          <p:cNvSpPr/>
          <p:nvPr/>
        </p:nvSpPr>
        <p:spPr>
          <a:xfrm>
            <a:off x="3302731" y="5554280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0B76547-7EC5-4D39-9257-DB75ED115550}"/>
              </a:ext>
            </a:extLst>
          </p:cNvPr>
          <p:cNvSpPr/>
          <p:nvPr/>
        </p:nvSpPr>
        <p:spPr>
          <a:xfrm>
            <a:off x="3574874" y="5554280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81586C5-4FE4-429D-A661-C7ED5A0F9FA7}"/>
              </a:ext>
            </a:extLst>
          </p:cNvPr>
          <p:cNvSpPr/>
          <p:nvPr/>
        </p:nvSpPr>
        <p:spPr>
          <a:xfrm>
            <a:off x="3847017" y="5554280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078161C-B20A-4E74-8230-DFCB0D3E5994}"/>
              </a:ext>
            </a:extLst>
          </p:cNvPr>
          <p:cNvSpPr/>
          <p:nvPr/>
        </p:nvSpPr>
        <p:spPr>
          <a:xfrm>
            <a:off x="4119160" y="5554280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A82556B-DF3E-4990-9052-1818BDC1D19D}"/>
              </a:ext>
            </a:extLst>
          </p:cNvPr>
          <p:cNvSpPr/>
          <p:nvPr/>
        </p:nvSpPr>
        <p:spPr>
          <a:xfrm>
            <a:off x="4391303" y="5554280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E6CD883-A69E-4645-8AD0-97E376F64AAC}"/>
              </a:ext>
            </a:extLst>
          </p:cNvPr>
          <p:cNvSpPr/>
          <p:nvPr/>
        </p:nvSpPr>
        <p:spPr>
          <a:xfrm>
            <a:off x="4663446" y="5554280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A005909-3596-4E23-8E83-753CA311FAE6}"/>
              </a:ext>
            </a:extLst>
          </p:cNvPr>
          <p:cNvSpPr/>
          <p:nvPr/>
        </p:nvSpPr>
        <p:spPr>
          <a:xfrm>
            <a:off x="4934551" y="5554280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B11B0E1C-4AAC-47BC-A530-A1FAD7D6B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875" y="4572291"/>
            <a:ext cx="526431" cy="44417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ACE2143-4D33-4831-9355-FB85DF7B6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340" y="5517114"/>
            <a:ext cx="526431" cy="444176"/>
          </a:xfrm>
          <a:prstGeom prst="rect">
            <a:avLst/>
          </a:prstGeom>
        </p:spPr>
      </p:pic>
      <p:sp>
        <p:nvSpPr>
          <p:cNvPr id="159" name="Speech Bubble: Rectangle 158">
            <a:extLst>
              <a:ext uri="{FF2B5EF4-FFF2-40B4-BE49-F238E27FC236}">
                <a16:creationId xmlns:a16="http://schemas.microsoft.com/office/drawing/2014/main" id="{5EED06DA-F83F-40AB-B44D-195D3C01DFB3}"/>
              </a:ext>
            </a:extLst>
          </p:cNvPr>
          <p:cNvSpPr/>
          <p:nvPr/>
        </p:nvSpPr>
        <p:spPr>
          <a:xfrm>
            <a:off x="1858357" y="4401986"/>
            <a:ext cx="2043100" cy="881458"/>
          </a:xfrm>
          <a:prstGeom prst="wedgeRectCallout">
            <a:avLst>
              <a:gd name="adj1" fmla="val 87909"/>
              <a:gd name="adj2" fmla="val 57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 sleeps just before its VAS on </a:t>
            </a:r>
            <a:r>
              <a:rPr lang="en-US" b="1" u="sng" dirty="0"/>
              <a:t>this pointer</a:t>
            </a:r>
            <a:endParaRPr lang="en-CA" b="1" u="sng" dirty="0"/>
          </a:p>
        </p:txBody>
      </p:sp>
      <p:sp>
        <p:nvSpPr>
          <p:cNvPr id="134" name="Speech Bubble: Rectangle 133">
            <a:extLst>
              <a:ext uri="{FF2B5EF4-FFF2-40B4-BE49-F238E27FC236}">
                <a16:creationId xmlns:a16="http://schemas.microsoft.com/office/drawing/2014/main" id="{D318B498-2C72-4F5C-8AD4-8CE95A7B243F}"/>
              </a:ext>
            </a:extLst>
          </p:cNvPr>
          <p:cNvSpPr/>
          <p:nvPr/>
        </p:nvSpPr>
        <p:spPr>
          <a:xfrm>
            <a:off x="1830439" y="4401986"/>
            <a:ext cx="2101753" cy="914400"/>
          </a:xfrm>
          <a:prstGeom prst="wedgeRectCallout">
            <a:avLst>
              <a:gd name="adj1" fmla="val 85538"/>
              <a:gd name="adj2" fmla="val 5401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P’s VAS </a:t>
            </a:r>
            <a:r>
              <a:rPr lang="en-US" sz="2000" b="1" dirty="0"/>
              <a:t>will succeed!</a:t>
            </a:r>
            <a:endParaRPr lang="en-CA" sz="2000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BBAA6F8-C627-418E-A8B4-6B45C2F10401}"/>
              </a:ext>
            </a:extLst>
          </p:cNvPr>
          <p:cNvSpPr/>
          <p:nvPr/>
        </p:nvSpPr>
        <p:spPr>
          <a:xfrm>
            <a:off x="4440476" y="611784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92BDC11-A06C-48D0-8651-CD46D0321410}"/>
              </a:ext>
            </a:extLst>
          </p:cNvPr>
          <p:cNvSpPr/>
          <p:nvPr/>
        </p:nvSpPr>
        <p:spPr>
          <a:xfrm>
            <a:off x="4712619" y="611784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0CAC88E-D73A-4A7C-B1F4-BB52207181B6}"/>
              </a:ext>
            </a:extLst>
          </p:cNvPr>
          <p:cNvSpPr/>
          <p:nvPr/>
        </p:nvSpPr>
        <p:spPr>
          <a:xfrm>
            <a:off x="4984762" y="611784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F0CF20E-EA86-4A91-AFF4-81AF6CE28006}"/>
              </a:ext>
            </a:extLst>
          </p:cNvPr>
          <p:cNvSpPr/>
          <p:nvPr/>
        </p:nvSpPr>
        <p:spPr>
          <a:xfrm>
            <a:off x="5256905" y="611784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3D3E83E-BBA3-44F5-B4AF-F305320BE894}"/>
              </a:ext>
            </a:extLst>
          </p:cNvPr>
          <p:cNvSpPr/>
          <p:nvPr/>
        </p:nvSpPr>
        <p:spPr>
          <a:xfrm>
            <a:off x="5529048" y="611784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AFB1900-418E-4464-9606-0CCD1FE4E0D5}"/>
              </a:ext>
            </a:extLst>
          </p:cNvPr>
          <p:cNvSpPr/>
          <p:nvPr/>
        </p:nvSpPr>
        <p:spPr>
          <a:xfrm>
            <a:off x="5801191" y="611784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F3C927E-88EA-4AC2-95C7-7B43CCF2C6B0}"/>
              </a:ext>
            </a:extLst>
          </p:cNvPr>
          <p:cNvSpPr/>
          <p:nvPr/>
        </p:nvSpPr>
        <p:spPr>
          <a:xfrm>
            <a:off x="6073334" y="611784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E31C069-387B-4B8E-9778-88286F30C194}"/>
              </a:ext>
            </a:extLst>
          </p:cNvPr>
          <p:cNvSpPr/>
          <p:nvPr/>
        </p:nvSpPr>
        <p:spPr>
          <a:xfrm>
            <a:off x="6345477" y="6117848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7780E61B-89AA-4558-BF91-13A36948BF3C}"/>
              </a:ext>
            </a:extLst>
          </p:cNvPr>
          <p:cNvCxnSpPr>
            <a:cxnSpLocks/>
            <a:endCxn id="93" idx="0"/>
          </p:cNvCxnSpPr>
          <p:nvPr/>
        </p:nvCxnSpPr>
        <p:spPr>
          <a:xfrm flipH="1">
            <a:off x="5392977" y="5025776"/>
            <a:ext cx="404276" cy="109207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5" name="Explosion: 8 Points 174">
            <a:extLst>
              <a:ext uri="{FF2B5EF4-FFF2-40B4-BE49-F238E27FC236}">
                <a16:creationId xmlns:a16="http://schemas.microsoft.com/office/drawing/2014/main" id="{816D5DDD-F4AE-47BA-9B3D-09D0B5BA46D3}"/>
              </a:ext>
            </a:extLst>
          </p:cNvPr>
          <p:cNvSpPr/>
          <p:nvPr/>
        </p:nvSpPr>
        <p:spPr>
          <a:xfrm>
            <a:off x="3350028" y="4265184"/>
            <a:ext cx="4954686" cy="2244503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b="1" dirty="0"/>
              <a:t>Insertion into a</a:t>
            </a:r>
            <a:br>
              <a:rPr lang="en-US" sz="2000" b="1" dirty="0"/>
            </a:br>
            <a:r>
              <a:rPr lang="en-US" sz="2000" b="1" dirty="0"/>
              <a:t>deleted part of the tree!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339620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39" grpId="0" animBg="1"/>
      <p:bldP spid="41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70" grpId="0" animBg="1"/>
      <p:bldP spid="76" grpId="0" animBg="1"/>
      <p:bldP spid="82" grpId="0" animBg="1"/>
      <p:bldP spid="84" grpId="0" animBg="1"/>
      <p:bldP spid="86" grpId="0" animBg="1"/>
      <p:bldP spid="147" grpId="0" animBg="1"/>
      <p:bldP spid="134" grpId="0" animBg="1"/>
      <p:bldP spid="1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7BF6-6D7A-45FE-B52C-EBAF7C21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Invalidate-and-swap to the rescue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CE8DB-2FB7-4A8D-BC07-F922FA2B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5A638-A30A-46E7-9EC5-EDF53B771E3D}"/>
              </a:ext>
            </a:extLst>
          </p:cNvPr>
          <p:cNvSpPr/>
          <p:nvPr/>
        </p:nvSpPr>
        <p:spPr>
          <a:xfrm>
            <a:off x="5790427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FE7BD-9109-45DD-9187-7DD728274686}"/>
              </a:ext>
            </a:extLst>
          </p:cNvPr>
          <p:cNvSpPr/>
          <p:nvPr/>
        </p:nvSpPr>
        <p:spPr>
          <a:xfrm>
            <a:off x="6062570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4D8F47-0391-4038-A02F-4C6AC11AEAC1}"/>
              </a:ext>
            </a:extLst>
          </p:cNvPr>
          <p:cNvSpPr/>
          <p:nvPr/>
        </p:nvSpPr>
        <p:spPr>
          <a:xfrm>
            <a:off x="6334713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3C5F14-8973-4816-90F4-FFC999ECA558}"/>
              </a:ext>
            </a:extLst>
          </p:cNvPr>
          <p:cNvSpPr/>
          <p:nvPr/>
        </p:nvSpPr>
        <p:spPr>
          <a:xfrm>
            <a:off x="6606856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46AB21-7D92-44AF-B057-CDF24000EF21}"/>
              </a:ext>
            </a:extLst>
          </p:cNvPr>
          <p:cNvSpPr/>
          <p:nvPr/>
        </p:nvSpPr>
        <p:spPr>
          <a:xfrm>
            <a:off x="6878999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64E603-9B68-4BD9-99B2-959CBDA132A8}"/>
              </a:ext>
            </a:extLst>
          </p:cNvPr>
          <p:cNvSpPr/>
          <p:nvPr/>
        </p:nvSpPr>
        <p:spPr>
          <a:xfrm>
            <a:off x="7151142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221778-BF5F-4605-BAE3-DFF831A4E2B8}"/>
              </a:ext>
            </a:extLst>
          </p:cNvPr>
          <p:cNvSpPr/>
          <p:nvPr/>
        </p:nvSpPr>
        <p:spPr>
          <a:xfrm>
            <a:off x="7423285" y="456993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80B8F-BDC7-4A61-AE63-C2A9C9BAD3DB}"/>
              </a:ext>
            </a:extLst>
          </p:cNvPr>
          <p:cNvSpPr/>
          <p:nvPr/>
        </p:nvSpPr>
        <p:spPr>
          <a:xfrm>
            <a:off x="3030588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3B59C-2158-40DF-94E1-9391A2A769AD}"/>
              </a:ext>
            </a:extLst>
          </p:cNvPr>
          <p:cNvSpPr/>
          <p:nvPr/>
        </p:nvSpPr>
        <p:spPr>
          <a:xfrm>
            <a:off x="3302731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D5A8FC-422E-48F5-861A-CC07C28570F9}"/>
              </a:ext>
            </a:extLst>
          </p:cNvPr>
          <p:cNvSpPr/>
          <p:nvPr/>
        </p:nvSpPr>
        <p:spPr>
          <a:xfrm>
            <a:off x="3574874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3ABD13-6CA7-4E4C-8B9D-E00B628BEE82}"/>
              </a:ext>
            </a:extLst>
          </p:cNvPr>
          <p:cNvSpPr/>
          <p:nvPr/>
        </p:nvSpPr>
        <p:spPr>
          <a:xfrm>
            <a:off x="3847017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C0C4B1-4011-497D-8480-BA9E41568478}"/>
              </a:ext>
            </a:extLst>
          </p:cNvPr>
          <p:cNvSpPr/>
          <p:nvPr/>
        </p:nvSpPr>
        <p:spPr>
          <a:xfrm>
            <a:off x="4119160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77716B-BCAA-4C45-B3AC-E060B3B3D2AF}"/>
              </a:ext>
            </a:extLst>
          </p:cNvPr>
          <p:cNvSpPr/>
          <p:nvPr/>
        </p:nvSpPr>
        <p:spPr>
          <a:xfrm>
            <a:off x="4391303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70EADD-83A7-4D7C-ACA7-34A00A7E572C}"/>
              </a:ext>
            </a:extLst>
          </p:cNvPr>
          <p:cNvSpPr/>
          <p:nvPr/>
        </p:nvSpPr>
        <p:spPr>
          <a:xfrm>
            <a:off x="4663446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6B8F25-1537-435A-97B4-F5D16B3075EE}"/>
              </a:ext>
            </a:extLst>
          </p:cNvPr>
          <p:cNvSpPr/>
          <p:nvPr/>
        </p:nvSpPr>
        <p:spPr>
          <a:xfrm>
            <a:off x="5810153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ABE3C3-759E-4864-8A29-5987C37EAC18}"/>
              </a:ext>
            </a:extLst>
          </p:cNvPr>
          <p:cNvSpPr/>
          <p:nvPr/>
        </p:nvSpPr>
        <p:spPr>
          <a:xfrm>
            <a:off x="6082296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3DBC5C-7670-4F6D-ADD3-CA3BD1F8AA33}"/>
              </a:ext>
            </a:extLst>
          </p:cNvPr>
          <p:cNvSpPr/>
          <p:nvPr/>
        </p:nvSpPr>
        <p:spPr>
          <a:xfrm>
            <a:off x="6354439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C34AD9-9FE0-4DDB-AF01-0FD33B5E246E}"/>
              </a:ext>
            </a:extLst>
          </p:cNvPr>
          <p:cNvSpPr/>
          <p:nvPr/>
        </p:nvSpPr>
        <p:spPr>
          <a:xfrm>
            <a:off x="6626582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DE6EE2-E924-4E7F-9C7E-DE5A2DC579C2}"/>
              </a:ext>
            </a:extLst>
          </p:cNvPr>
          <p:cNvSpPr/>
          <p:nvPr/>
        </p:nvSpPr>
        <p:spPr>
          <a:xfrm>
            <a:off x="6898725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767020-58CE-496C-A9E0-E0F35E5BD6A0}"/>
              </a:ext>
            </a:extLst>
          </p:cNvPr>
          <p:cNvSpPr/>
          <p:nvPr/>
        </p:nvSpPr>
        <p:spPr>
          <a:xfrm>
            <a:off x="7170868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9B6A2F-720C-4951-9279-80A91A8F86D8}"/>
              </a:ext>
            </a:extLst>
          </p:cNvPr>
          <p:cNvSpPr/>
          <p:nvPr/>
        </p:nvSpPr>
        <p:spPr>
          <a:xfrm>
            <a:off x="7443011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2B0520-B1BF-463E-AC2E-6CA28FFBA38F}"/>
              </a:ext>
            </a:extLst>
          </p:cNvPr>
          <p:cNvSpPr/>
          <p:nvPr/>
        </p:nvSpPr>
        <p:spPr>
          <a:xfrm>
            <a:off x="9463994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0174AA-9328-42BF-B700-127195A88EF9}"/>
              </a:ext>
            </a:extLst>
          </p:cNvPr>
          <p:cNvSpPr/>
          <p:nvPr/>
        </p:nvSpPr>
        <p:spPr>
          <a:xfrm>
            <a:off x="9736137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00ED8B-1E03-48FA-B514-3710B55CCA38}"/>
              </a:ext>
            </a:extLst>
          </p:cNvPr>
          <p:cNvSpPr/>
          <p:nvPr/>
        </p:nvSpPr>
        <p:spPr>
          <a:xfrm>
            <a:off x="10008280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C8597F-C7A9-469F-960B-3C375D1EC8C3}"/>
              </a:ext>
            </a:extLst>
          </p:cNvPr>
          <p:cNvSpPr/>
          <p:nvPr/>
        </p:nvSpPr>
        <p:spPr>
          <a:xfrm>
            <a:off x="10280423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0A5DC7-B28C-4D85-BF5C-F0CD17778190}"/>
              </a:ext>
            </a:extLst>
          </p:cNvPr>
          <p:cNvSpPr/>
          <p:nvPr/>
        </p:nvSpPr>
        <p:spPr>
          <a:xfrm>
            <a:off x="10552566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2CE6B9-B604-4700-9E16-596BC1C291F1}"/>
              </a:ext>
            </a:extLst>
          </p:cNvPr>
          <p:cNvSpPr/>
          <p:nvPr/>
        </p:nvSpPr>
        <p:spPr>
          <a:xfrm>
            <a:off x="10824709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309CEB-E0E4-4030-AC6F-8F21055D1857}"/>
              </a:ext>
            </a:extLst>
          </p:cNvPr>
          <p:cNvSpPr/>
          <p:nvPr/>
        </p:nvSpPr>
        <p:spPr>
          <a:xfrm>
            <a:off x="11096852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DC6F27-F0E6-45BF-BA5A-8615D5C84668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983089" y="5020880"/>
            <a:ext cx="1798001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BE57F1F-CFF1-4D0C-A33F-8B87605B0830}"/>
              </a:ext>
            </a:extLst>
          </p:cNvPr>
          <p:cNvCxnSpPr>
            <a:cxnSpLocks/>
          </p:cNvCxnSpPr>
          <p:nvPr/>
        </p:nvCxnSpPr>
        <p:spPr>
          <a:xfrm>
            <a:off x="6056324" y="5027802"/>
            <a:ext cx="291459" cy="5154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8582FD-7F67-44F5-8879-4A5A3F4A983F}"/>
              </a:ext>
            </a:extLst>
          </p:cNvPr>
          <p:cNvCxnSpPr>
            <a:cxnSpLocks/>
          </p:cNvCxnSpPr>
          <p:nvPr/>
        </p:nvCxnSpPr>
        <p:spPr>
          <a:xfrm>
            <a:off x="6328827" y="5027802"/>
            <a:ext cx="4098554" cy="5264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E834B52-7CC5-4BFF-8598-5562028B82C0}"/>
              </a:ext>
            </a:extLst>
          </p:cNvPr>
          <p:cNvSpPr/>
          <p:nvPr/>
        </p:nvSpPr>
        <p:spPr>
          <a:xfrm>
            <a:off x="4935589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014561-77D2-436D-91C9-ECDEA6713FDF}"/>
              </a:ext>
            </a:extLst>
          </p:cNvPr>
          <p:cNvSpPr/>
          <p:nvPr/>
        </p:nvSpPr>
        <p:spPr>
          <a:xfrm>
            <a:off x="7715154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5BDE74-091B-42AB-8969-2737FCF5323E}"/>
              </a:ext>
            </a:extLst>
          </p:cNvPr>
          <p:cNvSpPr/>
          <p:nvPr/>
        </p:nvSpPr>
        <p:spPr>
          <a:xfrm>
            <a:off x="11368995" y="555428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2ADA67-B55B-4945-B0AC-C08300137C78}"/>
              </a:ext>
            </a:extLst>
          </p:cNvPr>
          <p:cNvSpPr txBox="1"/>
          <p:nvPr/>
        </p:nvSpPr>
        <p:spPr>
          <a:xfrm>
            <a:off x="5195475" y="559195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  <a:endParaRPr lang="en-CA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2EDBF63-DEED-486B-B514-15FA576C3D69}"/>
              </a:ext>
            </a:extLst>
          </p:cNvPr>
          <p:cNvSpPr txBox="1"/>
          <p:nvPr/>
        </p:nvSpPr>
        <p:spPr>
          <a:xfrm>
            <a:off x="7655011" y="457060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endParaRPr lang="en-CA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B70C08B-8B6A-4496-B032-821FBEACE84F}"/>
              </a:ext>
            </a:extLst>
          </p:cNvPr>
          <p:cNvSpPr txBox="1"/>
          <p:nvPr/>
        </p:nvSpPr>
        <p:spPr>
          <a:xfrm>
            <a:off x="9651908" y="497422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  <a:endParaRPr lang="en-CA" sz="2400" b="1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43DA049-7F3A-457C-8A4E-F92ECD462682}"/>
              </a:ext>
            </a:extLst>
          </p:cNvPr>
          <p:cNvCxnSpPr>
            <a:cxnSpLocks/>
          </p:cNvCxnSpPr>
          <p:nvPr/>
        </p:nvCxnSpPr>
        <p:spPr>
          <a:xfrm>
            <a:off x="7695428" y="5016467"/>
            <a:ext cx="4217853" cy="271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1807B76-39D1-40BC-B2A9-A39F8ED34096}"/>
              </a:ext>
            </a:extLst>
          </p:cNvPr>
          <p:cNvSpPr/>
          <p:nvPr/>
        </p:nvSpPr>
        <p:spPr>
          <a:xfrm>
            <a:off x="6566439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C3C9557-04A9-4737-B01A-8B13E7431D3B}"/>
              </a:ext>
            </a:extLst>
          </p:cNvPr>
          <p:cNvSpPr/>
          <p:nvPr/>
        </p:nvSpPr>
        <p:spPr>
          <a:xfrm>
            <a:off x="6838582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1A892F2-18F5-4D54-A5D0-1A0C1E9FBA5C}"/>
              </a:ext>
            </a:extLst>
          </p:cNvPr>
          <p:cNvSpPr/>
          <p:nvPr/>
        </p:nvSpPr>
        <p:spPr>
          <a:xfrm>
            <a:off x="7110725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641AF66-7989-44FB-8E7F-C17E8D20E442}"/>
              </a:ext>
            </a:extLst>
          </p:cNvPr>
          <p:cNvSpPr/>
          <p:nvPr/>
        </p:nvSpPr>
        <p:spPr>
          <a:xfrm>
            <a:off x="7382868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1076365-3A58-409B-9D27-0FB107DAA699}"/>
              </a:ext>
            </a:extLst>
          </p:cNvPr>
          <p:cNvSpPr/>
          <p:nvPr/>
        </p:nvSpPr>
        <p:spPr>
          <a:xfrm>
            <a:off x="7655011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CB770CA-1A6E-4BD8-9F7E-2B70DBC41797}"/>
              </a:ext>
            </a:extLst>
          </p:cNvPr>
          <p:cNvSpPr/>
          <p:nvPr/>
        </p:nvSpPr>
        <p:spPr>
          <a:xfrm>
            <a:off x="7927154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1354AC-F453-4191-9BC5-E429106C69F0}"/>
              </a:ext>
            </a:extLst>
          </p:cNvPr>
          <p:cNvSpPr/>
          <p:nvPr/>
        </p:nvSpPr>
        <p:spPr>
          <a:xfrm>
            <a:off x="8199297" y="36226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5FCF81A-AB07-486E-9CAD-ABCBAC39A929}"/>
              </a:ext>
            </a:extLst>
          </p:cNvPr>
          <p:cNvSpPr/>
          <p:nvPr/>
        </p:nvSpPr>
        <p:spPr>
          <a:xfrm>
            <a:off x="5768290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C4D4320-39CC-4CB3-8D27-293D2FD152A8}"/>
              </a:ext>
            </a:extLst>
          </p:cNvPr>
          <p:cNvSpPr/>
          <p:nvPr/>
        </p:nvSpPr>
        <p:spPr>
          <a:xfrm>
            <a:off x="6040433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BBEE82F-64D4-47C4-A953-791228154ED8}"/>
              </a:ext>
            </a:extLst>
          </p:cNvPr>
          <p:cNvSpPr/>
          <p:nvPr/>
        </p:nvSpPr>
        <p:spPr>
          <a:xfrm>
            <a:off x="6312576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002732E-F897-4EDA-AA3B-AA584CCAE770}"/>
              </a:ext>
            </a:extLst>
          </p:cNvPr>
          <p:cNvSpPr/>
          <p:nvPr/>
        </p:nvSpPr>
        <p:spPr>
          <a:xfrm>
            <a:off x="6584719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C878016-4A45-4DF8-8B41-084B3B6F18BE}"/>
              </a:ext>
            </a:extLst>
          </p:cNvPr>
          <p:cNvSpPr/>
          <p:nvPr/>
        </p:nvSpPr>
        <p:spPr>
          <a:xfrm>
            <a:off x="6856862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9B8461B-09BF-4542-8FB8-AD14F5CD0989}"/>
              </a:ext>
            </a:extLst>
          </p:cNvPr>
          <p:cNvSpPr/>
          <p:nvPr/>
        </p:nvSpPr>
        <p:spPr>
          <a:xfrm>
            <a:off x="7129005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F765A1A-F916-4B01-AE66-CEF9A49CDD15}"/>
              </a:ext>
            </a:extLst>
          </p:cNvPr>
          <p:cNvSpPr/>
          <p:nvPr/>
        </p:nvSpPr>
        <p:spPr>
          <a:xfrm>
            <a:off x="7401148" y="2708251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C8B83AB-53AF-4D2C-BA56-DD12C8713424}"/>
              </a:ext>
            </a:extLst>
          </p:cNvPr>
          <p:cNvSpPr/>
          <p:nvPr/>
        </p:nvSpPr>
        <p:spPr>
          <a:xfrm>
            <a:off x="8291193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CD4EFE0-51A4-4319-8534-79A7C21F7253}"/>
              </a:ext>
            </a:extLst>
          </p:cNvPr>
          <p:cNvSpPr/>
          <p:nvPr/>
        </p:nvSpPr>
        <p:spPr>
          <a:xfrm>
            <a:off x="8563336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E3F79D4-8CEC-4CCB-A6D2-042CAA82A14B}"/>
              </a:ext>
            </a:extLst>
          </p:cNvPr>
          <p:cNvSpPr/>
          <p:nvPr/>
        </p:nvSpPr>
        <p:spPr>
          <a:xfrm>
            <a:off x="8835479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DB14808-647E-4AE6-A63B-534C2EFDDD61}"/>
              </a:ext>
            </a:extLst>
          </p:cNvPr>
          <p:cNvSpPr/>
          <p:nvPr/>
        </p:nvSpPr>
        <p:spPr>
          <a:xfrm>
            <a:off x="9107622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ED95AB-4972-44F7-90C9-DA9EB332496D}"/>
              </a:ext>
            </a:extLst>
          </p:cNvPr>
          <p:cNvSpPr/>
          <p:nvPr/>
        </p:nvSpPr>
        <p:spPr>
          <a:xfrm>
            <a:off x="9379765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9264CCB-F545-4492-9148-E3BFCA9C7461}"/>
              </a:ext>
            </a:extLst>
          </p:cNvPr>
          <p:cNvSpPr/>
          <p:nvPr/>
        </p:nvSpPr>
        <p:spPr>
          <a:xfrm>
            <a:off x="9651908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A00EB67-38B6-4816-B826-51F966EACF83}"/>
              </a:ext>
            </a:extLst>
          </p:cNvPr>
          <p:cNvSpPr/>
          <p:nvPr/>
        </p:nvSpPr>
        <p:spPr>
          <a:xfrm>
            <a:off x="9924051" y="1847579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0F4354C-6E76-4DE7-B690-A2783CE5D7A6}"/>
              </a:ext>
            </a:extLst>
          </p:cNvPr>
          <p:cNvCxnSpPr>
            <a:cxnSpLocks/>
            <a:endCxn id="85" idx="0"/>
          </p:cNvCxnSpPr>
          <p:nvPr/>
        </p:nvCxnSpPr>
        <p:spPr>
          <a:xfrm flipH="1">
            <a:off x="6720791" y="2316114"/>
            <a:ext cx="1842546" cy="392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80EA937-92FA-4672-8F64-6865E04E4805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7129005" y="3163345"/>
            <a:ext cx="389935" cy="459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FC6298B-BB3F-40A1-83B1-7EEB792B345F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6742928" y="4077745"/>
            <a:ext cx="367798" cy="492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2FFF74C-872C-4311-BB28-DED4899CE8F9}"/>
              </a:ext>
            </a:extLst>
          </p:cNvPr>
          <p:cNvSpPr txBox="1"/>
          <p:nvPr/>
        </p:nvSpPr>
        <p:spPr>
          <a:xfrm>
            <a:off x="10196194" y="189105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</a:t>
            </a:r>
            <a:endParaRPr lang="en-CA" b="1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B11B0E1C-4AAC-47BC-A530-A1FAD7D6B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875" y="4572291"/>
            <a:ext cx="526431" cy="44417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ACE2143-4D33-4831-9355-FB85DF7B6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340" y="5517114"/>
            <a:ext cx="526431" cy="444176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17E31F3-0539-49D9-954F-F0E6B09E0F80}"/>
              </a:ext>
            </a:extLst>
          </p:cNvPr>
          <p:cNvSpPr/>
          <p:nvPr/>
        </p:nvSpPr>
        <p:spPr>
          <a:xfrm>
            <a:off x="4000416" y="1144166"/>
            <a:ext cx="3788267" cy="444585"/>
          </a:xfrm>
          <a:prstGeom prst="wedgeRectCallout">
            <a:avLst>
              <a:gd name="adj1" fmla="val 47102"/>
              <a:gd name="adj2" fmla="val 25198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Q: Absorb-Sibling does IAS</a:t>
            </a:r>
            <a:endParaRPr lang="en-CA" sz="20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C51EB2-65C2-4609-B6F0-1509EAEBCAF9}"/>
              </a:ext>
            </a:extLst>
          </p:cNvPr>
          <p:cNvSpPr/>
          <p:nvPr/>
        </p:nvSpPr>
        <p:spPr>
          <a:xfrm>
            <a:off x="5768290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C48D16-595B-4E0A-9BF5-EE92123480A7}"/>
              </a:ext>
            </a:extLst>
          </p:cNvPr>
          <p:cNvSpPr/>
          <p:nvPr/>
        </p:nvSpPr>
        <p:spPr>
          <a:xfrm>
            <a:off x="6040433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056A65A-9DB8-4658-BEC9-4360AF05C5A8}"/>
              </a:ext>
            </a:extLst>
          </p:cNvPr>
          <p:cNvSpPr/>
          <p:nvPr/>
        </p:nvSpPr>
        <p:spPr>
          <a:xfrm>
            <a:off x="6312576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A3E6432-81DB-4A09-A4EE-8A03E9278947}"/>
              </a:ext>
            </a:extLst>
          </p:cNvPr>
          <p:cNvSpPr/>
          <p:nvPr/>
        </p:nvSpPr>
        <p:spPr>
          <a:xfrm>
            <a:off x="6584719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EEA3D3-EBF2-406E-9358-6FB66039B6DE}"/>
              </a:ext>
            </a:extLst>
          </p:cNvPr>
          <p:cNvSpPr/>
          <p:nvPr/>
        </p:nvSpPr>
        <p:spPr>
          <a:xfrm>
            <a:off x="6856862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B0D5C6-F738-404B-B8ED-6B0F10B643FA}"/>
              </a:ext>
            </a:extLst>
          </p:cNvPr>
          <p:cNvSpPr/>
          <p:nvPr/>
        </p:nvSpPr>
        <p:spPr>
          <a:xfrm>
            <a:off x="7129005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82EBBA-A590-4E1F-A656-DC830F088075}"/>
              </a:ext>
            </a:extLst>
          </p:cNvPr>
          <p:cNvSpPr/>
          <p:nvPr/>
        </p:nvSpPr>
        <p:spPr>
          <a:xfrm>
            <a:off x="7401148" y="2710458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00AB76B-6929-4CB2-9F95-29A75CF8D058}"/>
              </a:ext>
            </a:extLst>
          </p:cNvPr>
          <p:cNvSpPr/>
          <p:nvPr/>
        </p:nvSpPr>
        <p:spPr>
          <a:xfrm>
            <a:off x="6566439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4AD474E-E9C2-4DA1-87FC-CF6046A61DBE}"/>
              </a:ext>
            </a:extLst>
          </p:cNvPr>
          <p:cNvSpPr/>
          <p:nvPr/>
        </p:nvSpPr>
        <p:spPr>
          <a:xfrm>
            <a:off x="6838582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507D92F-D7EB-4C80-9D6E-33868D43520E}"/>
              </a:ext>
            </a:extLst>
          </p:cNvPr>
          <p:cNvSpPr/>
          <p:nvPr/>
        </p:nvSpPr>
        <p:spPr>
          <a:xfrm>
            <a:off x="7110725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615310A-8072-4109-B11D-134B8CC767B0}"/>
              </a:ext>
            </a:extLst>
          </p:cNvPr>
          <p:cNvSpPr/>
          <p:nvPr/>
        </p:nvSpPr>
        <p:spPr>
          <a:xfrm>
            <a:off x="7382868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573F854-E9E2-4847-B592-92FF6B03ECEE}"/>
              </a:ext>
            </a:extLst>
          </p:cNvPr>
          <p:cNvSpPr/>
          <p:nvPr/>
        </p:nvSpPr>
        <p:spPr>
          <a:xfrm>
            <a:off x="7655011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E964485-245C-4C02-B739-18CDEF7F863D}"/>
              </a:ext>
            </a:extLst>
          </p:cNvPr>
          <p:cNvSpPr/>
          <p:nvPr/>
        </p:nvSpPr>
        <p:spPr>
          <a:xfrm>
            <a:off x="7927154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0815E35-2CA7-4BA7-A8E3-28CEC09F1C28}"/>
              </a:ext>
            </a:extLst>
          </p:cNvPr>
          <p:cNvSpPr/>
          <p:nvPr/>
        </p:nvSpPr>
        <p:spPr>
          <a:xfrm>
            <a:off x="8199297" y="3611362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4B0D4F1-F96B-4971-8251-C3D32B0A5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30" y="3607175"/>
            <a:ext cx="526431" cy="444176"/>
          </a:xfrm>
          <a:prstGeom prst="rect">
            <a:avLst/>
          </a:prstGeom>
        </p:spPr>
      </p:pic>
      <p:sp>
        <p:nvSpPr>
          <p:cNvPr id="133" name="Speech Bubble: Rectangle 132">
            <a:extLst>
              <a:ext uri="{FF2B5EF4-FFF2-40B4-BE49-F238E27FC236}">
                <a16:creationId xmlns:a16="http://schemas.microsoft.com/office/drawing/2014/main" id="{5977E0EF-E27D-427C-96F8-21244E127912}"/>
              </a:ext>
            </a:extLst>
          </p:cNvPr>
          <p:cNvSpPr/>
          <p:nvPr/>
        </p:nvSpPr>
        <p:spPr>
          <a:xfrm>
            <a:off x="4000416" y="1613071"/>
            <a:ext cx="3788267" cy="682745"/>
          </a:xfrm>
          <a:prstGeom prst="wedgeRectCallout">
            <a:avLst>
              <a:gd name="adj1" fmla="val 17992"/>
              <a:gd name="adj2" fmla="val 10746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… </a:t>
            </a:r>
            <a:r>
              <a:rPr lang="en-US" sz="2000" b="1" u="sng" dirty="0"/>
              <a:t>invalidating</a:t>
            </a:r>
            <a:r>
              <a:rPr lang="en-US" sz="2000" b="1" dirty="0"/>
              <a:t> these nodes!</a:t>
            </a:r>
            <a:endParaRPr lang="en-CA" sz="2000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893414E-4F8B-4520-B3D2-73A4EE66BCF4}"/>
              </a:ext>
            </a:extLst>
          </p:cNvPr>
          <p:cNvSpPr txBox="1"/>
          <p:nvPr/>
        </p:nvSpPr>
        <p:spPr>
          <a:xfrm>
            <a:off x="8423743" y="3628167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gp</a:t>
            </a:r>
            <a:endParaRPr lang="en-CA" b="1" dirty="0"/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003C52D8-28A2-41EB-85BE-3F3E25012C16}"/>
              </a:ext>
            </a:extLst>
          </p:cNvPr>
          <p:cNvSpPr/>
          <p:nvPr/>
        </p:nvSpPr>
        <p:spPr>
          <a:xfrm>
            <a:off x="150569" y="1277687"/>
            <a:ext cx="3750239" cy="1018129"/>
          </a:xfrm>
          <a:prstGeom prst="wedgeRectCallout">
            <a:avLst>
              <a:gd name="adj1" fmla="val -44890"/>
              <a:gd name="adj2" fmla="val -2157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Replacing VAS with IAS solves this problem</a:t>
            </a:r>
            <a:endParaRPr lang="en-CA" sz="2400" dirty="0"/>
          </a:p>
        </p:txBody>
      </p:sp>
      <p:sp>
        <p:nvSpPr>
          <p:cNvPr id="118" name="Speech Bubble: Rectangle 117">
            <a:extLst>
              <a:ext uri="{FF2B5EF4-FFF2-40B4-BE49-F238E27FC236}">
                <a16:creationId xmlns:a16="http://schemas.microsoft.com/office/drawing/2014/main" id="{B69EC53E-B037-48FA-9FF3-DDFC85AE3E51}"/>
              </a:ext>
            </a:extLst>
          </p:cNvPr>
          <p:cNvSpPr/>
          <p:nvPr/>
        </p:nvSpPr>
        <p:spPr>
          <a:xfrm>
            <a:off x="1784670" y="4404059"/>
            <a:ext cx="2043100" cy="881458"/>
          </a:xfrm>
          <a:prstGeom prst="wedgeRectCallout">
            <a:avLst>
              <a:gd name="adj1" fmla="val 87909"/>
              <a:gd name="adj2" fmla="val 57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 sleeps just before its IAS on </a:t>
            </a:r>
            <a:r>
              <a:rPr lang="en-US" b="1" u="sng" dirty="0"/>
              <a:t>this pointer</a:t>
            </a:r>
            <a:endParaRPr lang="en-CA" b="1" u="sng" dirty="0"/>
          </a:p>
        </p:txBody>
      </p:sp>
      <p:sp>
        <p:nvSpPr>
          <p:cNvPr id="169" name="Speech Bubble: Rectangle 168">
            <a:extLst>
              <a:ext uri="{FF2B5EF4-FFF2-40B4-BE49-F238E27FC236}">
                <a16:creationId xmlns:a16="http://schemas.microsoft.com/office/drawing/2014/main" id="{46F20FFB-E069-4F75-886B-EC1B6F49BA4B}"/>
              </a:ext>
            </a:extLst>
          </p:cNvPr>
          <p:cNvSpPr/>
          <p:nvPr/>
        </p:nvSpPr>
        <p:spPr>
          <a:xfrm>
            <a:off x="1651220" y="4283790"/>
            <a:ext cx="2243342" cy="1057328"/>
          </a:xfrm>
          <a:prstGeom prst="wedgeRectCallout">
            <a:avLst>
              <a:gd name="adj1" fmla="val 81609"/>
              <a:gd name="adj2" fmla="val 5188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P’s IAS is now </a:t>
            </a:r>
            <a:r>
              <a:rPr lang="en-US" sz="2000" b="1" dirty="0"/>
              <a:t>doomed to fail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914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EFC1-1986-4ED5-B16A-E505E195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972B8-60D6-4F06-9074-460A45D73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Graphite multi-core simulator</a:t>
            </a:r>
          </a:p>
          <a:p>
            <a:pPr lvl="1"/>
            <a:r>
              <a:rPr lang="en-US" dirty="0"/>
              <a:t>32 cores, each w/32KB L1, shared L2, MESI</a:t>
            </a:r>
          </a:p>
          <a:p>
            <a:pPr lvl="1"/>
            <a:r>
              <a:rPr lang="en-US" dirty="0" err="1"/>
              <a:t>MemTags</a:t>
            </a:r>
            <a:r>
              <a:rPr lang="en-US" dirty="0"/>
              <a:t> implemented in </a:t>
            </a:r>
            <a:r>
              <a:rPr lang="en-US" b="1" dirty="0"/>
              <a:t>L1</a:t>
            </a:r>
            <a:r>
              <a:rPr lang="en-US" dirty="0"/>
              <a:t> cache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D1412-BF49-4850-870E-F6968931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065C18-868C-4449-BC4F-5D6CAE7D5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28" y="3431524"/>
            <a:ext cx="4593892" cy="2732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30E443-E564-46B2-91E8-0565CE57B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380" y="3434048"/>
            <a:ext cx="4499577" cy="2727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9B52FEB-61FD-4D56-9878-8501A07B4EAD}"/>
              </a:ext>
            </a:extLst>
          </p:cNvPr>
          <p:cNvSpPr/>
          <p:nvPr/>
        </p:nvSpPr>
        <p:spPr>
          <a:xfrm>
            <a:off x="1362379" y="2955471"/>
            <a:ext cx="4499577" cy="419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35% Insert, 35% Delete, 30% Search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2728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16B7-DED9-4D57-BB8D-9D583B7C9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BC0DA-D12B-45B7-AF13-CA7349461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216365"/>
            <a:ext cx="10921774" cy="4984474"/>
          </a:xfrm>
        </p:spPr>
        <p:txBody>
          <a:bodyPr>
            <a:normAutofit/>
          </a:bodyPr>
          <a:lstStyle/>
          <a:p>
            <a:r>
              <a:rPr lang="en-US" b="1" dirty="0" err="1"/>
              <a:t>MemTags</a:t>
            </a:r>
            <a:r>
              <a:rPr lang="en-US" b="1" dirty="0"/>
              <a:t>:</a:t>
            </a:r>
            <a:r>
              <a:rPr lang="en-US" dirty="0"/>
              <a:t> a hardware proposal for</a:t>
            </a:r>
            <a:br>
              <a:rPr lang="en-US" dirty="0"/>
            </a:br>
            <a:r>
              <a:rPr lang="en-US" dirty="0"/>
              <a:t>better concurrent data structure designs</a:t>
            </a:r>
          </a:p>
          <a:p>
            <a:r>
              <a:rPr lang="en-US" dirty="0"/>
              <a:t>Hand-over-hand tagging can replace </a:t>
            </a:r>
            <a:r>
              <a:rPr lang="en-US" b="1" dirty="0"/>
              <a:t>marking </a:t>
            </a:r>
            <a:r>
              <a:rPr lang="en-US" dirty="0"/>
              <a:t>/ finalizing</a:t>
            </a:r>
            <a:endParaRPr lang="en-CA" dirty="0"/>
          </a:p>
          <a:p>
            <a:r>
              <a:rPr lang="en-CA" dirty="0"/>
              <a:t>Tagging can improve performance:</a:t>
            </a:r>
            <a:br>
              <a:rPr lang="en-CA" dirty="0"/>
            </a:br>
            <a:r>
              <a:rPr lang="en-CA" dirty="0"/>
              <a:t>+30% for the </a:t>
            </a:r>
            <a:r>
              <a:rPr lang="en-CA" dirty="0" err="1"/>
              <a:t>NOrec</a:t>
            </a:r>
            <a:r>
              <a:rPr lang="en-CA" dirty="0"/>
              <a:t> </a:t>
            </a:r>
            <a:r>
              <a:rPr lang="en-CA" b="1" u="sng" dirty="0"/>
              <a:t>software transactional memory</a:t>
            </a:r>
            <a:br>
              <a:rPr lang="en-CA" dirty="0"/>
            </a:br>
            <a:r>
              <a:rPr lang="en-CA" dirty="0"/>
              <a:t>+100% for the (</a:t>
            </a:r>
            <a:r>
              <a:rPr lang="en-CA" dirty="0" err="1"/>
              <a:t>a,b</a:t>
            </a:r>
            <a:r>
              <a:rPr lang="en-CA" dirty="0"/>
              <a:t>)-tree</a:t>
            </a:r>
            <a:br>
              <a:rPr lang="en-CA" dirty="0"/>
            </a:br>
            <a:r>
              <a:rPr lang="en-CA" dirty="0"/>
              <a:t>+20% for linked list</a:t>
            </a:r>
          </a:p>
          <a:p>
            <a:r>
              <a:rPr lang="en-CA" dirty="0"/>
              <a:t>Tagging can also support simpler designs</a:t>
            </a:r>
            <a:br>
              <a:rPr lang="en-CA" dirty="0"/>
            </a:br>
            <a:r>
              <a:rPr lang="en-CA" dirty="0"/>
              <a:t>(e.g., with a global locking slow path, like lock elision)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052C1-FCE2-4895-8088-5461587B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2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D09D-CEB6-364B-BE47-C35C6776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0E1E6-F110-D642-9C17-EB5D5DFE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3F20F-EF76-D84C-920B-AAD0EBEC670D}"/>
              </a:ext>
            </a:extLst>
          </p:cNvPr>
          <p:cNvSpPr/>
          <p:nvPr/>
        </p:nvSpPr>
        <p:spPr>
          <a:xfrm>
            <a:off x="547115" y="1397491"/>
            <a:ext cx="11097768" cy="1296352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kern="0" dirty="0">
                <a:solidFill>
                  <a:schemeClr val="tx1"/>
                </a:solidFill>
              </a:rPr>
              <a:t>What is the </a:t>
            </a:r>
            <a:r>
              <a:rPr lang="en-US" sz="2800" b="1" i="1" kern="0" dirty="0">
                <a:solidFill>
                  <a:schemeClr val="tx1"/>
                </a:solidFill>
              </a:rPr>
              <a:t>minimal</a:t>
            </a:r>
            <a:r>
              <a:rPr lang="en-US" sz="2800" b="1" kern="0" dirty="0">
                <a:solidFill>
                  <a:schemeClr val="tx1"/>
                </a:solidFill>
              </a:rPr>
              <a:t> amount of synchronization needed for </a:t>
            </a:r>
            <a:r>
              <a:rPr lang="en-US" sz="2800" b="1" i="1" kern="0" dirty="0">
                <a:solidFill>
                  <a:schemeClr val="tx1"/>
                </a:solidFill>
              </a:rPr>
              <a:t>correct and efficient </a:t>
            </a:r>
            <a:r>
              <a:rPr lang="en-US" sz="2800" b="1" kern="0" dirty="0">
                <a:solidFill>
                  <a:schemeClr val="tx1"/>
                </a:solidFill>
              </a:rPr>
              <a:t>search data structures?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FD6DB1-D5DE-C64B-858F-7F1AB91EF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83" y="2808515"/>
            <a:ext cx="10959631" cy="3506995"/>
          </a:xfrm>
        </p:spPr>
        <p:txBody>
          <a:bodyPr/>
          <a:lstStyle/>
          <a:p>
            <a:r>
              <a:rPr lang="en-CA" dirty="0"/>
              <a:t>Several answers from the literature</a:t>
            </a:r>
          </a:p>
          <a:p>
            <a:pPr lvl="1"/>
            <a:r>
              <a:rPr lang="en-CA" dirty="0"/>
              <a:t>Fine-grained locking</a:t>
            </a:r>
          </a:p>
          <a:p>
            <a:pPr lvl="1"/>
            <a:r>
              <a:rPr lang="en-CA" dirty="0"/>
              <a:t>Fine-grained lock-free data structures </a:t>
            </a:r>
            <a:br>
              <a:rPr lang="en-CA" dirty="0"/>
            </a:br>
            <a:r>
              <a:rPr lang="en-CA" dirty="0"/>
              <a:t>(e.g. Harris-Michael marking, Natarajan-Mittal BST, Balanced BSTs)</a:t>
            </a:r>
          </a:p>
          <a:p>
            <a:pPr lvl="1"/>
            <a:r>
              <a:rPr lang="en-CA" dirty="0"/>
              <a:t>HTM, </a:t>
            </a:r>
            <a:r>
              <a:rPr lang="en-CA" dirty="0" err="1"/>
              <a:t>HyTM</a:t>
            </a:r>
            <a:endParaRPr lang="en-CA" dirty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55C1D1-2C20-9447-8D8A-BBF0CE215FD5}"/>
              </a:ext>
            </a:extLst>
          </p:cNvPr>
          <p:cNvSpPr/>
          <p:nvPr/>
        </p:nvSpPr>
        <p:spPr>
          <a:xfrm>
            <a:off x="547114" y="5395086"/>
            <a:ext cx="11097768" cy="1296352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kern="0" dirty="0">
                <a:solidFill>
                  <a:schemeClr val="tx1"/>
                </a:solidFill>
              </a:rPr>
              <a:t>Here: we revisit this question </a:t>
            </a:r>
            <a:br>
              <a:rPr lang="en-US" sz="2800" b="1" kern="0" dirty="0">
                <a:solidFill>
                  <a:schemeClr val="tx1"/>
                </a:solidFill>
              </a:rPr>
            </a:br>
            <a:r>
              <a:rPr lang="en-US" sz="2800" b="1" kern="0" dirty="0">
                <a:solidFill>
                  <a:schemeClr val="tx1"/>
                </a:solidFill>
              </a:rPr>
              <a:t>from a hybrid software-hardware perspective.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2857-013E-A045-9B76-46583A70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Example: A 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24F79-ABBF-6542-9EFE-EEDA1CC37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Harris-Michael lock-free list design</a:t>
            </a:r>
          </a:p>
          <a:p>
            <a:r>
              <a:rPr lang="en-US" b="1" dirty="0"/>
              <a:t>Challenge</a:t>
            </a:r>
            <a:r>
              <a:rPr lang="en-US" dirty="0"/>
              <a:t>: prevent insertion after removed nodes</a:t>
            </a:r>
          </a:p>
          <a:p>
            <a:r>
              <a:rPr lang="en-US" b="1" dirty="0"/>
              <a:t>Solution</a:t>
            </a:r>
            <a:r>
              <a:rPr lang="en-US" dirty="0"/>
              <a:t>: </a:t>
            </a:r>
            <a:r>
              <a:rPr lang="en-US" b="1" i="1" dirty="0"/>
              <a:t>marking </a:t>
            </a:r>
            <a:r>
              <a:rPr lang="en-US" dirty="0"/>
              <a:t>of logically deleted nodes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96E4A-BCAE-004D-9B16-8B14409E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DAF75B48-6E3B-8A49-898C-2A7E600D3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998" y="4094849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charset="0"/>
              </a:rPr>
              <a:t>A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18DD8D9A-BE4D-B349-A6C4-D8012F0C0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92" y="4092533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latin typeface="Times New Roman" charset="0"/>
            </a:endParaRPr>
          </a:p>
        </p:txBody>
      </p:sp>
      <p:sp>
        <p:nvSpPr>
          <p:cNvPr id="7" name="Line 33">
            <a:extLst>
              <a:ext uri="{FF2B5EF4-FFF2-40B4-BE49-F238E27FC236}">
                <a16:creationId xmlns:a16="http://schemas.microsoft.com/office/drawing/2014/main" id="{30F96B36-B05C-D94C-8BC5-6425DBA5FF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1345" y="4373192"/>
            <a:ext cx="808584" cy="0"/>
          </a:xfrm>
          <a:prstGeom prst="line">
            <a:avLst/>
          </a:prstGeom>
          <a:noFill/>
          <a:ln w="57150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CE8D425C-37E7-8A44-948B-CF485C9C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0146" y="4097165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charset="0"/>
              </a:rPr>
              <a:t>B</a:t>
            </a: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377B3700-A433-B548-9345-B5C253AA7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740" y="4094849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latin typeface="Times New Roman" charset="0"/>
            </a:endParaRPr>
          </a:p>
        </p:txBody>
      </p:sp>
      <p:sp>
        <p:nvSpPr>
          <p:cNvPr id="10" name="Line 33">
            <a:extLst>
              <a:ext uri="{FF2B5EF4-FFF2-40B4-BE49-F238E27FC236}">
                <a16:creationId xmlns:a16="http://schemas.microsoft.com/office/drawing/2014/main" id="{6C2C6D6B-5384-F34D-8B09-9A8646871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1773" y="4364953"/>
            <a:ext cx="808584" cy="0"/>
          </a:xfrm>
          <a:prstGeom prst="line">
            <a:avLst/>
          </a:prstGeom>
          <a:noFill/>
          <a:ln w="57150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13BE9438-BFAE-DE40-84E5-8FDFEEA75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2405" y="4099480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charset="0"/>
              </a:rPr>
              <a:t>C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8D60D1F3-2C47-924D-BF14-9E26A2D42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000" y="4097165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latin typeface="Times New Roman" charset="0"/>
            </a:endParaRPr>
          </a:p>
        </p:txBody>
      </p:sp>
      <p:sp>
        <p:nvSpPr>
          <p:cNvPr id="13" name="Line 33">
            <a:extLst>
              <a:ext uri="{FF2B5EF4-FFF2-40B4-BE49-F238E27FC236}">
                <a16:creationId xmlns:a16="http://schemas.microsoft.com/office/drawing/2014/main" id="{CF986717-4A9C-2444-B15C-DC4319C652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7752" y="4377824"/>
            <a:ext cx="808584" cy="0"/>
          </a:xfrm>
          <a:prstGeom prst="line">
            <a:avLst/>
          </a:prstGeom>
          <a:noFill/>
          <a:ln w="57150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EAE45C51-C83C-BA42-BC7D-17BCE4C81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553" y="4101796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charset="0"/>
              </a:rPr>
              <a:t>E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A55E72FC-0D9A-6D4B-B43A-DF95B5FDF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2147" y="4099480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latin typeface="Times New Roman" charset="0"/>
            </a:endParaRPr>
          </a:p>
        </p:txBody>
      </p:sp>
      <p:grpSp>
        <p:nvGrpSpPr>
          <p:cNvPr id="18" name="Group 84">
            <a:extLst>
              <a:ext uri="{FF2B5EF4-FFF2-40B4-BE49-F238E27FC236}">
                <a16:creationId xmlns:a16="http://schemas.microsoft.com/office/drawing/2014/main" id="{7D9796AA-C55F-764B-968A-6C1593FB6383}"/>
              </a:ext>
            </a:extLst>
          </p:cNvPr>
          <p:cNvGrpSpPr>
            <a:grpSpLocks/>
          </p:cNvGrpSpPr>
          <p:nvPr/>
        </p:nvGrpSpPr>
        <p:grpSpPr bwMode="auto">
          <a:xfrm>
            <a:off x="4643068" y="2954146"/>
            <a:ext cx="3346156" cy="745171"/>
            <a:chOff x="2071673" y="2571743"/>
            <a:chExt cx="3407980" cy="835029"/>
          </a:xfrm>
        </p:grpSpPr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748248D7-80AB-1742-BB21-20D99B8864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1673" y="2571743"/>
              <a:ext cx="971580" cy="835029"/>
              <a:chOff x="1584" y="816"/>
              <a:chExt cx="912" cy="816"/>
            </a:xfrm>
          </p:grpSpPr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60738EF4-0612-6445-80F8-6AE7755CA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056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02F0094D-C303-1547-B357-055D9D48C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912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6CFF754F-180F-A043-B48B-B14FD5603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816"/>
                <a:ext cx="144" cy="288"/>
              </a:xfrm>
              <a:custGeom>
                <a:avLst/>
                <a:gdLst>
                  <a:gd name="T0" fmla="*/ 0 w 144"/>
                  <a:gd name="T1" fmla="*/ 3 h 336"/>
                  <a:gd name="T2" fmla="*/ 96 w 144"/>
                  <a:gd name="T3" fmla="*/ 0 h 336"/>
                  <a:gd name="T4" fmla="*/ 144 w 144"/>
                  <a:gd name="T5" fmla="*/ 3 h 336"/>
                  <a:gd name="T6" fmla="*/ 144 w 144"/>
                  <a:gd name="T7" fmla="*/ 24 h 336"/>
                  <a:gd name="T8" fmla="*/ 96 w 144"/>
                  <a:gd name="T9" fmla="*/ 21 h 336"/>
                  <a:gd name="T10" fmla="*/ 96 w 144"/>
                  <a:gd name="T11" fmla="*/ 7 h 336"/>
                  <a:gd name="T12" fmla="*/ 0 w 144"/>
                  <a:gd name="T13" fmla="*/ 11 h 336"/>
                  <a:gd name="T14" fmla="*/ 0 w 144"/>
                  <a:gd name="T15" fmla="*/ 3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5667EE6E-6AF6-3048-8225-6E9A9E8D6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816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3399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054BDB0B-061D-1344-8BF9-3E0A0AE1E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" y="912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3399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55BE1D68-FC39-DE45-9AC2-5E49B3933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" y="1152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3399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A75392FC-613D-F64E-B184-BBFBF5024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296"/>
                <a:ext cx="240" cy="336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2 h 432"/>
                  <a:gd name="T4" fmla="*/ 1 w 336"/>
                  <a:gd name="T5" fmla="*/ 2 h 432"/>
                  <a:gd name="T6" fmla="*/ 1 w 336"/>
                  <a:gd name="T7" fmla="*/ 5 h 432"/>
                  <a:gd name="T8" fmla="*/ 0 w 336"/>
                  <a:gd name="T9" fmla="*/ 4 h 432"/>
                  <a:gd name="T10" fmla="*/ 0 w 336"/>
                  <a:gd name="T11" fmla="*/ 2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C98F7E4F-55FB-7743-94C6-94198B75E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1152"/>
                <a:ext cx="240" cy="288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1 h 432"/>
                  <a:gd name="T4" fmla="*/ 1 w 336"/>
                  <a:gd name="T5" fmla="*/ 1 h 432"/>
                  <a:gd name="T6" fmla="*/ 1 w 336"/>
                  <a:gd name="T7" fmla="*/ 1 h 432"/>
                  <a:gd name="T8" fmla="*/ 0 w 336"/>
                  <a:gd name="T9" fmla="*/ 1 h 432"/>
                  <a:gd name="T10" fmla="*/ 0 w 336"/>
                  <a:gd name="T11" fmla="*/ 1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3CF430A0-710C-6A40-99E4-9EBAA4247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008"/>
                <a:ext cx="192" cy="288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1 h 432"/>
                  <a:gd name="T4" fmla="*/ 1 w 336"/>
                  <a:gd name="T5" fmla="*/ 1 h 432"/>
                  <a:gd name="T6" fmla="*/ 1 w 336"/>
                  <a:gd name="T7" fmla="*/ 1 h 432"/>
                  <a:gd name="T8" fmla="*/ 0 w 336"/>
                  <a:gd name="T9" fmla="*/ 1 h 432"/>
                  <a:gd name="T10" fmla="*/ 0 w 336"/>
                  <a:gd name="T11" fmla="*/ 1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Text Box 39">
              <a:extLst>
                <a:ext uri="{FF2B5EF4-FFF2-40B4-BE49-F238E27FC236}">
                  <a16:creationId xmlns:a16="http://schemas.microsoft.com/office/drawing/2014/main" id="{BF3030A2-B416-7A42-B526-84F5E23A6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560" y="2770913"/>
              <a:ext cx="2441093" cy="517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2400" b="1" dirty="0">
                  <a:solidFill>
                    <a:srgbClr val="FF0000"/>
                  </a:solidFill>
                  <a:latin typeface="Courier" charset="0"/>
                  <a:cs typeface="Arial" charset="0"/>
                </a:rPr>
                <a:t>P: delete(C)</a:t>
              </a:r>
              <a:endParaRPr lang="en-US" sz="2400" b="1" dirty="0">
                <a:solidFill>
                  <a:prstClr val="black"/>
                </a:solidFill>
                <a:latin typeface="Courier" charset="0"/>
                <a:cs typeface="Arial" charset="0"/>
              </a:endParaRPr>
            </a:p>
          </p:txBody>
        </p:sp>
      </p:grpSp>
      <p:sp>
        <p:nvSpPr>
          <p:cNvPr id="30" name="Line 33">
            <a:extLst>
              <a:ext uri="{FF2B5EF4-FFF2-40B4-BE49-F238E27FC236}">
                <a16:creationId xmlns:a16="http://schemas.microsoft.com/office/drawing/2014/main" id="{4C8D3EA0-89C9-0042-A012-7654F6261C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7969" y="4368090"/>
            <a:ext cx="808584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1D76B41-DFD4-E448-A5FB-DC17E4ECB4BA}"/>
              </a:ext>
            </a:extLst>
          </p:cNvPr>
          <p:cNvSpPr/>
          <p:nvPr/>
        </p:nvSpPr>
        <p:spPr>
          <a:xfrm>
            <a:off x="5401991" y="3712182"/>
            <a:ext cx="2785403" cy="620672"/>
          </a:xfrm>
          <a:custGeom>
            <a:avLst/>
            <a:gdLst>
              <a:gd name="connsiteX0" fmla="*/ 0 w 2785403"/>
              <a:gd name="connsiteY0" fmla="*/ 620672 h 620672"/>
              <a:gd name="connsiteX1" fmla="*/ 1364566 w 2785403"/>
              <a:gd name="connsiteY1" fmla="*/ 1694 h 620672"/>
              <a:gd name="connsiteX2" fmla="*/ 2785403 w 2785403"/>
              <a:gd name="connsiteY2" fmla="*/ 423724 h 620672"/>
              <a:gd name="connsiteX3" fmla="*/ 2785403 w 2785403"/>
              <a:gd name="connsiteY3" fmla="*/ 423724 h 62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403" h="620672">
                <a:moveTo>
                  <a:pt x="0" y="620672"/>
                </a:moveTo>
                <a:cubicBezTo>
                  <a:pt x="450166" y="327595"/>
                  <a:pt x="900332" y="34519"/>
                  <a:pt x="1364566" y="1694"/>
                </a:cubicBezTo>
                <a:cubicBezTo>
                  <a:pt x="1828800" y="-31131"/>
                  <a:pt x="2785403" y="423724"/>
                  <a:pt x="2785403" y="423724"/>
                </a:cubicBezTo>
                <a:lnTo>
                  <a:pt x="2785403" y="423724"/>
                </a:lnTo>
              </a:path>
            </a:pathLst>
          </a:custGeom>
          <a:noFill/>
          <a:ln w="57150">
            <a:solidFill>
              <a:srgbClr val="FFC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84">
            <a:extLst>
              <a:ext uri="{FF2B5EF4-FFF2-40B4-BE49-F238E27FC236}">
                <a16:creationId xmlns:a16="http://schemas.microsoft.com/office/drawing/2014/main" id="{286B9419-CD8F-BB45-A067-48D9535329F0}"/>
              </a:ext>
            </a:extLst>
          </p:cNvPr>
          <p:cNvGrpSpPr>
            <a:grpSpLocks/>
          </p:cNvGrpSpPr>
          <p:nvPr/>
        </p:nvGrpSpPr>
        <p:grpSpPr bwMode="auto">
          <a:xfrm>
            <a:off x="4643068" y="5329889"/>
            <a:ext cx="3346157" cy="850426"/>
            <a:chOff x="2071673" y="2571743"/>
            <a:chExt cx="3407981" cy="952973"/>
          </a:xfrm>
        </p:grpSpPr>
        <p:grpSp>
          <p:nvGrpSpPr>
            <p:cNvPr id="35" name="Group 6">
              <a:extLst>
                <a:ext uri="{FF2B5EF4-FFF2-40B4-BE49-F238E27FC236}">
                  <a16:creationId xmlns:a16="http://schemas.microsoft.com/office/drawing/2014/main" id="{C442744B-1CCF-B14B-98F3-E09A7F3B4F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1673" y="2571743"/>
              <a:ext cx="971580" cy="835029"/>
              <a:chOff x="1584" y="816"/>
              <a:chExt cx="912" cy="816"/>
            </a:xfrm>
          </p:grpSpPr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D09D4CAA-4D8B-7A45-84C6-15B6185DE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056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9B051C16-9E0A-E643-9B95-61166C68A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912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7EA1740B-E809-244D-911F-DA69CB5F4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816"/>
                <a:ext cx="144" cy="288"/>
              </a:xfrm>
              <a:custGeom>
                <a:avLst/>
                <a:gdLst>
                  <a:gd name="T0" fmla="*/ 0 w 144"/>
                  <a:gd name="T1" fmla="*/ 3 h 336"/>
                  <a:gd name="T2" fmla="*/ 96 w 144"/>
                  <a:gd name="T3" fmla="*/ 0 h 336"/>
                  <a:gd name="T4" fmla="*/ 144 w 144"/>
                  <a:gd name="T5" fmla="*/ 3 h 336"/>
                  <a:gd name="T6" fmla="*/ 144 w 144"/>
                  <a:gd name="T7" fmla="*/ 24 h 336"/>
                  <a:gd name="T8" fmla="*/ 96 w 144"/>
                  <a:gd name="T9" fmla="*/ 21 h 336"/>
                  <a:gd name="T10" fmla="*/ 96 w 144"/>
                  <a:gd name="T11" fmla="*/ 7 h 336"/>
                  <a:gd name="T12" fmla="*/ 0 w 144"/>
                  <a:gd name="T13" fmla="*/ 11 h 336"/>
                  <a:gd name="T14" fmla="*/ 0 w 144"/>
                  <a:gd name="T15" fmla="*/ 3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4CF91CF1-BCA2-B943-AFBA-EF7CB2D00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816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18108D41-7B38-BC45-AEB5-8B66A7575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" y="912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12">
                <a:extLst>
                  <a:ext uri="{FF2B5EF4-FFF2-40B4-BE49-F238E27FC236}">
                    <a16:creationId xmlns:a16="http://schemas.microsoft.com/office/drawing/2014/main" id="{00B2EED3-6829-354D-80BC-079AD0166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" y="1152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13">
                <a:extLst>
                  <a:ext uri="{FF2B5EF4-FFF2-40B4-BE49-F238E27FC236}">
                    <a16:creationId xmlns:a16="http://schemas.microsoft.com/office/drawing/2014/main" id="{F737B23D-1970-5E47-A929-6EF0E8809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296"/>
                <a:ext cx="240" cy="336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2 h 432"/>
                  <a:gd name="T4" fmla="*/ 1 w 336"/>
                  <a:gd name="T5" fmla="*/ 2 h 432"/>
                  <a:gd name="T6" fmla="*/ 1 w 336"/>
                  <a:gd name="T7" fmla="*/ 5 h 432"/>
                  <a:gd name="T8" fmla="*/ 0 w 336"/>
                  <a:gd name="T9" fmla="*/ 4 h 432"/>
                  <a:gd name="T10" fmla="*/ 0 w 336"/>
                  <a:gd name="T11" fmla="*/ 2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14">
                <a:extLst>
                  <a:ext uri="{FF2B5EF4-FFF2-40B4-BE49-F238E27FC236}">
                    <a16:creationId xmlns:a16="http://schemas.microsoft.com/office/drawing/2014/main" id="{77512C61-D8EF-0E49-80C1-081EEE978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1152"/>
                <a:ext cx="240" cy="288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1 h 432"/>
                  <a:gd name="T4" fmla="*/ 1 w 336"/>
                  <a:gd name="T5" fmla="*/ 1 h 432"/>
                  <a:gd name="T6" fmla="*/ 1 w 336"/>
                  <a:gd name="T7" fmla="*/ 1 h 432"/>
                  <a:gd name="T8" fmla="*/ 0 w 336"/>
                  <a:gd name="T9" fmla="*/ 1 h 432"/>
                  <a:gd name="T10" fmla="*/ 0 w 336"/>
                  <a:gd name="T11" fmla="*/ 1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B396C4D2-61EB-3943-B423-781082B2E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008"/>
                <a:ext cx="192" cy="288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1 h 432"/>
                  <a:gd name="T4" fmla="*/ 1 w 336"/>
                  <a:gd name="T5" fmla="*/ 1 h 432"/>
                  <a:gd name="T6" fmla="*/ 1 w 336"/>
                  <a:gd name="T7" fmla="*/ 1 h 432"/>
                  <a:gd name="T8" fmla="*/ 0 w 336"/>
                  <a:gd name="T9" fmla="*/ 1 h 432"/>
                  <a:gd name="T10" fmla="*/ 0 w 336"/>
                  <a:gd name="T11" fmla="*/ 1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 Box 39">
              <a:extLst>
                <a:ext uri="{FF2B5EF4-FFF2-40B4-BE49-F238E27FC236}">
                  <a16:creationId xmlns:a16="http://schemas.microsoft.com/office/drawing/2014/main" id="{5D2BD4CE-CC9E-864E-9671-D703F40A9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560" y="3007380"/>
              <a:ext cx="2441094" cy="517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2400" b="1" dirty="0">
                  <a:solidFill>
                    <a:srgbClr val="FF0000"/>
                  </a:solidFill>
                  <a:latin typeface="Courier" charset="0"/>
                  <a:cs typeface="Arial" charset="0"/>
                </a:rPr>
                <a:t>Q: insert(D)</a:t>
              </a:r>
              <a:endParaRPr lang="en-US" sz="2400" b="1" dirty="0">
                <a:solidFill>
                  <a:prstClr val="black"/>
                </a:solidFill>
                <a:latin typeface="Courier" charset="0"/>
                <a:cs typeface="Arial" charset="0"/>
              </a:endParaRPr>
            </a:p>
          </p:txBody>
        </p:sp>
      </p:grpSp>
      <p:sp>
        <p:nvSpPr>
          <p:cNvPr id="46" name="Rectangle 29">
            <a:extLst>
              <a:ext uri="{FF2B5EF4-FFF2-40B4-BE49-F238E27FC236}">
                <a16:creationId xmlns:a16="http://schemas.microsoft.com/office/drawing/2014/main" id="{21115F3F-A157-434E-85B0-3641783B1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1894" y="5066530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charset="0"/>
              </a:rPr>
              <a:t>D</a:t>
            </a:r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1E0F5B61-B9C0-A243-9325-59EEAC6AA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7489" y="5064215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latin typeface="Times New Roman" charset="0"/>
            </a:endParaRPr>
          </a:p>
        </p:txBody>
      </p:sp>
      <p:sp>
        <p:nvSpPr>
          <p:cNvPr id="48" name="Line 33">
            <a:extLst>
              <a:ext uri="{FF2B5EF4-FFF2-40B4-BE49-F238E27FC236}">
                <a16:creationId xmlns:a16="http://schemas.microsoft.com/office/drawing/2014/main" id="{95CE34D4-F3AA-A94B-9417-F169C0BF70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7394" y="4665113"/>
            <a:ext cx="485092" cy="680463"/>
          </a:xfrm>
          <a:prstGeom prst="line">
            <a:avLst/>
          </a:prstGeom>
          <a:noFill/>
          <a:ln w="57150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A1D39F-F8C6-9B40-BB58-40C809AB8B95}"/>
              </a:ext>
            </a:extLst>
          </p:cNvPr>
          <p:cNvSpPr/>
          <p:nvPr/>
        </p:nvSpPr>
        <p:spPr>
          <a:xfrm>
            <a:off x="8388227" y="2907587"/>
            <a:ext cx="3627762" cy="1025763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C as logically deleted.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kern="0" dirty="0">
                <a:solidFill>
                  <a:prstClr val="black"/>
                </a:solidFill>
                <a:latin typeface="Calibri" panose="020F0502020204030204"/>
              </a:rPr>
              <a:t>Swing pointer.</a:t>
            </a:r>
            <a:endParaRPr lang="en-US" sz="2000" b="1" kern="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53" name="Line 33">
            <a:extLst>
              <a:ext uri="{FF2B5EF4-FFF2-40B4-BE49-F238E27FC236}">
                <a16:creationId xmlns:a16="http://schemas.microsoft.com/office/drawing/2014/main" id="{A3BC57E6-F00C-A641-B20D-2BC2EAE18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7970" y="4364952"/>
            <a:ext cx="246164" cy="681053"/>
          </a:xfrm>
          <a:prstGeom prst="line">
            <a:avLst/>
          </a:prstGeom>
          <a:noFill/>
          <a:ln w="57150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4E9062B-157F-4845-98A8-017DDF419E2C}"/>
              </a:ext>
            </a:extLst>
          </p:cNvPr>
          <p:cNvSpPr/>
          <p:nvPr/>
        </p:nvSpPr>
        <p:spPr>
          <a:xfrm>
            <a:off x="8668257" y="4936511"/>
            <a:ext cx="3317816" cy="1025763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Insertion after logically deleted node will fail.</a:t>
            </a:r>
            <a:endParaRPr lang="en-US" sz="2000" b="1" kern="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A645331-03B8-F64E-9DCE-FEF700BAE34A}"/>
              </a:ext>
            </a:extLst>
          </p:cNvPr>
          <p:cNvSpPr/>
          <p:nvPr/>
        </p:nvSpPr>
        <p:spPr>
          <a:xfrm>
            <a:off x="457750" y="4728386"/>
            <a:ext cx="11604737" cy="1450483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kern="0" dirty="0">
                <a:solidFill>
                  <a:schemeClr val="tx1"/>
                </a:solidFill>
              </a:rPr>
              <a:t>Marking is an elegant solution to two problems: a marked node is logically deleted, and no further nodes can be inserted after it.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81F58A-B269-6A46-A44C-C7CB4CECC98F}"/>
              </a:ext>
            </a:extLst>
          </p:cNvPr>
          <p:cNvSpPr/>
          <p:nvPr/>
        </p:nvSpPr>
        <p:spPr>
          <a:xfrm>
            <a:off x="2316349" y="6070116"/>
            <a:ext cx="7722186" cy="529494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kern="0" dirty="0">
                <a:solidFill>
                  <a:schemeClr val="tx1"/>
                </a:solidFill>
              </a:rPr>
              <a:t>But is marking “synchronization-optimal”?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  <p:bldP spid="33" grpId="0" animBg="1"/>
      <p:bldP spid="46" grpId="0" animBg="1"/>
      <p:bldP spid="47" grpId="0" animBg="1"/>
      <p:bldP spid="48" grpId="0" animBg="1"/>
      <p:bldP spid="50" grpId="0" animBg="1"/>
      <p:bldP spid="53" grpId="0" animBg="1"/>
      <p:bldP spid="54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2857-013E-A045-9B76-46583A70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Example: The Failed 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24F79-ABBF-6542-9EFE-EEDA1CC37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Q</a:t>
            </a:r>
            <a:r>
              <a:rPr lang="en-US" dirty="0"/>
              <a:t> reads </a:t>
            </a:r>
            <a:r>
              <a:rPr lang="en-US" dirty="0" err="1"/>
              <a:t>C.next</a:t>
            </a:r>
            <a:r>
              <a:rPr lang="en-US" dirty="0"/>
              <a:t>, bringing the cache line in L1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 modifies </a:t>
            </a:r>
            <a:r>
              <a:rPr lang="en-US" b="1" dirty="0" err="1"/>
              <a:t>C.next</a:t>
            </a:r>
            <a:r>
              <a:rPr lang="en-US" b="1" dirty="0"/>
              <a:t>, invalidating Q’s copy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Q unsuccessfully attempts to update </a:t>
            </a:r>
            <a:r>
              <a:rPr lang="en-US" b="1" dirty="0" err="1"/>
              <a:t>C.next</a:t>
            </a:r>
            <a:endParaRPr lang="en-US" dirty="0"/>
          </a:p>
          <a:p>
            <a:pPr lvl="1"/>
            <a:r>
              <a:rPr lang="en-US" dirty="0"/>
              <a:t>This still causes cache traffic!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96E4A-BCAE-004D-9B16-8B14409E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DAF75B48-6E3B-8A49-898C-2A7E600D3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70" y="4348067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charset="0"/>
              </a:rPr>
              <a:t>A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18DD8D9A-BE4D-B349-A6C4-D8012F0C0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264" y="4345751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latin typeface="Times New Roman" charset="0"/>
            </a:endParaRPr>
          </a:p>
        </p:txBody>
      </p:sp>
      <p:sp>
        <p:nvSpPr>
          <p:cNvPr id="7" name="Line 33">
            <a:extLst>
              <a:ext uri="{FF2B5EF4-FFF2-40B4-BE49-F238E27FC236}">
                <a16:creationId xmlns:a16="http://schemas.microsoft.com/office/drawing/2014/main" id="{30F96B36-B05C-D94C-8BC5-6425DBA5FF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2017" y="4626410"/>
            <a:ext cx="808584" cy="0"/>
          </a:xfrm>
          <a:prstGeom prst="line">
            <a:avLst/>
          </a:prstGeom>
          <a:noFill/>
          <a:ln w="57150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CE8D425C-37E7-8A44-948B-CF485C9C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818" y="4350383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charset="0"/>
              </a:rPr>
              <a:t>B</a:t>
            </a: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377B3700-A433-B548-9345-B5C253AA7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412" y="4348067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latin typeface="Times New Roman" charset="0"/>
            </a:endParaRPr>
          </a:p>
        </p:txBody>
      </p:sp>
      <p:sp>
        <p:nvSpPr>
          <p:cNvPr id="10" name="Line 33">
            <a:extLst>
              <a:ext uri="{FF2B5EF4-FFF2-40B4-BE49-F238E27FC236}">
                <a16:creationId xmlns:a16="http://schemas.microsoft.com/office/drawing/2014/main" id="{6C2C6D6B-5384-F34D-8B09-9A8646871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2445" y="4618171"/>
            <a:ext cx="808584" cy="0"/>
          </a:xfrm>
          <a:prstGeom prst="line">
            <a:avLst/>
          </a:prstGeom>
          <a:noFill/>
          <a:ln w="57150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13BE9438-BFAE-DE40-84E5-8FDFEEA75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077" y="4352698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charset="0"/>
              </a:rPr>
              <a:t>C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8D60D1F3-2C47-924D-BF14-9E26A2D42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672" y="4350383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latin typeface="Times New Roman" charset="0"/>
            </a:endParaRP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EAE45C51-C83C-BA42-BC7D-17BCE4C81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7225" y="4355014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charset="0"/>
              </a:rPr>
              <a:t>E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A55E72FC-0D9A-6D4B-B43A-DF95B5FDF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2819" y="4352698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latin typeface="Times New Roman" charset="0"/>
            </a:endParaRPr>
          </a:p>
        </p:txBody>
      </p:sp>
      <p:grpSp>
        <p:nvGrpSpPr>
          <p:cNvPr id="18" name="Group 84">
            <a:extLst>
              <a:ext uri="{FF2B5EF4-FFF2-40B4-BE49-F238E27FC236}">
                <a16:creationId xmlns:a16="http://schemas.microsoft.com/office/drawing/2014/main" id="{7D9796AA-C55F-764B-968A-6C1593FB6383}"/>
              </a:ext>
            </a:extLst>
          </p:cNvPr>
          <p:cNvGrpSpPr>
            <a:grpSpLocks/>
          </p:cNvGrpSpPr>
          <p:nvPr/>
        </p:nvGrpSpPr>
        <p:grpSpPr bwMode="auto">
          <a:xfrm>
            <a:off x="5951368" y="3291772"/>
            <a:ext cx="3346156" cy="745171"/>
            <a:chOff x="2071673" y="2571743"/>
            <a:chExt cx="3407980" cy="835029"/>
          </a:xfrm>
        </p:grpSpPr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748248D7-80AB-1742-BB21-20D99B8864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1673" y="2571743"/>
              <a:ext cx="971580" cy="835029"/>
              <a:chOff x="1584" y="816"/>
              <a:chExt cx="912" cy="816"/>
            </a:xfrm>
          </p:grpSpPr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60738EF4-0612-6445-80F8-6AE7755CA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056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02F0094D-C303-1547-B357-055D9D48C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912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6CFF754F-180F-A043-B48B-B14FD5603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816"/>
                <a:ext cx="144" cy="288"/>
              </a:xfrm>
              <a:custGeom>
                <a:avLst/>
                <a:gdLst>
                  <a:gd name="T0" fmla="*/ 0 w 144"/>
                  <a:gd name="T1" fmla="*/ 3 h 336"/>
                  <a:gd name="T2" fmla="*/ 96 w 144"/>
                  <a:gd name="T3" fmla="*/ 0 h 336"/>
                  <a:gd name="T4" fmla="*/ 144 w 144"/>
                  <a:gd name="T5" fmla="*/ 3 h 336"/>
                  <a:gd name="T6" fmla="*/ 144 w 144"/>
                  <a:gd name="T7" fmla="*/ 24 h 336"/>
                  <a:gd name="T8" fmla="*/ 96 w 144"/>
                  <a:gd name="T9" fmla="*/ 21 h 336"/>
                  <a:gd name="T10" fmla="*/ 96 w 144"/>
                  <a:gd name="T11" fmla="*/ 7 h 336"/>
                  <a:gd name="T12" fmla="*/ 0 w 144"/>
                  <a:gd name="T13" fmla="*/ 11 h 336"/>
                  <a:gd name="T14" fmla="*/ 0 w 144"/>
                  <a:gd name="T15" fmla="*/ 3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5667EE6E-6AF6-3048-8225-6E9A9E8D6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816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3399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054BDB0B-061D-1344-8BF9-3E0A0AE1E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" y="912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3399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55BE1D68-FC39-DE45-9AC2-5E49B3933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" y="1152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3399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A75392FC-613D-F64E-B184-BBFBF5024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296"/>
                <a:ext cx="240" cy="336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2 h 432"/>
                  <a:gd name="T4" fmla="*/ 1 w 336"/>
                  <a:gd name="T5" fmla="*/ 2 h 432"/>
                  <a:gd name="T6" fmla="*/ 1 w 336"/>
                  <a:gd name="T7" fmla="*/ 5 h 432"/>
                  <a:gd name="T8" fmla="*/ 0 w 336"/>
                  <a:gd name="T9" fmla="*/ 4 h 432"/>
                  <a:gd name="T10" fmla="*/ 0 w 336"/>
                  <a:gd name="T11" fmla="*/ 2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C98F7E4F-55FB-7743-94C6-94198B75E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1152"/>
                <a:ext cx="240" cy="288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1 h 432"/>
                  <a:gd name="T4" fmla="*/ 1 w 336"/>
                  <a:gd name="T5" fmla="*/ 1 h 432"/>
                  <a:gd name="T6" fmla="*/ 1 w 336"/>
                  <a:gd name="T7" fmla="*/ 1 h 432"/>
                  <a:gd name="T8" fmla="*/ 0 w 336"/>
                  <a:gd name="T9" fmla="*/ 1 h 432"/>
                  <a:gd name="T10" fmla="*/ 0 w 336"/>
                  <a:gd name="T11" fmla="*/ 1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3CF430A0-710C-6A40-99E4-9EBAA4247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008"/>
                <a:ext cx="192" cy="288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1 h 432"/>
                  <a:gd name="T4" fmla="*/ 1 w 336"/>
                  <a:gd name="T5" fmla="*/ 1 h 432"/>
                  <a:gd name="T6" fmla="*/ 1 w 336"/>
                  <a:gd name="T7" fmla="*/ 1 h 432"/>
                  <a:gd name="T8" fmla="*/ 0 w 336"/>
                  <a:gd name="T9" fmla="*/ 1 h 432"/>
                  <a:gd name="T10" fmla="*/ 0 w 336"/>
                  <a:gd name="T11" fmla="*/ 1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Text Box 39">
              <a:extLst>
                <a:ext uri="{FF2B5EF4-FFF2-40B4-BE49-F238E27FC236}">
                  <a16:creationId xmlns:a16="http://schemas.microsoft.com/office/drawing/2014/main" id="{BF3030A2-B416-7A42-B526-84F5E23A6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560" y="2770913"/>
              <a:ext cx="2441093" cy="517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2400" b="1" dirty="0">
                  <a:solidFill>
                    <a:srgbClr val="FF0000"/>
                  </a:solidFill>
                  <a:latin typeface="Courier" charset="0"/>
                  <a:cs typeface="Arial" charset="0"/>
                </a:rPr>
                <a:t>P: delete(C)</a:t>
              </a:r>
              <a:endParaRPr lang="en-US" sz="2400" b="1" dirty="0">
                <a:solidFill>
                  <a:prstClr val="black"/>
                </a:solidFill>
                <a:latin typeface="Courier" charset="0"/>
                <a:cs typeface="Arial" charset="0"/>
              </a:endParaRPr>
            </a:p>
          </p:txBody>
        </p:sp>
      </p:grpSp>
      <p:sp>
        <p:nvSpPr>
          <p:cNvPr id="30" name="Line 33">
            <a:extLst>
              <a:ext uri="{FF2B5EF4-FFF2-40B4-BE49-F238E27FC236}">
                <a16:creationId xmlns:a16="http://schemas.microsoft.com/office/drawing/2014/main" id="{4C8D3EA0-89C9-0042-A012-7654F6261C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8641" y="4621308"/>
            <a:ext cx="808584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1D76B41-DFD4-E448-A5FB-DC17E4ECB4BA}"/>
              </a:ext>
            </a:extLst>
          </p:cNvPr>
          <p:cNvSpPr/>
          <p:nvPr/>
        </p:nvSpPr>
        <p:spPr>
          <a:xfrm>
            <a:off x="6372663" y="3965400"/>
            <a:ext cx="2785403" cy="620672"/>
          </a:xfrm>
          <a:custGeom>
            <a:avLst/>
            <a:gdLst>
              <a:gd name="connsiteX0" fmla="*/ 0 w 2785403"/>
              <a:gd name="connsiteY0" fmla="*/ 620672 h 620672"/>
              <a:gd name="connsiteX1" fmla="*/ 1364566 w 2785403"/>
              <a:gd name="connsiteY1" fmla="*/ 1694 h 620672"/>
              <a:gd name="connsiteX2" fmla="*/ 2785403 w 2785403"/>
              <a:gd name="connsiteY2" fmla="*/ 423724 h 620672"/>
              <a:gd name="connsiteX3" fmla="*/ 2785403 w 2785403"/>
              <a:gd name="connsiteY3" fmla="*/ 423724 h 62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403" h="620672">
                <a:moveTo>
                  <a:pt x="0" y="620672"/>
                </a:moveTo>
                <a:cubicBezTo>
                  <a:pt x="450166" y="327595"/>
                  <a:pt x="900332" y="34519"/>
                  <a:pt x="1364566" y="1694"/>
                </a:cubicBezTo>
                <a:cubicBezTo>
                  <a:pt x="1828800" y="-31131"/>
                  <a:pt x="2785403" y="423724"/>
                  <a:pt x="2785403" y="423724"/>
                </a:cubicBezTo>
                <a:lnTo>
                  <a:pt x="2785403" y="423724"/>
                </a:lnTo>
              </a:path>
            </a:pathLst>
          </a:custGeom>
          <a:noFill/>
          <a:ln w="57150">
            <a:solidFill>
              <a:srgbClr val="FFC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84">
            <a:extLst>
              <a:ext uri="{FF2B5EF4-FFF2-40B4-BE49-F238E27FC236}">
                <a16:creationId xmlns:a16="http://schemas.microsoft.com/office/drawing/2014/main" id="{286B9419-CD8F-BB45-A067-48D9535329F0}"/>
              </a:ext>
            </a:extLst>
          </p:cNvPr>
          <p:cNvGrpSpPr>
            <a:grpSpLocks/>
          </p:cNvGrpSpPr>
          <p:nvPr/>
        </p:nvGrpSpPr>
        <p:grpSpPr bwMode="auto">
          <a:xfrm>
            <a:off x="4643068" y="5174096"/>
            <a:ext cx="3346157" cy="850424"/>
            <a:chOff x="2071673" y="2571743"/>
            <a:chExt cx="3407981" cy="952971"/>
          </a:xfrm>
        </p:grpSpPr>
        <p:grpSp>
          <p:nvGrpSpPr>
            <p:cNvPr id="35" name="Group 6">
              <a:extLst>
                <a:ext uri="{FF2B5EF4-FFF2-40B4-BE49-F238E27FC236}">
                  <a16:creationId xmlns:a16="http://schemas.microsoft.com/office/drawing/2014/main" id="{C442744B-1CCF-B14B-98F3-E09A7F3B4F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1673" y="2571743"/>
              <a:ext cx="971580" cy="835029"/>
              <a:chOff x="1584" y="816"/>
              <a:chExt cx="912" cy="816"/>
            </a:xfrm>
          </p:grpSpPr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D09D4CAA-4D8B-7A45-84C6-15B6185DE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056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9B051C16-9E0A-E643-9B95-61166C68A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912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7EA1740B-E809-244D-911F-DA69CB5F4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816"/>
                <a:ext cx="144" cy="288"/>
              </a:xfrm>
              <a:custGeom>
                <a:avLst/>
                <a:gdLst>
                  <a:gd name="T0" fmla="*/ 0 w 144"/>
                  <a:gd name="T1" fmla="*/ 3 h 336"/>
                  <a:gd name="T2" fmla="*/ 96 w 144"/>
                  <a:gd name="T3" fmla="*/ 0 h 336"/>
                  <a:gd name="T4" fmla="*/ 144 w 144"/>
                  <a:gd name="T5" fmla="*/ 3 h 336"/>
                  <a:gd name="T6" fmla="*/ 144 w 144"/>
                  <a:gd name="T7" fmla="*/ 24 h 336"/>
                  <a:gd name="T8" fmla="*/ 96 w 144"/>
                  <a:gd name="T9" fmla="*/ 21 h 336"/>
                  <a:gd name="T10" fmla="*/ 96 w 144"/>
                  <a:gd name="T11" fmla="*/ 7 h 336"/>
                  <a:gd name="T12" fmla="*/ 0 w 144"/>
                  <a:gd name="T13" fmla="*/ 11 h 336"/>
                  <a:gd name="T14" fmla="*/ 0 w 144"/>
                  <a:gd name="T15" fmla="*/ 3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4CF91CF1-BCA2-B943-AFBA-EF7CB2D00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816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18108D41-7B38-BC45-AEB5-8B66A7575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" y="912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12">
                <a:extLst>
                  <a:ext uri="{FF2B5EF4-FFF2-40B4-BE49-F238E27FC236}">
                    <a16:creationId xmlns:a16="http://schemas.microsoft.com/office/drawing/2014/main" id="{00B2EED3-6829-354D-80BC-079AD0166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" y="1152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13">
                <a:extLst>
                  <a:ext uri="{FF2B5EF4-FFF2-40B4-BE49-F238E27FC236}">
                    <a16:creationId xmlns:a16="http://schemas.microsoft.com/office/drawing/2014/main" id="{F737B23D-1970-5E47-A929-6EF0E8809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296"/>
                <a:ext cx="240" cy="336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2 h 432"/>
                  <a:gd name="T4" fmla="*/ 1 w 336"/>
                  <a:gd name="T5" fmla="*/ 2 h 432"/>
                  <a:gd name="T6" fmla="*/ 1 w 336"/>
                  <a:gd name="T7" fmla="*/ 5 h 432"/>
                  <a:gd name="T8" fmla="*/ 0 w 336"/>
                  <a:gd name="T9" fmla="*/ 4 h 432"/>
                  <a:gd name="T10" fmla="*/ 0 w 336"/>
                  <a:gd name="T11" fmla="*/ 2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14">
                <a:extLst>
                  <a:ext uri="{FF2B5EF4-FFF2-40B4-BE49-F238E27FC236}">
                    <a16:creationId xmlns:a16="http://schemas.microsoft.com/office/drawing/2014/main" id="{77512C61-D8EF-0E49-80C1-081EEE978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1152"/>
                <a:ext cx="240" cy="288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1 h 432"/>
                  <a:gd name="T4" fmla="*/ 1 w 336"/>
                  <a:gd name="T5" fmla="*/ 1 h 432"/>
                  <a:gd name="T6" fmla="*/ 1 w 336"/>
                  <a:gd name="T7" fmla="*/ 1 h 432"/>
                  <a:gd name="T8" fmla="*/ 0 w 336"/>
                  <a:gd name="T9" fmla="*/ 1 h 432"/>
                  <a:gd name="T10" fmla="*/ 0 w 336"/>
                  <a:gd name="T11" fmla="*/ 1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B396C4D2-61EB-3943-B423-781082B2E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008"/>
                <a:ext cx="192" cy="288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1 h 432"/>
                  <a:gd name="T4" fmla="*/ 1 w 336"/>
                  <a:gd name="T5" fmla="*/ 1 h 432"/>
                  <a:gd name="T6" fmla="*/ 1 w 336"/>
                  <a:gd name="T7" fmla="*/ 1 h 432"/>
                  <a:gd name="T8" fmla="*/ 0 w 336"/>
                  <a:gd name="T9" fmla="*/ 1 h 432"/>
                  <a:gd name="T10" fmla="*/ 0 w 336"/>
                  <a:gd name="T11" fmla="*/ 1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 Box 39">
              <a:extLst>
                <a:ext uri="{FF2B5EF4-FFF2-40B4-BE49-F238E27FC236}">
                  <a16:creationId xmlns:a16="http://schemas.microsoft.com/office/drawing/2014/main" id="{5D2BD4CE-CC9E-864E-9671-D703F40A9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560" y="3007380"/>
              <a:ext cx="2441094" cy="517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2400" b="1" dirty="0">
                  <a:solidFill>
                    <a:srgbClr val="FF0000"/>
                  </a:solidFill>
                  <a:latin typeface="Courier" charset="0"/>
                  <a:cs typeface="Arial" charset="0"/>
                </a:rPr>
                <a:t>Q: insert(D)</a:t>
              </a:r>
            </a:p>
          </p:txBody>
        </p:sp>
      </p:grpSp>
      <p:sp>
        <p:nvSpPr>
          <p:cNvPr id="46" name="Rectangle 29">
            <a:extLst>
              <a:ext uri="{FF2B5EF4-FFF2-40B4-BE49-F238E27FC236}">
                <a16:creationId xmlns:a16="http://schemas.microsoft.com/office/drawing/2014/main" id="{21115F3F-A157-434E-85B0-3641783B1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2566" y="5319748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charset="0"/>
              </a:rPr>
              <a:t>D</a:t>
            </a:r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1E0F5B61-B9C0-A243-9325-59EEAC6AA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161" y="5317433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latin typeface="Times New Roman" charset="0"/>
            </a:endParaRPr>
          </a:p>
        </p:txBody>
      </p:sp>
      <p:sp>
        <p:nvSpPr>
          <p:cNvPr id="48" name="Line 33">
            <a:extLst>
              <a:ext uri="{FF2B5EF4-FFF2-40B4-BE49-F238E27FC236}">
                <a16:creationId xmlns:a16="http://schemas.microsoft.com/office/drawing/2014/main" id="{95CE34D4-F3AA-A94B-9417-F169C0BF70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58066" y="4918331"/>
            <a:ext cx="485092" cy="680463"/>
          </a:xfrm>
          <a:prstGeom prst="line">
            <a:avLst/>
          </a:prstGeom>
          <a:noFill/>
          <a:ln w="57150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D7E518DA-79F7-C346-AD7E-EE573BB3B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6977" y="3406942"/>
            <a:ext cx="21852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defTabSz="914400" eaLnBrk="1" hangingPunct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Courier" charset="0"/>
                <a:cs typeface="Arial" charset="0"/>
              </a:rPr>
              <a:t>Mark </a:t>
            </a:r>
            <a:r>
              <a:rPr lang="en-US" b="1" dirty="0" err="1">
                <a:solidFill>
                  <a:srgbClr val="FF0000"/>
                </a:solidFill>
                <a:latin typeface="Courier" charset="0"/>
                <a:cs typeface="Arial" charset="0"/>
              </a:rPr>
              <a:t>C.next</a:t>
            </a:r>
            <a:r>
              <a:rPr lang="en-US" b="1" dirty="0">
                <a:solidFill>
                  <a:srgbClr val="FF0000"/>
                </a:solidFill>
                <a:latin typeface="Courier" charset="0"/>
                <a:cs typeface="Arial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Courier" charset="0"/>
                <a:cs typeface="Arial" charset="0"/>
              </a:rPr>
            </a:br>
            <a:r>
              <a:rPr lang="en-US" b="1" dirty="0">
                <a:solidFill>
                  <a:srgbClr val="FF0000"/>
                </a:solidFill>
                <a:latin typeface="Courier" charset="0"/>
                <a:cs typeface="Arial" charset="0"/>
              </a:rPr>
              <a:t>via CAS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9F8E66-2CEB-3940-9480-EF73EE492FAB}"/>
              </a:ext>
            </a:extLst>
          </p:cNvPr>
          <p:cNvSpPr/>
          <p:nvPr/>
        </p:nvSpPr>
        <p:spPr>
          <a:xfrm>
            <a:off x="6029818" y="5947878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Courier" charset="0"/>
                <a:cs typeface="Arial" charset="0"/>
              </a:rPr>
              <a:t>Read </a:t>
            </a:r>
            <a:r>
              <a:rPr lang="en-US" b="1" dirty="0" err="1">
                <a:solidFill>
                  <a:srgbClr val="FF0000"/>
                </a:solidFill>
                <a:latin typeface="Courier" charset="0"/>
                <a:cs typeface="Arial" charset="0"/>
              </a:rPr>
              <a:t>C.next</a:t>
            </a:r>
            <a:endParaRPr lang="en-US" b="1" dirty="0">
              <a:solidFill>
                <a:srgbClr val="FF0000"/>
              </a:solidFill>
              <a:latin typeface="Courier" charset="0"/>
              <a:cs typeface="Arial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Courier" charset="0"/>
                <a:cs typeface="Arial" charset="0"/>
              </a:rPr>
              <a:t>CAS( </a:t>
            </a:r>
            <a:r>
              <a:rPr lang="en-US" b="1" dirty="0" err="1">
                <a:solidFill>
                  <a:srgbClr val="FF0000"/>
                </a:solidFill>
                <a:latin typeface="Courier" charset="0"/>
                <a:cs typeface="Arial" charset="0"/>
              </a:rPr>
              <a:t>C.next</a:t>
            </a:r>
            <a:r>
              <a:rPr lang="en-US" b="1" dirty="0">
                <a:solidFill>
                  <a:srgbClr val="FF0000"/>
                </a:solidFill>
                <a:latin typeface="Courier" charset="0"/>
                <a:cs typeface="Arial" charset="0"/>
              </a:rPr>
              <a:t>, E, D ) </a:t>
            </a:r>
            <a:r>
              <a:rPr lang="en-US" sz="2000" b="1" dirty="0">
                <a:latin typeface="Courier" charset="0"/>
                <a:cs typeface="Arial" charset="0"/>
                <a:sym typeface="Wingdings" pitchFamily="2" charset="2"/>
              </a:rPr>
              <a:t> Fails!</a:t>
            </a:r>
            <a:r>
              <a:rPr lang="en-US" sz="2800" b="1" dirty="0">
                <a:latin typeface="Courier" charset="0"/>
                <a:cs typeface="Arial" charset="0"/>
              </a:rPr>
              <a:t>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A88D92-41A8-4142-B26F-1E04BE17B4B0}"/>
              </a:ext>
            </a:extLst>
          </p:cNvPr>
          <p:cNvSpPr/>
          <p:nvPr/>
        </p:nvSpPr>
        <p:spPr>
          <a:xfrm>
            <a:off x="547937" y="4289904"/>
            <a:ext cx="11359150" cy="1685568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0" dirty="0">
                <a:solidFill>
                  <a:schemeClr val="tx1"/>
                </a:solidFill>
              </a:rPr>
              <a:t>This extra cache traffic by Q is unnecessary: Q’s cache “knows” that the line is invalid, and the operation could fail immediately.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890F793-E546-9A47-9D99-37B9C089BC20}"/>
              </a:ext>
            </a:extLst>
          </p:cNvPr>
          <p:cNvSpPr/>
          <p:nvPr/>
        </p:nvSpPr>
        <p:spPr>
          <a:xfrm>
            <a:off x="1457369" y="5940931"/>
            <a:ext cx="9277259" cy="688494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0" dirty="0">
                <a:solidFill>
                  <a:schemeClr val="tx1"/>
                </a:solidFill>
              </a:rPr>
              <a:t>What if we could leverage this information?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1D813-7550-8846-8CF8-30ED2734D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2B962-5D31-134B-9F11-6F34D20DB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“Mark” memory locations during a data structure traversal, and to check later whether that they’ve been invalidated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AddTag</a:t>
            </a:r>
            <a:r>
              <a:rPr lang="en-US" dirty="0"/>
              <a:t>( &amp; node, size ) and </a:t>
            </a:r>
            <a:r>
              <a:rPr lang="en-US" b="1" dirty="0" err="1"/>
              <a:t>RemoveTag</a:t>
            </a:r>
            <a:r>
              <a:rPr lang="en-US" dirty="0"/>
              <a:t>( &amp; node )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Validate&amp;Swap</a:t>
            </a:r>
            <a:r>
              <a:rPr lang="en-US" dirty="0"/>
              <a:t>(): validates all tags; if successful,  atomically changes the value of a single 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Invalidate&amp;Swap</a:t>
            </a:r>
            <a:r>
              <a:rPr lang="en-US" dirty="0"/>
              <a:t>():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Validates all the thread’s local tags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If successful, it invalidates tags at given locations all other cores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Finally, it may update the value of a single tagged location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EA2A5-96AC-614D-A5B9-FD44D00C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F8036-3539-2847-BF88-0A59A4727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663" y="261642"/>
            <a:ext cx="1325490" cy="11183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F07968-D5F0-A542-B549-9C78731050E6}"/>
              </a:ext>
            </a:extLst>
          </p:cNvPr>
          <p:cNvSpPr/>
          <p:nvPr/>
        </p:nvSpPr>
        <p:spPr>
          <a:xfrm>
            <a:off x="381336" y="4515271"/>
            <a:ext cx="11359150" cy="1685568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kern="0" dirty="0">
                <a:solidFill>
                  <a:schemeClr val="tx1"/>
                </a:solidFill>
              </a:rPr>
              <a:t>Tags can be </a:t>
            </a:r>
            <a:r>
              <a:rPr lang="en-US" sz="2800" b="1" kern="0">
                <a:solidFill>
                  <a:schemeClr val="tx1"/>
                </a:solidFill>
              </a:rPr>
              <a:t>implemented on top of </a:t>
            </a:r>
            <a:r>
              <a:rPr lang="en-US" sz="2800" b="1" kern="0" dirty="0">
                <a:solidFill>
                  <a:schemeClr val="tx1"/>
                </a:solidFill>
              </a:rPr>
              <a:t>L1 cache.</a:t>
            </a:r>
          </a:p>
          <a:p>
            <a:pPr algn="ctr"/>
            <a:r>
              <a:rPr lang="en-US" sz="2800" b="1" kern="0" dirty="0">
                <a:solidFill>
                  <a:schemeClr val="tx1"/>
                </a:solidFill>
              </a:rPr>
              <a:t>Why useful?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Simple answer: </a:t>
            </a:r>
            <a:r>
              <a:rPr lang="en-US" sz="2400" b="1" dirty="0">
                <a:solidFill>
                  <a:schemeClr val="tx1"/>
                </a:solidFill>
              </a:rPr>
              <a:t>Tagging can implement efficient marking.</a:t>
            </a:r>
            <a:endParaRPr lang="en-US" sz="2400" b="1" kern="0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Interesting answer: </a:t>
            </a:r>
            <a:r>
              <a:rPr lang="en-US" sz="2400" b="1" dirty="0">
                <a:solidFill>
                  <a:schemeClr val="tx1"/>
                </a:solidFill>
              </a:rPr>
              <a:t>A new hand-over-hand tagging technique.</a:t>
            </a:r>
          </a:p>
        </p:txBody>
      </p:sp>
    </p:spTree>
    <p:extLst>
      <p:ext uri="{BB962C8B-B14F-4D97-AF65-F5344CB8AC3E}">
        <p14:creationId xmlns:p14="http://schemas.microsoft.com/office/powerpoint/2010/main" val="425898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2857-013E-A045-9B76-46583A70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24F79-ABBF-6542-9EFE-EEDA1CC37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“Easy” answer:</a:t>
            </a:r>
            <a:r>
              <a:rPr lang="en-US" dirty="0"/>
              <a:t> Tagging can replace marking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Interesting answer: </a:t>
            </a:r>
            <a:r>
              <a:rPr lang="en-US" dirty="0"/>
              <a:t>Hand-over-hand tagging</a:t>
            </a:r>
          </a:p>
          <a:p>
            <a:r>
              <a:rPr lang="en-US" sz="2400" dirty="0"/>
              <a:t>Readers take tags on nodes they traverse, and drop old ones</a:t>
            </a:r>
          </a:p>
          <a:p>
            <a:r>
              <a:rPr lang="en-US" sz="2400" dirty="0"/>
              <a:t>Writers </a:t>
            </a:r>
            <a:r>
              <a:rPr lang="en-US" sz="2400" b="1" dirty="0"/>
              <a:t>invalidate all tags </a:t>
            </a:r>
            <a:r>
              <a:rPr lang="en-US" sz="2400" dirty="0"/>
              <a:t>on nodes they update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96E4A-BCAE-004D-9B16-8B14409E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DAF75B48-6E3B-8A49-898C-2A7E600D3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70" y="4348067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charset="0"/>
              </a:rPr>
              <a:t>A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18DD8D9A-BE4D-B349-A6C4-D8012F0C0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264" y="4345751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latin typeface="Times New Roman" charset="0"/>
            </a:endParaRPr>
          </a:p>
        </p:txBody>
      </p:sp>
      <p:sp>
        <p:nvSpPr>
          <p:cNvPr id="7" name="Line 33">
            <a:extLst>
              <a:ext uri="{FF2B5EF4-FFF2-40B4-BE49-F238E27FC236}">
                <a16:creationId xmlns:a16="http://schemas.microsoft.com/office/drawing/2014/main" id="{30F96B36-B05C-D94C-8BC5-6425DBA5FF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2017" y="4626410"/>
            <a:ext cx="808584" cy="0"/>
          </a:xfrm>
          <a:prstGeom prst="line">
            <a:avLst/>
          </a:prstGeom>
          <a:noFill/>
          <a:ln w="57150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CE8D425C-37E7-8A44-948B-CF485C9C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818" y="4350383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charset="0"/>
              </a:rPr>
              <a:t>B</a:t>
            </a: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377B3700-A433-B548-9345-B5C253AA7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412" y="4348067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latin typeface="Times New Roman" charset="0"/>
            </a:endParaRPr>
          </a:p>
        </p:txBody>
      </p:sp>
      <p:sp>
        <p:nvSpPr>
          <p:cNvPr id="10" name="Line 33">
            <a:extLst>
              <a:ext uri="{FF2B5EF4-FFF2-40B4-BE49-F238E27FC236}">
                <a16:creationId xmlns:a16="http://schemas.microsoft.com/office/drawing/2014/main" id="{6C2C6D6B-5384-F34D-8B09-9A8646871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2445" y="4618171"/>
            <a:ext cx="808584" cy="0"/>
          </a:xfrm>
          <a:prstGeom prst="line">
            <a:avLst/>
          </a:prstGeom>
          <a:noFill/>
          <a:ln w="57150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13BE9438-BFAE-DE40-84E5-8FDFEEA75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077" y="4352698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charset="0"/>
              </a:rPr>
              <a:t>C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8D60D1F3-2C47-924D-BF14-9E26A2D42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672" y="4350383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latin typeface="Times New Roman" charset="0"/>
            </a:endParaRPr>
          </a:p>
        </p:txBody>
      </p:sp>
      <p:sp>
        <p:nvSpPr>
          <p:cNvPr id="13" name="Line 33">
            <a:extLst>
              <a:ext uri="{FF2B5EF4-FFF2-40B4-BE49-F238E27FC236}">
                <a16:creationId xmlns:a16="http://schemas.microsoft.com/office/drawing/2014/main" id="{CF986717-4A9C-2444-B15C-DC4319C652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8424" y="4631042"/>
            <a:ext cx="808584" cy="0"/>
          </a:xfrm>
          <a:prstGeom prst="line">
            <a:avLst/>
          </a:prstGeom>
          <a:noFill/>
          <a:ln w="57150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EAE45C51-C83C-BA42-BC7D-17BCE4C81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7225" y="4355014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charset="0"/>
              </a:rPr>
              <a:t>E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A55E72FC-0D9A-6D4B-B43A-DF95B5FDF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2819" y="4352698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latin typeface="Times New Roman" charset="0"/>
            </a:endParaRPr>
          </a:p>
        </p:txBody>
      </p:sp>
      <p:grpSp>
        <p:nvGrpSpPr>
          <p:cNvPr id="18" name="Group 84">
            <a:extLst>
              <a:ext uri="{FF2B5EF4-FFF2-40B4-BE49-F238E27FC236}">
                <a16:creationId xmlns:a16="http://schemas.microsoft.com/office/drawing/2014/main" id="{7D9796AA-C55F-764B-968A-6C1593FB6383}"/>
              </a:ext>
            </a:extLst>
          </p:cNvPr>
          <p:cNvGrpSpPr>
            <a:grpSpLocks/>
          </p:cNvGrpSpPr>
          <p:nvPr/>
        </p:nvGrpSpPr>
        <p:grpSpPr bwMode="auto">
          <a:xfrm>
            <a:off x="5951368" y="3333976"/>
            <a:ext cx="3346156" cy="745171"/>
            <a:chOff x="2071673" y="2571743"/>
            <a:chExt cx="3407980" cy="835029"/>
          </a:xfrm>
        </p:grpSpPr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748248D7-80AB-1742-BB21-20D99B8864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1673" y="2571743"/>
              <a:ext cx="971580" cy="835029"/>
              <a:chOff x="1584" y="816"/>
              <a:chExt cx="912" cy="816"/>
            </a:xfrm>
          </p:grpSpPr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60738EF4-0612-6445-80F8-6AE7755CA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056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02F0094D-C303-1547-B357-055D9D48C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912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6CFF754F-180F-A043-B48B-B14FD5603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816"/>
                <a:ext cx="144" cy="288"/>
              </a:xfrm>
              <a:custGeom>
                <a:avLst/>
                <a:gdLst>
                  <a:gd name="T0" fmla="*/ 0 w 144"/>
                  <a:gd name="T1" fmla="*/ 3 h 336"/>
                  <a:gd name="T2" fmla="*/ 96 w 144"/>
                  <a:gd name="T3" fmla="*/ 0 h 336"/>
                  <a:gd name="T4" fmla="*/ 144 w 144"/>
                  <a:gd name="T5" fmla="*/ 3 h 336"/>
                  <a:gd name="T6" fmla="*/ 144 w 144"/>
                  <a:gd name="T7" fmla="*/ 24 h 336"/>
                  <a:gd name="T8" fmla="*/ 96 w 144"/>
                  <a:gd name="T9" fmla="*/ 21 h 336"/>
                  <a:gd name="T10" fmla="*/ 96 w 144"/>
                  <a:gd name="T11" fmla="*/ 7 h 336"/>
                  <a:gd name="T12" fmla="*/ 0 w 144"/>
                  <a:gd name="T13" fmla="*/ 11 h 336"/>
                  <a:gd name="T14" fmla="*/ 0 w 144"/>
                  <a:gd name="T15" fmla="*/ 3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5667EE6E-6AF6-3048-8225-6E9A9E8D6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816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3399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054BDB0B-061D-1344-8BF9-3E0A0AE1E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" y="912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3399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55BE1D68-FC39-DE45-9AC2-5E49B3933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" y="1152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3399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A75392FC-613D-F64E-B184-BBFBF5024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296"/>
                <a:ext cx="240" cy="336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2 h 432"/>
                  <a:gd name="T4" fmla="*/ 1 w 336"/>
                  <a:gd name="T5" fmla="*/ 2 h 432"/>
                  <a:gd name="T6" fmla="*/ 1 w 336"/>
                  <a:gd name="T7" fmla="*/ 5 h 432"/>
                  <a:gd name="T8" fmla="*/ 0 w 336"/>
                  <a:gd name="T9" fmla="*/ 4 h 432"/>
                  <a:gd name="T10" fmla="*/ 0 w 336"/>
                  <a:gd name="T11" fmla="*/ 2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C98F7E4F-55FB-7743-94C6-94198B75E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1152"/>
                <a:ext cx="240" cy="288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1 h 432"/>
                  <a:gd name="T4" fmla="*/ 1 w 336"/>
                  <a:gd name="T5" fmla="*/ 1 h 432"/>
                  <a:gd name="T6" fmla="*/ 1 w 336"/>
                  <a:gd name="T7" fmla="*/ 1 h 432"/>
                  <a:gd name="T8" fmla="*/ 0 w 336"/>
                  <a:gd name="T9" fmla="*/ 1 h 432"/>
                  <a:gd name="T10" fmla="*/ 0 w 336"/>
                  <a:gd name="T11" fmla="*/ 1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3CF430A0-710C-6A40-99E4-9EBAA4247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008"/>
                <a:ext cx="192" cy="288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1 h 432"/>
                  <a:gd name="T4" fmla="*/ 1 w 336"/>
                  <a:gd name="T5" fmla="*/ 1 h 432"/>
                  <a:gd name="T6" fmla="*/ 1 w 336"/>
                  <a:gd name="T7" fmla="*/ 1 h 432"/>
                  <a:gd name="T8" fmla="*/ 0 w 336"/>
                  <a:gd name="T9" fmla="*/ 1 h 432"/>
                  <a:gd name="T10" fmla="*/ 0 w 336"/>
                  <a:gd name="T11" fmla="*/ 1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Text Box 39">
              <a:extLst>
                <a:ext uri="{FF2B5EF4-FFF2-40B4-BE49-F238E27FC236}">
                  <a16:creationId xmlns:a16="http://schemas.microsoft.com/office/drawing/2014/main" id="{BF3030A2-B416-7A42-B526-84F5E23A6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560" y="2770913"/>
              <a:ext cx="2441093" cy="517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2400" b="1" dirty="0">
                  <a:solidFill>
                    <a:srgbClr val="FF0000"/>
                  </a:solidFill>
                  <a:latin typeface="Courier" charset="0"/>
                  <a:cs typeface="Arial" charset="0"/>
                </a:rPr>
                <a:t>P: delete(C)</a:t>
              </a:r>
              <a:endParaRPr lang="en-US" sz="2400" b="1" dirty="0">
                <a:solidFill>
                  <a:prstClr val="black"/>
                </a:solidFill>
                <a:latin typeface="Courier" charset="0"/>
                <a:cs typeface="Arial" charset="0"/>
              </a:endParaRPr>
            </a:p>
          </p:txBody>
        </p:sp>
      </p:grpSp>
      <p:sp>
        <p:nvSpPr>
          <p:cNvPr id="30" name="Line 33">
            <a:extLst>
              <a:ext uri="{FF2B5EF4-FFF2-40B4-BE49-F238E27FC236}">
                <a16:creationId xmlns:a16="http://schemas.microsoft.com/office/drawing/2014/main" id="{4C8D3EA0-89C9-0042-A012-7654F6261C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8641" y="4621308"/>
            <a:ext cx="808584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1D76B41-DFD4-E448-A5FB-DC17E4ECB4BA}"/>
              </a:ext>
            </a:extLst>
          </p:cNvPr>
          <p:cNvSpPr/>
          <p:nvPr/>
        </p:nvSpPr>
        <p:spPr>
          <a:xfrm>
            <a:off x="6372663" y="3965400"/>
            <a:ext cx="2785403" cy="620672"/>
          </a:xfrm>
          <a:custGeom>
            <a:avLst/>
            <a:gdLst>
              <a:gd name="connsiteX0" fmla="*/ 0 w 2785403"/>
              <a:gd name="connsiteY0" fmla="*/ 620672 h 620672"/>
              <a:gd name="connsiteX1" fmla="*/ 1364566 w 2785403"/>
              <a:gd name="connsiteY1" fmla="*/ 1694 h 620672"/>
              <a:gd name="connsiteX2" fmla="*/ 2785403 w 2785403"/>
              <a:gd name="connsiteY2" fmla="*/ 423724 h 620672"/>
              <a:gd name="connsiteX3" fmla="*/ 2785403 w 2785403"/>
              <a:gd name="connsiteY3" fmla="*/ 423724 h 62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403" h="620672">
                <a:moveTo>
                  <a:pt x="0" y="620672"/>
                </a:moveTo>
                <a:cubicBezTo>
                  <a:pt x="450166" y="327595"/>
                  <a:pt x="900332" y="34519"/>
                  <a:pt x="1364566" y="1694"/>
                </a:cubicBezTo>
                <a:cubicBezTo>
                  <a:pt x="1828800" y="-31131"/>
                  <a:pt x="2785403" y="423724"/>
                  <a:pt x="2785403" y="423724"/>
                </a:cubicBezTo>
                <a:lnTo>
                  <a:pt x="2785403" y="423724"/>
                </a:lnTo>
              </a:path>
            </a:pathLst>
          </a:custGeom>
          <a:noFill/>
          <a:ln w="57150">
            <a:solidFill>
              <a:srgbClr val="FFC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84">
            <a:extLst>
              <a:ext uri="{FF2B5EF4-FFF2-40B4-BE49-F238E27FC236}">
                <a16:creationId xmlns:a16="http://schemas.microsoft.com/office/drawing/2014/main" id="{286B9419-CD8F-BB45-A067-48D9535329F0}"/>
              </a:ext>
            </a:extLst>
          </p:cNvPr>
          <p:cNvGrpSpPr>
            <a:grpSpLocks/>
          </p:cNvGrpSpPr>
          <p:nvPr/>
        </p:nvGrpSpPr>
        <p:grpSpPr bwMode="auto">
          <a:xfrm>
            <a:off x="4643068" y="5174097"/>
            <a:ext cx="4283914" cy="1496755"/>
            <a:chOff x="2071673" y="2571743"/>
            <a:chExt cx="4363064" cy="1677238"/>
          </a:xfrm>
        </p:grpSpPr>
        <p:grpSp>
          <p:nvGrpSpPr>
            <p:cNvPr id="35" name="Group 6">
              <a:extLst>
                <a:ext uri="{FF2B5EF4-FFF2-40B4-BE49-F238E27FC236}">
                  <a16:creationId xmlns:a16="http://schemas.microsoft.com/office/drawing/2014/main" id="{C442744B-1CCF-B14B-98F3-E09A7F3B4F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1673" y="2571743"/>
              <a:ext cx="971580" cy="835029"/>
              <a:chOff x="1584" y="816"/>
              <a:chExt cx="912" cy="816"/>
            </a:xfrm>
          </p:grpSpPr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D09D4CAA-4D8B-7A45-84C6-15B6185DE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056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9B051C16-9E0A-E643-9B95-61166C68A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912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7EA1740B-E809-244D-911F-DA69CB5F4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816"/>
                <a:ext cx="144" cy="288"/>
              </a:xfrm>
              <a:custGeom>
                <a:avLst/>
                <a:gdLst>
                  <a:gd name="T0" fmla="*/ 0 w 144"/>
                  <a:gd name="T1" fmla="*/ 3 h 336"/>
                  <a:gd name="T2" fmla="*/ 96 w 144"/>
                  <a:gd name="T3" fmla="*/ 0 h 336"/>
                  <a:gd name="T4" fmla="*/ 144 w 144"/>
                  <a:gd name="T5" fmla="*/ 3 h 336"/>
                  <a:gd name="T6" fmla="*/ 144 w 144"/>
                  <a:gd name="T7" fmla="*/ 24 h 336"/>
                  <a:gd name="T8" fmla="*/ 96 w 144"/>
                  <a:gd name="T9" fmla="*/ 21 h 336"/>
                  <a:gd name="T10" fmla="*/ 96 w 144"/>
                  <a:gd name="T11" fmla="*/ 7 h 336"/>
                  <a:gd name="T12" fmla="*/ 0 w 144"/>
                  <a:gd name="T13" fmla="*/ 11 h 336"/>
                  <a:gd name="T14" fmla="*/ 0 w 144"/>
                  <a:gd name="T15" fmla="*/ 3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4CF91CF1-BCA2-B943-AFBA-EF7CB2D00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816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18108D41-7B38-BC45-AEB5-8B66A7575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" y="912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12">
                <a:extLst>
                  <a:ext uri="{FF2B5EF4-FFF2-40B4-BE49-F238E27FC236}">
                    <a16:creationId xmlns:a16="http://schemas.microsoft.com/office/drawing/2014/main" id="{00B2EED3-6829-354D-80BC-079AD0166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" y="1152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13">
                <a:extLst>
                  <a:ext uri="{FF2B5EF4-FFF2-40B4-BE49-F238E27FC236}">
                    <a16:creationId xmlns:a16="http://schemas.microsoft.com/office/drawing/2014/main" id="{F737B23D-1970-5E47-A929-6EF0E8809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296"/>
                <a:ext cx="240" cy="336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2 h 432"/>
                  <a:gd name="T4" fmla="*/ 1 w 336"/>
                  <a:gd name="T5" fmla="*/ 2 h 432"/>
                  <a:gd name="T6" fmla="*/ 1 w 336"/>
                  <a:gd name="T7" fmla="*/ 5 h 432"/>
                  <a:gd name="T8" fmla="*/ 0 w 336"/>
                  <a:gd name="T9" fmla="*/ 4 h 432"/>
                  <a:gd name="T10" fmla="*/ 0 w 336"/>
                  <a:gd name="T11" fmla="*/ 2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14">
                <a:extLst>
                  <a:ext uri="{FF2B5EF4-FFF2-40B4-BE49-F238E27FC236}">
                    <a16:creationId xmlns:a16="http://schemas.microsoft.com/office/drawing/2014/main" id="{77512C61-D8EF-0E49-80C1-081EEE978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1152"/>
                <a:ext cx="240" cy="288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1 h 432"/>
                  <a:gd name="T4" fmla="*/ 1 w 336"/>
                  <a:gd name="T5" fmla="*/ 1 h 432"/>
                  <a:gd name="T6" fmla="*/ 1 w 336"/>
                  <a:gd name="T7" fmla="*/ 1 h 432"/>
                  <a:gd name="T8" fmla="*/ 0 w 336"/>
                  <a:gd name="T9" fmla="*/ 1 h 432"/>
                  <a:gd name="T10" fmla="*/ 0 w 336"/>
                  <a:gd name="T11" fmla="*/ 1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B396C4D2-61EB-3943-B423-781082B2E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008"/>
                <a:ext cx="192" cy="288"/>
              </a:xfrm>
              <a:custGeom>
                <a:avLst/>
                <a:gdLst>
                  <a:gd name="T0" fmla="*/ 1 w 336"/>
                  <a:gd name="T1" fmla="*/ 0 h 432"/>
                  <a:gd name="T2" fmla="*/ 1 w 336"/>
                  <a:gd name="T3" fmla="*/ 1 h 432"/>
                  <a:gd name="T4" fmla="*/ 1 w 336"/>
                  <a:gd name="T5" fmla="*/ 1 h 432"/>
                  <a:gd name="T6" fmla="*/ 1 w 336"/>
                  <a:gd name="T7" fmla="*/ 1 h 432"/>
                  <a:gd name="T8" fmla="*/ 0 w 336"/>
                  <a:gd name="T9" fmla="*/ 1 h 432"/>
                  <a:gd name="T10" fmla="*/ 0 w 336"/>
                  <a:gd name="T11" fmla="*/ 1 h 432"/>
                  <a:gd name="T12" fmla="*/ 1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 Box 39">
              <a:extLst>
                <a:ext uri="{FF2B5EF4-FFF2-40B4-BE49-F238E27FC236}">
                  <a16:creationId xmlns:a16="http://schemas.microsoft.com/office/drawing/2014/main" id="{5D2BD4CE-CC9E-864E-9671-D703F40A9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560" y="3007380"/>
              <a:ext cx="3396177" cy="124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2400" b="1" dirty="0">
                  <a:solidFill>
                    <a:srgbClr val="FF0000"/>
                  </a:solidFill>
                  <a:latin typeface="Courier" charset="0"/>
                  <a:cs typeface="Arial" charset="0"/>
                </a:rPr>
                <a:t>Q: insert(D)</a:t>
              </a:r>
            </a:p>
            <a:p>
              <a:pPr marL="342900" indent="-342900" defTabSz="914400" eaLnBrk="1" hangingPunct="1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FF0000"/>
                  </a:solidFill>
                  <a:latin typeface="Courier" charset="0"/>
                  <a:cs typeface="Arial" charset="0"/>
                </a:rPr>
                <a:t>Read </a:t>
              </a:r>
              <a:r>
                <a:rPr lang="en-US" b="1" dirty="0" err="1">
                  <a:solidFill>
                    <a:srgbClr val="FF0000"/>
                  </a:solidFill>
                  <a:latin typeface="Courier" charset="0"/>
                  <a:cs typeface="Arial" charset="0"/>
                </a:rPr>
                <a:t>C.next</a:t>
              </a:r>
              <a:endParaRPr lang="en-US" b="1" dirty="0">
                <a:solidFill>
                  <a:srgbClr val="FF0000"/>
                </a:solidFill>
                <a:latin typeface="Courier" charset="0"/>
                <a:cs typeface="Arial" charset="0"/>
              </a:endParaRPr>
            </a:p>
            <a:p>
              <a:pPr marL="342900" indent="-342900" defTabSz="914400" eaLnBrk="1" hangingPunct="1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FF0000"/>
                  </a:solidFill>
                  <a:latin typeface="Courier" charset="0"/>
                  <a:cs typeface="Arial" charset="0"/>
                </a:rPr>
                <a:t>CAS( </a:t>
              </a:r>
              <a:r>
                <a:rPr lang="en-US" b="1" dirty="0" err="1">
                  <a:solidFill>
                    <a:srgbClr val="FF0000"/>
                  </a:solidFill>
                  <a:latin typeface="Courier" charset="0"/>
                  <a:cs typeface="Arial" charset="0"/>
                </a:rPr>
                <a:t>C.next</a:t>
              </a:r>
              <a:r>
                <a:rPr lang="en-US" b="1" dirty="0">
                  <a:solidFill>
                    <a:srgbClr val="FF0000"/>
                  </a:solidFill>
                  <a:latin typeface="Courier" charset="0"/>
                  <a:cs typeface="Arial" charset="0"/>
                </a:rPr>
                <a:t>, E, D )</a:t>
              </a:r>
              <a:r>
                <a:rPr lang="en-US" sz="2400" b="1" dirty="0">
                  <a:solidFill>
                    <a:srgbClr val="FF0000"/>
                  </a:solidFill>
                  <a:latin typeface="Courier" charset="0"/>
                  <a:cs typeface="Arial" charset="0"/>
                </a:rPr>
                <a:t> </a:t>
              </a:r>
              <a:endParaRPr lang="en-US" sz="2400" b="1" dirty="0">
                <a:solidFill>
                  <a:prstClr val="black"/>
                </a:solidFill>
                <a:latin typeface="Courier" charset="0"/>
                <a:cs typeface="Arial" charset="0"/>
              </a:endParaRPr>
            </a:p>
          </p:txBody>
        </p:sp>
      </p:grpSp>
      <p:sp>
        <p:nvSpPr>
          <p:cNvPr id="46" name="Rectangle 29">
            <a:extLst>
              <a:ext uri="{FF2B5EF4-FFF2-40B4-BE49-F238E27FC236}">
                <a16:creationId xmlns:a16="http://schemas.microsoft.com/office/drawing/2014/main" id="{21115F3F-A157-434E-85B0-3641783B1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2566" y="5319748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charset="0"/>
              </a:rPr>
              <a:t>D</a:t>
            </a:r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1E0F5B61-B9C0-A243-9325-59EEAC6AA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161" y="5317433"/>
            <a:ext cx="705844" cy="56563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latin typeface="Times New Roman" charset="0"/>
            </a:endParaRPr>
          </a:p>
        </p:txBody>
      </p:sp>
      <p:sp>
        <p:nvSpPr>
          <p:cNvPr id="48" name="Line 33">
            <a:extLst>
              <a:ext uri="{FF2B5EF4-FFF2-40B4-BE49-F238E27FC236}">
                <a16:creationId xmlns:a16="http://schemas.microsoft.com/office/drawing/2014/main" id="{95CE34D4-F3AA-A94B-9417-F169C0BF70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58066" y="4918331"/>
            <a:ext cx="485092" cy="680463"/>
          </a:xfrm>
          <a:prstGeom prst="line">
            <a:avLst/>
          </a:prstGeom>
          <a:noFill/>
          <a:ln w="57150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862BB71-B237-6248-B954-BFA420535D04}"/>
              </a:ext>
            </a:extLst>
          </p:cNvPr>
          <p:cNvSpPr/>
          <p:nvPr/>
        </p:nvSpPr>
        <p:spPr>
          <a:xfrm>
            <a:off x="623250" y="4372297"/>
            <a:ext cx="11359150" cy="1685568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kern="0" dirty="0" err="1">
                <a:solidFill>
                  <a:schemeClr val="tx1"/>
                </a:solidFill>
              </a:rPr>
              <a:t>HoH</a:t>
            </a:r>
            <a:r>
              <a:rPr lang="en-US" sz="2800" b="1" kern="0" dirty="0">
                <a:solidFill>
                  <a:schemeClr val="tx1"/>
                </a:solidFill>
              </a:rPr>
              <a:t> Tagging notes: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Remote invalidation is critical for correctness</a:t>
            </a:r>
            <a:endParaRPr lang="en-US" sz="2400" b="1" kern="0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Readers do not write, and can overtake </a:t>
            </a:r>
            <a:r>
              <a:rPr lang="en-US" sz="2400" dirty="0" err="1">
                <a:solidFill>
                  <a:schemeClr val="tx1"/>
                </a:solidFill>
              </a:rPr>
              <a:t>eachother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Failing is done locally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4C25F28-8C50-1745-AF34-B80DEA0D3DBB}"/>
              </a:ext>
            </a:extLst>
          </p:cNvPr>
          <p:cNvSpPr/>
          <p:nvPr/>
        </p:nvSpPr>
        <p:spPr>
          <a:xfrm>
            <a:off x="1588882" y="5996844"/>
            <a:ext cx="9277259" cy="529494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kern="0" dirty="0">
                <a:solidFill>
                  <a:schemeClr val="tx1"/>
                </a:solidFill>
              </a:rPr>
              <a:t>Can we generalize this pattern?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9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BCE9-F259-4984-8284-650A16032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</a:t>
            </a:r>
            <a:r>
              <a:rPr lang="en-CA" dirty="0"/>
              <a:t>tagged (</a:t>
            </a:r>
            <a:r>
              <a:rPr lang="en-CA" dirty="0" err="1"/>
              <a:t>a,b</a:t>
            </a:r>
            <a:r>
              <a:rPr lang="en-CA" dirty="0"/>
              <a:t>)-tree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343D3-C521-4FD7-9104-789530A94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216365"/>
            <a:ext cx="10554574" cy="4949151"/>
          </a:xfrm>
        </p:spPr>
        <p:txBody>
          <a:bodyPr>
            <a:normAutofit/>
          </a:bodyPr>
          <a:lstStyle/>
          <a:p>
            <a:r>
              <a:rPr lang="en-US" dirty="0"/>
              <a:t>Goal: use </a:t>
            </a:r>
            <a:r>
              <a:rPr lang="en-US" dirty="0" err="1"/>
              <a:t>MemTags</a:t>
            </a:r>
            <a:r>
              <a:rPr lang="en-US" dirty="0"/>
              <a:t> to </a:t>
            </a:r>
            <a:r>
              <a:rPr lang="en-US" b="1" u="sng" dirty="0"/>
              <a:t>accelerate</a:t>
            </a:r>
            <a:br>
              <a:rPr lang="en-US" b="1" u="sng" dirty="0"/>
            </a:br>
            <a:r>
              <a:rPr lang="en-US" dirty="0"/>
              <a:t>a state-of-the-art search tree</a:t>
            </a:r>
          </a:p>
          <a:p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)-tree </a:t>
            </a:r>
            <a:r>
              <a:rPr lang="en-US" dirty="0"/>
              <a:t>as an example</a:t>
            </a:r>
          </a:p>
          <a:p>
            <a:pPr lvl="1"/>
            <a:r>
              <a:rPr lang="en-CA" dirty="0"/>
              <a:t>Generalization of a </a:t>
            </a:r>
            <a:r>
              <a:rPr lang="en-CA" dirty="0" err="1"/>
              <a:t>B+tree</a:t>
            </a:r>
            <a:endParaRPr lang="en-CA" dirty="0"/>
          </a:p>
          <a:p>
            <a:pPr lvl="1"/>
            <a:r>
              <a:rPr lang="en-CA" b="1" dirty="0"/>
              <a:t>When</a:t>
            </a:r>
            <a:r>
              <a:rPr lang="en-CA" dirty="0"/>
              <a:t> </a:t>
            </a:r>
            <a:r>
              <a:rPr lang="en-CA" b="1" dirty="0"/>
              <a:t>there are no ongoing updates</a:t>
            </a:r>
          </a:p>
          <a:p>
            <a:pPr lvl="2"/>
            <a:r>
              <a:rPr lang="en-CA" dirty="0"/>
              <a:t>Non-root nodes contain between </a:t>
            </a:r>
            <a:r>
              <a:rPr lang="en-CA" b="1" dirty="0"/>
              <a:t>a</a:t>
            </a:r>
            <a:r>
              <a:rPr lang="en-CA" dirty="0"/>
              <a:t> and </a:t>
            </a:r>
            <a:r>
              <a:rPr lang="en-CA" b="1" dirty="0"/>
              <a:t>b </a:t>
            </a:r>
            <a:r>
              <a:rPr lang="en-CA" dirty="0"/>
              <a:t>keys</a:t>
            </a:r>
          </a:p>
          <a:p>
            <a:pPr lvl="2"/>
            <a:r>
              <a:rPr lang="en-CA" dirty="0"/>
              <a:t>All leaves at same depth</a:t>
            </a:r>
          </a:p>
          <a:p>
            <a:pPr lvl="2"/>
            <a:r>
              <a:rPr lang="en-CA" dirty="0"/>
              <a:t>(These invariants can be violated during updates)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1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F976-6437-46E3-8BF6-7DBD0A37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implementation we build upon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E315-447B-4A64-A9ED-77ECD65AA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42" y="1216365"/>
            <a:ext cx="11052444" cy="5275340"/>
          </a:xfrm>
        </p:spPr>
        <p:txBody>
          <a:bodyPr>
            <a:normAutofit/>
          </a:bodyPr>
          <a:lstStyle/>
          <a:p>
            <a:r>
              <a:rPr lang="en-US" dirty="0"/>
              <a:t>We transform an </a:t>
            </a:r>
            <a:r>
              <a:rPr lang="en-US" b="1" dirty="0"/>
              <a:t>LLX/SCX-based </a:t>
            </a:r>
            <a:r>
              <a:rPr lang="en-US" dirty="0"/>
              <a:t>implementation</a:t>
            </a:r>
            <a:br>
              <a:rPr lang="en-US" dirty="0"/>
            </a:br>
            <a:r>
              <a:rPr lang="en-US" dirty="0"/>
              <a:t>to use </a:t>
            </a:r>
            <a:r>
              <a:rPr lang="en-US" b="1" dirty="0" err="1"/>
              <a:t>MemTags</a:t>
            </a:r>
            <a:r>
              <a:rPr lang="en-US" b="1" dirty="0"/>
              <a:t> </a:t>
            </a:r>
            <a:r>
              <a:rPr lang="en-US" dirty="0"/>
              <a:t>as a </a:t>
            </a:r>
            <a:r>
              <a:rPr lang="en-US" b="1" dirty="0"/>
              <a:t>fast path </a:t>
            </a:r>
            <a:r>
              <a:rPr lang="en-US" dirty="0"/>
              <a:t>(LLX/SCX slow path)</a:t>
            </a:r>
            <a:endParaRPr lang="en-US" b="1" dirty="0"/>
          </a:p>
          <a:p>
            <a:r>
              <a:rPr lang="en-US" dirty="0"/>
              <a:t>What are LLX and SCX?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LLX(node)</a:t>
            </a:r>
            <a:r>
              <a:rPr lang="en-US" b="1" dirty="0"/>
              <a:t> </a:t>
            </a:r>
            <a:r>
              <a:rPr lang="en-US" dirty="0"/>
              <a:t>returns a </a:t>
            </a:r>
            <a:r>
              <a:rPr lang="en-US" b="1" dirty="0"/>
              <a:t>snapshot </a:t>
            </a:r>
            <a:r>
              <a:rPr lang="en-US" dirty="0"/>
              <a:t>of </a:t>
            </a:r>
            <a:r>
              <a:rPr lang="en-US" b="1" dirty="0"/>
              <a:t>node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SCX (atomically):</a:t>
            </a:r>
            <a:endParaRPr lang="en-US" dirty="0"/>
          </a:p>
          <a:p>
            <a:pPr lvl="2"/>
            <a:r>
              <a:rPr lang="en-US" sz="2400" dirty="0"/>
              <a:t>changes one pointer,</a:t>
            </a:r>
          </a:p>
          <a:p>
            <a:pPr lvl="2"/>
            <a:r>
              <a:rPr lang="en-US" sz="2400" b="1" dirty="0">
                <a:solidFill>
                  <a:schemeClr val="accent6"/>
                </a:solidFill>
              </a:rPr>
              <a:t>finalizes a set of nodes</a:t>
            </a:r>
            <a:br>
              <a:rPr lang="en-US" sz="2400" b="1" dirty="0">
                <a:solidFill>
                  <a:srgbClr val="00B0F0"/>
                </a:solidFill>
              </a:rPr>
            </a:br>
            <a:r>
              <a:rPr lang="en-US" sz="2400" dirty="0"/>
              <a:t>(preventing further changes, similar to marking)</a:t>
            </a:r>
          </a:p>
          <a:p>
            <a:pPr lvl="2"/>
            <a:r>
              <a:rPr lang="en-US" sz="2400" dirty="0"/>
              <a:t>only if no node has changed since its </a:t>
            </a:r>
            <a:r>
              <a:rPr lang="en-US" sz="2400" b="1" dirty="0">
                <a:solidFill>
                  <a:srgbClr val="00B0F0"/>
                </a:solidFill>
              </a:rPr>
              <a:t>LLX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5D534-BA5D-4E55-8D69-19681227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448C13-53A3-46E6-B794-C03D6332EAEE}"/>
              </a:ext>
            </a:extLst>
          </p:cNvPr>
          <p:cNvCxnSpPr/>
          <p:nvPr/>
        </p:nvCxnSpPr>
        <p:spPr>
          <a:xfrm>
            <a:off x="11108493" y="4863398"/>
            <a:ext cx="92448" cy="27507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7FB423C3-92E4-4E41-BF9E-C29A83D2B87A}"/>
              </a:ext>
            </a:extLst>
          </p:cNvPr>
          <p:cNvSpPr/>
          <p:nvPr/>
        </p:nvSpPr>
        <p:spPr>
          <a:xfrm>
            <a:off x="9685965" y="3612738"/>
            <a:ext cx="285750" cy="283369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0905AE-A248-49E1-911E-C8EB1DB32EBA}"/>
              </a:ext>
            </a:extLst>
          </p:cNvPr>
          <p:cNvSpPr/>
          <p:nvPr/>
        </p:nvSpPr>
        <p:spPr>
          <a:xfrm>
            <a:off x="9685965" y="4124985"/>
            <a:ext cx="285750" cy="283369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9F6BB2-DBEB-4E5F-8982-AEF2C832D65F}"/>
              </a:ext>
            </a:extLst>
          </p:cNvPr>
          <p:cNvSpPr/>
          <p:nvPr/>
        </p:nvSpPr>
        <p:spPr>
          <a:xfrm>
            <a:off x="9400215" y="4581906"/>
            <a:ext cx="285750" cy="283369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31447B-08C7-461A-829B-648BA6F7DFBF}"/>
              </a:ext>
            </a:extLst>
          </p:cNvPr>
          <p:cNvSpPr/>
          <p:nvPr/>
        </p:nvSpPr>
        <p:spPr>
          <a:xfrm>
            <a:off x="9971715" y="4581905"/>
            <a:ext cx="285750" cy="283369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67A49-EE4C-4AD5-8099-8A9DB654D573}"/>
              </a:ext>
            </a:extLst>
          </p:cNvPr>
          <p:cNvSpPr/>
          <p:nvPr/>
        </p:nvSpPr>
        <p:spPr>
          <a:xfrm>
            <a:off x="9685965" y="5119617"/>
            <a:ext cx="285750" cy="283369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11FC65-A51B-4555-98DB-EF17FB0EE158}"/>
              </a:ext>
            </a:extLst>
          </p:cNvPr>
          <p:cNvSpPr/>
          <p:nvPr/>
        </p:nvSpPr>
        <p:spPr>
          <a:xfrm>
            <a:off x="10257465" y="5123388"/>
            <a:ext cx="285750" cy="283369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8AC2F8-1F42-4343-A86A-C8D3DAE2A13C}"/>
              </a:ext>
            </a:extLst>
          </p:cNvPr>
          <p:cNvSpPr/>
          <p:nvPr/>
        </p:nvSpPr>
        <p:spPr>
          <a:xfrm>
            <a:off x="9685965" y="5657328"/>
            <a:ext cx="285750" cy="283369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6CDBC6-063B-4F4B-837E-0859C7D0ABCE}"/>
              </a:ext>
            </a:extLst>
          </p:cNvPr>
          <p:cNvSpPr/>
          <p:nvPr/>
        </p:nvSpPr>
        <p:spPr>
          <a:xfrm>
            <a:off x="10114590" y="5657327"/>
            <a:ext cx="285750" cy="283369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A77563-2BF3-48E1-9311-949886E85088}"/>
              </a:ext>
            </a:extLst>
          </p:cNvPr>
          <p:cNvCxnSpPr>
            <a:stCxn id="38" idx="4"/>
            <a:endCxn id="39" idx="0"/>
          </p:cNvCxnSpPr>
          <p:nvPr/>
        </p:nvCxnSpPr>
        <p:spPr>
          <a:xfrm>
            <a:off x="9828840" y="2856082"/>
            <a:ext cx="0" cy="258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948EB0-99AF-43CB-9250-8DCD8C9B028B}"/>
              </a:ext>
            </a:extLst>
          </p:cNvPr>
          <p:cNvCxnSpPr>
            <a:stCxn id="38" idx="4"/>
          </p:cNvCxnSpPr>
          <p:nvPr/>
        </p:nvCxnSpPr>
        <p:spPr>
          <a:xfrm flipH="1">
            <a:off x="9425944" y="2856082"/>
            <a:ext cx="402896" cy="23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B582D3-6C92-4C4B-8FAF-31747F7CE3B5}"/>
              </a:ext>
            </a:extLst>
          </p:cNvPr>
          <p:cNvCxnSpPr>
            <a:endCxn id="6" idx="0"/>
          </p:cNvCxnSpPr>
          <p:nvPr/>
        </p:nvCxnSpPr>
        <p:spPr>
          <a:xfrm>
            <a:off x="9828840" y="3398236"/>
            <a:ext cx="0" cy="214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4AF2DB-E6DC-4D1F-B85A-107D22C01E89}"/>
              </a:ext>
            </a:extLst>
          </p:cNvPr>
          <p:cNvCxnSpPr>
            <a:stCxn id="39" idx="4"/>
          </p:cNvCxnSpPr>
          <p:nvPr/>
        </p:nvCxnSpPr>
        <p:spPr>
          <a:xfrm>
            <a:off x="9828840" y="3398236"/>
            <a:ext cx="428625" cy="19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E7C5AB-BAFF-479C-B1D4-F7CDBFA1AC0C}"/>
              </a:ext>
            </a:extLst>
          </p:cNvPr>
          <p:cNvCxnSpPr>
            <a:stCxn id="6" idx="4"/>
            <a:endCxn id="7" idx="0"/>
          </p:cNvCxnSpPr>
          <p:nvPr/>
        </p:nvCxnSpPr>
        <p:spPr>
          <a:xfrm>
            <a:off x="9828840" y="3896107"/>
            <a:ext cx="0" cy="228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634F47-3B30-4974-AD03-CE0019C3685D}"/>
              </a:ext>
            </a:extLst>
          </p:cNvPr>
          <p:cNvCxnSpPr>
            <a:stCxn id="8" idx="4"/>
          </p:cNvCxnSpPr>
          <p:nvPr/>
        </p:nvCxnSpPr>
        <p:spPr>
          <a:xfrm flipH="1">
            <a:off x="9400216" y="4865275"/>
            <a:ext cx="142874" cy="254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F726CC-5373-4471-9CE4-227031E5B4CE}"/>
              </a:ext>
            </a:extLst>
          </p:cNvPr>
          <p:cNvCxnSpPr>
            <a:stCxn id="6" idx="4"/>
          </p:cNvCxnSpPr>
          <p:nvPr/>
        </p:nvCxnSpPr>
        <p:spPr>
          <a:xfrm flipH="1">
            <a:off x="9425944" y="3896107"/>
            <a:ext cx="402896" cy="23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B39D90-385E-4924-B4C9-B2444F65AF79}"/>
              </a:ext>
            </a:extLst>
          </p:cNvPr>
          <p:cNvCxnSpPr>
            <a:stCxn id="7" idx="4"/>
            <a:endCxn id="8" idx="0"/>
          </p:cNvCxnSpPr>
          <p:nvPr/>
        </p:nvCxnSpPr>
        <p:spPr>
          <a:xfrm flipH="1">
            <a:off x="9543090" y="4408354"/>
            <a:ext cx="285750" cy="173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DDA86F5-96A4-406A-86D7-C0AC0242DC39}"/>
              </a:ext>
            </a:extLst>
          </p:cNvPr>
          <p:cNvCxnSpPr>
            <a:stCxn id="7" idx="4"/>
            <a:endCxn id="9" idx="0"/>
          </p:cNvCxnSpPr>
          <p:nvPr/>
        </p:nvCxnSpPr>
        <p:spPr>
          <a:xfrm>
            <a:off x="9828840" y="4408354"/>
            <a:ext cx="285750" cy="173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0858B2-22C1-4490-8F21-3D9F3010A720}"/>
              </a:ext>
            </a:extLst>
          </p:cNvPr>
          <p:cNvCxnSpPr>
            <a:stCxn id="8" idx="4"/>
          </p:cNvCxnSpPr>
          <p:nvPr/>
        </p:nvCxnSpPr>
        <p:spPr>
          <a:xfrm flipH="1">
            <a:off x="9114466" y="4865275"/>
            <a:ext cx="428624" cy="222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F038B38-C375-466D-A5BB-E5A111107302}"/>
              </a:ext>
            </a:extLst>
          </p:cNvPr>
          <p:cNvCxnSpPr>
            <a:stCxn id="9" idx="4"/>
            <a:endCxn id="10" idx="0"/>
          </p:cNvCxnSpPr>
          <p:nvPr/>
        </p:nvCxnSpPr>
        <p:spPr>
          <a:xfrm flipH="1">
            <a:off x="9828840" y="4865274"/>
            <a:ext cx="285750" cy="254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DF0A34A-4F83-4A10-BCC3-6C669CB4BB74}"/>
              </a:ext>
            </a:extLst>
          </p:cNvPr>
          <p:cNvCxnSpPr>
            <a:stCxn id="9" idx="4"/>
            <a:endCxn id="11" idx="0"/>
          </p:cNvCxnSpPr>
          <p:nvPr/>
        </p:nvCxnSpPr>
        <p:spPr>
          <a:xfrm>
            <a:off x="10114590" y="4865274"/>
            <a:ext cx="285750" cy="258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63F3FA-5B26-4DAB-BC4C-58FCB1019CDF}"/>
              </a:ext>
            </a:extLst>
          </p:cNvPr>
          <p:cNvCxnSpPr>
            <a:stCxn id="10" idx="4"/>
            <a:endCxn id="12" idx="0"/>
          </p:cNvCxnSpPr>
          <p:nvPr/>
        </p:nvCxnSpPr>
        <p:spPr>
          <a:xfrm>
            <a:off x="9828840" y="5402986"/>
            <a:ext cx="0" cy="254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EEF8C4-475B-430B-900A-14F6F4135A34}"/>
              </a:ext>
            </a:extLst>
          </p:cNvPr>
          <p:cNvCxnSpPr>
            <a:stCxn id="10" idx="4"/>
            <a:endCxn id="13" idx="0"/>
          </p:cNvCxnSpPr>
          <p:nvPr/>
        </p:nvCxnSpPr>
        <p:spPr>
          <a:xfrm>
            <a:off x="9828840" y="5402986"/>
            <a:ext cx="428625" cy="254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6184480E-5915-4F65-A263-19EACEE41A6A}"/>
              </a:ext>
            </a:extLst>
          </p:cNvPr>
          <p:cNvSpPr/>
          <p:nvPr/>
        </p:nvSpPr>
        <p:spPr>
          <a:xfrm>
            <a:off x="9685965" y="3612738"/>
            <a:ext cx="285750" cy="28336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AFC2E6-1E27-4250-BDF3-25D63B3F2657}"/>
              </a:ext>
            </a:extLst>
          </p:cNvPr>
          <p:cNvSpPr/>
          <p:nvPr/>
        </p:nvSpPr>
        <p:spPr>
          <a:xfrm>
            <a:off x="9685965" y="4124985"/>
            <a:ext cx="285750" cy="28336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DE0C98-20C1-4063-AD68-F53386271BBE}"/>
              </a:ext>
            </a:extLst>
          </p:cNvPr>
          <p:cNvSpPr/>
          <p:nvPr/>
        </p:nvSpPr>
        <p:spPr>
          <a:xfrm>
            <a:off x="9400215" y="4581906"/>
            <a:ext cx="285750" cy="28336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B1840DF-73A9-435C-88CF-A2FAADF568FF}"/>
              </a:ext>
            </a:extLst>
          </p:cNvPr>
          <p:cNvSpPr/>
          <p:nvPr/>
        </p:nvSpPr>
        <p:spPr>
          <a:xfrm>
            <a:off x="9971715" y="4581905"/>
            <a:ext cx="285750" cy="28336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676A0C-6A24-4357-9222-D2880C695FE9}"/>
              </a:ext>
            </a:extLst>
          </p:cNvPr>
          <p:cNvSpPr/>
          <p:nvPr/>
        </p:nvSpPr>
        <p:spPr>
          <a:xfrm>
            <a:off x="9685965" y="5119617"/>
            <a:ext cx="285750" cy="28336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AF8741-3721-4501-9B91-614204D7E570}"/>
              </a:ext>
            </a:extLst>
          </p:cNvPr>
          <p:cNvSpPr/>
          <p:nvPr/>
        </p:nvSpPr>
        <p:spPr>
          <a:xfrm>
            <a:off x="10916086" y="4582157"/>
            <a:ext cx="285750" cy="28336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153DE59-5A6D-4EE2-AE73-D55D5EFD5C52}"/>
              </a:ext>
            </a:extLst>
          </p:cNvPr>
          <p:cNvSpPr/>
          <p:nvPr/>
        </p:nvSpPr>
        <p:spPr>
          <a:xfrm>
            <a:off x="11087536" y="5117871"/>
            <a:ext cx="285750" cy="28336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AE620B-5EB3-4350-85E2-F86275268178}"/>
              </a:ext>
            </a:extLst>
          </p:cNvPr>
          <p:cNvCxnSpPr>
            <a:stCxn id="33" idx="3"/>
            <a:endCxn id="11" idx="7"/>
          </p:cNvCxnSpPr>
          <p:nvPr/>
        </p:nvCxnSpPr>
        <p:spPr>
          <a:xfrm flipH="1">
            <a:off x="10501368" y="4824027"/>
            <a:ext cx="456565" cy="340859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85">
            <a:extLst>
              <a:ext uri="{FF2B5EF4-FFF2-40B4-BE49-F238E27FC236}">
                <a16:creationId xmlns:a16="http://schemas.microsoft.com/office/drawing/2014/main" id="{59E4FF39-8FD8-453E-A10B-CD917B18E5D8}"/>
              </a:ext>
            </a:extLst>
          </p:cNvPr>
          <p:cNvCxnSpPr>
            <a:stCxn id="34" idx="3"/>
            <a:endCxn id="12" idx="7"/>
          </p:cNvCxnSpPr>
          <p:nvPr/>
        </p:nvCxnSpPr>
        <p:spPr>
          <a:xfrm rot="5400000">
            <a:off x="10360084" y="4929527"/>
            <a:ext cx="339084" cy="1199515"/>
          </a:xfrm>
          <a:prstGeom prst="curved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87">
            <a:extLst>
              <a:ext uri="{FF2B5EF4-FFF2-40B4-BE49-F238E27FC236}">
                <a16:creationId xmlns:a16="http://schemas.microsoft.com/office/drawing/2014/main" id="{B2355E9A-425E-4D31-B025-ED7A1F9E2B97}"/>
              </a:ext>
            </a:extLst>
          </p:cNvPr>
          <p:cNvCxnSpPr>
            <a:stCxn id="34" idx="5"/>
            <a:endCxn id="13" idx="6"/>
          </p:cNvCxnSpPr>
          <p:nvPr/>
        </p:nvCxnSpPr>
        <p:spPr>
          <a:xfrm rot="5400000">
            <a:off x="10646256" y="5113827"/>
            <a:ext cx="439270" cy="931099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53C89E3-250C-465B-A804-FD885930D152}"/>
              </a:ext>
            </a:extLst>
          </p:cNvPr>
          <p:cNvSpPr/>
          <p:nvPr/>
        </p:nvSpPr>
        <p:spPr>
          <a:xfrm>
            <a:off x="9685965" y="2572714"/>
            <a:ext cx="285750" cy="283369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E9281E9-C0E8-4A43-98E9-03F7FFBA0007}"/>
              </a:ext>
            </a:extLst>
          </p:cNvPr>
          <p:cNvSpPr/>
          <p:nvPr/>
        </p:nvSpPr>
        <p:spPr>
          <a:xfrm>
            <a:off x="9685965" y="3114867"/>
            <a:ext cx="285750" cy="283369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A66A20C-6FFF-4E27-A820-BF4ADF140D31}"/>
              </a:ext>
            </a:extLst>
          </p:cNvPr>
          <p:cNvSpPr/>
          <p:nvPr/>
        </p:nvSpPr>
        <p:spPr>
          <a:xfrm>
            <a:off x="9971715" y="4581905"/>
            <a:ext cx="285750" cy="28336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9546CE1-6FED-4E5E-B1E1-AF4E2D1C3D20}"/>
              </a:ext>
            </a:extLst>
          </p:cNvPr>
          <p:cNvSpPr/>
          <p:nvPr/>
        </p:nvSpPr>
        <p:spPr>
          <a:xfrm>
            <a:off x="9685965" y="5119617"/>
            <a:ext cx="285750" cy="28336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3" name="Freeform 70">
            <a:extLst>
              <a:ext uri="{FF2B5EF4-FFF2-40B4-BE49-F238E27FC236}">
                <a16:creationId xmlns:a16="http://schemas.microsoft.com/office/drawing/2014/main" id="{D07A5AD0-FEF5-490A-97C7-7D63FCA94C5B}"/>
              </a:ext>
            </a:extLst>
          </p:cNvPr>
          <p:cNvSpPr/>
          <p:nvPr/>
        </p:nvSpPr>
        <p:spPr>
          <a:xfrm>
            <a:off x="9596133" y="4480775"/>
            <a:ext cx="739680" cy="1000787"/>
          </a:xfrm>
          <a:custGeom>
            <a:avLst/>
            <a:gdLst>
              <a:gd name="connsiteX0" fmla="*/ 1156280 w 1165817"/>
              <a:gd name="connsiteY0" fmla="*/ 323217 h 1519360"/>
              <a:gd name="connsiteX1" fmla="*/ 779763 w 1165817"/>
              <a:gd name="connsiteY1" fmla="*/ 45311 h 1519360"/>
              <a:gd name="connsiteX2" fmla="*/ 8798 w 1165817"/>
              <a:gd name="connsiteY2" fmla="*/ 1103146 h 1519360"/>
              <a:gd name="connsiteX3" fmla="*/ 412210 w 1165817"/>
              <a:gd name="connsiteY3" fmla="*/ 1488629 h 1519360"/>
              <a:gd name="connsiteX4" fmla="*/ 1156280 w 1165817"/>
              <a:gd name="connsiteY4" fmla="*/ 323217 h 1519360"/>
              <a:gd name="connsiteX0" fmla="*/ 1156280 w 1160268"/>
              <a:gd name="connsiteY0" fmla="*/ 385412 h 1581555"/>
              <a:gd name="connsiteX1" fmla="*/ 676895 w 1160268"/>
              <a:gd name="connsiteY1" fmla="*/ 37992 h 1581555"/>
              <a:gd name="connsiteX2" fmla="*/ 8798 w 1160268"/>
              <a:gd name="connsiteY2" fmla="*/ 1165341 h 1581555"/>
              <a:gd name="connsiteX3" fmla="*/ 412210 w 1160268"/>
              <a:gd name="connsiteY3" fmla="*/ 1550824 h 1581555"/>
              <a:gd name="connsiteX4" fmla="*/ 1156280 w 1160268"/>
              <a:gd name="connsiteY4" fmla="*/ 385412 h 1581555"/>
              <a:gd name="connsiteX0" fmla="*/ 1156280 w 1162892"/>
              <a:gd name="connsiteY0" fmla="*/ 323219 h 1519362"/>
              <a:gd name="connsiteX1" fmla="*/ 734044 w 1162892"/>
              <a:gd name="connsiteY1" fmla="*/ 45312 h 1519362"/>
              <a:gd name="connsiteX2" fmla="*/ 8798 w 1162892"/>
              <a:gd name="connsiteY2" fmla="*/ 1103148 h 1519362"/>
              <a:gd name="connsiteX3" fmla="*/ 412210 w 1162892"/>
              <a:gd name="connsiteY3" fmla="*/ 1488631 h 1519362"/>
              <a:gd name="connsiteX4" fmla="*/ 1156280 w 1162892"/>
              <a:gd name="connsiteY4" fmla="*/ 323219 h 1519362"/>
              <a:gd name="connsiteX0" fmla="*/ 1156280 w 1160717"/>
              <a:gd name="connsiteY0" fmla="*/ 358471 h 1554614"/>
              <a:gd name="connsiteX1" fmla="*/ 688325 w 1160717"/>
              <a:gd name="connsiteY1" fmla="*/ 40842 h 1554614"/>
              <a:gd name="connsiteX2" fmla="*/ 8798 w 1160717"/>
              <a:gd name="connsiteY2" fmla="*/ 1138400 h 1554614"/>
              <a:gd name="connsiteX3" fmla="*/ 412210 w 1160717"/>
              <a:gd name="connsiteY3" fmla="*/ 1523883 h 1554614"/>
              <a:gd name="connsiteX4" fmla="*/ 1156280 w 1160717"/>
              <a:gd name="connsiteY4" fmla="*/ 358471 h 1554614"/>
              <a:gd name="connsiteX0" fmla="*/ 1202160 w 1206173"/>
              <a:gd name="connsiteY0" fmla="*/ 366583 h 1554873"/>
              <a:gd name="connsiteX1" fmla="*/ 688486 w 1206173"/>
              <a:gd name="connsiteY1" fmla="*/ 39024 h 1554873"/>
              <a:gd name="connsiteX2" fmla="*/ 8959 w 1206173"/>
              <a:gd name="connsiteY2" fmla="*/ 1136582 h 1554873"/>
              <a:gd name="connsiteX3" fmla="*/ 412371 w 1206173"/>
              <a:gd name="connsiteY3" fmla="*/ 1522065 h 1554873"/>
              <a:gd name="connsiteX4" fmla="*/ 1202160 w 1206173"/>
              <a:gd name="connsiteY4" fmla="*/ 366583 h 1554873"/>
              <a:gd name="connsiteX0" fmla="*/ 1203562 w 1207575"/>
              <a:gd name="connsiteY0" fmla="*/ 366583 h 1538119"/>
              <a:gd name="connsiteX1" fmla="*/ 689888 w 1207575"/>
              <a:gd name="connsiteY1" fmla="*/ 39024 h 1538119"/>
              <a:gd name="connsiteX2" fmla="*/ 10361 w 1207575"/>
              <a:gd name="connsiteY2" fmla="*/ 1136582 h 1538119"/>
              <a:gd name="connsiteX3" fmla="*/ 413773 w 1207575"/>
              <a:gd name="connsiteY3" fmla="*/ 1522065 h 1538119"/>
              <a:gd name="connsiteX4" fmla="*/ 1203562 w 1207575"/>
              <a:gd name="connsiteY4" fmla="*/ 366583 h 1538119"/>
              <a:gd name="connsiteX0" fmla="*/ 1291868 w 1296036"/>
              <a:gd name="connsiteY0" fmla="*/ 367233 h 1556967"/>
              <a:gd name="connsiteX1" fmla="*/ 778194 w 1296036"/>
              <a:gd name="connsiteY1" fmla="*/ 39674 h 1556967"/>
              <a:gd name="connsiteX2" fmla="*/ 7231 w 1296036"/>
              <a:gd name="connsiteY2" fmla="*/ 1147163 h 1556967"/>
              <a:gd name="connsiteX3" fmla="*/ 502079 w 1296036"/>
              <a:gd name="connsiteY3" fmla="*/ 1522715 h 1556967"/>
              <a:gd name="connsiteX4" fmla="*/ 1291868 w 1296036"/>
              <a:gd name="connsiteY4" fmla="*/ 367233 h 1556967"/>
              <a:gd name="connsiteX0" fmla="*/ 1258144 w 1262254"/>
              <a:gd name="connsiteY0" fmla="*/ 365933 h 1552836"/>
              <a:gd name="connsiteX1" fmla="*/ 744470 w 1262254"/>
              <a:gd name="connsiteY1" fmla="*/ 38374 h 1552836"/>
              <a:gd name="connsiteX2" fmla="*/ 7797 w 1262254"/>
              <a:gd name="connsiteY2" fmla="*/ 1126002 h 1552836"/>
              <a:gd name="connsiteX3" fmla="*/ 468355 w 1262254"/>
              <a:gd name="connsiteY3" fmla="*/ 1521415 h 1552836"/>
              <a:gd name="connsiteX4" fmla="*/ 1258144 w 1262254"/>
              <a:gd name="connsiteY4" fmla="*/ 365933 h 1552836"/>
              <a:gd name="connsiteX0" fmla="*/ 1261850 w 1265959"/>
              <a:gd name="connsiteY0" fmla="*/ 365933 h 1536462"/>
              <a:gd name="connsiteX1" fmla="*/ 748176 w 1265959"/>
              <a:gd name="connsiteY1" fmla="*/ 38374 h 1536462"/>
              <a:gd name="connsiteX2" fmla="*/ 11503 w 1265959"/>
              <a:gd name="connsiteY2" fmla="*/ 1126002 h 1536462"/>
              <a:gd name="connsiteX3" fmla="*/ 472061 w 1265959"/>
              <a:gd name="connsiteY3" fmla="*/ 1521415 h 1536462"/>
              <a:gd name="connsiteX4" fmla="*/ 1261850 w 1265959"/>
              <a:gd name="connsiteY4" fmla="*/ 365933 h 1536462"/>
              <a:gd name="connsiteX0" fmla="*/ 1260560 w 1264669"/>
              <a:gd name="connsiteY0" fmla="*/ 365933 h 1582617"/>
              <a:gd name="connsiteX1" fmla="*/ 746886 w 1264669"/>
              <a:gd name="connsiteY1" fmla="*/ 38374 h 1582617"/>
              <a:gd name="connsiteX2" fmla="*/ 10213 w 1264669"/>
              <a:gd name="connsiteY2" fmla="*/ 1126002 h 1582617"/>
              <a:gd name="connsiteX3" fmla="*/ 470771 w 1264669"/>
              <a:gd name="connsiteY3" fmla="*/ 1521415 h 1582617"/>
              <a:gd name="connsiteX4" fmla="*/ 1260560 w 1264669"/>
              <a:gd name="connsiteY4" fmla="*/ 365933 h 1582617"/>
              <a:gd name="connsiteX0" fmla="*/ 1257056 w 1258043"/>
              <a:gd name="connsiteY0" fmla="*/ 363961 h 1478134"/>
              <a:gd name="connsiteX1" fmla="*/ 743382 w 1258043"/>
              <a:gd name="connsiteY1" fmla="*/ 36402 h 1478134"/>
              <a:gd name="connsiteX2" fmla="*/ 6709 w 1258043"/>
              <a:gd name="connsiteY2" fmla="*/ 1124030 h 1478134"/>
              <a:gd name="connsiteX3" fmla="*/ 615851 w 1258043"/>
              <a:gd name="connsiteY3" fmla="*/ 1400277 h 1478134"/>
              <a:gd name="connsiteX4" fmla="*/ 1257056 w 1258043"/>
              <a:gd name="connsiteY4" fmla="*/ 363961 h 1478134"/>
              <a:gd name="connsiteX0" fmla="*/ 1256422 w 1257409"/>
              <a:gd name="connsiteY0" fmla="*/ 363961 h 1478134"/>
              <a:gd name="connsiteX1" fmla="*/ 742748 w 1257409"/>
              <a:gd name="connsiteY1" fmla="*/ 36402 h 1478134"/>
              <a:gd name="connsiteX2" fmla="*/ 6075 w 1257409"/>
              <a:gd name="connsiteY2" fmla="*/ 1124030 h 1478134"/>
              <a:gd name="connsiteX3" fmla="*/ 615217 w 1257409"/>
              <a:gd name="connsiteY3" fmla="*/ 1400277 h 1478134"/>
              <a:gd name="connsiteX4" fmla="*/ 1256422 w 1257409"/>
              <a:gd name="connsiteY4" fmla="*/ 363961 h 147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409" h="1478134">
                <a:moveTo>
                  <a:pt x="1256422" y="363961"/>
                </a:moveTo>
                <a:cubicBezTo>
                  <a:pt x="1277677" y="136649"/>
                  <a:pt x="951139" y="-90276"/>
                  <a:pt x="742748" y="36402"/>
                </a:cubicBezTo>
                <a:cubicBezTo>
                  <a:pt x="534357" y="163080"/>
                  <a:pt x="67334" y="883477"/>
                  <a:pt x="6075" y="1124030"/>
                </a:cubicBezTo>
                <a:cubicBezTo>
                  <a:pt x="-55184" y="1364583"/>
                  <a:pt x="361108" y="1606400"/>
                  <a:pt x="615217" y="1400277"/>
                </a:cubicBezTo>
                <a:cubicBezTo>
                  <a:pt x="869326" y="1194154"/>
                  <a:pt x="1235167" y="591274"/>
                  <a:pt x="1256422" y="363961"/>
                </a:cubicBezTo>
                <a:close/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44" name="Curved Connector 93">
            <a:extLst>
              <a:ext uri="{FF2B5EF4-FFF2-40B4-BE49-F238E27FC236}">
                <a16:creationId xmlns:a16="http://schemas.microsoft.com/office/drawing/2014/main" id="{4EC74091-4EC0-471B-9875-C268CD98571C}"/>
              </a:ext>
            </a:extLst>
          </p:cNvPr>
          <p:cNvCxnSpPr>
            <a:stCxn id="29" idx="4"/>
            <a:endCxn id="33" idx="0"/>
          </p:cNvCxnSpPr>
          <p:nvPr/>
        </p:nvCxnSpPr>
        <p:spPr>
          <a:xfrm rot="16200000" flipH="1">
            <a:off x="10356999" y="3880194"/>
            <a:ext cx="173803" cy="1230121"/>
          </a:xfrm>
          <a:prstGeom prst="curvedConnector3">
            <a:avLst>
              <a:gd name="adj1" fmla="val 50000"/>
            </a:avLst>
          </a:prstGeom>
          <a:ln w="76200">
            <a:solidFill>
              <a:srgbClr val="92D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1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83537-4887-4C80-936D-24F00162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LLX/SCX-based (</a:t>
            </a:r>
            <a:r>
              <a:rPr lang="en-US" dirty="0" err="1"/>
              <a:t>a,b</a:t>
            </a:r>
            <a:r>
              <a:rPr lang="en-US" dirty="0"/>
              <a:t>)-tree </a:t>
            </a:r>
            <a:r>
              <a:rPr lang="en-US" u="sng" dirty="0"/>
              <a:t>insertion</a:t>
            </a:r>
            <a:endParaRPr lang="en-CA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16FA6-E873-4B76-BCDE-65D0FA8F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FE89A6-B025-471F-8B05-A2501BB83730}"/>
              </a:ext>
            </a:extLst>
          </p:cNvPr>
          <p:cNvSpPr/>
          <p:nvPr/>
        </p:nvSpPr>
        <p:spPr>
          <a:xfrm>
            <a:off x="5568445" y="203382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4FCCF-9040-474B-84F8-91FBB9285022}"/>
              </a:ext>
            </a:extLst>
          </p:cNvPr>
          <p:cNvSpPr/>
          <p:nvPr/>
        </p:nvSpPr>
        <p:spPr>
          <a:xfrm>
            <a:off x="5840588" y="203382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7724BC-0956-4D51-A29B-E898E380CFA3}"/>
              </a:ext>
            </a:extLst>
          </p:cNvPr>
          <p:cNvSpPr/>
          <p:nvPr/>
        </p:nvSpPr>
        <p:spPr>
          <a:xfrm>
            <a:off x="6112731" y="203382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9F5F86-0022-429C-B594-725FCA23335A}"/>
              </a:ext>
            </a:extLst>
          </p:cNvPr>
          <p:cNvSpPr/>
          <p:nvPr/>
        </p:nvSpPr>
        <p:spPr>
          <a:xfrm>
            <a:off x="6384874" y="203382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4E080-EFA0-4059-8FAB-80FA1A2C61A9}"/>
              </a:ext>
            </a:extLst>
          </p:cNvPr>
          <p:cNvSpPr/>
          <p:nvPr/>
        </p:nvSpPr>
        <p:spPr>
          <a:xfrm>
            <a:off x="6657017" y="203382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8720C4-49D0-4267-8F29-D9CC814B8241}"/>
              </a:ext>
            </a:extLst>
          </p:cNvPr>
          <p:cNvSpPr/>
          <p:nvPr/>
        </p:nvSpPr>
        <p:spPr>
          <a:xfrm>
            <a:off x="6929160" y="203382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FC74D-45F7-4DFD-9BFA-1B7B82821A40}"/>
              </a:ext>
            </a:extLst>
          </p:cNvPr>
          <p:cNvSpPr/>
          <p:nvPr/>
        </p:nvSpPr>
        <p:spPr>
          <a:xfrm>
            <a:off x="7201303" y="2033826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E59F24-CB71-4790-8FB1-C232CF586AF9}"/>
              </a:ext>
            </a:extLst>
          </p:cNvPr>
          <p:cNvSpPr/>
          <p:nvPr/>
        </p:nvSpPr>
        <p:spPr>
          <a:xfrm>
            <a:off x="2808606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88E3BE-9230-4FBC-9134-4C4BFC6F7DA9}"/>
              </a:ext>
            </a:extLst>
          </p:cNvPr>
          <p:cNvSpPr/>
          <p:nvPr/>
        </p:nvSpPr>
        <p:spPr>
          <a:xfrm>
            <a:off x="3080749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433730-7B70-47A1-9DCC-9CD35F0A39FE}"/>
              </a:ext>
            </a:extLst>
          </p:cNvPr>
          <p:cNvSpPr/>
          <p:nvPr/>
        </p:nvSpPr>
        <p:spPr>
          <a:xfrm>
            <a:off x="3352892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59FC7-D58F-49DF-BC37-389744DD28A3}"/>
              </a:ext>
            </a:extLst>
          </p:cNvPr>
          <p:cNvSpPr/>
          <p:nvPr/>
        </p:nvSpPr>
        <p:spPr>
          <a:xfrm>
            <a:off x="3625035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D4A9D8-ED99-49FF-A100-FEF6035005AB}"/>
              </a:ext>
            </a:extLst>
          </p:cNvPr>
          <p:cNvSpPr/>
          <p:nvPr/>
        </p:nvSpPr>
        <p:spPr>
          <a:xfrm>
            <a:off x="3897178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F7D4FF-ED09-41BC-8FD0-82ED31E788FC}"/>
              </a:ext>
            </a:extLst>
          </p:cNvPr>
          <p:cNvSpPr/>
          <p:nvPr/>
        </p:nvSpPr>
        <p:spPr>
          <a:xfrm>
            <a:off x="4169321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D0E5DD-04A8-4776-A583-B79BE681131A}"/>
              </a:ext>
            </a:extLst>
          </p:cNvPr>
          <p:cNvSpPr/>
          <p:nvPr/>
        </p:nvSpPr>
        <p:spPr>
          <a:xfrm>
            <a:off x="4441464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C10963-D665-49AE-ADE9-9C26B363882C}"/>
              </a:ext>
            </a:extLst>
          </p:cNvPr>
          <p:cNvSpPr/>
          <p:nvPr/>
        </p:nvSpPr>
        <p:spPr>
          <a:xfrm>
            <a:off x="6622046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D4DCFE-0245-4D0B-977F-E3B9D01DB4E2}"/>
              </a:ext>
            </a:extLst>
          </p:cNvPr>
          <p:cNvSpPr/>
          <p:nvPr/>
        </p:nvSpPr>
        <p:spPr>
          <a:xfrm>
            <a:off x="6894189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EE46DC-F437-42D3-8C30-E6B47FE3103C}"/>
              </a:ext>
            </a:extLst>
          </p:cNvPr>
          <p:cNvSpPr/>
          <p:nvPr/>
        </p:nvSpPr>
        <p:spPr>
          <a:xfrm>
            <a:off x="7166332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825F69-BF3C-4F38-989A-90181305542B}"/>
              </a:ext>
            </a:extLst>
          </p:cNvPr>
          <p:cNvSpPr/>
          <p:nvPr/>
        </p:nvSpPr>
        <p:spPr>
          <a:xfrm>
            <a:off x="7438475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AC42D1-8E5B-4569-A9AB-C62D07C59C0B}"/>
              </a:ext>
            </a:extLst>
          </p:cNvPr>
          <p:cNvSpPr/>
          <p:nvPr/>
        </p:nvSpPr>
        <p:spPr>
          <a:xfrm>
            <a:off x="7710618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162D26-7654-4863-A13F-1B099281D34A}"/>
              </a:ext>
            </a:extLst>
          </p:cNvPr>
          <p:cNvSpPr/>
          <p:nvPr/>
        </p:nvSpPr>
        <p:spPr>
          <a:xfrm>
            <a:off x="7982761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BEF4F1-6616-4AA4-890C-284888A7ED9F}"/>
              </a:ext>
            </a:extLst>
          </p:cNvPr>
          <p:cNvSpPr/>
          <p:nvPr/>
        </p:nvSpPr>
        <p:spPr>
          <a:xfrm>
            <a:off x="8254904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2D9EC3-B102-4BD7-97A5-B13C03770BF0}"/>
              </a:ext>
            </a:extLst>
          </p:cNvPr>
          <p:cNvSpPr/>
          <p:nvPr/>
        </p:nvSpPr>
        <p:spPr>
          <a:xfrm>
            <a:off x="9242012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3901C7-47B8-4B0B-91F0-0ECF231181B1}"/>
              </a:ext>
            </a:extLst>
          </p:cNvPr>
          <p:cNvSpPr/>
          <p:nvPr/>
        </p:nvSpPr>
        <p:spPr>
          <a:xfrm>
            <a:off x="9514155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B6D2EF-CB8B-45BA-AC43-A42AA3D47BB2}"/>
              </a:ext>
            </a:extLst>
          </p:cNvPr>
          <p:cNvSpPr/>
          <p:nvPr/>
        </p:nvSpPr>
        <p:spPr>
          <a:xfrm>
            <a:off x="9786298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A78BE9-1E24-47A4-811D-483161683883}"/>
              </a:ext>
            </a:extLst>
          </p:cNvPr>
          <p:cNvSpPr/>
          <p:nvPr/>
        </p:nvSpPr>
        <p:spPr>
          <a:xfrm>
            <a:off x="10058441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6F1A29-06A5-4437-9F98-CC4FB79D796B}"/>
              </a:ext>
            </a:extLst>
          </p:cNvPr>
          <p:cNvSpPr/>
          <p:nvPr/>
        </p:nvSpPr>
        <p:spPr>
          <a:xfrm>
            <a:off x="10330584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9EE783-228D-45E1-B3E9-FF9C5A48EE62}"/>
              </a:ext>
            </a:extLst>
          </p:cNvPr>
          <p:cNvSpPr/>
          <p:nvPr/>
        </p:nvSpPr>
        <p:spPr>
          <a:xfrm>
            <a:off x="10602727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A7B7BF-C997-4B9A-AA28-01BDB977E70B}"/>
              </a:ext>
            </a:extLst>
          </p:cNvPr>
          <p:cNvSpPr/>
          <p:nvPr/>
        </p:nvSpPr>
        <p:spPr>
          <a:xfrm>
            <a:off x="10874870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1656E4B-E261-4FBF-A3E9-2682287758E8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761107" y="2484770"/>
            <a:ext cx="1798001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24EA422-34E3-4397-A081-00765E66BCD8}"/>
              </a:ext>
            </a:extLst>
          </p:cNvPr>
          <p:cNvCxnSpPr>
            <a:cxnSpLocks/>
          </p:cNvCxnSpPr>
          <p:nvPr/>
        </p:nvCxnSpPr>
        <p:spPr>
          <a:xfrm>
            <a:off x="5834342" y="2491692"/>
            <a:ext cx="1767420" cy="5264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A8A109F-BFC8-458C-909B-07E41F2DE5F5}"/>
              </a:ext>
            </a:extLst>
          </p:cNvPr>
          <p:cNvCxnSpPr>
            <a:cxnSpLocks/>
          </p:cNvCxnSpPr>
          <p:nvPr/>
        </p:nvCxnSpPr>
        <p:spPr>
          <a:xfrm>
            <a:off x="6106845" y="2491692"/>
            <a:ext cx="4098554" cy="5264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B02C29B-9154-4D45-A3FA-C9AB1717F3CF}"/>
              </a:ext>
            </a:extLst>
          </p:cNvPr>
          <p:cNvSpPr/>
          <p:nvPr/>
        </p:nvSpPr>
        <p:spPr>
          <a:xfrm>
            <a:off x="4713607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B5D6C9-091F-4742-8546-2C80B4FB8C3E}"/>
              </a:ext>
            </a:extLst>
          </p:cNvPr>
          <p:cNvSpPr/>
          <p:nvPr/>
        </p:nvSpPr>
        <p:spPr>
          <a:xfrm>
            <a:off x="8527047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98DC61-66A0-4C22-899C-22F893A82F83}"/>
              </a:ext>
            </a:extLst>
          </p:cNvPr>
          <p:cNvSpPr/>
          <p:nvPr/>
        </p:nvSpPr>
        <p:spPr>
          <a:xfrm>
            <a:off x="11147013" y="3018170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CB4982-72BC-4285-8A49-F312B4C4F43C}"/>
              </a:ext>
            </a:extLst>
          </p:cNvPr>
          <p:cNvSpPr/>
          <p:nvPr/>
        </p:nvSpPr>
        <p:spPr>
          <a:xfrm>
            <a:off x="369367" y="2127413"/>
            <a:ext cx="1972128" cy="61699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Insert(c)</a:t>
            </a:r>
            <a:endParaRPr lang="en-CA" sz="24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16F1B8-CFB4-4EAD-883A-09CCA386ED6B}"/>
              </a:ext>
            </a:extLst>
          </p:cNvPr>
          <p:cNvSpPr/>
          <p:nvPr/>
        </p:nvSpPr>
        <p:spPr>
          <a:xfrm>
            <a:off x="4062321" y="3697714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D3F774-EAD0-4FA0-9822-720D01D6759A}"/>
              </a:ext>
            </a:extLst>
          </p:cNvPr>
          <p:cNvSpPr/>
          <p:nvPr/>
        </p:nvSpPr>
        <p:spPr>
          <a:xfrm>
            <a:off x="4334464" y="3697714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B26E55B-3440-4BA1-8113-B156447791BD}"/>
              </a:ext>
            </a:extLst>
          </p:cNvPr>
          <p:cNvSpPr/>
          <p:nvPr/>
        </p:nvSpPr>
        <p:spPr>
          <a:xfrm>
            <a:off x="4606607" y="3697714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91CA79-46C8-454C-A329-A5AFAC49A432}"/>
              </a:ext>
            </a:extLst>
          </p:cNvPr>
          <p:cNvSpPr/>
          <p:nvPr/>
        </p:nvSpPr>
        <p:spPr>
          <a:xfrm>
            <a:off x="4878750" y="3697714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95BB30C-C40E-474B-AFAD-97273F39F8E8}"/>
              </a:ext>
            </a:extLst>
          </p:cNvPr>
          <p:cNvSpPr/>
          <p:nvPr/>
        </p:nvSpPr>
        <p:spPr>
          <a:xfrm>
            <a:off x="5150893" y="3697714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DC77F41-947D-45BB-800C-17FB56D8AF66}"/>
              </a:ext>
            </a:extLst>
          </p:cNvPr>
          <p:cNvSpPr/>
          <p:nvPr/>
        </p:nvSpPr>
        <p:spPr>
          <a:xfrm>
            <a:off x="5423036" y="3697714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E0F238-9262-4C4F-9124-99351413B0D8}"/>
              </a:ext>
            </a:extLst>
          </p:cNvPr>
          <p:cNvSpPr/>
          <p:nvPr/>
        </p:nvSpPr>
        <p:spPr>
          <a:xfrm>
            <a:off x="5695179" y="3697714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69F5989-7DB9-45DC-B724-506E2212E83D}"/>
              </a:ext>
            </a:extLst>
          </p:cNvPr>
          <p:cNvSpPr/>
          <p:nvPr/>
        </p:nvSpPr>
        <p:spPr>
          <a:xfrm>
            <a:off x="5967322" y="3697714"/>
            <a:ext cx="272143" cy="457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7DCB1D-8D42-4D0A-9D19-70A5C61BA55C}"/>
              </a:ext>
            </a:extLst>
          </p:cNvPr>
          <p:cNvSpPr/>
          <p:nvPr/>
        </p:nvSpPr>
        <p:spPr>
          <a:xfrm>
            <a:off x="2808606" y="3018170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3F39C8A-AC9D-42E2-95C3-DEE602316C64}"/>
              </a:ext>
            </a:extLst>
          </p:cNvPr>
          <p:cNvSpPr/>
          <p:nvPr/>
        </p:nvSpPr>
        <p:spPr>
          <a:xfrm>
            <a:off x="3080749" y="3018170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44DAC44-822C-41F5-B742-6271E8B05505}"/>
              </a:ext>
            </a:extLst>
          </p:cNvPr>
          <p:cNvSpPr/>
          <p:nvPr/>
        </p:nvSpPr>
        <p:spPr>
          <a:xfrm>
            <a:off x="3352892" y="3018170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78F3B7B-7033-4D70-A6B4-DA02765C592D}"/>
              </a:ext>
            </a:extLst>
          </p:cNvPr>
          <p:cNvSpPr/>
          <p:nvPr/>
        </p:nvSpPr>
        <p:spPr>
          <a:xfrm>
            <a:off x="3625035" y="3018170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18828D6-F93E-4C69-9EAC-2D96DFC1B1CD}"/>
              </a:ext>
            </a:extLst>
          </p:cNvPr>
          <p:cNvSpPr/>
          <p:nvPr/>
        </p:nvSpPr>
        <p:spPr>
          <a:xfrm>
            <a:off x="3897178" y="3018170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g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441E585-582C-444B-851D-723A3D26B3AD}"/>
              </a:ext>
            </a:extLst>
          </p:cNvPr>
          <p:cNvSpPr/>
          <p:nvPr/>
        </p:nvSpPr>
        <p:spPr>
          <a:xfrm>
            <a:off x="4169321" y="3018170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0422F14-E028-4AF2-B0BD-6B4B43A132F5}"/>
              </a:ext>
            </a:extLst>
          </p:cNvPr>
          <p:cNvSpPr/>
          <p:nvPr/>
        </p:nvSpPr>
        <p:spPr>
          <a:xfrm>
            <a:off x="4441464" y="3018170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A87FFF0-790D-4C84-AE1B-67E625D8E876}"/>
              </a:ext>
            </a:extLst>
          </p:cNvPr>
          <p:cNvSpPr/>
          <p:nvPr/>
        </p:nvSpPr>
        <p:spPr>
          <a:xfrm>
            <a:off x="4713607" y="3018170"/>
            <a:ext cx="272143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2FB847B-0BCE-4C50-989D-89F342CC5923}"/>
              </a:ext>
            </a:extLst>
          </p:cNvPr>
          <p:cNvCxnSpPr>
            <a:cxnSpLocks/>
            <a:endCxn id="49" idx="0"/>
          </p:cNvCxnSpPr>
          <p:nvPr/>
        </p:nvCxnSpPr>
        <p:spPr>
          <a:xfrm flipH="1">
            <a:off x="5286965" y="2484770"/>
            <a:ext cx="281482" cy="12129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7" name="Speech Bubble: Rectangle 156">
            <a:extLst>
              <a:ext uri="{FF2B5EF4-FFF2-40B4-BE49-F238E27FC236}">
                <a16:creationId xmlns:a16="http://schemas.microsoft.com/office/drawing/2014/main" id="{25DA9134-C09E-4F13-B401-0CAA5629FDE4}"/>
              </a:ext>
            </a:extLst>
          </p:cNvPr>
          <p:cNvSpPr/>
          <p:nvPr/>
        </p:nvSpPr>
        <p:spPr>
          <a:xfrm>
            <a:off x="5571768" y="1294850"/>
            <a:ext cx="1432387" cy="457200"/>
          </a:xfrm>
          <a:prstGeom prst="wedgeRectCallout">
            <a:avLst>
              <a:gd name="adj1" fmla="val -20626"/>
              <a:gd name="adj2" fmla="val 109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LLX(</a:t>
            </a:r>
            <a:r>
              <a:rPr lang="en-US" b="1" dirty="0"/>
              <a:t>p</a:t>
            </a:r>
            <a:r>
              <a:rPr lang="en-US" dirty="0"/>
              <a:t>)</a:t>
            </a:r>
            <a:endParaRPr lang="en-CA" dirty="0"/>
          </a:p>
        </p:txBody>
      </p:sp>
      <p:sp>
        <p:nvSpPr>
          <p:cNvPr id="159" name="Speech Bubble: Rectangle 158">
            <a:extLst>
              <a:ext uri="{FF2B5EF4-FFF2-40B4-BE49-F238E27FC236}">
                <a16:creationId xmlns:a16="http://schemas.microsoft.com/office/drawing/2014/main" id="{D87454C9-5294-4701-903B-7D1B82681CDB}"/>
              </a:ext>
            </a:extLst>
          </p:cNvPr>
          <p:cNvSpPr/>
          <p:nvPr/>
        </p:nvSpPr>
        <p:spPr>
          <a:xfrm>
            <a:off x="2819493" y="2285008"/>
            <a:ext cx="1369513" cy="457200"/>
          </a:xfrm>
          <a:prstGeom prst="wedgeRectCallout">
            <a:avLst>
              <a:gd name="adj1" fmla="val -22205"/>
              <a:gd name="adj2" fmla="val 112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LLX(</a:t>
            </a:r>
            <a:r>
              <a:rPr lang="en-US" b="1" dirty="0"/>
              <a:t>n</a:t>
            </a:r>
            <a:r>
              <a:rPr lang="en-US" dirty="0"/>
              <a:t>)</a:t>
            </a:r>
            <a:endParaRPr lang="en-CA" dirty="0"/>
          </a:p>
        </p:txBody>
      </p:sp>
      <p:sp>
        <p:nvSpPr>
          <p:cNvPr id="161" name="Speech Bubble: Rectangle 160">
            <a:extLst>
              <a:ext uri="{FF2B5EF4-FFF2-40B4-BE49-F238E27FC236}">
                <a16:creationId xmlns:a16="http://schemas.microsoft.com/office/drawing/2014/main" id="{5937509B-A0AA-4E65-BD34-6B85B2719DE7}"/>
              </a:ext>
            </a:extLst>
          </p:cNvPr>
          <p:cNvSpPr/>
          <p:nvPr/>
        </p:nvSpPr>
        <p:spPr>
          <a:xfrm>
            <a:off x="369367" y="3091242"/>
            <a:ext cx="1972128" cy="933786"/>
          </a:xfrm>
          <a:prstGeom prst="wedgeRectCallout">
            <a:avLst>
              <a:gd name="adj1" fmla="val 72822"/>
              <a:gd name="adj2" fmla="val -28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Find node </a:t>
            </a:r>
            <a:r>
              <a:rPr lang="en-US" b="1" dirty="0"/>
              <a:t>n</a:t>
            </a:r>
            <a:r>
              <a:rPr lang="en-US" dirty="0"/>
              <a:t> to modify and its parent </a:t>
            </a:r>
            <a:r>
              <a:rPr lang="en-US" b="1" dirty="0"/>
              <a:t>p</a:t>
            </a:r>
            <a:endParaRPr lang="en-CA" b="1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E714740-B883-48CC-87CE-294869685DA1}"/>
              </a:ext>
            </a:extLst>
          </p:cNvPr>
          <p:cNvSpPr txBox="1"/>
          <p:nvPr/>
        </p:nvSpPr>
        <p:spPr>
          <a:xfrm>
            <a:off x="4973493" y="30558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  <a:endParaRPr lang="en-CA" b="1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F5758773-3F0C-4C26-A226-443C464CAB84}"/>
              </a:ext>
            </a:extLst>
          </p:cNvPr>
          <p:cNvSpPr txBox="1"/>
          <p:nvPr/>
        </p:nvSpPr>
        <p:spPr>
          <a:xfrm>
            <a:off x="7433029" y="203449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endParaRPr lang="en-CA" b="1" dirty="0"/>
          </a:p>
        </p:txBody>
      </p:sp>
      <p:sp>
        <p:nvSpPr>
          <p:cNvPr id="167" name="Speech Bubble: Rectangle 166">
            <a:extLst>
              <a:ext uri="{FF2B5EF4-FFF2-40B4-BE49-F238E27FC236}">
                <a16:creationId xmlns:a16="http://schemas.microsoft.com/office/drawing/2014/main" id="{69775A59-31A9-4DE3-B959-AEF257DA7179}"/>
              </a:ext>
            </a:extLst>
          </p:cNvPr>
          <p:cNvSpPr/>
          <p:nvPr/>
        </p:nvSpPr>
        <p:spPr>
          <a:xfrm>
            <a:off x="369367" y="4461097"/>
            <a:ext cx="2567089" cy="1028700"/>
          </a:xfrm>
          <a:prstGeom prst="wedgeRectCallout">
            <a:avLst>
              <a:gd name="adj1" fmla="val -15632"/>
              <a:gd name="adj2" fmla="val 43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If either </a:t>
            </a:r>
            <a:r>
              <a:rPr lang="en-US" b="1" dirty="0"/>
              <a:t>p</a:t>
            </a:r>
            <a:r>
              <a:rPr lang="en-US" dirty="0"/>
              <a:t> or </a:t>
            </a:r>
            <a:r>
              <a:rPr lang="en-US" b="1" dirty="0"/>
              <a:t>x</a:t>
            </a:r>
            <a:r>
              <a:rPr lang="en-US" dirty="0"/>
              <a:t> is </a:t>
            </a:r>
            <a:r>
              <a:rPr lang="en-US" b="1" dirty="0"/>
              <a:t>deleted</a:t>
            </a:r>
            <a:r>
              <a:rPr lang="en-US" dirty="0"/>
              <a:t> (finalized), retry from step #1</a:t>
            </a:r>
            <a:endParaRPr lang="en-CA" dirty="0"/>
          </a:p>
        </p:txBody>
      </p:sp>
      <p:sp>
        <p:nvSpPr>
          <p:cNvPr id="168" name="Speech Bubble: Rectangle 167">
            <a:extLst>
              <a:ext uri="{FF2B5EF4-FFF2-40B4-BE49-F238E27FC236}">
                <a16:creationId xmlns:a16="http://schemas.microsoft.com/office/drawing/2014/main" id="{9C1517B3-A97C-47D3-A0E4-6A0F756F0898}"/>
              </a:ext>
            </a:extLst>
          </p:cNvPr>
          <p:cNvSpPr/>
          <p:nvPr/>
        </p:nvSpPr>
        <p:spPr>
          <a:xfrm>
            <a:off x="3231980" y="4471983"/>
            <a:ext cx="3021396" cy="1028700"/>
          </a:xfrm>
          <a:prstGeom prst="wedgeRectCallout">
            <a:avLst>
              <a:gd name="adj1" fmla="val -7706"/>
              <a:gd name="adj2" fmla="val -71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5. use data read by LLXs to create a </a:t>
            </a:r>
            <a:r>
              <a:rPr lang="en-US" b="1" dirty="0"/>
              <a:t>new leaf </a:t>
            </a:r>
            <a:r>
              <a:rPr lang="en-US" dirty="0"/>
              <a:t>containing old keys + {c}</a:t>
            </a:r>
            <a:endParaRPr lang="en-CA" dirty="0"/>
          </a:p>
        </p:txBody>
      </p:sp>
      <p:sp>
        <p:nvSpPr>
          <p:cNvPr id="169" name="Speech Bubble: Rectangle 168">
            <a:extLst>
              <a:ext uri="{FF2B5EF4-FFF2-40B4-BE49-F238E27FC236}">
                <a16:creationId xmlns:a16="http://schemas.microsoft.com/office/drawing/2014/main" id="{247AA41F-70E4-4AE2-A58F-B1D182212AC0}"/>
              </a:ext>
            </a:extLst>
          </p:cNvPr>
          <p:cNvSpPr/>
          <p:nvPr/>
        </p:nvSpPr>
        <p:spPr>
          <a:xfrm>
            <a:off x="6469109" y="4471983"/>
            <a:ext cx="2483017" cy="1028700"/>
          </a:xfrm>
          <a:prstGeom prst="wedgeRectCallout">
            <a:avLst>
              <a:gd name="adj1" fmla="val -84681"/>
              <a:gd name="adj2" fmla="val -204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6. SCX to </a:t>
            </a:r>
            <a:r>
              <a:rPr lang="en-US" b="1" dirty="0"/>
              <a:t>finalize</a:t>
            </a:r>
            <a:r>
              <a:rPr lang="en-US" dirty="0"/>
              <a:t> </a:t>
            </a:r>
            <a:r>
              <a:rPr lang="en-US" b="1" dirty="0"/>
              <a:t>n</a:t>
            </a:r>
            <a:r>
              <a:rPr lang="en-US" dirty="0"/>
              <a:t> and </a:t>
            </a:r>
            <a:r>
              <a:rPr lang="en-US" b="1" dirty="0"/>
              <a:t>replace</a:t>
            </a:r>
            <a:r>
              <a:rPr lang="en-US" dirty="0"/>
              <a:t> it</a:t>
            </a:r>
            <a:endParaRPr lang="en-CA" dirty="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8AFAF20-2128-4763-97DA-0D84091B2FE9}"/>
              </a:ext>
            </a:extLst>
          </p:cNvPr>
          <p:cNvSpPr/>
          <p:nvPr/>
        </p:nvSpPr>
        <p:spPr>
          <a:xfrm>
            <a:off x="9167859" y="4471983"/>
            <a:ext cx="2251297" cy="10287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Deletion is very similar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36386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5" grpId="0" animBg="1"/>
      <p:bldP spid="60" grpId="0" animBg="1"/>
      <p:bldP spid="62" grpId="0" animBg="1"/>
      <p:bldP spid="64" grpId="0" animBg="1"/>
      <p:bldP spid="66" grpId="0" animBg="1"/>
      <p:bldP spid="68" grpId="0" animBg="1"/>
      <p:bldP spid="70" grpId="0" animBg="1"/>
      <p:bldP spid="72" grpId="0" animBg="1"/>
      <p:bldP spid="74" grpId="0" animBg="1"/>
      <p:bldP spid="157" grpId="0" animBg="1"/>
      <p:bldP spid="159" grpId="0" animBg="1"/>
      <p:bldP spid="161" grpId="0" animBg="1"/>
      <p:bldP spid="162" grpId="0"/>
      <p:bldP spid="164" grpId="0"/>
      <p:bldP spid="167" grpId="0" animBg="1"/>
      <p:bldP spid="168" grpId="0" animBg="1"/>
      <p:bldP spid="169" grpId="0" animBg="1"/>
      <p:bldP spid="17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B88684"/>
      </a:dk1>
      <a:lt1>
        <a:sysClr val="window" lastClr="402E2C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B88684"/>
      </a:dk1>
      <a:lt1>
        <a:sysClr val="window" lastClr="402E2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524</TotalTime>
  <Words>1590</Words>
  <Application>Microsoft Office PowerPoint</Application>
  <PresentationFormat>Widescreen</PresentationFormat>
  <Paragraphs>427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Courier</vt:lpstr>
      <vt:lpstr>Times New Roman</vt:lpstr>
      <vt:lpstr>Wingdings 2</vt:lpstr>
      <vt:lpstr>Quotable</vt:lpstr>
      <vt:lpstr>Memory Tagging</vt:lpstr>
      <vt:lpstr>Motivation</vt:lpstr>
      <vt:lpstr>Basic Example: A Linked List</vt:lpstr>
      <vt:lpstr>Basic Example: The Failed Insert</vt:lpstr>
      <vt:lpstr>Memory Tags</vt:lpstr>
      <vt:lpstr>Why Useful?</vt:lpstr>
      <vt:lpstr>Application: tagged (a,b)-tree</vt:lpstr>
      <vt:lpstr>Reference implementation we build upon</vt:lpstr>
      <vt:lpstr>LLX/SCX-based (a,b)-tree insertion</vt:lpstr>
      <vt:lpstr>LLX/SCX-based (a,b)-tree insertion</vt:lpstr>
      <vt:lpstr>Rebalancing is similar</vt:lpstr>
      <vt:lpstr>Replacing LLX/SCX with MemTags</vt:lpstr>
      <vt:lpstr>Tagged (a,b)-tree: insertion</vt:lpstr>
      <vt:lpstr>Hand-over-hand tagging with VAS</vt:lpstr>
      <vt:lpstr>Hand-over-hand tagging with VAS</vt:lpstr>
      <vt:lpstr>Hand-over-hand tagging with VAS</vt:lpstr>
      <vt:lpstr>Invalidate-and-swap to the rescue</vt:lpstr>
      <vt:lpstr>Experimental results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Tagging</dc:title>
  <dc:creator>Trevor Brown</dc:creator>
  <cp:lastModifiedBy>Trevor Brown</cp:lastModifiedBy>
  <cp:revision>50</cp:revision>
  <dcterms:created xsi:type="dcterms:W3CDTF">2020-07-08T15:53:21Z</dcterms:created>
  <dcterms:modified xsi:type="dcterms:W3CDTF">2020-09-14T17:51:34Z</dcterms:modified>
</cp:coreProperties>
</file>